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4" r:id="rId4"/>
    <p:sldId id="260" r:id="rId5"/>
    <p:sldId id="259" r:id="rId7"/>
    <p:sldId id="263" r:id="rId8"/>
    <p:sldId id="265" r:id="rId9"/>
    <p:sldId id="306" r:id="rId10"/>
    <p:sldId id="267" r:id="rId11"/>
    <p:sldId id="302" r:id="rId12"/>
    <p:sldId id="303" r:id="rId13"/>
    <p:sldId id="304" r:id="rId14"/>
    <p:sldId id="305" r:id="rId15"/>
    <p:sldId id="262" r:id="rId16"/>
    <p:sldId id="268" r:id="rId17"/>
    <p:sldId id="276" r:id="rId18"/>
    <p:sldId id="281" r:id="rId19"/>
    <p:sldId id="284" r:id="rId20"/>
    <p:sldId id="269" r:id="rId21"/>
    <p:sldId id="285" r:id="rId22"/>
    <p:sldId id="286" r:id="rId23"/>
    <p:sldId id="288" r:id="rId24"/>
    <p:sldId id="289" r:id="rId25"/>
    <p:sldId id="292" r:id="rId26"/>
    <p:sldId id="290" r:id="rId27"/>
    <p:sldId id="291" r:id="rId28"/>
    <p:sldId id="300" r:id="rId29"/>
    <p:sldId id="301" r:id="rId30"/>
    <p:sldId id="299" r:id="rId31"/>
    <p:sldId id="307" r:id="rId32"/>
    <p:sldId id="275" r:id="rId33"/>
    <p:sldId id="261" r:id="rId34"/>
    <p:sldId id="308" r:id="rId35"/>
    <p:sldId id="333" r:id="rId36"/>
    <p:sldId id="334" r:id="rId37"/>
    <p:sldId id="335" r:id="rId38"/>
    <p:sldId id="336" r:id="rId39"/>
    <p:sldId id="337" r:id="rId40"/>
    <p:sldId id="28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975168"/>
            <a:ext cx="9144000" cy="2387600"/>
          </a:xfrm>
        </p:spPr>
        <p:txBody>
          <a:bodyPr/>
          <a:p>
            <a:r>
              <a:rPr lang="zh-CN" altLang="en-US">
                <a:latin typeface="微软雅黑 Light" panose="020B0502040204020203" charset="-122"/>
                <a:ea typeface="微软雅黑 Light" panose="020B0502040204020203" charset="-122"/>
              </a:rPr>
              <a:t>Another side of Programming Language</a:t>
            </a:r>
            <a:endParaRPr lang="zh-CN" altLang="en-US">
              <a:latin typeface="微软雅黑 Light" panose="020B0502040204020203" charset="-122"/>
              <a:ea typeface="微软雅黑 Light" panose="020B0502040204020203" charset="-122"/>
            </a:endParaRPr>
          </a:p>
        </p:txBody>
      </p:sp>
      <p:sp>
        <p:nvSpPr>
          <p:cNvPr id="3" name="文本框 2"/>
          <p:cNvSpPr txBox="1"/>
          <p:nvPr/>
        </p:nvSpPr>
        <p:spPr>
          <a:xfrm>
            <a:off x="7797165" y="5701665"/>
            <a:ext cx="3763645" cy="706755"/>
          </a:xfrm>
          <a:prstGeom prst="rect">
            <a:avLst/>
          </a:prstGeom>
          <a:noFill/>
        </p:spPr>
        <p:txBody>
          <a:bodyPr wrap="square" rtlCol="0">
            <a:spAutoFit/>
          </a:bodyPr>
          <a:p>
            <a:r>
              <a:rPr lang="zh-CN" altLang="en-US" sz="2000">
                <a:latin typeface="微软雅黑 Light" panose="020B0502040204020203" charset="-122"/>
                <a:ea typeface="微软雅黑 Light" panose="020B0502040204020203" charset="-122"/>
              </a:rPr>
              <a:t>风雪</a:t>
            </a:r>
            <a:endParaRPr lang="zh-CN" altLang="en-US" sz="2000">
              <a:latin typeface="微软雅黑 Light" panose="020B0502040204020203" charset="-122"/>
              <a:ea typeface="微软雅黑 Light" panose="020B0502040204020203" charset="-122"/>
            </a:endParaRPr>
          </a:p>
          <a:p>
            <a:r>
              <a:rPr lang="en-US" altLang="zh-CN" sz="2000">
                <a:latin typeface="微软雅黑 Light" panose="020B0502040204020203" charset="-122"/>
                <a:ea typeface="微软雅黑 Light" panose="020B0502040204020203" charset="-122"/>
              </a:rPr>
              <a:t>https://github.com/gc87</a:t>
            </a:r>
            <a:endParaRPr lang="en-US" altLang="zh-CN" sz="2000">
              <a:latin typeface="微软雅黑 Light" panose="020B0502040204020203" charset="-122"/>
              <a:ea typeface="微软雅黑 Light" panose="020B0502040204020203"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Light" panose="020B0502040204020203" charset="-122"/>
                <a:ea typeface="微软雅黑 Light" panose="020B0502040204020203" charset="-122"/>
                <a:sym typeface="+mn-ea"/>
              </a:rPr>
              <a:t>2.3  </a:t>
            </a:r>
            <a:r>
              <a:rPr lang="zh-CN" altLang="en-US">
                <a:latin typeface="微软雅黑 Light" panose="020B0502040204020203" charset="-122"/>
                <a:ea typeface="微软雅黑 Light" panose="020B0502040204020203" charset="-122"/>
                <a:sym typeface="+mn-ea"/>
              </a:rPr>
              <a:t>运算的实质是值运算</a:t>
            </a:r>
            <a:r>
              <a:rPr lang="en-US" altLang="zh-CN">
                <a:latin typeface="微软雅黑 Light" panose="020B0502040204020203" charset="-122"/>
                <a:ea typeface="微软雅黑 Light" panose="020B0502040204020203" charset="-122"/>
                <a:sym typeface="+mn-ea"/>
              </a:rPr>
              <a:t>3</a:t>
            </a:r>
            <a:endParaRPr lang="en-US" altLang="zh-CN">
              <a:latin typeface="微软雅黑 Light" panose="020B0502040204020203" charset="-122"/>
              <a:ea typeface="微软雅黑 Light" panose="020B0502040204020203" charset="-122"/>
              <a:sym typeface="+mn-ea"/>
            </a:endParaRPr>
          </a:p>
        </p:txBody>
      </p:sp>
      <p:graphicFrame>
        <p:nvGraphicFramePr>
          <p:cNvPr id="4" name="内容占位符 3"/>
          <p:cNvGraphicFramePr/>
          <p:nvPr>
            <p:ph idx="1"/>
          </p:nvPr>
        </p:nvGraphicFramePr>
        <p:xfrm>
          <a:off x="838200" y="1825625"/>
          <a:ext cx="10515600" cy="38100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81000">
                <a:tc>
                  <a:txBody>
                    <a:bodyPr/>
                    <a:p>
                      <a:pPr>
                        <a:buNone/>
                      </a:pPr>
                      <a:r>
                        <a:rPr lang="zh-CN" altLang="en-US"/>
                        <a:t>分类</a:t>
                      </a:r>
                      <a:endParaRPr lang="zh-CN" altLang="en-US"/>
                    </a:p>
                  </a:txBody>
                  <a:tcPr/>
                </a:tc>
                <a:tc>
                  <a:txBody>
                    <a:bodyPr/>
                    <a:p>
                      <a:pPr>
                        <a:buNone/>
                      </a:pPr>
                      <a:r>
                        <a:rPr lang="zh-CN" altLang="en-US"/>
                        <a:t>名称</a:t>
                      </a:r>
                      <a:endParaRPr lang="zh-CN" altLang="en-US"/>
                    </a:p>
                  </a:txBody>
                  <a:tcPr/>
                </a:tc>
                <a:tc>
                  <a:txBody>
                    <a:bodyPr/>
                    <a:p>
                      <a:pPr>
                        <a:buNone/>
                      </a:pPr>
                      <a:r>
                        <a:rPr lang="zh-CN" altLang="en-US"/>
                        <a:t>符号</a:t>
                      </a:r>
                      <a:endParaRPr lang="zh-CN" altLang="en-US"/>
                    </a:p>
                  </a:txBody>
                  <a:tcPr/>
                </a:tc>
                <a:tc>
                  <a:txBody>
                    <a:bodyPr/>
                    <a:p>
                      <a:pPr>
                        <a:buNone/>
                      </a:pPr>
                      <a:r>
                        <a:rPr lang="zh-CN" altLang="en-US"/>
                        <a:t>说明</a:t>
                      </a:r>
                      <a:endParaRPr lang="zh-CN" altLang="en-US"/>
                    </a:p>
                  </a:txBody>
                  <a:tcPr/>
                </a:tc>
                <a:tc>
                  <a:txBody>
                    <a:bodyPr/>
                    <a:p>
                      <a:pPr>
                        <a:buNone/>
                      </a:pPr>
                      <a:r>
                        <a:rPr lang="zh-CN" altLang="en-US"/>
                        <a:t>运算元</a:t>
                      </a:r>
                      <a:endParaRPr lang="zh-CN" altLang="en-US"/>
                    </a:p>
                  </a:txBody>
                  <a:tcPr/>
                </a:tc>
                <a:tc>
                  <a:txBody>
                    <a:bodyPr/>
                    <a:p>
                      <a:pPr>
                        <a:buNone/>
                      </a:pPr>
                      <a:r>
                        <a:rPr lang="zh-CN" altLang="en-US"/>
                        <a:t>目标</a:t>
                      </a:r>
                      <a:endParaRPr lang="zh-CN" altLang="en-US"/>
                    </a:p>
                  </a:txBody>
                  <a:tcPr/>
                </a:tc>
              </a:tr>
              <a:tr h="381000">
                <a:tc rowSpan="3">
                  <a:txBody>
                    <a:bodyPr/>
                    <a:p>
                      <a:pPr>
                        <a:buNone/>
                      </a:pPr>
                      <a:r>
                        <a:rPr lang="zh-CN" altLang="en-US"/>
                        <a:t>逻辑运算</a:t>
                      </a:r>
                      <a:endParaRPr lang="zh-CN" altLang="en-US"/>
                    </a:p>
                  </a:txBody>
                  <a:tcPr/>
                </a:tc>
                <a:tc>
                  <a:txBody>
                    <a:bodyPr/>
                    <a:p>
                      <a:pPr>
                        <a:buNone/>
                      </a:pPr>
                      <a:r>
                        <a:rPr lang="zh-CN" altLang="en-US"/>
                        <a:t>逻辑与</a:t>
                      </a:r>
                      <a:endParaRPr lang="zh-CN" altLang="en-US"/>
                    </a:p>
                  </a:txBody>
                  <a:tcPr/>
                </a:tc>
                <a:tc>
                  <a:txBody>
                    <a:bodyPr/>
                    <a:p>
                      <a:pPr>
                        <a:buNone/>
                      </a:pPr>
                      <a:r>
                        <a:rPr lang="en-US" altLang="zh-CN"/>
                        <a:t>&amp;&amp;</a:t>
                      </a:r>
                      <a:endParaRPr lang="en-US" altLang="zh-CN"/>
                    </a:p>
                  </a:txBody>
                  <a:tcPr/>
                </a:tc>
                <a:tc>
                  <a:txBody>
                    <a:bodyPr/>
                    <a:p>
                      <a:pPr>
                        <a:buNone/>
                      </a:pPr>
                      <a:endParaRPr lang="zh-CN" altLang="en-US"/>
                    </a:p>
                  </a:txBody>
                  <a:tcPr/>
                </a:tc>
                <a:tc rowSpan="3">
                  <a:txBody>
                    <a:bodyPr/>
                    <a:p>
                      <a:pPr>
                        <a:buNone/>
                      </a:pPr>
                      <a:r>
                        <a:rPr lang="en-US" altLang="zh-CN"/>
                        <a:t>boolean</a:t>
                      </a:r>
                      <a:endParaRPr lang="en-US" altLang="zh-CN"/>
                    </a:p>
                  </a:txBody>
                  <a:tcPr/>
                </a:tc>
                <a:tc rowSpan="3">
                  <a:txBody>
                    <a:bodyPr/>
                    <a:p>
                      <a:pPr>
                        <a:buNone/>
                      </a:pPr>
                      <a:r>
                        <a:rPr lang="en-US" altLang="zh-CN"/>
                        <a:t>boolean</a:t>
                      </a:r>
                      <a:endParaRPr lang="en-US" altLang="zh-CN"/>
                    </a:p>
                  </a:txBody>
                  <a:tcPr/>
                </a:tc>
              </a:tr>
              <a:tr h="381000">
                <a:tc vMerge="1">
                  <a:tcPr/>
                </a:tc>
                <a:tc>
                  <a:txBody>
                    <a:bodyPr/>
                    <a:p>
                      <a:pPr>
                        <a:buNone/>
                      </a:pPr>
                      <a:r>
                        <a:rPr lang="zh-CN" altLang="en-US"/>
                        <a:t>逻辑非</a:t>
                      </a:r>
                      <a:endParaRPr lang="zh-CN" altLang="en-US"/>
                    </a:p>
                  </a:txBody>
                  <a:tcPr/>
                </a:tc>
                <a:tc>
                  <a:txBody>
                    <a:bodyPr/>
                    <a:p>
                      <a:pPr>
                        <a:buNone/>
                      </a:pPr>
                      <a:r>
                        <a:rPr lang="zh-CN" altLang="en-US"/>
                        <a:t>！</a:t>
                      </a:r>
                      <a:endParaRPr lang="zh-CN" altLang="en-US"/>
                    </a:p>
                  </a:txBody>
                  <a:tcPr/>
                </a:tc>
                <a:tc>
                  <a:txBody>
                    <a:bodyPr/>
                    <a:p>
                      <a:pPr>
                        <a:buNone/>
                      </a:pPr>
                      <a:endParaRPr lang="zh-CN" altLang="en-US"/>
                    </a:p>
                  </a:txBody>
                  <a:tcPr/>
                </a:tc>
                <a:tc vMerge="1">
                  <a:tcPr/>
                </a:tc>
                <a:tc vMerge="1">
                  <a:tcPr/>
                </a:tc>
              </a:tr>
              <a:tr h="381000">
                <a:tc vMerge="1">
                  <a:tcPr/>
                </a:tc>
                <a:tc>
                  <a:txBody>
                    <a:bodyPr/>
                    <a:p>
                      <a:pPr>
                        <a:buNone/>
                      </a:pPr>
                      <a:r>
                        <a:rPr lang="zh-CN" altLang="en-US"/>
                        <a:t>逻辑或</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a:txBody>
                    <a:bodyPr/>
                    <a:p>
                      <a:pPr>
                        <a:buNone/>
                      </a:pPr>
                      <a:r>
                        <a:rPr lang="zh-CN" altLang="en-US"/>
                        <a:t>字符串</a:t>
                      </a:r>
                      <a:endParaRPr lang="zh-CN" altLang="en-US"/>
                    </a:p>
                  </a:txBody>
                  <a:tcPr/>
                </a:tc>
                <a:tc>
                  <a:txBody>
                    <a:bodyPr/>
                    <a:p>
                      <a:pPr>
                        <a:buNone/>
                      </a:pPr>
                      <a:r>
                        <a:rPr lang="zh-CN" altLang="en-US"/>
                        <a:t>连接</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a:txBody>
                    <a:bodyPr/>
                    <a:p>
                      <a:pPr>
                        <a:buNone/>
                      </a:pPr>
                      <a:r>
                        <a:rPr lang="en-US" altLang="zh-CN"/>
                        <a:t>string</a:t>
                      </a:r>
                      <a:endParaRPr lang="en-US" altLang="zh-CN"/>
                    </a:p>
                  </a:txBody>
                  <a:tcPr/>
                </a:tc>
                <a:tc>
                  <a:txBody>
                    <a:bodyPr/>
                    <a:p>
                      <a:pPr>
                        <a:buNone/>
                      </a:pPr>
                      <a:r>
                        <a:rPr lang="en-US" altLang="zh-CN"/>
                        <a:t>string</a:t>
                      </a:r>
                      <a:endParaRPr lang="en-US" altLang="zh-CN"/>
                    </a:p>
                  </a:txBody>
                  <a:tcPr/>
                </a:tc>
              </a:tr>
              <a:tr h="381000">
                <a:tc>
                  <a:txBody>
                    <a:bodyPr/>
                    <a:p>
                      <a:pPr>
                        <a:buNone/>
                      </a:pPr>
                      <a:r>
                        <a:rPr lang="zh-CN" altLang="en-US"/>
                        <a:t>函数</a:t>
                      </a:r>
                      <a:endParaRPr lang="zh-CN" altLang="en-US"/>
                    </a:p>
                  </a:txBody>
                  <a:tcPr/>
                </a:tc>
                <a:tc>
                  <a:txBody>
                    <a:bodyPr/>
                    <a:p>
                      <a:pPr>
                        <a:buNone/>
                      </a:pPr>
                      <a:r>
                        <a:rPr lang="zh-CN" altLang="en-US"/>
                        <a:t>函数调用</a:t>
                      </a:r>
                      <a:endParaRPr lang="zh-CN" altLang="en-US"/>
                    </a:p>
                  </a:txBody>
                  <a:tcPr/>
                </a:tc>
                <a:tc>
                  <a:txBody>
                    <a:bodyPr/>
                    <a:p>
                      <a:pPr>
                        <a:buNone/>
                      </a:pPr>
                      <a:r>
                        <a:rPr lang="zh-CN" altLang="en-US"/>
                        <a:t>（）</a:t>
                      </a:r>
                      <a:endParaRPr lang="zh-CN" altLang="en-US"/>
                    </a:p>
                  </a:txBody>
                  <a:tcPr/>
                </a:tc>
                <a:tc>
                  <a:txBody>
                    <a:bodyPr/>
                    <a:p>
                      <a:pPr>
                        <a:buNone/>
                      </a:pPr>
                      <a:endParaRPr lang="zh-CN" altLang="en-US"/>
                    </a:p>
                  </a:txBody>
                  <a:tcPr/>
                </a:tc>
                <a:tc>
                  <a:txBody>
                    <a:bodyPr/>
                    <a:p>
                      <a:pPr>
                        <a:buNone/>
                      </a:pPr>
                      <a:r>
                        <a:rPr lang="en-US" altLang="zh-CN"/>
                        <a:t>function</a:t>
                      </a:r>
                      <a:endParaRPr lang="en-US" altLang="zh-CN"/>
                    </a:p>
                  </a:txBody>
                  <a:tcPr/>
                </a:tc>
                <a:tc>
                  <a:txBody>
                    <a:bodyPr/>
                    <a:p>
                      <a:pPr>
                        <a:buNone/>
                      </a:pPr>
                      <a:r>
                        <a:rPr lang="zh-CN" altLang="en-US"/>
                        <a:t>（</a:t>
                      </a:r>
                      <a:r>
                        <a:rPr lang="en-US" altLang="zh-CN"/>
                        <a:t>*</a:t>
                      </a:r>
                      <a:r>
                        <a:rPr lang="zh-CN" altLang="en-US"/>
                        <a:t>注</a:t>
                      </a:r>
                      <a:r>
                        <a:rPr lang="en-US" altLang="zh-CN"/>
                        <a:t>1</a:t>
                      </a:r>
                      <a:r>
                        <a:rPr lang="zh-CN" altLang="en-US"/>
                        <a:t>）</a:t>
                      </a:r>
                      <a:endParaRPr lang="zh-CN" altLang="en-US"/>
                    </a:p>
                  </a:txBody>
                  <a:tcPr/>
                </a:tc>
              </a:tr>
              <a:tr h="381000">
                <a:tc>
                  <a:txBody>
                    <a:bodyPr/>
                    <a:p>
                      <a:pPr>
                        <a:buNone/>
                      </a:pPr>
                      <a:r>
                        <a:rPr lang="zh-CN" altLang="en-US"/>
                        <a:t>比较</a:t>
                      </a:r>
                      <a:endParaRPr lang="zh-CN" altLang="en-US"/>
                    </a:p>
                  </a:txBody>
                  <a:tcPr/>
                </a:tc>
                <a:tc>
                  <a:txBody>
                    <a:bodyPr/>
                    <a:p>
                      <a:pPr>
                        <a:buNone/>
                      </a:pPr>
                      <a:r>
                        <a:rPr lang="zh-CN" altLang="en-US"/>
                        <a:t>比较</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a:txBody>
                    <a:bodyPr/>
                    <a:p>
                      <a:pPr>
                        <a:buNone/>
                      </a:pPr>
                      <a:r>
                        <a:rPr lang="zh-CN" altLang="en-US"/>
                        <a:t>（任意）</a:t>
                      </a:r>
                      <a:endParaRPr lang="zh-CN" altLang="en-US"/>
                    </a:p>
                  </a:txBody>
                  <a:tcPr/>
                </a:tc>
                <a:tc>
                  <a:txBody>
                    <a:bodyPr/>
                    <a:p>
                      <a:pPr>
                        <a:buNone/>
                      </a:pPr>
                      <a:r>
                        <a:rPr lang="en-US" altLang="zh-CN"/>
                        <a:t>boolean</a:t>
                      </a:r>
                      <a:endParaRPr lang="en-US" altLang="zh-CN"/>
                    </a:p>
                  </a:txBody>
                  <a:tcPr/>
                </a:tc>
              </a:tr>
              <a:tr h="381000">
                <a:tc rowSpan="2">
                  <a:txBody>
                    <a:bodyPr/>
                    <a:p>
                      <a:pPr>
                        <a:buNone/>
                      </a:pPr>
                      <a:r>
                        <a:rPr lang="zh-CN" altLang="en-US"/>
                        <a:t>赋值运算符</a:t>
                      </a:r>
                      <a:endParaRPr lang="zh-CN" altLang="en-US"/>
                    </a:p>
                  </a:txBody>
                  <a:tcPr/>
                </a:tc>
                <a:tc>
                  <a:txBody>
                    <a:bodyPr/>
                    <a:p>
                      <a:pPr>
                        <a:buNone/>
                      </a:pPr>
                      <a:r>
                        <a:rPr lang="zh-CN" altLang="en-US"/>
                        <a:t>赋值</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a:txBody>
                    <a:bodyPr/>
                    <a:p>
                      <a:pPr>
                        <a:buNone/>
                      </a:pPr>
                      <a:r>
                        <a:rPr lang="zh-CN" altLang="en-US"/>
                        <a:t>（任意）</a:t>
                      </a:r>
                      <a:endParaRPr lang="zh-CN" altLang="en-US"/>
                    </a:p>
                  </a:txBody>
                  <a:tcPr/>
                </a:tc>
                <a:tc>
                  <a:txBody>
                    <a:bodyPr/>
                    <a:p>
                      <a:pPr>
                        <a:buNone/>
                      </a:pPr>
                      <a:r>
                        <a:rPr lang="zh-CN" altLang="en-US"/>
                        <a:t>（</a:t>
                      </a:r>
                      <a:r>
                        <a:rPr lang="en-US" altLang="zh-CN"/>
                        <a:t>*</a:t>
                      </a:r>
                      <a:r>
                        <a:rPr lang="zh-CN" altLang="en-US"/>
                        <a:t>注</a:t>
                      </a:r>
                      <a:r>
                        <a:rPr lang="en-US" altLang="zh-CN"/>
                        <a:t>1</a:t>
                      </a:r>
                      <a:r>
                        <a:rPr lang="zh-CN" altLang="en-US"/>
                        <a:t>）</a:t>
                      </a:r>
                      <a:endParaRPr lang="zh-CN" altLang="en-US"/>
                    </a:p>
                  </a:txBody>
                  <a:tcPr/>
                </a:tc>
              </a:tr>
              <a:tr h="381000">
                <a:tc vMerge="1">
                  <a:tcPr/>
                </a:tc>
                <a:tc>
                  <a:txBody>
                    <a:bodyPr/>
                    <a:p>
                      <a:pPr>
                        <a:buNone/>
                      </a:pPr>
                      <a:r>
                        <a:rPr lang="zh-CN" altLang="en-US"/>
                        <a:t>复合赋值</a:t>
                      </a:r>
                      <a:endParaRPr lang="zh-CN" altLang="en-US"/>
                    </a:p>
                  </a:txBody>
                  <a:tcPr/>
                </a:tc>
                <a:tc>
                  <a:txBody>
                    <a:bodyPr/>
                    <a:p>
                      <a:pPr>
                        <a:buNone/>
                      </a:pPr>
                      <a:r>
                        <a:rPr lang="en-US" altLang="zh-CN"/>
                        <a:t>+= -= /= %=</a:t>
                      </a:r>
                      <a:endParaRPr lang="en-US" altLang="zh-CN"/>
                    </a:p>
                  </a:txBody>
                  <a:tcPr/>
                </a:tc>
                <a:tc>
                  <a:txBody>
                    <a:bodyPr/>
                    <a:p>
                      <a:pPr>
                        <a:buNone/>
                      </a:pPr>
                      <a:endParaRPr lang="zh-CN" altLang="en-US"/>
                    </a:p>
                  </a:txBody>
                  <a:tcPr/>
                </a:tc>
                <a:tc>
                  <a:txBody>
                    <a:bodyPr/>
                    <a:p>
                      <a:pPr>
                        <a:buNone/>
                      </a:pPr>
                      <a:r>
                        <a:rPr lang="zh-CN" altLang="en-US"/>
                        <a:t>（值类型）</a:t>
                      </a:r>
                      <a:endParaRPr lang="zh-CN" altLang="en-US"/>
                    </a:p>
                  </a:txBody>
                  <a:tcPr/>
                </a:tc>
                <a:tc>
                  <a:txBody>
                    <a:bodyPr/>
                    <a:p>
                      <a:pPr>
                        <a:buNone/>
                      </a:pPr>
                      <a:r>
                        <a:rPr lang="zh-CN" altLang="en-US"/>
                        <a:t>（值类型）</a:t>
                      </a:r>
                      <a:endParaRPr lang="zh-CN" altLang="en-US"/>
                    </a:p>
                  </a:txBody>
                  <a:tcPr/>
                </a:tc>
              </a:tr>
              <a:tr h="381000">
                <a:tc>
                  <a:txBody>
                    <a:bodyPr/>
                    <a:p>
                      <a:pPr>
                        <a:buNone/>
                      </a:pPr>
                      <a:r>
                        <a:rPr lang="zh-CN" altLang="en-US"/>
                        <a:t>其他</a:t>
                      </a:r>
                      <a:endParaRPr lang="zh-CN" altLang="en-US"/>
                    </a:p>
                  </a:txBody>
                  <a:tcPr/>
                </a:tc>
                <a:tc>
                  <a:txBody>
                    <a:bodyPr/>
                    <a:p>
                      <a:pPr>
                        <a:buNone/>
                      </a:pPr>
                      <a:r>
                        <a:rPr lang="en-US" altLang="zh-CN"/>
                        <a:t>typeof</a:t>
                      </a:r>
                      <a:endParaRPr lang="en-US" altLang="zh-CN"/>
                    </a:p>
                  </a:txBody>
                  <a:tcPr/>
                </a:tc>
                <a:tc>
                  <a:txBody>
                    <a:bodyPr/>
                    <a:p>
                      <a:pPr>
                        <a:buNone/>
                      </a:pPr>
                      <a:r>
                        <a:rPr lang="en-US" altLang="zh-CN"/>
                        <a:t>typeof</a:t>
                      </a:r>
                      <a:endParaRPr lang="en-US" altLang="zh-CN"/>
                    </a:p>
                  </a:txBody>
                  <a:tcPr/>
                </a:tc>
                <a:tc>
                  <a:txBody>
                    <a:bodyPr/>
                    <a:p>
                      <a:pPr>
                        <a:buNone/>
                      </a:pPr>
                      <a:endParaRPr lang="zh-CN" altLang="en-US"/>
                    </a:p>
                  </a:txBody>
                  <a:tcPr/>
                </a:tc>
                <a:tc>
                  <a:txBody>
                    <a:bodyPr/>
                    <a:p>
                      <a:pPr>
                        <a:buNone/>
                      </a:pPr>
                      <a:r>
                        <a:rPr lang="zh-CN" altLang="en-US"/>
                        <a:t>（任意）</a:t>
                      </a:r>
                      <a:endParaRPr lang="zh-CN" altLang="en-US"/>
                    </a:p>
                  </a:txBody>
                  <a:tcPr/>
                </a:tc>
                <a:tc>
                  <a:txBody>
                    <a:bodyPr/>
                    <a:p>
                      <a:pPr>
                        <a:buNone/>
                      </a:pPr>
                      <a:r>
                        <a:rPr lang="en-US" altLang="zh-CN"/>
                        <a:t>string</a:t>
                      </a:r>
                      <a:endParaRPr lang="en-US" altLang="zh-CN"/>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Light" panose="020B0502040204020203" charset="-122"/>
                <a:ea typeface="微软雅黑 Light" panose="020B0502040204020203" charset="-122"/>
                <a:sym typeface="+mn-ea"/>
              </a:rPr>
              <a:t>2.3  </a:t>
            </a:r>
            <a:r>
              <a:rPr lang="zh-CN" altLang="en-US">
                <a:latin typeface="微软雅黑 Light" panose="020B0502040204020203" charset="-122"/>
                <a:ea typeface="微软雅黑 Light" panose="020B0502040204020203" charset="-122"/>
                <a:sym typeface="+mn-ea"/>
              </a:rPr>
              <a:t>运算的实质是值运算</a:t>
            </a:r>
            <a:r>
              <a:rPr lang="en-US" altLang="zh-CN">
                <a:latin typeface="微软雅黑 Light" panose="020B0502040204020203" charset="-122"/>
                <a:ea typeface="微软雅黑 Light" panose="020B0502040204020203" charset="-122"/>
                <a:sym typeface="+mn-ea"/>
              </a:rPr>
              <a:t>4</a:t>
            </a:r>
            <a:endParaRPr lang="en-US" altLang="zh-CN">
              <a:latin typeface="微软雅黑 Light" panose="020B0502040204020203" charset="-122"/>
              <a:ea typeface="微软雅黑 Light" panose="020B0502040204020203" charset="-122"/>
              <a:sym typeface="+mn-ea"/>
            </a:endParaRPr>
          </a:p>
        </p:txBody>
      </p:sp>
      <p:graphicFrame>
        <p:nvGraphicFramePr>
          <p:cNvPr id="4" name="内容占位符 3"/>
          <p:cNvGraphicFramePr/>
          <p:nvPr>
            <p:ph idx="1"/>
          </p:nvPr>
        </p:nvGraphicFramePr>
        <p:xfrm>
          <a:off x="838200" y="1825625"/>
          <a:ext cx="10515600" cy="26670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81000">
                <a:tc>
                  <a:txBody>
                    <a:bodyPr/>
                    <a:p>
                      <a:pPr>
                        <a:buNone/>
                      </a:pPr>
                      <a:r>
                        <a:rPr lang="zh-CN" altLang="en-US"/>
                        <a:t>分类</a:t>
                      </a:r>
                      <a:endParaRPr lang="zh-CN" altLang="en-US"/>
                    </a:p>
                  </a:txBody>
                  <a:tcPr/>
                </a:tc>
                <a:tc>
                  <a:txBody>
                    <a:bodyPr/>
                    <a:p>
                      <a:pPr>
                        <a:buNone/>
                      </a:pPr>
                      <a:r>
                        <a:rPr lang="zh-CN" altLang="en-US"/>
                        <a:t>名称</a:t>
                      </a:r>
                      <a:endParaRPr lang="zh-CN" altLang="en-US"/>
                    </a:p>
                  </a:txBody>
                  <a:tcPr/>
                </a:tc>
                <a:tc>
                  <a:txBody>
                    <a:bodyPr/>
                    <a:p>
                      <a:pPr>
                        <a:buNone/>
                      </a:pPr>
                      <a:r>
                        <a:rPr lang="zh-CN" altLang="en-US"/>
                        <a:t>符号</a:t>
                      </a:r>
                      <a:endParaRPr lang="zh-CN" altLang="en-US"/>
                    </a:p>
                  </a:txBody>
                  <a:tcPr/>
                </a:tc>
                <a:tc>
                  <a:txBody>
                    <a:bodyPr/>
                    <a:p>
                      <a:pPr>
                        <a:buNone/>
                      </a:pPr>
                      <a:r>
                        <a:rPr lang="zh-CN" altLang="en-US"/>
                        <a:t>说明</a:t>
                      </a:r>
                      <a:endParaRPr lang="zh-CN" altLang="en-US"/>
                    </a:p>
                  </a:txBody>
                  <a:tcPr/>
                </a:tc>
                <a:tc>
                  <a:txBody>
                    <a:bodyPr/>
                    <a:p>
                      <a:pPr>
                        <a:buNone/>
                      </a:pPr>
                      <a:r>
                        <a:rPr lang="zh-CN" altLang="en-US"/>
                        <a:t>运算元</a:t>
                      </a:r>
                      <a:endParaRPr lang="zh-CN" altLang="en-US"/>
                    </a:p>
                  </a:txBody>
                  <a:tcPr/>
                </a:tc>
                <a:tc>
                  <a:txBody>
                    <a:bodyPr/>
                    <a:p>
                      <a:pPr>
                        <a:buNone/>
                      </a:pPr>
                      <a:r>
                        <a:rPr lang="zh-CN" altLang="en-US"/>
                        <a:t>目标</a:t>
                      </a:r>
                      <a:endParaRPr lang="zh-CN" altLang="en-US"/>
                    </a:p>
                  </a:txBody>
                  <a:tcPr/>
                </a:tc>
              </a:tr>
              <a:tr h="381000">
                <a:tc rowSpan="5">
                  <a:txBody>
                    <a:bodyPr/>
                    <a:p>
                      <a:pPr>
                        <a:buNone/>
                      </a:pPr>
                      <a:r>
                        <a:rPr lang="zh-CN" altLang="en-US"/>
                        <a:t>对象</a:t>
                      </a:r>
                      <a:endParaRPr lang="zh-CN" altLang="en-US"/>
                    </a:p>
                  </a:txBody>
                  <a:tcPr/>
                </a:tc>
                <a:tc>
                  <a:txBody>
                    <a:bodyPr/>
                    <a:p>
                      <a:pPr>
                        <a:buNone/>
                      </a:pPr>
                      <a:r>
                        <a:rPr lang="zh-CN" altLang="en-US"/>
                        <a:t>对象构造</a:t>
                      </a:r>
                      <a:endParaRPr lang="zh-CN" altLang="en-US"/>
                    </a:p>
                  </a:txBody>
                  <a:tcPr/>
                </a:tc>
                <a:tc>
                  <a:txBody>
                    <a:bodyPr/>
                    <a:p>
                      <a:pPr>
                        <a:buNone/>
                      </a:pPr>
                      <a:r>
                        <a:rPr lang="en-US" altLang="zh-CN"/>
                        <a:t>new</a:t>
                      </a:r>
                      <a:endParaRPr lang="en-US" altLang="zh-CN"/>
                    </a:p>
                  </a:txBody>
                  <a:tcPr/>
                </a:tc>
                <a:tc>
                  <a:txBody>
                    <a:bodyPr/>
                    <a:p>
                      <a:pPr>
                        <a:buNone/>
                      </a:pPr>
                      <a:endParaRPr lang="zh-CN" altLang="en-US"/>
                    </a:p>
                  </a:txBody>
                  <a:tcPr/>
                </a:tc>
                <a:tc>
                  <a:txBody>
                    <a:bodyPr/>
                    <a:p>
                      <a:pPr>
                        <a:buNone/>
                      </a:pPr>
                      <a:r>
                        <a:rPr lang="en-US" altLang="zh-CN"/>
                        <a:t>function</a:t>
                      </a:r>
                      <a:endParaRPr lang="en-US" altLang="zh-CN"/>
                    </a:p>
                  </a:txBody>
                  <a:tcPr/>
                </a:tc>
                <a:tc>
                  <a:txBody>
                    <a:bodyPr/>
                    <a:p>
                      <a:pPr>
                        <a:buNone/>
                      </a:pPr>
                      <a:r>
                        <a:rPr lang="en-US" altLang="zh-CN"/>
                        <a:t>object</a:t>
                      </a:r>
                      <a:endParaRPr lang="en-US" altLang="zh-CN"/>
                    </a:p>
                  </a:txBody>
                  <a:tcPr/>
                </a:tc>
              </a:tr>
              <a:tr h="381000">
                <a:tc vMerge="1">
                  <a:tcPr/>
                </a:tc>
                <a:tc>
                  <a:txBody>
                    <a:bodyPr/>
                    <a:p>
                      <a:pPr>
                        <a:buNone/>
                      </a:pPr>
                      <a:r>
                        <a:rPr lang="zh-CN" altLang="en-US"/>
                        <a:t>对象检查</a:t>
                      </a:r>
                      <a:endParaRPr lang="zh-CN" altLang="en-US"/>
                    </a:p>
                  </a:txBody>
                  <a:tcPr/>
                </a:tc>
                <a:tc>
                  <a:txBody>
                    <a:bodyPr/>
                    <a:p>
                      <a:pPr>
                        <a:buNone/>
                      </a:pPr>
                      <a:r>
                        <a:rPr lang="en-US" altLang="zh-CN"/>
                        <a:t>instanceof</a:t>
                      </a:r>
                      <a:endParaRPr lang="en-US" altLang="zh-CN"/>
                    </a:p>
                  </a:txBody>
                  <a:tcPr/>
                </a:tc>
                <a:tc>
                  <a:txBody>
                    <a:bodyPr/>
                    <a:p>
                      <a:pPr>
                        <a:buNone/>
                      </a:pPr>
                      <a:endParaRPr lang="zh-CN" altLang="en-US"/>
                    </a:p>
                  </a:txBody>
                  <a:tcPr/>
                </a:tc>
                <a:tc>
                  <a:txBody>
                    <a:bodyPr/>
                    <a:p>
                      <a:pPr>
                        <a:buNone/>
                      </a:pPr>
                      <a:r>
                        <a:rPr lang="en-US" altLang="zh-CN"/>
                        <a:t>object</a:t>
                      </a:r>
                      <a:endParaRPr lang="en-US" altLang="zh-CN"/>
                    </a:p>
                  </a:txBody>
                  <a:tcPr/>
                </a:tc>
                <a:tc>
                  <a:txBody>
                    <a:bodyPr/>
                    <a:p>
                      <a:pPr>
                        <a:buNone/>
                      </a:pPr>
                      <a:r>
                        <a:rPr lang="en-US" altLang="zh-CN"/>
                        <a:t>boolean</a:t>
                      </a:r>
                      <a:endParaRPr lang="en-US" altLang="zh-CN"/>
                    </a:p>
                  </a:txBody>
                  <a:tcPr/>
                </a:tc>
              </a:tr>
              <a:tr h="381000">
                <a:tc vMerge="1">
                  <a:tcPr/>
                </a:tc>
                <a:tc>
                  <a:txBody>
                    <a:bodyPr/>
                    <a:p>
                      <a:pPr>
                        <a:buNone/>
                      </a:pPr>
                      <a:r>
                        <a:rPr lang="zh-CN" altLang="en-US"/>
                        <a:t>成员存取</a:t>
                      </a:r>
                      <a:endParaRPr lang="zh-CN" altLang="en-US"/>
                    </a:p>
                  </a:txBody>
                  <a:tcPr/>
                </a:tc>
                <a:tc>
                  <a:txBody>
                    <a:bodyPr/>
                    <a:p>
                      <a:pPr>
                        <a:buNone/>
                      </a:pPr>
                      <a:r>
                        <a:rPr lang="en-US" altLang="zh-CN"/>
                        <a:t>[ ]</a:t>
                      </a:r>
                      <a:r>
                        <a:rPr lang="zh-CN" altLang="en-US"/>
                        <a:t>或</a:t>
                      </a:r>
                      <a:r>
                        <a:rPr lang="en-US" altLang="zh-CN"/>
                        <a:t>.</a:t>
                      </a:r>
                      <a:endParaRPr lang="en-US" altLang="zh-CN"/>
                    </a:p>
                  </a:txBody>
                  <a:tcPr/>
                </a:tc>
                <a:tc>
                  <a:txBody>
                    <a:bodyPr/>
                    <a:p>
                      <a:pPr>
                        <a:buNone/>
                      </a:pPr>
                      <a:endParaRPr lang="zh-CN" altLang="en-US"/>
                    </a:p>
                  </a:txBody>
                  <a:tcPr/>
                </a:tc>
                <a:tc rowSpan="2">
                  <a:txBody>
                    <a:bodyPr/>
                    <a:p>
                      <a:pPr>
                        <a:buNone/>
                      </a:pPr>
                      <a:r>
                        <a:rPr lang="en-US" altLang="zh-CN"/>
                        <a:t>object (string)</a:t>
                      </a:r>
                      <a:endParaRPr lang="en-US" altLang="zh-CN"/>
                    </a:p>
                    <a:p>
                      <a:pPr>
                        <a:buNone/>
                      </a:pPr>
                      <a:r>
                        <a:rPr lang="en-US" altLang="zh-CN"/>
                        <a:t>(</a:t>
                      </a:r>
                      <a:r>
                        <a:rPr lang="zh-CN" altLang="en-US"/>
                        <a:t>标识符</a:t>
                      </a:r>
                      <a:r>
                        <a:rPr lang="en-US" altLang="zh-CN"/>
                        <a:t>)</a:t>
                      </a:r>
                      <a:endParaRPr lang="en-US" altLang="zh-CN"/>
                    </a:p>
                  </a:txBody>
                  <a:tcPr/>
                </a:tc>
                <a:tc>
                  <a:txBody>
                    <a:bodyPr/>
                    <a:p>
                      <a:pPr>
                        <a:buNone/>
                      </a:pPr>
                      <a:r>
                        <a:rPr lang="zh-CN" altLang="en-US"/>
                        <a:t>（</a:t>
                      </a:r>
                      <a:r>
                        <a:rPr lang="en-US" altLang="zh-CN"/>
                        <a:t>*</a:t>
                      </a:r>
                      <a:r>
                        <a:rPr lang="zh-CN" altLang="en-US"/>
                        <a:t>注</a:t>
                      </a:r>
                      <a:r>
                        <a:rPr lang="en-US" altLang="zh-CN"/>
                        <a:t>1</a:t>
                      </a:r>
                      <a:r>
                        <a:rPr lang="zh-CN" altLang="en-US"/>
                        <a:t>）</a:t>
                      </a:r>
                      <a:endParaRPr lang="zh-CN" altLang="en-US"/>
                    </a:p>
                  </a:txBody>
                  <a:tcPr/>
                </a:tc>
              </a:tr>
              <a:tr h="381000">
                <a:tc vMerge="1">
                  <a:tcPr/>
                </a:tc>
                <a:tc>
                  <a:txBody>
                    <a:bodyPr/>
                    <a:p>
                      <a:pPr>
                        <a:buNone/>
                      </a:pPr>
                      <a:r>
                        <a:rPr lang="zh-CN" altLang="en-US"/>
                        <a:t>成员删除</a:t>
                      </a:r>
                      <a:endParaRPr lang="zh-CN" altLang="en-US"/>
                    </a:p>
                  </a:txBody>
                  <a:tcPr/>
                </a:tc>
                <a:tc>
                  <a:txBody>
                    <a:bodyPr/>
                    <a:p>
                      <a:pPr>
                        <a:buNone/>
                      </a:pPr>
                      <a:r>
                        <a:rPr lang="en-US" altLang="zh-CN"/>
                        <a:t>delete</a:t>
                      </a:r>
                      <a:endParaRPr lang="en-US" altLang="zh-CN"/>
                    </a:p>
                  </a:txBody>
                  <a:tcPr/>
                </a:tc>
                <a:tc>
                  <a:txBody>
                    <a:bodyPr/>
                    <a:p>
                      <a:pPr>
                        <a:buNone/>
                      </a:pPr>
                      <a:endParaRPr lang="zh-CN" altLang="en-US"/>
                    </a:p>
                  </a:txBody>
                  <a:tcPr/>
                </a:tc>
                <a:tc vMerge="1">
                  <a:tcPr/>
                </a:tc>
                <a:tc>
                  <a:txBody>
                    <a:bodyPr/>
                    <a:p>
                      <a:pPr>
                        <a:buNone/>
                      </a:pPr>
                      <a:r>
                        <a:rPr lang="en-US" altLang="zh-CN"/>
                        <a:t>boolean</a:t>
                      </a:r>
                      <a:endParaRPr lang="en-US" altLang="zh-CN"/>
                    </a:p>
                  </a:txBody>
                  <a:tcPr/>
                </a:tc>
              </a:tr>
              <a:tr h="381000">
                <a:tc vMerge="1">
                  <a:tcPr/>
                </a:tc>
                <a:tc>
                  <a:txBody>
                    <a:bodyPr/>
                    <a:p>
                      <a:pPr>
                        <a:buNone/>
                      </a:pPr>
                      <a:r>
                        <a:rPr lang="zh-CN" altLang="en-US"/>
                        <a:t>成员检查</a:t>
                      </a:r>
                      <a:endParaRPr lang="zh-CN" altLang="en-US"/>
                    </a:p>
                  </a:txBody>
                  <a:tcPr/>
                </a:tc>
                <a:tc>
                  <a:txBody>
                    <a:bodyPr/>
                    <a:p>
                      <a:pPr>
                        <a:buNone/>
                      </a:pPr>
                      <a:r>
                        <a:rPr lang="en-US" altLang="zh-CN"/>
                        <a:t>in</a:t>
                      </a:r>
                      <a:endParaRPr lang="en-US" altLang="zh-CN"/>
                    </a:p>
                  </a:txBody>
                  <a:tcPr/>
                </a:tc>
                <a:tc>
                  <a:txBody>
                    <a:bodyPr/>
                    <a:p>
                      <a:pPr>
                        <a:buNone/>
                      </a:pPr>
                      <a:endParaRPr lang="zh-CN" altLang="en-US"/>
                    </a:p>
                  </a:txBody>
                  <a:tcPr/>
                </a:tc>
                <a:tc>
                  <a:txBody>
                    <a:bodyPr/>
                    <a:p>
                      <a:pPr>
                        <a:buNone/>
                      </a:pPr>
                      <a:r>
                        <a:rPr lang="en-US" altLang="zh-CN"/>
                        <a:t>object (string)</a:t>
                      </a:r>
                      <a:endParaRPr lang="zh-CN" altLang="en-US"/>
                    </a:p>
                  </a:txBody>
                  <a:tcPr/>
                </a:tc>
                <a:tc>
                  <a:txBody>
                    <a:bodyPr/>
                    <a:p>
                      <a:pPr>
                        <a:buNone/>
                      </a:pPr>
                      <a:r>
                        <a:rPr lang="en-US" altLang="zh-CN"/>
                        <a:t>boolean</a:t>
                      </a:r>
                      <a:endParaRPr lang="en-US" altLang="zh-CN"/>
                    </a:p>
                  </a:txBody>
                  <a:tcPr/>
                </a:tc>
              </a:tr>
            </a:tbl>
          </a:graphicData>
        </a:graphic>
      </p:graphicFrame>
      <p:sp>
        <p:nvSpPr>
          <p:cNvPr id="5" name="文本框 4"/>
          <p:cNvSpPr txBox="1"/>
          <p:nvPr/>
        </p:nvSpPr>
        <p:spPr>
          <a:xfrm>
            <a:off x="1149350" y="4685030"/>
            <a:ext cx="6006465" cy="645160"/>
          </a:xfrm>
          <a:prstGeom prst="rect">
            <a:avLst/>
          </a:prstGeom>
          <a:noFill/>
        </p:spPr>
        <p:txBody>
          <a:bodyPr wrap="square" rtlCol="0">
            <a:spAutoFit/>
          </a:bodyPr>
          <a:p>
            <a:r>
              <a:rPr lang="en-US" altLang="zh-CN"/>
              <a:t>*</a:t>
            </a:r>
            <a:r>
              <a:rPr lang="zh-CN" altLang="en-US"/>
              <a:t>注</a:t>
            </a:r>
            <a:r>
              <a:rPr lang="en-US" altLang="zh-CN"/>
              <a:t>1</a:t>
            </a:r>
            <a:r>
              <a:rPr lang="zh-CN" altLang="en-US"/>
              <a:t>：取决于具体的值、变量或对象成员的数据类型</a:t>
            </a:r>
            <a:endParaRPr lang="zh-CN" altLang="en-US"/>
          </a:p>
          <a:p>
            <a:r>
              <a:rPr lang="en-US" altLang="zh-CN"/>
              <a:t>*</a:t>
            </a:r>
            <a:r>
              <a:rPr lang="zh-CN" altLang="en-US"/>
              <a:t>注</a:t>
            </a:r>
            <a:r>
              <a:rPr lang="en-US" altLang="zh-CN"/>
              <a:t>2</a:t>
            </a:r>
            <a:r>
              <a:rPr lang="zh-CN" altLang="en-US"/>
              <a:t>：表达式之间的运算关系，结果只对表达式产生影响</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  </a:t>
            </a:r>
            <a:r>
              <a:rPr lang="zh-CN" altLang="en-US"/>
              <a:t>结论</a:t>
            </a:r>
            <a:endParaRPr lang="zh-CN" altLang="en-US"/>
          </a:p>
        </p:txBody>
      </p:sp>
      <p:sp>
        <p:nvSpPr>
          <p:cNvPr id="3" name="内容占位符 2"/>
          <p:cNvSpPr>
            <a:spLocks noGrp="1"/>
          </p:cNvSpPr>
          <p:nvPr>
            <p:ph idx="1"/>
          </p:nvPr>
        </p:nvSpPr>
        <p:spPr/>
        <p:txBody>
          <a:bodyPr/>
          <a:p>
            <a:r>
              <a:rPr lang="zh-CN" altLang="en-US" sz="2400">
                <a:latin typeface="微软雅黑 Light" panose="020B0502040204020203" charset="-122"/>
                <a:ea typeface="微软雅黑 Light" panose="020B0502040204020203" charset="-122"/>
              </a:rPr>
              <a:t>所有的运算都产生</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值类型</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的结果值</a:t>
            </a:r>
            <a:endParaRPr lang="zh-CN" altLang="en-US" sz="2400">
              <a:latin typeface="微软雅黑 Light" panose="020B0502040204020203" charset="-122"/>
              <a:ea typeface="微软雅黑 Light" panose="020B0502040204020203" charset="-122"/>
            </a:endParaRPr>
          </a:p>
          <a:p>
            <a:r>
              <a:rPr lang="zh-CN" altLang="en-US" sz="2400">
                <a:latin typeface="微软雅黑 Light" panose="020B0502040204020203" charset="-122"/>
                <a:ea typeface="微软雅黑 Light" panose="020B0502040204020203" charset="-122"/>
              </a:rPr>
              <a:t>所有的逻辑语句结构都可以被消灭</a:t>
            </a:r>
            <a:endParaRPr lang="zh-CN" altLang="en-US" sz="2400">
              <a:latin typeface="微软雅黑 Light" panose="020B0502040204020203" charset="-122"/>
              <a:ea typeface="微软雅黑 Light" panose="020B0502040204020203" charset="-122"/>
            </a:endParaRPr>
          </a:p>
          <a:p>
            <a:endParaRPr lang="zh-CN" altLang="en-US" sz="2400">
              <a:latin typeface="微软雅黑 Light" panose="020B0502040204020203" charset="-122"/>
              <a:ea typeface="微软雅黑 Light" panose="020B0502040204020203" charset="-122"/>
            </a:endParaRPr>
          </a:p>
          <a:p>
            <a:pPr marL="0" indent="0">
              <a:buNone/>
            </a:pPr>
            <a:r>
              <a:rPr lang="zh-CN" altLang="en-US" sz="2400">
                <a:latin typeface="微软雅黑 Light" panose="020B0502040204020203" charset="-122"/>
                <a:ea typeface="微软雅黑 Light" panose="020B0502040204020203" charset="-122"/>
              </a:rPr>
              <a:t>综上所述：</a:t>
            </a:r>
            <a:r>
              <a:rPr lang="en-US" altLang="zh-CN" sz="2400">
                <a:solidFill>
                  <a:srgbClr val="FF0000"/>
                </a:solidFill>
                <a:latin typeface="微软雅黑 Light" panose="020B0502040204020203" charset="-122"/>
                <a:ea typeface="微软雅黑 Light" panose="020B0502040204020203" charset="-122"/>
              </a:rPr>
              <a:t>“</a:t>
            </a:r>
            <a:r>
              <a:rPr lang="zh-CN" altLang="en-US" sz="2400">
                <a:solidFill>
                  <a:srgbClr val="FF0000"/>
                </a:solidFill>
                <a:latin typeface="微软雅黑 Light" panose="020B0502040204020203" charset="-122"/>
                <a:ea typeface="微软雅黑 Light" panose="020B0502040204020203" charset="-122"/>
              </a:rPr>
              <a:t>系统的结果必然是值，并且可以通过一系列的运算来得到这一结果</a:t>
            </a:r>
            <a:r>
              <a:rPr lang="en-US" altLang="zh-CN" sz="2400">
                <a:solidFill>
                  <a:srgbClr val="FF0000"/>
                </a:solidFill>
                <a:latin typeface="微软雅黑 Light" panose="020B0502040204020203" charset="-122"/>
                <a:ea typeface="微软雅黑 Light" panose="020B0502040204020203" charset="-122"/>
              </a:rPr>
              <a:t>”</a:t>
            </a:r>
            <a:endParaRPr lang="en-US" altLang="zh-CN" sz="2400">
              <a:solidFill>
                <a:srgbClr val="FF0000"/>
              </a:solidFill>
              <a:latin typeface="微软雅黑 Light" panose="020B0502040204020203" charset="-122"/>
              <a:ea typeface="微软雅黑 Light" panose="020B0502040204020203" charset="-122"/>
            </a:endParaRPr>
          </a:p>
          <a:p>
            <a:pPr marL="0" indent="0">
              <a:buNone/>
            </a:pPr>
            <a:endParaRPr lang="en-US" altLang="zh-CN" sz="2400">
              <a:latin typeface="微软雅黑 Light" panose="020B0502040204020203" charset="-122"/>
              <a:ea typeface="微软雅黑 Light" panose="020B0502040204020203" charset="-122"/>
            </a:endParaRPr>
          </a:p>
          <a:p>
            <a:pPr marL="0" indent="0">
              <a:buNone/>
            </a:pPr>
            <a:r>
              <a:rPr lang="zh-CN" altLang="en-US" sz="2400">
                <a:latin typeface="微软雅黑 Light" panose="020B0502040204020203" charset="-122"/>
                <a:ea typeface="微软雅黑 Light" panose="020B0502040204020203" charset="-122"/>
              </a:rPr>
              <a:t>所以运算的实质其实是值的运算</a:t>
            </a:r>
            <a:endParaRPr lang="zh-CN" altLang="en-US" sz="2400">
              <a:latin typeface="微软雅黑 Light" panose="020B0502040204020203" charset="-122"/>
              <a:ea typeface="微软雅黑 Light" panose="020B0502040204020203" charset="-122"/>
            </a:endParaRPr>
          </a:p>
          <a:p>
            <a:pPr marL="0" indent="0">
              <a:buNone/>
            </a:pPr>
            <a:endParaRPr lang="zh-CN" altLang="en-US" sz="2400">
              <a:latin typeface="微软雅黑 Light" panose="020B0502040204020203" charset="-122"/>
              <a:ea typeface="微软雅黑 Light" panose="020B0502040204020203" charset="-122"/>
            </a:endParaRPr>
          </a:p>
          <a:p>
            <a:pPr marL="0" indent="0">
              <a:buNone/>
            </a:pP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指针</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对象</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这样的抽象结构，在运算系统看来，其实只是定位到</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值</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以进行后续运算的工具而已。</a:t>
            </a:r>
            <a:r>
              <a:rPr lang="zh-CN" altLang="en-US" sz="2400">
                <a:solidFill>
                  <a:srgbClr val="FF0000"/>
                </a:solidFill>
                <a:latin typeface="微软雅黑 Light" panose="020B0502040204020203" charset="-122"/>
                <a:ea typeface="微软雅黑 Light" panose="020B0502040204020203" charset="-122"/>
              </a:rPr>
              <a:t>它们是不参与</a:t>
            </a:r>
            <a:r>
              <a:rPr lang="en-US" altLang="zh-CN" sz="2400">
                <a:solidFill>
                  <a:srgbClr val="FF0000"/>
                </a:solidFill>
                <a:latin typeface="微软雅黑 Light" panose="020B0502040204020203" charset="-122"/>
                <a:ea typeface="微软雅黑 Light" panose="020B0502040204020203" charset="-122"/>
              </a:rPr>
              <a:t>“</a:t>
            </a:r>
            <a:r>
              <a:rPr lang="zh-CN" altLang="en-US" sz="2400">
                <a:solidFill>
                  <a:srgbClr val="FF0000"/>
                </a:solidFill>
                <a:latin typeface="微软雅黑 Light" panose="020B0502040204020203" charset="-122"/>
                <a:ea typeface="微软雅黑 Light" panose="020B0502040204020203" charset="-122"/>
              </a:rPr>
              <a:t>求值</a:t>
            </a:r>
            <a:r>
              <a:rPr lang="en-US" altLang="zh-CN" sz="2400">
                <a:solidFill>
                  <a:srgbClr val="FF0000"/>
                </a:solidFill>
                <a:latin typeface="微软雅黑 Light" panose="020B0502040204020203" charset="-122"/>
                <a:ea typeface="微软雅黑 Light" panose="020B0502040204020203" charset="-122"/>
              </a:rPr>
              <a:t>”</a:t>
            </a:r>
            <a:r>
              <a:rPr lang="zh-CN" altLang="en-US" sz="2400">
                <a:solidFill>
                  <a:srgbClr val="FF0000"/>
                </a:solidFill>
                <a:latin typeface="微软雅黑 Light" panose="020B0502040204020203" charset="-122"/>
                <a:ea typeface="微软雅黑 Light" panose="020B0502040204020203" charset="-122"/>
              </a:rPr>
              <a:t>运算的</a:t>
            </a:r>
            <a:endParaRPr lang="zh-CN" altLang="en-US" sz="2400">
              <a:solidFill>
                <a:srgbClr val="FF0000"/>
              </a:solidFill>
              <a:latin typeface="微软雅黑 Light" panose="020B0502040204020203" charset="-122"/>
              <a:ea typeface="微软雅黑 Light" panose="020B0502040204020203"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  </a:t>
            </a:r>
            <a:r>
              <a:rPr lang="zh-CN" altLang="en-US">
                <a:latin typeface="微软雅黑 Light" panose="020B0502040204020203" charset="-122"/>
                <a:ea typeface="微软雅黑 Light" panose="020B0502040204020203" charset="-122"/>
                <a:sym typeface="+mn-ea"/>
              </a:rPr>
              <a:t>另一种范式</a:t>
            </a:r>
            <a:endParaRPr lang="en-US" altLang="zh-CN">
              <a:latin typeface="微软雅黑 Light" panose="020B0502040204020203" charset="-122"/>
              <a:ea typeface="微软雅黑 Light" panose="020B0502040204020203" charset="-122"/>
            </a:endParaRPr>
          </a:p>
        </p:txBody>
      </p:sp>
      <p:pic>
        <p:nvPicPr>
          <p:cNvPr id="4" name="内容占位符 3" descr="OceanCurrents"/>
          <p:cNvPicPr>
            <a:picLocks noChangeAspect="1"/>
          </p:cNvPicPr>
          <p:nvPr>
            <p:ph idx="1"/>
          </p:nvPr>
        </p:nvPicPr>
        <p:blipFill>
          <a:blip r:embed="rId1"/>
          <a:stretch>
            <a:fillRect/>
          </a:stretch>
        </p:blipFill>
        <p:spPr>
          <a:xfrm>
            <a:off x="838200" y="1691005"/>
            <a:ext cx="773557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3.1  </a:t>
            </a:r>
            <a:r>
              <a:rPr lang="zh-CN" altLang="en-US">
                <a:latin typeface="微软雅黑 Light" panose="020B0502040204020203" charset="-122"/>
                <a:ea typeface="微软雅黑 Light" panose="020B0502040204020203" charset="-122"/>
              </a:rPr>
              <a:t>图灵机说明</a:t>
            </a:r>
            <a:r>
              <a:rPr lang="en-US" altLang="zh-CN">
                <a:latin typeface="微软雅黑 Light" panose="020B0502040204020203" charset="-122"/>
                <a:ea typeface="微软雅黑 Light" panose="020B0502040204020203" charset="-122"/>
              </a:rPr>
              <a:t>1</a:t>
            </a:r>
            <a:endParaRPr lang="en-US" altLang="zh-CN">
              <a:latin typeface="微软雅黑 Light" panose="020B0502040204020203" charset="-122"/>
              <a:ea typeface="微软雅黑 Light" panose="020B0502040204020203" charset="-122"/>
            </a:endParaRPr>
          </a:p>
        </p:txBody>
      </p:sp>
      <p:pic>
        <p:nvPicPr>
          <p:cNvPr id="4" name="内容占位符 7" descr="图灵机演示"/>
          <p:cNvPicPr>
            <a:picLocks noChangeAspect="1"/>
          </p:cNvPicPr>
          <p:nvPr/>
        </p:nvPicPr>
        <p:blipFill>
          <a:blip r:embed="rId1"/>
          <a:srcRect l="4553" t="12870" r="8484" b="19780"/>
          <a:stretch>
            <a:fillRect/>
          </a:stretch>
        </p:blipFill>
        <p:spPr>
          <a:xfrm>
            <a:off x="4975860" y="2790190"/>
            <a:ext cx="6187440" cy="3387090"/>
          </a:xfrm>
          <a:prstGeom prst="rect">
            <a:avLst/>
          </a:prstGeom>
        </p:spPr>
      </p:pic>
      <p:sp>
        <p:nvSpPr>
          <p:cNvPr id="3" name="内容占位符 2"/>
          <p:cNvSpPr/>
          <p:nvPr>
            <p:ph idx="1"/>
          </p:nvPr>
        </p:nvSpPr>
        <p:spPr/>
        <p:txBody>
          <a:bodyPr/>
          <a:p>
            <a:pPr marL="0" indent="0">
              <a:buNone/>
            </a:pPr>
            <a:r>
              <a:rPr lang="en-US" altLang="zh-CN">
                <a:latin typeface="微软雅黑 Light" panose="020B0502040204020203" charset="-122"/>
                <a:ea typeface="微软雅黑 Light" panose="020B0502040204020203" charset="-122"/>
              </a:rPr>
              <a:t>图灵的基本思想是用机器来模拟人们用纸笔进行数学运算的过程，</a:t>
            </a:r>
            <a:endParaRPr lang="en-US" altLang="zh-CN">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他把这样的过程看作下列两种简单的动作：</a:t>
            </a:r>
            <a:endParaRPr lang="en-US" altLang="zh-CN">
              <a:latin typeface="微软雅黑 Light" panose="020B0502040204020203" charset="-122"/>
              <a:ea typeface="微软雅黑 Light" panose="020B0502040204020203" charset="-122"/>
            </a:endParaRPr>
          </a:p>
          <a:p>
            <a:pPr marL="0" indent="0">
              <a:buNone/>
            </a:pPr>
            <a:r>
              <a:rPr lang="en-US" altLang="zh-CN" sz="2400">
                <a:latin typeface="微软雅黑 Light" panose="020B0502040204020203" charset="-122"/>
                <a:ea typeface="微软雅黑 Light" panose="020B0502040204020203" charset="-122"/>
              </a:rPr>
              <a:t>1  在纸上写上或擦除某个符号；</a:t>
            </a:r>
            <a:endParaRPr lang="en-US" altLang="zh-CN" sz="2400">
              <a:latin typeface="微软雅黑 Light" panose="020B0502040204020203" charset="-122"/>
              <a:ea typeface="微软雅黑 Light" panose="020B0502040204020203" charset="-122"/>
            </a:endParaRPr>
          </a:p>
          <a:p>
            <a:pPr marL="0" indent="0">
              <a:buNone/>
            </a:pPr>
            <a:r>
              <a:rPr lang="en-US" altLang="zh-CN" sz="2400">
                <a:latin typeface="微软雅黑 Light" panose="020B0502040204020203" charset="-122"/>
                <a:ea typeface="微软雅黑 Light" panose="020B0502040204020203" charset="-122"/>
              </a:rPr>
              <a:t>2  把注意力从纸的一个位置移动到另</a:t>
            </a:r>
            <a:r>
              <a:rPr lang="en-US" altLang="zh-CN">
                <a:latin typeface="微软雅黑 Light" panose="020B0502040204020203" charset="-122"/>
                <a:ea typeface="微软雅黑 Light" panose="020B0502040204020203" charset="-122"/>
              </a:rPr>
              <a:t>一个位置；</a:t>
            </a:r>
            <a:endParaRPr lang="en-US" altLang="zh-CN">
              <a:latin typeface="微软雅黑 Light" panose="020B0502040204020203" charset="-122"/>
              <a:ea typeface="微软雅黑 Light" panose="020B0502040204020203"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3.2  </a:t>
            </a:r>
            <a:r>
              <a:rPr lang="zh-CN" altLang="en-US">
                <a:latin typeface="微软雅黑 Light" panose="020B0502040204020203" charset="-122"/>
                <a:ea typeface="微软雅黑 Light" panose="020B0502040204020203" charset="-122"/>
              </a:rPr>
              <a:t>有限状态机</a:t>
            </a:r>
            <a:r>
              <a:rPr lang="en-US" altLang="zh-CN">
                <a:latin typeface="微软雅黑 Light" panose="020B0502040204020203" charset="-122"/>
                <a:ea typeface="微软雅黑 Light" panose="020B0502040204020203" charset="-122"/>
              </a:rPr>
              <a:t>FSM</a:t>
            </a:r>
            <a:endParaRPr lang="en-US" altLang="zh-CN">
              <a:latin typeface="微软雅黑 Light" panose="020B0502040204020203" charset="-122"/>
              <a:ea typeface="微软雅黑 Light" panose="020B0502040204020203" charset="-122"/>
            </a:endParaRPr>
          </a:p>
        </p:txBody>
      </p:sp>
      <p:sp>
        <p:nvSpPr>
          <p:cNvPr id="5" name="内容占位符 4"/>
          <p:cNvSpPr/>
          <p:nvPr>
            <p:ph idx="1"/>
          </p:nvPr>
        </p:nvSpPr>
        <p:spPr/>
        <p:txBody>
          <a:bodyPr/>
          <a:p>
            <a:r>
              <a:rPr lang="zh-CN" altLang="en-US" sz="2400">
                <a:latin typeface="微软雅黑 Light" panose="020B0502040204020203" charset="-122"/>
                <a:ea typeface="微软雅黑 Light" panose="020B0502040204020203" charset="-122"/>
              </a:rPr>
              <a:t>一个 FSM 首先有一系列的状态（state）</a:t>
            </a:r>
            <a:endParaRPr lang="zh-CN" altLang="en-US" sz="2400">
              <a:latin typeface="微软雅黑 Light" panose="020B0502040204020203" charset="-122"/>
              <a:ea typeface="微软雅黑 Light" panose="020B0502040204020203" charset="-122"/>
            </a:endParaRPr>
          </a:p>
          <a:p>
            <a:r>
              <a:rPr lang="zh-CN" altLang="en-US" sz="2400">
                <a:latin typeface="微软雅黑 Light" panose="020B0502040204020203" charset="-122"/>
                <a:ea typeface="微软雅黑 Light" panose="020B0502040204020203" charset="-122"/>
              </a:rPr>
              <a:t>根据输入的不同，FSM 从一个状态切换到另一个状态</a:t>
            </a:r>
            <a:endParaRPr lang="zh-CN" altLang="en-US" sz="2400">
              <a:latin typeface="微软雅黑 Light" panose="020B0502040204020203" charset="-122"/>
              <a:ea typeface="微软雅黑 Light" panose="020B0502040204020203" charset="-122"/>
            </a:endParaRPr>
          </a:p>
          <a:p>
            <a:r>
              <a:rPr lang="zh-CN" altLang="en-US" sz="2400">
                <a:latin typeface="微软雅黑 Light" panose="020B0502040204020203" charset="-122"/>
                <a:ea typeface="微软雅黑 Light" panose="020B0502040204020203" charset="-122"/>
              </a:rPr>
              <a:t>在这些状态中，有一些状态是特殊的状态 —— 接受状态（accept state）</a:t>
            </a:r>
            <a:endParaRPr lang="zh-CN" altLang="en-US" sz="2400">
              <a:latin typeface="微软雅黑 Light" panose="020B0502040204020203" charset="-122"/>
              <a:ea typeface="微软雅黑 Light" panose="020B0502040204020203" charset="-122"/>
            </a:endParaRPr>
          </a:p>
          <a:p>
            <a:r>
              <a:rPr lang="zh-CN" altLang="en-US" sz="2400">
                <a:latin typeface="微软雅黑 Light" panose="020B0502040204020203" charset="-122"/>
                <a:ea typeface="微软雅黑 Light" panose="020B0502040204020203" charset="-122"/>
              </a:rPr>
              <a:t>如果输入处理完毕，FSM 停留在接受状态，那么 FSM 处理成功，否则失败</a:t>
            </a:r>
            <a:endParaRPr lang="zh-CN" altLang="en-US" sz="2400">
              <a:latin typeface="微软雅黑 Light" panose="020B0502040204020203" charset="-122"/>
              <a:ea typeface="微软雅黑 Light" panose="020B0502040204020203" charset="-122"/>
            </a:endParaRPr>
          </a:p>
        </p:txBody>
      </p:sp>
      <p:pic>
        <p:nvPicPr>
          <p:cNvPr id="7" name="图片 6"/>
          <p:cNvPicPr>
            <a:picLocks noChangeAspect="1"/>
          </p:cNvPicPr>
          <p:nvPr/>
        </p:nvPicPr>
        <p:blipFill>
          <a:blip r:embed="rId1"/>
          <a:srcRect l="17261" t="30661" r="20011" b="42946"/>
          <a:stretch>
            <a:fillRect/>
          </a:stretch>
        </p:blipFill>
        <p:spPr>
          <a:xfrm>
            <a:off x="1068705" y="3786505"/>
            <a:ext cx="6708140" cy="19945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Light" panose="020B0502040204020203" charset="-122"/>
                <a:ea typeface="微软雅黑 Light" panose="020B0502040204020203" charset="-122"/>
              </a:rPr>
              <a:t>3.3  </a:t>
            </a:r>
            <a:r>
              <a:rPr lang="zh-CN" altLang="en-US">
                <a:latin typeface="微软雅黑 Light" panose="020B0502040204020203" charset="-122"/>
                <a:ea typeface="微软雅黑 Light" panose="020B0502040204020203" charset="-122"/>
              </a:rPr>
              <a:t>有限状态机</a:t>
            </a:r>
            <a:r>
              <a:rPr lang="en-US" altLang="zh-CN">
                <a:latin typeface="微软雅黑 Light" panose="020B0502040204020203" charset="-122"/>
                <a:ea typeface="微软雅黑 Light" panose="020B0502040204020203" charset="-122"/>
              </a:rPr>
              <a:t>FSM(2)</a:t>
            </a:r>
            <a:endParaRPr lang="en-US" altLang="zh-CN">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p>
            <a:r>
              <a:rPr lang="zh-CN" altLang="en-US">
                <a:latin typeface="微软雅黑 Light" panose="020B0502040204020203" charset="-122"/>
                <a:ea typeface="微软雅黑 Light" panose="020B0502040204020203" charset="-122"/>
              </a:rPr>
              <a:t>写一个状态机，验证一串二进制bit，包含偶数个 0 和奇数个 1</a:t>
            </a:r>
            <a:endParaRPr lang="zh-CN" altLang="en-US">
              <a:latin typeface="微软雅黑 Light" panose="020B0502040204020203" charset="-122"/>
              <a:ea typeface="微软雅黑 Light" panose="020B0502040204020203" charset="-122"/>
            </a:endParaRPr>
          </a:p>
          <a:p>
            <a:pPr lvl="1"/>
            <a:r>
              <a:rPr lang="zh-CN" altLang="en-US">
                <a:latin typeface="微软雅黑 Light" panose="020B0502040204020203" charset="-122"/>
                <a:ea typeface="微软雅黑 Light" panose="020B0502040204020203" charset="-122"/>
              </a:rPr>
              <a:t>合法的输入有：1，100，10101</a:t>
            </a:r>
            <a:endParaRPr lang="zh-CN" altLang="en-US">
              <a:latin typeface="微软雅黑 Light" panose="020B0502040204020203" charset="-122"/>
              <a:ea typeface="微软雅黑 Light" panose="020B0502040204020203" charset="-122"/>
            </a:endParaRPr>
          </a:p>
          <a:p>
            <a:pPr lvl="1"/>
            <a:r>
              <a:rPr lang="zh-CN" altLang="en-US">
                <a:latin typeface="微软雅黑 Light" panose="020B0502040204020203" charset="-122"/>
                <a:ea typeface="微软雅黑 Light" panose="020B0502040204020203" charset="-122"/>
              </a:rPr>
              <a:t>不合法的输入有：10，00，1100</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可能的四种状态：</a:t>
            </a:r>
            <a:endParaRPr lang="zh-CN" altLang="en-US">
              <a:latin typeface="微软雅黑 Light" panose="020B0502040204020203" charset="-122"/>
              <a:ea typeface="微软雅黑 Light" panose="020B0502040204020203" charset="-122"/>
            </a:endParaRPr>
          </a:p>
          <a:p>
            <a:pPr lvl="1"/>
            <a:r>
              <a:rPr lang="zh-CN" altLang="en-US">
                <a:latin typeface="微软雅黑 Light" panose="020B0502040204020203" charset="-122"/>
                <a:ea typeface="微软雅黑 Light" panose="020B0502040204020203" charset="-122"/>
              </a:rPr>
              <a:t>偶数个 0 和偶数个 1（记作 EE）</a:t>
            </a:r>
            <a:endParaRPr lang="zh-CN" altLang="en-US">
              <a:latin typeface="微软雅黑 Light" panose="020B0502040204020203" charset="-122"/>
              <a:ea typeface="微软雅黑 Light" panose="020B0502040204020203" charset="-122"/>
            </a:endParaRPr>
          </a:p>
          <a:p>
            <a:pPr lvl="1"/>
            <a:r>
              <a:rPr lang="zh-CN" altLang="en-US">
                <a:latin typeface="微软雅黑 Light" panose="020B0502040204020203" charset="-122"/>
                <a:ea typeface="微软雅黑 Light" panose="020B0502040204020203" charset="-122"/>
              </a:rPr>
              <a:t>偶数个 0 和奇数个 1（记作 EO）</a:t>
            </a:r>
            <a:endParaRPr lang="zh-CN" altLang="en-US">
              <a:latin typeface="微软雅黑 Light" panose="020B0502040204020203" charset="-122"/>
              <a:ea typeface="微软雅黑 Light" panose="020B0502040204020203" charset="-122"/>
            </a:endParaRPr>
          </a:p>
          <a:p>
            <a:pPr lvl="1"/>
            <a:r>
              <a:rPr lang="zh-CN" altLang="en-US">
                <a:latin typeface="微软雅黑 Light" panose="020B0502040204020203" charset="-122"/>
                <a:ea typeface="微软雅黑 Light" panose="020B0502040204020203" charset="-122"/>
              </a:rPr>
              <a:t>奇数个 0 和偶数个 1（记作 OE）</a:t>
            </a:r>
            <a:endParaRPr lang="zh-CN" altLang="en-US">
              <a:latin typeface="微软雅黑 Light" panose="020B0502040204020203" charset="-122"/>
              <a:ea typeface="微软雅黑 Light" panose="020B0502040204020203" charset="-122"/>
            </a:endParaRPr>
          </a:p>
          <a:p>
            <a:pPr lvl="1"/>
            <a:r>
              <a:rPr lang="zh-CN" altLang="en-US">
                <a:latin typeface="微软雅黑 Light" panose="020B0502040204020203" charset="-122"/>
                <a:ea typeface="微软雅黑 Light" panose="020B0502040204020203" charset="-122"/>
              </a:rPr>
              <a:t>奇数个 0 和奇数个 1（记作 OO）</a:t>
            </a:r>
            <a:endParaRPr lang="zh-CN" altLang="en-US">
              <a:latin typeface="微软雅黑 Light" panose="020B0502040204020203" charset="-122"/>
              <a:ea typeface="微软雅黑 Light" panose="020B0502040204020203" charset="-122"/>
            </a:endParaRPr>
          </a:p>
        </p:txBody>
      </p:sp>
      <p:pic>
        <p:nvPicPr>
          <p:cNvPr id="6" name="图片 5"/>
          <p:cNvPicPr>
            <a:picLocks noChangeAspect="1"/>
          </p:cNvPicPr>
          <p:nvPr/>
        </p:nvPicPr>
        <p:blipFill>
          <a:blip r:embed="rId1"/>
          <a:stretch>
            <a:fillRect/>
          </a:stretch>
        </p:blipFill>
        <p:spPr>
          <a:xfrm>
            <a:off x="6014085" y="3098800"/>
            <a:ext cx="5835015" cy="1858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3.4  </a:t>
            </a:r>
            <a:r>
              <a:rPr lang="zh-CN" altLang="en-US">
                <a:latin typeface="微软雅黑 Light" panose="020B0502040204020203" charset="-122"/>
                <a:ea typeface="微软雅黑 Light" panose="020B0502040204020203" charset="-122"/>
              </a:rPr>
              <a:t>图灵机说明</a:t>
            </a:r>
            <a:r>
              <a:rPr lang="en-US" altLang="zh-CN">
                <a:latin typeface="微软雅黑 Light" panose="020B0502040204020203" charset="-122"/>
                <a:ea typeface="微软雅黑 Light" panose="020B0502040204020203" charset="-122"/>
              </a:rPr>
              <a:t>2</a:t>
            </a:r>
            <a:endParaRPr lang="en-US" altLang="zh-CN">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p>
            <a:pPr marL="0" indent="0">
              <a:buNone/>
            </a:pPr>
            <a:r>
              <a:rPr lang="en-US" altLang="zh-CN">
                <a:latin typeface="微软雅黑 Light" panose="020B0502040204020203" charset="-122"/>
                <a:ea typeface="微软雅黑 Light" panose="020B0502040204020203" charset="-122"/>
              </a:rPr>
              <a:t>1  </a:t>
            </a:r>
            <a:r>
              <a:rPr lang="zh-CN" altLang="en-US">
                <a:latin typeface="微软雅黑 Light" panose="020B0502040204020203" charset="-122"/>
                <a:ea typeface="微软雅黑 Light" panose="020B0502040204020203" charset="-122"/>
              </a:rPr>
              <a:t>一条无限长的纸带TAPE</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2  </a:t>
            </a:r>
            <a:r>
              <a:rPr lang="zh-CN" altLang="en-US">
                <a:latin typeface="微软雅黑 Light" panose="020B0502040204020203" charset="-122"/>
                <a:ea typeface="微软雅黑 Light" panose="020B0502040204020203" charset="-122"/>
              </a:rPr>
              <a:t>一个读写头HEAD</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3  </a:t>
            </a:r>
            <a:r>
              <a:rPr lang="zh-CN" altLang="en-US">
                <a:latin typeface="微软雅黑 Light" panose="020B0502040204020203" charset="-122"/>
                <a:ea typeface="微软雅黑 Light" panose="020B0502040204020203" charset="-122"/>
              </a:rPr>
              <a:t>一套控制规则TABLE</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4  </a:t>
            </a:r>
            <a:r>
              <a:rPr lang="zh-CN" altLang="en-US">
                <a:latin typeface="微软雅黑 Light" panose="020B0502040204020203" charset="-122"/>
                <a:ea typeface="微软雅黑 Light" panose="020B0502040204020203" charset="-122"/>
              </a:rPr>
              <a:t>一个</a:t>
            </a:r>
            <a:r>
              <a:rPr lang="zh-CN" altLang="en-US">
                <a:solidFill>
                  <a:srgbClr val="FF0000"/>
                </a:solidFill>
                <a:latin typeface="微软雅黑 Light" panose="020B0502040204020203" charset="-122"/>
                <a:ea typeface="微软雅黑 Light" panose="020B0502040204020203" charset="-122"/>
              </a:rPr>
              <a:t>状态寄存器</a:t>
            </a:r>
            <a:endParaRPr lang="zh-CN" altLang="en-US">
              <a:solidFill>
                <a:srgbClr val="FF0000"/>
              </a:solidFill>
              <a:latin typeface="微软雅黑 Light" panose="020B0502040204020203" charset="-122"/>
              <a:ea typeface="微软雅黑 Light" panose="020B0502040204020203" charset="-122"/>
            </a:endParaRPr>
          </a:p>
          <a:p>
            <a:pPr marL="0" indent="0">
              <a:buNone/>
            </a:pPr>
            <a:endParaRPr lang="zh-CN" altLang="en-US">
              <a:latin typeface="微软雅黑 Light" panose="020B0502040204020203" charset="-122"/>
              <a:ea typeface="微软雅黑 Light" panose="020B0502040204020203" charset="-122"/>
            </a:endParaRPr>
          </a:p>
          <a:p>
            <a:pPr marL="0" indent="0">
              <a:buNone/>
            </a:pPr>
            <a:r>
              <a:rPr lang="zh-CN" altLang="en-US">
                <a:latin typeface="微软雅黑 Light" panose="020B0502040204020203" charset="-122"/>
                <a:ea typeface="微软雅黑 Light" panose="020B0502040204020203" charset="-122"/>
              </a:rPr>
              <a:t>注意：这个机器的每一部分都是</a:t>
            </a:r>
            <a:r>
              <a:rPr lang="zh-CN" altLang="en-US">
                <a:solidFill>
                  <a:srgbClr val="FF0000"/>
                </a:solidFill>
                <a:latin typeface="微软雅黑 Light" panose="020B0502040204020203" charset="-122"/>
                <a:ea typeface="微软雅黑 Light" panose="020B0502040204020203" charset="-122"/>
              </a:rPr>
              <a:t>有限的</a:t>
            </a:r>
            <a:r>
              <a:rPr lang="zh-CN" altLang="en-US">
                <a:latin typeface="微软雅黑 Light" panose="020B0502040204020203" charset="-122"/>
                <a:ea typeface="微软雅黑 Light" panose="020B0502040204020203" charset="-122"/>
              </a:rPr>
              <a:t>，但它有一个潜在的无限长的纸带，因此这种机器只是一个理想的设备。图灵认为这样的一台机器就能模拟人类所能进行的任何计算过程。</a:t>
            </a:r>
            <a:endParaRPr lang="zh-CN" altLang="en-US">
              <a:latin typeface="微软雅黑 Light" panose="020B0502040204020203" charset="-122"/>
              <a:ea typeface="微软雅黑 Light" panose="020B0502040204020203"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3.5  </a:t>
            </a:r>
            <a:r>
              <a:rPr lang="zh-CN" altLang="en-US">
                <a:latin typeface="微软雅黑 Light" panose="020B0502040204020203" charset="-122"/>
                <a:ea typeface="微软雅黑 Light" panose="020B0502040204020203" charset="-122"/>
              </a:rPr>
              <a:t>图灵机说明</a:t>
            </a:r>
            <a:r>
              <a:rPr lang="en-US" altLang="zh-CN">
                <a:latin typeface="微软雅黑 Light" panose="020B0502040204020203" charset="-122"/>
                <a:ea typeface="微软雅黑 Light" panose="020B0502040204020203" charset="-122"/>
              </a:rPr>
              <a:t>3</a:t>
            </a:r>
            <a:endParaRPr lang="en-US" altLang="zh-CN">
              <a:latin typeface="微软雅黑 Light" panose="020B0502040204020203" charset="-122"/>
              <a:ea typeface="微软雅黑 Light" panose="020B0502040204020203" charset="-122"/>
            </a:endParaRPr>
          </a:p>
        </p:txBody>
      </p:sp>
      <p:pic>
        <p:nvPicPr>
          <p:cNvPr id="6" name="内容占位符 5" descr="图灵机演示1"/>
          <p:cNvPicPr>
            <a:picLocks noChangeAspect="1"/>
          </p:cNvPicPr>
          <p:nvPr>
            <p:ph idx="1"/>
          </p:nvPr>
        </p:nvPicPr>
        <p:blipFill>
          <a:blip r:embed="rId1"/>
          <a:srcRect l="4486" t="13206" r="8900" b="20779"/>
          <a:stretch>
            <a:fillRect/>
          </a:stretch>
        </p:blipFill>
        <p:spPr>
          <a:xfrm>
            <a:off x="1591945" y="1691005"/>
            <a:ext cx="8072755" cy="43484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Light" panose="020B0502040204020203" charset="-122"/>
                <a:ea typeface="微软雅黑 Light" panose="020B0502040204020203" charset="-122"/>
              </a:rPr>
              <a:t>3.6  </a:t>
            </a:r>
            <a:r>
              <a:rPr lang="zh-CN" altLang="en-US">
                <a:latin typeface="微软雅黑 Light" panose="020B0502040204020203" charset="-122"/>
                <a:ea typeface="微软雅黑 Light" panose="020B0502040204020203" charset="-122"/>
              </a:rPr>
              <a:t>冯·诺依曼结构（普林斯顿模型）</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normAutofit lnSpcReduction="20000"/>
          </a:bodyPr>
          <a:p>
            <a:pPr marL="0" indent="0">
              <a:buNone/>
            </a:pPr>
            <a:r>
              <a:rPr lang="zh-CN" altLang="en-US">
                <a:latin typeface="微软雅黑 Light" panose="020B0502040204020203" charset="-122"/>
                <a:ea typeface="微软雅黑 Light" panose="020B0502040204020203" charset="-122"/>
              </a:rPr>
              <a:t>——存储程序型计算机</a:t>
            </a:r>
            <a:endParaRPr lang="zh-CN" altLang="en-US">
              <a:latin typeface="微软雅黑 Light" panose="020B0502040204020203" charset="-122"/>
              <a:ea typeface="微软雅黑 Light" panose="020B0502040204020203" charset="-122"/>
            </a:endParaRPr>
          </a:p>
          <a:p>
            <a:pPr marL="0" indent="0">
              <a:buNone/>
            </a:pPr>
            <a:endParaRPr lang="zh-CN" altLang="en-US">
              <a:latin typeface="微软雅黑 Light" panose="020B0502040204020203" charset="-122"/>
              <a:ea typeface="微软雅黑 Light" panose="020B0502040204020203" charset="-122"/>
            </a:endParaRPr>
          </a:p>
          <a:p>
            <a:pPr marL="0" indent="0">
              <a:buNone/>
            </a:pPr>
            <a:r>
              <a:rPr lang="en-US" altLang="zh-CN" sz="2000">
                <a:latin typeface="微软雅黑 Light" panose="020B0502040204020203" charset="-122"/>
                <a:ea typeface="微软雅黑 Light" panose="020B0502040204020203" charset="-122"/>
              </a:rPr>
              <a:t>1  </a:t>
            </a:r>
            <a:r>
              <a:rPr lang="zh-CN" altLang="en-US" sz="2000">
                <a:latin typeface="微软雅黑 Light" panose="020B0502040204020203" charset="-122"/>
                <a:ea typeface="微软雅黑 Light" panose="020B0502040204020203" charset="-122"/>
              </a:rPr>
              <a:t>以运算单元为中心</a:t>
            </a:r>
            <a:endParaRPr lang="zh-CN" altLang="en-US" sz="2000">
              <a:latin typeface="微软雅黑 Light" panose="020B0502040204020203" charset="-122"/>
              <a:ea typeface="微软雅黑 Light" panose="020B0502040204020203" charset="-122"/>
            </a:endParaRPr>
          </a:p>
          <a:p>
            <a:pPr marL="0" indent="0">
              <a:buNone/>
            </a:pPr>
            <a:r>
              <a:rPr lang="en-US" altLang="zh-CN" sz="2000">
                <a:latin typeface="微软雅黑 Light" panose="020B0502040204020203" charset="-122"/>
                <a:ea typeface="微软雅黑 Light" panose="020B0502040204020203" charset="-122"/>
              </a:rPr>
              <a:t>2  </a:t>
            </a:r>
            <a:r>
              <a:rPr lang="zh-CN" altLang="en-US" sz="2000">
                <a:latin typeface="微软雅黑 Light" panose="020B0502040204020203" charset="-122"/>
                <a:ea typeface="微软雅黑 Light" panose="020B0502040204020203" charset="-122"/>
              </a:rPr>
              <a:t>采用存储程序原理 </a:t>
            </a:r>
            <a:endParaRPr lang="zh-CN" altLang="en-US" sz="2000">
              <a:latin typeface="微软雅黑 Light" panose="020B0502040204020203" charset="-122"/>
              <a:ea typeface="微软雅黑 Light" panose="020B0502040204020203" charset="-122"/>
            </a:endParaRPr>
          </a:p>
          <a:p>
            <a:pPr marL="0" indent="0">
              <a:buNone/>
            </a:pPr>
            <a:r>
              <a:rPr lang="en-US" altLang="zh-CN" sz="2000">
                <a:latin typeface="微软雅黑 Light" panose="020B0502040204020203" charset="-122"/>
                <a:ea typeface="微软雅黑 Light" panose="020B0502040204020203" charset="-122"/>
              </a:rPr>
              <a:t>3  </a:t>
            </a:r>
            <a:r>
              <a:rPr lang="zh-CN" altLang="en-US" sz="2000">
                <a:latin typeface="微软雅黑 Light" panose="020B0502040204020203" charset="-122"/>
                <a:ea typeface="微软雅黑 Light" panose="020B0502040204020203" charset="-122"/>
              </a:rPr>
              <a:t>存储器是按地址访问、线性编址的空间</a:t>
            </a:r>
            <a:endParaRPr lang="zh-CN" altLang="en-US" sz="2000">
              <a:latin typeface="微软雅黑 Light" panose="020B0502040204020203" charset="-122"/>
              <a:ea typeface="微软雅黑 Light" panose="020B0502040204020203" charset="-122"/>
            </a:endParaRPr>
          </a:p>
          <a:p>
            <a:pPr marL="0" indent="0">
              <a:buNone/>
            </a:pPr>
            <a:r>
              <a:rPr lang="en-US" altLang="zh-CN" sz="2000">
                <a:latin typeface="微软雅黑 Light" panose="020B0502040204020203" charset="-122"/>
                <a:ea typeface="微软雅黑 Light" panose="020B0502040204020203" charset="-122"/>
              </a:rPr>
              <a:t>4  </a:t>
            </a:r>
            <a:r>
              <a:rPr lang="zh-CN" altLang="en-US" sz="2000">
                <a:latin typeface="微软雅黑 Light" panose="020B0502040204020203" charset="-122"/>
                <a:ea typeface="微软雅黑 Light" panose="020B0502040204020203" charset="-122"/>
              </a:rPr>
              <a:t>控制流由指令流产生</a:t>
            </a:r>
            <a:endParaRPr lang="zh-CN" altLang="en-US" sz="2000">
              <a:latin typeface="微软雅黑 Light" panose="020B0502040204020203" charset="-122"/>
              <a:ea typeface="微软雅黑 Light" panose="020B0502040204020203" charset="-122"/>
            </a:endParaRPr>
          </a:p>
          <a:p>
            <a:pPr marL="0" indent="0">
              <a:buNone/>
            </a:pPr>
            <a:r>
              <a:rPr lang="en-US" altLang="zh-CN" sz="2000">
                <a:latin typeface="微软雅黑 Light" panose="020B0502040204020203" charset="-122"/>
                <a:ea typeface="微软雅黑 Light" panose="020B0502040204020203" charset="-122"/>
              </a:rPr>
              <a:t>5  </a:t>
            </a:r>
            <a:r>
              <a:rPr lang="zh-CN" altLang="en-US" sz="2000">
                <a:latin typeface="微软雅黑 Light" panose="020B0502040204020203" charset="-122"/>
                <a:ea typeface="微软雅黑 Light" panose="020B0502040204020203" charset="-122"/>
              </a:rPr>
              <a:t>指令由操作码和地址码组成</a:t>
            </a:r>
            <a:endParaRPr lang="zh-CN" altLang="en-US" sz="2000">
              <a:latin typeface="微软雅黑 Light" panose="020B0502040204020203" charset="-122"/>
              <a:ea typeface="微软雅黑 Light" panose="020B0502040204020203" charset="-122"/>
            </a:endParaRPr>
          </a:p>
          <a:p>
            <a:pPr marL="0" indent="0">
              <a:buNone/>
            </a:pPr>
            <a:r>
              <a:rPr lang="en-US" altLang="zh-CN" sz="2000">
                <a:latin typeface="微软雅黑 Light" panose="020B0502040204020203" charset="-122"/>
                <a:ea typeface="微软雅黑 Light" panose="020B0502040204020203" charset="-122"/>
              </a:rPr>
              <a:t>6  </a:t>
            </a:r>
            <a:r>
              <a:rPr lang="zh-CN" altLang="en-US" sz="2000">
                <a:latin typeface="微软雅黑 Light" panose="020B0502040204020203" charset="-122"/>
                <a:ea typeface="微软雅黑 Light" panose="020B0502040204020203" charset="-122"/>
              </a:rPr>
              <a:t>数据以二进制编码</a:t>
            </a:r>
            <a:endParaRPr lang="zh-CN" altLang="en-US" sz="2000">
              <a:latin typeface="微软雅黑 Light" panose="020B0502040204020203" charset="-122"/>
              <a:ea typeface="微软雅黑 Light" panose="020B0502040204020203" charset="-122"/>
            </a:endParaRPr>
          </a:p>
          <a:p>
            <a:pPr marL="0" indent="0">
              <a:buNone/>
            </a:pPr>
            <a:endParaRPr lang="zh-CN" altLang="en-US" sz="2400">
              <a:latin typeface="微软雅黑 Light" panose="020B0502040204020203" charset="-122"/>
              <a:ea typeface="微软雅黑 Light" panose="020B0502040204020203" charset="-122"/>
            </a:endParaRPr>
          </a:p>
          <a:p>
            <a:pPr marL="0" indent="0">
              <a:buNone/>
            </a:pPr>
            <a:r>
              <a:rPr lang="zh-CN" altLang="en-US" sz="2400">
                <a:latin typeface="微软雅黑 Light" panose="020B0502040204020203" charset="-122"/>
                <a:ea typeface="微软雅黑 Light" panose="020B0502040204020203" charset="-122"/>
              </a:rPr>
              <a:t>该模型描述的是一种实现</a:t>
            </a:r>
            <a:r>
              <a:rPr lang="zh-CN" altLang="en-US" sz="2400">
                <a:solidFill>
                  <a:srgbClr val="FF0000"/>
                </a:solidFill>
                <a:latin typeface="微软雅黑 Light" panose="020B0502040204020203" charset="-122"/>
                <a:ea typeface="微软雅黑 Light" panose="020B0502040204020203" charset="-122"/>
              </a:rPr>
              <a:t>通用图灵机</a:t>
            </a:r>
            <a:r>
              <a:rPr lang="zh-CN" altLang="en-US" sz="2400">
                <a:latin typeface="微软雅黑 Light" panose="020B0502040204020203" charset="-122"/>
                <a:ea typeface="微软雅黑 Light" panose="020B0502040204020203" charset="-122"/>
              </a:rPr>
              <a:t>的计算设备，以及一种相对于并行计算的序列式结构参考模型（referential model）。</a:t>
            </a:r>
            <a:endParaRPr lang="en-US" altLang="zh-CN" sz="2400">
              <a:latin typeface="微软雅黑 Light" panose="020B0502040204020203" charset="-122"/>
              <a:ea typeface="微软雅黑 Light" panose="020B0502040204020203" charset="-122"/>
            </a:endParaRPr>
          </a:p>
        </p:txBody>
      </p:sp>
      <p:pic>
        <p:nvPicPr>
          <p:cNvPr id="6" name="内容占位符 5" descr="冯诺依曼"/>
          <p:cNvPicPr>
            <a:picLocks noChangeAspect="1"/>
          </p:cNvPicPr>
          <p:nvPr/>
        </p:nvPicPr>
        <p:blipFill>
          <a:blip r:embed="rId1"/>
          <a:srcRect l="14891" t="24048" r="18325" b="30833"/>
          <a:stretch>
            <a:fillRect/>
          </a:stretch>
        </p:blipFill>
        <p:spPr>
          <a:xfrm>
            <a:off x="5571490" y="1887855"/>
            <a:ext cx="5999480" cy="2865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大纲</a:t>
            </a:r>
            <a:endParaRPr lang="zh-CN" altLang="en-US"/>
          </a:p>
        </p:txBody>
      </p:sp>
      <p:sp>
        <p:nvSpPr>
          <p:cNvPr id="3" name="内容占位符 2"/>
          <p:cNvSpPr>
            <a:spLocks noGrp="1"/>
          </p:cNvSpPr>
          <p:nvPr>
            <p:ph sz="half" idx="1"/>
          </p:nvPr>
        </p:nvSpPr>
        <p:spPr/>
        <p:txBody>
          <a:bodyPr/>
          <a:p>
            <a:pPr marL="0" indent="0">
              <a:buNone/>
            </a:pPr>
            <a:r>
              <a:rPr lang="en-US" altLang="zh-CN" sz="2800">
                <a:latin typeface="微软雅黑 Light" panose="020B0502040204020203" charset="-122"/>
                <a:ea typeface="微软雅黑 Light" panose="020B0502040204020203" charset="-122"/>
                <a:sym typeface="+mn-ea"/>
              </a:rPr>
              <a:t>1  </a:t>
            </a:r>
            <a:r>
              <a:rPr lang="zh-CN" altLang="en-US" sz="2800">
                <a:latin typeface="微软雅黑 Light" panose="020B0502040204020203" charset="-122"/>
                <a:ea typeface="微软雅黑 Light" panose="020B0502040204020203" charset="-122"/>
                <a:sym typeface="+mn-ea"/>
              </a:rPr>
              <a:t>概述</a:t>
            </a:r>
            <a:endParaRPr lang="zh-CN" altLang="en-US" sz="2400">
              <a:latin typeface="微软雅黑 Light" panose="020B0502040204020203" charset="-122"/>
              <a:ea typeface="微软雅黑 Light" panose="020B0502040204020203" charset="-122"/>
            </a:endParaRPr>
          </a:p>
          <a:p>
            <a:pPr marL="0" indent="0">
              <a:buNone/>
            </a:pPr>
            <a:r>
              <a:rPr lang="en-US" altLang="zh-CN" sz="2800">
                <a:latin typeface="微软雅黑 Light" panose="020B0502040204020203" charset="-122"/>
                <a:ea typeface="微软雅黑 Light" panose="020B0502040204020203" charset="-122"/>
                <a:sym typeface="+mn-ea"/>
              </a:rPr>
              <a:t>2  </a:t>
            </a:r>
            <a:r>
              <a:rPr lang="zh-CN" altLang="en-US" sz="2800">
                <a:latin typeface="微软雅黑 Light" panose="020B0502040204020203" charset="-122"/>
                <a:ea typeface="微软雅黑 Light" panose="020B0502040204020203" charset="-122"/>
                <a:sym typeface="+mn-ea"/>
              </a:rPr>
              <a:t>热身</a:t>
            </a:r>
            <a:endParaRPr lang="zh-CN" altLang="en-US" sz="2800">
              <a:latin typeface="微软雅黑 Light" panose="020B0502040204020203" charset="-122"/>
              <a:ea typeface="微软雅黑 Light" panose="020B0502040204020203" charset="-122"/>
            </a:endParaRPr>
          </a:p>
          <a:p>
            <a:pPr marL="0" indent="0">
              <a:buNone/>
            </a:pPr>
            <a:r>
              <a:rPr lang="en-US" altLang="zh-CN" sz="2800">
                <a:latin typeface="微软雅黑 Light" panose="020B0502040204020203" charset="-122"/>
                <a:ea typeface="微软雅黑 Light" panose="020B0502040204020203" charset="-122"/>
                <a:sym typeface="+mn-ea"/>
              </a:rPr>
              <a:t>3  </a:t>
            </a:r>
            <a:r>
              <a:rPr lang="zh-CN" altLang="en-US" sz="2800">
                <a:latin typeface="微软雅黑 Light" panose="020B0502040204020203" charset="-122"/>
                <a:ea typeface="微软雅黑 Light" panose="020B0502040204020203" charset="-122"/>
                <a:sym typeface="+mn-ea"/>
              </a:rPr>
              <a:t>另一种范式</a:t>
            </a:r>
            <a:endParaRPr lang="zh-CN" altLang="en-US" sz="2800">
              <a:latin typeface="微软雅黑 Light" panose="020B0502040204020203" charset="-122"/>
              <a:ea typeface="微软雅黑 Light" panose="020B0502040204020203" charset="-122"/>
            </a:endParaRPr>
          </a:p>
          <a:p>
            <a:pPr marL="0" indent="0">
              <a:buNone/>
            </a:pPr>
            <a:r>
              <a:rPr lang="en-US" altLang="zh-CN" sz="2800">
                <a:latin typeface="微软雅黑 Light" panose="020B0502040204020203" charset="-122"/>
                <a:ea typeface="微软雅黑 Light" panose="020B0502040204020203" charset="-122"/>
                <a:sym typeface="+mn-ea"/>
              </a:rPr>
              <a:t>4  </a:t>
            </a:r>
            <a:r>
              <a:rPr lang="zh-CN" altLang="en-US" sz="2800">
                <a:latin typeface="微软雅黑 Light" panose="020B0502040204020203" charset="-122"/>
                <a:ea typeface="微软雅黑 Light" panose="020B0502040204020203" charset="-122"/>
                <a:sym typeface="+mn-ea"/>
              </a:rPr>
              <a:t>函数式编程概要</a:t>
            </a:r>
            <a:endParaRPr lang="zh-CN" altLang="en-US" sz="2800">
              <a:latin typeface="微软雅黑 Light" panose="020B0502040204020203" charset="-122"/>
              <a:ea typeface="微软雅黑 Light" panose="020B0502040204020203" charset="-122"/>
            </a:endParaRPr>
          </a:p>
          <a:p>
            <a:endParaRPr lang="zh-CN" altLang="en-US"/>
          </a:p>
        </p:txBody>
      </p:sp>
      <p:sp>
        <p:nvSpPr>
          <p:cNvPr id="4" name="内容占位符 3"/>
          <p:cNvSpPr>
            <a:spLocks noGrp="1"/>
          </p:cNvSpPr>
          <p:nvPr>
            <p:ph sz="half" idx="2"/>
          </p:nvPr>
        </p:nvSpPr>
        <p:spPr/>
        <p:txBody>
          <a:bodyPr/>
          <a:p>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3.7  </a:t>
            </a:r>
            <a:r>
              <a:rPr lang="zh-CN" altLang="en-US"/>
              <a:t>语言战争，预备，开始！</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sz="2400">
                <a:latin typeface="微软雅黑 Light" panose="020B0502040204020203" charset="-122"/>
                <a:ea typeface="微软雅黑 Light" panose="020B0502040204020203" charset="-122"/>
              </a:rPr>
              <a:t>机器语言加法指令：11001101</a:t>
            </a:r>
            <a:endParaRPr lang="zh-CN" altLang="en-US" sz="2400">
              <a:latin typeface="微软雅黑 Light" panose="020B0502040204020203" charset="-122"/>
              <a:ea typeface="微软雅黑 Light" panose="020B0502040204020203" charset="-122"/>
            </a:endParaRPr>
          </a:p>
          <a:p>
            <a:pPr marL="0" indent="0">
              <a:buNone/>
            </a:pPr>
            <a:r>
              <a:rPr lang="zh-CN" altLang="en-US" sz="2400">
                <a:latin typeface="微软雅黑 Light" panose="020B0502040204020203" charset="-122"/>
                <a:ea typeface="微软雅黑 Light" panose="020B0502040204020203" charset="-122"/>
              </a:rPr>
              <a:t>汇编语言加法指令：</a:t>
            </a:r>
            <a:r>
              <a:rPr lang="en-US" altLang="zh-CN" sz="2400">
                <a:latin typeface="微软雅黑 Light" panose="020B0502040204020203" charset="-122"/>
                <a:ea typeface="微软雅黑 Light" panose="020B0502040204020203" charset="-122"/>
              </a:rPr>
              <a:t>ADD</a:t>
            </a:r>
            <a:endParaRPr lang="en-US" altLang="zh-CN" sz="2400">
              <a:latin typeface="微软雅黑 Light" panose="020B0502040204020203" charset="-122"/>
              <a:ea typeface="微软雅黑 Light" panose="020B0502040204020203" charset="-122"/>
            </a:endParaRPr>
          </a:p>
          <a:p>
            <a:pPr marL="0" indent="0">
              <a:buNone/>
            </a:pP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高级</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低级语言分界线</a:t>
            </a:r>
            <a:r>
              <a:rPr lang="en-US" altLang="zh-CN" sz="2400">
                <a:latin typeface="微软雅黑 Light" panose="020B0502040204020203" charset="-122"/>
                <a:ea typeface="微软雅黑 Light" panose="020B0502040204020203" charset="-122"/>
              </a:rPr>
              <a:t>--------</a:t>
            </a:r>
            <a:endParaRPr lang="en-US" altLang="zh-CN" sz="2400">
              <a:latin typeface="微软雅黑 Light" panose="020B0502040204020203" charset="-122"/>
              <a:ea typeface="微软雅黑 Light" panose="020B0502040204020203" charset="-122"/>
            </a:endParaRPr>
          </a:p>
          <a:p>
            <a:pPr marL="0" indent="0">
              <a:buNone/>
            </a:pPr>
            <a:r>
              <a:rPr lang="en-US" altLang="zh-CN" sz="2400">
                <a:latin typeface="微软雅黑 Light" panose="020B0502040204020203" charset="-122"/>
                <a:ea typeface="微软雅黑 Light" panose="020B0502040204020203" charset="-122"/>
              </a:rPr>
              <a:t>c</a:t>
            </a:r>
            <a:r>
              <a:rPr lang="zh-CN" altLang="en-US" sz="2400">
                <a:latin typeface="微软雅黑 Light" panose="020B0502040204020203" charset="-122"/>
                <a:ea typeface="微软雅黑 Light" panose="020B0502040204020203" charset="-122"/>
              </a:rPr>
              <a:t>、</a:t>
            </a:r>
            <a:r>
              <a:rPr lang="en-US" altLang="zh-CN" sz="2400">
                <a:latin typeface="微软雅黑 Light" panose="020B0502040204020203" charset="-122"/>
                <a:ea typeface="微软雅黑 Light" panose="020B0502040204020203" charset="-122"/>
              </a:rPr>
              <a:t>Java</a:t>
            </a:r>
            <a:r>
              <a:rPr lang="zh-CN" altLang="en-US" sz="2400">
                <a:latin typeface="微软雅黑 Light" panose="020B0502040204020203" charset="-122"/>
                <a:ea typeface="微软雅黑 Light" panose="020B0502040204020203" charset="-122"/>
              </a:rPr>
              <a:t>、</a:t>
            </a:r>
            <a:r>
              <a:rPr lang="en-US" altLang="zh-CN" sz="2400">
                <a:latin typeface="微软雅黑 Light" panose="020B0502040204020203" charset="-122"/>
                <a:ea typeface="微软雅黑 Light" panose="020B0502040204020203" charset="-122"/>
              </a:rPr>
              <a:t>Python......</a:t>
            </a:r>
            <a:r>
              <a:rPr lang="zh-CN" altLang="en-US" sz="2400">
                <a:latin typeface="微软雅黑 Light" panose="020B0502040204020203" charset="-122"/>
                <a:ea typeface="微软雅黑 Light" panose="020B0502040204020203" charset="-122"/>
              </a:rPr>
              <a:t>：</a:t>
            </a:r>
            <a:r>
              <a:rPr lang="en-US" altLang="zh-CN" sz="2400">
                <a:latin typeface="微软雅黑 Light" panose="020B0502040204020203" charset="-122"/>
                <a:ea typeface="微软雅黑 Light" panose="020B0502040204020203" charset="-122"/>
              </a:rPr>
              <a:t>+</a:t>
            </a:r>
            <a:endParaRPr lang="en-US" altLang="zh-CN" sz="2400">
              <a:latin typeface="微软雅黑 Light" panose="020B0502040204020203" charset="-122"/>
              <a:ea typeface="微软雅黑 Light" panose="020B0502040204020203" charset="-122"/>
            </a:endParaRPr>
          </a:p>
          <a:p>
            <a:pPr marL="0" indent="0">
              <a:buNone/>
            </a:pPr>
            <a:endParaRPr lang="en-US" altLang="zh-CN" sz="2400">
              <a:latin typeface="微软雅黑 Light" panose="020B0502040204020203" charset="-122"/>
              <a:ea typeface="微软雅黑 Light" panose="020B0502040204020203" charset="-122"/>
            </a:endParaRPr>
          </a:p>
          <a:p>
            <a:pPr marL="0" indent="0">
              <a:buNone/>
            </a:pPr>
            <a:r>
              <a:rPr lang="en-US" altLang="zh-CN" sz="2400">
                <a:latin typeface="微软雅黑 Light" panose="020B0502040204020203" charset="-122"/>
                <a:ea typeface="微软雅黑 Light" panose="020B0502040204020203" charset="-122"/>
              </a:rPr>
              <a:t>机器码-&gt;（</a:t>
            </a:r>
            <a:r>
              <a:rPr lang="zh-CN" altLang="en-US" sz="2400">
                <a:latin typeface="微软雅黑 Light" panose="020B0502040204020203" charset="-122"/>
                <a:ea typeface="微软雅黑 Light" panose="020B0502040204020203" charset="-122"/>
              </a:rPr>
              <a:t>汇编</a:t>
            </a:r>
            <a:r>
              <a:rPr lang="en-US" altLang="zh-CN" sz="2400">
                <a:latin typeface="微软雅黑 Light" panose="020B0502040204020203" charset="-122"/>
                <a:ea typeface="微软雅黑 Light" panose="020B0502040204020203" charset="-122"/>
              </a:rPr>
              <a:t>指令）助记符-&gt;运算符</a:t>
            </a:r>
            <a:endParaRPr lang="en-US" altLang="zh-CN" sz="2400">
              <a:latin typeface="微软雅黑 Light" panose="020B0502040204020203" charset="-122"/>
              <a:ea typeface="微软雅黑 Light" panose="020B0502040204020203" charset="-122"/>
            </a:endParaRPr>
          </a:p>
          <a:p>
            <a:pPr marL="0" indent="0">
              <a:buNone/>
            </a:pPr>
            <a:endParaRPr lang="en-US" altLang="zh-CN" sz="2400">
              <a:latin typeface="微软雅黑 Light" panose="020B0502040204020203" charset="-122"/>
              <a:ea typeface="微软雅黑 Light" panose="020B0502040204020203" charset="-122"/>
            </a:endParaRPr>
          </a:p>
          <a:p>
            <a:pPr marL="0" indent="0">
              <a:buNone/>
            </a:pPr>
            <a:r>
              <a:rPr lang="en-US" altLang="zh-CN" sz="2400">
                <a:latin typeface="微软雅黑 Light" panose="020B0502040204020203" charset="-122"/>
                <a:ea typeface="微软雅黑 Light" panose="020B0502040204020203" charset="-122"/>
              </a:rPr>
              <a:t>编译器：将高级语言写的程序翻译成计算机能够理解的命令（机器语言）。</a:t>
            </a:r>
            <a:endParaRPr lang="en-US" altLang="zh-CN" sz="2400">
              <a:latin typeface="微软雅黑 Light" panose="020B0502040204020203" charset="-122"/>
              <a:ea typeface="微软雅黑 Light" panose="020B0502040204020203" charset="-122"/>
            </a:endParaRPr>
          </a:p>
          <a:p>
            <a:pPr marL="0" indent="0">
              <a:buNone/>
            </a:pPr>
            <a:endParaRPr lang="en-US" altLang="zh-CN" sz="2400">
              <a:latin typeface="微软雅黑 Light" panose="020B0502040204020203" charset="-122"/>
              <a:ea typeface="微软雅黑 Light" panose="020B0502040204020203" charset="-122"/>
            </a:endParaRPr>
          </a:p>
          <a:p>
            <a:pPr marL="0" indent="0">
              <a:buNone/>
            </a:pPr>
            <a:r>
              <a:rPr lang="en-US" altLang="zh-CN" sz="2400">
                <a:latin typeface="微软雅黑 Light" panose="020B0502040204020203" charset="-122"/>
                <a:ea typeface="微软雅黑 Light" panose="020B0502040204020203" charset="-122"/>
              </a:rPr>
              <a:t>解释器：类似于编译器，处理使用高级语言写出的程序。但是，它不是将整个程序转为机器语言再运行，而是每次读入一行代码，然后执行相应的机器语言命令，之后再读入下一行代码。</a:t>
            </a:r>
            <a:endParaRPr lang="en-US" altLang="zh-CN" sz="2400">
              <a:latin typeface="微软雅黑 Light" panose="020B0502040204020203" charset="-122"/>
              <a:ea typeface="微软雅黑 Light" panose="020B0502040204020203" charset="-122"/>
            </a:endParaRPr>
          </a:p>
          <a:p>
            <a:pPr marL="0" indent="0">
              <a:buNone/>
            </a:pPr>
            <a:endParaRPr lang="en-US" altLang="zh-CN" sz="2400">
              <a:latin typeface="微软雅黑 Light" panose="020B0502040204020203" charset="-122"/>
              <a:ea typeface="微软雅黑 Light" panose="020B0502040204020203" charset="-122"/>
            </a:endParaRPr>
          </a:p>
          <a:p>
            <a:pPr marL="0" indent="0">
              <a:buNone/>
            </a:pPr>
            <a:endParaRPr lang="en-US" altLang="zh-CN" sz="2400">
              <a:latin typeface="微软雅黑 Light" panose="020B0502040204020203" charset="-122"/>
              <a:ea typeface="微软雅黑 Light" panose="020B0502040204020203"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3.8  </a:t>
            </a:r>
            <a:r>
              <a:rPr lang="zh-CN" altLang="en-US">
                <a:latin typeface="微软雅黑 Light" panose="020B0502040204020203" charset="-122"/>
                <a:ea typeface="微软雅黑 Light" panose="020B0502040204020203" charset="-122"/>
              </a:rPr>
              <a:t>语言脉络</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sz="half" idx="1"/>
          </p:nvPr>
        </p:nvSpPr>
        <p:spPr/>
        <p:txBody>
          <a:bodyPr>
            <a:normAutofit/>
          </a:bodyPr>
          <a:p>
            <a:pPr marL="0" indent="0">
              <a:buNone/>
            </a:pPr>
            <a:r>
              <a:rPr lang="en-US" altLang="zh-CN" sz="1600">
                <a:latin typeface="微软雅黑 Light" panose="020B0502040204020203" charset="-122"/>
                <a:ea typeface="微软雅黑 Light" panose="020B0502040204020203" charset="-122"/>
              </a:rPr>
              <a:t>/*</a:t>
            </a:r>
            <a:r>
              <a:rPr lang="zh-CN" altLang="en-US" sz="1600">
                <a:latin typeface="微软雅黑 Light" panose="020B0502040204020203" charset="-122"/>
                <a:ea typeface="微软雅黑 Light" panose="020B0502040204020203" charset="-122"/>
              </a:rPr>
              <a:t>汇编</a:t>
            </a:r>
            <a:r>
              <a:rPr lang="en-US" altLang="zh-CN" sz="1600">
                <a:latin typeface="微软雅黑 Light" panose="020B0502040204020203" charset="-122"/>
                <a:ea typeface="微软雅黑 Light" panose="020B0502040204020203" charset="-122"/>
              </a:rPr>
              <a:t>*/</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rPr>
              <a:t>MOV EAX, $0044C8B8</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rPr>
              <a:t>CALL @InitExe</a:t>
            </a:r>
            <a:endParaRPr lang="en-US" altLang="zh-CN" sz="1600">
              <a:latin typeface="微软雅黑 Light" panose="020B0502040204020203" charset="-122"/>
              <a:ea typeface="微软雅黑 Light" panose="020B0502040204020203" charset="-122"/>
            </a:endParaRPr>
          </a:p>
          <a:p>
            <a:pPr marL="0" indent="0">
              <a:buNone/>
            </a:pP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rPr>
              <a:t>/*C*/</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rPr>
              <a:t>int value_1;</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rPr>
              <a:t>value_1 = 100;</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rPr>
              <a:t>printf(“value_1:%d\n”, value_1);</a:t>
            </a:r>
            <a:endParaRPr lang="en-US" altLang="zh-CN" sz="1600">
              <a:latin typeface="微软雅黑 Light" panose="020B0502040204020203" charset="-122"/>
              <a:ea typeface="微软雅黑 Light" panose="020B0502040204020203" charset="-122"/>
            </a:endParaRPr>
          </a:p>
          <a:p>
            <a:pPr marL="0" indent="0">
              <a:buNone/>
            </a:pPr>
            <a:endParaRPr lang="en-US" altLang="zh-CN" sz="1600">
              <a:latin typeface="微软雅黑 Light" panose="020B0502040204020203" charset="-122"/>
              <a:ea typeface="微软雅黑 Light" panose="020B0502040204020203" charset="-122"/>
            </a:endParaRPr>
          </a:p>
        </p:txBody>
      </p:sp>
      <p:sp>
        <p:nvSpPr>
          <p:cNvPr id="4" name="内容占位符 3"/>
          <p:cNvSpPr>
            <a:spLocks noGrp="1"/>
          </p:cNvSpPr>
          <p:nvPr>
            <p:ph sz="half" idx="2"/>
          </p:nvPr>
        </p:nvSpPr>
        <p:spPr/>
        <p:txBody>
          <a:bodyPr>
            <a:normAutofit/>
          </a:bodyPr>
          <a:p>
            <a:pPr marL="0" indent="0">
              <a:buNone/>
            </a:pPr>
            <a:r>
              <a:rPr lang="en-US" altLang="zh-CN" sz="1600">
                <a:latin typeface="微软雅黑 Light" panose="020B0502040204020203" charset="-122"/>
                <a:ea typeface="微软雅黑 Light" panose="020B0502040204020203" charset="-122"/>
                <a:sym typeface="+mn-ea"/>
              </a:rPr>
              <a:t>/*C++*/</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sym typeface="+mn-ea"/>
              </a:rPr>
              <a:t>class Person: public Animal</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sym typeface="+mn-ea"/>
              </a:rPr>
              <a:t>{</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sym typeface="+mn-ea"/>
              </a:rPr>
              <a:t>public:</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sym typeface="+mn-ea"/>
              </a:rPr>
              <a:t>	Person(const String&amp; name);</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sym typeface="+mn-ea"/>
              </a:rPr>
              <a:t>private:</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sym typeface="+mn-ea"/>
              </a:rPr>
              <a:t>	void SayName();</a:t>
            </a:r>
            <a:endParaRPr lang="en-US" altLang="zh-CN" sz="1600">
              <a:latin typeface="微软雅黑 Light" panose="020B0502040204020203" charset="-122"/>
              <a:ea typeface="微软雅黑 Light" panose="020B0502040204020203" charset="-122"/>
            </a:endParaRPr>
          </a:p>
          <a:p>
            <a:pPr marL="0" indent="0">
              <a:buNone/>
            </a:pPr>
            <a:r>
              <a:rPr lang="en-US" altLang="zh-CN" sz="1600">
                <a:latin typeface="微软雅黑 Light" panose="020B0502040204020203" charset="-122"/>
                <a:ea typeface="微软雅黑 Light" panose="020B0502040204020203" charset="-122"/>
                <a:sym typeface="+mn-ea"/>
              </a:rPr>
              <a:t>}</a:t>
            </a:r>
            <a:endParaRPr lang="en-US" altLang="zh-CN" sz="1600">
              <a:latin typeface="微软雅黑 Light" panose="020B0502040204020203" charset="-122"/>
              <a:ea typeface="微软雅黑 Light" panose="020B0502040204020203" charset="-122"/>
              <a:sym typeface="+mn-ea"/>
            </a:endParaRPr>
          </a:p>
          <a:p>
            <a:pPr marL="0" indent="0">
              <a:buNone/>
            </a:pPr>
            <a:endParaRPr lang="zh-CN" altLang="en-US" sz="1600">
              <a:latin typeface="微软雅黑 Light" panose="020B0502040204020203" charset="-122"/>
              <a:ea typeface="微软雅黑 Light" panose="020B0502040204020203" charset="-122"/>
              <a:sym typeface="+mn-ea"/>
            </a:endParaRPr>
          </a:p>
          <a:p>
            <a:pPr marL="0" indent="0">
              <a:buNone/>
            </a:pPr>
            <a:r>
              <a:rPr lang="zh-CN" altLang="en-US" sz="1600">
                <a:latin typeface="微软雅黑 Light" panose="020B0502040204020203" charset="-122"/>
                <a:ea typeface="微软雅黑 Light" panose="020B0502040204020203" charset="-122"/>
                <a:sym typeface="+mn-ea"/>
              </a:rPr>
              <a:t>其他</a:t>
            </a:r>
            <a:r>
              <a:rPr lang="en-US" altLang="zh-CN" sz="1600">
                <a:latin typeface="微软雅黑 Light" panose="020B0502040204020203" charset="-122"/>
                <a:ea typeface="微软雅黑 Light" panose="020B0502040204020203" charset="-122"/>
                <a:sym typeface="+mn-ea"/>
              </a:rPr>
              <a:t>......</a:t>
            </a:r>
            <a:endParaRPr lang="en-US" altLang="zh-CN" sz="1600">
              <a:latin typeface="微软雅黑 Light" panose="020B0502040204020203" charset="-122"/>
              <a:ea typeface="微软雅黑 Light" panose="020B0502040204020203"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3.9  </a:t>
            </a:r>
            <a:r>
              <a:rPr lang="zh-CN" altLang="en-US"/>
              <a:t>小结</a:t>
            </a:r>
            <a:endParaRPr lang="zh-CN" altLang="en-US"/>
          </a:p>
        </p:txBody>
      </p:sp>
      <p:sp>
        <p:nvSpPr>
          <p:cNvPr id="3" name="内容占位符 2"/>
          <p:cNvSpPr>
            <a:spLocks noGrp="1"/>
          </p:cNvSpPr>
          <p:nvPr>
            <p:ph idx="1"/>
          </p:nvPr>
        </p:nvSpPr>
        <p:spPr/>
        <p:txBody>
          <a:bodyPr/>
          <a:p>
            <a:pPr marL="0" indent="0">
              <a:buNone/>
            </a:pPr>
            <a:r>
              <a:rPr lang="zh-CN" altLang="en-US">
                <a:solidFill>
                  <a:srgbClr val="FF0000"/>
                </a:solidFill>
                <a:latin typeface="微软雅黑 Light" panose="020B0502040204020203" charset="-122"/>
                <a:ea typeface="微软雅黑 Light" panose="020B0502040204020203" charset="-122"/>
                <a:sym typeface="+mn-ea"/>
              </a:rPr>
              <a:t>运算数要先放到寄存器里，然后再参与</a:t>
            </a:r>
            <a:r>
              <a:rPr lang="en-US" altLang="zh-CN">
                <a:solidFill>
                  <a:srgbClr val="FF0000"/>
                </a:solidFill>
                <a:latin typeface="微软雅黑 Light" panose="020B0502040204020203" charset="-122"/>
                <a:ea typeface="微软雅黑 Light" panose="020B0502040204020203" charset="-122"/>
                <a:sym typeface="+mn-ea"/>
              </a:rPr>
              <a:t>CPU</a:t>
            </a:r>
            <a:r>
              <a:rPr lang="zh-CN" altLang="en-US">
                <a:solidFill>
                  <a:srgbClr val="FF0000"/>
                </a:solidFill>
                <a:latin typeface="微软雅黑 Light" panose="020B0502040204020203" charset="-122"/>
                <a:ea typeface="微软雅黑 Light" panose="020B0502040204020203" charset="-122"/>
                <a:sym typeface="+mn-ea"/>
              </a:rPr>
              <a:t>运算，</a:t>
            </a:r>
            <a:endParaRPr lang="zh-CN" altLang="en-US">
              <a:solidFill>
                <a:srgbClr val="FF0000"/>
              </a:solidFill>
              <a:latin typeface="微软雅黑 Light" panose="020B0502040204020203" charset="-122"/>
              <a:ea typeface="微软雅黑 Light" panose="020B0502040204020203" charset="-122"/>
            </a:endParaRPr>
          </a:p>
          <a:p>
            <a:pPr marL="0" indent="0">
              <a:buNone/>
            </a:pPr>
            <a:r>
              <a:rPr lang="zh-CN" altLang="en-US">
                <a:solidFill>
                  <a:srgbClr val="FF0000"/>
                </a:solidFill>
                <a:latin typeface="微软雅黑 Light" panose="020B0502040204020203" charset="-122"/>
                <a:ea typeface="微软雅黑 Light" panose="020B0502040204020203" charset="-122"/>
                <a:sym typeface="+mn-ea"/>
              </a:rPr>
              <a:t>或者说是通过修改内存来反应运算结果。</a:t>
            </a:r>
            <a:endParaRPr lang="zh-CN" altLang="en-US">
              <a:solidFill>
                <a:srgbClr val="FF0000"/>
              </a:solidFill>
              <a:latin typeface="微软雅黑 Light" panose="020B0502040204020203" charset="-122"/>
              <a:ea typeface="微软雅黑 Light" panose="020B0502040204020203" charset="-122"/>
            </a:endParaRPr>
          </a:p>
          <a:p>
            <a:pPr marL="0" indent="0">
              <a:buNone/>
            </a:pP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3.10  eval-apply</a:t>
            </a:r>
            <a:endParaRPr lang="en-US" altLang="zh-CN">
              <a:latin typeface="微软雅黑 Light" panose="020B0502040204020203" charset="-122"/>
              <a:ea typeface="微软雅黑 Light" panose="020B0502040204020203" charset="-122"/>
            </a:endParaRPr>
          </a:p>
        </p:txBody>
      </p:sp>
      <p:pic>
        <p:nvPicPr>
          <p:cNvPr id="4" name="内容占位符 3" descr="eval-apply"/>
          <p:cNvPicPr>
            <a:picLocks noChangeAspect="1"/>
          </p:cNvPicPr>
          <p:nvPr>
            <p:ph idx="1"/>
          </p:nvPr>
        </p:nvPicPr>
        <p:blipFill>
          <a:blip r:embed="rId1"/>
          <a:stretch>
            <a:fillRect/>
          </a:stretch>
        </p:blipFill>
        <p:spPr>
          <a:xfrm>
            <a:off x="1939925" y="1589405"/>
            <a:ext cx="7618730" cy="3823335"/>
          </a:xfrm>
          <a:prstGeom prst="rect">
            <a:avLst/>
          </a:prstGeom>
        </p:spPr>
      </p:pic>
      <p:sp>
        <p:nvSpPr>
          <p:cNvPr id="5" name="文本框 4"/>
          <p:cNvSpPr txBox="1"/>
          <p:nvPr/>
        </p:nvSpPr>
        <p:spPr>
          <a:xfrm>
            <a:off x="1232535" y="5299075"/>
            <a:ext cx="9451975" cy="829945"/>
          </a:xfrm>
          <a:prstGeom prst="rect">
            <a:avLst/>
          </a:prstGeom>
          <a:noFill/>
        </p:spPr>
        <p:txBody>
          <a:bodyPr wrap="square" rtlCol="0">
            <a:spAutoFit/>
          </a:bodyPr>
          <a:p>
            <a:r>
              <a:rPr lang="zh-CN" altLang="en-US" sz="2400">
                <a:solidFill>
                  <a:srgbClr val="FF0000"/>
                </a:solidFill>
                <a:latin typeface="微软雅黑 Light" panose="020B0502040204020203" charset="-122"/>
                <a:ea typeface="微软雅黑 Light" panose="020B0502040204020203" charset="-122"/>
              </a:rPr>
              <a:t>求值器决定了一个程序设计语言中各种表达式的意义，而它本身也不过就是另一个程序</a:t>
            </a:r>
            <a:r>
              <a:rPr lang="en-US" altLang="zh-CN"/>
              <a:t>——SICP</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3.11  λ</a:t>
            </a:r>
            <a:r>
              <a:rPr lang="zh-CN" altLang="en-US">
                <a:latin typeface="微软雅黑 Light" panose="020B0502040204020203" charset="-122"/>
                <a:ea typeface="微软雅黑 Light" panose="020B0502040204020203" charset="-122"/>
              </a:rPr>
              <a:t>演算形式系统</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normAutofit fontScale="90000" lnSpcReduction="10000"/>
          </a:bodyPr>
          <a:p>
            <a:pPr marL="0" indent="0">
              <a:buNone/>
            </a:pPr>
            <a:r>
              <a:rPr lang="en-US">
                <a:latin typeface="微软雅黑 Light" panose="020B0502040204020203" charset="-122"/>
                <a:ea typeface="微软雅黑 Light" panose="020B0502040204020203" charset="-122"/>
              </a:rPr>
              <a:t>λ</a:t>
            </a:r>
            <a:r>
              <a:rPr lang="zh-CN" altLang="en-US">
                <a:latin typeface="微软雅黑 Light" panose="020B0502040204020203" charset="-122"/>
                <a:ea typeface="微软雅黑 Light" panose="020B0502040204020203" charset="-122"/>
              </a:rPr>
              <a:t>演算由阿隆佐</a:t>
            </a:r>
            <a:r>
              <a:rPr lang="en-US" altLang="zh-CN">
                <a:latin typeface="微软雅黑 Light" panose="020B0502040204020203" charset="-122"/>
                <a:ea typeface="微软雅黑 Light" panose="020B0502040204020203" charset="-122"/>
              </a:rPr>
              <a:t>·</a:t>
            </a:r>
            <a:r>
              <a:rPr lang="zh-CN" altLang="en-US">
                <a:latin typeface="微软雅黑 Light" panose="020B0502040204020203" charset="-122"/>
                <a:ea typeface="微软雅黑 Light" panose="020B0502040204020203" charset="-122"/>
              </a:rPr>
              <a:t>丘奇提出 </a:t>
            </a:r>
            <a:endParaRPr lang="zh-CN" altLang="en-US">
              <a:latin typeface="微软雅黑 Light" panose="020B0502040204020203" charset="-122"/>
              <a:ea typeface="微软雅黑 Light" panose="020B0502040204020203" charset="-122"/>
            </a:endParaRPr>
          </a:p>
          <a:p>
            <a:pPr marL="0" indent="0">
              <a:buNone/>
            </a:pPr>
            <a:r>
              <a:rPr lang="en-US">
                <a:latin typeface="微软雅黑 Light" panose="020B0502040204020203" charset="-122"/>
                <a:ea typeface="微软雅黑 Light" panose="020B0502040204020203" charset="-122"/>
              </a:rPr>
              <a:t>λ</a:t>
            </a:r>
            <a:r>
              <a:rPr lang="zh-CN" altLang="en-US">
                <a:latin typeface="微软雅黑 Light" panose="020B0502040204020203" charset="-122"/>
                <a:ea typeface="微软雅黑 Light" panose="020B0502040204020203" charset="-122"/>
              </a:rPr>
              <a:t>演算是一种</a:t>
            </a:r>
            <a:r>
              <a:rPr lang="zh-CN" altLang="en-US">
                <a:solidFill>
                  <a:srgbClr val="FF0000"/>
                </a:solidFill>
                <a:latin typeface="微软雅黑 Light" panose="020B0502040204020203" charset="-122"/>
                <a:ea typeface="微软雅黑 Light" panose="020B0502040204020203" charset="-122"/>
              </a:rPr>
              <a:t>符号系统</a:t>
            </a:r>
            <a:r>
              <a:rPr lang="zh-CN" altLang="en-US">
                <a:latin typeface="微软雅黑 Light" panose="020B0502040204020203" charset="-122"/>
                <a:ea typeface="微软雅黑 Light" panose="020B0502040204020203" charset="-122"/>
              </a:rPr>
              <a:t>用于</a:t>
            </a:r>
            <a:r>
              <a:rPr lang="zh-CN" altLang="en-US">
                <a:solidFill>
                  <a:srgbClr val="FF0000"/>
                </a:solidFill>
                <a:latin typeface="微软雅黑 Light" panose="020B0502040204020203" charset="-122"/>
                <a:ea typeface="微软雅黑 Light" panose="020B0502040204020203" charset="-122"/>
              </a:rPr>
              <a:t>定义函数</a:t>
            </a:r>
            <a:endParaRPr lang="zh-CN" altLang="en-US">
              <a:solidFill>
                <a:srgbClr val="FF0000"/>
              </a:solidFill>
              <a:latin typeface="微软雅黑 Light" panose="020B0502040204020203" charset="-122"/>
              <a:ea typeface="微软雅黑 Light" panose="020B0502040204020203" charset="-122"/>
            </a:endParaRPr>
          </a:p>
          <a:p>
            <a:pPr marL="0" indent="0">
              <a:buNone/>
            </a:pPr>
            <a:endParaRPr lang="en-US">
              <a:latin typeface="微软雅黑 Light" panose="020B0502040204020203" charset="-122"/>
              <a:ea typeface="微软雅黑 Light" panose="020B0502040204020203" charset="-122"/>
            </a:endParaRPr>
          </a:p>
          <a:p>
            <a:pPr marL="0" indent="0">
              <a:buNone/>
            </a:pPr>
            <a:r>
              <a:rPr lang="en-US">
                <a:latin typeface="微软雅黑 Light" panose="020B0502040204020203" charset="-122"/>
                <a:ea typeface="微软雅黑 Light" panose="020B0502040204020203" charset="-122"/>
              </a:rPr>
              <a:t>λ 演算神奇之处在于，通过最基本的函数抽象和函数应用法则，配套以适当的技巧，便能够构造出任意复杂的可计算函数</a:t>
            </a:r>
            <a:endParaRPr lang="en-US">
              <a:latin typeface="微软雅黑 Light" panose="020B0502040204020203" charset="-122"/>
              <a:ea typeface="微软雅黑 Light" panose="020B0502040204020203" charset="-122"/>
            </a:endParaRPr>
          </a:p>
          <a:p>
            <a:pPr marL="0" indent="0">
              <a:buNone/>
            </a:pPr>
            <a:endParaRPr lang="en-US">
              <a:latin typeface="微软雅黑 Light" panose="020B0502040204020203" charset="-122"/>
              <a:ea typeface="微软雅黑 Light" panose="020B0502040204020203" charset="-122"/>
            </a:endParaRPr>
          </a:p>
          <a:p>
            <a:pPr marL="0" indent="0">
              <a:buNone/>
            </a:pPr>
            <a:r>
              <a:rPr lang="en-US">
                <a:latin typeface="微软雅黑 Light" panose="020B0502040204020203" charset="-122"/>
                <a:ea typeface="微软雅黑 Light" panose="020B0502040204020203" charset="-122"/>
                <a:sym typeface="+mn-ea"/>
              </a:rPr>
              <a:t>λ 表达式</a:t>
            </a:r>
            <a:r>
              <a:rPr lang="zh-CN" altLang="en-US">
                <a:latin typeface="微软雅黑 Light" panose="020B0502040204020203" charset="-122"/>
                <a:ea typeface="微软雅黑 Light" panose="020B0502040204020203" charset="-122"/>
                <a:sym typeface="+mn-ea"/>
              </a:rPr>
              <a:t>：</a:t>
            </a:r>
            <a:r>
              <a:rPr lang="en-US">
                <a:latin typeface="微软雅黑 Light" panose="020B0502040204020203" charset="-122"/>
                <a:ea typeface="微软雅黑 Light" panose="020B0502040204020203" charset="-122"/>
                <a:sym typeface="+mn-ea"/>
              </a:rPr>
              <a:t>一种特殊的语法所书写的匿名函数</a:t>
            </a:r>
            <a:r>
              <a:rPr lang="zh-CN" altLang="en-US">
                <a:latin typeface="微软雅黑 Light" panose="020B0502040204020203" charset="-122"/>
                <a:ea typeface="微软雅黑 Light" panose="020B0502040204020203" charset="-122"/>
                <a:sym typeface="+mn-ea"/>
              </a:rPr>
              <a:t>（与“</a:t>
            </a:r>
            <a:r>
              <a:rPr lang="zh-CN" altLang="en-US">
                <a:solidFill>
                  <a:srgbClr val="FF0000"/>
                </a:solidFill>
                <a:latin typeface="微软雅黑 Light" panose="020B0502040204020203" charset="-122"/>
                <a:ea typeface="微软雅黑 Light" panose="020B0502040204020203" charset="-122"/>
                <a:sym typeface="+mn-ea"/>
              </a:rPr>
              <a:t>函数是第一类对象</a:t>
            </a:r>
            <a:r>
              <a:rPr lang="zh-CN" altLang="en-US">
                <a:latin typeface="微软雅黑 Light" panose="020B0502040204020203" charset="-122"/>
                <a:ea typeface="微软雅黑 Light" panose="020B0502040204020203" charset="-122"/>
                <a:sym typeface="+mn-ea"/>
              </a:rPr>
              <a:t>”这样的观点兼容）</a:t>
            </a:r>
            <a:endParaRPr lang="zh-CN" altLang="en-US">
              <a:latin typeface="微软雅黑 Light" panose="020B0502040204020203" charset="-122"/>
              <a:ea typeface="微软雅黑 Light" panose="020B0502040204020203" charset="-122"/>
              <a:sym typeface="+mn-ea"/>
            </a:endParaRPr>
          </a:p>
          <a:p>
            <a:pPr marL="0" indent="0">
              <a:buNone/>
            </a:pPr>
            <a:endParaRPr lang="en-US">
              <a:latin typeface="微软雅黑 Light" panose="020B0502040204020203" charset="-122"/>
              <a:ea typeface="微软雅黑 Light" panose="020B0502040204020203" charset="-122"/>
            </a:endParaRPr>
          </a:p>
          <a:p>
            <a:pPr marL="0" indent="0">
              <a:buNone/>
            </a:pPr>
            <a:r>
              <a:rPr lang="zh-CN" altLang="en-US">
                <a:latin typeface="微软雅黑 Light" panose="020B0502040204020203" charset="-122"/>
                <a:ea typeface="微软雅黑 Light" panose="020B0502040204020203" charset="-122"/>
              </a:rPr>
              <a:t>个人理解：</a:t>
            </a:r>
            <a:r>
              <a:rPr lang="en-US" altLang="zh-CN" i="1">
                <a:latin typeface="微软雅黑 Light" panose="020B0502040204020203" charset="-122"/>
                <a:ea typeface="微软雅黑 Light" panose="020B0502040204020203" charset="-122"/>
              </a:rPr>
              <a:t>lambad</a:t>
            </a:r>
            <a:r>
              <a:rPr lang="zh-CN" altLang="en-US" i="1">
                <a:latin typeface="微软雅黑 Light" panose="020B0502040204020203" charset="-122"/>
                <a:ea typeface="微软雅黑 Light" panose="020B0502040204020203" charset="-122"/>
              </a:rPr>
              <a:t>演算形式系统</a:t>
            </a:r>
            <a:r>
              <a:rPr lang="en-US" altLang="zh-CN" i="1">
                <a:latin typeface="微软雅黑 Light" panose="020B0502040204020203" charset="-122"/>
                <a:ea typeface="微软雅黑 Light" panose="020B0502040204020203" charset="-122"/>
              </a:rPr>
              <a:t>==</a:t>
            </a:r>
            <a:r>
              <a:rPr lang="zh-CN" altLang="en-US" i="1">
                <a:latin typeface="微软雅黑 Light" panose="020B0502040204020203" charset="-122"/>
                <a:ea typeface="微软雅黑 Light" panose="020B0502040204020203" charset="-122"/>
              </a:rPr>
              <a:t>万能函数（可计算函数）</a:t>
            </a:r>
            <a:endParaRPr lang="zh-CN" altLang="en-US" i="1">
              <a:latin typeface="微软雅黑 Light" panose="020B0502040204020203" charset="-122"/>
              <a:ea typeface="微软雅黑 Light" panose="020B0502040204020203"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3.12  邱奇－图灵论题</a:t>
            </a:r>
            <a:endParaRPr lang="en-US" altLang="zh-CN">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normAutofit fontScale="80000"/>
          </a:bodyPr>
          <a:p>
            <a:pPr marL="0" indent="0">
              <a:buNone/>
            </a:pPr>
            <a:r>
              <a:rPr lang="en-US" altLang="zh-CN">
                <a:latin typeface="微软雅黑 Light" panose="020B0502040204020203" charset="-122"/>
                <a:ea typeface="微软雅黑 Light" panose="020B0502040204020203" charset="-122"/>
              </a:rPr>
              <a:t>1  </a:t>
            </a:r>
            <a:r>
              <a:rPr lang="zh-CN" altLang="en-US">
                <a:latin typeface="微软雅黑 Light" panose="020B0502040204020203" charset="-122"/>
                <a:ea typeface="微软雅黑 Light" panose="020B0502040204020203" charset="-122"/>
              </a:rPr>
              <a:t>通用图灵机</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2  λ</a:t>
            </a:r>
            <a:r>
              <a:rPr lang="zh-CN" altLang="en-US">
                <a:latin typeface="微软雅黑 Light" panose="020B0502040204020203" charset="-122"/>
                <a:ea typeface="微软雅黑 Light" panose="020B0502040204020203" charset="-122"/>
              </a:rPr>
              <a:t>演算方法</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3  </a:t>
            </a:r>
            <a:r>
              <a:rPr lang="zh-CN" altLang="en-US">
                <a:latin typeface="微软雅黑 Light" panose="020B0502040204020203" charset="-122"/>
                <a:ea typeface="微软雅黑 Light" panose="020B0502040204020203" charset="-122"/>
              </a:rPr>
              <a:t>递归</a:t>
            </a:r>
            <a:endParaRPr lang="zh-CN" altLang="en-US">
              <a:latin typeface="微软雅黑 Light" panose="020B0502040204020203" charset="-122"/>
              <a:ea typeface="微软雅黑 Light" panose="020B0502040204020203" charset="-122"/>
            </a:endParaRPr>
          </a:p>
          <a:p>
            <a:pPr marL="0" indent="0">
              <a:buNone/>
            </a:pPr>
            <a:endParaRPr lang="zh-CN" altLang="en-US">
              <a:latin typeface="微软雅黑 Light" panose="020B0502040204020203" charset="-122"/>
              <a:ea typeface="微软雅黑 Light" panose="020B0502040204020203" charset="-122"/>
            </a:endParaRPr>
          </a:p>
          <a:p>
            <a:pPr marL="0" indent="0">
              <a:buNone/>
            </a:pPr>
            <a:r>
              <a:rPr lang="zh-CN" altLang="en-US">
                <a:latin typeface="微软雅黑 Light" panose="020B0502040204020203" charset="-122"/>
                <a:ea typeface="微软雅黑 Light" panose="020B0502040204020203" charset="-122"/>
              </a:rPr>
              <a:t>以上三种计算</a:t>
            </a:r>
            <a:r>
              <a:rPr lang="zh-CN" altLang="en-US">
                <a:solidFill>
                  <a:srgbClr val="FF0000"/>
                </a:solidFill>
                <a:latin typeface="微软雅黑 Light" panose="020B0502040204020203" charset="-122"/>
                <a:ea typeface="微软雅黑 Light" panose="020B0502040204020203" charset="-122"/>
              </a:rPr>
              <a:t>过程等价</a:t>
            </a:r>
            <a:r>
              <a:rPr lang="zh-CN" altLang="en-US">
                <a:latin typeface="微软雅黑 Light" panose="020B0502040204020203" charset="-122"/>
                <a:ea typeface="微软雅黑 Light" panose="020B0502040204020203" charset="-122"/>
              </a:rPr>
              <a:t>，定义了同一类函数</a:t>
            </a:r>
            <a:endParaRPr lang="zh-CN" altLang="en-US">
              <a:latin typeface="微软雅黑 Light" panose="020B0502040204020203" charset="-122"/>
              <a:ea typeface="微软雅黑 Light" panose="020B0502040204020203" charset="-122"/>
            </a:endParaRPr>
          </a:p>
          <a:p>
            <a:pPr marL="0" indent="0">
              <a:buNone/>
            </a:pPr>
            <a:endParaRPr lang="zh-CN" altLang="en-US">
              <a:latin typeface="微软雅黑 Light" panose="020B0502040204020203" charset="-122"/>
              <a:ea typeface="微软雅黑 Light" panose="020B0502040204020203" charset="-122"/>
            </a:endParaRPr>
          </a:p>
          <a:p>
            <a:pPr marL="0" indent="0">
              <a:buNone/>
            </a:pPr>
            <a:r>
              <a:rPr lang="zh-CN" altLang="en-US">
                <a:latin typeface="微软雅黑 Light" panose="020B0502040204020203" charset="-122"/>
                <a:ea typeface="微软雅黑 Light" panose="020B0502040204020203" charset="-122"/>
              </a:rPr>
              <a:t>邱奇-图灵论题的非正式表述说：如果某个算法是可行的，那这个算法同样可以被图灵机，以及另外两个理论所实现</a:t>
            </a:r>
            <a:endParaRPr lang="zh-CN" altLang="en-US">
              <a:latin typeface="微软雅黑 Light" panose="020B0502040204020203" charset="-122"/>
              <a:ea typeface="微软雅黑 Light" panose="020B0502040204020203" charset="-122"/>
            </a:endParaRPr>
          </a:p>
          <a:p>
            <a:pPr marL="0" indent="0">
              <a:buNone/>
            </a:pPr>
            <a:r>
              <a:rPr lang="zh-CN" altLang="en-US">
                <a:latin typeface="微软雅黑 Light" panose="020B0502040204020203" charset="-122"/>
                <a:ea typeface="微软雅黑 Light" panose="020B0502040204020203" charset="-122"/>
              </a:rPr>
              <a:t>虽然这三个理论被证明是等价的，但是其中的前提假设--“能够有效计算”是一个模糊的定义。因此，虽然这个假说已接近完全，但仍然不能由公式证明。</a:t>
            </a:r>
            <a:endParaRPr lang="zh-CN" altLang="en-US">
              <a:latin typeface="微软雅黑 Light" panose="020B0502040204020203" charset="-122"/>
              <a:ea typeface="微软雅黑 Light" panose="020B0502040204020203"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Light" panose="020B0502040204020203" charset="-122"/>
                <a:ea typeface="微软雅黑 Light" panose="020B0502040204020203" charset="-122"/>
                <a:sym typeface="+mn-ea"/>
              </a:rPr>
              <a:t>3.13  1958 LISP</a:t>
            </a:r>
            <a:r>
              <a:rPr lang="zh-CN" altLang="en-US">
                <a:latin typeface="微软雅黑 Light" panose="020B0502040204020203" charset="-122"/>
                <a:ea typeface="微软雅黑 Light" panose="020B0502040204020203" charset="-122"/>
                <a:sym typeface="+mn-ea"/>
              </a:rPr>
              <a:t>登场</a:t>
            </a:r>
            <a:endParaRPr lang="zh-CN" altLang="en-US"/>
          </a:p>
        </p:txBody>
      </p:sp>
      <p:sp>
        <p:nvSpPr>
          <p:cNvPr id="3" name="内容占位符 2"/>
          <p:cNvSpPr>
            <a:spLocks noGrp="1"/>
          </p:cNvSpPr>
          <p:nvPr>
            <p:ph idx="1"/>
          </p:nvPr>
        </p:nvSpPr>
        <p:spPr/>
        <p:txBody>
          <a:bodyPr/>
          <a:p>
            <a:pPr marL="0" indent="0">
              <a:buNone/>
            </a:pPr>
            <a:r>
              <a:rPr lang="en-US" altLang="zh-CN"/>
              <a:t>λ</a:t>
            </a:r>
            <a:r>
              <a:rPr lang="zh-CN" altLang="en-US"/>
              <a:t>演算的形式系统本质上就是一种虚拟的机器的编程语言</a:t>
            </a:r>
            <a:r>
              <a:rPr lang="en-US" altLang="zh-CN"/>
              <a:t>——</a:t>
            </a:r>
            <a:r>
              <a:rPr lang="zh-CN" altLang="en-US"/>
              <a:t>而不是虚拟的机器，它的基础是一些</a:t>
            </a:r>
            <a:r>
              <a:rPr lang="zh-CN" altLang="en-US">
                <a:solidFill>
                  <a:srgbClr val="FF0000"/>
                </a:solidFill>
              </a:rPr>
              <a:t>以函数为参数和返回值的函数 </a:t>
            </a:r>
            <a:endParaRPr lang="zh-CN" altLang="en-US">
              <a:solidFill>
                <a:srgbClr val="FF0000"/>
              </a:solidFill>
            </a:endParaRPr>
          </a:p>
          <a:p>
            <a:pPr marL="0" indent="0">
              <a:buNone/>
            </a:pPr>
            <a:endParaRPr lang="zh-CN" altLang="en-US">
              <a:sym typeface="+mn-ea"/>
            </a:endParaRPr>
          </a:p>
          <a:p>
            <a:pPr marL="0" indent="0">
              <a:buNone/>
            </a:pPr>
            <a:r>
              <a:rPr lang="zh-CN" altLang="en-US">
                <a:sym typeface="+mn-ea"/>
              </a:rPr>
              <a:t>这种运算模式一直没有被实现。大约在冯</a:t>
            </a:r>
            <a:r>
              <a:rPr lang="en-US" altLang="zh-CN">
                <a:sym typeface="+mn-ea"/>
              </a:rPr>
              <a:t>·</a:t>
            </a:r>
            <a:r>
              <a:rPr lang="zh-CN" altLang="en-US">
                <a:sym typeface="+mn-ea"/>
              </a:rPr>
              <a:t>诺依曼等人提出普林斯顿模型的</a:t>
            </a:r>
            <a:r>
              <a:rPr lang="en-US" altLang="zh-CN">
                <a:sym typeface="+mn-ea"/>
              </a:rPr>
              <a:t>10</a:t>
            </a:r>
            <a:r>
              <a:rPr lang="zh-CN" altLang="en-US">
                <a:sym typeface="+mn-ea"/>
              </a:rPr>
              <a:t>年后，一位</a:t>
            </a:r>
            <a:r>
              <a:rPr lang="en-US" altLang="zh-CN">
                <a:sym typeface="+mn-ea"/>
              </a:rPr>
              <a:t>MIT</a:t>
            </a:r>
            <a:r>
              <a:rPr lang="zh-CN" altLang="en-US">
                <a:sym typeface="+mn-ea"/>
              </a:rPr>
              <a:t>的教授</a:t>
            </a:r>
            <a:r>
              <a:rPr lang="zh-CN" altLang="en-US">
                <a:solidFill>
                  <a:srgbClr val="FF0000"/>
                </a:solidFill>
                <a:sym typeface="+mn-ea"/>
              </a:rPr>
              <a:t>约翰</a:t>
            </a:r>
            <a:r>
              <a:rPr lang="en-US" altLang="zh-CN">
                <a:solidFill>
                  <a:srgbClr val="FF0000"/>
                </a:solidFill>
                <a:sym typeface="+mn-ea"/>
              </a:rPr>
              <a:t>·</a:t>
            </a:r>
            <a:r>
              <a:rPr lang="zh-CN" altLang="en-US">
                <a:solidFill>
                  <a:srgbClr val="FF0000"/>
                </a:solidFill>
                <a:sym typeface="+mn-ea"/>
              </a:rPr>
              <a:t>麦卡锡</a:t>
            </a:r>
            <a:r>
              <a:rPr lang="zh-CN" altLang="en-US">
                <a:sym typeface="+mn-ea"/>
              </a:rPr>
              <a:t>对阿隆佐</a:t>
            </a:r>
            <a:r>
              <a:rPr lang="en-US" altLang="zh-CN">
                <a:sym typeface="+mn-ea"/>
              </a:rPr>
              <a:t>·</a:t>
            </a:r>
            <a:r>
              <a:rPr lang="zh-CN" altLang="en-US">
                <a:sym typeface="+mn-ea"/>
              </a:rPr>
              <a:t>丘奇的工作（</a:t>
            </a:r>
            <a:r>
              <a:rPr lang="en-US" altLang="zh-CN">
                <a:sym typeface="+mn-ea"/>
              </a:rPr>
              <a:t>λ</a:t>
            </a:r>
            <a:r>
              <a:rPr lang="zh-CN" altLang="en-US">
                <a:sym typeface="+mn-ea"/>
              </a:rPr>
              <a:t>形式系统）产生了兴趣。</a:t>
            </a:r>
            <a:endParaRPr lang="zh-CN" altLang="en-US">
              <a:sym typeface="+mn-ea"/>
            </a:endParaRPr>
          </a:p>
          <a:p>
            <a:pPr marL="0" indent="0">
              <a:buNone/>
            </a:pPr>
            <a:endParaRPr lang="zh-CN" altLang="en-US">
              <a:sym typeface="+mn-ea"/>
            </a:endParaRPr>
          </a:p>
          <a:p>
            <a:pPr marL="0" indent="0">
              <a:buNone/>
            </a:pPr>
            <a:r>
              <a:rPr lang="zh-CN" altLang="en-US">
                <a:sym typeface="+mn-ea"/>
              </a:rPr>
              <a:t>在</a:t>
            </a:r>
            <a:r>
              <a:rPr lang="en-US" altLang="zh-CN">
                <a:sym typeface="+mn-ea"/>
              </a:rPr>
              <a:t>1958</a:t>
            </a:r>
            <a:r>
              <a:rPr lang="zh-CN" altLang="en-US">
                <a:sym typeface="+mn-ea"/>
              </a:rPr>
              <a:t>年，麦卡锡公开了表处理语言</a:t>
            </a:r>
            <a:r>
              <a:rPr lang="en-US" altLang="zh-CN">
                <a:sym typeface="+mn-ea"/>
              </a:rPr>
              <a:t>LISP</a:t>
            </a:r>
            <a:r>
              <a:rPr lang="zh-CN" altLang="en-US">
                <a:sym typeface="+mn-ea"/>
              </a:rPr>
              <a:t>。该语言其实就是对阿隆佐</a:t>
            </a:r>
            <a:r>
              <a:rPr lang="en-US" altLang="zh-CN">
                <a:sym typeface="+mn-ea"/>
              </a:rPr>
              <a:t>·</a:t>
            </a:r>
            <a:r>
              <a:rPr lang="zh-CN" altLang="en-US">
                <a:sym typeface="+mn-ea"/>
              </a:rPr>
              <a:t>丘奇的</a:t>
            </a:r>
            <a:r>
              <a:rPr lang="en-US" altLang="zh-CN">
                <a:sym typeface="+mn-ea"/>
              </a:rPr>
              <a:t>λ</a:t>
            </a:r>
            <a:r>
              <a:rPr lang="zh-CN" altLang="en-US">
                <a:sym typeface="+mn-ea"/>
              </a:rPr>
              <a:t>运算的实现。</a:t>
            </a:r>
            <a:endParaRPr lang="zh-CN" altLang="en-U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Light" panose="020B0502040204020203" charset="-122"/>
                <a:ea typeface="微软雅黑 Light" panose="020B0502040204020203" charset="-122"/>
                <a:sym typeface="+mn-ea"/>
              </a:rPr>
              <a:t>3.13  1958 LISP</a:t>
            </a:r>
            <a:r>
              <a:rPr lang="zh-CN" altLang="en-US">
                <a:latin typeface="微软雅黑 Light" panose="020B0502040204020203" charset="-122"/>
                <a:ea typeface="微软雅黑 Light" panose="020B0502040204020203" charset="-122"/>
                <a:sym typeface="+mn-ea"/>
              </a:rPr>
              <a:t>登场</a:t>
            </a:r>
            <a:endParaRPr lang="zh-CN" altLang="en-US"/>
          </a:p>
        </p:txBody>
      </p:sp>
      <p:sp>
        <p:nvSpPr>
          <p:cNvPr id="3" name="内容占位符 2"/>
          <p:cNvSpPr>
            <a:spLocks noGrp="1"/>
          </p:cNvSpPr>
          <p:nvPr>
            <p:ph sz="half" idx="1"/>
          </p:nvPr>
        </p:nvSpPr>
        <p:spPr/>
        <p:txBody>
          <a:bodyPr>
            <a:normAutofit fontScale="60000"/>
          </a:bodyPr>
          <a:p>
            <a:pPr marL="0" indent="0">
              <a:buNone/>
            </a:pPr>
            <a:r>
              <a:rPr lang="en-US" altLang="zh-CN">
                <a:sym typeface="+mn-ea"/>
              </a:rPr>
              <a:t>λ</a:t>
            </a:r>
            <a:r>
              <a:rPr lang="zh-CN" altLang="en-US">
                <a:sym typeface="+mn-ea"/>
              </a:rPr>
              <a:t>演算的形式系统本质上就是一种虚拟的机器的编程语言</a:t>
            </a:r>
            <a:r>
              <a:rPr lang="en-US" altLang="zh-CN">
                <a:sym typeface="+mn-ea"/>
              </a:rPr>
              <a:t>——</a:t>
            </a:r>
            <a:r>
              <a:rPr lang="zh-CN" altLang="en-US">
                <a:sym typeface="+mn-ea"/>
              </a:rPr>
              <a:t>而不是虚拟的机器，它的基础是一些</a:t>
            </a:r>
            <a:r>
              <a:rPr lang="zh-CN" altLang="en-US">
                <a:solidFill>
                  <a:srgbClr val="FF0000"/>
                </a:solidFill>
                <a:sym typeface="+mn-ea"/>
              </a:rPr>
              <a:t>以函数为参数和返回值的函数 </a:t>
            </a:r>
            <a:endParaRPr lang="zh-CN" altLang="en-US">
              <a:solidFill>
                <a:srgbClr val="FF0000"/>
              </a:solidFill>
            </a:endParaRPr>
          </a:p>
          <a:p>
            <a:pPr marL="0" indent="0">
              <a:buNone/>
            </a:pPr>
            <a:endParaRPr lang="zh-CN" altLang="en-US">
              <a:sym typeface="+mn-ea"/>
            </a:endParaRPr>
          </a:p>
          <a:p>
            <a:pPr marL="0" indent="0">
              <a:buNone/>
            </a:pPr>
            <a:r>
              <a:rPr lang="zh-CN" altLang="en-US">
                <a:sym typeface="+mn-ea"/>
              </a:rPr>
              <a:t>这种运算模式一直没有被实现。大约在冯</a:t>
            </a:r>
            <a:r>
              <a:rPr lang="en-US" altLang="zh-CN">
                <a:sym typeface="+mn-ea"/>
              </a:rPr>
              <a:t>·</a:t>
            </a:r>
            <a:r>
              <a:rPr lang="zh-CN" altLang="en-US">
                <a:sym typeface="+mn-ea"/>
              </a:rPr>
              <a:t>诺依曼等人提出普林斯顿模型的</a:t>
            </a:r>
            <a:r>
              <a:rPr lang="en-US" altLang="zh-CN">
                <a:sym typeface="+mn-ea"/>
              </a:rPr>
              <a:t>10</a:t>
            </a:r>
            <a:r>
              <a:rPr lang="zh-CN" altLang="en-US">
                <a:sym typeface="+mn-ea"/>
              </a:rPr>
              <a:t>年后，一位</a:t>
            </a:r>
            <a:r>
              <a:rPr lang="en-US" altLang="zh-CN">
                <a:sym typeface="+mn-ea"/>
              </a:rPr>
              <a:t>MIT</a:t>
            </a:r>
            <a:r>
              <a:rPr lang="zh-CN" altLang="en-US">
                <a:sym typeface="+mn-ea"/>
              </a:rPr>
              <a:t>的教授</a:t>
            </a:r>
            <a:r>
              <a:rPr lang="zh-CN" altLang="en-US">
                <a:solidFill>
                  <a:srgbClr val="FF0000"/>
                </a:solidFill>
                <a:sym typeface="+mn-ea"/>
              </a:rPr>
              <a:t>约翰</a:t>
            </a:r>
            <a:r>
              <a:rPr lang="en-US" altLang="zh-CN">
                <a:solidFill>
                  <a:srgbClr val="FF0000"/>
                </a:solidFill>
                <a:sym typeface="+mn-ea"/>
              </a:rPr>
              <a:t>·</a:t>
            </a:r>
            <a:r>
              <a:rPr lang="zh-CN" altLang="en-US">
                <a:solidFill>
                  <a:srgbClr val="FF0000"/>
                </a:solidFill>
                <a:sym typeface="+mn-ea"/>
              </a:rPr>
              <a:t>麦卡锡</a:t>
            </a:r>
            <a:r>
              <a:rPr lang="zh-CN" altLang="en-US">
                <a:sym typeface="+mn-ea"/>
              </a:rPr>
              <a:t>对阿隆佐</a:t>
            </a:r>
            <a:r>
              <a:rPr lang="en-US" altLang="zh-CN">
                <a:sym typeface="+mn-ea"/>
              </a:rPr>
              <a:t>·</a:t>
            </a:r>
            <a:r>
              <a:rPr lang="zh-CN" altLang="en-US">
                <a:sym typeface="+mn-ea"/>
              </a:rPr>
              <a:t>丘奇的工作（</a:t>
            </a:r>
            <a:r>
              <a:rPr lang="en-US" altLang="zh-CN">
                <a:sym typeface="+mn-ea"/>
              </a:rPr>
              <a:t>λ</a:t>
            </a:r>
            <a:r>
              <a:rPr lang="zh-CN" altLang="en-US">
                <a:sym typeface="+mn-ea"/>
              </a:rPr>
              <a:t>形式系统）产生了兴趣。</a:t>
            </a:r>
            <a:endParaRPr lang="zh-CN" altLang="en-US">
              <a:sym typeface="+mn-ea"/>
            </a:endParaRPr>
          </a:p>
          <a:p>
            <a:pPr marL="0" indent="0">
              <a:buNone/>
            </a:pPr>
            <a:endParaRPr lang="zh-CN" altLang="en-US">
              <a:sym typeface="+mn-ea"/>
            </a:endParaRPr>
          </a:p>
          <a:p>
            <a:pPr marL="0" indent="0">
              <a:buNone/>
            </a:pPr>
            <a:r>
              <a:rPr lang="zh-CN" altLang="en-US">
                <a:sym typeface="+mn-ea"/>
              </a:rPr>
              <a:t>在</a:t>
            </a:r>
            <a:r>
              <a:rPr lang="en-US" altLang="zh-CN">
                <a:sym typeface="+mn-ea"/>
              </a:rPr>
              <a:t>1958</a:t>
            </a:r>
            <a:r>
              <a:rPr lang="zh-CN" altLang="en-US">
                <a:sym typeface="+mn-ea"/>
              </a:rPr>
              <a:t>年，麦卡锡公开了表处理语言</a:t>
            </a:r>
            <a:r>
              <a:rPr lang="en-US" altLang="zh-CN">
                <a:sym typeface="+mn-ea"/>
              </a:rPr>
              <a:t>LISP</a:t>
            </a:r>
            <a:r>
              <a:rPr lang="zh-CN" altLang="en-US">
                <a:sym typeface="+mn-ea"/>
              </a:rPr>
              <a:t>。该语言其实就是对阿隆佐</a:t>
            </a:r>
            <a:r>
              <a:rPr lang="en-US" altLang="zh-CN">
                <a:sym typeface="+mn-ea"/>
              </a:rPr>
              <a:t>·</a:t>
            </a:r>
            <a:r>
              <a:rPr lang="zh-CN" altLang="en-US">
                <a:sym typeface="+mn-ea"/>
              </a:rPr>
              <a:t>丘奇的</a:t>
            </a:r>
            <a:r>
              <a:rPr lang="en-US" altLang="zh-CN">
                <a:sym typeface="+mn-ea"/>
              </a:rPr>
              <a:t>λ</a:t>
            </a:r>
            <a:r>
              <a:rPr lang="zh-CN" altLang="en-US">
                <a:sym typeface="+mn-ea"/>
              </a:rPr>
              <a:t>运算的实现。</a:t>
            </a:r>
            <a:endParaRPr lang="zh-CN" altLang="en-US">
              <a:sym typeface="+mn-ea"/>
            </a:endParaRPr>
          </a:p>
          <a:p>
            <a:pPr marL="0" indent="0">
              <a:buNone/>
            </a:pPr>
            <a:endParaRPr lang="zh-CN" altLang="en-US">
              <a:sym typeface="+mn-ea"/>
            </a:endParaRPr>
          </a:p>
          <a:p>
            <a:pPr marL="0" indent="0">
              <a:buNone/>
            </a:pPr>
            <a:r>
              <a:rPr lang="zh-CN" altLang="en-US">
                <a:sym typeface="+mn-ea"/>
              </a:rPr>
              <a:t>从函数式语言的鼻祖</a:t>
            </a:r>
            <a:r>
              <a:rPr lang="en-US" altLang="zh-CN">
                <a:sym typeface="+mn-ea"/>
              </a:rPr>
              <a:t>——lisp</a:t>
            </a:r>
            <a:r>
              <a:rPr lang="zh-CN" altLang="en-US">
                <a:sym typeface="+mn-ea"/>
              </a:rPr>
              <a:t>开始，函数式语言就是运行在解释环境而非编译环境中的。</a:t>
            </a:r>
            <a:endParaRPr lang="zh-CN" altLang="en-US">
              <a:sym typeface="+mn-ea"/>
            </a:endParaRPr>
          </a:p>
          <a:p>
            <a:pPr marL="0" indent="0">
              <a:buNone/>
            </a:pPr>
            <a:endParaRPr lang="zh-CN" altLang="en-US"/>
          </a:p>
        </p:txBody>
      </p:sp>
      <p:pic>
        <p:nvPicPr>
          <p:cNvPr id="5" name="内容占位符 4" descr="John_McCarthy"/>
          <p:cNvPicPr>
            <a:picLocks noChangeAspect="1"/>
          </p:cNvPicPr>
          <p:nvPr>
            <p:ph sz="half" idx="2"/>
          </p:nvPr>
        </p:nvPicPr>
        <p:blipFill>
          <a:blip r:embed="rId1"/>
          <a:stretch>
            <a:fillRect/>
          </a:stretch>
        </p:blipFill>
        <p:spPr>
          <a:xfrm>
            <a:off x="7282180" y="1691005"/>
            <a:ext cx="3074035" cy="40017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Light" panose="020B0502040204020203" charset="-122"/>
                <a:ea typeface="微软雅黑 Light" panose="020B0502040204020203" charset="-122"/>
                <a:sym typeface="+mn-ea"/>
              </a:rPr>
              <a:t>3.14  1958 LISP</a:t>
            </a:r>
            <a:r>
              <a:rPr lang="zh-CN" altLang="en-US">
                <a:latin typeface="微软雅黑 Light" panose="020B0502040204020203" charset="-122"/>
                <a:ea typeface="微软雅黑 Light" panose="020B0502040204020203" charset="-122"/>
                <a:sym typeface="+mn-ea"/>
              </a:rPr>
              <a:t>登场（续）</a:t>
            </a:r>
            <a:endParaRPr lang="zh-CN" altLang="en-US"/>
          </a:p>
        </p:txBody>
      </p:sp>
      <p:sp>
        <p:nvSpPr>
          <p:cNvPr id="3" name="内容占位符 2"/>
          <p:cNvSpPr>
            <a:spLocks noGrp="1"/>
          </p:cNvSpPr>
          <p:nvPr>
            <p:ph sz="half" idx="1"/>
          </p:nvPr>
        </p:nvSpPr>
        <p:spPr/>
        <p:txBody>
          <a:bodyPr>
            <a:normAutofit/>
          </a:bodyPr>
          <a:p>
            <a:pPr marL="0" indent="0">
              <a:buNone/>
            </a:pPr>
            <a:r>
              <a:rPr lang="en-US" altLang="zh-CN" sz="2400">
                <a:latin typeface="微软雅黑 Light" panose="020B0502040204020203" charset="-122"/>
                <a:ea typeface="微软雅黑 Light" panose="020B0502040204020203" charset="-122"/>
              </a:rPr>
              <a:t>lisp</a:t>
            </a:r>
            <a:r>
              <a:rPr lang="zh-CN" altLang="en-US" sz="2400">
                <a:latin typeface="微软雅黑 Light" panose="020B0502040204020203" charset="-122"/>
                <a:ea typeface="微软雅黑 Light" panose="020B0502040204020203" charset="-122"/>
              </a:rPr>
              <a:t>比图灵机表达起来更简洁。证明这一点的一种方法就是写一个</a:t>
            </a:r>
            <a:r>
              <a:rPr lang="en-US" altLang="zh-CN" sz="2400">
                <a:latin typeface="微软雅黑 Light" panose="020B0502040204020203" charset="-122"/>
                <a:ea typeface="微软雅黑 Light" panose="020B0502040204020203" charset="-122"/>
              </a:rPr>
              <a:t>lisp</a:t>
            </a:r>
            <a:r>
              <a:rPr lang="zh-CN" altLang="en-US" sz="2400">
                <a:latin typeface="微软雅黑 Light" panose="020B0502040204020203" charset="-122"/>
                <a:ea typeface="微软雅黑 Light" panose="020B0502040204020203" charset="-122"/>
              </a:rPr>
              <a:t>通用函数，证明它比图灵机的一般性描述更短、更易懂。这个</a:t>
            </a:r>
            <a:r>
              <a:rPr lang="en-US" altLang="zh-CN" sz="2400">
                <a:latin typeface="微软雅黑 Light" panose="020B0502040204020203" charset="-122"/>
                <a:ea typeface="微软雅黑 Light" panose="020B0502040204020203" charset="-122"/>
              </a:rPr>
              <a:t>lisp</a:t>
            </a:r>
            <a:r>
              <a:rPr lang="zh-CN" altLang="en-US" sz="2400">
                <a:latin typeface="微软雅黑 Light" panose="020B0502040204020203" charset="-122"/>
                <a:ea typeface="微软雅黑 Light" panose="020B0502040204020203" charset="-122"/>
              </a:rPr>
              <a:t>函数就是</a:t>
            </a:r>
            <a:r>
              <a:rPr lang="en-US" altLang="zh-CN" sz="2400">
                <a:latin typeface="微软雅黑 Light" panose="020B0502040204020203" charset="-122"/>
                <a:ea typeface="微软雅黑 Light" panose="020B0502040204020203" charset="-122"/>
              </a:rPr>
              <a:t>eval......</a:t>
            </a:r>
            <a:r>
              <a:rPr lang="zh-CN" altLang="en-US" sz="2400">
                <a:latin typeface="微软雅黑 Light" panose="020B0502040204020203" charset="-122"/>
                <a:ea typeface="微软雅黑 Light" panose="020B0502040204020203" charset="-122"/>
              </a:rPr>
              <a:t>用它来计算</a:t>
            </a:r>
            <a:r>
              <a:rPr lang="en-US" altLang="zh-CN" sz="2400">
                <a:latin typeface="微软雅黑 Light" panose="020B0502040204020203" charset="-122"/>
                <a:ea typeface="微软雅黑 Light" panose="020B0502040204020203" charset="-122"/>
              </a:rPr>
              <a:t>lisp</a:t>
            </a:r>
            <a:r>
              <a:rPr lang="zh-CN" altLang="en-US" sz="2400">
                <a:latin typeface="微软雅黑 Light" panose="020B0502040204020203" charset="-122"/>
                <a:ea typeface="微软雅黑 Light" panose="020B0502040204020203" charset="-122"/>
              </a:rPr>
              <a:t>表达式的值</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编写</a:t>
            </a:r>
            <a:r>
              <a:rPr lang="en-US" altLang="zh-CN" sz="2400">
                <a:latin typeface="微软雅黑 Light" panose="020B0502040204020203" charset="-122"/>
                <a:ea typeface="微软雅黑 Light" panose="020B0502040204020203" charset="-122"/>
              </a:rPr>
              <a:t>eval</a:t>
            </a:r>
            <a:r>
              <a:rPr lang="zh-CN" altLang="en-US" sz="2400">
                <a:latin typeface="微软雅黑 Light" panose="020B0502040204020203" charset="-122"/>
                <a:ea typeface="微软雅黑 Light" panose="020B0502040204020203" charset="-122"/>
              </a:rPr>
              <a:t>函数需要发明一种表示法，能够把</a:t>
            </a:r>
            <a:r>
              <a:rPr lang="en-US" altLang="zh-CN" sz="2400">
                <a:latin typeface="微软雅黑 Light" panose="020B0502040204020203" charset="-122"/>
                <a:ea typeface="微软雅黑 Light" panose="020B0502040204020203" charset="-122"/>
              </a:rPr>
              <a:t>lisp</a:t>
            </a:r>
            <a:r>
              <a:rPr lang="zh-CN" altLang="en-US" sz="2400">
                <a:latin typeface="微软雅黑 Light" panose="020B0502040204020203" charset="-122"/>
                <a:ea typeface="微软雅黑 Light" panose="020B0502040204020203" charset="-122"/>
              </a:rPr>
              <a:t>函数表示成</a:t>
            </a:r>
            <a:r>
              <a:rPr lang="en-US" altLang="zh-CN" sz="2400">
                <a:latin typeface="微软雅黑 Light" panose="020B0502040204020203" charset="-122"/>
                <a:ea typeface="微软雅黑 Light" panose="020B0502040204020203" charset="-122"/>
              </a:rPr>
              <a:t>lisp</a:t>
            </a:r>
            <a:r>
              <a:rPr lang="zh-CN" altLang="en-US" sz="2400">
                <a:latin typeface="微软雅黑 Light" panose="020B0502040204020203" charset="-122"/>
                <a:ea typeface="微软雅黑 Light" panose="020B0502040204020203" charset="-122"/>
              </a:rPr>
              <a:t>数据。设计这种数写法完全是为了满足论文写作的需要。（</a:t>
            </a:r>
            <a:r>
              <a:rPr lang="zh-CN" altLang="en-US" sz="2400">
                <a:solidFill>
                  <a:srgbClr val="FF0000"/>
                </a:solidFill>
                <a:latin typeface="微软雅黑 Light" panose="020B0502040204020203" charset="-122"/>
                <a:ea typeface="微软雅黑 Light" panose="020B0502040204020203" charset="-122"/>
              </a:rPr>
              <a:t>我）根本没有想过用它来编写</a:t>
            </a:r>
            <a:r>
              <a:rPr lang="en-US" altLang="zh-CN" sz="2400">
                <a:solidFill>
                  <a:srgbClr val="FF0000"/>
                </a:solidFill>
                <a:latin typeface="微软雅黑 Light" panose="020B0502040204020203" charset="-122"/>
                <a:ea typeface="微软雅黑 Light" panose="020B0502040204020203" charset="-122"/>
              </a:rPr>
              <a:t>lisp</a:t>
            </a:r>
            <a:r>
              <a:rPr lang="zh-CN" altLang="en-US" sz="2400">
                <a:solidFill>
                  <a:srgbClr val="FF0000"/>
                </a:solidFill>
                <a:latin typeface="微软雅黑 Light" panose="020B0502040204020203" charset="-122"/>
                <a:ea typeface="微软雅黑 Light" panose="020B0502040204020203" charset="-122"/>
              </a:rPr>
              <a:t>程序并再计算机上运行</a:t>
            </a:r>
            <a:r>
              <a:rPr lang="zh-CN" altLang="en-US" sz="2400">
                <a:latin typeface="微软雅黑 Light" panose="020B0502040204020203" charset="-122"/>
                <a:ea typeface="微软雅黑 Light" panose="020B0502040204020203" charset="-122"/>
              </a:rPr>
              <a:t>。</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黑客与画家</a:t>
            </a:r>
            <a:endParaRPr lang="zh-CN" altLang="en-US" sz="2400">
              <a:latin typeface="微软雅黑 Light" panose="020B0502040204020203" charset="-122"/>
              <a:ea typeface="微软雅黑 Light" panose="020B0502040204020203" charset="-122"/>
            </a:endParaRPr>
          </a:p>
        </p:txBody>
      </p:sp>
      <p:sp>
        <p:nvSpPr>
          <p:cNvPr id="4" name="内容占位符 3"/>
          <p:cNvSpPr>
            <a:spLocks noGrp="1"/>
          </p:cNvSpPr>
          <p:nvPr>
            <p:ph sz="half" idx="2"/>
          </p:nvPr>
        </p:nvSpPr>
        <p:spPr/>
        <p:txBody>
          <a:bodyPr>
            <a:normAutofit/>
          </a:bodyPr>
          <a:p>
            <a:r>
              <a:rPr lang="zh-CN" altLang="en-US" sz="2400">
                <a:latin typeface="微软雅黑 Light" panose="020B0502040204020203" charset="-122"/>
                <a:ea typeface="微软雅黑 Light" panose="020B0502040204020203" charset="-122"/>
              </a:rPr>
              <a:t>拉塞尔对我说：</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我想把</a:t>
            </a:r>
            <a:r>
              <a:rPr lang="en-US" altLang="zh-CN" sz="2400">
                <a:latin typeface="微软雅黑 Light" panose="020B0502040204020203" charset="-122"/>
                <a:ea typeface="微软雅黑 Light" panose="020B0502040204020203" charset="-122"/>
              </a:rPr>
              <a:t>eval</a:t>
            </a:r>
            <a:r>
              <a:rPr lang="zh-CN" altLang="en-US" sz="2400">
                <a:latin typeface="微软雅黑 Light" panose="020B0502040204020203" charset="-122"/>
                <a:ea typeface="微软雅黑 Light" panose="020B0502040204020203" charset="-122"/>
              </a:rPr>
              <a:t>编写成程序</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我告诉，别把理论和实践混淆，</a:t>
            </a:r>
            <a:r>
              <a:rPr lang="en-US" altLang="zh-CN" sz="2400">
                <a:solidFill>
                  <a:srgbClr val="FF0000"/>
                </a:solidFill>
                <a:latin typeface="微软雅黑 Light" panose="020B0502040204020203" charset="-122"/>
                <a:ea typeface="微软雅黑 Light" panose="020B0502040204020203" charset="-122"/>
              </a:rPr>
              <a:t>eval</a:t>
            </a:r>
            <a:r>
              <a:rPr lang="zh-CN" altLang="en-US" sz="2400">
                <a:solidFill>
                  <a:srgbClr val="FF0000"/>
                </a:solidFill>
                <a:latin typeface="微软雅黑 Light" panose="020B0502040204020203" charset="-122"/>
                <a:ea typeface="微软雅黑 Light" panose="020B0502040204020203" charset="-122"/>
              </a:rPr>
              <a:t>只是用来读的，不是用来做计算的</a:t>
            </a:r>
            <a:r>
              <a:rPr lang="zh-CN" altLang="en-US" sz="2400">
                <a:latin typeface="微软雅黑 Light" panose="020B0502040204020203" charset="-122"/>
                <a:ea typeface="微软雅黑 Light" panose="020B0502040204020203" charset="-122"/>
              </a:rPr>
              <a:t>。但他执意要做，并且还真的做出来了。就是说，他把我论文中的</a:t>
            </a:r>
            <a:r>
              <a:rPr lang="en-US" altLang="zh-CN" sz="2400">
                <a:latin typeface="微软雅黑 Light" panose="020B0502040204020203" charset="-122"/>
                <a:ea typeface="微软雅黑 Light" panose="020B0502040204020203" charset="-122"/>
              </a:rPr>
              <a:t>eval</a:t>
            </a:r>
            <a:r>
              <a:rPr lang="zh-CN" altLang="en-US" sz="2400">
                <a:latin typeface="微软雅黑 Light" panose="020B0502040204020203" charset="-122"/>
                <a:ea typeface="微软雅黑 Light" panose="020B0502040204020203" charset="-122"/>
              </a:rPr>
              <a:t>编译成了</a:t>
            </a:r>
            <a:r>
              <a:rPr lang="en-US" altLang="zh-CN" sz="2400">
                <a:latin typeface="微软雅黑 Light" panose="020B0502040204020203" charset="-122"/>
                <a:ea typeface="微软雅黑 Light" panose="020B0502040204020203" charset="-122"/>
              </a:rPr>
              <a:t>IBM704</a:t>
            </a:r>
            <a:r>
              <a:rPr lang="zh-CN" altLang="en-US" sz="2400">
                <a:latin typeface="微软雅黑 Light" panose="020B0502040204020203" charset="-122"/>
                <a:ea typeface="微软雅黑 Light" panose="020B0502040204020203" charset="-122"/>
              </a:rPr>
              <a:t>计算机的机器码，修正了</a:t>
            </a:r>
            <a:r>
              <a:rPr lang="en-US" altLang="zh-CN" sz="2400">
                <a:latin typeface="微软雅黑 Light" panose="020B0502040204020203" charset="-122"/>
                <a:ea typeface="微软雅黑 Light" panose="020B0502040204020203" charset="-122"/>
              </a:rPr>
              <a:t>bug</a:t>
            </a:r>
            <a:r>
              <a:rPr lang="zh-CN" altLang="en-US" sz="2400">
                <a:latin typeface="微软雅黑 Light" panose="020B0502040204020203" charset="-122"/>
                <a:ea typeface="微软雅黑 Light" panose="020B0502040204020203" charset="-122"/>
              </a:rPr>
              <a:t>，然后对外宣布做出了</a:t>
            </a:r>
            <a:r>
              <a:rPr lang="en-US" altLang="zh-CN" sz="2400">
                <a:latin typeface="微软雅黑 Light" panose="020B0502040204020203" charset="-122"/>
                <a:ea typeface="微软雅黑 Light" panose="020B0502040204020203" charset="-122"/>
              </a:rPr>
              <a:t>lisp</a:t>
            </a:r>
            <a:r>
              <a:rPr lang="zh-CN" altLang="en-US" sz="2400">
                <a:latin typeface="微软雅黑 Light" panose="020B0502040204020203" charset="-122"/>
                <a:ea typeface="微软雅黑 Light" panose="020B0502040204020203" charset="-122"/>
              </a:rPr>
              <a:t>语言的第一种解释器，这倒没有说错，确实如此。所以，从那个时候开始，</a:t>
            </a:r>
            <a:r>
              <a:rPr lang="en-US" altLang="zh-CN" sz="2400">
                <a:latin typeface="微软雅黑 Light" panose="020B0502040204020203" charset="-122"/>
                <a:ea typeface="微软雅黑 Light" panose="020B0502040204020203" charset="-122"/>
              </a:rPr>
              <a:t>lisp</a:t>
            </a:r>
            <a:r>
              <a:rPr lang="zh-CN" altLang="en-US" sz="2400">
                <a:latin typeface="微软雅黑 Light" panose="020B0502040204020203" charset="-122"/>
                <a:ea typeface="微软雅黑 Light" panose="020B0502040204020203" charset="-122"/>
              </a:rPr>
              <a:t>语言就基本上是他现在的样子了</a:t>
            </a:r>
            <a:r>
              <a:rPr lang="en-US" altLang="zh-CN" sz="2400">
                <a:latin typeface="微软雅黑 Light" panose="020B0502040204020203" charset="-122"/>
                <a:ea typeface="微软雅黑 Light" panose="020B0502040204020203" charset="-122"/>
              </a:rPr>
              <a:t>......——</a:t>
            </a:r>
            <a:r>
              <a:rPr lang="zh-CN" altLang="en-US" sz="2400">
                <a:latin typeface="微软雅黑 Light" panose="020B0502040204020203" charset="-122"/>
                <a:ea typeface="微软雅黑 Light" panose="020B0502040204020203" charset="-122"/>
              </a:rPr>
              <a:t>黑客与画家</a:t>
            </a:r>
            <a:endParaRPr lang="zh-CN" altLang="en-US" sz="2400">
              <a:latin typeface="微软雅黑 Light" panose="020B0502040204020203" charset="-122"/>
              <a:ea typeface="微软雅黑 Light" panose="020B0502040204020203"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3.15  </a:t>
            </a:r>
            <a:r>
              <a:rPr lang="zh-CN" altLang="en-US">
                <a:latin typeface="微软雅黑 Light" panose="020B0502040204020203" charset="-122"/>
                <a:ea typeface="微软雅黑 Light" panose="020B0502040204020203" charset="-122"/>
              </a:rPr>
              <a:t>总结</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p>
            <a:pPr marL="0" indent="0">
              <a:buNone/>
            </a:pPr>
            <a:r>
              <a:rPr lang="en-US" altLang="zh-CN">
                <a:latin typeface="微软雅黑 Light" panose="020B0502040204020203" charset="-122"/>
                <a:ea typeface="微软雅黑 Light" panose="020B0502040204020203" charset="-122"/>
              </a:rPr>
              <a:t>1  </a:t>
            </a:r>
            <a:r>
              <a:rPr lang="zh-CN" altLang="en-US">
                <a:latin typeface="微软雅黑 Light" panose="020B0502040204020203" charset="-122"/>
                <a:ea typeface="微软雅黑 Light" panose="020B0502040204020203" charset="-122"/>
              </a:rPr>
              <a:t>在</a:t>
            </a:r>
            <a:r>
              <a:rPr lang="en-US" altLang="zh-CN">
                <a:latin typeface="微软雅黑 Light" panose="020B0502040204020203" charset="-122"/>
                <a:ea typeface="微软雅黑 Light" panose="020B0502040204020203" charset="-122"/>
              </a:rPr>
              <a:t>“</a:t>
            </a:r>
            <a:r>
              <a:rPr lang="zh-CN" altLang="en-US">
                <a:latin typeface="微软雅黑 Light" panose="020B0502040204020203" charset="-122"/>
                <a:ea typeface="微软雅黑 Light" panose="020B0502040204020203" charset="-122"/>
              </a:rPr>
              <a:t>热身</a:t>
            </a:r>
            <a:r>
              <a:rPr lang="en-US" altLang="zh-CN">
                <a:latin typeface="微软雅黑 Light" panose="020B0502040204020203" charset="-122"/>
                <a:ea typeface="微软雅黑 Light" panose="020B0502040204020203" charset="-122"/>
              </a:rPr>
              <a:t>”</a:t>
            </a:r>
            <a:r>
              <a:rPr lang="zh-CN" altLang="en-US">
                <a:latin typeface="微软雅黑 Light" panose="020B0502040204020203" charset="-122"/>
                <a:ea typeface="微软雅黑 Light" panose="020B0502040204020203" charset="-122"/>
              </a:rPr>
              <a:t>章节中我们的结论：</a:t>
            </a:r>
            <a:r>
              <a:rPr lang="zh-CN" altLang="en-US">
                <a:solidFill>
                  <a:srgbClr val="FF0000"/>
                </a:solidFill>
                <a:latin typeface="微软雅黑 Light" panose="020B0502040204020203" charset="-122"/>
                <a:ea typeface="微软雅黑 Light" panose="020B0502040204020203" charset="-122"/>
                <a:sym typeface="+mn-ea"/>
              </a:rPr>
              <a:t>系统的结果必然是值，并且可以通过一系列的运算来得到这一结果 </a:t>
            </a:r>
            <a:r>
              <a:rPr lang="zh-CN" altLang="en-US">
                <a:latin typeface="微软雅黑 Light" panose="020B0502040204020203" charset="-122"/>
                <a:ea typeface="微软雅黑 Light" panose="020B0502040204020203" charset="-122"/>
                <a:sym typeface="+mn-ea"/>
              </a:rPr>
              <a:t>并且，运算的实质其实是</a:t>
            </a:r>
            <a:r>
              <a:rPr lang="zh-CN" altLang="en-US">
                <a:solidFill>
                  <a:srgbClr val="C00000"/>
                </a:solidFill>
                <a:latin typeface="微软雅黑 Light" panose="020B0502040204020203" charset="-122"/>
                <a:ea typeface="微软雅黑 Light" panose="020B0502040204020203" charset="-122"/>
                <a:sym typeface="+mn-ea"/>
              </a:rPr>
              <a:t>值的运算</a:t>
            </a:r>
            <a:r>
              <a:rPr lang="zh-CN" altLang="en-US">
                <a:latin typeface="微软雅黑 Light" panose="020B0502040204020203" charset="-122"/>
                <a:ea typeface="微软雅黑 Light" panose="020B0502040204020203" charset="-122"/>
                <a:sym typeface="+mn-ea"/>
              </a:rPr>
              <a:t> </a:t>
            </a:r>
            <a:endParaRPr lang="zh-CN" altLang="en-US">
              <a:latin typeface="微软雅黑 Light" panose="020B0502040204020203" charset="-122"/>
              <a:ea typeface="微软雅黑 Light" panose="020B0502040204020203" charset="-122"/>
              <a:sym typeface="+mn-ea"/>
            </a:endParaRPr>
          </a:p>
          <a:p>
            <a:pPr marL="0" indent="0">
              <a:buNone/>
            </a:pPr>
            <a:r>
              <a:rPr lang="en-US" altLang="zh-CN">
                <a:latin typeface="微软雅黑 Light" panose="020B0502040204020203" charset="-122"/>
                <a:ea typeface="微软雅黑 Light" panose="020B0502040204020203" charset="-122"/>
              </a:rPr>
              <a:t>2  LISP</a:t>
            </a:r>
            <a:r>
              <a:rPr lang="zh-CN" altLang="en-US">
                <a:latin typeface="微软雅黑 Light" panose="020B0502040204020203" charset="-122"/>
                <a:ea typeface="微软雅黑 Light" panose="020B0502040204020203" charset="-122"/>
              </a:rPr>
              <a:t>是</a:t>
            </a:r>
            <a:r>
              <a:rPr lang="en-US" altLang="zh-CN">
                <a:latin typeface="微软雅黑 Light" panose="020B0502040204020203" charset="-122"/>
                <a:ea typeface="微软雅黑 Light" panose="020B0502040204020203" charset="-122"/>
              </a:rPr>
              <a:t>λ</a:t>
            </a:r>
            <a:r>
              <a:rPr lang="zh-CN" altLang="en-US">
                <a:latin typeface="微软雅黑 Light" panose="020B0502040204020203" charset="-122"/>
                <a:ea typeface="微软雅黑 Light" panose="020B0502040204020203" charset="-122"/>
              </a:rPr>
              <a:t>演算的实现 </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3  λ</a:t>
            </a:r>
            <a:r>
              <a:rPr lang="zh-CN" altLang="en-US">
                <a:latin typeface="微软雅黑 Light" panose="020B0502040204020203" charset="-122"/>
                <a:ea typeface="微软雅黑 Light" panose="020B0502040204020203" charset="-122"/>
              </a:rPr>
              <a:t>演算与图灵机等价</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4  </a:t>
            </a:r>
            <a:r>
              <a:rPr lang="zh-CN" altLang="en-US">
                <a:latin typeface="微软雅黑 Light" panose="020B0502040204020203" charset="-122"/>
                <a:ea typeface="微软雅黑 Light" panose="020B0502040204020203" charset="-122"/>
              </a:rPr>
              <a:t>冯</a:t>
            </a:r>
            <a:r>
              <a:rPr lang="en-US" altLang="zh-CN">
                <a:latin typeface="微软雅黑 Light" panose="020B0502040204020203" charset="-122"/>
                <a:ea typeface="微软雅黑 Light" panose="020B0502040204020203" charset="-122"/>
              </a:rPr>
              <a:t>·</a:t>
            </a:r>
            <a:r>
              <a:rPr lang="zh-CN" altLang="en-US">
                <a:latin typeface="微软雅黑 Light" panose="020B0502040204020203" charset="-122"/>
                <a:ea typeface="微软雅黑 Light" panose="020B0502040204020203" charset="-122"/>
              </a:rPr>
              <a:t>诺依曼体系是一种通用图灵机的实现</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4  </a:t>
            </a:r>
            <a:r>
              <a:rPr lang="en-US">
                <a:latin typeface="微软雅黑 Light" panose="020B0502040204020203" charset="-122"/>
                <a:ea typeface="微软雅黑 Light" panose="020B0502040204020203" charset="-122"/>
                <a:sym typeface="+mn-ea"/>
              </a:rPr>
              <a:t>λ</a:t>
            </a:r>
            <a:r>
              <a:rPr lang="zh-CN" altLang="en-US">
                <a:latin typeface="微软雅黑 Light" panose="020B0502040204020203" charset="-122"/>
                <a:ea typeface="微软雅黑 Light" panose="020B0502040204020203" charset="-122"/>
                <a:sym typeface="+mn-ea"/>
              </a:rPr>
              <a:t>演算是一种</a:t>
            </a:r>
            <a:r>
              <a:rPr lang="zh-CN" altLang="en-US">
                <a:solidFill>
                  <a:srgbClr val="FF0000"/>
                </a:solidFill>
                <a:latin typeface="微软雅黑 Light" panose="020B0502040204020203" charset="-122"/>
                <a:ea typeface="微软雅黑 Light" panose="020B0502040204020203" charset="-122"/>
                <a:sym typeface="+mn-ea"/>
              </a:rPr>
              <a:t>符号系统</a:t>
            </a:r>
            <a:r>
              <a:rPr lang="zh-CN" altLang="en-US">
                <a:latin typeface="微软雅黑 Light" panose="020B0502040204020203" charset="-122"/>
                <a:ea typeface="微软雅黑 Light" panose="020B0502040204020203" charset="-122"/>
                <a:sym typeface="+mn-ea"/>
              </a:rPr>
              <a:t>用于</a:t>
            </a:r>
            <a:r>
              <a:rPr lang="zh-CN" altLang="en-US">
                <a:solidFill>
                  <a:srgbClr val="FF0000"/>
                </a:solidFill>
                <a:latin typeface="微软雅黑 Light" panose="020B0502040204020203" charset="-122"/>
                <a:ea typeface="微软雅黑 Light" panose="020B0502040204020203" charset="-122"/>
                <a:sym typeface="+mn-ea"/>
              </a:rPr>
              <a:t>定义函数 </a:t>
            </a:r>
            <a:r>
              <a:rPr lang="zh-CN" altLang="en-US">
                <a:latin typeface="微软雅黑 Light" panose="020B0502040204020203" charset="-122"/>
                <a:ea typeface="微软雅黑 Light" panose="020B0502040204020203" charset="-122"/>
                <a:sym typeface="+mn-ea"/>
              </a:rPr>
              <a:t>（数学运算上的函数 或曰</a:t>
            </a:r>
            <a:r>
              <a:rPr lang="zh-CN" altLang="en-US">
                <a:solidFill>
                  <a:srgbClr val="C00000"/>
                </a:solidFill>
                <a:latin typeface="微软雅黑 Light" panose="020B0502040204020203" charset="-122"/>
                <a:ea typeface="微软雅黑 Light" panose="020B0502040204020203" charset="-122"/>
                <a:sym typeface="+mn-ea"/>
              </a:rPr>
              <a:t>值运算</a:t>
            </a:r>
            <a:r>
              <a:rPr lang="zh-CN" altLang="en-US">
                <a:latin typeface="微软雅黑 Light" panose="020B0502040204020203" charset="-122"/>
                <a:ea typeface="微软雅黑 Light" panose="020B0502040204020203" charset="-122"/>
                <a:sym typeface="+mn-ea"/>
              </a:rPr>
              <a:t> ）</a:t>
            </a:r>
            <a:endParaRPr lang="en-US" altLang="zh-CN">
              <a:latin typeface="微软雅黑 Light" panose="020B0502040204020203" charset="-122"/>
              <a:ea typeface="微软雅黑 Light" panose="020B0502040204020203"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1  </a:t>
            </a:r>
            <a:r>
              <a:rPr lang="zh-CN" altLang="en-US">
                <a:latin typeface="微软雅黑 Light" panose="020B0502040204020203" charset="-122"/>
                <a:ea typeface="微软雅黑 Light" panose="020B0502040204020203" charset="-122"/>
              </a:rPr>
              <a:t>概述</a:t>
            </a:r>
            <a:endParaRPr lang="zh-CN" altLang="en-US">
              <a:latin typeface="微软雅黑 Light" panose="020B0502040204020203" charset="-122"/>
              <a:ea typeface="微软雅黑 Light" panose="020B0502040204020203" charset="-122"/>
            </a:endParaRPr>
          </a:p>
        </p:txBody>
      </p:sp>
      <p:pic>
        <p:nvPicPr>
          <p:cNvPr id="4" name="内容占位符 3" descr="OrionNebula"/>
          <p:cNvPicPr>
            <a:picLocks noChangeAspect="1"/>
          </p:cNvPicPr>
          <p:nvPr>
            <p:ph idx="1"/>
          </p:nvPr>
        </p:nvPicPr>
        <p:blipFill>
          <a:blip r:embed="rId1"/>
          <a:stretch>
            <a:fillRect/>
          </a:stretch>
        </p:blipFill>
        <p:spPr>
          <a:xfrm>
            <a:off x="838200" y="1691005"/>
            <a:ext cx="7735570" cy="43516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3.16  </a:t>
            </a:r>
            <a:r>
              <a:rPr lang="zh-CN" altLang="en-US">
                <a:latin typeface="微软雅黑 Light" panose="020B0502040204020203" charset="-122"/>
                <a:ea typeface="微软雅黑 Light" panose="020B0502040204020203" charset="-122"/>
              </a:rPr>
              <a:t>模仿游戏 总结的总结</a:t>
            </a:r>
            <a:endParaRPr lang="zh-CN" altLang="en-US">
              <a:latin typeface="微软雅黑 Light" panose="020B0502040204020203" charset="-122"/>
              <a:ea typeface="微软雅黑 Light" panose="020B0502040204020203" charset="-122"/>
            </a:endParaRPr>
          </a:p>
        </p:txBody>
      </p:sp>
      <p:pic>
        <p:nvPicPr>
          <p:cNvPr id="4" name="内容占位符 3" descr="指令翻译"/>
          <p:cNvPicPr>
            <a:picLocks noChangeAspect="1"/>
          </p:cNvPicPr>
          <p:nvPr>
            <p:ph idx="1"/>
          </p:nvPr>
        </p:nvPicPr>
        <p:blipFill>
          <a:blip r:embed="rId1"/>
          <a:srcRect l="13664" t="31592" r="14633" b="37429"/>
          <a:stretch>
            <a:fillRect/>
          </a:stretch>
        </p:blipFill>
        <p:spPr>
          <a:xfrm>
            <a:off x="1751965" y="1602105"/>
            <a:ext cx="9466580" cy="2890520"/>
          </a:xfrm>
          <a:prstGeom prst="rect">
            <a:avLst/>
          </a:prstGeom>
        </p:spPr>
      </p:pic>
      <p:sp>
        <p:nvSpPr>
          <p:cNvPr id="3" name="文本框 2"/>
          <p:cNvSpPr txBox="1"/>
          <p:nvPr/>
        </p:nvSpPr>
        <p:spPr>
          <a:xfrm>
            <a:off x="1057910" y="4441825"/>
            <a:ext cx="9530080" cy="2245360"/>
          </a:xfrm>
          <a:prstGeom prst="rect">
            <a:avLst/>
          </a:prstGeom>
          <a:noFill/>
        </p:spPr>
        <p:txBody>
          <a:bodyPr wrap="square" rtlCol="0">
            <a:spAutoFit/>
          </a:bodyPr>
          <a:p>
            <a:r>
              <a:rPr lang="zh-CN" altLang="en-US" sz="2800">
                <a:latin typeface="微软雅黑 Light" panose="020B0502040204020203" charset="-122"/>
                <a:ea typeface="微软雅黑 Light" panose="020B0502040204020203" charset="-122"/>
              </a:rPr>
              <a:t>总结的总结：</a:t>
            </a:r>
            <a:endParaRPr lang="zh-CN" altLang="en-US" sz="2800">
              <a:latin typeface="微软雅黑 Light" panose="020B0502040204020203" charset="-122"/>
              <a:ea typeface="微软雅黑 Light" panose="020B0502040204020203" charset="-122"/>
            </a:endParaRPr>
          </a:p>
          <a:p>
            <a:r>
              <a:rPr lang="en-US" altLang="zh-CN" sz="2800">
                <a:solidFill>
                  <a:schemeClr val="tx1"/>
                </a:solidFill>
                <a:latin typeface="微软雅黑 Light" panose="020B0502040204020203" charset="-122"/>
                <a:ea typeface="微软雅黑 Light" panose="020B0502040204020203" charset="-122"/>
              </a:rPr>
              <a:t>1</a:t>
            </a:r>
            <a:r>
              <a:rPr lang="en-US" altLang="zh-CN" sz="2800">
                <a:solidFill>
                  <a:srgbClr val="C00000"/>
                </a:solidFill>
                <a:latin typeface="微软雅黑 Light" panose="020B0502040204020203" charset="-122"/>
                <a:ea typeface="微软雅黑 Light" panose="020B0502040204020203" charset="-122"/>
              </a:rPr>
              <a:t>  LISP</a:t>
            </a:r>
            <a:r>
              <a:rPr lang="zh-CN" altLang="en-US" sz="2800">
                <a:solidFill>
                  <a:srgbClr val="C00000"/>
                </a:solidFill>
                <a:latin typeface="微软雅黑 Light" panose="020B0502040204020203" charset="-122"/>
                <a:ea typeface="微软雅黑 Light" panose="020B0502040204020203" charset="-122"/>
              </a:rPr>
              <a:t>解释器在通过改变寄存器状态来完成计算的通用图灵机上实现了一个纯数学理论上（而非工程化）的函数运算求值系统</a:t>
            </a:r>
            <a:endParaRPr lang="zh-CN" altLang="en-US" sz="2800">
              <a:solidFill>
                <a:srgbClr val="C00000"/>
              </a:solidFill>
              <a:latin typeface="微软雅黑 Light" panose="020B0502040204020203" charset="-122"/>
              <a:ea typeface="微软雅黑 Light" panose="020B0502040204020203" charset="-122"/>
            </a:endParaRPr>
          </a:p>
          <a:p>
            <a:r>
              <a:rPr lang="en-US" altLang="zh-CN" sz="2800">
                <a:solidFill>
                  <a:schemeClr val="tx1"/>
                </a:solidFill>
                <a:latin typeface="微软雅黑 Light" panose="020B0502040204020203" charset="-122"/>
                <a:ea typeface="微软雅黑 Light" panose="020B0502040204020203" charset="-122"/>
              </a:rPr>
              <a:t>2</a:t>
            </a:r>
            <a:r>
              <a:rPr lang="en-US" altLang="zh-CN" sz="2800">
                <a:solidFill>
                  <a:srgbClr val="C00000"/>
                </a:solidFill>
                <a:latin typeface="微软雅黑 Light" panose="020B0502040204020203" charset="-122"/>
                <a:ea typeface="微软雅黑 Light" panose="020B0502040204020203" charset="-122"/>
              </a:rPr>
              <a:t>  LISP</a:t>
            </a:r>
            <a:r>
              <a:rPr lang="zh-CN" altLang="en-US" sz="2800">
                <a:solidFill>
                  <a:srgbClr val="C00000"/>
                </a:solidFill>
                <a:latin typeface="微软雅黑 Light" panose="020B0502040204020203" charset="-122"/>
                <a:ea typeface="微软雅黑 Light" panose="020B0502040204020203" charset="-122"/>
              </a:rPr>
              <a:t>解释器在通用图灵机上实现了另一个图灵机</a:t>
            </a:r>
            <a:endParaRPr lang="zh-CN" altLang="en-US" sz="2800">
              <a:solidFill>
                <a:srgbClr val="C00000"/>
              </a:solidFill>
              <a:latin typeface="微软雅黑 Light" panose="020B0502040204020203" charset="-122"/>
              <a:ea typeface="微软雅黑 Light" panose="020B0502040204020203"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  </a:t>
            </a:r>
            <a:r>
              <a:rPr lang="zh-CN" altLang="en-US">
                <a:latin typeface="微软雅黑 Light" panose="020B0502040204020203" charset="-122"/>
                <a:ea typeface="微软雅黑 Light" panose="020B0502040204020203" charset="-122"/>
                <a:sym typeface="+mn-ea"/>
              </a:rPr>
              <a:t>函数式编程概要</a:t>
            </a:r>
            <a:endParaRPr lang="en-US" altLang="zh-CN"/>
          </a:p>
        </p:txBody>
      </p:sp>
      <p:pic>
        <p:nvPicPr>
          <p:cNvPr id="4" name="内容占位符 3" descr="105238"/>
          <p:cNvPicPr>
            <a:picLocks noChangeAspect="1"/>
          </p:cNvPicPr>
          <p:nvPr>
            <p:ph idx="1"/>
          </p:nvPr>
        </p:nvPicPr>
        <p:blipFill>
          <a:blip r:embed="rId1"/>
          <a:stretch>
            <a:fillRect/>
          </a:stretch>
        </p:blipFill>
        <p:spPr>
          <a:xfrm>
            <a:off x="838200" y="1691005"/>
            <a:ext cx="7735570" cy="43516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4.1  </a:t>
            </a:r>
            <a:r>
              <a:rPr lang="zh-CN" altLang="en-US">
                <a:latin typeface="微软雅黑 Light" panose="020B0502040204020203" charset="-122"/>
                <a:ea typeface="微软雅黑 Light" panose="020B0502040204020203" charset="-122"/>
              </a:rPr>
              <a:t>函数</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normAutofit lnSpcReduction="20000"/>
          </a:bodyPr>
          <a:p>
            <a:pPr marL="0" indent="0">
              <a:buNone/>
            </a:pPr>
            <a:r>
              <a:rPr lang="zh-CN" altLang="en-US">
                <a:latin typeface="微软雅黑 Light" panose="020B0502040204020203" charset="-122"/>
                <a:ea typeface="微软雅黑 Light" panose="020B0502040204020203" charset="-122"/>
              </a:rPr>
              <a:t>数学上的函数是这样的：f : 参数→函数值</a:t>
            </a:r>
            <a:endParaRPr lang="zh-CN" altLang="en-US">
              <a:latin typeface="微软雅黑 Light" panose="020B0502040204020203" charset="-122"/>
              <a:ea typeface="微软雅黑 Light" panose="020B0502040204020203" charset="-122"/>
            </a:endParaRPr>
          </a:p>
          <a:p>
            <a:pPr marL="0" indent="0">
              <a:buNone/>
            </a:pPr>
            <a:endParaRPr lang="zh-CN" altLang="en-US">
              <a:latin typeface="微软雅黑 Light" panose="020B0502040204020203" charset="-122"/>
              <a:ea typeface="微软雅黑 Light" panose="020B0502040204020203" charset="-122"/>
            </a:endParaRPr>
          </a:p>
          <a:p>
            <a:pPr marL="0" indent="0">
              <a:buNone/>
            </a:pPr>
            <a:r>
              <a:rPr lang="zh-CN" altLang="en-US">
                <a:latin typeface="微软雅黑 Light" panose="020B0502040204020203" charset="-122"/>
                <a:ea typeface="微软雅黑 Light" panose="020B0502040204020203" charset="-122"/>
              </a:rPr>
              <a:t>程序中函数是这样的：f : (参数，外部变量)→(函数值，副作用)</a:t>
            </a:r>
            <a:endParaRPr lang="zh-CN" altLang="en-US">
              <a:latin typeface="微软雅黑 Light" panose="020B0502040204020203" charset="-122"/>
              <a:ea typeface="微软雅黑 Light" panose="020B0502040204020203" charset="-122"/>
            </a:endParaRPr>
          </a:p>
          <a:p>
            <a:pPr marL="0" indent="0">
              <a:buNone/>
            </a:pP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a:t>
            </a:r>
            <a:r>
              <a:rPr lang="zh-CN" altLang="en-US">
                <a:latin typeface="微软雅黑 Light" panose="020B0502040204020203" charset="-122"/>
                <a:ea typeface="微软雅黑 Light" panose="020B0502040204020203" charset="-122"/>
              </a:rPr>
              <a:t>函数</a:t>
            </a:r>
            <a:r>
              <a:rPr lang="en-US" altLang="zh-CN">
                <a:latin typeface="微软雅黑 Light" panose="020B0502040204020203" charset="-122"/>
                <a:ea typeface="微软雅黑 Light" panose="020B0502040204020203" charset="-122"/>
              </a:rPr>
              <a:t>” == “lambda</a:t>
            </a:r>
            <a:r>
              <a:rPr lang="en-US" altLang="zh-CN">
                <a:latin typeface="微软雅黑 Light" panose="020B0502040204020203" charset="-122"/>
                <a:ea typeface="微软雅黑 Light" panose="020B0502040204020203" charset="-122"/>
              </a:rPr>
              <a:t>”</a:t>
            </a:r>
            <a:endParaRPr lang="en-US" altLang="zh-CN">
              <a:latin typeface="微软雅黑 Light" panose="020B0502040204020203" charset="-122"/>
              <a:ea typeface="微软雅黑 Light" panose="020B0502040204020203"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4.2  LISP</a:t>
            </a:r>
            <a:endParaRPr lang="en-US" altLang="zh-CN">
              <a:latin typeface="微软雅黑 Light" panose="020B0502040204020203" charset="-122"/>
              <a:ea typeface="微软雅黑 Light" panose="020B0502040204020203" charset="-122"/>
            </a:endParaRPr>
          </a:p>
        </p:txBody>
      </p:sp>
      <p:pic>
        <p:nvPicPr>
          <p:cNvPr id="5" name="内容占位符 4" descr="square"/>
          <p:cNvPicPr>
            <a:picLocks noChangeAspect="1"/>
          </p:cNvPicPr>
          <p:nvPr>
            <p:ph idx="1"/>
          </p:nvPr>
        </p:nvPicPr>
        <p:blipFill>
          <a:blip r:embed="rId1"/>
          <a:srcRect l="4302" t="31198" r="6151" b="37677"/>
          <a:stretch>
            <a:fillRect/>
          </a:stretch>
        </p:blipFill>
        <p:spPr>
          <a:xfrm>
            <a:off x="2126615" y="2319655"/>
            <a:ext cx="7938770" cy="19323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latin typeface="微软雅黑 Light" panose="020B0502040204020203" charset="-122"/>
                <a:ea typeface="微软雅黑 Light" panose="020B0502040204020203" charset="-122"/>
              </a:rPr>
              <a:t>4.3  </a:t>
            </a:r>
            <a:r>
              <a:rPr lang="zh-CN" altLang="en-US">
                <a:latin typeface="微软雅黑 Light" panose="020B0502040204020203" charset="-122"/>
                <a:ea typeface="微软雅黑 Light" panose="020B0502040204020203" charset="-122"/>
              </a:rPr>
              <a:t>再说函数</a:t>
            </a:r>
            <a:r>
              <a:rPr lang="en-US" altLang="zh-CN">
                <a:latin typeface="微软雅黑 Light" panose="020B0502040204020203" charset="-122"/>
                <a:ea typeface="微软雅黑 Light" panose="020B0502040204020203" charset="-122"/>
              </a:rPr>
              <a:t>1</a:t>
            </a:r>
            <a:endParaRPr lang="en-US" altLang="zh-CN">
              <a:latin typeface="微软雅黑 Light" panose="020B0502040204020203" charset="-122"/>
              <a:ea typeface="微软雅黑 Light" panose="020B0502040204020203" charset="-122"/>
            </a:endParaRPr>
          </a:p>
        </p:txBody>
      </p:sp>
      <p:graphicFrame>
        <p:nvGraphicFramePr>
          <p:cNvPr id="13" name="内容占位符 12">
            <a:hlinkClick r:id="" action="ppaction://ole?verb="/>
          </p:cNvPr>
          <p:cNvGraphicFramePr>
            <a:graphicFrameLocks noChangeAspect="1"/>
          </p:cNvGraphicFramePr>
          <p:nvPr>
            <p:ph idx="1"/>
          </p:nvPr>
        </p:nvGraphicFramePr>
        <p:xfrm>
          <a:off x="1384300" y="1909128"/>
          <a:ext cx="7328535" cy="749300"/>
        </p:xfrm>
        <a:graphic>
          <a:graphicData uri="http://schemas.openxmlformats.org/presentationml/2006/ole">
            <mc:AlternateContent xmlns:mc="http://schemas.openxmlformats.org/markup-compatibility/2006">
              <mc:Choice xmlns:v="urn:schemas-microsoft-com:vml" Requires="v">
                <p:oleObj spid="_x0000_s1028" name="" r:id="rId1" imgW="2362200" imgH="241300" progId="Equation.KSEE3">
                  <p:embed/>
                </p:oleObj>
              </mc:Choice>
              <mc:Fallback>
                <p:oleObj name="" r:id="rId1" imgW="2362200" imgH="241300" progId="Equation.KSEE3">
                  <p:embed/>
                  <p:pic>
                    <p:nvPicPr>
                      <p:cNvPr id="0" name="图片 1027"/>
                      <p:cNvPicPr/>
                      <p:nvPr/>
                    </p:nvPicPr>
                    <p:blipFill>
                      <a:blip r:embed="rId2"/>
                      <a:stretch>
                        <a:fillRect/>
                      </a:stretch>
                    </p:blipFill>
                    <p:spPr>
                      <a:xfrm>
                        <a:off x="1384300" y="1909128"/>
                        <a:ext cx="7328535" cy="749300"/>
                      </a:xfrm>
                      <a:prstGeom prst="rect">
                        <a:avLst/>
                      </a:prstGeom>
                    </p:spPr>
                  </p:pic>
                </p:oleObj>
              </mc:Fallback>
            </mc:AlternateContent>
          </a:graphicData>
        </a:graphic>
      </p:graphicFrame>
      <p:sp>
        <p:nvSpPr>
          <p:cNvPr id="16" name="文本框 15"/>
          <p:cNvSpPr txBox="1"/>
          <p:nvPr/>
        </p:nvSpPr>
        <p:spPr>
          <a:xfrm>
            <a:off x="1384300" y="3722370"/>
            <a:ext cx="9702800" cy="521970"/>
          </a:xfrm>
          <a:prstGeom prst="rect">
            <a:avLst/>
          </a:prstGeom>
          <a:noFill/>
        </p:spPr>
        <p:txBody>
          <a:bodyPr wrap="square" rtlCol="0">
            <a:spAutoFit/>
          </a:bodyPr>
          <a:p>
            <a:r>
              <a:rPr lang="en-US" altLang="zh-CN" sz="2800">
                <a:latin typeface="微软雅黑 Light" panose="020B0502040204020203" charset="-122"/>
                <a:ea typeface="微软雅黑 Light" panose="020B0502040204020203" charset="-122"/>
              </a:rPr>
              <a:t>(defn sqrt [x] (the y (and (&gt;= y 0) (= (square y) x))))</a:t>
            </a:r>
            <a:endParaRPr lang="en-US" altLang="zh-CN" sz="2800">
              <a:latin typeface="微软雅黑 Light" panose="020B0502040204020203" charset="-122"/>
              <a:ea typeface="微软雅黑 Light" panose="020B0502040204020203"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4.4  </a:t>
            </a:r>
            <a:r>
              <a:rPr lang="zh-CN" altLang="en-US">
                <a:latin typeface="微软雅黑 Light" panose="020B0502040204020203" charset="-122"/>
                <a:ea typeface="微软雅黑 Light" panose="020B0502040204020203" charset="-122"/>
              </a:rPr>
              <a:t>再说函数</a:t>
            </a:r>
            <a:r>
              <a:rPr lang="en-US" altLang="zh-CN">
                <a:latin typeface="微软雅黑 Light" panose="020B0502040204020203" charset="-122"/>
                <a:ea typeface="微软雅黑 Light" panose="020B0502040204020203" charset="-122"/>
              </a:rPr>
              <a:t>2 </a:t>
            </a:r>
            <a:r>
              <a:rPr lang="zh-CN" altLang="en-US">
                <a:latin typeface="微软雅黑 Light" panose="020B0502040204020203" charset="-122"/>
                <a:ea typeface="微软雅黑 Light" panose="020B0502040204020203" charset="-122"/>
              </a:rPr>
              <a:t>牛顿逐步逼近法</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p>
            <a:pPr marL="0" indent="0">
              <a:buNone/>
            </a:pPr>
            <a:r>
              <a:rPr lang="zh-CN" altLang="en-US"/>
              <a:t>这一方法告诉我门，如果对</a:t>
            </a:r>
            <a:r>
              <a:rPr lang="en-US" altLang="zh-CN"/>
              <a:t>x</a:t>
            </a:r>
            <a:r>
              <a:rPr lang="zh-CN" altLang="en-US"/>
              <a:t>的平方根的值有一个猜测</a:t>
            </a:r>
            <a:r>
              <a:rPr lang="en-US" altLang="zh-CN"/>
              <a:t>y</a:t>
            </a:r>
            <a:r>
              <a:rPr lang="zh-CN" altLang="en-US"/>
              <a:t>，那么就可以通过执行一个简单的操作去得到一个更好的猜测：</a:t>
            </a:r>
            <a:endParaRPr lang="zh-CN" altLang="en-US"/>
          </a:p>
          <a:p>
            <a:pPr marL="0" indent="0">
              <a:buNone/>
            </a:pPr>
            <a:r>
              <a:rPr lang="zh-CN" altLang="en-US"/>
              <a:t>只需要求出</a:t>
            </a:r>
            <a:r>
              <a:rPr lang="en-US" altLang="zh-CN"/>
              <a:t>y</a:t>
            </a:r>
            <a:r>
              <a:rPr lang="zh-CN" altLang="en-US"/>
              <a:t>和</a:t>
            </a:r>
            <a:r>
              <a:rPr lang="en-US" altLang="zh-CN"/>
              <a:t>x/y</a:t>
            </a:r>
            <a:r>
              <a:rPr lang="zh-CN" altLang="en-US"/>
              <a:t>的平均值（它更接近实际的平方根值）。这一平方根算法实际上是牛顿法的一个特例，牛顿法是一种寻找方程的根的通用技术。</a:t>
            </a:r>
            <a:endParaRPr lang="zh-CN" altLang="en-US"/>
          </a:p>
          <a:p>
            <a:pPr marL="0" indent="0">
              <a:buNone/>
            </a:pPr>
            <a:endParaRPr lang="zh-CN" altLang="en-US"/>
          </a:p>
        </p:txBody>
      </p:sp>
      <p:graphicFrame>
        <p:nvGraphicFramePr>
          <p:cNvPr id="4" name="表格 3"/>
          <p:cNvGraphicFramePr/>
          <p:nvPr/>
        </p:nvGraphicFramePr>
        <p:xfrm>
          <a:off x="1122680" y="4092575"/>
          <a:ext cx="8532495" cy="1905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zh-CN" altLang="en-US"/>
                        <a:t>猜测</a:t>
                      </a:r>
                      <a:endParaRPr lang="zh-CN" altLang="en-US"/>
                    </a:p>
                  </a:txBody>
                  <a:tcPr/>
                </a:tc>
                <a:tc>
                  <a:txBody>
                    <a:bodyPr/>
                    <a:p>
                      <a:pPr>
                        <a:buNone/>
                      </a:pPr>
                      <a:r>
                        <a:rPr lang="zh-CN" altLang="en-US"/>
                        <a:t>商</a:t>
                      </a:r>
                      <a:endParaRPr lang="zh-CN" altLang="en-US"/>
                    </a:p>
                  </a:txBody>
                  <a:tcPr/>
                </a:tc>
                <a:tc>
                  <a:txBody>
                    <a:bodyPr/>
                    <a:p>
                      <a:pPr>
                        <a:buNone/>
                      </a:pPr>
                      <a:r>
                        <a:rPr lang="zh-CN" altLang="en-US"/>
                        <a:t>平均值</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2/1=2</a:t>
                      </a:r>
                      <a:endParaRPr lang="en-US" altLang="zh-CN"/>
                    </a:p>
                  </a:txBody>
                  <a:tcPr/>
                </a:tc>
                <a:tc>
                  <a:txBody>
                    <a:bodyPr/>
                    <a:p>
                      <a:pPr>
                        <a:buNone/>
                      </a:pPr>
                      <a:r>
                        <a:rPr lang="en-US" altLang="zh-CN"/>
                        <a:t>(2+1)/2=1.5</a:t>
                      </a:r>
                      <a:endParaRPr lang="en-US" altLang="zh-CN"/>
                    </a:p>
                  </a:txBody>
                  <a:tcPr/>
                </a:tc>
              </a:tr>
              <a:tr h="381000">
                <a:tc>
                  <a:txBody>
                    <a:bodyPr/>
                    <a:p>
                      <a:pPr>
                        <a:buNone/>
                      </a:pPr>
                      <a:r>
                        <a:rPr lang="en-US" altLang="zh-CN"/>
                        <a:t>1.5</a:t>
                      </a:r>
                      <a:endParaRPr lang="en-US" altLang="zh-CN"/>
                    </a:p>
                  </a:txBody>
                  <a:tcPr/>
                </a:tc>
                <a:tc>
                  <a:txBody>
                    <a:bodyPr/>
                    <a:p>
                      <a:pPr>
                        <a:buNone/>
                      </a:pPr>
                      <a:r>
                        <a:rPr lang="en-US" altLang="zh-CN"/>
                        <a:t>2/1.5=1.3333</a:t>
                      </a:r>
                      <a:endParaRPr lang="en-US" altLang="zh-CN"/>
                    </a:p>
                  </a:txBody>
                  <a:tcPr/>
                </a:tc>
                <a:tc>
                  <a:txBody>
                    <a:bodyPr/>
                    <a:p>
                      <a:pPr>
                        <a:buNone/>
                      </a:pPr>
                      <a:r>
                        <a:rPr lang="en-US" altLang="zh-CN"/>
                        <a:t>(1.3333+1.5)/2=1.4167</a:t>
                      </a:r>
                      <a:endParaRPr lang="en-US" altLang="zh-CN"/>
                    </a:p>
                  </a:txBody>
                  <a:tcPr/>
                </a:tc>
              </a:tr>
              <a:tr h="381000">
                <a:tc>
                  <a:txBody>
                    <a:bodyPr/>
                    <a:p>
                      <a:pPr>
                        <a:buNone/>
                      </a:pPr>
                      <a:r>
                        <a:rPr lang="en-US" altLang="zh-CN"/>
                        <a:t>1.4167</a:t>
                      </a:r>
                      <a:endParaRPr lang="en-US" altLang="zh-CN"/>
                    </a:p>
                  </a:txBody>
                  <a:tcPr/>
                </a:tc>
                <a:tc>
                  <a:txBody>
                    <a:bodyPr/>
                    <a:p>
                      <a:pPr>
                        <a:buNone/>
                      </a:pPr>
                      <a:r>
                        <a:rPr lang="en-US" altLang="zh-CN"/>
                        <a:t>2/1.4167=1.4118</a:t>
                      </a:r>
                      <a:endParaRPr lang="en-US" altLang="zh-CN"/>
                    </a:p>
                  </a:txBody>
                  <a:tcPr/>
                </a:tc>
                <a:tc>
                  <a:txBody>
                    <a:bodyPr/>
                    <a:p>
                      <a:pPr>
                        <a:buNone/>
                      </a:pPr>
                      <a:r>
                        <a:rPr lang="en-US" altLang="zh-CN"/>
                        <a:t>(1.4167+1.4118)/2=1.4142</a:t>
                      </a:r>
                      <a:endParaRPr lang="en-US" altLang="zh-CN"/>
                    </a:p>
                  </a:txBody>
                  <a:tcPr/>
                </a:tc>
              </a:tr>
              <a:tr h="381000">
                <a:tc>
                  <a:txBody>
                    <a:bodyPr/>
                    <a:p>
                      <a:pPr>
                        <a:buNone/>
                      </a:pPr>
                      <a:r>
                        <a:rPr lang="en-US" altLang="zh-CN"/>
                        <a:t>1.4142</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4.5  </a:t>
            </a:r>
            <a:r>
              <a:rPr lang="zh-CN" altLang="en-US">
                <a:latin typeface="微软雅黑 Light" panose="020B0502040204020203" charset="-122"/>
                <a:ea typeface="微软雅黑 Light" panose="020B0502040204020203" charset="-122"/>
              </a:rPr>
              <a:t>总结</a:t>
            </a:r>
            <a:r>
              <a:rPr lang="en-US" altLang="zh-CN">
                <a:latin typeface="微软雅黑 Light" panose="020B0502040204020203" charset="-122"/>
                <a:ea typeface="微软雅黑 Light" panose="020B0502040204020203" charset="-122"/>
              </a:rPr>
              <a:t>-</a:t>
            </a:r>
            <a:r>
              <a:rPr lang="zh-CN" altLang="en-US">
                <a:latin typeface="微软雅黑 Light" panose="020B0502040204020203" charset="-122"/>
                <a:ea typeface="微软雅黑 Light" panose="020B0502040204020203" charset="-122"/>
              </a:rPr>
              <a:t>函数式语言中的函数</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p>
            <a:r>
              <a:rPr lang="zh-CN" altLang="en-US"/>
              <a:t>函数是运算元</a:t>
            </a:r>
            <a:endParaRPr lang="zh-CN" altLang="en-US"/>
          </a:p>
          <a:p>
            <a:r>
              <a:rPr lang="zh-CN" altLang="en-US"/>
              <a:t>在函数内保存数据</a:t>
            </a:r>
            <a:endParaRPr lang="zh-CN" altLang="en-US"/>
          </a:p>
          <a:p>
            <a:r>
              <a:rPr lang="zh-CN" altLang="en-US"/>
              <a:t>函数内的运算对函数外无副作用</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4.6  clojure</a:t>
            </a:r>
            <a:r>
              <a:rPr lang="zh-CN" altLang="en-US">
                <a:latin typeface="微软雅黑 Light" panose="020B0502040204020203" charset="-122"/>
                <a:ea typeface="微软雅黑 Light" panose="020B0502040204020203" charset="-122"/>
              </a:rPr>
              <a:t>编程语言介绍</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p>
            <a:r>
              <a:rPr lang="zh-CN" altLang="en-US"/>
              <a:t>内涵与外延</a:t>
            </a:r>
            <a:endParaRPr lang="zh-CN" altLang="en-US"/>
          </a:p>
          <a:p>
            <a:r>
              <a:rPr lang="zh-CN" altLang="en-US"/>
              <a:t>数据类型</a:t>
            </a:r>
            <a:endParaRPr lang="zh-CN" altLang="en-US"/>
          </a:p>
          <a:p>
            <a:r>
              <a:rPr lang="zh-CN" altLang="en-US"/>
              <a:t>不变性</a:t>
            </a:r>
            <a:endParaRPr lang="zh-CN" altLang="en-US"/>
          </a:p>
          <a:p>
            <a:r>
              <a:rPr lang="zh-CN" altLang="en-US"/>
              <a:t>同向性</a:t>
            </a:r>
            <a:endParaRPr lang="zh-CN" altLang="en-US"/>
          </a:p>
          <a:p>
            <a:r>
              <a:rPr lang="zh-CN" altLang="en-US"/>
              <a:t>宏</a:t>
            </a:r>
            <a:endParaRPr lang="zh-CN" altLang="en-US"/>
          </a:p>
          <a:p>
            <a:r>
              <a:rPr lang="zh-CN" altLang="en-US"/>
              <a:t>函数</a:t>
            </a:r>
            <a:endParaRPr lang="zh-CN" altLang="en-US"/>
          </a:p>
          <a:p>
            <a:r>
              <a:rPr lang="zh-CN" altLang="en-US"/>
              <a:t>接口</a:t>
            </a:r>
            <a:endParaRPr lang="zh-CN" altLang="en-US"/>
          </a:p>
          <a:p>
            <a:r>
              <a:rPr lang="en-US" altLang="zh-CN"/>
              <a:t>clojure.typed</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微软雅黑 Light" panose="020B0502040204020203" charset="-122"/>
                <a:ea typeface="微软雅黑 Light" panose="020B0502040204020203" charset="-122"/>
              </a:rPr>
              <a:t>感谢大家💖🥂</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a:xfrm>
            <a:off x="838200" y="1817370"/>
            <a:ext cx="10515600" cy="4351338"/>
          </a:xfrm>
        </p:spPr>
        <p:txBody>
          <a:bodyPr/>
          <a:p>
            <a:pPr marL="0" indent="0">
              <a:buNone/>
            </a:pPr>
            <a:r>
              <a:rPr lang="zh-CN" altLang="en-US">
                <a:latin typeface="微软雅黑 Light" panose="020B0502040204020203" charset="-122"/>
                <a:ea typeface="微软雅黑 Light" panose="020B0502040204020203" charset="-122"/>
                <a:sym typeface="+mn-ea"/>
              </a:rPr>
              <a:t>更好的语言</a:t>
            </a:r>
            <a:endParaRPr lang="zh-CN" altLang="en-US">
              <a:latin typeface="微软雅黑 Light" panose="020B0502040204020203" charset="-122"/>
              <a:ea typeface="微软雅黑 Light" panose="020B0502040204020203" charset="-122"/>
            </a:endParaRPr>
          </a:p>
          <a:p>
            <a:pPr marL="0" indent="0">
              <a:buNone/>
            </a:pPr>
            <a:r>
              <a:rPr lang="zh-CN" altLang="en-US">
                <a:latin typeface="微软雅黑 Light" panose="020B0502040204020203" charset="-122"/>
                <a:ea typeface="微软雅黑 Light" panose="020B0502040204020203" charset="-122"/>
                <a:sym typeface="+mn-ea"/>
              </a:rPr>
              <a:t>更有效的表达自己</a:t>
            </a:r>
            <a:endParaRPr lang="zh-CN" altLang="en-US">
              <a:latin typeface="微软雅黑 Light" panose="020B0502040204020203" charset="-122"/>
              <a:ea typeface="微软雅黑 Light" panose="020B0502040204020203"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1.1	</a:t>
            </a:r>
            <a:r>
              <a:rPr lang="zh-CN" altLang="en-US">
                <a:latin typeface="微软雅黑 Light" panose="020B0502040204020203" charset="-122"/>
                <a:ea typeface="微软雅黑 Light" panose="020B0502040204020203" charset="-122"/>
              </a:rPr>
              <a:t>目的</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p>
            <a:pPr marL="0" indent="0">
              <a:buNone/>
            </a:pPr>
            <a:r>
              <a:rPr lang="en-US" altLang="zh-CN">
                <a:latin typeface="微软雅黑 Light" panose="020B0502040204020203" charset="-122"/>
                <a:ea typeface="微软雅黑 Light" panose="020B0502040204020203" charset="-122"/>
              </a:rPr>
              <a:t>1.1.1  </a:t>
            </a:r>
            <a:r>
              <a:rPr lang="zh-CN" altLang="en-US">
                <a:latin typeface="微软雅黑 Light" panose="020B0502040204020203" charset="-122"/>
                <a:ea typeface="微软雅黑 Light" panose="020B0502040204020203" charset="-122"/>
              </a:rPr>
              <a:t>认识运算的实质</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1.1.2  </a:t>
            </a:r>
            <a:r>
              <a:rPr lang="zh-CN" altLang="en-US">
                <a:latin typeface="微软雅黑 Light" panose="020B0502040204020203" charset="-122"/>
                <a:ea typeface="微软雅黑 Light" panose="020B0502040204020203" charset="-122"/>
              </a:rPr>
              <a:t>认识函数式中的函数</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1.1.3  </a:t>
            </a:r>
            <a:r>
              <a:rPr lang="zh-CN" altLang="en-US">
                <a:latin typeface="微软雅黑 Light" panose="020B0502040204020203" charset="-122"/>
                <a:ea typeface="微软雅黑 Light" panose="020B0502040204020203" charset="-122"/>
              </a:rPr>
              <a:t>对</a:t>
            </a:r>
            <a:r>
              <a:rPr lang="en-US" altLang="zh-CN">
                <a:latin typeface="微软雅黑 Light" panose="020B0502040204020203" charset="-122"/>
                <a:ea typeface="微软雅黑 Light" panose="020B0502040204020203" charset="-122"/>
              </a:rPr>
              <a:t>LISP</a:t>
            </a:r>
            <a:r>
              <a:rPr lang="zh-CN" altLang="en-US">
                <a:latin typeface="微软雅黑 Light" panose="020B0502040204020203" charset="-122"/>
                <a:ea typeface="微软雅黑 Light" panose="020B0502040204020203" charset="-122"/>
              </a:rPr>
              <a:t>的相关内容进行介绍</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1.1.4  </a:t>
            </a:r>
            <a:r>
              <a:rPr lang="zh-CN" altLang="en-US">
                <a:latin typeface="微软雅黑 Light" panose="020B0502040204020203" charset="-122"/>
                <a:ea typeface="微软雅黑 Light" panose="020B0502040204020203" charset="-122"/>
              </a:rPr>
              <a:t>介绍部分函数式编程所涉及的内容</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1.1.5  </a:t>
            </a:r>
            <a:r>
              <a:rPr lang="zh-CN" altLang="en-US">
                <a:latin typeface="微软雅黑 Light" panose="020B0502040204020203" charset="-122"/>
                <a:ea typeface="微软雅黑 Light" panose="020B0502040204020203" charset="-122"/>
              </a:rPr>
              <a:t>对编程范式进行梳理</a:t>
            </a:r>
            <a:endParaRPr lang="zh-CN" altLang="en-US">
              <a:latin typeface="微软雅黑 Light" panose="020B0502040204020203" charset="-122"/>
              <a:ea typeface="微软雅黑 Light" panose="020B0502040204020203" charset="-122"/>
            </a:endParaRPr>
          </a:p>
          <a:p>
            <a:pPr marL="0" indent="0">
              <a:buNone/>
            </a:pPr>
            <a:r>
              <a:rPr lang="en-US" altLang="zh-CN">
                <a:latin typeface="微软雅黑 Light" panose="020B0502040204020203" charset="-122"/>
                <a:ea typeface="微软雅黑 Light" panose="020B0502040204020203" charset="-122"/>
              </a:rPr>
              <a:t>1.1.6  </a:t>
            </a:r>
            <a:r>
              <a:rPr lang="zh-CN" altLang="en-US">
                <a:latin typeface="微软雅黑 Light" panose="020B0502040204020203" charset="-122"/>
                <a:ea typeface="微软雅黑 Light" panose="020B0502040204020203" charset="-122"/>
              </a:rPr>
              <a:t>追忆大学软件工程的青春岁月</a:t>
            </a:r>
            <a:endParaRPr lang="zh-CN" altLang="en-US">
              <a:latin typeface="微软雅黑 Light" panose="020B0502040204020203" charset="-122"/>
              <a:ea typeface="微软雅黑 Light" panose="020B0502040204020203"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latin typeface="微软雅黑 Light" panose="020B0502040204020203" charset="-122"/>
                <a:ea typeface="微软雅黑 Light" panose="020B0502040204020203" charset="-122"/>
                <a:sym typeface="+mn-ea"/>
              </a:rPr>
              <a:t>热身</a:t>
            </a:r>
            <a:endParaRPr lang="en-US" altLang="zh-CN"/>
          </a:p>
        </p:txBody>
      </p:sp>
      <p:pic>
        <p:nvPicPr>
          <p:cNvPr id="6" name="内容占位符 5" descr="SpacewalkSelfie"/>
          <p:cNvPicPr>
            <a:picLocks noChangeAspect="1"/>
          </p:cNvPicPr>
          <p:nvPr>
            <p:ph idx="1"/>
          </p:nvPr>
        </p:nvPicPr>
        <p:blipFill>
          <a:blip r:embed="rId1"/>
          <a:stretch>
            <a:fillRect/>
          </a:stretch>
        </p:blipFill>
        <p:spPr>
          <a:xfrm>
            <a:off x="838200" y="1691005"/>
            <a:ext cx="7735570"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2.1  </a:t>
            </a:r>
            <a:r>
              <a:rPr lang="zh-CN" altLang="en-US">
                <a:latin typeface="微软雅黑 Light" panose="020B0502040204020203" charset="-122"/>
                <a:ea typeface="微软雅黑 Light" panose="020B0502040204020203" charset="-122"/>
              </a:rPr>
              <a:t>消除控制语句</a:t>
            </a:r>
            <a:endParaRPr lang="zh-CN" altLang="en-US">
              <a:latin typeface="微软雅黑 Light" panose="020B0502040204020203" charset="-122"/>
              <a:ea typeface="微软雅黑 Light" panose="020B0502040204020203" charset="-122"/>
            </a:endParaRPr>
          </a:p>
        </p:txBody>
      </p:sp>
      <p:sp>
        <p:nvSpPr>
          <p:cNvPr id="3" name="内容占位符 2"/>
          <p:cNvSpPr>
            <a:spLocks noGrp="1"/>
          </p:cNvSpPr>
          <p:nvPr>
            <p:ph idx="1"/>
          </p:nvPr>
        </p:nvSpPr>
        <p:spPr/>
        <p:txBody>
          <a:bodyPr/>
          <a:p>
            <a:r>
              <a:rPr lang="en-US" altLang="zh-CN">
                <a:latin typeface="微软雅黑 Light" panose="020B0502040204020203" charset="-122"/>
                <a:ea typeface="微软雅黑 Light" panose="020B0502040204020203" charset="-122"/>
              </a:rPr>
              <a:t>2.1.1  </a:t>
            </a:r>
            <a:r>
              <a:rPr lang="zh-CN" altLang="en-US">
                <a:latin typeface="微软雅黑 Light" panose="020B0502040204020203" charset="-122"/>
                <a:ea typeface="微软雅黑 Light" panose="020B0502040204020203" charset="-122"/>
              </a:rPr>
              <a:t>消除条件分支语句</a:t>
            </a:r>
            <a:endParaRPr lang="zh-CN" altLang="en-US">
              <a:latin typeface="微软雅黑 Light" panose="020B0502040204020203" charset="-122"/>
              <a:ea typeface="微软雅黑 Light" panose="020B0502040204020203" charset="-122"/>
            </a:endParaRPr>
          </a:p>
          <a:p>
            <a:r>
              <a:rPr lang="en-US" altLang="zh-CN">
                <a:latin typeface="微软雅黑 Light" panose="020B0502040204020203" charset="-122"/>
                <a:ea typeface="微软雅黑 Light" panose="020B0502040204020203" charset="-122"/>
              </a:rPr>
              <a:t>2.1.2  </a:t>
            </a:r>
            <a:r>
              <a:rPr lang="zh-CN" altLang="en-US">
                <a:latin typeface="微软雅黑 Light" panose="020B0502040204020203" charset="-122"/>
                <a:ea typeface="微软雅黑 Light" panose="020B0502040204020203" charset="-122"/>
              </a:rPr>
              <a:t>消除多重分支语句</a:t>
            </a:r>
            <a:endParaRPr lang="zh-CN" altLang="en-US">
              <a:latin typeface="微软雅黑 Light" panose="020B0502040204020203" charset="-122"/>
              <a:ea typeface="微软雅黑 Light" panose="020B0502040204020203" charset="-122"/>
            </a:endParaRPr>
          </a:p>
          <a:p>
            <a:r>
              <a:rPr lang="en-US" altLang="zh-CN">
                <a:latin typeface="微软雅黑 Light" panose="020B0502040204020203" charset="-122"/>
                <a:ea typeface="微软雅黑 Light" panose="020B0502040204020203" charset="-122"/>
              </a:rPr>
              <a:t>2.1.3  </a:t>
            </a:r>
            <a:r>
              <a:rPr lang="zh-CN" altLang="en-US">
                <a:latin typeface="微软雅黑 Light" panose="020B0502040204020203" charset="-122"/>
                <a:ea typeface="微软雅黑 Light" panose="020B0502040204020203" charset="-122"/>
              </a:rPr>
              <a:t>通过递归来模拟循环语句</a:t>
            </a:r>
            <a:endParaRPr lang="zh-CN" altLang="en-US">
              <a:latin typeface="微软雅黑 Light" panose="020B0502040204020203" charset="-122"/>
              <a:ea typeface="微软雅黑 Light" panose="020B0502040204020203"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  </a:t>
            </a:r>
            <a:r>
              <a:rPr lang="zh-CN" altLang="en-US"/>
              <a:t>消除控制语句小结</a:t>
            </a:r>
            <a:endParaRPr lang="zh-CN" altLang="en-US"/>
          </a:p>
        </p:txBody>
      </p:sp>
      <p:sp>
        <p:nvSpPr>
          <p:cNvPr id="3" name="内容占位符 2"/>
          <p:cNvSpPr>
            <a:spLocks noGrp="1"/>
          </p:cNvSpPr>
          <p:nvPr>
            <p:ph idx="1"/>
          </p:nvPr>
        </p:nvSpPr>
        <p:spPr/>
        <p:txBody>
          <a:bodyPr/>
          <a:p>
            <a:pPr marL="0" indent="0">
              <a:buNone/>
            </a:pPr>
            <a:r>
              <a:rPr lang="zh-CN" altLang="en-US">
                <a:solidFill>
                  <a:srgbClr val="FF0000"/>
                </a:solidFill>
              </a:rPr>
              <a:t>所有的逻辑语句结构都可以被消除为运算符表达</a:t>
            </a:r>
            <a:endParaRPr lang="zh-CN" alt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Light" panose="020B0502040204020203" charset="-122"/>
                <a:ea typeface="微软雅黑 Light" panose="020B0502040204020203" charset="-122"/>
              </a:rPr>
              <a:t>2.3  </a:t>
            </a:r>
            <a:r>
              <a:rPr lang="zh-CN" altLang="en-US">
                <a:latin typeface="微软雅黑 Light" panose="020B0502040204020203" charset="-122"/>
                <a:ea typeface="微软雅黑 Light" panose="020B0502040204020203" charset="-122"/>
              </a:rPr>
              <a:t>运算的实质是值运算</a:t>
            </a:r>
            <a:r>
              <a:rPr lang="en-US" altLang="zh-CN">
                <a:latin typeface="微软雅黑 Light" panose="020B0502040204020203" charset="-122"/>
                <a:ea typeface="微软雅黑 Light" panose="020B0502040204020203" charset="-122"/>
              </a:rPr>
              <a:t>1</a:t>
            </a:r>
            <a:endParaRPr lang="en-US" altLang="zh-CN">
              <a:latin typeface="微软雅黑 Light" panose="020B0502040204020203" charset="-122"/>
              <a:ea typeface="微软雅黑 Light" panose="020B0502040204020203" charset="-122"/>
            </a:endParaRPr>
          </a:p>
        </p:txBody>
      </p:sp>
      <p:graphicFrame>
        <p:nvGraphicFramePr>
          <p:cNvPr id="5" name="内容占位符 4"/>
          <p:cNvGraphicFramePr/>
          <p:nvPr>
            <p:ph idx="1"/>
          </p:nvPr>
        </p:nvGraphicFramePr>
        <p:xfrm>
          <a:off x="838200" y="1825625"/>
          <a:ext cx="10515600" cy="45720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81000">
                <a:tc>
                  <a:txBody>
                    <a:bodyPr/>
                    <a:p>
                      <a:pPr>
                        <a:buNone/>
                      </a:pPr>
                      <a:r>
                        <a:rPr lang="zh-CN" altLang="en-US"/>
                        <a:t>分类</a:t>
                      </a:r>
                      <a:endParaRPr lang="zh-CN" altLang="en-US"/>
                    </a:p>
                  </a:txBody>
                  <a:tcPr/>
                </a:tc>
                <a:tc>
                  <a:txBody>
                    <a:bodyPr/>
                    <a:p>
                      <a:pPr>
                        <a:buNone/>
                      </a:pPr>
                      <a:r>
                        <a:rPr lang="zh-CN" altLang="en-US"/>
                        <a:t>名称</a:t>
                      </a:r>
                      <a:endParaRPr lang="zh-CN" altLang="en-US"/>
                    </a:p>
                  </a:txBody>
                  <a:tcPr/>
                </a:tc>
                <a:tc>
                  <a:txBody>
                    <a:bodyPr/>
                    <a:p>
                      <a:pPr>
                        <a:buNone/>
                      </a:pPr>
                      <a:r>
                        <a:rPr lang="zh-CN" altLang="en-US"/>
                        <a:t>符号</a:t>
                      </a:r>
                      <a:endParaRPr lang="zh-CN" altLang="en-US"/>
                    </a:p>
                  </a:txBody>
                  <a:tcPr/>
                </a:tc>
                <a:tc>
                  <a:txBody>
                    <a:bodyPr/>
                    <a:p>
                      <a:pPr>
                        <a:buNone/>
                      </a:pPr>
                      <a:r>
                        <a:rPr lang="zh-CN" altLang="en-US"/>
                        <a:t>说明</a:t>
                      </a:r>
                      <a:endParaRPr lang="zh-CN" altLang="en-US"/>
                    </a:p>
                  </a:txBody>
                  <a:tcPr/>
                </a:tc>
                <a:tc>
                  <a:txBody>
                    <a:bodyPr/>
                    <a:p>
                      <a:pPr>
                        <a:buNone/>
                      </a:pPr>
                      <a:r>
                        <a:rPr lang="zh-CN" altLang="en-US"/>
                        <a:t>运算元</a:t>
                      </a:r>
                      <a:endParaRPr lang="zh-CN" altLang="en-US"/>
                    </a:p>
                  </a:txBody>
                  <a:tcPr/>
                </a:tc>
                <a:tc>
                  <a:txBody>
                    <a:bodyPr/>
                    <a:p>
                      <a:pPr>
                        <a:buNone/>
                      </a:pPr>
                      <a:r>
                        <a:rPr lang="zh-CN" altLang="en-US"/>
                        <a:t>目标</a:t>
                      </a:r>
                      <a:endParaRPr lang="zh-CN" altLang="en-US"/>
                    </a:p>
                  </a:txBody>
                  <a:tcPr/>
                </a:tc>
              </a:tr>
              <a:tr h="381000">
                <a:tc rowSpan="9">
                  <a:txBody>
                    <a:bodyPr/>
                    <a:p>
                      <a:pPr>
                        <a:buNone/>
                      </a:pPr>
                      <a:r>
                        <a:rPr lang="en-US" altLang="zh-CN"/>
                        <a:t> </a:t>
                      </a:r>
                      <a:r>
                        <a:rPr lang="zh-CN" altLang="en-US"/>
                        <a:t>计算运算</a:t>
                      </a:r>
                      <a:endParaRPr lang="zh-CN" altLang="en-US"/>
                    </a:p>
                  </a:txBody>
                  <a:tcPr/>
                </a:tc>
                <a:tc>
                  <a:txBody>
                    <a:bodyPr/>
                    <a:p>
                      <a:pPr>
                        <a:buNone/>
                      </a:pPr>
                      <a:r>
                        <a:rPr lang="zh-CN" altLang="en-US"/>
                        <a:t>加法</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rowSpan="9">
                  <a:txBody>
                    <a:bodyPr/>
                    <a:p>
                      <a:pPr algn="ctr">
                        <a:buNone/>
                      </a:pPr>
                      <a:r>
                        <a:rPr lang="en-US" altLang="zh-CN"/>
                        <a:t>number</a:t>
                      </a:r>
                      <a:endParaRPr lang="en-US" altLang="zh-CN"/>
                    </a:p>
                  </a:txBody>
                  <a:tcPr/>
                </a:tc>
                <a:tc rowSpan="9">
                  <a:txBody>
                    <a:bodyPr/>
                    <a:p>
                      <a:pPr>
                        <a:buNone/>
                      </a:pPr>
                      <a:r>
                        <a:rPr lang="en-US" altLang="zh-CN"/>
                        <a:t>number</a:t>
                      </a:r>
                      <a:endParaRPr lang="en-US" altLang="zh-CN"/>
                    </a:p>
                  </a:txBody>
                  <a:tcPr/>
                </a:tc>
              </a:tr>
              <a:tr h="381000">
                <a:tc vMerge="1">
                  <a:tcPr/>
                </a:tc>
                <a:tc>
                  <a:txBody>
                    <a:bodyPr/>
                    <a:p>
                      <a:pPr>
                        <a:buNone/>
                      </a:pPr>
                      <a:r>
                        <a:rPr lang="zh-CN" altLang="en-US"/>
                        <a:t>减法</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乘法</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除法</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取余</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递增</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递减</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一元正值</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一元取反</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Light" panose="020B0502040204020203" charset="-122"/>
                <a:ea typeface="微软雅黑 Light" panose="020B0502040204020203" charset="-122"/>
                <a:sym typeface="+mn-ea"/>
              </a:rPr>
              <a:t>2.3  </a:t>
            </a:r>
            <a:r>
              <a:rPr lang="zh-CN" altLang="en-US">
                <a:latin typeface="微软雅黑 Light" panose="020B0502040204020203" charset="-122"/>
                <a:ea typeface="微软雅黑 Light" panose="020B0502040204020203" charset="-122"/>
                <a:sym typeface="+mn-ea"/>
              </a:rPr>
              <a:t>运算的实质是值运算</a:t>
            </a:r>
            <a:r>
              <a:rPr lang="en-US" altLang="zh-CN">
                <a:latin typeface="微软雅黑 Light" panose="020B0502040204020203" charset="-122"/>
                <a:ea typeface="微软雅黑 Light" panose="020B0502040204020203" charset="-122"/>
                <a:sym typeface="+mn-ea"/>
              </a:rPr>
              <a:t>2</a:t>
            </a:r>
            <a:endParaRPr lang="en-US" altLang="zh-CN">
              <a:latin typeface="微软雅黑 Light" panose="020B0502040204020203" charset="-122"/>
              <a:ea typeface="微软雅黑 Light" panose="020B0502040204020203" charset="-122"/>
              <a:sym typeface="+mn-ea"/>
            </a:endParaRPr>
          </a:p>
        </p:txBody>
      </p:sp>
      <p:graphicFrame>
        <p:nvGraphicFramePr>
          <p:cNvPr id="4" name="内容占位符 3"/>
          <p:cNvGraphicFramePr/>
          <p:nvPr>
            <p:ph idx="1"/>
          </p:nvPr>
        </p:nvGraphicFramePr>
        <p:xfrm>
          <a:off x="838200" y="1825625"/>
          <a:ext cx="10515600" cy="4572000"/>
        </p:xfrm>
        <a:graphic>
          <a:graphicData uri="http://schemas.openxmlformats.org/drawingml/2006/table">
            <a:tbl>
              <a:tblPr firstRow="1" bandRow="1">
                <a:tableStyleId>{5C22544A-7EE6-4342-B048-85BDC9FD1C3A}</a:tableStyleId>
              </a:tblPr>
              <a:tblGrid>
                <a:gridCol w="1752600"/>
                <a:gridCol w="1752600"/>
                <a:gridCol w="1752600"/>
                <a:gridCol w="1752600"/>
                <a:gridCol w="1883410"/>
                <a:gridCol w="1621790"/>
              </a:tblGrid>
              <a:tr h="381000">
                <a:tc>
                  <a:txBody>
                    <a:bodyPr/>
                    <a:p>
                      <a:pPr>
                        <a:buNone/>
                      </a:pPr>
                      <a:r>
                        <a:rPr lang="zh-CN" altLang="en-US"/>
                        <a:t>分类</a:t>
                      </a:r>
                      <a:endParaRPr lang="zh-CN" altLang="en-US"/>
                    </a:p>
                  </a:txBody>
                  <a:tcPr/>
                </a:tc>
                <a:tc>
                  <a:txBody>
                    <a:bodyPr/>
                    <a:p>
                      <a:pPr>
                        <a:buNone/>
                      </a:pPr>
                      <a:r>
                        <a:rPr lang="zh-CN" altLang="en-US"/>
                        <a:t>名称</a:t>
                      </a:r>
                      <a:endParaRPr lang="zh-CN" altLang="en-US"/>
                    </a:p>
                  </a:txBody>
                  <a:tcPr/>
                </a:tc>
                <a:tc>
                  <a:txBody>
                    <a:bodyPr/>
                    <a:p>
                      <a:pPr>
                        <a:buNone/>
                      </a:pPr>
                      <a:r>
                        <a:rPr lang="zh-CN" altLang="en-US"/>
                        <a:t>符号</a:t>
                      </a:r>
                      <a:endParaRPr lang="zh-CN" altLang="en-US"/>
                    </a:p>
                  </a:txBody>
                  <a:tcPr/>
                </a:tc>
                <a:tc>
                  <a:txBody>
                    <a:bodyPr/>
                    <a:p>
                      <a:pPr>
                        <a:buNone/>
                      </a:pPr>
                      <a:r>
                        <a:rPr lang="zh-CN" altLang="en-US"/>
                        <a:t>说明</a:t>
                      </a:r>
                      <a:endParaRPr lang="zh-CN" altLang="en-US"/>
                    </a:p>
                  </a:txBody>
                  <a:tcPr/>
                </a:tc>
                <a:tc>
                  <a:txBody>
                    <a:bodyPr/>
                    <a:p>
                      <a:pPr>
                        <a:buNone/>
                      </a:pPr>
                      <a:r>
                        <a:rPr lang="zh-CN" altLang="en-US"/>
                        <a:t>运算元</a:t>
                      </a:r>
                      <a:endParaRPr lang="zh-CN" altLang="en-US"/>
                    </a:p>
                  </a:txBody>
                  <a:tcPr/>
                </a:tc>
                <a:tc>
                  <a:txBody>
                    <a:bodyPr/>
                    <a:p>
                      <a:pPr>
                        <a:buNone/>
                      </a:pPr>
                      <a:r>
                        <a:rPr lang="zh-CN" altLang="en-US"/>
                        <a:t>目标</a:t>
                      </a:r>
                      <a:endParaRPr lang="zh-CN" altLang="en-US"/>
                    </a:p>
                  </a:txBody>
                  <a:tcPr/>
                </a:tc>
              </a:tr>
              <a:tr h="381000">
                <a:tc rowSpan="7">
                  <a:txBody>
                    <a:bodyPr/>
                    <a:p>
                      <a:pPr>
                        <a:buNone/>
                      </a:pPr>
                      <a:r>
                        <a:rPr lang="zh-CN" altLang="en-US"/>
                        <a:t>按位运算</a:t>
                      </a:r>
                      <a:endParaRPr lang="zh-CN" altLang="en-US"/>
                    </a:p>
                  </a:txBody>
                  <a:tcPr/>
                </a:tc>
                <a:tc>
                  <a:txBody>
                    <a:bodyPr/>
                    <a:p>
                      <a:pPr>
                        <a:buNone/>
                      </a:pPr>
                      <a:r>
                        <a:rPr lang="zh-CN" altLang="en-US"/>
                        <a:t>按位与</a:t>
                      </a:r>
                      <a:endParaRPr lang="zh-CN" altLang="en-US"/>
                    </a:p>
                  </a:txBody>
                  <a:tcPr/>
                </a:tc>
                <a:tc>
                  <a:txBody>
                    <a:bodyPr/>
                    <a:p>
                      <a:pPr>
                        <a:buNone/>
                      </a:pPr>
                      <a:r>
                        <a:rPr lang="en-US" altLang="zh-CN"/>
                        <a:t>&amp;</a:t>
                      </a:r>
                      <a:endParaRPr lang="en-US" altLang="zh-CN"/>
                    </a:p>
                  </a:txBody>
                  <a:tcPr/>
                </a:tc>
                <a:tc>
                  <a:txBody>
                    <a:bodyPr/>
                    <a:p>
                      <a:pPr>
                        <a:buNone/>
                      </a:pPr>
                      <a:endParaRPr lang="zh-CN" altLang="en-US"/>
                    </a:p>
                  </a:txBody>
                  <a:tcPr/>
                </a:tc>
                <a:tc rowSpan="7">
                  <a:txBody>
                    <a:bodyPr/>
                    <a:p>
                      <a:pPr>
                        <a:buNone/>
                      </a:pPr>
                      <a:r>
                        <a:rPr lang="en-US" altLang="zh-CN"/>
                        <a:t>number</a:t>
                      </a:r>
                      <a:endParaRPr lang="en-US" altLang="zh-CN"/>
                    </a:p>
                  </a:txBody>
                  <a:tcPr/>
                </a:tc>
                <a:tc rowSpan="7">
                  <a:txBody>
                    <a:bodyPr/>
                    <a:p>
                      <a:pPr>
                        <a:buNone/>
                      </a:pPr>
                      <a:r>
                        <a:rPr lang="en-US" altLang="zh-CN"/>
                        <a:t>number</a:t>
                      </a:r>
                      <a:endParaRPr lang="en-US" altLang="zh-CN"/>
                    </a:p>
                  </a:txBody>
                  <a:tcPr/>
                </a:tc>
              </a:tr>
              <a:tr h="381000">
                <a:tc vMerge="1">
                  <a:tcPr/>
                </a:tc>
                <a:tc>
                  <a:txBody>
                    <a:bodyPr/>
                    <a:p>
                      <a:pPr>
                        <a:buNone/>
                      </a:pPr>
                      <a:r>
                        <a:rPr lang="zh-CN" altLang="en-US"/>
                        <a:t>按位左移</a:t>
                      </a:r>
                      <a:endParaRPr lang="zh-CN" altLang="en-US"/>
                    </a:p>
                  </a:txBody>
                  <a:tcPr/>
                </a:tc>
                <a:tc>
                  <a:txBody>
                    <a:bodyPr/>
                    <a:p>
                      <a:pPr>
                        <a:buNone/>
                      </a:pPr>
                      <a:r>
                        <a:rPr lang="en-US" altLang="zh-CN"/>
                        <a:t>&lt;&lt;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按位非</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按位或</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按位右移</a:t>
                      </a:r>
                      <a:endParaRPr lang="zh-CN" altLang="en-US"/>
                    </a:p>
                  </a:txBody>
                  <a:tcPr/>
                </a:tc>
                <a:tc>
                  <a:txBody>
                    <a:bodyPr/>
                    <a:p>
                      <a:pPr>
                        <a:buNone/>
                      </a:pPr>
                      <a:r>
                        <a:rPr lang="en-US" altLang="zh-CN"/>
                        <a:t>&gt;&gt;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按位异或</a:t>
                      </a:r>
                      <a:endParaRPr lang="zh-CN" altLang="en-US"/>
                    </a:p>
                  </a:txBody>
                  <a:tcPr/>
                </a:tc>
                <a:tc>
                  <a:txBody>
                    <a:bodyPr/>
                    <a:p>
                      <a:pPr>
                        <a:buNone/>
                      </a:pPr>
                      <a:r>
                        <a:rPr lang="en-US" altLang="zh-CN"/>
                        <a:t>^</a:t>
                      </a:r>
                      <a:endParaRPr lang="en-US" altLang="zh-CN"/>
                    </a:p>
                  </a:txBody>
                  <a:tcPr/>
                </a:tc>
                <a:tc>
                  <a:txBody>
                    <a:bodyPr/>
                    <a:p>
                      <a:pPr>
                        <a:buNone/>
                      </a:pPr>
                      <a:endParaRPr lang="zh-CN" altLang="en-US"/>
                    </a:p>
                  </a:txBody>
                  <a:tcPr/>
                </a:tc>
                <a:tc vMerge="1">
                  <a:tcPr/>
                </a:tc>
                <a:tc vMerge="1">
                  <a:tcPr/>
                </a:tc>
              </a:tr>
              <a:tr h="381000">
                <a:tc vMerge="1">
                  <a:tcPr/>
                </a:tc>
                <a:tc>
                  <a:txBody>
                    <a:bodyPr/>
                    <a:p>
                      <a:pPr>
                        <a:buNone/>
                      </a:pPr>
                      <a:r>
                        <a:rPr lang="zh-CN" altLang="en-US"/>
                        <a:t>无符号右移</a:t>
                      </a:r>
                      <a:endParaRPr lang="zh-CN" altLang="en-US"/>
                    </a:p>
                  </a:txBody>
                  <a:tcPr/>
                </a:tc>
                <a:tc>
                  <a:txBody>
                    <a:bodyPr/>
                    <a:p>
                      <a:pPr>
                        <a:buNone/>
                      </a:pPr>
                      <a:r>
                        <a:rPr lang="en-US" altLang="zh-CN"/>
                        <a:t>&gt;&gt;&gt;</a:t>
                      </a:r>
                      <a:endParaRPr lang="en-US" altLang="zh-CN"/>
                    </a:p>
                  </a:txBody>
                  <a:tcPr/>
                </a:tc>
                <a:tc>
                  <a:txBody>
                    <a:bodyPr/>
                    <a:p>
                      <a:pPr>
                        <a:buNone/>
                      </a:pPr>
                      <a:endParaRPr lang="zh-CN" altLang="en-US"/>
                    </a:p>
                  </a:txBody>
                  <a:tcPr/>
                </a:tc>
                <a:tc vMerge="1">
                  <a:tcPr/>
                </a:tc>
                <a:tc vMerge="1">
                  <a:tcPr/>
                </a:tc>
              </a:tr>
              <a:tr h="381000">
                <a:tc rowSpan="4">
                  <a:txBody>
                    <a:bodyPr/>
                    <a:p>
                      <a:pPr>
                        <a:buNone/>
                      </a:pPr>
                      <a:r>
                        <a:rPr lang="zh-CN" altLang="en-US"/>
                        <a:t>表达式逻辑</a:t>
                      </a:r>
                      <a:endParaRPr lang="zh-CN" altLang="en-US"/>
                    </a:p>
                  </a:txBody>
                  <a:tcPr/>
                </a:tc>
                <a:tc>
                  <a:txBody>
                    <a:bodyPr/>
                    <a:p>
                      <a:pPr>
                        <a:buNone/>
                      </a:pPr>
                      <a:r>
                        <a:rPr lang="zh-CN" altLang="en-US"/>
                        <a:t>三元运算</a:t>
                      </a:r>
                      <a:endParaRPr lang="zh-CN" altLang="en-US"/>
                    </a:p>
                  </a:txBody>
                  <a:tcPr/>
                </a:tc>
                <a:tc>
                  <a:txBody>
                    <a:bodyPr/>
                    <a:p>
                      <a:pPr>
                        <a:buNone/>
                      </a:pPr>
                      <a:r>
                        <a:rPr lang="zh-CN" altLang="en-US"/>
                        <a:t>？：</a:t>
                      </a:r>
                      <a:endParaRPr lang="zh-CN" altLang="en-US"/>
                    </a:p>
                  </a:txBody>
                  <a:tcPr/>
                </a:tc>
                <a:tc>
                  <a:txBody>
                    <a:bodyPr/>
                    <a:p>
                      <a:pPr>
                        <a:buNone/>
                      </a:pPr>
                      <a:endParaRPr lang="zh-CN" altLang="en-US"/>
                    </a:p>
                  </a:txBody>
                  <a:tcPr/>
                </a:tc>
                <a:tc>
                  <a:txBody>
                    <a:bodyPr/>
                    <a:p>
                      <a:pPr>
                        <a:buNone/>
                      </a:pPr>
                      <a:r>
                        <a:rPr lang="en-US" altLang="zh-CN"/>
                        <a:t>boolean</a:t>
                      </a:r>
                      <a:r>
                        <a:rPr lang="zh-CN" altLang="en-US"/>
                        <a:t>（表达式）</a:t>
                      </a:r>
                      <a:endParaRPr lang="zh-CN" altLang="en-US"/>
                    </a:p>
                  </a:txBody>
                  <a:tcPr/>
                </a:tc>
                <a:tc rowSpan="3">
                  <a:txBody>
                    <a:bodyPr/>
                    <a:p>
                      <a:pPr>
                        <a:buNone/>
                      </a:pPr>
                      <a:r>
                        <a:rPr lang="zh-CN" altLang="en-US"/>
                        <a:t>（</a:t>
                      </a:r>
                      <a:r>
                        <a:rPr lang="en-US" altLang="zh-CN"/>
                        <a:t>*</a:t>
                      </a:r>
                      <a:r>
                        <a:rPr lang="zh-CN" altLang="en-US"/>
                        <a:t>注</a:t>
                      </a:r>
                      <a:r>
                        <a:rPr lang="en-US" altLang="zh-CN"/>
                        <a:t>2</a:t>
                      </a:r>
                      <a:r>
                        <a:rPr lang="zh-CN" altLang="en-US"/>
                        <a:t>）</a:t>
                      </a:r>
                      <a:endParaRPr lang="zh-CN" altLang="en-US"/>
                    </a:p>
                  </a:txBody>
                  <a:tcPr/>
                </a:tc>
              </a:tr>
              <a:tr h="381000">
                <a:tc vMerge="1">
                  <a:tcPr/>
                </a:tc>
                <a:tc>
                  <a:txBody>
                    <a:bodyPr/>
                    <a:p>
                      <a:pPr>
                        <a:buNone/>
                      </a:pPr>
                      <a:r>
                        <a:rPr lang="zh-CN" altLang="en-US"/>
                        <a:t>优先级</a:t>
                      </a:r>
                      <a:endParaRPr lang="zh-CN" altLang="en-US"/>
                    </a:p>
                  </a:txBody>
                  <a:tcPr/>
                </a:tc>
                <a:tc>
                  <a:txBody>
                    <a:bodyPr/>
                    <a:p>
                      <a:pPr>
                        <a:buNone/>
                      </a:pPr>
                      <a:r>
                        <a:rPr lang="zh-CN" altLang="en-US"/>
                        <a:t>（）</a:t>
                      </a:r>
                      <a:endParaRPr lang="zh-CN" altLang="en-US"/>
                    </a:p>
                  </a:txBody>
                  <a:tcPr/>
                </a:tc>
                <a:tc>
                  <a:txBody>
                    <a:bodyPr/>
                    <a:p>
                      <a:pPr>
                        <a:buNone/>
                      </a:pPr>
                      <a:endParaRPr lang="zh-CN" altLang="en-US"/>
                    </a:p>
                  </a:txBody>
                  <a:tcPr/>
                </a:tc>
                <a:tc rowSpan="3">
                  <a:txBody>
                    <a:bodyPr/>
                    <a:p>
                      <a:pPr>
                        <a:buNone/>
                      </a:pPr>
                      <a:r>
                        <a:rPr lang="zh-CN" altLang="en-US"/>
                        <a:t>（表达式）</a:t>
                      </a:r>
                      <a:endParaRPr lang="zh-CN" altLang="en-US"/>
                    </a:p>
                  </a:txBody>
                  <a:tcPr/>
                </a:tc>
                <a:tc vMerge="1">
                  <a:tcPr/>
                </a:tc>
              </a:tr>
              <a:tr h="381000">
                <a:tc vMerge="1">
                  <a:tcPr/>
                </a:tc>
                <a:tc>
                  <a:txBody>
                    <a:bodyPr/>
                    <a:p>
                      <a:pPr>
                        <a:buNone/>
                      </a:pPr>
                      <a:r>
                        <a:rPr lang="zh-CN" altLang="en-US"/>
                        <a:t>逗号</a:t>
                      </a:r>
                      <a:endParaRPr lang="zh-CN" altLang="en-US"/>
                    </a:p>
                  </a:txBody>
                  <a:tcPr/>
                </a:tc>
                <a:tc>
                  <a:txBody>
                    <a:bodyPr/>
                    <a:p>
                      <a:pPr>
                        <a:buNone/>
                      </a:pPr>
                      <a:r>
                        <a:rPr lang="zh-CN" altLang="en-US"/>
                        <a:t>，</a:t>
                      </a:r>
                      <a:endParaRPr lang="zh-CN" altLang="en-US"/>
                    </a:p>
                  </a:txBody>
                  <a:tcPr/>
                </a:tc>
                <a:tc>
                  <a:txBody>
                    <a:bodyPr/>
                    <a:p>
                      <a:pPr>
                        <a:buNone/>
                      </a:pPr>
                      <a:endParaRPr lang="zh-CN" altLang="en-US"/>
                    </a:p>
                  </a:txBody>
                  <a:tcPr/>
                </a:tc>
                <a:tc vMerge="1">
                  <a:tcPr/>
                </a:tc>
                <a:tc vMerge="1">
                  <a:tcPr/>
                </a:tc>
              </a:tr>
              <a:tr h="381000">
                <a:tc vMerge="1">
                  <a:tcPr/>
                </a:tc>
                <a:tc>
                  <a:txBody>
                    <a:bodyPr/>
                    <a:p>
                      <a:pPr>
                        <a:buNone/>
                      </a:pPr>
                      <a:r>
                        <a:rPr lang="en-US" altLang="zh-CN"/>
                        <a:t>void</a:t>
                      </a:r>
                      <a:endParaRPr lang="en-US" altLang="zh-CN"/>
                    </a:p>
                  </a:txBody>
                  <a:tcPr/>
                </a:tc>
                <a:tc>
                  <a:txBody>
                    <a:bodyPr/>
                    <a:p>
                      <a:pPr>
                        <a:buNone/>
                      </a:pPr>
                      <a:r>
                        <a:rPr lang="en-US" altLang="zh-CN"/>
                        <a:t>void</a:t>
                      </a:r>
                      <a:endParaRPr lang="en-US" altLang="zh-CN"/>
                    </a:p>
                  </a:txBody>
                  <a:tcPr/>
                </a:tc>
                <a:tc>
                  <a:txBody>
                    <a:bodyPr/>
                    <a:p>
                      <a:pPr>
                        <a:buNone/>
                      </a:pPr>
                      <a:endParaRPr lang="zh-CN" altLang="en-US"/>
                    </a:p>
                  </a:txBody>
                  <a:tcPr/>
                </a:tc>
                <a:tc vMerge="1">
                  <a:tcPr/>
                </a:tc>
                <a:tc>
                  <a:txBody>
                    <a:bodyPr/>
                    <a:p>
                      <a:pPr>
                        <a:buNone/>
                      </a:pPr>
                      <a:r>
                        <a:rPr lang="en-US" altLang="zh-CN"/>
                        <a:t>undefined</a:t>
                      </a:r>
                      <a:endParaRPr lang="en-US" altLang="zh-CN"/>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4693</Words>
  <Application>WPS 演示</Application>
  <PresentationFormat>宽屏</PresentationFormat>
  <Paragraphs>682</Paragraphs>
  <Slides>38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8" baseType="lpstr">
      <vt:lpstr>Arial</vt:lpstr>
      <vt:lpstr>宋体</vt:lpstr>
      <vt:lpstr>Wingdings</vt:lpstr>
      <vt:lpstr>微软雅黑 Light</vt:lpstr>
      <vt:lpstr>微软雅黑</vt:lpstr>
      <vt:lpstr>Arial Unicode MS</vt:lpstr>
      <vt:lpstr>Calibri Light</vt:lpstr>
      <vt:lpstr>Calibri</vt:lpstr>
      <vt:lpstr>Office 主题</vt:lpstr>
      <vt:lpstr>Equation.KSEE3</vt:lpstr>
      <vt:lpstr>Another side of Programming Language</vt:lpstr>
      <vt:lpstr>大纲</vt:lpstr>
      <vt:lpstr>1  概述</vt:lpstr>
      <vt:lpstr>1.1	目的</vt:lpstr>
      <vt:lpstr>2  热身</vt:lpstr>
      <vt:lpstr>2.1  消除控制语句</vt:lpstr>
      <vt:lpstr>2.2  消除控制语句小结</vt:lpstr>
      <vt:lpstr>2.3  运算的实质是值运算1</vt:lpstr>
      <vt:lpstr>2.3  运算的实质是值运算2</vt:lpstr>
      <vt:lpstr>2.3  运算的实质是值运算3</vt:lpstr>
      <vt:lpstr>2.3  运算的实质是值运算4</vt:lpstr>
      <vt:lpstr>2.3  结论</vt:lpstr>
      <vt:lpstr>3  另一种范式</vt:lpstr>
      <vt:lpstr>3.1  图灵机说明1</vt:lpstr>
      <vt:lpstr>3.2  有限状态机FSM</vt:lpstr>
      <vt:lpstr>3.3  有限状态机FSM(2)</vt:lpstr>
      <vt:lpstr>3.4  图灵机说明2</vt:lpstr>
      <vt:lpstr>3.5  图灵机说明3</vt:lpstr>
      <vt:lpstr>3.6  冯·诺依曼结构（普林斯顿模型）</vt:lpstr>
      <vt:lpstr>3.7  语言战争，预备，开始！</vt:lpstr>
      <vt:lpstr>3.8  语言脉络</vt:lpstr>
      <vt:lpstr>3.9  小结</vt:lpstr>
      <vt:lpstr>3.10  eval-apply</vt:lpstr>
      <vt:lpstr>3.11  λ演算形式系统</vt:lpstr>
      <vt:lpstr>3.12  邱奇－图灵论题</vt:lpstr>
      <vt:lpstr>3.13  1958 LISP登场</vt:lpstr>
      <vt:lpstr>3.13  1958 LISP登场</vt:lpstr>
      <vt:lpstr>3.14  1958 LISP登场（续）</vt:lpstr>
      <vt:lpstr>3.15  总结</vt:lpstr>
      <vt:lpstr>3.16  模仿游戏 总结的总结</vt:lpstr>
      <vt:lpstr>4  函数式编程概要</vt:lpstr>
      <vt:lpstr>4.1  函数</vt:lpstr>
      <vt:lpstr>PowerPoint 演示文稿</vt:lpstr>
      <vt:lpstr>PowerPoint 演示文稿</vt:lpstr>
      <vt:lpstr>PowerPoint 演示文稿</vt:lpstr>
      <vt:lpstr>PowerPoint 演示文稿</vt:lpstr>
      <vt:lpstr>PowerPoint 演示文稿</vt:lpstr>
      <vt:lpstr>感谢大家💖🥂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高纯</cp:lastModifiedBy>
  <cp:revision>603</cp:revision>
  <dcterms:created xsi:type="dcterms:W3CDTF">2015-05-05T08:02:00Z</dcterms:created>
  <dcterms:modified xsi:type="dcterms:W3CDTF">2017-11-25T01:59:06Z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