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1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3" descr="Abstrakcyjne tło z dymem">
            <a:extLst>
              <a:ext uri="{FF2B5EF4-FFF2-40B4-BE49-F238E27FC236}">
                <a16:creationId xmlns:a16="http://schemas.microsoft.com/office/drawing/2014/main" id="{B9949666-4354-6FD5-3B5A-431E12D9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9" b="9014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D7A9E8-9113-C1C5-4093-EE1165CE3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08" y="4582641"/>
            <a:ext cx="5367551" cy="1295401"/>
          </a:xfrm>
        </p:spPr>
        <p:txBody>
          <a:bodyPr anchor="b">
            <a:normAutofit fontScale="92500"/>
          </a:bodyPr>
          <a:lstStyle/>
          <a:p>
            <a:pPr algn="l"/>
            <a:r>
              <a:rPr lang="pl-PL" sz="1600" dirty="0"/>
              <a:t>Miłosz Klim</a:t>
            </a:r>
            <a:br>
              <a:rPr lang="pl-PL" sz="1600" dirty="0"/>
            </a:br>
            <a:r>
              <a:rPr lang="pl-PL" sz="1600" dirty="0"/>
              <a:t>Technologie komputerowe semestr III Wydział Fizyki UAM</a:t>
            </a:r>
            <a:br>
              <a:rPr lang="pl-PL" sz="1600" dirty="0"/>
            </a:br>
            <a:r>
              <a:rPr lang="pl-PL" sz="1600" dirty="0"/>
              <a:t>Algorytmy i struktury danych – projekt zaliczeniowy</a:t>
            </a:r>
            <a:br>
              <a:rPr lang="pl-PL" sz="1600" dirty="0"/>
            </a:br>
            <a:r>
              <a:rPr lang="pl-PL" sz="1600" dirty="0"/>
              <a:t>Styczeń 2023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FB0B21A-7272-7E25-F09F-FED94A17C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67" y="2299787"/>
            <a:ext cx="5249333" cy="2286000"/>
          </a:xfrm>
        </p:spPr>
        <p:txBody>
          <a:bodyPr>
            <a:noAutofit/>
          </a:bodyPr>
          <a:lstStyle/>
          <a:p>
            <a:pPr algn="l"/>
            <a:r>
              <a:rPr lang="pl-PL" sz="2800" dirty="0"/>
              <a:t>Wyszukanie najmniejszego/największego elementu ciągu {</a:t>
            </a:r>
            <a:r>
              <a:rPr lang="pl-PL" sz="2800" dirty="0" err="1"/>
              <a:t>ai</a:t>
            </a:r>
            <a:r>
              <a:rPr lang="pl-PL" sz="2800" dirty="0"/>
              <a:t>} zapisanego w tablicy z haszowaniem, jeżeli </a:t>
            </a:r>
            <a:br>
              <a:rPr lang="pl-PL" sz="2800" dirty="0"/>
            </a:br>
            <a:r>
              <a:rPr lang="pl-PL" sz="2800" dirty="0"/>
              <a:t>0.99 ≤ </a:t>
            </a:r>
            <a:r>
              <a:rPr lang="pl-PL" sz="2800" dirty="0" err="1"/>
              <a:t>ai</a:t>
            </a:r>
            <a:r>
              <a:rPr lang="pl-PL" sz="2800" dirty="0"/>
              <a:t> ≤999.99</a:t>
            </a:r>
          </a:p>
        </p:txBody>
      </p:sp>
    </p:spTree>
    <p:extLst>
      <p:ext uri="{BB962C8B-B14F-4D97-AF65-F5344CB8AC3E}">
        <p14:creationId xmlns:p14="http://schemas.microsoft.com/office/powerpoint/2010/main" val="325561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F00346-BA63-1111-1A70-93B06831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64" y="3165445"/>
            <a:ext cx="5160936" cy="321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C8CE11B-6510-4064-3731-4B030CEBF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4693" y="2576945"/>
            <a:ext cx="5514108" cy="3048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 dirty="0" err="1"/>
              <a:t>Złożoność</a:t>
            </a:r>
            <a:r>
              <a:rPr lang="en-US" sz="2400" dirty="0"/>
              <a:t> </a:t>
            </a:r>
            <a:r>
              <a:rPr lang="en-US" sz="2400" dirty="0" err="1"/>
              <a:t>obliczeniowa</a:t>
            </a:r>
            <a:r>
              <a:rPr lang="en-US" sz="2400" dirty="0"/>
              <a:t> </a:t>
            </a:r>
            <a:r>
              <a:rPr lang="en-US" sz="2400" dirty="0" err="1"/>
              <a:t>zgadza</a:t>
            </a:r>
            <a:r>
              <a:rPr lang="en-US" sz="2400" dirty="0"/>
              <a:t> </a:t>
            </a:r>
            <a:r>
              <a:rPr lang="en-US" sz="2400" dirty="0" err="1"/>
              <a:t>się</a:t>
            </a:r>
            <a:r>
              <a:rPr lang="en-US" sz="2400" dirty="0"/>
              <a:t> z </a:t>
            </a:r>
            <a:r>
              <a:rPr lang="en-US" sz="2400" dirty="0" err="1"/>
              <a:t>teorią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nie</a:t>
            </a:r>
            <a:r>
              <a:rPr lang="en-US" sz="2400" dirty="0"/>
              <a:t> </a:t>
            </a:r>
            <a:r>
              <a:rPr lang="en-US" sz="2400" dirty="0" err="1"/>
              <a:t>przekracza</a:t>
            </a:r>
            <a:r>
              <a:rPr lang="en-US" sz="2400" dirty="0"/>
              <a:t> </a:t>
            </a:r>
            <a:r>
              <a:rPr lang="en-US" sz="2400" dirty="0" err="1"/>
              <a:t>złożoności</a:t>
            </a:r>
            <a:r>
              <a:rPr lang="en-US" sz="2400" dirty="0"/>
              <a:t> </a:t>
            </a:r>
            <a:r>
              <a:rPr lang="en-US" sz="2400" dirty="0" err="1"/>
              <a:t>pesymistycznej</a:t>
            </a:r>
            <a:r>
              <a:rPr lang="en-US" sz="2400" dirty="0"/>
              <a:t>. </a:t>
            </a:r>
            <a:r>
              <a:rPr lang="en-US" sz="2400" dirty="0" err="1"/>
              <a:t>Wyznaczony</a:t>
            </a:r>
            <a:r>
              <a:rPr lang="en-US" sz="2400" dirty="0"/>
              <a:t> </a:t>
            </a:r>
            <a:r>
              <a:rPr lang="en-US" sz="2400" dirty="0" err="1"/>
              <a:t>wzór</a:t>
            </a:r>
            <a:r>
              <a:rPr lang="en-US" sz="2400" dirty="0"/>
              <a:t> </a:t>
            </a:r>
            <a:r>
              <a:rPr lang="en-US" sz="2400" dirty="0" err="1"/>
              <a:t>złożoności</a:t>
            </a:r>
            <a:r>
              <a:rPr lang="en-US" sz="2400" dirty="0"/>
              <a:t> </a:t>
            </a:r>
            <a:r>
              <a:rPr lang="en-US" sz="2400" dirty="0" err="1"/>
              <a:t>oczekiwanej</a:t>
            </a:r>
            <a:r>
              <a:rPr lang="en-US" sz="2400" dirty="0"/>
              <a:t> jest </a:t>
            </a:r>
            <a:r>
              <a:rPr lang="en-US" sz="2400" dirty="0" err="1"/>
              <a:t>opisywany</a:t>
            </a:r>
            <a:r>
              <a:rPr lang="en-US" sz="2400" dirty="0"/>
              <a:t> </a:t>
            </a:r>
            <a:r>
              <a:rPr lang="en-US" sz="2400" dirty="0" err="1"/>
              <a:t>wzorem</a:t>
            </a:r>
            <a:r>
              <a:rPr lang="en-US" sz="2400" dirty="0"/>
              <a:t> </a:t>
            </a:r>
            <a:r>
              <a:rPr lang="en-US" sz="2400" b="1" i="1" dirty="0"/>
              <a:t>4,75E-03*n + 0,0168</a:t>
            </a:r>
            <a:endParaRPr lang="en-US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B54D398-D208-80CB-8539-C74955B5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Wyniki projektu</a:t>
            </a:r>
          </a:p>
        </p:txBody>
      </p:sp>
    </p:spTree>
    <p:extLst>
      <p:ext uri="{BB962C8B-B14F-4D97-AF65-F5344CB8AC3E}">
        <p14:creationId xmlns:p14="http://schemas.microsoft.com/office/powerpoint/2010/main" val="92920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reeform: Shape 615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A98EE07-1DD8-3B2E-FC59-F3E8CC1CB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pl-PL" sz="1500" dirty="0"/>
              <a:t>Wyznaczona liniowa złożoność algorytmu jest zgodna z ogólnie przyjętą teorią. Odchylenia związane są z pseudolosową naturą ciągu i koniecznością wyszukania pierwszej niepustej komórki.</a:t>
            </a:r>
          </a:p>
          <a:p>
            <a:pPr>
              <a:lnSpc>
                <a:spcPct val="115000"/>
              </a:lnSpc>
            </a:pPr>
            <a:r>
              <a:rPr lang="pl-PL" sz="1500" dirty="0"/>
              <a:t>Omawiany algorytm działa najefektywniej dla współczynnika wypełnienia w okolicach 0,75.</a:t>
            </a:r>
          </a:p>
          <a:p>
            <a:pPr>
              <a:lnSpc>
                <a:spcPct val="115000"/>
              </a:lnSpc>
            </a:pPr>
            <a:r>
              <a:rPr lang="en-US" sz="1500" dirty="0" err="1"/>
              <a:t>Pewną</a:t>
            </a:r>
            <a:r>
              <a:rPr lang="en-US" sz="1500" dirty="0"/>
              <a:t> </a:t>
            </a:r>
            <a:r>
              <a:rPr lang="en-US" sz="1500" dirty="0" err="1"/>
              <a:t>możliwą</a:t>
            </a:r>
            <a:r>
              <a:rPr lang="en-US" sz="1500" dirty="0"/>
              <a:t> </a:t>
            </a:r>
            <a:r>
              <a:rPr lang="en-US" sz="1500" dirty="0" err="1"/>
              <a:t>optymalizacją</a:t>
            </a:r>
            <a:r>
              <a:rPr lang="en-US" sz="1500" dirty="0"/>
              <a:t> </a:t>
            </a:r>
            <a:r>
              <a:rPr lang="en-US" sz="1500" dirty="0" err="1"/>
              <a:t>programu</a:t>
            </a:r>
            <a:r>
              <a:rPr lang="en-US" sz="1500" dirty="0"/>
              <a:t> </a:t>
            </a:r>
            <a:r>
              <a:rPr lang="en-US" sz="1500" dirty="0" err="1"/>
              <a:t>byłoby</a:t>
            </a:r>
            <a:r>
              <a:rPr lang="en-US" sz="1500" dirty="0"/>
              <a:t> </a:t>
            </a:r>
            <a:r>
              <a:rPr lang="en-US" sz="1500" dirty="0" err="1"/>
              <a:t>wyznaczanie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przechowywanie</a:t>
            </a:r>
            <a:r>
              <a:rPr lang="en-US" sz="1500" dirty="0"/>
              <a:t> </a:t>
            </a:r>
            <a:r>
              <a:rPr lang="en-US" sz="1500" dirty="0" err="1"/>
              <a:t>adresów</a:t>
            </a:r>
            <a:r>
              <a:rPr lang="en-US" sz="1500" dirty="0"/>
              <a:t> </a:t>
            </a:r>
            <a:r>
              <a:rPr lang="en-US" sz="1500" dirty="0" err="1"/>
              <a:t>skrajnych</a:t>
            </a:r>
            <a:r>
              <a:rPr lang="en-US" sz="1500" dirty="0"/>
              <a:t> </a:t>
            </a:r>
            <a:r>
              <a:rPr lang="en-US" sz="1500" dirty="0" err="1"/>
              <a:t>niepustych</a:t>
            </a:r>
            <a:r>
              <a:rPr lang="en-US" sz="1500" dirty="0"/>
              <a:t> </a:t>
            </a:r>
            <a:r>
              <a:rPr lang="en-US" sz="1500" dirty="0" err="1"/>
              <a:t>komórek</a:t>
            </a:r>
            <a:r>
              <a:rPr lang="en-US" sz="1500" dirty="0"/>
              <a:t> </a:t>
            </a:r>
            <a:r>
              <a:rPr lang="en-US" sz="1500" dirty="0" err="1"/>
              <a:t>jeszcze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etapie</a:t>
            </a:r>
            <a:r>
              <a:rPr lang="en-US" sz="1500" dirty="0"/>
              <a:t> </a:t>
            </a:r>
            <a:r>
              <a:rPr lang="en-US" sz="1500" dirty="0" err="1"/>
              <a:t>operacji</a:t>
            </a:r>
            <a:r>
              <a:rPr lang="en-US" sz="1500" dirty="0"/>
              <a:t> </a:t>
            </a:r>
            <a:r>
              <a:rPr lang="en-US" sz="1500" dirty="0" err="1"/>
              <a:t>wstawiania</a:t>
            </a:r>
            <a:r>
              <a:rPr lang="en-US" sz="1500" dirty="0"/>
              <a:t>. </a:t>
            </a:r>
            <a:r>
              <a:rPr lang="en-US" sz="1500" dirty="0" err="1"/>
              <a:t>Pozwoliłoby</a:t>
            </a:r>
            <a:r>
              <a:rPr lang="en-US" sz="1500" dirty="0"/>
              <a:t> to </a:t>
            </a:r>
            <a:r>
              <a:rPr lang="en-US" sz="1500" dirty="0" err="1"/>
              <a:t>wyeliminować</a:t>
            </a:r>
            <a:r>
              <a:rPr lang="en-US" sz="1500" dirty="0"/>
              <a:t> problem </a:t>
            </a:r>
            <a:r>
              <a:rPr lang="en-US" sz="1500" dirty="0" err="1"/>
              <a:t>zbyt</a:t>
            </a:r>
            <a:r>
              <a:rPr lang="en-US" sz="1500" dirty="0"/>
              <a:t> </a:t>
            </a:r>
            <a:r>
              <a:rPr lang="en-US" sz="1500" dirty="0" err="1"/>
              <a:t>dużych</a:t>
            </a:r>
            <a:r>
              <a:rPr lang="en-US" sz="1500" dirty="0"/>
              <a:t> m do </a:t>
            </a:r>
            <a:r>
              <a:rPr lang="en-US" sz="1500" dirty="0" err="1"/>
              <a:t>wartości</a:t>
            </a:r>
            <a:r>
              <a:rPr lang="en-US" sz="1500" dirty="0"/>
              <a:t> n </a:t>
            </a:r>
            <a:r>
              <a:rPr lang="en-US" sz="1500" dirty="0" err="1"/>
              <a:t>kosztem</a:t>
            </a:r>
            <a:r>
              <a:rPr lang="en-US" sz="1500" dirty="0"/>
              <a:t> </a:t>
            </a:r>
            <a:r>
              <a:rPr lang="en-US" sz="1500" dirty="0" err="1"/>
              <a:t>większego</a:t>
            </a:r>
            <a:r>
              <a:rPr lang="en-US" sz="1500" dirty="0"/>
              <a:t> </a:t>
            </a:r>
            <a:r>
              <a:rPr lang="en-US" sz="1500" dirty="0" err="1"/>
              <a:t>zużycia</a:t>
            </a:r>
            <a:r>
              <a:rPr lang="en-US" sz="1500" dirty="0"/>
              <a:t> </a:t>
            </a:r>
            <a:r>
              <a:rPr lang="en-US" sz="1500" dirty="0" err="1"/>
              <a:t>pamięci</a:t>
            </a:r>
            <a:r>
              <a:rPr lang="en-US" sz="1500" dirty="0"/>
              <a:t> (</a:t>
            </a:r>
            <a:r>
              <a:rPr lang="en-US" sz="1500" dirty="0" err="1"/>
              <a:t>adresy</a:t>
            </a:r>
            <a:r>
              <a:rPr lang="en-US" sz="1500" dirty="0"/>
              <a:t> </a:t>
            </a:r>
            <a:r>
              <a:rPr lang="en-US" sz="1500" dirty="0" err="1"/>
              <a:t>musiałyby</a:t>
            </a:r>
            <a:r>
              <a:rPr lang="en-US" sz="1500" dirty="0"/>
              <a:t> </a:t>
            </a:r>
            <a:r>
              <a:rPr lang="en-US" sz="1500" dirty="0" err="1"/>
              <a:t>być</a:t>
            </a:r>
            <a:r>
              <a:rPr lang="en-US" sz="1500" dirty="0"/>
              <a:t> </a:t>
            </a:r>
            <a:r>
              <a:rPr lang="en-US" sz="1500" dirty="0" err="1"/>
              <a:t>przechowywane</a:t>
            </a:r>
            <a:r>
              <a:rPr lang="en-US" sz="1500" dirty="0"/>
              <a:t> </a:t>
            </a:r>
            <a:r>
              <a:rPr lang="en-US" sz="1500" dirty="0" err="1"/>
              <a:t>poza</a:t>
            </a:r>
            <a:r>
              <a:rPr lang="en-US" sz="1500" dirty="0"/>
              <a:t> </a:t>
            </a:r>
            <a:r>
              <a:rPr lang="en-US" sz="1500" dirty="0" err="1"/>
              <a:t>strukturą</a:t>
            </a:r>
            <a:r>
              <a:rPr lang="en-US" sz="1500" dirty="0"/>
              <a:t> </a:t>
            </a:r>
            <a:r>
              <a:rPr lang="en-US" sz="1500" dirty="0" err="1"/>
              <a:t>danych</a:t>
            </a:r>
            <a:r>
              <a:rPr lang="en-US" sz="1500" dirty="0"/>
              <a:t>) </a:t>
            </a:r>
            <a:r>
              <a:rPr lang="en-US" sz="1500" dirty="0" err="1"/>
              <a:t>oraz</a:t>
            </a:r>
            <a:r>
              <a:rPr lang="en-US" sz="1500" dirty="0"/>
              <a:t> </a:t>
            </a:r>
            <a:r>
              <a:rPr lang="en-US" sz="1500" dirty="0" err="1"/>
              <a:t>wydłużeniem</a:t>
            </a:r>
            <a:r>
              <a:rPr lang="en-US" sz="1500" dirty="0"/>
              <a:t> </a:t>
            </a:r>
            <a:r>
              <a:rPr lang="en-US" sz="1500" dirty="0" err="1"/>
              <a:t>operacji</a:t>
            </a:r>
            <a:r>
              <a:rPr lang="en-US" sz="1500" dirty="0"/>
              <a:t> </a:t>
            </a:r>
            <a:r>
              <a:rPr lang="en-US" sz="1500" dirty="0" err="1"/>
              <a:t>wstawiania</a:t>
            </a:r>
            <a:r>
              <a:rPr lang="en-US" sz="1500" dirty="0"/>
              <a:t>.</a:t>
            </a:r>
          </a:p>
          <a:p>
            <a:pPr>
              <a:lnSpc>
                <a:spcPct val="115000"/>
              </a:lnSpc>
            </a:pPr>
            <a:endParaRPr lang="en-US" sz="15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3B6ED9-FAD7-BD11-482E-3C592913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Wnioski</a:t>
            </a:r>
          </a:p>
        </p:txBody>
      </p:sp>
      <p:pic>
        <p:nvPicPr>
          <p:cNvPr id="6148" name="Picture 4" descr="Pepe The Frog Gifts &amp; Merchandise for Sale | Redbubble">
            <a:extLst>
              <a:ext uri="{FF2B5EF4-FFF2-40B4-BE49-F238E27FC236}">
                <a16:creationId xmlns:a16="http://schemas.microsoft.com/office/drawing/2014/main" id="{BB12B1D2-8BAD-7E5E-C2F8-6580CE58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500" y1="33167" x2="53167" y2="44167"/>
                        <a14:foregroundMark x1="53167" y1="44167" x2="69333" y2="45500"/>
                        <a14:foregroundMark x1="69333" y1="45500" x2="75333" y2="38333"/>
                        <a14:foregroundMark x1="81000" y1="40500" x2="86500" y2="46000"/>
                        <a14:foregroundMark x1="64000" y1="45000" x2="64167" y2="46667"/>
                        <a14:foregroundMark x1="41667" y1="43167" x2="41500" y2="41333"/>
                        <a14:foregroundMark x1="33667" y1="42667" x2="33333" y2="38667"/>
                        <a14:foregroundMark x1="39500" y1="35833" x2="36833" y2="35667"/>
                        <a14:foregroundMark x1="54333" y1="71333" x2="65667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9744"/>
            <a:ext cx="4525554" cy="452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1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Freeform: Shape 206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79" name="Freeform: Shape 206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80" name="Freeform: Shape 207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81" name="Rectangle 207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graming Images | Free Photos, PNG Stickers, Wallpapers &amp; Backgrounds -  rawpixel">
            <a:extLst>
              <a:ext uri="{FF2B5EF4-FFF2-40B4-BE49-F238E27FC236}">
                <a16:creationId xmlns:a16="http://schemas.microsoft.com/office/drawing/2014/main" id="{A11617E2-BD3B-1495-6D27-A0E5D29A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5" r="9292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Freeform: Shape 207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A98EE07-1DD8-3B2E-FC59-F3E8CC1CB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6333" y="2286000"/>
            <a:ext cx="5799667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https://eduinf.waw.pl/inf/alg/001_search/0099a.php</a:t>
            </a:r>
          </a:p>
          <a:p>
            <a:pPr>
              <a:lnSpc>
                <a:spcPct val="115000"/>
              </a:lnSpc>
            </a:pPr>
            <a:r>
              <a:rPr lang="en-US" sz="1700" dirty="0"/>
              <a:t>https://eduinf.waw.pl/inf/alg/001_search/0067e.php</a:t>
            </a:r>
          </a:p>
          <a:p>
            <a:pPr>
              <a:lnSpc>
                <a:spcPct val="115000"/>
              </a:lnSpc>
            </a:pPr>
            <a:r>
              <a:rPr lang="en-US" sz="1700" dirty="0"/>
              <a:t>https://www.geeksforgeeks.org/hashing-data-structure/ </a:t>
            </a:r>
          </a:p>
          <a:p>
            <a:pPr>
              <a:lnSpc>
                <a:spcPct val="115000"/>
              </a:lnSpc>
            </a:pPr>
            <a:r>
              <a:rPr lang="en-US" sz="1700" dirty="0"/>
              <a:t>https://home.math.uni.lodz.pl/horzel/wp-content/uploads/sites/3/2017/04/haszowanie.pdf</a:t>
            </a:r>
          </a:p>
          <a:p>
            <a:pPr>
              <a:lnSpc>
                <a:spcPct val="115000"/>
              </a:lnSpc>
            </a:pPr>
            <a:r>
              <a:rPr lang="en-US" sz="1700" dirty="0" err="1"/>
              <a:t>Banachowski</a:t>
            </a:r>
            <a:r>
              <a:rPr lang="en-US" sz="1700" dirty="0"/>
              <a:t> Lech - </a:t>
            </a:r>
            <a:r>
              <a:rPr lang="en-US" sz="1700" dirty="0" err="1"/>
              <a:t>Algorytmy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struktury</a:t>
            </a:r>
            <a:r>
              <a:rPr lang="en-US" sz="1700" dirty="0"/>
              <a:t> </a:t>
            </a:r>
            <a:r>
              <a:rPr lang="en-US" sz="1700" dirty="0" err="1"/>
              <a:t>danych</a:t>
            </a:r>
            <a:endParaRPr lang="en-US" sz="17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3B6ED9-FAD7-BD11-482E-3C592913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Źródła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literatura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44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EACDF-2DC6-6664-9A94-23BEC673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pl-PL" sz="8000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56049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E1D05-D516-6F96-F2A2-D77C5513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haszująca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54E965-AC0A-697C-A1F4-090E2DBC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Znając górną i dolną granicę wartości jakie może przyjąć każdy wyraz ciągu, oraz znając ilość komórek tablicy (zmienna </a:t>
            </a:r>
            <a:r>
              <a:rPr lang="pl-PL" dirty="0" err="1"/>
              <a:t>size</a:t>
            </a:r>
            <a:r>
              <a:rPr lang="pl-PL" dirty="0"/>
              <a:t>), jestem w stanie każdemu wyrazowi ciągu, przyznać odpowiednie miejsce. Przyjęta formuła zapewnia, że w pierwszej komórce znajdą się wszystkie wyrazy mniejsze od 1/</a:t>
            </a:r>
            <a:r>
              <a:rPr lang="pl-PL" dirty="0" err="1"/>
              <a:t>size</a:t>
            </a:r>
            <a:r>
              <a:rPr lang="pl-PL" dirty="0"/>
              <a:t> wartości górnej, w drugiej większe lub równe 1/</a:t>
            </a:r>
            <a:r>
              <a:rPr lang="pl-PL" dirty="0" err="1"/>
              <a:t>size</a:t>
            </a:r>
            <a:r>
              <a:rPr lang="pl-PL" dirty="0"/>
              <a:t> i mniejsze od 2/</a:t>
            </a:r>
            <a:r>
              <a:rPr lang="pl-PL" dirty="0" err="1"/>
              <a:t>size</a:t>
            </a:r>
            <a:r>
              <a:rPr lang="pl-PL" dirty="0"/>
              <a:t> itd. </a:t>
            </a:r>
          </a:p>
          <a:p>
            <a:r>
              <a:rPr lang="pl-PL" dirty="0"/>
              <a:t>Tablica wypełniona wyrazami zgodnie z metodą </a:t>
            </a:r>
            <a:r>
              <a:rPr lang="pl-PL" dirty="0" err="1"/>
              <a:t>hashKey</a:t>
            </a:r>
            <a:r>
              <a:rPr lang="pl-PL" dirty="0"/>
              <a:t>(), posiada najmniejszy element w pierwszej niepustej komórce, zaś największy w ostatniej niepustej.</a:t>
            </a:r>
          </a:p>
          <a:p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45395A-2E02-57C0-4311-A3264B237132}"/>
              </a:ext>
            </a:extLst>
          </p:cNvPr>
          <p:cNvSpPr txBox="1"/>
          <p:nvPr/>
        </p:nvSpPr>
        <p:spPr>
          <a:xfrm>
            <a:off x="5333999" y="2197893"/>
            <a:ext cx="685800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//Funkcja haszująca podany klucz, dla zadanego rozmiaru tablicy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hashKey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hashedKey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minRandom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)/((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maxRandom</a:t>
            </a:r>
            <a:r>
              <a:rPr lang="pl-PL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minRandom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hashedKey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hashedKey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l-P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hashedKey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68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E1D05-D516-6F96-F2A2-D77C5513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elementu ciągu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54E965-AC0A-697C-A1F4-090E2DBC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Wartość </a:t>
            </a:r>
            <a:r>
              <a:rPr lang="pl-PL" dirty="0" err="1"/>
              <a:t>nullptr</a:t>
            </a:r>
            <a:r>
              <a:rPr lang="pl-PL" dirty="0"/>
              <a:t> pola </a:t>
            </a:r>
            <a:r>
              <a:rPr lang="pl-PL" dirty="0" err="1"/>
              <a:t>next</a:t>
            </a:r>
            <a:r>
              <a:rPr lang="pl-PL" dirty="0"/>
              <a:t> oznacza, że algorytm natrafił na ostatni element w liście.</a:t>
            </a:r>
          </a:p>
          <a:p>
            <a:r>
              <a:rPr lang="pl-PL" dirty="0"/>
              <a:t>Wartym uwagi jest pole </a:t>
            </a:r>
            <a:r>
              <a:rPr lang="pl-PL" dirty="0" err="1"/>
              <a:t>number</a:t>
            </a:r>
            <a:r>
              <a:rPr lang="pl-PL" dirty="0"/>
              <a:t> typu całkowitego oraz metoda </a:t>
            </a:r>
            <a:r>
              <a:rPr lang="pl-PL" dirty="0" err="1"/>
              <a:t>GetDoubleValue</a:t>
            </a:r>
            <a:r>
              <a:rPr lang="pl-PL" dirty="0"/>
              <a:t>() typu </a:t>
            </a:r>
            <a:r>
              <a:rPr lang="pl-PL" dirty="0" err="1"/>
              <a:t>double</a:t>
            </a:r>
            <a:r>
              <a:rPr lang="pl-PL" dirty="0"/>
              <a:t>. Ze względu na duże ograniczenia związane ze sposobem w jaki komputery działają na liczbach zmiennoprzecinkowych, zdecydowałem się na działanie na liczbach całkowitych i korygowanie wyświetlanych wyników.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45395A-2E02-57C0-4311-A3264B237132}"/>
              </a:ext>
            </a:extLst>
          </p:cNvPr>
          <p:cNvSpPr txBox="1"/>
          <p:nvPr/>
        </p:nvSpPr>
        <p:spPr>
          <a:xfrm>
            <a:off x="5333999" y="2197893"/>
            <a:ext cx="685800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//następnik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//wartość własna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GetDoubleValue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795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E1D05-D516-6F96-F2A2-D77C5513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4013199" cy="1524000"/>
          </a:xfrm>
        </p:spPr>
        <p:txBody>
          <a:bodyPr/>
          <a:lstStyle/>
          <a:p>
            <a:r>
              <a:rPr lang="pl-PL" dirty="0"/>
              <a:t>Funkcja wyszukująca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45395A-2E02-57C0-4311-A3264B237132}"/>
              </a:ext>
            </a:extLst>
          </p:cNvPr>
          <p:cNvSpPr txBox="1"/>
          <p:nvPr/>
        </p:nvSpPr>
        <p:spPr>
          <a:xfrm>
            <a:off x="5190066" y="302359"/>
            <a:ext cx="700193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GetSmallestNumber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comparisons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//Przygotowanie do wyszukiwania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//Najmniejsza liczba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comparisons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/*Szukam pierwszej komórki która nie jest pusta - to w niej będą najmniejsze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wartości*/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tableSize</a:t>
            </a:r>
            <a:r>
              <a:rPr lang="pl-PL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comparisons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//zabezpieczenie na wypadek pustej listy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l-P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pl-P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Niech pierwsza liczba będzie na razie najmniejsza.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Potem iteruje po całej zawartości listy szukając coraz to mniejszych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wartości.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Od razu też przesuwam wskaźnik - nie ma sensu sprawdzać go dwa razy */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)&lt;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comparisons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pl-P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AD770-7BBE-5F41-EFD0-6A2E2FD33F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26"/>
          <a:stretch/>
        </p:blipFill>
        <p:spPr bwMode="auto">
          <a:xfrm>
            <a:off x="1214967" y="1524000"/>
            <a:ext cx="3107266" cy="45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18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D13F1-F693-14CF-1546-84002ABD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1998"/>
            <a:ext cx="4453468" cy="1524002"/>
          </a:xfrm>
        </p:spPr>
        <p:txBody>
          <a:bodyPr/>
          <a:lstStyle/>
          <a:p>
            <a:r>
              <a:rPr lang="pl-PL" dirty="0"/>
              <a:t>Wariant pesymistyczny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C6B31C-3C76-1B91-6C98-63AA0F3E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W tym przypadku wszystkie elementy zostaną umieszczone w najbardziej skrajnej do kierunku przeszukiwania komórce (pierwszej dla poszukiwań elementu największego i ostatniej dla najmniejszego), co wymaga </a:t>
            </a:r>
            <a:r>
              <a:rPr lang="pl-PL" i="1" dirty="0" err="1"/>
              <a:t>n+m</a:t>
            </a:r>
            <a:r>
              <a:rPr lang="pl-PL" i="1" dirty="0"/>
              <a:t> </a:t>
            </a:r>
            <a:r>
              <a:rPr lang="pl-PL" dirty="0"/>
              <a:t>operacji porównań.</a:t>
            </a:r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36C4A-07F2-36CF-C95F-344D41CBF3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7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D13F1-F693-14CF-1546-84002ABD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1998"/>
            <a:ext cx="4453468" cy="1524002"/>
          </a:xfrm>
        </p:spPr>
        <p:txBody>
          <a:bodyPr/>
          <a:lstStyle/>
          <a:p>
            <a:r>
              <a:rPr lang="pl-PL" dirty="0"/>
              <a:t>Wariant optymistyczny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C6B31C-3C76-1B91-6C98-63AA0F3E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W tym przypadku element najmniejszy lub największy zajmują samotnie całą objętość najkorzystniejszej komórki, bez powtórzeń, co umożliwia znalezienie elementu używając zaledwie dwóch porównań.</a:t>
            </a:r>
          </a:p>
          <a:p>
            <a:r>
              <a:rPr lang="pl-PL" dirty="0"/>
              <a:t>Komórkami najkorzystniejszymi są kolejno pierwsza (indeks równy 0) dla elementu najmniejszego i ostatnia dla elementu największego.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8CDD97-3EA3-CED8-FD82-A49E318A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74" b="99236" l="5758" r="96515">
                        <a14:foregroundMark x1="7121" y1="16943" x2="29697" y2="6242"/>
                        <a14:foregroundMark x1="30455" y1="16943" x2="30000" y2="7898"/>
                        <a14:foregroundMark x1="29545" y1="17325" x2="21515" y2="28153"/>
                        <a14:foregroundMark x1="21515" y1="28153" x2="16818" y2="92739"/>
                        <a14:foregroundMark x1="16818" y1="92739" x2="25909" y2="64713"/>
                        <a14:foregroundMark x1="25909" y1="64713" x2="23788" y2="9682"/>
                        <a14:foregroundMark x1="23788" y1="9682" x2="12727" y2="6752"/>
                        <a14:foregroundMark x1="12727" y1="6752" x2="7121" y2="14395"/>
                        <a14:foregroundMark x1="7121" y1="14395" x2="7576" y2="92611"/>
                        <a14:foregroundMark x1="42727" y1="30318" x2="43939" y2="30828"/>
                        <a14:foregroundMark x1="66212" y1="29554" x2="64394" y2="30573"/>
                        <a14:foregroundMark x1="87879" y1="29172" x2="86364" y2="33121"/>
                        <a14:foregroundMark x1="8788" y1="18344" x2="18030" y2="11592"/>
                        <a14:foregroundMark x1="18030" y1="11592" x2="8485" y2="68280"/>
                        <a14:foregroundMark x1="8485" y1="68280" x2="15303" y2="88408"/>
                        <a14:foregroundMark x1="15303" y1="88408" x2="26515" y2="92229"/>
                        <a14:foregroundMark x1="26515" y1="92229" x2="14091" y2="89299"/>
                        <a14:foregroundMark x1="14091" y1="89299" x2="7879" y2="89427"/>
                        <a14:foregroundMark x1="26212" y1="84204" x2="34032" y2="98571"/>
                        <a14:foregroundMark x1="29545" y1="96561" x2="5909" y2="97070"/>
                        <a14:foregroundMark x1="6212" y1="12994" x2="8939" y2="1401"/>
                        <a14:foregroundMark x1="8939" y1="1401" x2="10303" y2="1401"/>
                        <a14:foregroundMark x1="91970" y1="30064" x2="96515" y2="30573"/>
                        <a14:foregroundMark x1="8636" y1="1783" x2="11515" y2="1401"/>
                        <a14:backgroundMark x1="2121" y1="20000" x2="2273" y2="20764"/>
                        <a14:backgroundMark x1="1061" y1="40382" x2="3030" y2="40127"/>
                        <a14:backgroundMark x1="1818" y1="60000" x2="3636" y2="59873"/>
                        <a14:backgroundMark x1="1364" y1="79745" x2="2576" y2="80000"/>
                        <a14:backgroundMark x1="34242" y1="99363" x2="34697" y2="98854"/>
                        <a14:backgroundMark x1="33485" y1="99236" x2="34697" y2="99363"/>
                        <a14:backgroundMark x1="33788" y1="98854" x2="34242" y2="98344"/>
                        <a14:backgroundMark x1="32576" y1="20510" x2="33182" y2="206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0467" y="1407460"/>
            <a:ext cx="3278039" cy="38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6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D13F1-F693-14CF-1546-84002ABD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1998"/>
            <a:ext cx="4453468" cy="1524002"/>
          </a:xfrm>
        </p:spPr>
        <p:txBody>
          <a:bodyPr/>
          <a:lstStyle/>
          <a:p>
            <a:r>
              <a:rPr lang="pl-PL" dirty="0"/>
              <a:t>Wariant oczekiwany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C6B31C-3C76-1B91-6C98-63AA0F3E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W tym przypadku wszystkie elementy ciągu są równomiernie rozłożone w całej objętości tablicy, co wymaga n/m porównań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1A5ADA-84E7-F9E6-EC7B-6AF9CA60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73" y="1084729"/>
            <a:ext cx="6264198" cy="46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46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E64512-3E24-8290-73ED-937A27B6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projektu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34BF407-7975-B319-6FBD-04141C3B652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439DA1-290F-21C4-EDCC-898B20589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Wynikiem działania programu był plik dane.csv, w którym znalazło się 10 tysięcy wierszy zawierających pomiary złożoności obliczeniowej dla różnych kombinacji długości tabeli oraz ciągu. Każdy wiersz powstał w wyniku uśrednienia stu innych pomiarów, co oznacza, że swoje rozważania będę opierał na podstawie analizy miliona różnych kombinacji.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333AD2-03AD-91E7-A332-6BD3C5BD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00" y="1593272"/>
            <a:ext cx="6022388" cy="36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91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458E94-7917-E1C3-1C95-E0E8F4E3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Znaczenie współczynnika wypełnienia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CB3FF-813F-976E-EACD-E350CDA71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5C9391-BADC-F850-682E-F81B9955D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8"/>
            <a:ext cx="58007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2D0C07-EE96-EB2F-7142-5C4F1949C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" y="2285999"/>
            <a:ext cx="5328919" cy="3810001"/>
          </a:xfrm>
        </p:spPr>
        <p:txBody>
          <a:bodyPr>
            <a:normAutofit/>
          </a:bodyPr>
          <a:lstStyle/>
          <a:p>
            <a:r>
              <a:rPr lang="pl-PL" sz="1800" dirty="0"/>
              <a:t>Wyznaczona przez program linia trendu będąca wielomianem dziesiątego stopnia, osiąga minimum globalne dla x w okolicach </a:t>
            </a:r>
            <a:r>
              <a:rPr lang="pl-PL" sz="1800" b="1" dirty="0"/>
              <a:t>74.8601</a:t>
            </a:r>
            <a:r>
              <a:rPr lang="pl-PL" sz="1800" dirty="0"/>
              <a:t>, wyznaczając tym samym najbardziej optymalny współczynnik wypełnienia</a:t>
            </a:r>
          </a:p>
        </p:txBody>
      </p:sp>
    </p:spTree>
    <p:extLst>
      <p:ext uri="{BB962C8B-B14F-4D97-AF65-F5344CB8AC3E}">
        <p14:creationId xmlns:p14="http://schemas.microsoft.com/office/powerpoint/2010/main" val="386026090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871</Words>
  <Application>Microsoft Office PowerPoint</Application>
  <PresentationFormat>Panoramiczny</PresentationFormat>
  <Paragraphs>82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Consolas</vt:lpstr>
      <vt:lpstr>Sitka Subheading</vt:lpstr>
      <vt:lpstr>PebbleVTI</vt:lpstr>
      <vt:lpstr>Wyszukanie najmniejszego/największego elementu ciągu {ai} zapisanego w tablicy z haszowaniem, jeżeli  0.99 ≤ ai ≤999.99</vt:lpstr>
      <vt:lpstr>Funkcja haszująca</vt:lpstr>
      <vt:lpstr>Struktura elementu ciągu</vt:lpstr>
      <vt:lpstr>Funkcja wyszukująca</vt:lpstr>
      <vt:lpstr>Wariant pesymistyczny</vt:lpstr>
      <vt:lpstr>Wariant optymistyczny</vt:lpstr>
      <vt:lpstr>Wariant oczekiwany</vt:lpstr>
      <vt:lpstr>Wyniki projektu</vt:lpstr>
      <vt:lpstr>Znaczenie współczynnika wypełnienia</vt:lpstr>
      <vt:lpstr>Wyniki projektu</vt:lpstr>
      <vt:lpstr>Wnioski</vt:lpstr>
      <vt:lpstr>Źródła i literatura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Wyszukanie najmniejszego/największego elementu ciągu {ai} zapisanego w tablicy z haszowaniem, jeżeli  0.99 ≤ ai ≤999.99</dc:title>
  <dc:creator>Miłosz Klim</dc:creator>
  <cp:lastModifiedBy>Miłosz Klim</cp:lastModifiedBy>
  <cp:revision>8</cp:revision>
  <dcterms:created xsi:type="dcterms:W3CDTF">2023-01-29T10:11:19Z</dcterms:created>
  <dcterms:modified xsi:type="dcterms:W3CDTF">2023-02-06T14:38:26Z</dcterms:modified>
</cp:coreProperties>
</file>