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331" r:id="rId3"/>
    <p:sldId id="269" r:id="rId4"/>
    <p:sldId id="270" r:id="rId5"/>
    <p:sldId id="271" r:id="rId6"/>
    <p:sldId id="301" r:id="rId7"/>
    <p:sldId id="303" r:id="rId8"/>
    <p:sldId id="273" r:id="rId9"/>
    <p:sldId id="304" r:id="rId10"/>
    <p:sldId id="277" r:id="rId11"/>
    <p:sldId id="306" r:id="rId12"/>
    <p:sldId id="280" r:id="rId13"/>
    <p:sldId id="309" r:id="rId14"/>
    <p:sldId id="308" r:id="rId15"/>
    <p:sldId id="310" r:id="rId16"/>
    <p:sldId id="311" r:id="rId17"/>
    <p:sldId id="281" r:id="rId18"/>
    <p:sldId id="316" r:id="rId19"/>
    <p:sldId id="328" r:id="rId20"/>
    <p:sldId id="329" r:id="rId21"/>
    <p:sldId id="332" r:id="rId22"/>
    <p:sldId id="339" r:id="rId23"/>
    <p:sldId id="340" r:id="rId24"/>
    <p:sldId id="341" r:id="rId25"/>
    <p:sldId id="345" r:id="rId26"/>
    <p:sldId id="318" r:id="rId27"/>
    <p:sldId id="346" r:id="rId28"/>
    <p:sldId id="347" r:id="rId29"/>
    <p:sldId id="320" r:id="rId30"/>
    <p:sldId id="348" r:id="rId31"/>
    <p:sldId id="349" r:id="rId32"/>
    <p:sldId id="350" r:id="rId33"/>
    <p:sldId id="351" r:id="rId34"/>
    <p:sldId id="321" r:id="rId35"/>
    <p:sldId id="317" r:id="rId36"/>
    <p:sldId id="342" r:id="rId37"/>
    <p:sldId id="343" r:id="rId38"/>
    <p:sldId id="344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9" autoAdjust="0"/>
    <p:restoredTop sz="85311" autoAdjust="0"/>
  </p:normalViewPr>
  <p:slideViewPr>
    <p:cSldViewPr>
      <p:cViewPr varScale="1">
        <p:scale>
          <a:sx n="103" d="100"/>
          <a:sy n="103" d="100"/>
        </p:scale>
        <p:origin x="-16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574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50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661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661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661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54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67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538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188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500813"/>
            <a:ext cx="7921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A-12. OrCAD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Pspice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-2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79912" y="4365104"/>
            <a:ext cx="52533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인하대학교 정보통신공학과</a:t>
            </a:r>
          </a:p>
          <a:p>
            <a:pPr algn="ctr" eaLnBrk="1" hangingPunct="1"/>
            <a:r>
              <a:rPr lang="en-US" altLang="ko-KR" sz="2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2017</a:t>
            </a:r>
            <a:r>
              <a:rPr lang="ko-KR" altLang="en-US" sz="2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학기 정보통신기초설계실험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Wiring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 key</a:t>
            </a:r>
            <a:r>
              <a:rPr lang="ko-KR" altLang="en-US" dirty="0"/>
              <a:t>를 눌러 소자 사이에 </a:t>
            </a:r>
            <a:r>
              <a:rPr lang="en-US" altLang="ko-KR" dirty="0"/>
              <a:t>wire</a:t>
            </a:r>
            <a:r>
              <a:rPr lang="ko-KR" altLang="en-US" dirty="0"/>
              <a:t>를 연결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ESC key</a:t>
            </a:r>
            <a:r>
              <a:rPr lang="ko-KR" altLang="en-US" dirty="0"/>
              <a:t>로 </a:t>
            </a:r>
            <a:r>
              <a:rPr lang="en-US" altLang="ko-KR" dirty="0"/>
              <a:t>wire </a:t>
            </a:r>
            <a:r>
              <a:rPr lang="ko-KR" altLang="en-US" dirty="0"/>
              <a:t>배치 중단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Delete key</a:t>
            </a:r>
            <a:r>
              <a:rPr lang="ko-KR" altLang="en-US" dirty="0"/>
              <a:t>로 삭제 가능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391898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2936"/>
            <a:ext cx="3707904" cy="203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화살표 연결선 7"/>
          <p:cNvCxnSpPr/>
          <p:nvPr/>
        </p:nvCxnSpPr>
        <p:spPr bwMode="auto">
          <a:xfrm>
            <a:off x="4067944" y="4126191"/>
            <a:ext cx="64807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Wiring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Auto wire</a:t>
            </a:r>
            <a:r>
              <a:rPr lang="ko-KR" altLang="en-US" dirty="0"/>
              <a:t>를 이용하면 더 쉽게 구성 가능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354831"/>
            <a:ext cx="391898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30164"/>
            <a:ext cx="311467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/>
          <p:nvPr/>
        </p:nvCxnSpPr>
        <p:spPr bwMode="auto">
          <a:xfrm>
            <a:off x="3851920" y="2996951"/>
            <a:ext cx="108012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47"/>
          <a:stretch/>
        </p:blipFill>
        <p:spPr bwMode="auto">
          <a:xfrm>
            <a:off x="519931" y="4293096"/>
            <a:ext cx="3009900" cy="181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3275856" y="5445224"/>
            <a:ext cx="306363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 bwMode="auto">
          <a:xfrm flipV="1">
            <a:off x="3779912" y="3861048"/>
            <a:ext cx="1800200" cy="13398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20143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측정을 위해 핀을 설치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좌측부터 전압</a:t>
            </a:r>
            <a:r>
              <a:rPr lang="en-US" altLang="ko-KR" dirty="0"/>
              <a:t>, </a:t>
            </a:r>
            <a:r>
              <a:rPr lang="ko-KR" altLang="en-US" dirty="0" err="1"/>
              <a:t>전압차</a:t>
            </a:r>
            <a:r>
              <a:rPr lang="en-US" altLang="ko-KR" dirty="0"/>
              <a:t>, </a:t>
            </a:r>
            <a:r>
              <a:rPr lang="ko-KR" altLang="en-US" dirty="0"/>
              <a:t>전류</a:t>
            </a:r>
            <a:r>
              <a:rPr lang="en-US" altLang="ko-KR" dirty="0"/>
              <a:t>, </a:t>
            </a:r>
            <a:r>
              <a:rPr lang="ko-KR" altLang="en-US" dirty="0"/>
              <a:t>파워를 의미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33" y="3068960"/>
            <a:ext cx="8400933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3779912" y="4056912"/>
            <a:ext cx="1440160" cy="380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측정하고 싶은 곳에 핀을 두고 클릭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566313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166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Pspice</a:t>
            </a:r>
            <a:r>
              <a:rPr lang="en-US" altLang="ko-KR" dirty="0"/>
              <a:t> – New Simulation Profile </a:t>
            </a:r>
            <a:r>
              <a:rPr lang="ko-KR" altLang="en-US" dirty="0"/>
              <a:t>클릭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13" y="2348880"/>
            <a:ext cx="816292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783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Pspice</a:t>
            </a:r>
            <a:r>
              <a:rPr lang="en-US" altLang="ko-KR" dirty="0"/>
              <a:t> – New Simulation Profile </a:t>
            </a:r>
            <a:r>
              <a:rPr lang="ko-KR" altLang="en-US" dirty="0"/>
              <a:t>클릭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30003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96952"/>
            <a:ext cx="584835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412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</a:t>
            </a:r>
            <a:r>
              <a:rPr lang="ko-KR" altLang="en-US" dirty="0"/>
              <a:t>하는 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-     </a:t>
            </a:r>
            <a:r>
              <a:rPr lang="ko-KR" altLang="en-US" sz="2000" dirty="0"/>
              <a:t>또는 </a:t>
            </a:r>
            <a:r>
              <a:rPr lang="en-US" altLang="ko-KR" sz="2000" dirty="0" err="1"/>
              <a:t>Pspice</a:t>
            </a:r>
            <a:r>
              <a:rPr lang="en-US" altLang="ko-KR" sz="2000" dirty="0"/>
              <a:t> – Run </a:t>
            </a:r>
            <a:r>
              <a:rPr lang="ko-KR" altLang="en-US" sz="2000" dirty="0"/>
              <a:t>클릭 또는 </a:t>
            </a:r>
            <a:r>
              <a:rPr lang="en-US" altLang="ko-KR" sz="2000" dirty="0"/>
              <a:t>F11</a:t>
            </a:r>
            <a:endParaRPr lang="ko-KR" altLang="en-US" sz="2000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03" y="2708920"/>
            <a:ext cx="65436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0" t="31077" r="64332" b="58714"/>
          <a:stretch/>
        </p:blipFill>
        <p:spPr bwMode="auto">
          <a:xfrm>
            <a:off x="683568" y="1628800"/>
            <a:ext cx="289711" cy="262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400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   또는     클릭하면 도선 내에 흐르는 전류와 전압을 표시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16832"/>
            <a:ext cx="5322540" cy="464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94"/>
          <a:stretch/>
        </p:blipFill>
        <p:spPr bwMode="auto">
          <a:xfrm>
            <a:off x="683569" y="1196752"/>
            <a:ext cx="294206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55"/>
          <a:stretch/>
        </p:blipFill>
        <p:spPr bwMode="auto">
          <a:xfrm>
            <a:off x="1835696" y="1201514"/>
            <a:ext cx="289459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4688857" y="2555851"/>
            <a:ext cx="792088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2502" y="1124744"/>
            <a:ext cx="8718996" cy="5111750"/>
          </a:xfrm>
        </p:spPr>
        <p:txBody>
          <a:bodyPr/>
          <a:lstStyle/>
          <a:p>
            <a:r>
              <a:rPr lang="ko-KR" altLang="en-US" dirty="0"/>
              <a:t>파형</a:t>
            </a:r>
            <a:r>
              <a:rPr lang="en-US" altLang="ko-KR" dirty="0"/>
              <a:t>: </a:t>
            </a:r>
            <a:r>
              <a:rPr lang="ko-KR" altLang="en-US" dirty="0"/>
              <a:t>핀을 두었던 곳의 전압과 전류를 그래프의 형태로 표시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44824"/>
            <a:ext cx="5040560" cy="453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 bwMode="auto">
          <a:xfrm flipH="1">
            <a:off x="2376172" y="2573957"/>
            <a:ext cx="457209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2376172" y="4365104"/>
            <a:ext cx="457209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 flipH="1">
            <a:off x="2376172" y="6165304"/>
            <a:ext cx="457209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99458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부품 찾기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484" y="1197570"/>
            <a:ext cx="9223052" cy="5111750"/>
          </a:xfrm>
        </p:spPr>
        <p:txBody>
          <a:bodyPr/>
          <a:lstStyle/>
          <a:p>
            <a:r>
              <a:rPr lang="en-US" altLang="ko-KR" dirty="0" err="1"/>
              <a:t>Pspice</a:t>
            </a:r>
            <a:r>
              <a:rPr lang="en-US" altLang="ko-KR" dirty="0"/>
              <a:t> Component – Search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1188"/>
            <a:ext cx="35337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 bwMode="auto">
          <a:xfrm>
            <a:off x="4067944" y="4581128"/>
            <a:ext cx="50405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직사각형 7"/>
          <p:cNvSpPr/>
          <p:nvPr/>
        </p:nvSpPr>
        <p:spPr bwMode="auto">
          <a:xfrm>
            <a:off x="2090415" y="4437112"/>
            <a:ext cx="1833513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02846"/>
            <a:ext cx="3887677" cy="5052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99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실험목표 </a:t>
            </a:r>
            <a:r>
              <a:rPr lang="en-US" altLang="ko-KR" dirty="0"/>
              <a:t>: Capacitor</a:t>
            </a:r>
            <a:r>
              <a:rPr lang="ko-KR" altLang="en-US" dirty="0"/>
              <a:t>와 </a:t>
            </a:r>
            <a:r>
              <a:rPr lang="en-US" altLang="ko-KR" dirty="0"/>
              <a:t>Inductor</a:t>
            </a:r>
            <a:r>
              <a:rPr lang="ko-KR" altLang="en-US" dirty="0"/>
              <a:t>를 이용한 </a:t>
            </a:r>
            <a:r>
              <a:rPr lang="en-US" altLang="ko-KR" dirty="0"/>
              <a:t>DC </a:t>
            </a:r>
            <a:r>
              <a:rPr lang="ko-KR" altLang="en-US" dirty="0"/>
              <a:t>회로 설계 </a:t>
            </a:r>
            <a:endParaRPr lang="en-US" altLang="ko-KR" dirty="0"/>
          </a:p>
          <a:p>
            <a:r>
              <a:rPr lang="ko-KR" altLang="en-US" dirty="0"/>
              <a:t>실험과정 </a:t>
            </a:r>
            <a:r>
              <a:rPr lang="en-US" altLang="ko-KR" dirty="0"/>
              <a:t>: OrCAD </a:t>
            </a:r>
            <a:r>
              <a:rPr lang="en-US" altLang="ko-KR" dirty="0" err="1"/>
              <a:t>Pspice</a:t>
            </a:r>
            <a:r>
              <a:rPr lang="ko-KR" altLang="en-US" dirty="0"/>
              <a:t>를 사용한 회로 분석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Pspice</a:t>
            </a:r>
            <a:r>
              <a:rPr lang="ko-KR" altLang="en-US" dirty="0"/>
              <a:t> 실험과정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lvl="1"/>
            <a:r>
              <a:rPr lang="en-US" altLang="ko-KR" dirty="0"/>
              <a:t> OrCAD </a:t>
            </a:r>
            <a:r>
              <a:rPr lang="en-US" altLang="ko-KR" dirty="0" err="1"/>
              <a:t>Pspice</a:t>
            </a:r>
            <a:r>
              <a:rPr lang="en-US" altLang="ko-KR" dirty="0"/>
              <a:t> capture</a:t>
            </a:r>
            <a:r>
              <a:rPr lang="ko-KR" altLang="en-US" dirty="0"/>
              <a:t>의 복습</a:t>
            </a:r>
            <a:endParaRPr lang="en-US" altLang="ko-KR" dirty="0"/>
          </a:p>
          <a:p>
            <a:pPr lvl="1"/>
            <a:r>
              <a:rPr lang="en-US" altLang="ko-KR" dirty="0"/>
              <a:t> A-10 Capacitor </a:t>
            </a:r>
            <a:r>
              <a:rPr lang="ko-KR" altLang="en-US" dirty="0"/>
              <a:t>회로 구현 및 시뮬레이션</a:t>
            </a:r>
            <a:endParaRPr lang="en-US" altLang="ko-KR" dirty="0"/>
          </a:p>
          <a:p>
            <a:pPr lvl="1"/>
            <a:r>
              <a:rPr lang="en-US" altLang="ko-KR" dirty="0"/>
              <a:t> A-11 Inductor </a:t>
            </a:r>
            <a:r>
              <a:rPr lang="ko-KR" altLang="en-US" dirty="0"/>
              <a:t>회로</a:t>
            </a:r>
            <a:r>
              <a:rPr lang="en-US" altLang="ko-KR" dirty="0"/>
              <a:t> </a:t>
            </a:r>
            <a:r>
              <a:rPr lang="ko-KR" altLang="en-US" dirty="0"/>
              <a:t>구현 및 시뮬레이션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과제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742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부품 찾기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484" y="1197570"/>
            <a:ext cx="8502972" cy="5111750"/>
          </a:xfrm>
        </p:spPr>
        <p:txBody>
          <a:bodyPr/>
          <a:lstStyle/>
          <a:p>
            <a:r>
              <a:rPr lang="ko-KR" altLang="en-US" dirty="0"/>
              <a:t>원하는 부품의 이름검색</a:t>
            </a:r>
            <a:r>
              <a:rPr lang="en-US" altLang="ko-KR" dirty="0"/>
              <a:t> – part name </a:t>
            </a:r>
            <a:r>
              <a:rPr lang="ko-KR" altLang="en-US" dirty="0"/>
              <a:t>클릭 </a:t>
            </a:r>
            <a:r>
              <a:rPr lang="en-US" altLang="ko-KR" dirty="0"/>
              <a:t>– </a:t>
            </a:r>
            <a:r>
              <a:rPr lang="ko-KR" altLang="en-US" dirty="0"/>
              <a:t>표시된 </a:t>
            </a:r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– place symbol </a:t>
            </a:r>
            <a:r>
              <a:rPr lang="ko-KR" altLang="en-US" dirty="0"/>
              <a:t>클릭 </a:t>
            </a:r>
            <a:r>
              <a:rPr lang="en-US" altLang="ko-KR" dirty="0"/>
              <a:t>– </a:t>
            </a:r>
            <a:r>
              <a:rPr lang="ko-KR" altLang="en-US" dirty="0"/>
              <a:t>원하는 위치에 설치</a:t>
            </a:r>
            <a:endParaRPr lang="en-US" altLang="ko-K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20"/>
            <a:ext cx="38385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843262"/>
            <a:ext cx="1828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화살표 연결선 10"/>
          <p:cNvCxnSpPr/>
          <p:nvPr/>
        </p:nvCxnSpPr>
        <p:spPr bwMode="auto">
          <a:xfrm flipV="1">
            <a:off x="4572000" y="3487111"/>
            <a:ext cx="720080" cy="285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73123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부품 찾기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484" y="1197570"/>
            <a:ext cx="8502972" cy="5111750"/>
          </a:xfrm>
        </p:spPr>
        <p:txBody>
          <a:bodyPr/>
          <a:lstStyle/>
          <a:p>
            <a:r>
              <a:rPr lang="ko-KR" altLang="en-US" dirty="0"/>
              <a:t>다음 부품들을 찾을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극성 </a:t>
            </a:r>
            <a:r>
              <a:rPr lang="ko-KR" altLang="en-US" dirty="0" err="1"/>
              <a:t>커패시터</a:t>
            </a:r>
            <a:r>
              <a:rPr lang="ko-KR" altLang="en-US" dirty="0"/>
              <a:t> </a:t>
            </a:r>
            <a:r>
              <a:rPr lang="en-US" altLang="ko-KR" dirty="0"/>
              <a:t>: CAPACITOR (AA Enabled)</a:t>
            </a:r>
          </a:p>
          <a:p>
            <a:pPr>
              <a:buFontTx/>
              <a:buChar char="-"/>
            </a:pPr>
            <a:r>
              <a:rPr lang="en-US" altLang="ko-KR" dirty="0"/>
              <a:t>LED :</a:t>
            </a:r>
            <a:r>
              <a:rPr lang="ko-KR" altLang="en-US" dirty="0"/>
              <a:t> </a:t>
            </a:r>
            <a:r>
              <a:rPr lang="en-US" altLang="ko-KR" dirty="0"/>
              <a:t>LA_A676-TYP, </a:t>
            </a:r>
          </a:p>
          <a:p>
            <a:pPr>
              <a:buFontTx/>
              <a:buChar char="-"/>
            </a:pPr>
            <a:r>
              <a:rPr lang="ko-KR" altLang="en-US" dirty="0"/>
              <a:t>스위치 </a:t>
            </a:r>
            <a:r>
              <a:rPr lang="en-US" altLang="ko-KR" dirty="0"/>
              <a:t>: </a:t>
            </a:r>
            <a:r>
              <a:rPr lang="en-US" altLang="ko-KR" dirty="0" err="1"/>
              <a:t>topen</a:t>
            </a:r>
            <a:r>
              <a:rPr lang="en-US" altLang="ko-KR" dirty="0"/>
              <a:t>, </a:t>
            </a:r>
            <a:r>
              <a:rPr lang="en-US" altLang="ko-KR" dirty="0" err="1"/>
              <a:t>tclose</a:t>
            </a:r>
            <a:endParaRPr lang="en-US" altLang="ko-KR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429000"/>
            <a:ext cx="32099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541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 </a:t>
            </a:r>
            <a:r>
              <a:rPr lang="ko-KR" altLang="en-US" dirty="0" err="1"/>
              <a:t>전압원</a:t>
            </a:r>
            <a:r>
              <a:rPr lang="ko-KR" altLang="en-US" dirty="0"/>
              <a:t> </a:t>
            </a:r>
            <a:r>
              <a:rPr lang="en-US" altLang="ko-KR"/>
              <a:t>(1)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73484" y="1197570"/>
                <a:ext cx="8502972" cy="5111750"/>
              </a:xfrm>
            </p:spPr>
            <p:txBody>
              <a:bodyPr/>
              <a:lstStyle/>
              <a:p>
                <a:r>
                  <a:rPr lang="en-US" altLang="ko-KR" dirty="0"/>
                  <a:t>Pulse </a:t>
                </a:r>
                <a:r>
                  <a:rPr lang="ko-KR" altLang="en-US" dirty="0" err="1"/>
                  <a:t>전압원</a:t>
                </a:r>
                <a:endParaRPr lang="en-US" altLang="ko-KR" dirty="0"/>
              </a:p>
              <a:p>
                <a:pPr>
                  <a:buFontTx/>
                  <a:buChar char="–"/>
                </a:pPr>
                <a:endParaRPr lang="en-US" altLang="ko-KR" sz="2000" dirty="0"/>
              </a:p>
              <a:p>
                <a:pPr>
                  <a:buFontTx/>
                  <a:buChar char="–"/>
                </a:pPr>
                <a:r>
                  <a:rPr lang="en-US" altLang="ko-KR" sz="2000" dirty="0"/>
                  <a:t>V1 : </a:t>
                </a:r>
                <a:r>
                  <a:rPr lang="ko-KR" altLang="en-US" sz="2000" dirty="0"/>
                  <a:t>신호의 최소 전압</a:t>
                </a:r>
                <a:endParaRPr lang="en-US" altLang="ko-KR" sz="2000" dirty="0"/>
              </a:p>
              <a:p>
                <a:pPr>
                  <a:buFontTx/>
                  <a:buChar char="–"/>
                </a:pPr>
                <a:r>
                  <a:rPr lang="en-US" altLang="ko-KR" sz="2000" dirty="0"/>
                  <a:t>V2 : </a:t>
                </a:r>
                <a:r>
                  <a:rPr lang="ko-KR" altLang="en-US" sz="2000" dirty="0"/>
                  <a:t>신호의 최대 전압</a:t>
                </a:r>
                <a:endParaRPr lang="en-US" altLang="ko-KR" sz="2000" dirty="0"/>
              </a:p>
              <a:p>
                <a:pPr>
                  <a:buFontTx/>
                  <a:buChar char="–"/>
                </a:pPr>
                <a:r>
                  <a:rPr lang="en-US" altLang="ko-KR" sz="2000" dirty="0"/>
                  <a:t>PW : V2 </a:t>
                </a:r>
                <a:r>
                  <a:rPr lang="ko-KR" altLang="en-US" sz="2000" dirty="0"/>
                  <a:t>전압의 폭</a:t>
                </a:r>
                <a:endParaRPr lang="en-US" altLang="ko-KR" sz="2000" dirty="0"/>
              </a:p>
              <a:p>
                <a:pPr>
                  <a:buFontTx/>
                  <a:buChar char="–"/>
                </a:pPr>
                <a:r>
                  <a:rPr lang="en-US" altLang="ko-KR" sz="2000" dirty="0"/>
                  <a:t>TR : V1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V2</a:t>
                </a:r>
                <a:r>
                  <a:rPr lang="ko-KR" altLang="en-US" sz="2000" dirty="0"/>
                  <a:t>로의 상승시간</a:t>
                </a:r>
                <a:endParaRPr lang="en-US" altLang="ko-KR" sz="2000" dirty="0"/>
              </a:p>
              <a:p>
                <a:pPr>
                  <a:buFontTx/>
                  <a:buChar char="–"/>
                </a:pPr>
                <a:r>
                  <a:rPr lang="en-US" altLang="ko-KR" sz="2000" dirty="0"/>
                  <a:t>TF : V1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V2</a:t>
                </a:r>
                <a:r>
                  <a:rPr lang="ko-KR" altLang="en-US" sz="2000" dirty="0"/>
                  <a:t>로의 하강시간</a:t>
                </a:r>
                <a:endParaRPr lang="en-US" altLang="ko-KR" sz="2000" dirty="0"/>
              </a:p>
              <a:p>
                <a:pPr>
                  <a:buFontTx/>
                  <a:buChar char="–"/>
                </a:pPr>
                <a:r>
                  <a:rPr lang="en-US" altLang="ko-KR" sz="2000" dirty="0"/>
                  <a:t>PER : </a:t>
                </a:r>
                <a:r>
                  <a:rPr lang="ko-KR" altLang="en-US" sz="2000" dirty="0"/>
                  <a:t>주기</a:t>
                </a:r>
                <a:r>
                  <a:rPr lang="en-US" altLang="ko-KR" sz="2000" dirty="0"/>
                  <a:t> 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ko-KR" sz="2000" b="1" i="1" smtClean="0">
                            <a:latin typeface="Cambria Math"/>
                          </a:rPr>
                          <m:t>𝑷𝑬𝑹</m:t>
                        </m:r>
                        <m:r>
                          <a:rPr lang="en-US" altLang="ko-KR" sz="2000" b="1" i="1" smtClean="0">
                            <a:latin typeface="Cambria Math"/>
                          </a:rPr>
                          <m:t> </m:t>
                        </m:r>
                      </m:den>
                    </m:f>
                    <m:r>
                      <a:rPr lang="en-US" altLang="ko-KR" sz="2000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ko-KR" altLang="en-US" sz="2000" dirty="0"/>
                  <a:t> 주파수</a:t>
                </a:r>
                <a:r>
                  <a:rPr lang="en-US" altLang="ko-KR" sz="2000" dirty="0"/>
                  <a:t>)</a:t>
                </a:r>
              </a:p>
              <a:p>
                <a:pPr>
                  <a:buFontTx/>
                  <a:buChar char="–"/>
                </a:pPr>
                <a:r>
                  <a:rPr lang="en-US" altLang="ko-KR" sz="2000" dirty="0"/>
                  <a:t>TD : </a:t>
                </a:r>
                <a:r>
                  <a:rPr lang="ko-KR" altLang="en-US" sz="2000" dirty="0"/>
                  <a:t>초기 시간 지연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484" y="1197570"/>
                <a:ext cx="8502972" cy="5111750"/>
              </a:xfrm>
              <a:blipFill rotWithShape="1">
                <a:blip r:embed="rId2"/>
                <a:stretch>
                  <a:fillRect l="-1290" t="-16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92"/>
          <a:stretch/>
        </p:blipFill>
        <p:spPr bwMode="auto">
          <a:xfrm>
            <a:off x="4499992" y="2708920"/>
            <a:ext cx="3804214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598" y="1255059"/>
            <a:ext cx="12192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592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 </a:t>
            </a:r>
            <a:r>
              <a:rPr lang="ko-KR" altLang="en-US" dirty="0" err="1"/>
              <a:t>전압원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484" y="1197570"/>
            <a:ext cx="8502972" cy="5111750"/>
          </a:xfrm>
        </p:spPr>
        <p:txBody>
          <a:bodyPr/>
          <a:lstStyle/>
          <a:p>
            <a:r>
              <a:rPr lang="en-US" altLang="ko-KR" dirty="0"/>
              <a:t>Sine </a:t>
            </a:r>
            <a:r>
              <a:rPr lang="ko-KR" altLang="en-US" dirty="0" err="1"/>
              <a:t>전압원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맑은 고딕" panose="020B0503020000020004" pitchFamily="50" charset="-127"/>
              <a:buChar char="–"/>
            </a:pPr>
            <a:r>
              <a:rPr lang="en-US" altLang="ko-KR" sz="2000" dirty="0"/>
              <a:t>VOFF : Offset </a:t>
            </a:r>
            <a:r>
              <a:rPr lang="ko-KR" altLang="en-US" sz="2000" dirty="0"/>
              <a:t>전압</a:t>
            </a:r>
            <a:endParaRPr lang="en-US" altLang="ko-KR" sz="2000" dirty="0"/>
          </a:p>
          <a:p>
            <a:pPr>
              <a:buFont typeface="맑은 고딕" panose="020B0503020000020004" pitchFamily="50" charset="-127"/>
              <a:buChar char="–"/>
            </a:pPr>
            <a:r>
              <a:rPr lang="en-US" altLang="ko-KR" sz="2000" dirty="0"/>
              <a:t>VAMPL : Peak-to-Peak</a:t>
            </a:r>
            <a:r>
              <a:rPr lang="ko-KR" altLang="en-US" sz="2000" dirty="0"/>
              <a:t> 전압</a:t>
            </a:r>
          </a:p>
          <a:p>
            <a:pPr>
              <a:buFont typeface="맑은 고딕" panose="020B0503020000020004" pitchFamily="50" charset="-127"/>
              <a:buChar char="–"/>
            </a:pPr>
            <a:r>
              <a:rPr lang="en-US" altLang="ko-KR" sz="2000" dirty="0"/>
              <a:t>FREQ : </a:t>
            </a:r>
            <a:r>
              <a:rPr lang="ko-KR" altLang="en-US" sz="2000" dirty="0"/>
              <a:t>주파수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Freqeuncy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>
              <a:buFont typeface="맑은 고딕" panose="020B0503020000020004" pitchFamily="50" charset="-127"/>
              <a:buChar char="–"/>
            </a:pPr>
            <a:r>
              <a:rPr lang="en-US" altLang="ko-KR" sz="2000" dirty="0"/>
              <a:t>AC : AC </a:t>
            </a:r>
            <a:r>
              <a:rPr lang="ko-KR" altLang="en-US" sz="2000" dirty="0"/>
              <a:t>해석 </a:t>
            </a:r>
            <a:r>
              <a:rPr lang="ko-KR" altLang="en-US" sz="2000" dirty="0" err="1"/>
              <a:t>수행시</a:t>
            </a:r>
            <a:r>
              <a:rPr lang="ko-KR" altLang="en-US" sz="2000" dirty="0"/>
              <a:t> 크기입력</a:t>
            </a:r>
          </a:p>
          <a:p>
            <a:pPr>
              <a:buFont typeface="맑은 고딕" panose="020B0503020000020004" pitchFamily="50" charset="-127"/>
              <a:buChar char="–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397" y="1340768"/>
            <a:ext cx="12001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3491880" y="2780928"/>
            <a:ext cx="5256584" cy="3619768"/>
            <a:chOff x="3523726" y="2833568"/>
            <a:chExt cx="5256584" cy="3619768"/>
          </a:xfrm>
        </p:grpSpPr>
        <p:pic>
          <p:nvPicPr>
            <p:cNvPr id="16388" name="Picture 4" descr="sine에 대한 이미지 검색결과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017" t="3017" r="1145" b="23495"/>
            <a:stretch/>
          </p:blipFill>
          <p:spPr bwMode="auto">
            <a:xfrm>
              <a:off x="4957397" y="2833568"/>
              <a:ext cx="3822913" cy="265699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/>
          </p:spPr>
        </p:pic>
        <p:sp>
          <p:nvSpPr>
            <p:cNvPr id="5" name="TextBox 4"/>
            <p:cNvSpPr txBox="1"/>
            <p:nvPr/>
          </p:nvSpPr>
          <p:spPr>
            <a:xfrm>
              <a:off x="3523726" y="4129056"/>
              <a:ext cx="737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VOFF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09929" y="4612552"/>
              <a:ext cx="922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VAMPL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428693" y="5940054"/>
                  <a:ext cx="1644553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a:rPr lang="en-US" altLang="ko-KR" sz="2800" b="0" i="1" smtClean="0">
                          <a:latin typeface="Cambria Math"/>
                        </a:rPr>
                        <m:t>= </m:t>
                      </m:r>
                    </m:oMath>
                  </a14:m>
                  <a:r>
                    <a:rPr lang="en-US" altLang="ko-KR" dirty="0"/>
                    <a:t>FREQ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8693" y="5940054"/>
                  <a:ext cx="1644553" cy="51328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2593" b="-119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직선 화살표 연결선 6"/>
            <p:cNvCxnSpPr/>
            <p:nvPr/>
          </p:nvCxnSpPr>
          <p:spPr bwMode="auto">
            <a:xfrm>
              <a:off x="5919868" y="3047430"/>
              <a:ext cx="0" cy="245307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4957396" y="3017613"/>
              <a:ext cx="9425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>
              <a:off x="4957396" y="5490563"/>
              <a:ext cx="303082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화살표 연결선 18"/>
            <p:cNvCxnSpPr/>
            <p:nvPr/>
          </p:nvCxnSpPr>
          <p:spPr bwMode="auto">
            <a:xfrm>
              <a:off x="4243806" y="4283870"/>
              <a:ext cx="64158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직선 화살표 연결선 23"/>
            <p:cNvCxnSpPr/>
            <p:nvPr/>
          </p:nvCxnSpPr>
          <p:spPr bwMode="auto">
            <a:xfrm flipH="1">
              <a:off x="4957396" y="5868046"/>
              <a:ext cx="3822914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706508" y="5435998"/>
                  <a:ext cx="53239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i="1" dirty="0" smtClean="0">
                            <a:latin typeface="Cambria Math"/>
                          </a:rPr>
                          <m:t>𝑇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6508" y="5435998"/>
                  <a:ext cx="532390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95983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실험내용 </a:t>
            </a:r>
            <a:r>
              <a:rPr lang="en-US" altLang="ko-KR" dirty="0"/>
              <a:t>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같은 회로를 구성하라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456247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138" y="4797152"/>
            <a:ext cx="32385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639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실험내용 </a:t>
            </a:r>
            <a:r>
              <a:rPr lang="en-US" altLang="ko-KR" dirty="0" smtClean="0"/>
              <a:t>(1) </a:t>
            </a:r>
            <a:r>
              <a:rPr lang="ko-KR" altLang="en-US" dirty="0" smtClean="0"/>
              <a:t>조교용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실험내용</a:t>
            </a:r>
            <a:r>
              <a:rPr lang="en-US" altLang="ko-KR" dirty="0" smtClean="0"/>
              <a:t>(1) </a:t>
            </a:r>
            <a:r>
              <a:rPr lang="ko-KR" altLang="en-US" dirty="0" smtClean="0"/>
              <a:t>결과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56099"/>
            <a:ext cx="5616624" cy="4386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269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실험내용 </a:t>
            </a:r>
            <a:r>
              <a:rPr lang="en-US" altLang="ko-KR" dirty="0"/>
              <a:t>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같은 회로를 구성한 후 시뮬레이션 결과 측정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504056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 bwMode="auto">
          <a:xfrm>
            <a:off x="3491880" y="2996952"/>
            <a:ext cx="216024" cy="21602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31049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전압 측정</a:t>
            </a:r>
          </a:p>
        </p:txBody>
      </p:sp>
      <p:cxnSp>
        <p:nvCxnSpPr>
          <p:cNvPr id="7" name="직선 화살표 연결선 6"/>
          <p:cNvCxnSpPr>
            <a:stCxn id="4" idx="6"/>
          </p:cNvCxnSpPr>
          <p:nvPr/>
        </p:nvCxnSpPr>
        <p:spPr bwMode="auto">
          <a:xfrm>
            <a:off x="3707904" y="3104964"/>
            <a:ext cx="1152128" cy="1846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8" t="20060" r="16558" b="43370"/>
          <a:stretch/>
        </p:blipFill>
        <p:spPr bwMode="auto">
          <a:xfrm>
            <a:off x="5724128" y="4933257"/>
            <a:ext cx="2852532" cy="1311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475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실험내용 </a:t>
            </a:r>
            <a:r>
              <a:rPr lang="en-US" altLang="ko-KR" dirty="0" smtClean="0"/>
              <a:t>(2) </a:t>
            </a:r>
            <a:r>
              <a:rPr lang="ko-KR" altLang="en-US" dirty="0" smtClean="0"/>
              <a:t>조교용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실험내용</a:t>
            </a:r>
            <a:r>
              <a:rPr lang="en-US" altLang="ko-KR" dirty="0" smtClean="0"/>
              <a:t>(2) </a:t>
            </a:r>
            <a:r>
              <a:rPr lang="ko-KR" altLang="en-US" dirty="0" smtClean="0"/>
              <a:t>회</a:t>
            </a:r>
            <a:r>
              <a:rPr lang="ko-KR" altLang="en-US" dirty="0"/>
              <a:t>로</a:t>
            </a:r>
            <a:endParaRPr lang="en-US" altLang="ko-KR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8" t="20060" r="16558" b="43370"/>
          <a:stretch/>
        </p:blipFill>
        <p:spPr bwMode="auto">
          <a:xfrm>
            <a:off x="5940152" y="5085184"/>
            <a:ext cx="2852532" cy="1311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7"/>
            <a:ext cx="6480720" cy="341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327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실험내용 </a:t>
            </a:r>
            <a:r>
              <a:rPr lang="en-US" altLang="ko-KR" dirty="0" smtClean="0"/>
              <a:t>(2) </a:t>
            </a:r>
            <a:r>
              <a:rPr lang="ko-KR" altLang="en-US" dirty="0" smtClean="0"/>
              <a:t>조교용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실험내용</a:t>
            </a:r>
            <a:r>
              <a:rPr lang="en-US" altLang="ko-KR" dirty="0" smtClean="0"/>
              <a:t>(2) </a:t>
            </a:r>
            <a:r>
              <a:rPr lang="ko-KR" altLang="en-US" dirty="0" smtClean="0"/>
              <a:t>결</a:t>
            </a:r>
            <a:r>
              <a:rPr lang="ko-KR" altLang="en-US" dirty="0"/>
              <a:t>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81" y="1916832"/>
            <a:ext cx="6696744" cy="28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79" b="30359"/>
          <a:stretch/>
        </p:blipFill>
        <p:spPr bwMode="auto">
          <a:xfrm>
            <a:off x="1259632" y="4244091"/>
            <a:ext cx="5112568" cy="249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071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실험내용 </a:t>
            </a:r>
            <a:r>
              <a:rPr lang="en-US" altLang="ko-KR" dirty="0"/>
              <a:t>(3)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같은 회로를 구성하라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96903"/>
            <a:ext cx="5881982" cy="398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3" t="28977" r="5094" b="17235"/>
          <a:stretch/>
        </p:blipFill>
        <p:spPr bwMode="auto">
          <a:xfrm>
            <a:off x="5868144" y="5013176"/>
            <a:ext cx="2813008" cy="13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92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</a:t>
            </a:r>
            <a:r>
              <a:rPr lang="ko-KR" altLang="en-US" dirty="0"/>
              <a:t> 만들기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/>
              <a:t>File </a:t>
            </a:r>
            <a:r>
              <a:rPr lang="en-US" altLang="ko-KR" dirty="0">
                <a:sym typeface="Wingdings" pitchFamily="2" charset="2"/>
              </a:rPr>
              <a:t> New  Project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7602810" cy="3925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실험내용 </a:t>
            </a:r>
            <a:r>
              <a:rPr lang="en-US" altLang="ko-KR" dirty="0" smtClean="0"/>
              <a:t>(3)</a:t>
            </a:r>
            <a:r>
              <a:rPr lang="ko-KR" altLang="en-US" dirty="0"/>
              <a:t> 조교용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실험내용</a:t>
            </a:r>
            <a:r>
              <a:rPr lang="en-US" altLang="ko-KR" dirty="0" smtClean="0"/>
              <a:t>(3) </a:t>
            </a:r>
            <a:r>
              <a:rPr lang="ko-KR" altLang="en-US" dirty="0" smtClean="0"/>
              <a:t>회</a:t>
            </a:r>
            <a:r>
              <a:rPr lang="ko-KR" altLang="en-US" dirty="0"/>
              <a:t>로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04864"/>
            <a:ext cx="58578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728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실험내용 </a:t>
            </a:r>
            <a:r>
              <a:rPr lang="en-US" altLang="ko-KR" dirty="0" smtClean="0"/>
              <a:t>(3) </a:t>
            </a:r>
            <a:r>
              <a:rPr lang="ko-KR" altLang="en-US" dirty="0" smtClean="0"/>
              <a:t>조교용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실험내용</a:t>
            </a:r>
            <a:r>
              <a:rPr lang="en-US" altLang="ko-KR" dirty="0" smtClean="0"/>
              <a:t>(3) </a:t>
            </a:r>
            <a:r>
              <a:rPr lang="ko-KR" altLang="en-US" dirty="0" smtClean="0"/>
              <a:t>결과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2485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19600"/>
            <a:ext cx="50006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307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조교용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</a:t>
            </a:r>
            <a:r>
              <a:rPr lang="ko-KR" altLang="en-US" dirty="0"/>
              <a:t>로</a:t>
            </a:r>
            <a:endParaRPr lang="en-US" altLang="ko-KR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3391"/>
            <a:ext cx="64389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158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조교용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</a:t>
            </a:r>
            <a:endParaRPr lang="en-US" altLang="ko-KR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46577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149080"/>
            <a:ext cx="51530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948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같은 회로를 구성하라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5560268" cy="382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77" t="28462" r="6434" b="18660"/>
          <a:stretch/>
        </p:blipFill>
        <p:spPr bwMode="auto">
          <a:xfrm>
            <a:off x="5711252" y="4826833"/>
            <a:ext cx="2818151" cy="1259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852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결과보고서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1412776"/>
            <a:ext cx="8642350" cy="4824512"/>
          </a:xfrm>
        </p:spPr>
        <p:txBody>
          <a:bodyPr/>
          <a:lstStyle/>
          <a:p>
            <a:r>
              <a:rPr lang="ko-KR" altLang="en-US" dirty="0"/>
              <a:t>실험내용</a:t>
            </a:r>
            <a:r>
              <a:rPr lang="en-US" altLang="ko-KR" dirty="0"/>
              <a:t>(1), (2)</a:t>
            </a:r>
            <a:r>
              <a:rPr lang="ko-KR" altLang="en-US" dirty="0"/>
              <a:t>와 </a:t>
            </a:r>
            <a:r>
              <a:rPr lang="en-US" altLang="ko-KR" dirty="0"/>
              <a:t> </a:t>
            </a:r>
            <a:r>
              <a:rPr lang="ko-KR" altLang="en-US" dirty="0"/>
              <a:t>과제의 회로에 대한 </a:t>
            </a:r>
            <a:r>
              <a:rPr lang="en-US" altLang="ko-KR" dirty="0"/>
              <a:t>OrCAD </a:t>
            </a:r>
            <a:r>
              <a:rPr lang="en-US" altLang="ko-KR" dirty="0" err="1"/>
              <a:t>Pspice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시뮬레이션 결과 </a:t>
            </a:r>
            <a:r>
              <a:rPr lang="en-US" altLang="ko-KR" dirty="0"/>
              <a:t>(</a:t>
            </a:r>
            <a:r>
              <a:rPr lang="ko-KR" altLang="en-US" dirty="0"/>
              <a:t>파형</a:t>
            </a:r>
            <a:r>
              <a:rPr lang="en-US" altLang="ko-KR" dirty="0"/>
              <a:t>, </a:t>
            </a:r>
            <a:r>
              <a:rPr lang="ko-KR" altLang="en-US" dirty="0"/>
              <a:t>전류</a:t>
            </a:r>
            <a:r>
              <a:rPr lang="en-US" altLang="ko-KR" dirty="0"/>
              <a:t>,</a:t>
            </a:r>
            <a:r>
              <a:rPr lang="ko-KR" altLang="en-US" dirty="0"/>
              <a:t> 전압</a:t>
            </a:r>
            <a:r>
              <a:rPr lang="en-US" altLang="ko-KR" dirty="0"/>
              <a:t>)</a:t>
            </a:r>
            <a:r>
              <a:rPr lang="ko-KR" altLang="en-US" dirty="0"/>
              <a:t>를 정리한 결과보고서를 제출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</a:p>
          <a:p>
            <a:pPr lvl="1"/>
            <a:r>
              <a:rPr lang="ko-KR" altLang="en-US" dirty="0" smtClean="0"/>
              <a:t>회로 파일</a:t>
            </a:r>
            <a:r>
              <a:rPr lang="en-US" altLang="ko-KR" dirty="0" smtClean="0"/>
              <a:t>, </a:t>
            </a:r>
            <a:r>
              <a:rPr lang="ko-KR" altLang="en-US" dirty="0"/>
              <a:t>파형</a:t>
            </a:r>
            <a:r>
              <a:rPr lang="en-US" altLang="ko-KR" dirty="0"/>
              <a:t>(waveform)</a:t>
            </a:r>
            <a:r>
              <a:rPr lang="ko-KR" altLang="en-US" dirty="0"/>
              <a:t>을 첨부하여 제출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전류</a:t>
            </a:r>
            <a:r>
              <a:rPr lang="en-US" altLang="ko-KR" dirty="0"/>
              <a:t>, </a:t>
            </a:r>
            <a:r>
              <a:rPr lang="ko-KR" altLang="en-US" dirty="0"/>
              <a:t>전압 표시는 회로에 포함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시뮬레이션을 통해 얻은 결과 </a:t>
            </a:r>
            <a:r>
              <a:rPr lang="en-US" altLang="ko-KR" dirty="0"/>
              <a:t>(</a:t>
            </a:r>
            <a:r>
              <a:rPr lang="ko-KR" altLang="en-US" dirty="0"/>
              <a:t>파형</a:t>
            </a:r>
            <a:r>
              <a:rPr lang="en-US" altLang="ko-KR" dirty="0"/>
              <a:t>, </a:t>
            </a:r>
            <a:r>
              <a:rPr lang="ko-KR" altLang="en-US" dirty="0"/>
              <a:t>전압</a:t>
            </a:r>
            <a:r>
              <a:rPr lang="en-US" altLang="ko-KR" dirty="0"/>
              <a:t>, </a:t>
            </a:r>
            <a:r>
              <a:rPr lang="ko-KR" altLang="en-US" dirty="0"/>
              <a:t>전류</a:t>
            </a:r>
            <a:r>
              <a:rPr lang="en-US" altLang="ko-KR" dirty="0"/>
              <a:t>)</a:t>
            </a:r>
            <a:r>
              <a:rPr lang="ko-KR" altLang="en-US" dirty="0"/>
              <a:t> 값들이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다양한 법칙을 통해 계산한 값들과 일치하는지 증명할 것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기타 분석 내용 포함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92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결과보고서</a:t>
            </a:r>
            <a:r>
              <a:rPr lang="en-US" altLang="ko-KR" dirty="0"/>
              <a:t>-</a:t>
            </a:r>
            <a:r>
              <a:rPr lang="ko-KR" altLang="en-US" dirty="0"/>
              <a:t>제출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1196752"/>
            <a:ext cx="8642350" cy="5040536"/>
          </a:xfrm>
        </p:spPr>
        <p:txBody>
          <a:bodyPr/>
          <a:lstStyle/>
          <a:p>
            <a:r>
              <a:rPr lang="ko-KR" altLang="en-US" dirty="0" smtClean="0"/>
              <a:t>회로 파일의 위치는 </a:t>
            </a:r>
            <a:r>
              <a:rPr lang="en-US" altLang="ko-KR" dirty="0" smtClean="0"/>
              <a:t>Design Properties -&gt; File name</a:t>
            </a:r>
            <a:r>
              <a:rPr lang="ko-KR" altLang="en-US" dirty="0" smtClean="0"/>
              <a:t>을 확인하면 알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29337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>
            <a:off x="3275856" y="2863800"/>
            <a:ext cx="57606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4136897"/>
            <a:ext cx="6336704" cy="1763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17" y="2268349"/>
            <a:ext cx="4686275" cy="119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1907704" y="4917901"/>
            <a:ext cx="1205508" cy="103137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7342" y="617919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모두 복사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 bwMode="auto">
          <a:xfrm>
            <a:off x="3185220" y="5900539"/>
            <a:ext cx="378668" cy="3367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92231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75" y="2169103"/>
            <a:ext cx="37242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결과보고서</a:t>
            </a:r>
            <a:r>
              <a:rPr lang="en-US" altLang="ko-KR" dirty="0"/>
              <a:t>-</a:t>
            </a:r>
            <a:r>
              <a:rPr lang="ko-KR" altLang="en-US" dirty="0"/>
              <a:t>제출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1196752"/>
            <a:ext cx="8642350" cy="5040536"/>
          </a:xfrm>
        </p:spPr>
        <p:txBody>
          <a:bodyPr/>
          <a:lstStyle/>
          <a:p>
            <a:r>
              <a:rPr lang="ko-KR" altLang="en-US" dirty="0" smtClean="0"/>
              <a:t>아래와 </a:t>
            </a:r>
            <a:r>
              <a:rPr lang="ko-KR" altLang="en-US" dirty="0"/>
              <a:t>같이 압축하여 보고서와 같이 첨부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899592" y="2367352"/>
            <a:ext cx="1224136" cy="86409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2195736" y="2852936"/>
            <a:ext cx="244827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788024" y="2636912"/>
            <a:ext cx="209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Orcad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Pspice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899592" y="3257150"/>
            <a:ext cx="1150881" cy="197250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 bwMode="auto">
          <a:xfrm>
            <a:off x="2123728" y="3346655"/>
            <a:ext cx="252028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783049" y="313167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파형 </a:t>
            </a:r>
            <a:r>
              <a:rPr lang="ko-KR" altLang="en-US" dirty="0" err="1" smtClean="0"/>
              <a:t>캡쳐</a:t>
            </a:r>
            <a:r>
              <a:rPr lang="ko-KR" altLang="en-US" dirty="0" smtClean="0"/>
              <a:t> 사진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 bwMode="auto">
          <a:xfrm>
            <a:off x="899592" y="3484417"/>
            <a:ext cx="1512168" cy="163948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 bwMode="auto">
          <a:xfrm>
            <a:off x="2516012" y="3546391"/>
            <a:ext cx="212799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788024" y="34844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결과보고서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5013176"/>
            <a:ext cx="927695" cy="108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직선 화살표 연결선 12"/>
          <p:cNvCxnSpPr/>
          <p:nvPr/>
        </p:nvCxnSpPr>
        <p:spPr bwMode="auto">
          <a:xfrm>
            <a:off x="1975507" y="3853749"/>
            <a:ext cx="0" cy="7993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123728" y="400506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압축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6044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1196752"/>
            <a:ext cx="8642350" cy="5040536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Orcad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File – Open project</a:t>
            </a:r>
            <a:r>
              <a:rPr lang="ko-KR" altLang="en-US" dirty="0" smtClean="0"/>
              <a:t>를 누른 후 </a:t>
            </a:r>
            <a:r>
              <a:rPr lang="en-US" altLang="ko-KR" dirty="0" smtClean="0"/>
              <a:t>All Files </a:t>
            </a:r>
            <a:r>
              <a:rPr lang="ko-KR" altLang="en-US" dirty="0" smtClean="0"/>
              <a:t>클릭 후 </a:t>
            </a:r>
            <a:r>
              <a:rPr lang="en-US" altLang="ko-KR" dirty="0"/>
              <a:t>OPJ</a:t>
            </a:r>
            <a:r>
              <a:rPr lang="ko-KR" altLang="en-US" dirty="0"/>
              <a:t>파일 </a:t>
            </a:r>
            <a:r>
              <a:rPr lang="ko-KR" altLang="en-US" dirty="0" smtClean="0"/>
              <a:t>또는 데이터 원본 이름</a:t>
            </a:r>
            <a:r>
              <a:rPr lang="en-US" altLang="ko-KR" dirty="0" smtClean="0"/>
              <a:t>(.</a:t>
            </a:r>
            <a:r>
              <a:rPr lang="en-US" altLang="ko-KR" dirty="0" err="1" smtClean="0"/>
              <a:t>dsn</a:t>
            </a:r>
            <a:r>
              <a:rPr lang="en-US" altLang="ko-KR" dirty="0" smtClean="0"/>
              <a:t>)</a:t>
            </a:r>
            <a:r>
              <a:rPr lang="ko-KR" altLang="en-US" dirty="0" smtClean="0"/>
              <a:t>파일을 클</a:t>
            </a:r>
            <a:r>
              <a:rPr lang="ko-KR" altLang="en-US" dirty="0"/>
              <a:t>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5"/>
          <a:stretch/>
        </p:blipFill>
        <p:spPr bwMode="auto">
          <a:xfrm>
            <a:off x="323528" y="2060848"/>
            <a:ext cx="3675817" cy="253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-</a:t>
            </a:r>
            <a:r>
              <a:rPr lang="ko-KR" altLang="en-US" dirty="0" smtClean="0"/>
              <a:t>확인 방법</a:t>
            </a:r>
            <a:endParaRPr lang="ko-KR" alt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725144"/>
            <a:ext cx="53530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1835696" y="4424192"/>
            <a:ext cx="2256013" cy="1847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7" name="꺾인 연결선 6"/>
          <p:cNvCxnSpPr/>
          <p:nvPr/>
        </p:nvCxnSpPr>
        <p:spPr bwMode="auto">
          <a:xfrm rot="16200000" flipH="1">
            <a:off x="4490773" y="3366210"/>
            <a:ext cx="954543" cy="792088"/>
          </a:xfrm>
          <a:prstGeom prst="bentConnector3">
            <a:avLst>
              <a:gd name="adj1" fmla="val 161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직사각형 11"/>
          <p:cNvSpPr/>
          <p:nvPr/>
        </p:nvSpPr>
        <p:spPr bwMode="auto">
          <a:xfrm>
            <a:off x="7020272" y="5949280"/>
            <a:ext cx="1152128" cy="3620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287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</a:t>
            </a:r>
            <a:r>
              <a:rPr lang="ko-KR" altLang="en-US" dirty="0"/>
              <a:t> 만들기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Location</a:t>
            </a:r>
            <a:r>
              <a:rPr lang="ko-KR" altLang="en-US" dirty="0"/>
              <a:t>은 영어로만 이뤄진 </a:t>
            </a:r>
            <a:r>
              <a:rPr lang="en-US" altLang="ko-KR" dirty="0"/>
              <a:t>path</a:t>
            </a:r>
            <a:r>
              <a:rPr lang="ko-KR" altLang="en-US" dirty="0"/>
              <a:t>를 정해준다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476375"/>
            <a:ext cx="424815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</a:t>
            </a:r>
            <a:r>
              <a:rPr lang="ko-KR" altLang="en-US" dirty="0"/>
              <a:t> 만들기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a blank Project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2624138"/>
            <a:ext cx="452437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부품 추가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혹은 </a:t>
            </a:r>
            <a:r>
              <a:rPr lang="en-US" altLang="ko-KR" dirty="0" err="1"/>
              <a:t>Pspice</a:t>
            </a:r>
            <a:r>
              <a:rPr lang="en-US" altLang="ko-KR" dirty="0"/>
              <a:t> Component</a:t>
            </a:r>
            <a:r>
              <a:rPr lang="ko-KR" altLang="en-US" dirty="0"/>
              <a:t>를 이용해서 부품추가가 가능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621982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89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부품 추가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End Mode(</a:t>
            </a:r>
            <a:r>
              <a:rPr lang="ko-KR" altLang="en-US" dirty="0"/>
              <a:t>부품 추가 중단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- ESC key</a:t>
            </a:r>
          </a:p>
          <a:p>
            <a:pPr marL="0" indent="0">
              <a:buNone/>
            </a:pPr>
            <a:r>
              <a:rPr lang="en-US" altLang="ko-KR" dirty="0"/>
              <a:t> - Right click -&gt; End Mode</a:t>
            </a:r>
          </a:p>
          <a:p>
            <a:pPr marL="0" indent="0">
              <a:buNone/>
            </a:pPr>
            <a:r>
              <a:rPr lang="en-US" altLang="ko-KR" dirty="0"/>
              <a:t> - Delete key</a:t>
            </a:r>
            <a:r>
              <a:rPr lang="ko-KR" altLang="en-US" dirty="0"/>
              <a:t>로 삭제가능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16364"/>
          <a:stretch/>
        </p:blipFill>
        <p:spPr bwMode="auto">
          <a:xfrm>
            <a:off x="3995936" y="3094262"/>
            <a:ext cx="4631836" cy="318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60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부품 수정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Part rotate</a:t>
            </a:r>
          </a:p>
          <a:p>
            <a:pPr lvl="1"/>
            <a:r>
              <a:rPr lang="en-US" altLang="ko-KR" dirty="0"/>
              <a:t>R key</a:t>
            </a:r>
          </a:p>
          <a:p>
            <a:pPr lvl="1"/>
            <a:r>
              <a:rPr lang="en-US" altLang="ko-KR" dirty="0"/>
              <a:t>Right click -&gt; rotate</a:t>
            </a:r>
            <a:endParaRPr lang="ko-KR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18237"/>
            <a:ext cx="3962400" cy="16954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93817"/>
            <a:ext cx="9334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84305"/>
            <a:ext cx="7905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/>
          <p:nvPr/>
        </p:nvCxnSpPr>
        <p:spPr bwMode="auto">
          <a:xfrm>
            <a:off x="1403648" y="3703405"/>
            <a:ext cx="64807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590800"/>
            <a:ext cx="2971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부품 수정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Edit Properties</a:t>
            </a:r>
            <a:r>
              <a:rPr lang="ko-KR" altLang="en-US" dirty="0"/>
              <a:t>로 이름과 값 수정가능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수정할 부분 </a:t>
            </a:r>
            <a:r>
              <a:rPr lang="en-US" altLang="ko-KR" sz="2000" dirty="0"/>
              <a:t>Double click </a:t>
            </a:r>
          </a:p>
          <a:p>
            <a:pPr marL="0" indent="0">
              <a:buNone/>
            </a:pPr>
            <a:r>
              <a:rPr lang="en-US" altLang="ko-KR" sz="2000" dirty="0"/>
              <a:t>    or Right click -&gt; Edit Properties… </a:t>
            </a: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48744"/>
            <a:ext cx="2971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011" y="2164795"/>
            <a:ext cx="3744416" cy="2272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화살표 연결선 10"/>
          <p:cNvCxnSpPr/>
          <p:nvPr/>
        </p:nvCxnSpPr>
        <p:spPr bwMode="auto">
          <a:xfrm>
            <a:off x="3419872" y="3964995"/>
            <a:ext cx="136815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" t="5265"/>
          <a:stretch/>
        </p:blipFill>
        <p:spPr bwMode="auto">
          <a:xfrm>
            <a:off x="5148064" y="4466381"/>
            <a:ext cx="3528392" cy="220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420228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Pspice 설치 및 기초 활용</Template>
  <TotalTime>993</TotalTime>
  <Words>650</Words>
  <Application>Microsoft Office PowerPoint</Application>
  <PresentationFormat>화면 슬라이드 쇼(4:3)</PresentationFormat>
  <Paragraphs>169</Paragraphs>
  <Slides>38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Report</vt:lpstr>
      <vt:lpstr>A-12. OrCAD Pspice 실습-2</vt:lpstr>
      <vt:lpstr>Index</vt:lpstr>
      <vt:lpstr>Project 만들기 (1)</vt:lpstr>
      <vt:lpstr>Project 만들기 (2)</vt:lpstr>
      <vt:lpstr>Project 만들기 (3)</vt:lpstr>
      <vt:lpstr>부품 추가 (1)</vt:lpstr>
      <vt:lpstr>부품 추가 (2)</vt:lpstr>
      <vt:lpstr>부품 수정 (1)</vt:lpstr>
      <vt:lpstr>부품 수정 (2)</vt:lpstr>
      <vt:lpstr>Wiring (1)</vt:lpstr>
      <vt:lpstr>Wiring (2)</vt:lpstr>
      <vt:lpstr>Simulation (1)</vt:lpstr>
      <vt:lpstr>Simulation (2)</vt:lpstr>
      <vt:lpstr>Simulation (3)</vt:lpstr>
      <vt:lpstr>Simulation (4)</vt:lpstr>
      <vt:lpstr>Simulation (5)</vt:lpstr>
      <vt:lpstr>Simulation (6)</vt:lpstr>
      <vt:lpstr>Simulation (7)</vt:lpstr>
      <vt:lpstr>부품 찾기 (1)</vt:lpstr>
      <vt:lpstr>부품 찾기 (2)</vt:lpstr>
      <vt:lpstr>부품 찾기 (3)</vt:lpstr>
      <vt:lpstr>AC 전압원 (1)</vt:lpstr>
      <vt:lpstr>AC 전압원 (2)</vt:lpstr>
      <vt:lpstr>실험내용 (1) </vt:lpstr>
      <vt:lpstr>실험내용 (1) 조교용</vt:lpstr>
      <vt:lpstr>실험내용 (2) </vt:lpstr>
      <vt:lpstr>실험내용 (2) 조교용</vt:lpstr>
      <vt:lpstr>실험내용 (2) 조교용 </vt:lpstr>
      <vt:lpstr>실험내용 (3) </vt:lpstr>
      <vt:lpstr>실험내용 (3) 조교용 </vt:lpstr>
      <vt:lpstr>실험내용 (3) 조교용</vt:lpstr>
      <vt:lpstr>과제 조교용</vt:lpstr>
      <vt:lpstr>과제 조교용</vt:lpstr>
      <vt:lpstr>과제 </vt:lpstr>
      <vt:lpstr>결과보고서</vt:lpstr>
      <vt:lpstr>결과보고서-제출 방법 (1)</vt:lpstr>
      <vt:lpstr>결과보고서-제출 방법 (2)</vt:lpstr>
      <vt:lpstr>파일-확인 방법</vt:lpstr>
    </vt:vector>
  </TitlesOfParts>
  <Company>inha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wangky1007</dc:creator>
  <cp:lastModifiedBy>Daehyun Choi</cp:lastModifiedBy>
  <cp:revision>204</cp:revision>
  <dcterms:created xsi:type="dcterms:W3CDTF">2012-02-16T07:08:07Z</dcterms:created>
  <dcterms:modified xsi:type="dcterms:W3CDTF">2017-05-16T11:37:16Z</dcterms:modified>
</cp:coreProperties>
</file>