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328" r:id="rId4"/>
    <p:sldId id="329" r:id="rId5"/>
    <p:sldId id="339" r:id="rId6"/>
    <p:sldId id="340" r:id="rId7"/>
    <p:sldId id="349" r:id="rId8"/>
    <p:sldId id="350" r:id="rId9"/>
    <p:sldId id="351" r:id="rId10"/>
    <p:sldId id="341" r:id="rId11"/>
    <p:sldId id="318" r:id="rId12"/>
    <p:sldId id="320" r:id="rId13"/>
    <p:sldId id="321" r:id="rId14"/>
    <p:sldId id="345" r:id="rId15"/>
    <p:sldId id="317" r:id="rId16"/>
    <p:sldId id="352" r:id="rId17"/>
    <p:sldId id="353" r:id="rId18"/>
    <p:sldId id="35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9" autoAdjust="0"/>
    <p:restoredTop sz="85311" autoAdjust="0"/>
  </p:normalViewPr>
  <p:slideViewPr>
    <p:cSldViewPr>
      <p:cViewPr varScale="1">
        <p:scale>
          <a:sx n="96" d="100"/>
          <a:sy n="96" d="100"/>
        </p:scale>
        <p:origin x="-4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67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50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661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661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661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67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67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67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538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188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500813"/>
            <a:ext cx="7921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A-13. OrCAD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Pspice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-3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79912" y="4365104"/>
            <a:ext cx="52533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  <a:p>
            <a:pPr algn="ctr" eaLnBrk="1" hangingPunct="1"/>
            <a:r>
              <a:rPr lang="en-US" altLang="ko-KR" sz="2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2017</a:t>
            </a:r>
            <a:r>
              <a:rPr lang="ko-KR" altLang="en-US" sz="2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학기 정보통신기초설계실험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내용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25538"/>
            <a:ext cx="8852346" cy="5111750"/>
          </a:xfrm>
        </p:spPr>
        <p:txBody>
          <a:bodyPr/>
          <a:lstStyle/>
          <a:p>
            <a:r>
              <a:rPr lang="ko-KR" altLang="en-US" dirty="0"/>
              <a:t>반파 정류기 회로를 구성하고 다음의 조건으로 시뮬레이션을 출력하라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42195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149080"/>
            <a:ext cx="32289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63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실험내용 </a:t>
            </a:r>
            <a:r>
              <a:rPr lang="en-US" altLang="ko-KR" dirty="0"/>
              <a:t>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RL </a:t>
            </a:r>
            <a:r>
              <a:rPr lang="ko-KR" altLang="en-US" dirty="0"/>
              <a:t>직렬회로를 구성하고 다음의 조건으로 시뮬레이션을 출력하라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5842"/>
            <a:ext cx="44291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149080"/>
            <a:ext cx="32289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47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실험내용 </a:t>
            </a:r>
            <a:r>
              <a:rPr lang="en-US" altLang="ko-KR" dirty="0"/>
              <a:t>(3)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RC </a:t>
            </a:r>
            <a:r>
              <a:rPr lang="ko-KR" altLang="en-US" dirty="0"/>
              <a:t>직렬회로를 구성하고 다음의 조건으로 시뮬레이션을 출력하라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149080"/>
            <a:ext cx="32289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45529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924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buFontTx/>
              <a:buChar char="•"/>
            </a:pPr>
            <a:r>
              <a:rPr lang="en-US" altLang="ko-KR" sz="2400" dirty="0"/>
              <a:t>RLC </a:t>
            </a:r>
            <a:r>
              <a:rPr lang="ko-KR" altLang="en-US" sz="2400" dirty="0"/>
              <a:t>직렬회로를 구성하고 아래의 조건으로 시뮬레이션 </a:t>
            </a:r>
            <a:r>
              <a:rPr lang="ko-KR" altLang="en-US" sz="2400" dirty="0" err="1"/>
              <a:t>하시오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254" y="2874357"/>
            <a:ext cx="32289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364300" y="2017628"/>
            <a:ext cx="5328592" cy="2650584"/>
            <a:chOff x="2275248" y="3068960"/>
            <a:chExt cx="6284329" cy="3352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3068960"/>
              <a:ext cx="6219825" cy="335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248" y="4745360"/>
              <a:ext cx="648072" cy="6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3695" y="3140968"/>
                <a:ext cx="22322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 smtClean="0">
                          <a:latin typeface="Cambria Math"/>
                        </a:rPr>
                        <m:t>𝑉𝑜𝑓𝑓</m:t>
                      </m:r>
                      <m:r>
                        <a:rPr lang="en-US" altLang="ko-KR" sz="2400" i="1" dirty="0" smtClean="0">
                          <a:latin typeface="Cambria Math"/>
                        </a:rPr>
                        <m:t> = 0</m:t>
                      </m:r>
                    </m:oMath>
                  </m:oMathPara>
                </a14:m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 smtClean="0">
                          <a:latin typeface="Cambria Math"/>
                        </a:rPr>
                        <m:t>𝑉𝐴𝑀𝑃𝐿</m:t>
                      </m:r>
                      <m:r>
                        <a:rPr lang="en-US" altLang="ko-KR" sz="2400" i="1" dirty="0" smtClean="0">
                          <a:latin typeface="Cambria Math"/>
                        </a:rPr>
                        <m:t> =1</m:t>
                      </m:r>
                    </m:oMath>
                  </m:oMathPara>
                </a14:m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 smtClean="0">
                          <a:latin typeface="Cambria Math"/>
                        </a:rPr>
                        <m:t>𝐹𝑟𝑒𝑞</m:t>
                      </m:r>
                      <m:r>
                        <a:rPr lang="en-US" altLang="ko-KR" sz="2400" i="1" dirty="0" smtClean="0">
                          <a:latin typeface="Cambria Math"/>
                        </a:rPr>
                        <m:t> = 300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95" y="3140968"/>
                <a:ext cx="2232248" cy="1200329"/>
              </a:xfrm>
              <a:prstGeom prst="rect">
                <a:avLst/>
              </a:prstGeom>
              <a:blipFill rotWithShape="1">
                <a:blip r:embed="rId6"/>
                <a:stretch>
                  <a:fillRect b="-65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852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buFontTx/>
              <a:buChar char="•"/>
            </a:pPr>
            <a:r>
              <a:rPr lang="en-US" altLang="ko-KR" sz="2400" dirty="0"/>
              <a:t>LC </a:t>
            </a:r>
            <a:r>
              <a:rPr lang="ko-KR" altLang="en-US" sz="2400" dirty="0" err="1"/>
              <a:t>발진기를</a:t>
            </a:r>
            <a:r>
              <a:rPr lang="ko-KR" altLang="en-US" sz="2400" dirty="0"/>
              <a:t> 구성하고 아래의 조건으로 시뮬레이션을 </a:t>
            </a:r>
            <a:r>
              <a:rPr lang="ko-KR" altLang="en-US" sz="2400" dirty="0" err="1"/>
              <a:t>출력하시오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71500" y="2123455"/>
            <a:ext cx="6079707" cy="3249761"/>
            <a:chOff x="71500" y="1835034"/>
            <a:chExt cx="6079707" cy="3249761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00" y="1844824"/>
              <a:ext cx="5544616" cy="2643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11560" y="3325633"/>
                  <a:ext cx="223224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/>
                              </a:rPr>
                              <m:t>𝐷𝐶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lang="en-US" altLang="ko-KR" sz="2000" b="0" i="1" dirty="0" smtClean="0">
                            <a:latin typeface="Cambria Math"/>
                          </a:rPr>
                          <m:t>1</m:t>
                        </m:r>
                        <m:r>
                          <a:rPr lang="en-US" altLang="ko-KR" sz="2000" b="0" i="1" dirty="0" smtClean="0">
                            <a:latin typeface="Cambria Math"/>
                          </a:rPr>
                          <m:t>𝑉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3325633"/>
                  <a:ext cx="2232248" cy="7078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75759" y="1835034"/>
                  <a:ext cx="2232248" cy="1039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/>
                              </a:rPr>
                              <m:t>𝑂𝑝𝑒𝑛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/>
                          </a:rPr>
                          <m:t>5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𝑚𝑠</m:t>
                        </m:r>
                      </m:oMath>
                    </m:oMathPara>
                  </a14:m>
                  <a:r>
                    <a:rPr lang="en-US" altLang="ko-KR" sz="2000" i="1" dirty="0">
                      <a:latin typeface="Cambria Math"/>
                    </a:rPr>
                    <a:t/>
                  </a:r>
                  <a:br>
                    <a:rPr lang="en-US" altLang="ko-KR" sz="2000" i="1" dirty="0">
                      <a:latin typeface="Cambria Math"/>
                    </a:rPr>
                  </a:b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759" y="1835034"/>
                  <a:ext cx="2232248" cy="103932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타원 5"/>
            <p:cNvSpPr/>
            <p:nvPr/>
          </p:nvSpPr>
          <p:spPr bwMode="auto">
            <a:xfrm>
              <a:off x="3347864" y="2458858"/>
              <a:ext cx="342038" cy="31162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008007" y="2000752"/>
                  <a:ext cx="93113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/>
                          </a:rPr>
                          <m:t>𝑉</m:t>
                        </m:r>
                        <m:r>
                          <a:rPr lang="ko-KR" altLang="en-US" sz="2000" b="0" i="1" smtClean="0">
                            <a:latin typeface="Cambria Math"/>
                          </a:rPr>
                          <m:t>측정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8007" y="2000752"/>
                  <a:ext cx="931135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타원 13"/>
            <p:cNvSpPr/>
            <p:nvPr/>
          </p:nvSpPr>
          <p:spPr bwMode="auto">
            <a:xfrm>
              <a:off x="3449554" y="4065285"/>
              <a:ext cx="342038" cy="31162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" name="타원 14"/>
            <p:cNvSpPr/>
            <p:nvPr/>
          </p:nvSpPr>
          <p:spPr bwMode="auto">
            <a:xfrm>
              <a:off x="5220072" y="2552186"/>
              <a:ext cx="342038" cy="31162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449554" y="4376909"/>
                  <a:ext cx="93113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0" dirty="0"/>
                    <a:t>I1 </a:t>
                  </a:r>
                  <a14:m>
                    <m:oMath xmlns:m="http://schemas.openxmlformats.org/officeDocument/2006/math">
                      <m:r>
                        <a:rPr lang="ko-KR" altLang="en-US" sz="2000" b="0" i="1" smtClean="0">
                          <a:latin typeface="Cambria Math"/>
                        </a:rPr>
                        <m:t>측정</m:t>
                      </m:r>
                    </m:oMath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9554" y="4376909"/>
                  <a:ext cx="931135" cy="70788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7190" t="-4310" b="-77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220072" y="1906784"/>
                  <a:ext cx="93113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0" dirty="0"/>
                    <a:t>I2 </a:t>
                  </a:r>
                  <a14:m>
                    <m:oMath xmlns:m="http://schemas.openxmlformats.org/officeDocument/2006/math">
                      <m:r>
                        <a:rPr lang="ko-KR" altLang="en-US" sz="2000" b="0" i="1" smtClean="0">
                          <a:latin typeface="Cambria Math"/>
                        </a:rPr>
                        <m:t>측정</m:t>
                      </m:r>
                    </m:oMath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1906784"/>
                  <a:ext cx="931135" cy="70788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6536" t="-4310" b="-77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638" y="4624536"/>
            <a:ext cx="33718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37" y="2757844"/>
            <a:ext cx="2681622" cy="1679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767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결과보고서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1412776"/>
            <a:ext cx="8642350" cy="4824512"/>
          </a:xfrm>
        </p:spPr>
        <p:txBody>
          <a:bodyPr/>
          <a:lstStyle/>
          <a:p>
            <a:r>
              <a:rPr lang="ko-KR" altLang="en-US" dirty="0"/>
              <a:t>실험내용</a:t>
            </a:r>
            <a:r>
              <a:rPr lang="en-US" altLang="ko-KR" dirty="0"/>
              <a:t>(1), (2), (3)</a:t>
            </a:r>
            <a:r>
              <a:rPr lang="ko-KR" altLang="en-US" dirty="0"/>
              <a:t>과 </a:t>
            </a:r>
            <a:r>
              <a:rPr lang="en-US" altLang="ko-KR" dirty="0"/>
              <a:t> </a:t>
            </a:r>
            <a:r>
              <a:rPr lang="ko-KR" altLang="en-US" dirty="0"/>
              <a:t>과제의 회로에 대한 </a:t>
            </a:r>
            <a:r>
              <a:rPr lang="en-US" altLang="ko-KR" dirty="0"/>
              <a:t>OrCAD </a:t>
            </a:r>
            <a:r>
              <a:rPr lang="en-US" altLang="ko-KR" dirty="0" err="1"/>
              <a:t>Pspice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시뮬레이션 결과</a:t>
            </a:r>
            <a:r>
              <a:rPr lang="en-US" altLang="ko-KR" dirty="0"/>
              <a:t>(</a:t>
            </a:r>
            <a:r>
              <a:rPr lang="ko-KR" altLang="en-US" dirty="0"/>
              <a:t>파형</a:t>
            </a:r>
            <a:r>
              <a:rPr lang="en-US" altLang="ko-KR" dirty="0"/>
              <a:t>, </a:t>
            </a:r>
            <a:r>
              <a:rPr lang="ko-KR" altLang="en-US" dirty="0"/>
              <a:t>전류</a:t>
            </a:r>
            <a:r>
              <a:rPr lang="en-US" altLang="ko-KR" dirty="0"/>
              <a:t>,</a:t>
            </a:r>
            <a:r>
              <a:rPr lang="ko-KR" altLang="en-US" dirty="0"/>
              <a:t> 전압</a:t>
            </a:r>
            <a:r>
              <a:rPr lang="en-US" altLang="ko-KR" dirty="0"/>
              <a:t>)</a:t>
            </a:r>
            <a:r>
              <a:rPr lang="ko-KR" altLang="en-US" dirty="0"/>
              <a:t>를 정리한 결과보고서를 제출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회로</a:t>
            </a:r>
            <a:r>
              <a:rPr lang="en-US" altLang="ko-KR" dirty="0"/>
              <a:t>(OPJ </a:t>
            </a:r>
            <a:r>
              <a:rPr lang="ko-KR" altLang="en-US" dirty="0"/>
              <a:t>파일</a:t>
            </a:r>
            <a:r>
              <a:rPr lang="en-US" altLang="ko-KR" dirty="0"/>
              <a:t>), </a:t>
            </a:r>
            <a:r>
              <a:rPr lang="ko-KR" altLang="en-US" dirty="0"/>
              <a:t>파형</a:t>
            </a:r>
            <a:r>
              <a:rPr lang="en-US" altLang="ko-KR" dirty="0"/>
              <a:t>(waveform)</a:t>
            </a:r>
            <a:r>
              <a:rPr lang="ko-KR" altLang="en-US" dirty="0"/>
              <a:t>을 첨부하여 제출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전류</a:t>
            </a:r>
            <a:r>
              <a:rPr lang="en-US" altLang="ko-KR" dirty="0"/>
              <a:t>, </a:t>
            </a:r>
            <a:r>
              <a:rPr lang="ko-KR" altLang="en-US" dirty="0"/>
              <a:t>전압 표시는 회로에 포함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시뮬레이션을 통해 얻은 결과 </a:t>
            </a:r>
            <a:r>
              <a:rPr lang="en-US" altLang="ko-KR" dirty="0"/>
              <a:t>(</a:t>
            </a:r>
            <a:r>
              <a:rPr lang="ko-KR" altLang="en-US" dirty="0"/>
              <a:t>파형</a:t>
            </a:r>
            <a:r>
              <a:rPr lang="en-US" altLang="ko-KR" dirty="0"/>
              <a:t>, </a:t>
            </a:r>
            <a:r>
              <a:rPr lang="ko-KR" altLang="en-US" dirty="0"/>
              <a:t>전압</a:t>
            </a:r>
            <a:r>
              <a:rPr lang="en-US" altLang="ko-KR" dirty="0"/>
              <a:t>, </a:t>
            </a:r>
            <a:r>
              <a:rPr lang="ko-KR" altLang="en-US" dirty="0"/>
              <a:t>전류</a:t>
            </a:r>
            <a:r>
              <a:rPr lang="en-US" altLang="ko-KR" dirty="0"/>
              <a:t>)</a:t>
            </a:r>
            <a:r>
              <a:rPr lang="ko-KR" altLang="en-US" dirty="0"/>
              <a:t> 값들이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다양한 법칙을 통해 계산한 값들과 일치하는지 증명할 것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기타 분석 내용 포함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92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결과보고서</a:t>
            </a:r>
            <a:r>
              <a:rPr lang="en-US" altLang="ko-KR" dirty="0"/>
              <a:t>-</a:t>
            </a:r>
            <a:r>
              <a:rPr lang="ko-KR" altLang="en-US" dirty="0"/>
              <a:t>제출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1196752"/>
            <a:ext cx="8642350" cy="5040536"/>
          </a:xfrm>
        </p:spPr>
        <p:txBody>
          <a:bodyPr/>
          <a:lstStyle/>
          <a:p>
            <a:r>
              <a:rPr lang="ko-KR" altLang="en-US" dirty="0" smtClean="0"/>
              <a:t>회로 파일의 위치는 </a:t>
            </a:r>
            <a:r>
              <a:rPr lang="en-US" altLang="ko-KR" dirty="0" smtClean="0"/>
              <a:t>Design Properties -&gt; File name</a:t>
            </a:r>
            <a:r>
              <a:rPr lang="ko-KR" altLang="en-US" dirty="0" smtClean="0"/>
              <a:t>을 확인하면 알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29337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>
            <a:off x="3275856" y="2863800"/>
            <a:ext cx="57606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4136897"/>
            <a:ext cx="6336704" cy="1763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17" y="2268349"/>
            <a:ext cx="4686275" cy="119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1907704" y="4917901"/>
            <a:ext cx="1205508" cy="103137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7342" y="617919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모두 복사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 bwMode="auto">
          <a:xfrm>
            <a:off x="3185220" y="5900539"/>
            <a:ext cx="378668" cy="3367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64882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75" y="2169103"/>
            <a:ext cx="37242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결과보고서</a:t>
            </a:r>
            <a:r>
              <a:rPr lang="en-US" altLang="ko-KR" dirty="0"/>
              <a:t>-</a:t>
            </a:r>
            <a:r>
              <a:rPr lang="ko-KR" altLang="en-US" dirty="0"/>
              <a:t>제출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1196752"/>
            <a:ext cx="8642350" cy="5040536"/>
          </a:xfrm>
        </p:spPr>
        <p:txBody>
          <a:bodyPr/>
          <a:lstStyle/>
          <a:p>
            <a:r>
              <a:rPr lang="ko-KR" altLang="en-US" dirty="0" smtClean="0"/>
              <a:t>아래와 </a:t>
            </a:r>
            <a:r>
              <a:rPr lang="ko-KR" altLang="en-US" dirty="0"/>
              <a:t>같이 압축하여 보고서와 같이 첨부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899592" y="2367352"/>
            <a:ext cx="1224136" cy="86409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2195736" y="2852936"/>
            <a:ext cx="244827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788024" y="2636912"/>
            <a:ext cx="209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Orcad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Pspice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899592" y="3257150"/>
            <a:ext cx="1150881" cy="19725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 bwMode="auto">
          <a:xfrm>
            <a:off x="2123728" y="3346655"/>
            <a:ext cx="252028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783049" y="313167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파형 </a:t>
            </a:r>
            <a:r>
              <a:rPr lang="ko-KR" altLang="en-US" dirty="0" err="1" smtClean="0"/>
              <a:t>캡쳐</a:t>
            </a:r>
            <a:r>
              <a:rPr lang="ko-KR" altLang="en-US" dirty="0" smtClean="0"/>
              <a:t> 사진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 bwMode="auto">
          <a:xfrm>
            <a:off x="899592" y="3484417"/>
            <a:ext cx="1512168" cy="163948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 bwMode="auto">
          <a:xfrm>
            <a:off x="2516012" y="3546391"/>
            <a:ext cx="212799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788024" y="34844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결과보고서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5013176"/>
            <a:ext cx="927695" cy="108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직선 화살표 연결선 12"/>
          <p:cNvCxnSpPr/>
          <p:nvPr/>
        </p:nvCxnSpPr>
        <p:spPr bwMode="auto">
          <a:xfrm>
            <a:off x="1975507" y="3853749"/>
            <a:ext cx="0" cy="7993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123728" y="400506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압축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054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1196752"/>
            <a:ext cx="8642350" cy="5040536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Orcad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File – Open project</a:t>
            </a:r>
            <a:r>
              <a:rPr lang="ko-KR" altLang="en-US" dirty="0" smtClean="0"/>
              <a:t>를 누른 후 </a:t>
            </a:r>
            <a:r>
              <a:rPr lang="en-US" altLang="ko-KR" dirty="0" smtClean="0"/>
              <a:t>All Files </a:t>
            </a:r>
            <a:r>
              <a:rPr lang="ko-KR" altLang="en-US" dirty="0" smtClean="0"/>
              <a:t>클릭 후 </a:t>
            </a:r>
            <a:r>
              <a:rPr lang="en-US" altLang="ko-KR" dirty="0"/>
              <a:t>OPJ</a:t>
            </a:r>
            <a:r>
              <a:rPr lang="ko-KR" altLang="en-US" dirty="0"/>
              <a:t>파일 </a:t>
            </a:r>
            <a:r>
              <a:rPr lang="ko-KR" altLang="en-US" dirty="0" smtClean="0"/>
              <a:t>또는 데이터 원본 이름</a:t>
            </a:r>
            <a:r>
              <a:rPr lang="en-US" altLang="ko-KR" dirty="0" smtClean="0"/>
              <a:t>(.</a:t>
            </a:r>
            <a:r>
              <a:rPr lang="en-US" altLang="ko-KR" dirty="0" err="1" smtClean="0"/>
              <a:t>dsn</a:t>
            </a:r>
            <a:r>
              <a:rPr lang="en-US" altLang="ko-KR" dirty="0" smtClean="0"/>
              <a:t>)</a:t>
            </a:r>
            <a:r>
              <a:rPr lang="ko-KR" altLang="en-US" dirty="0" smtClean="0"/>
              <a:t>파일을 클</a:t>
            </a:r>
            <a:r>
              <a:rPr lang="ko-KR" altLang="en-US" dirty="0"/>
              <a:t>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5"/>
          <a:stretch/>
        </p:blipFill>
        <p:spPr bwMode="auto">
          <a:xfrm>
            <a:off x="323528" y="2060848"/>
            <a:ext cx="3675817" cy="253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-</a:t>
            </a:r>
            <a:r>
              <a:rPr lang="ko-KR" altLang="en-US" dirty="0" smtClean="0"/>
              <a:t>확인 방법</a:t>
            </a:r>
            <a:endParaRPr lang="ko-KR" alt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725144"/>
            <a:ext cx="53530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1835696" y="4424192"/>
            <a:ext cx="2256013" cy="1847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7" name="꺾인 연결선 6"/>
          <p:cNvCxnSpPr/>
          <p:nvPr/>
        </p:nvCxnSpPr>
        <p:spPr bwMode="auto">
          <a:xfrm rot="16200000" flipH="1">
            <a:off x="4490773" y="3366210"/>
            <a:ext cx="954543" cy="792088"/>
          </a:xfrm>
          <a:prstGeom prst="bentConnector3">
            <a:avLst>
              <a:gd name="adj1" fmla="val 161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직사각형 11"/>
          <p:cNvSpPr/>
          <p:nvPr/>
        </p:nvSpPr>
        <p:spPr bwMode="auto">
          <a:xfrm>
            <a:off x="7020272" y="5949280"/>
            <a:ext cx="1152128" cy="3620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06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실험목표 </a:t>
            </a:r>
            <a:r>
              <a:rPr lang="en-US" altLang="ko-KR" dirty="0"/>
              <a:t>: Capacitor</a:t>
            </a:r>
            <a:r>
              <a:rPr lang="ko-KR" altLang="en-US" dirty="0"/>
              <a:t>와 </a:t>
            </a:r>
            <a:r>
              <a:rPr lang="en-US" altLang="ko-KR" dirty="0"/>
              <a:t>Inductor</a:t>
            </a:r>
            <a:r>
              <a:rPr lang="ko-KR" altLang="en-US" dirty="0"/>
              <a:t>를 이용한 회로 구현 </a:t>
            </a:r>
            <a:endParaRPr lang="en-US" altLang="ko-KR" dirty="0"/>
          </a:p>
          <a:p>
            <a:r>
              <a:rPr lang="ko-KR" altLang="en-US" dirty="0"/>
              <a:t>실험과정 </a:t>
            </a:r>
            <a:r>
              <a:rPr lang="en-US" altLang="ko-KR" dirty="0"/>
              <a:t>: OrCAD </a:t>
            </a:r>
            <a:r>
              <a:rPr lang="en-US" altLang="ko-KR" dirty="0" err="1"/>
              <a:t>Pspice</a:t>
            </a:r>
            <a:r>
              <a:rPr lang="ko-KR" altLang="en-US" dirty="0"/>
              <a:t>를 사용한 회로 분석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Pspice</a:t>
            </a:r>
            <a:r>
              <a:rPr lang="ko-KR" altLang="en-US" dirty="0"/>
              <a:t> 실험과정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부품 찾기 </a:t>
            </a:r>
            <a:endParaRPr lang="en-US" altLang="ko-KR" dirty="0"/>
          </a:p>
          <a:p>
            <a:pPr lvl="1"/>
            <a:r>
              <a:rPr lang="en-US" altLang="ko-KR" dirty="0"/>
              <a:t> AC </a:t>
            </a:r>
            <a:r>
              <a:rPr lang="ko-KR" altLang="en-US" dirty="0" err="1"/>
              <a:t>전압원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시뮬레이션 파형출력 조정</a:t>
            </a:r>
            <a:endParaRPr lang="en-US" altLang="ko-KR" dirty="0"/>
          </a:p>
          <a:p>
            <a:pPr lvl="1"/>
            <a:r>
              <a:rPr lang="ko-KR" altLang="en-US" dirty="0"/>
              <a:t> 반파</a:t>
            </a:r>
            <a:r>
              <a:rPr lang="en-US" altLang="ko-KR" dirty="0"/>
              <a:t> </a:t>
            </a:r>
            <a:r>
              <a:rPr lang="ko-KR" altLang="en-US" dirty="0"/>
              <a:t>정류기 구현</a:t>
            </a:r>
            <a:endParaRPr lang="en-US" altLang="ko-KR" dirty="0"/>
          </a:p>
          <a:p>
            <a:pPr lvl="1"/>
            <a:r>
              <a:rPr lang="en-US" altLang="ko-KR" dirty="0"/>
              <a:t> RC </a:t>
            </a:r>
            <a:r>
              <a:rPr lang="ko-KR" altLang="en-US" dirty="0"/>
              <a:t>직렬 회로 구현</a:t>
            </a:r>
            <a:endParaRPr lang="en-US" altLang="ko-KR" dirty="0"/>
          </a:p>
          <a:p>
            <a:pPr lvl="1"/>
            <a:r>
              <a:rPr lang="en-US" altLang="ko-KR" dirty="0"/>
              <a:t> RL </a:t>
            </a:r>
            <a:r>
              <a:rPr lang="ko-KR" altLang="en-US" dirty="0"/>
              <a:t>직렬 회로 구현</a:t>
            </a:r>
            <a:endParaRPr lang="en-US" altLang="ko-KR" dirty="0"/>
          </a:p>
          <a:p>
            <a:pPr lvl="1"/>
            <a:r>
              <a:rPr lang="ko-KR" altLang="en-US" dirty="0"/>
              <a:t> 과제 </a:t>
            </a:r>
            <a:r>
              <a:rPr lang="en-US" altLang="ko-KR" dirty="0"/>
              <a:t>(1), (2)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부품 </a:t>
            </a:r>
            <a:r>
              <a:rPr lang="ko-KR" altLang="en-US" dirty="0" smtClean="0"/>
              <a:t>찾기 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484" y="1197570"/>
            <a:ext cx="9223052" cy="5111750"/>
          </a:xfrm>
        </p:spPr>
        <p:txBody>
          <a:bodyPr/>
          <a:lstStyle/>
          <a:p>
            <a:r>
              <a:rPr lang="en-US" altLang="ko-KR" dirty="0" err="1"/>
              <a:t>Pspice</a:t>
            </a:r>
            <a:r>
              <a:rPr lang="en-US" altLang="ko-KR" dirty="0"/>
              <a:t> Component – Search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1188"/>
            <a:ext cx="35337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 bwMode="auto">
          <a:xfrm>
            <a:off x="4067944" y="4581128"/>
            <a:ext cx="50405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직사각형 7"/>
          <p:cNvSpPr/>
          <p:nvPr/>
        </p:nvSpPr>
        <p:spPr bwMode="auto">
          <a:xfrm>
            <a:off x="2090415" y="4437112"/>
            <a:ext cx="1833513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00808"/>
            <a:ext cx="3887677" cy="5052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5004048" y="4797152"/>
            <a:ext cx="3528392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99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부품 찾기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484" y="1197570"/>
            <a:ext cx="8502972" cy="5111750"/>
          </a:xfrm>
        </p:spPr>
        <p:txBody>
          <a:bodyPr/>
          <a:lstStyle/>
          <a:p>
            <a:r>
              <a:rPr lang="ko-KR" altLang="en-US" dirty="0"/>
              <a:t>원하는 부품의 이름검색</a:t>
            </a:r>
            <a:r>
              <a:rPr lang="en-US" altLang="ko-KR" dirty="0"/>
              <a:t> – part name </a:t>
            </a:r>
            <a:r>
              <a:rPr lang="ko-KR" altLang="en-US" dirty="0"/>
              <a:t>클릭 </a:t>
            </a:r>
            <a:r>
              <a:rPr lang="en-US" altLang="ko-KR" dirty="0"/>
              <a:t>– </a:t>
            </a:r>
            <a:r>
              <a:rPr lang="ko-KR" altLang="en-US" dirty="0"/>
              <a:t>표시된 </a:t>
            </a:r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– place symbol </a:t>
            </a:r>
            <a:r>
              <a:rPr lang="ko-KR" altLang="en-US" dirty="0"/>
              <a:t>클릭 </a:t>
            </a:r>
            <a:r>
              <a:rPr lang="en-US" altLang="ko-KR" dirty="0"/>
              <a:t>– </a:t>
            </a:r>
            <a:r>
              <a:rPr lang="ko-KR" altLang="en-US" dirty="0"/>
              <a:t>원하는 위치에 설치</a:t>
            </a:r>
            <a:endParaRPr lang="en-US" altLang="ko-K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93" y="2708920"/>
            <a:ext cx="4600609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922606"/>
            <a:ext cx="1828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화살표 연결선 10"/>
          <p:cNvCxnSpPr/>
          <p:nvPr/>
        </p:nvCxnSpPr>
        <p:spPr bwMode="auto">
          <a:xfrm flipV="1">
            <a:off x="5868144" y="3487111"/>
            <a:ext cx="720080" cy="285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7312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 </a:t>
            </a:r>
            <a:r>
              <a:rPr lang="ko-KR" altLang="en-US" dirty="0" err="1" smtClean="0"/>
              <a:t>전압원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73484" y="1197570"/>
                <a:ext cx="8502972" cy="5111750"/>
              </a:xfrm>
            </p:spPr>
            <p:txBody>
              <a:bodyPr/>
              <a:lstStyle/>
              <a:p>
                <a:r>
                  <a:rPr lang="en-US" altLang="ko-KR" dirty="0"/>
                  <a:t>Pulse </a:t>
                </a:r>
                <a:r>
                  <a:rPr lang="ko-KR" altLang="en-US" dirty="0" err="1"/>
                  <a:t>전압원</a:t>
                </a:r>
                <a:endParaRPr lang="en-US" altLang="ko-KR" dirty="0"/>
              </a:p>
              <a:p>
                <a:pPr>
                  <a:buFontTx/>
                  <a:buChar char="–"/>
                </a:pPr>
                <a:endParaRPr lang="en-US" altLang="ko-KR" sz="2000" dirty="0"/>
              </a:p>
              <a:p>
                <a:pPr>
                  <a:buFontTx/>
                  <a:buChar char="–"/>
                </a:pPr>
                <a:r>
                  <a:rPr lang="en-US" altLang="ko-KR" sz="2000" dirty="0"/>
                  <a:t>V1 : </a:t>
                </a:r>
                <a:r>
                  <a:rPr lang="ko-KR" altLang="en-US" sz="2000" dirty="0"/>
                  <a:t>신호의 최소 전압</a:t>
                </a:r>
                <a:endParaRPr lang="en-US" altLang="ko-KR" sz="2000" dirty="0"/>
              </a:p>
              <a:p>
                <a:pPr>
                  <a:buFontTx/>
                  <a:buChar char="–"/>
                </a:pPr>
                <a:r>
                  <a:rPr lang="en-US" altLang="ko-KR" sz="2000" dirty="0"/>
                  <a:t>V2 : </a:t>
                </a:r>
                <a:r>
                  <a:rPr lang="ko-KR" altLang="en-US" sz="2000" dirty="0"/>
                  <a:t>신호의 최대 전압</a:t>
                </a:r>
                <a:endParaRPr lang="en-US" altLang="ko-KR" sz="2000" dirty="0"/>
              </a:p>
              <a:p>
                <a:pPr>
                  <a:buFontTx/>
                  <a:buChar char="–"/>
                </a:pPr>
                <a:r>
                  <a:rPr lang="en-US" altLang="ko-KR" sz="2000" dirty="0"/>
                  <a:t>PW : V2 </a:t>
                </a:r>
                <a:r>
                  <a:rPr lang="ko-KR" altLang="en-US" sz="2000" dirty="0"/>
                  <a:t>전압의 폭</a:t>
                </a:r>
                <a:endParaRPr lang="en-US" altLang="ko-KR" sz="2000" dirty="0"/>
              </a:p>
              <a:p>
                <a:pPr>
                  <a:buFontTx/>
                  <a:buChar char="–"/>
                </a:pPr>
                <a:r>
                  <a:rPr lang="en-US" altLang="ko-KR" sz="2000" dirty="0"/>
                  <a:t>TR : V1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V2</a:t>
                </a:r>
                <a:r>
                  <a:rPr lang="ko-KR" altLang="en-US" sz="2000" dirty="0"/>
                  <a:t>로의 상승시간</a:t>
                </a:r>
                <a:endParaRPr lang="en-US" altLang="ko-KR" sz="2000" dirty="0"/>
              </a:p>
              <a:p>
                <a:pPr>
                  <a:buFontTx/>
                  <a:buChar char="–"/>
                </a:pPr>
                <a:r>
                  <a:rPr lang="en-US" altLang="ko-KR" sz="2000" dirty="0"/>
                  <a:t>TF : V1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V2</a:t>
                </a:r>
                <a:r>
                  <a:rPr lang="ko-KR" altLang="en-US" sz="2000" dirty="0"/>
                  <a:t>로의 하강시간</a:t>
                </a:r>
                <a:endParaRPr lang="en-US" altLang="ko-KR" sz="2000" dirty="0"/>
              </a:p>
              <a:p>
                <a:pPr>
                  <a:buFontTx/>
                  <a:buChar char="–"/>
                </a:pPr>
                <a:r>
                  <a:rPr lang="en-US" altLang="ko-KR" sz="2000" dirty="0"/>
                  <a:t>PER : </a:t>
                </a:r>
                <a:r>
                  <a:rPr lang="ko-KR" altLang="en-US" sz="2000" dirty="0"/>
                  <a:t>주기</a:t>
                </a:r>
                <a:r>
                  <a:rPr lang="en-US" altLang="ko-KR" sz="2000" dirty="0"/>
                  <a:t> 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ko-KR" sz="2000" b="1" i="1" smtClean="0">
                            <a:latin typeface="Cambria Math"/>
                          </a:rPr>
                          <m:t>𝑷𝑬𝑹</m:t>
                        </m:r>
                        <m:r>
                          <a:rPr lang="en-US" altLang="ko-KR" sz="2000" b="1" i="1" smtClean="0">
                            <a:latin typeface="Cambria Math"/>
                          </a:rPr>
                          <m:t> </m:t>
                        </m:r>
                      </m:den>
                    </m:f>
                    <m:r>
                      <a:rPr lang="en-US" altLang="ko-KR" sz="2000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ko-KR" altLang="en-US" sz="2000" dirty="0"/>
                  <a:t> 주파수</a:t>
                </a:r>
                <a:r>
                  <a:rPr lang="en-US" altLang="ko-KR" sz="2000" dirty="0"/>
                  <a:t>)</a:t>
                </a:r>
              </a:p>
              <a:p>
                <a:pPr>
                  <a:buFontTx/>
                  <a:buChar char="–"/>
                </a:pPr>
                <a:r>
                  <a:rPr lang="en-US" altLang="ko-KR" sz="2000" dirty="0"/>
                  <a:t>TD : </a:t>
                </a:r>
                <a:r>
                  <a:rPr lang="ko-KR" altLang="en-US" sz="2000" dirty="0"/>
                  <a:t>초기 시간 지연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484" y="1197570"/>
                <a:ext cx="8502972" cy="5111750"/>
              </a:xfrm>
              <a:blipFill rotWithShape="1">
                <a:blip r:embed="rId2"/>
                <a:stretch>
                  <a:fillRect l="-1290" t="-16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92"/>
          <a:stretch/>
        </p:blipFill>
        <p:spPr bwMode="auto">
          <a:xfrm>
            <a:off x="4499992" y="2708920"/>
            <a:ext cx="3804214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598" y="1255059"/>
            <a:ext cx="12192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59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 </a:t>
            </a:r>
            <a:r>
              <a:rPr lang="ko-KR" altLang="en-US" dirty="0" err="1"/>
              <a:t>전압원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484" y="1197570"/>
            <a:ext cx="8502972" cy="5111750"/>
          </a:xfrm>
        </p:spPr>
        <p:txBody>
          <a:bodyPr/>
          <a:lstStyle/>
          <a:p>
            <a:r>
              <a:rPr lang="en-US" altLang="ko-KR" dirty="0"/>
              <a:t>Sine </a:t>
            </a:r>
            <a:r>
              <a:rPr lang="ko-KR" altLang="en-US" dirty="0" err="1"/>
              <a:t>전압원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맑은 고딕" panose="020B0503020000020004" pitchFamily="50" charset="-127"/>
              <a:buChar char="–"/>
            </a:pPr>
            <a:r>
              <a:rPr lang="en-US" altLang="ko-KR" sz="2000" dirty="0"/>
              <a:t>VOFF : Offset </a:t>
            </a:r>
            <a:r>
              <a:rPr lang="ko-KR" altLang="en-US" sz="2000" dirty="0"/>
              <a:t>전압</a:t>
            </a:r>
            <a:endParaRPr lang="en-US" altLang="ko-KR" sz="2000" dirty="0"/>
          </a:p>
          <a:p>
            <a:pPr>
              <a:buFont typeface="맑은 고딕" panose="020B0503020000020004" pitchFamily="50" charset="-127"/>
              <a:buChar char="–"/>
            </a:pPr>
            <a:r>
              <a:rPr lang="en-US" altLang="ko-KR" sz="2000" dirty="0"/>
              <a:t>VAMPL : </a:t>
            </a:r>
            <a:r>
              <a:rPr lang="ko-KR" altLang="en-US" sz="2000" dirty="0" err="1"/>
              <a:t>피크투피크</a:t>
            </a:r>
            <a:r>
              <a:rPr lang="ko-KR" altLang="en-US" sz="2000" dirty="0"/>
              <a:t> 전압</a:t>
            </a:r>
          </a:p>
          <a:p>
            <a:pPr>
              <a:buFont typeface="맑은 고딕" panose="020B0503020000020004" pitchFamily="50" charset="-127"/>
              <a:buChar char="–"/>
            </a:pPr>
            <a:r>
              <a:rPr lang="en-US" altLang="ko-KR" sz="2000" dirty="0"/>
              <a:t>FREQ : </a:t>
            </a:r>
            <a:r>
              <a:rPr lang="ko-KR" altLang="en-US" sz="2000" dirty="0"/>
              <a:t>주파수</a:t>
            </a:r>
          </a:p>
          <a:p>
            <a:pPr>
              <a:buFont typeface="맑은 고딕" panose="020B0503020000020004" pitchFamily="50" charset="-127"/>
              <a:buChar char="–"/>
            </a:pPr>
            <a:r>
              <a:rPr lang="en-US" altLang="ko-KR" sz="2000" dirty="0"/>
              <a:t>AC : AC </a:t>
            </a:r>
            <a:r>
              <a:rPr lang="ko-KR" altLang="en-US" sz="2000" dirty="0"/>
              <a:t>해석 </a:t>
            </a:r>
            <a:r>
              <a:rPr lang="ko-KR" altLang="en-US" sz="2000" dirty="0" err="1"/>
              <a:t>수행시</a:t>
            </a:r>
            <a:r>
              <a:rPr lang="ko-KR" altLang="en-US" sz="2000" dirty="0"/>
              <a:t> 크기입력</a:t>
            </a:r>
          </a:p>
          <a:p>
            <a:pPr>
              <a:buFont typeface="맑은 고딕" panose="020B0503020000020004" pitchFamily="50" charset="-127"/>
              <a:buChar char="–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397" y="1340768"/>
            <a:ext cx="12001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3491880" y="2780928"/>
            <a:ext cx="5256584" cy="3619768"/>
            <a:chOff x="3523726" y="2833568"/>
            <a:chExt cx="5256584" cy="3619768"/>
          </a:xfrm>
        </p:grpSpPr>
        <p:pic>
          <p:nvPicPr>
            <p:cNvPr id="16388" name="Picture 4" descr="sine에 대한 이미지 검색결과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017" t="3017" r="1145" b="23495"/>
            <a:stretch/>
          </p:blipFill>
          <p:spPr bwMode="auto">
            <a:xfrm>
              <a:off x="4957397" y="2833568"/>
              <a:ext cx="3822913" cy="265699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/>
          </p:spPr>
        </p:pic>
        <p:sp>
          <p:nvSpPr>
            <p:cNvPr id="5" name="TextBox 4"/>
            <p:cNvSpPr txBox="1"/>
            <p:nvPr/>
          </p:nvSpPr>
          <p:spPr>
            <a:xfrm>
              <a:off x="3523726" y="4129056"/>
              <a:ext cx="737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VOFF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09929" y="4612552"/>
              <a:ext cx="922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VAMPL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428693" y="5940054"/>
                  <a:ext cx="1644553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n-US" altLang="ko-KR" sz="2800" b="0" i="1" smtClean="0">
                          <a:latin typeface="Cambria Math"/>
                        </a:rPr>
                        <m:t>= </m:t>
                      </m:r>
                    </m:oMath>
                  </a14:m>
                  <a:r>
                    <a:rPr lang="en-US" altLang="ko-KR" dirty="0"/>
                    <a:t>FREQ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8693" y="5940054"/>
                  <a:ext cx="1644553" cy="51328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2593" b="-119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직선 화살표 연결선 6"/>
            <p:cNvCxnSpPr/>
            <p:nvPr/>
          </p:nvCxnSpPr>
          <p:spPr bwMode="auto">
            <a:xfrm>
              <a:off x="5919868" y="3047430"/>
              <a:ext cx="0" cy="245307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4957396" y="3017613"/>
              <a:ext cx="9425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>
              <a:off x="4957396" y="5490563"/>
              <a:ext cx="303082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화살표 연결선 18"/>
            <p:cNvCxnSpPr/>
            <p:nvPr/>
          </p:nvCxnSpPr>
          <p:spPr bwMode="auto">
            <a:xfrm>
              <a:off x="4243806" y="4283870"/>
              <a:ext cx="64158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직선 화살표 연결선 23"/>
            <p:cNvCxnSpPr/>
            <p:nvPr/>
          </p:nvCxnSpPr>
          <p:spPr bwMode="auto">
            <a:xfrm flipH="1">
              <a:off x="4957396" y="5868046"/>
              <a:ext cx="3822914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706508" y="5435998"/>
                  <a:ext cx="53239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i="1" dirty="0" smtClean="0">
                            <a:latin typeface="Cambria Math"/>
                          </a:rPr>
                          <m:t>𝑇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6508" y="5435998"/>
                  <a:ext cx="532390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9598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036318"/>
            <a:ext cx="45720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시뮬레이션 파형 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484" y="1197570"/>
            <a:ext cx="8502972" cy="5111750"/>
          </a:xfrm>
        </p:spPr>
        <p:txBody>
          <a:bodyPr/>
          <a:lstStyle/>
          <a:p>
            <a:r>
              <a:rPr lang="ko-KR" altLang="en-US" dirty="0"/>
              <a:t>시뮬레이션 파형의 범위는 조절이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 typeface="맑은 고딕" panose="020B0503020000020004" pitchFamily="50" charset="-127"/>
              <a:buChar char="–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01227"/>
            <a:ext cx="18954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3635896" y="2996952"/>
            <a:ext cx="1997968" cy="9361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707904" y="4231830"/>
            <a:ext cx="1296144" cy="78134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2555776" y="3573016"/>
            <a:ext cx="69681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3490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시뮬레이션 파형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484" y="1197570"/>
            <a:ext cx="8286948" cy="719262"/>
          </a:xfrm>
        </p:spPr>
        <p:txBody>
          <a:bodyPr/>
          <a:lstStyle/>
          <a:p>
            <a:r>
              <a:rPr lang="en-US" altLang="ko-KR" dirty="0"/>
              <a:t>Data Range</a:t>
            </a:r>
            <a:r>
              <a:rPr lang="ko-KR" altLang="en-US" dirty="0"/>
              <a:t>를 수동으로 조절하면 원하는 부분만 출력할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 typeface="맑은 고딕" panose="020B0503020000020004" pitchFamily="50" charset="-127"/>
              <a:buChar char="–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2199792" y="2060848"/>
            <a:ext cx="4572000" cy="4391025"/>
            <a:chOff x="1907704" y="2204864"/>
            <a:chExt cx="4572000" cy="4391025"/>
          </a:xfrm>
        </p:grpSpPr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2204864"/>
              <a:ext cx="4572000" cy="439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직사각형 3"/>
            <p:cNvSpPr/>
            <p:nvPr/>
          </p:nvSpPr>
          <p:spPr bwMode="auto">
            <a:xfrm>
              <a:off x="2199792" y="3212976"/>
              <a:ext cx="1997968" cy="93610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0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시뮬레이션 파형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124744"/>
            <a:ext cx="4756077" cy="295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3284984"/>
            <a:ext cx="5101395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3419872" y="1556792"/>
            <a:ext cx="1584176" cy="8640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092280" y="3789040"/>
            <a:ext cx="1645010" cy="8640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5004048" y="2420888"/>
            <a:ext cx="2088232" cy="13681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16147048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Pspice 설치 및 기초 활용</Template>
  <TotalTime>1922</TotalTime>
  <Words>403</Words>
  <Application>Microsoft Office PowerPoint</Application>
  <PresentationFormat>화면 슬라이드 쇼(4:3)</PresentationFormat>
  <Paragraphs>109</Paragraphs>
  <Slides>18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Report</vt:lpstr>
      <vt:lpstr>A-13. OrCAD Pspice 실습-3</vt:lpstr>
      <vt:lpstr>Index</vt:lpstr>
      <vt:lpstr>부품 찾기 (1) </vt:lpstr>
      <vt:lpstr>부품 찾기 (2)</vt:lpstr>
      <vt:lpstr>AC 전압원 (1) </vt:lpstr>
      <vt:lpstr>AC 전압원 (2)</vt:lpstr>
      <vt:lpstr>시뮬레이션 파형 (1) </vt:lpstr>
      <vt:lpstr>시뮬레이션 파형 (2)</vt:lpstr>
      <vt:lpstr>시뮬레이션 파형 (3)</vt:lpstr>
      <vt:lpstr>실험 내용 (1)</vt:lpstr>
      <vt:lpstr>실험내용 (2) </vt:lpstr>
      <vt:lpstr>실험내용 (3) </vt:lpstr>
      <vt:lpstr>과제 (1) </vt:lpstr>
      <vt:lpstr>과제 (2) </vt:lpstr>
      <vt:lpstr>결과보고서</vt:lpstr>
      <vt:lpstr>결과보고서-제출 방법 (1)</vt:lpstr>
      <vt:lpstr>결과보고서-제출 방법 (2)</vt:lpstr>
      <vt:lpstr>파일-확인 방법</vt:lpstr>
    </vt:vector>
  </TitlesOfParts>
  <Company>inha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wangky1007</dc:creator>
  <cp:lastModifiedBy>Daehyun Choi</cp:lastModifiedBy>
  <cp:revision>237</cp:revision>
  <dcterms:created xsi:type="dcterms:W3CDTF">2012-02-16T07:08:07Z</dcterms:created>
  <dcterms:modified xsi:type="dcterms:W3CDTF">2017-05-16T11:38:51Z</dcterms:modified>
</cp:coreProperties>
</file>