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3" r:id="rId2"/>
    <p:sldId id="259" r:id="rId3"/>
    <p:sldId id="262" r:id="rId4"/>
    <p:sldId id="332" r:id="rId5"/>
    <p:sldId id="331" r:id="rId6"/>
    <p:sldId id="286" r:id="rId7"/>
    <p:sldId id="288" r:id="rId8"/>
    <p:sldId id="325" r:id="rId9"/>
    <p:sldId id="290" r:id="rId10"/>
    <p:sldId id="323" r:id="rId11"/>
    <p:sldId id="342" r:id="rId12"/>
    <p:sldId id="343" r:id="rId13"/>
    <p:sldId id="293" r:id="rId14"/>
    <p:sldId id="297" r:id="rId15"/>
    <p:sldId id="307" r:id="rId16"/>
    <p:sldId id="335" r:id="rId17"/>
    <p:sldId id="308" r:id="rId18"/>
    <p:sldId id="294" r:id="rId19"/>
    <p:sldId id="329" r:id="rId20"/>
    <p:sldId id="295" r:id="rId21"/>
    <p:sldId id="301" r:id="rId22"/>
    <p:sldId id="337" r:id="rId23"/>
    <p:sldId id="338" r:id="rId24"/>
    <p:sldId id="339" r:id="rId25"/>
    <p:sldId id="292" r:id="rId26"/>
    <p:sldId id="319" r:id="rId27"/>
    <p:sldId id="300" r:id="rId28"/>
    <p:sldId id="296" r:id="rId29"/>
    <p:sldId id="346" r:id="rId30"/>
    <p:sldId id="320" r:id="rId31"/>
    <p:sldId id="321" r:id="rId32"/>
    <p:sldId id="344" r:id="rId33"/>
    <p:sldId id="345" r:id="rId34"/>
    <p:sldId id="275" r:id="rId35"/>
    <p:sldId id="311" r:id="rId36"/>
    <p:sldId id="283" r:id="rId37"/>
    <p:sldId id="328" r:id="rId38"/>
    <p:sldId id="327" r:id="rId39"/>
  </p:sldIdLst>
  <p:sldSz cx="13716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영" initials="김" lastIdx="18" clrIdx="0">
    <p:extLst>
      <p:ext uri="{19B8F6BF-5375-455C-9EA6-DF929625EA0E}">
        <p15:presenceInfo xmlns:p15="http://schemas.microsoft.com/office/powerpoint/2012/main" userId="S::12201856@inha.edu::970b22b4-7591-45ac-aa93-6c0398e18d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489"/>
    <a:srgbClr val="694680"/>
    <a:srgbClr val="80649F"/>
    <a:srgbClr val="F97C72"/>
    <a:srgbClr val="9F8DB5"/>
    <a:srgbClr val="FB7C72"/>
    <a:srgbClr val="B0B0B0"/>
    <a:srgbClr val="94C5E6"/>
    <a:srgbClr val="78CBB7"/>
    <a:srgbClr val="45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180" autoAdjust="0"/>
  </p:normalViewPr>
  <p:slideViewPr>
    <p:cSldViewPr>
      <p:cViewPr varScale="1">
        <p:scale>
          <a:sx n="54" d="100"/>
          <a:sy n="54" d="100"/>
        </p:scale>
        <p:origin x="1546" y="67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pPr>
            <a:r>
              <a:rPr lang="en-US" sz="1900" dirty="0"/>
              <a:t>&lt;10.6</a:t>
            </a:r>
            <a:r>
              <a:rPr lang="ko-KR" altLang="en-US" sz="1900" dirty="0"/>
              <a:t>일 </a:t>
            </a:r>
            <a:r>
              <a:rPr lang="en-US" sz="1900" dirty="0"/>
              <a:t>0</a:t>
            </a:r>
            <a:r>
              <a:rPr lang="ko-KR" sz="1900" dirty="0"/>
              <a:t>시 기준 감염경로별 </a:t>
            </a:r>
            <a:r>
              <a:rPr lang="ko-KR" sz="1900" dirty="0" err="1"/>
              <a:t>확진자</a:t>
            </a:r>
            <a:r>
              <a:rPr lang="ko-KR" sz="1900" dirty="0"/>
              <a:t> 비율</a:t>
            </a:r>
            <a:r>
              <a:rPr lang="en-US" sz="1900" dirty="0"/>
              <a:t>&gt;</a:t>
            </a:r>
          </a:p>
          <a:p>
            <a:pPr>
              <a:defRPr sz="1900"/>
            </a:pPr>
            <a:endParaRPr lang="ko-KR" sz="1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1684397466621019"/>
          <c:y val="0.22002200929810178"/>
          <c:w val="0.55181929704439114"/>
          <c:h val="0.7799779907018982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9F8DB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75-4661-BC1E-5AC6D038E539}"/>
              </c:ext>
            </c:extLst>
          </c:dPt>
          <c:dPt>
            <c:idx val="1"/>
            <c:bubble3D val="0"/>
            <c:spPr>
              <a:solidFill>
                <a:srgbClr val="50ADB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75-4661-BC1E-5AC6D038E539}"/>
              </c:ext>
            </c:extLst>
          </c:dPt>
          <c:dPt>
            <c:idx val="2"/>
            <c:bubble3D val="0"/>
            <c:spPr>
              <a:solidFill>
                <a:srgbClr val="B3C26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975-4661-BC1E-5AC6D038E539}"/>
              </c:ext>
            </c:extLst>
          </c:dPt>
          <c:dPt>
            <c:idx val="3"/>
            <c:bubble3D val="0"/>
            <c:spPr>
              <a:solidFill>
                <a:srgbClr val="9ECECD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975-4661-BC1E-5AC6D038E539}"/>
              </c:ext>
            </c:extLst>
          </c:dPt>
          <c:dPt>
            <c:idx val="4"/>
            <c:bubble3D val="0"/>
            <c:spPr>
              <a:solidFill>
                <a:srgbClr val="FB7C7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975-4661-BC1E-5AC6D038E539}"/>
              </c:ext>
            </c:extLst>
          </c:dPt>
          <c:dPt>
            <c:idx val="5"/>
            <c:bubble3D val="0"/>
            <c:spPr>
              <a:solidFill>
                <a:srgbClr val="C5C5C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E975-4661-BC1E-5AC6D038E539}"/>
              </c:ext>
            </c:extLst>
          </c:dPt>
          <c:dLbls>
            <c:dLbl>
              <c:idx val="0"/>
              <c:layout>
                <c:manualLayout>
                  <c:x val="-0.20799326714595465"/>
                  <c:y val="9.6808561146998914E-2"/>
                </c:manualLayout>
              </c:layout>
              <c:tx>
                <c:rich>
                  <a:bodyPr/>
                  <a:lstStyle/>
                  <a:p>
                    <a:fld id="{76D3FEA8-66EB-47D4-819C-2044B8B31C39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r>
                      <a:rPr lang="en-US" altLang="ko-KR" baseline="0" dirty="0"/>
                      <a:t>37.65%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75-4661-BC1E-5AC6D038E539}"/>
                </c:ext>
              </c:extLst>
            </c:dLbl>
            <c:dLbl>
              <c:idx val="1"/>
              <c:layout>
                <c:manualLayout>
                  <c:x val="-3.9280354901289581E-2"/>
                  <c:y val="-0.11189369026085842"/>
                </c:manualLayout>
              </c:layout>
              <c:tx>
                <c:rich>
                  <a:bodyPr/>
                  <a:lstStyle/>
                  <a:p>
                    <a:fld id="{255B7BE5-15B6-4361-ADCC-FA82E8ACB49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r>
                      <a:rPr lang="en-US" altLang="ko-KR" baseline="0" dirty="0"/>
                      <a:t>21.76%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75-4661-BC1E-5AC6D038E539}"/>
                </c:ext>
              </c:extLst>
            </c:dLbl>
            <c:dLbl>
              <c:idx val="2"/>
              <c:layout>
                <c:manualLayout>
                  <c:x val="0.15726149720415383"/>
                  <c:y val="-0.10906310404205569"/>
                </c:manualLayout>
              </c:layout>
              <c:tx>
                <c:rich>
                  <a:bodyPr/>
                  <a:lstStyle/>
                  <a:p>
                    <a:fld id="{2A674E8A-68C5-4F92-BD4D-05C5E6BDDCAD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r>
                      <a:rPr lang="en-US" altLang="ko-KR" baseline="0" dirty="0"/>
                      <a:t>14.20%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975-4661-BC1E-5AC6D038E539}"/>
                </c:ext>
              </c:extLst>
            </c:dLbl>
            <c:dLbl>
              <c:idx val="3"/>
              <c:layout>
                <c:manualLayout>
                  <c:x val="0.15944368366997602"/>
                  <c:y val="6.4247213150975258E-2"/>
                </c:manualLayout>
              </c:layout>
              <c:tx>
                <c:rich>
                  <a:bodyPr/>
                  <a:lstStyle/>
                  <a:p>
                    <a:fld id="{42D044D0-7BBD-4274-AC30-90C595D4D2C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r>
                      <a:rPr lang="en-US" altLang="ko-KR" baseline="0" dirty="0"/>
                      <a:t>13.80%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975-4661-BC1E-5AC6D038E539}"/>
                </c:ext>
              </c:extLst>
            </c:dLbl>
            <c:dLbl>
              <c:idx val="4"/>
              <c:layout>
                <c:manualLayout>
                  <c:x val="-4.7064789455665869E-2"/>
                  <c:y val="1.163529442844491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700" b="1" i="0" u="none" strike="noStrike" kern="1200" baseline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defRPr>
                    </a:pPr>
                    <a:fld id="{C3083FC0-532E-4DF2-A369-F2DAC97ACF9D}" type="CATEGORYNAME">
                      <a:rPr lang="ko-KR" altLang="en-US" sz="170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pPr>
                        <a:defRPr sz="1700">
                          <a:solidFill>
                            <a:srgbClr val="FF0000"/>
                          </a:solidFill>
                        </a:defRPr>
                      </a:pPr>
                      <a:t>[범주 이름]</a:t>
                    </a:fld>
                    <a:r>
                      <a:rPr lang="ko-KR" altLang="en-US" sz="170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
</a:t>
                    </a:r>
                    <a:r>
                      <a:rPr lang="en-US" altLang="ko-KR" sz="170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11.62%</a:t>
                    </a:r>
                  </a:p>
                </c:rich>
              </c:tx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700" b="1" i="0" u="none" strike="noStrike" kern="1200" baseline="0">
                      <a:solidFill>
                        <a:srgbClr val="FF000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75-4661-BC1E-5AC6D038E539}"/>
                </c:ext>
              </c:extLst>
            </c:dLbl>
            <c:dLbl>
              <c:idx val="5"/>
              <c:layout>
                <c:manualLayout>
                  <c:x val="0.14967576743124494"/>
                  <c:y val="3.339703314016388E-2"/>
                </c:manualLayout>
              </c:layout>
              <c:tx>
                <c:rich>
                  <a:bodyPr/>
                  <a:lstStyle/>
                  <a:p>
                    <a:fld id="{E96AD996-9221-4C2E-BD84-A344FB98ADE2}" type="CATEGORYNAME">
                      <a: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/>
                      <a:t>[범주 이름]</a:t>
                    </a:fld>
                    <a:r>
                      <a:rPr lang="ko-KR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
</a:t>
                    </a:r>
                    <a:r>
                      <a:rPr lang="en-US" altLang="ko-KR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0.97%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975-4661-BC1E-5AC6D038E5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집단발생</c:v>
                </c:pt>
                <c:pt idx="1">
                  <c:v>신천지관련</c:v>
                </c:pt>
                <c:pt idx="2">
                  <c:v>기타</c:v>
                </c:pt>
                <c:pt idx="3">
                  <c:v>해외유입</c:v>
                </c:pt>
                <c:pt idx="4">
                  <c:v>조사중</c:v>
                </c:pt>
                <c:pt idx="5">
                  <c:v>해외유입관련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37.65</c:v>
                </c:pt>
                <c:pt idx="1">
                  <c:v>21.76</c:v>
                </c:pt>
                <c:pt idx="2">
                  <c:v>14.2</c:v>
                </c:pt>
                <c:pt idx="3">
                  <c:v>13.8</c:v>
                </c:pt>
                <c:pt idx="4">
                  <c:v>11.62</c:v>
                </c:pt>
                <c:pt idx="5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D-452D-9077-BC043005DB5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고딕 ExtraBold" panose="020D0904000000000000" pitchFamily="50" charset="-127"/>
          <a:ea typeface="나눔고딕 ExtraBold" panose="020D0904000000000000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pPr>
            <a:r>
              <a:rPr lang="en-US" sz="1900" dirty="0"/>
              <a:t>&lt;2</a:t>
            </a:r>
            <a:r>
              <a:rPr lang="ko-KR" sz="1900" dirty="0"/>
              <a:t>주간</a:t>
            </a:r>
            <a:r>
              <a:rPr lang="en-US" sz="1900" dirty="0"/>
              <a:t>(9.6</a:t>
            </a:r>
            <a:r>
              <a:rPr lang="ko-KR" sz="1900" dirty="0"/>
              <a:t>일 </a:t>
            </a:r>
            <a:r>
              <a:rPr lang="en-US" sz="1900" dirty="0"/>
              <a:t>0</a:t>
            </a:r>
            <a:r>
              <a:rPr lang="ko-KR" sz="1900" dirty="0"/>
              <a:t>시</a:t>
            </a:r>
            <a:r>
              <a:rPr lang="en-US" sz="1900" dirty="0"/>
              <a:t>~9.19</a:t>
            </a:r>
            <a:r>
              <a:rPr lang="ko-KR" sz="1900" dirty="0"/>
              <a:t>일 </a:t>
            </a:r>
            <a:r>
              <a:rPr lang="en-US" sz="1900" dirty="0"/>
              <a:t>0</a:t>
            </a:r>
            <a:r>
              <a:rPr lang="ko-KR" sz="1900" dirty="0"/>
              <a:t>시</a:t>
            </a:r>
            <a:r>
              <a:rPr lang="en-US" sz="1900" dirty="0"/>
              <a:t>)</a:t>
            </a:r>
            <a:r>
              <a:rPr lang="ko-KR" sz="1900" dirty="0"/>
              <a:t> 감염경로별 </a:t>
            </a:r>
            <a:endParaRPr lang="en-US" altLang="ko-KR" sz="1900" dirty="0"/>
          </a:p>
          <a:p>
            <a:pPr>
              <a:defRPr sz="1900"/>
            </a:pPr>
            <a:r>
              <a:rPr lang="ko-KR" sz="1900" dirty="0" err="1"/>
              <a:t>확진자</a:t>
            </a:r>
            <a:r>
              <a:rPr lang="ko-KR" sz="1900" dirty="0"/>
              <a:t> 비율</a:t>
            </a:r>
            <a:r>
              <a:rPr lang="en-US" sz="1900" dirty="0"/>
              <a:t>&gt;</a:t>
            </a:r>
          </a:p>
          <a:p>
            <a:pPr>
              <a:defRPr sz="1900"/>
            </a:pPr>
            <a:endParaRPr lang="ko-KR" sz="1900" dirty="0"/>
          </a:p>
        </c:rich>
      </c:tx>
      <c:layout>
        <c:manualLayout>
          <c:xMode val="edge"/>
          <c:yMode val="edge"/>
          <c:x val="0.15098724751797329"/>
          <c:y val="5.006713453919639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875969987447218"/>
          <c:y val="0.22052123082705039"/>
          <c:w val="0.55146610749743241"/>
          <c:h val="0.779478769172949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459BD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2CD-452D-9077-BC043005DB5D}"/>
              </c:ext>
            </c:extLst>
          </c:dPt>
          <c:dPt>
            <c:idx val="1"/>
            <c:bubble3D val="0"/>
            <c:spPr>
              <a:solidFill>
                <a:srgbClr val="78CBB7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CD-452D-9077-BC043005DB5D}"/>
              </c:ext>
            </c:extLst>
          </c:dPt>
          <c:dPt>
            <c:idx val="2"/>
            <c:bubble3D val="0"/>
            <c:spPr>
              <a:solidFill>
                <a:srgbClr val="F97C7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52CD-452D-9077-BC043005DB5D}"/>
              </c:ext>
            </c:extLst>
          </c:dPt>
          <c:dPt>
            <c:idx val="3"/>
            <c:bubble3D val="0"/>
            <c:spPr>
              <a:solidFill>
                <a:srgbClr val="94C5E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CD-452D-9077-BC043005DB5D}"/>
              </c:ext>
            </c:extLst>
          </c:dPt>
          <c:dPt>
            <c:idx val="4"/>
            <c:bubble3D val="0"/>
            <c:spPr>
              <a:solidFill>
                <a:schemeClr val="accent4">
                  <a:shade val="82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52CD-452D-9077-BC043005DB5D}"/>
              </c:ext>
            </c:extLst>
          </c:dPt>
          <c:dPt>
            <c:idx val="5"/>
            <c:bubble3D val="0"/>
            <c:spPr>
              <a:solidFill>
                <a:srgbClr val="B0B0B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CD-452D-9077-BC043005DB5D}"/>
              </c:ext>
            </c:extLst>
          </c:dPt>
          <c:dPt>
            <c:idx val="6"/>
            <c:bubble3D val="0"/>
            <c:spPr>
              <a:solidFill>
                <a:schemeClr val="accent4">
                  <a:shade val="4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52CD-452D-9077-BC043005DB5D}"/>
              </c:ext>
            </c:extLst>
          </c:dPt>
          <c:dLbls>
            <c:dLbl>
              <c:idx val="0"/>
              <c:layout>
                <c:manualLayout>
                  <c:x val="-0.21406353417779306"/>
                  <c:y val="0.12562043562722389"/>
                </c:manualLayout>
              </c:layout>
              <c:tx>
                <c:rich>
                  <a:bodyPr/>
                  <a:lstStyle/>
                  <a:p>
                    <a:fld id="{40B9F250-E078-4D65-9BE2-1593E8EFF5C6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r>
                      <a:rPr lang="en-US" altLang="ko-KR" baseline="0"/>
                      <a:t>35.8%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71014492753626"/>
                      <c:h val="0.1699348303077644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2CD-452D-9077-BC043005DB5D}"/>
                </c:ext>
              </c:extLst>
            </c:dLbl>
            <c:dLbl>
              <c:idx val="1"/>
              <c:layout>
                <c:manualLayout>
                  <c:x val="-5.479601734565788E-2"/>
                  <c:y val="-0.14673588523192294"/>
                </c:manualLayout>
              </c:layout>
              <c:tx>
                <c:rich>
                  <a:bodyPr/>
                  <a:lstStyle/>
                  <a:p>
                    <a:fld id="{0562D687-967C-49A1-9578-A096EB531C5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r>
                      <a:rPr lang="en-US" altLang="ko-KR" baseline="0"/>
                      <a:t>22.9%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CD-452D-9077-BC043005DB5D}"/>
                </c:ext>
              </c:extLst>
            </c:dLbl>
            <c:dLbl>
              <c:idx val="2"/>
              <c:layout>
                <c:manualLayout>
                  <c:x val="-3.0747603560424511E-2"/>
                  <c:y val="4.750470559971947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700" b="1" i="0" u="none" strike="noStrike" kern="1200" baseline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defRPr>
                    </a:pPr>
                    <a:fld id="{99D64C44-08AE-4F9D-AAA8-94A01A097682}" type="CATEGORYNAME">
                      <a:rPr lang="ko-KR" altLang="en-US" sz="1700">
                        <a:solidFill>
                          <a:srgbClr val="FF0000"/>
                        </a:solidFill>
                      </a:rPr>
                      <a:pPr>
                        <a:defRPr sz="1700">
                          <a:solidFill>
                            <a:srgbClr val="FF0000"/>
                          </a:solidFill>
                        </a:defRPr>
                      </a:pPr>
                      <a:t>[범주 이름]</a:t>
                    </a:fld>
                    <a:r>
                      <a:rPr lang="ko-KR" altLang="en-US" sz="1700">
                        <a:solidFill>
                          <a:srgbClr val="FF0000"/>
                        </a:solidFill>
                      </a:rPr>
                      <a:t>
</a:t>
                    </a:r>
                    <a:r>
                      <a:rPr lang="en-US" altLang="ko-KR" sz="1700">
                        <a:solidFill>
                          <a:srgbClr val="FF0000"/>
                        </a:solidFill>
                      </a:rPr>
                      <a:t>28.1%</a:t>
                    </a:r>
                  </a:p>
                </c:rich>
              </c:tx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700" b="1" i="0" u="none" strike="noStrike" kern="1200" baseline="0">
                      <a:solidFill>
                        <a:srgbClr val="FF000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2CD-452D-9077-BC043005DB5D}"/>
                </c:ext>
              </c:extLst>
            </c:dLbl>
            <c:dLbl>
              <c:idx val="3"/>
              <c:layout>
                <c:manualLayout>
                  <c:x val="0.10182371904598882"/>
                  <c:y val="0.14818419440397917"/>
                </c:manualLayout>
              </c:layout>
              <c:tx>
                <c:rich>
                  <a:bodyPr/>
                  <a:lstStyle/>
                  <a:p>
                    <a:fld id="{88A81923-A0ED-40A3-9355-8E9985B1773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r>
                      <a:rPr lang="en-US" altLang="ko-KR" baseline="0"/>
                      <a:t>10.0%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CD-452D-9077-BC043005DB5D}"/>
                </c:ext>
              </c:extLst>
            </c:dLbl>
            <c:dLbl>
              <c:idx val="4"/>
              <c:layout>
                <c:manualLayout>
                  <c:x val="-0.15703568983224928"/>
                  <c:y val="3.9625204799785152E-2"/>
                </c:manualLayout>
              </c:layout>
              <c:tx>
                <c:rich>
                  <a:bodyPr/>
                  <a:lstStyle/>
                  <a:p>
                    <a:fld id="{9A39C427-2E53-4B8B-A613-ECF717B4FD9D}" type="CATEGORYNAME"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/>
                      <a:t>[범주 이름]</a:t>
                    </a:fld>
                    <a:r>
                      <a:rPr lang="ko-KR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
</a:t>
                    </a:r>
                    <a:r>
                      <a:rPr lang="en-US" altLang="ko-KR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0.1%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2CD-452D-9077-BC043005DB5D}"/>
                </c:ext>
              </c:extLst>
            </c:dLbl>
            <c:dLbl>
              <c:idx val="5"/>
              <c:layout>
                <c:manualLayout>
                  <c:x val="0.20842234394613718"/>
                  <c:y val="3.9978667869567407E-2"/>
                </c:manualLayout>
              </c:layout>
              <c:tx>
                <c:rich>
                  <a:bodyPr/>
                  <a:lstStyle/>
                  <a:p>
                    <a:fld id="{79C044B9-E3CF-4CE3-A42E-012BED5FD5E4}" type="CATEGORYNAME"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/>
                      <a:t>[범주 이름]</a:t>
                    </a:fld>
                    <a:r>
                      <a:rPr lang="ko-KR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
</a:t>
                    </a:r>
                    <a:r>
                      <a:rPr lang="en-US" altLang="ko-KR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3.0%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73188405797101"/>
                      <c:h val="0.1860664520510735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2CD-452D-9077-BC043005DB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선행확진자접촉</c:v>
                </c:pt>
                <c:pt idx="1">
                  <c:v>집단발병</c:v>
                </c:pt>
                <c:pt idx="2">
                  <c:v>조사중</c:v>
                </c:pt>
                <c:pt idx="3">
                  <c:v>해외유입</c:v>
                </c:pt>
                <c:pt idx="4">
                  <c:v>해외유입관련</c:v>
                </c:pt>
                <c:pt idx="5">
                  <c:v>병원 및 요양병원등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35.799999999999997</c:v>
                </c:pt>
                <c:pt idx="1">
                  <c:v>22.9</c:v>
                </c:pt>
                <c:pt idx="2">
                  <c:v>28.1</c:v>
                </c:pt>
                <c:pt idx="3">
                  <c:v>10</c:v>
                </c:pt>
                <c:pt idx="4">
                  <c:v>0.1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D-452D-9077-BC043005DB5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고딕 ExtraBold" panose="020D0904000000000000" pitchFamily="50" charset="-127"/>
          <a:ea typeface="나눔고딕 ExtraBold" panose="020D09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20:51:59.975" idx="14">
    <p:pos x="10" y="10"/>
    <p:text>참고문헌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5:36:30.157" idx="10">
    <p:pos x="10" y="10"/>
    <p:text>출처남기기</p:text>
    <p:extLst>
      <p:ext uri="{C676402C-5697-4E1C-873F-D02D1690AC5C}">
        <p15:threadingInfo xmlns:p15="http://schemas.microsoft.com/office/powerpoint/2012/main" timeZoneBias="-540"/>
      </p:ext>
    </p:extLst>
  </p:cm>
  <p:cm authorId="1" dt="2020-10-08T19:54:07.800" idx="12">
    <p:pos x="106" y="106"/>
    <p:text>깜깜이 환자가 발생하는 원인…
Total 깜깜이 보다 최근 깜깜이 환자 수가 더 높음 &gt; 깜깜이 환자에 대한 경로 추적 시간이 오래걸림을 강조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3:57:30.735" idx="7">
    <p:pos x="10" y="10"/>
    <p:text>출처남기기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20:32:07.518" idx="13">
    <p:pos x="10" y="10"/>
    <p:text>추후 환진자의 진술과 대조하여 감염경로를 추적합니다.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5:35:01.101" idx="9">
    <p:pos x="10" y="10"/>
    <p:text>애니메이션 효과 넣어줄 사람 구함...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22:11:17.905" idx="16">
    <p:pos x="106" y="106"/>
    <p:text/>
    <p:extLst>
      <p:ext uri="{C676402C-5697-4E1C-873F-D02D1690AC5C}">
        <p15:threadingInfo xmlns:p15="http://schemas.microsoft.com/office/powerpoint/2012/main" timeZoneBias="-540"/>
      </p:ext>
    </p:extLst>
  </p:cm>
  <p:cm authorId="1" dt="2020-10-08T22:13:24.911" idx="18">
    <p:pos x="106" y="202"/>
    <p:text>a, b와 점수가 동일하므로 a, b 개념 설계안을 병행하는 식으로 진행 &gt; 그러나 a, b는 정확성, 신뢰성에서 점수가 많이 낮으므로 정확성 신뢰성이 높은 c의 기술을 이용해서 정확성 신뢰성에 대한 문제를 보완.</p:text>
    <p:extLst>
      <p:ext uri="{C676402C-5697-4E1C-873F-D02D1690AC5C}">
        <p15:threadingInfo xmlns:p15="http://schemas.microsoft.com/office/powerpoint/2012/main" timeZoneBias="-540">
          <p15:parentCm authorId="1" idx="16"/>
        </p15:threadingInfo>
      </p:ext>
    </p:extLst>
  </p:cm>
  <p:cm authorId="1" dt="2020-10-08T22:11:20.894" idx="17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3:56:56.625" idx="4">
    <p:pos x="10" y="10"/>
    <p:text>출처남기기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3:57:08.114" idx="5">
    <p:pos x="10" y="10"/>
    <p:text>출처남기기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3:57:10.823" idx="6">
    <p:pos x="10" y="10"/>
    <p:text>출처남기기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0.81043</cdr:x>
      <cdr:y>0</cdr:y>
    </cdr:from>
    <cdr:to>
      <cdr:x>0.8913</cdr:x>
      <cdr:y>0.09123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B846293D-508E-44BB-A7E1-C77A0048C0C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681423" y="0"/>
          <a:ext cx="566977" cy="49381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145DE-855B-4F4F-8E7F-4D1764301E4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2286000"/>
            <a:ext cx="82296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9B45-AFD4-4B7E-B7C3-6A07C1A1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29B45-AFD4-4B7E-B7C3-6A07C1A113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0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29B45-AFD4-4B7E-B7C3-6A07C1A113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2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29B45-AFD4-4B7E-B7C3-6A07C1A113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29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29B45-AFD4-4B7E-B7C3-6A07C1A113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1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29B45-AFD4-4B7E-B7C3-6A07C1A113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9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5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5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2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1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1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1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7" y="273055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10" y="1435113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13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1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defTabSz="914331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1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1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4" algn="l" defTabSz="914331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1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Relationship Id="rId9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8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hyperlink" Target="http://ncov.mohw.go.kr/bdBoardList_Real.do" TargetMode="Externa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502F3F5D-28F7-45D6-9A86-9809A9624A53}"/>
              </a:ext>
            </a:extLst>
          </p:cNvPr>
          <p:cNvGrpSpPr/>
          <p:nvPr/>
        </p:nvGrpSpPr>
        <p:grpSpPr>
          <a:xfrm>
            <a:off x="3965303" y="1667845"/>
            <a:ext cx="5783133" cy="5877779"/>
            <a:chOff x="6251291" y="1667832"/>
            <a:chExt cx="5783133" cy="5877779"/>
          </a:xfrm>
        </p:grpSpPr>
        <p:pic>
          <p:nvPicPr>
            <p:cNvPr id="40" name="Object 2">
              <a:extLst>
                <a:ext uri="{FF2B5EF4-FFF2-40B4-BE49-F238E27FC236}">
                  <a16:creationId xmlns:a16="http://schemas.microsoft.com/office/drawing/2014/main" id="{B86A528C-A598-4ADB-982F-3CBCA7AC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grpSp>
        <p:nvGrpSpPr>
          <p:cNvPr id="41" name="그룹 1002">
            <a:extLst>
              <a:ext uri="{FF2B5EF4-FFF2-40B4-BE49-F238E27FC236}">
                <a16:creationId xmlns:a16="http://schemas.microsoft.com/office/drawing/2014/main" id="{2B0FE50F-5A95-4B2E-8453-A918EF09B246}"/>
              </a:ext>
            </a:extLst>
          </p:cNvPr>
          <p:cNvGrpSpPr/>
          <p:nvPr/>
        </p:nvGrpSpPr>
        <p:grpSpPr>
          <a:xfrm>
            <a:off x="556860" y="9175995"/>
            <a:ext cx="12600000" cy="47085"/>
            <a:chOff x="904762" y="9046656"/>
            <a:chExt cx="16476190" cy="47085"/>
          </a:xfrm>
        </p:grpSpPr>
        <p:pic>
          <p:nvPicPr>
            <p:cNvPr id="42" name="Object 10">
              <a:extLst>
                <a:ext uri="{FF2B5EF4-FFF2-40B4-BE49-F238E27FC236}">
                  <a16:creationId xmlns:a16="http://schemas.microsoft.com/office/drawing/2014/main" id="{F06F4BB8-A26E-4A85-B077-4F38F802F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96A9E4-B11A-42AC-84E0-B39482AEBE4C}"/>
              </a:ext>
            </a:extLst>
          </p:cNvPr>
          <p:cNvSpPr txBox="1"/>
          <p:nvPr/>
        </p:nvSpPr>
        <p:spPr>
          <a:xfrm>
            <a:off x="5084581" y="259724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창의적 정보통신공학설계 </a:t>
            </a:r>
            <a:r>
              <a:rPr lang="en-US" altLang="ko-KR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</a:t>
            </a:r>
            <a:r>
              <a:rPr lang="ko-KR" altLang="en-US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7BE0AE-D01D-4057-A049-C2A10D3AC823}"/>
              </a:ext>
            </a:extLst>
          </p:cNvPr>
          <p:cNvSpPr txBox="1"/>
          <p:nvPr/>
        </p:nvSpPr>
        <p:spPr>
          <a:xfrm>
            <a:off x="10964385" y="7353300"/>
            <a:ext cx="2294218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23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300" b="1" dirty="0">
              <a:solidFill>
                <a:srgbClr val="D3CB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12201856 </a:t>
            </a:r>
            <a:r>
              <a:rPr lang="ko-KR" altLang="en-US" sz="20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김다영 </a:t>
            </a:r>
            <a:endParaRPr lang="en-US" altLang="ko-KR" sz="2000" b="1" dirty="0">
              <a:solidFill>
                <a:srgbClr val="D3CB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12201863 </a:t>
            </a:r>
            <a:r>
              <a:rPr lang="ko-KR" altLang="en-US" sz="2000" b="1" dirty="0" err="1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김민겸</a:t>
            </a:r>
            <a:r>
              <a:rPr lang="ko-KR" altLang="en-US" sz="20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solidFill>
                <a:srgbClr val="D3CB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12201893</a:t>
            </a:r>
            <a:r>
              <a:rPr lang="ko-KR" altLang="en-US" sz="20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박승우 </a:t>
            </a:r>
            <a:endParaRPr lang="en-US" altLang="ko-KR" sz="2000" b="1" dirty="0">
              <a:solidFill>
                <a:srgbClr val="D3CB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12201914 </a:t>
            </a:r>
            <a:r>
              <a:rPr lang="ko-KR" altLang="en-US" sz="2000" b="1" dirty="0" err="1">
                <a:solidFill>
                  <a:srgbClr val="D3CB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유준혁</a:t>
            </a:r>
            <a:endParaRPr lang="ko-KR" altLang="en-US" sz="2000" b="1" dirty="0">
              <a:solidFill>
                <a:srgbClr val="D3CB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65F6BF-E87D-4950-A28B-1CA49D6CA5A4}"/>
              </a:ext>
            </a:extLst>
          </p:cNvPr>
          <p:cNvSpPr txBox="1"/>
          <p:nvPr/>
        </p:nvSpPr>
        <p:spPr>
          <a:xfrm>
            <a:off x="455132" y="3321753"/>
            <a:ext cx="12803471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0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70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-19 </a:t>
            </a:r>
            <a:r>
              <a:rPr lang="ko-KR" altLang="en-US" sz="7000" kern="0" dirty="0" err="1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확진자의</a:t>
            </a:r>
            <a:r>
              <a:rPr lang="ko-KR" altLang="en-US" sz="70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0" kern="0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 latinLnBrk="1">
              <a:lnSpc>
                <a:spcPct val="120000"/>
              </a:lnSpc>
            </a:pPr>
            <a:r>
              <a:rPr lang="ko-KR" altLang="en-US" sz="70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감염 경로 파악</a:t>
            </a:r>
          </a:p>
        </p:txBody>
      </p:sp>
    </p:spTree>
    <p:extLst>
      <p:ext uri="{BB962C8B-B14F-4D97-AF65-F5344CB8AC3E}">
        <p14:creationId xmlns:p14="http://schemas.microsoft.com/office/powerpoint/2010/main" val="399631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2A15F6A1-B2DA-4825-AF75-46DE5D4104BE}"/>
              </a:ext>
            </a:extLst>
          </p:cNvPr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05F057B7-07E0-4C8A-BC2E-23025C776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FB58CAD-3256-4077-AD64-8BCC0E24D0CA}"/>
              </a:ext>
            </a:extLst>
          </p:cNvPr>
          <p:cNvSpPr txBox="1"/>
          <p:nvPr/>
        </p:nvSpPr>
        <p:spPr>
          <a:xfrm>
            <a:off x="5987411" y="471699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6FD3E-0124-4B81-9E9D-401BF516D67B}"/>
              </a:ext>
            </a:extLst>
          </p:cNvPr>
          <p:cNvSpPr txBox="1"/>
          <p:nvPr/>
        </p:nvSpPr>
        <p:spPr>
          <a:xfrm>
            <a:off x="1942632" y="1485906"/>
            <a:ext cx="107511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감염 경로 파악을 위해 해결이 필요한 문제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8340EAF-CEF3-474E-8B56-05C2727AB0B4}"/>
              </a:ext>
            </a:extLst>
          </p:cNvPr>
          <p:cNvGrpSpPr/>
          <p:nvPr/>
        </p:nvGrpSpPr>
        <p:grpSpPr>
          <a:xfrm>
            <a:off x="4819221" y="2628899"/>
            <a:ext cx="4103624" cy="7131417"/>
            <a:chOff x="4966645" y="2631706"/>
            <a:chExt cx="4223032" cy="7256274"/>
          </a:xfrm>
          <a:solidFill>
            <a:srgbClr val="F5F5F5"/>
          </a:solidFill>
        </p:grpSpPr>
        <p:pic>
          <p:nvPicPr>
            <p:cNvPr id="82" name="Object 2">
              <a:extLst>
                <a:ext uri="{FF2B5EF4-FFF2-40B4-BE49-F238E27FC236}">
                  <a16:creationId xmlns:a16="http://schemas.microsoft.com/office/drawing/2014/main" id="{DDDC1955-8EF3-426A-9EDE-ACAF5E00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7121A5"/>
                </a:clrFrom>
                <a:clrTo>
                  <a:srgbClr val="7121A5">
                    <a:alpha val="0"/>
                  </a:srgbClr>
                </a:clrTo>
              </a:clrChange>
              <a:duotone>
                <a:prstClr val="black"/>
                <a:srgbClr val="F5F5F5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66645" y="2631706"/>
              <a:ext cx="4223032" cy="7256274"/>
            </a:xfrm>
            <a:prstGeom prst="rect">
              <a:avLst/>
            </a:prstGeom>
            <a:grpFill/>
            <a:ln w="76200">
              <a:solidFill>
                <a:srgbClr val="694680"/>
              </a:solidFill>
            </a:ln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129CBFB-EDC4-484A-AB27-DF20994BE813}"/>
                </a:ext>
              </a:extLst>
            </p:cNvPr>
            <p:cNvGrpSpPr/>
            <p:nvPr/>
          </p:nvGrpSpPr>
          <p:grpSpPr>
            <a:xfrm>
              <a:off x="5329321" y="2836346"/>
              <a:ext cx="3497681" cy="6831129"/>
              <a:chOff x="5188739" y="2836346"/>
              <a:chExt cx="3497681" cy="6831129"/>
            </a:xfrm>
            <a:grpFill/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783B120-0D8D-4575-8E97-70EA26E653CA}"/>
                  </a:ext>
                </a:extLst>
              </p:cNvPr>
              <p:cNvSpPr txBox="1"/>
              <p:nvPr/>
            </p:nvSpPr>
            <p:spPr>
              <a:xfrm>
                <a:off x="5188741" y="6851271"/>
                <a:ext cx="1531188" cy="400110"/>
              </a:xfrm>
              <a:prstGeom prst="rect">
                <a:avLst/>
              </a:prstGeom>
              <a:grpFill/>
              <a:ln w="76200">
                <a:solidFill>
                  <a:srgbClr val="F5F5F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효과 및 장점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62B437-0CEB-4716-A984-3A5F4E576C09}"/>
                  </a:ext>
                </a:extLst>
              </p:cNvPr>
              <p:cNvSpPr txBox="1"/>
              <p:nvPr/>
            </p:nvSpPr>
            <p:spPr>
              <a:xfrm>
                <a:off x="5188739" y="7381369"/>
                <a:ext cx="3497681" cy="2286106"/>
              </a:xfrm>
              <a:prstGeom prst="rect">
                <a:avLst/>
              </a:prstGeom>
              <a:grpFill/>
              <a:ln w="76200">
                <a:solidFill>
                  <a:srgbClr val="F5F5F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①필요한 역학조사원의 수가 기존보다 줄어듦</a:t>
                </a:r>
                <a:endParaRPr lang="en-US" altLang="ko-KR" sz="2000" b="1" dirty="0">
                  <a:solidFill>
                    <a:srgbClr val="6946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2000" b="1" dirty="0">
                  <a:solidFill>
                    <a:srgbClr val="6946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000" b="1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②단축된 시간만큼 기존보다 더 빠른 감염 경로 파악 가능</a:t>
                </a:r>
                <a:endParaRPr lang="en-US" altLang="ko-KR" sz="2000" b="1" dirty="0">
                  <a:solidFill>
                    <a:srgbClr val="6946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2000" b="1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 sz="2000" b="1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감염 확산의 신속한 차단이 가능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DAC76E-6D96-4265-B49B-51B8161303E1}"/>
                  </a:ext>
                </a:extLst>
              </p:cNvPr>
              <p:cNvSpPr txBox="1"/>
              <p:nvPr/>
            </p:nvSpPr>
            <p:spPr>
              <a:xfrm>
                <a:off x="5188741" y="2836346"/>
                <a:ext cx="3159839" cy="1771639"/>
              </a:xfrm>
              <a:prstGeom prst="rect">
                <a:avLst/>
              </a:prstGeom>
              <a:grpFill/>
              <a:ln w="762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2) </a:t>
                </a: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데이터 취합 및 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열람 시</a:t>
                </a:r>
                <a:r>
                  <a: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소요 되는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시간 단축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B1518E1-B4F1-43C8-A9D0-BB1082BED58C}"/>
                  </a:ext>
                </a:extLst>
              </p:cNvPr>
              <p:cNvSpPr txBox="1"/>
              <p:nvPr/>
            </p:nvSpPr>
            <p:spPr>
              <a:xfrm>
                <a:off x="5188739" y="4782580"/>
                <a:ext cx="3497681" cy="707886"/>
              </a:xfrm>
              <a:prstGeom prst="rect">
                <a:avLst/>
              </a:prstGeom>
              <a:grp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데이터를 취합하고 열람하는데 시간이 오래 걸림</a:t>
                </a:r>
                <a:r>
                  <a:rPr lang="en-US" altLang="ko-KR" sz="2000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2000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0D80ABC-D4F8-4463-9BE1-3C1F5D0BD85B}"/>
              </a:ext>
            </a:extLst>
          </p:cNvPr>
          <p:cNvGrpSpPr/>
          <p:nvPr/>
        </p:nvGrpSpPr>
        <p:grpSpPr>
          <a:xfrm>
            <a:off x="388045" y="2566809"/>
            <a:ext cx="4173116" cy="7193508"/>
            <a:chOff x="388045" y="2566809"/>
            <a:chExt cx="4173116" cy="7193508"/>
          </a:xfrm>
          <a:solidFill>
            <a:srgbClr val="694680"/>
          </a:solidFill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EFC38C-EF1A-4E68-A2E1-B013F7D59E7C}"/>
                </a:ext>
              </a:extLst>
            </p:cNvPr>
            <p:cNvSpPr/>
            <p:nvPr/>
          </p:nvSpPr>
          <p:spPr>
            <a:xfrm>
              <a:off x="388045" y="2566809"/>
              <a:ext cx="4173116" cy="7193508"/>
            </a:xfrm>
            <a:prstGeom prst="rect">
              <a:avLst/>
            </a:prstGeom>
            <a:grpFill/>
            <a:ln w="76200">
              <a:solidFill>
                <a:srgbClr val="694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6C946C7-992E-4360-B498-932EFF1011A6}"/>
                </a:ext>
              </a:extLst>
            </p:cNvPr>
            <p:cNvGrpSpPr/>
            <p:nvPr/>
          </p:nvGrpSpPr>
          <p:grpSpPr>
            <a:xfrm>
              <a:off x="644615" y="2803049"/>
              <a:ext cx="3767378" cy="5560686"/>
              <a:chOff x="499563" y="2836346"/>
              <a:chExt cx="3767378" cy="5560686"/>
            </a:xfrm>
            <a:grpFill/>
          </p:grpSpPr>
          <p:grpSp>
            <p:nvGrpSpPr>
              <p:cNvPr id="91" name="그룹 1003">
                <a:extLst>
                  <a:ext uri="{FF2B5EF4-FFF2-40B4-BE49-F238E27FC236}">
                    <a16:creationId xmlns:a16="http://schemas.microsoft.com/office/drawing/2014/main" id="{23C2BEA0-C954-4A97-9C0A-76DD006FD702}"/>
                  </a:ext>
                </a:extLst>
              </p:cNvPr>
              <p:cNvGrpSpPr/>
              <p:nvPr/>
            </p:nvGrpSpPr>
            <p:grpSpPr>
              <a:xfrm>
                <a:off x="3510363" y="4104629"/>
                <a:ext cx="424106" cy="350531"/>
                <a:chOff x="4944356" y="4259702"/>
                <a:chExt cx="531898" cy="439624"/>
              </a:xfrm>
              <a:grpFill/>
            </p:grpSpPr>
            <p:pic>
              <p:nvPicPr>
                <p:cNvPr id="96" name="Object 11">
                  <a:extLst>
                    <a:ext uri="{FF2B5EF4-FFF2-40B4-BE49-F238E27FC236}">
                      <a16:creationId xmlns:a16="http://schemas.microsoft.com/office/drawing/2014/main" id="{255D1398-01F8-4162-A61D-582A6581CE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944356" y="4259702"/>
                  <a:ext cx="531898" cy="439624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7738DA-48FC-45BE-81C8-AFE3C7C73D86}"/>
                  </a:ext>
                </a:extLst>
              </p:cNvPr>
              <p:cNvSpPr txBox="1"/>
              <p:nvPr/>
            </p:nvSpPr>
            <p:spPr>
              <a:xfrm>
                <a:off x="499563" y="6834895"/>
                <a:ext cx="15311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효과 및 장점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412392F-2B19-4FB5-9536-FCA3205F8E74}"/>
                  </a:ext>
                </a:extLst>
              </p:cNvPr>
              <p:cNvSpPr txBox="1"/>
              <p:nvPr/>
            </p:nvSpPr>
            <p:spPr>
              <a:xfrm>
                <a:off x="499563" y="7381369"/>
                <a:ext cx="3497681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깜깜이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환자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감염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경로의 파악이 가능해져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 감염 예방 가능 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6028077-F9A9-47D4-ADF9-BB253BFFCB32}"/>
                  </a:ext>
                </a:extLst>
              </p:cNvPr>
              <p:cNvSpPr txBox="1"/>
              <p:nvPr/>
            </p:nvSpPr>
            <p:spPr>
              <a:xfrm>
                <a:off x="499563" y="2836346"/>
                <a:ext cx="3767378" cy="177163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lnSpc>
                    <a:spcPts val="4500"/>
                  </a:lnSpc>
                  <a:buAutoNum type="arabicParenR"/>
                </a:pPr>
                <a:r>
                  <a:rPr lang="ko-KR" altLang="en-US" sz="3000" b="1" dirty="0" err="1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확진자</a:t>
                </a: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동선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유추를</a:t>
                </a:r>
                <a:r>
                  <a:rPr lang="en-US" altLang="ko-KR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통한 감염 경로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파악</a:t>
                </a:r>
                <a:r>
                  <a:rPr lang="en-US" altLang="ko-KR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기술 마련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0B1DF01-E517-4F30-B08C-B38B68E7428A}"/>
                  </a:ext>
                </a:extLst>
              </p:cNvPr>
              <p:cNvSpPr txBox="1"/>
              <p:nvPr/>
            </p:nvSpPr>
            <p:spPr>
              <a:xfrm>
                <a:off x="499563" y="4719597"/>
                <a:ext cx="3497681" cy="7078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깜깜이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환자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발생하는 원인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거짓 진술과 데이터의 불충분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2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97" name="그룹 1006">
            <a:extLst>
              <a:ext uri="{FF2B5EF4-FFF2-40B4-BE49-F238E27FC236}">
                <a16:creationId xmlns:a16="http://schemas.microsoft.com/office/drawing/2014/main" id="{C7130561-F331-4CF3-B348-45CDA1633D3A}"/>
              </a:ext>
            </a:extLst>
          </p:cNvPr>
          <p:cNvGrpSpPr/>
          <p:nvPr/>
        </p:nvGrpSpPr>
        <p:grpSpPr>
          <a:xfrm>
            <a:off x="5243412" y="6515101"/>
            <a:ext cx="3419097" cy="28060"/>
            <a:chOff x="7117881" y="8171429"/>
            <a:chExt cx="4288109" cy="35192"/>
          </a:xfrm>
        </p:grpSpPr>
        <p:pic>
          <p:nvPicPr>
            <p:cNvPr id="98" name="Object 24">
              <a:extLst>
                <a:ext uri="{FF2B5EF4-FFF2-40B4-BE49-F238E27FC236}">
                  <a16:creationId xmlns:a16="http://schemas.microsoft.com/office/drawing/2014/main" id="{47CD7260-0984-4581-B9B1-DC6D4D148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7881" y="8171429"/>
              <a:ext cx="4288109" cy="35192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3628E9-74ED-4A86-9D49-B2853A565FD8}"/>
              </a:ext>
            </a:extLst>
          </p:cNvPr>
          <p:cNvGrpSpPr/>
          <p:nvPr/>
        </p:nvGrpSpPr>
        <p:grpSpPr>
          <a:xfrm>
            <a:off x="9452567" y="2803048"/>
            <a:ext cx="3577661" cy="6813510"/>
            <a:chOff x="9718596" y="2803048"/>
            <a:chExt cx="3577661" cy="6813510"/>
          </a:xfrm>
        </p:grpSpPr>
        <p:grpSp>
          <p:nvGrpSpPr>
            <p:cNvPr id="100" name="그룹 1007">
              <a:extLst>
                <a:ext uri="{FF2B5EF4-FFF2-40B4-BE49-F238E27FC236}">
                  <a16:creationId xmlns:a16="http://schemas.microsoft.com/office/drawing/2014/main" id="{18F2440C-A199-4B4B-8D28-021F2579612B}"/>
                </a:ext>
              </a:extLst>
            </p:cNvPr>
            <p:cNvGrpSpPr/>
            <p:nvPr/>
          </p:nvGrpSpPr>
          <p:grpSpPr>
            <a:xfrm>
              <a:off x="12759540" y="4011176"/>
              <a:ext cx="424106" cy="350531"/>
              <a:chOff x="16544356" y="4142496"/>
              <a:chExt cx="531898" cy="439624"/>
            </a:xfrm>
          </p:grpSpPr>
          <p:pic>
            <p:nvPicPr>
              <p:cNvPr id="107" name="Object 29">
                <a:extLst>
                  <a:ext uri="{FF2B5EF4-FFF2-40B4-BE49-F238E27FC236}">
                    <a16:creationId xmlns:a16="http://schemas.microsoft.com/office/drawing/2014/main" id="{EF75B35C-9D3E-413C-9092-960D99DE5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44356" y="4142496"/>
                <a:ext cx="531898" cy="439624"/>
              </a:xfrm>
              <a:prstGeom prst="rect">
                <a:avLst/>
              </a:prstGeom>
            </p:spPr>
          </p:pic>
        </p:grpSp>
        <p:grpSp>
          <p:nvGrpSpPr>
            <p:cNvPr id="101" name="그룹 1008">
              <a:extLst>
                <a:ext uri="{FF2B5EF4-FFF2-40B4-BE49-F238E27FC236}">
                  <a16:creationId xmlns:a16="http://schemas.microsoft.com/office/drawing/2014/main" id="{BC5F9F65-4947-4411-96C3-89F84C70374C}"/>
                </a:ext>
              </a:extLst>
            </p:cNvPr>
            <p:cNvGrpSpPr/>
            <p:nvPr/>
          </p:nvGrpSpPr>
          <p:grpSpPr>
            <a:xfrm>
              <a:off x="9803434" y="6515101"/>
              <a:ext cx="3419097" cy="28060"/>
              <a:chOff x="12836898" y="8171429"/>
              <a:chExt cx="4288109" cy="35192"/>
            </a:xfrm>
          </p:grpSpPr>
          <p:pic>
            <p:nvPicPr>
              <p:cNvPr id="106" name="Object 33">
                <a:extLst>
                  <a:ext uri="{FF2B5EF4-FFF2-40B4-BE49-F238E27FC236}">
                    <a16:creationId xmlns:a16="http://schemas.microsoft.com/office/drawing/2014/main" id="{741A1B58-5B4A-4A37-8BF9-9405F02F2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836898" y="8171429"/>
                <a:ext cx="4288109" cy="35192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394637B-EFA5-428C-804B-0277F5B8DFD3}"/>
                </a:ext>
              </a:extLst>
            </p:cNvPr>
            <p:cNvSpPr txBox="1"/>
            <p:nvPr/>
          </p:nvSpPr>
          <p:spPr>
            <a:xfrm>
              <a:off x="9748762" y="6834895"/>
              <a:ext cx="1531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77588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효과 및 장점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47B3768-994F-4DEA-9FB0-3DB5C7D87097}"/>
                </a:ext>
              </a:extLst>
            </p:cNvPr>
            <p:cNvSpPr txBox="1"/>
            <p:nvPr/>
          </p:nvSpPr>
          <p:spPr>
            <a:xfrm>
              <a:off x="9718596" y="7369789"/>
              <a:ext cx="349768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①기존의 필터링 과정보다 충원되는 인원 감소</a:t>
              </a:r>
              <a:r>
                <a:rPr lang="en-US" altLang="ko-KR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2000" b="1" dirty="0">
                <a:solidFill>
                  <a:srgbClr val="77588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②필터링 과정에 소요되는 시간이 줄어듦</a:t>
              </a:r>
              <a:endParaRPr lang="en-US" altLang="ko-KR" sz="2000" b="1" dirty="0">
                <a:solidFill>
                  <a:srgbClr val="77588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</a:t>
              </a:r>
              <a:r>
                <a:rPr lang="ko-KR" altLang="en-US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그만큼 감염 확산의 신속한 차단이 가능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98B0466-8D79-4ED3-88FB-CBF76D75E617}"/>
                </a:ext>
              </a:extLst>
            </p:cNvPr>
            <p:cNvSpPr txBox="1"/>
            <p:nvPr/>
          </p:nvSpPr>
          <p:spPr>
            <a:xfrm>
              <a:off x="9748761" y="2803048"/>
              <a:ext cx="2945037" cy="177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3) </a:t>
              </a:r>
              <a:r>
                <a:rPr lang="ko-KR" altLang="en-US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필터링 시간을</a:t>
              </a:r>
              <a:endParaRPr lang="en-US" altLang="ko-KR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ts val="4500"/>
                </a:lnSpc>
              </a:pPr>
              <a:r>
                <a:rPr lang="ko-KR" altLang="en-US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단축시키기 위한</a:t>
              </a:r>
              <a:endParaRPr lang="en-US" altLang="ko-KR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ts val="4500"/>
                </a:lnSpc>
              </a:pPr>
              <a:r>
                <a:rPr lang="ko-KR" altLang="en-US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마련</a:t>
              </a:r>
              <a:endParaRPr lang="en-US" altLang="ko-KR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840373-D2F5-4600-AD81-3FEE7C9E9102}"/>
                </a:ext>
              </a:extLst>
            </p:cNvPr>
            <p:cNvSpPr txBox="1"/>
            <p:nvPr/>
          </p:nvSpPr>
          <p:spPr>
            <a:xfrm>
              <a:off x="9798576" y="4574688"/>
              <a:ext cx="3497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데이터의 필터링 과정에서 시간이 오래 걸려 역학 조사 과정에서 시간이 많이 할애됨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3DABC1-161E-4306-83C9-913E76ECB126}"/>
              </a:ext>
            </a:extLst>
          </p:cNvPr>
          <p:cNvSpPr/>
          <p:nvPr/>
        </p:nvSpPr>
        <p:spPr>
          <a:xfrm>
            <a:off x="9154839" y="2566809"/>
            <a:ext cx="4173116" cy="7193508"/>
          </a:xfrm>
          <a:prstGeom prst="rect">
            <a:avLst/>
          </a:prstGeom>
          <a:noFill/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06">
            <a:extLst>
              <a:ext uri="{FF2B5EF4-FFF2-40B4-BE49-F238E27FC236}">
                <a16:creationId xmlns:a16="http://schemas.microsoft.com/office/drawing/2014/main" id="{8BB6AB3A-C715-4C62-A59C-12F9464B9B1B}"/>
              </a:ext>
            </a:extLst>
          </p:cNvPr>
          <p:cNvGrpSpPr/>
          <p:nvPr/>
        </p:nvGrpSpPr>
        <p:grpSpPr>
          <a:xfrm>
            <a:off x="723199" y="6557191"/>
            <a:ext cx="3419097" cy="28060"/>
            <a:chOff x="7117881" y="8171429"/>
            <a:chExt cx="4288109" cy="35192"/>
          </a:xfrm>
        </p:grpSpPr>
        <p:pic>
          <p:nvPicPr>
            <p:cNvPr id="110" name="Object 24">
              <a:extLst>
                <a:ext uri="{FF2B5EF4-FFF2-40B4-BE49-F238E27FC236}">
                  <a16:creationId xmlns:a16="http://schemas.microsoft.com/office/drawing/2014/main" id="{67459847-3D03-4D19-A5FE-B60D9B1C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7881" y="8171429"/>
              <a:ext cx="4288109" cy="35192"/>
            </a:xfrm>
            <a:prstGeom prst="rect">
              <a:avLst/>
            </a:prstGeom>
          </p:spPr>
        </p:pic>
      </p:grpSp>
      <p:pic>
        <p:nvPicPr>
          <p:cNvPr id="111" name="Object 29">
            <a:extLst>
              <a:ext uri="{FF2B5EF4-FFF2-40B4-BE49-F238E27FC236}">
                <a16:creationId xmlns:a16="http://schemas.microsoft.com/office/drawing/2014/main" id="{920177EE-DFA3-40C1-BBC9-E3D0DF520ED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17571" y="4011175"/>
            <a:ext cx="424106" cy="350531"/>
          </a:xfrm>
          <a:prstGeom prst="rect">
            <a:avLst/>
          </a:prstGeom>
        </p:spPr>
      </p:pic>
      <p:pic>
        <p:nvPicPr>
          <p:cNvPr id="112" name="Object 33">
            <a:extLst>
              <a:ext uri="{FF2B5EF4-FFF2-40B4-BE49-F238E27FC236}">
                <a16:creationId xmlns:a16="http://schemas.microsoft.com/office/drawing/2014/main" id="{77460EC7-23E0-42A6-8ED5-70DC601F5BF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2580" y="6529131"/>
            <a:ext cx="3419097" cy="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0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2A15F6A1-B2DA-4825-AF75-46DE5D4104BE}"/>
              </a:ext>
            </a:extLst>
          </p:cNvPr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05F057B7-07E0-4C8A-BC2E-23025C776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FB58CAD-3256-4077-AD64-8BCC0E24D0CA}"/>
              </a:ext>
            </a:extLst>
          </p:cNvPr>
          <p:cNvSpPr txBox="1"/>
          <p:nvPr/>
        </p:nvSpPr>
        <p:spPr>
          <a:xfrm>
            <a:off x="5987411" y="471699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6FD3E-0124-4B81-9E9D-401BF516D67B}"/>
              </a:ext>
            </a:extLst>
          </p:cNvPr>
          <p:cNvSpPr txBox="1"/>
          <p:nvPr/>
        </p:nvSpPr>
        <p:spPr>
          <a:xfrm>
            <a:off x="1942632" y="1485906"/>
            <a:ext cx="107511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감염 경로 파악을 위해 해결이 필요한 문제</a:t>
            </a:r>
          </a:p>
        </p:txBody>
      </p:sp>
      <p:grpSp>
        <p:nvGrpSpPr>
          <p:cNvPr id="38" name="그룹 1005">
            <a:extLst>
              <a:ext uri="{FF2B5EF4-FFF2-40B4-BE49-F238E27FC236}">
                <a16:creationId xmlns:a16="http://schemas.microsoft.com/office/drawing/2014/main" id="{AC9A1865-CE19-4204-91C0-9368E304668E}"/>
              </a:ext>
            </a:extLst>
          </p:cNvPr>
          <p:cNvGrpSpPr/>
          <p:nvPr/>
        </p:nvGrpSpPr>
        <p:grpSpPr>
          <a:xfrm>
            <a:off x="8199527" y="4104629"/>
            <a:ext cx="424106" cy="350531"/>
            <a:chOff x="10825339" y="4259702"/>
            <a:chExt cx="531898" cy="439624"/>
          </a:xfrm>
        </p:grpSpPr>
        <p:pic>
          <p:nvPicPr>
            <p:cNvPr id="39" name="Object 20">
              <a:extLst>
                <a:ext uri="{FF2B5EF4-FFF2-40B4-BE49-F238E27FC236}">
                  <a16:creationId xmlns:a16="http://schemas.microsoft.com/office/drawing/2014/main" id="{229C5632-92BF-47D5-BF9A-D5A2CBA1D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5339" y="4259702"/>
              <a:ext cx="531898" cy="439624"/>
            </a:xfrm>
            <a:prstGeom prst="rect">
              <a:avLst/>
            </a:prstGeom>
          </p:spPr>
        </p:pic>
      </p:grp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73F06D0F-01B1-48BD-A252-B046786775F8}"/>
              </a:ext>
            </a:extLst>
          </p:cNvPr>
          <p:cNvGrpSpPr/>
          <p:nvPr/>
        </p:nvGrpSpPr>
        <p:grpSpPr>
          <a:xfrm>
            <a:off x="5243412" y="6515101"/>
            <a:ext cx="3419097" cy="28060"/>
            <a:chOff x="7117881" y="8171429"/>
            <a:chExt cx="4288109" cy="35192"/>
          </a:xfrm>
        </p:grpSpPr>
        <p:pic>
          <p:nvPicPr>
            <p:cNvPr id="41" name="Object 24">
              <a:extLst>
                <a:ext uri="{FF2B5EF4-FFF2-40B4-BE49-F238E27FC236}">
                  <a16:creationId xmlns:a16="http://schemas.microsoft.com/office/drawing/2014/main" id="{0176664E-6346-400E-AB08-FFE70A58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7881" y="8171429"/>
              <a:ext cx="4288109" cy="3519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C04D851-9998-450D-BCE5-628EA631D6A9}"/>
              </a:ext>
            </a:extLst>
          </p:cNvPr>
          <p:cNvGrpSpPr/>
          <p:nvPr/>
        </p:nvGrpSpPr>
        <p:grpSpPr>
          <a:xfrm>
            <a:off x="4746484" y="2535426"/>
            <a:ext cx="4223032" cy="7256274"/>
            <a:chOff x="4966645" y="2631706"/>
            <a:chExt cx="4223032" cy="7256274"/>
          </a:xfrm>
        </p:grpSpPr>
        <p:pic>
          <p:nvPicPr>
            <p:cNvPr id="43" name="Object 2">
              <a:extLst>
                <a:ext uri="{FF2B5EF4-FFF2-40B4-BE49-F238E27FC236}">
                  <a16:creationId xmlns:a16="http://schemas.microsoft.com/office/drawing/2014/main" id="{0DA48BE5-16FA-4DE8-8CDD-F3A131C3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6645" y="2631706"/>
              <a:ext cx="4223032" cy="7256274"/>
            </a:xfrm>
            <a:prstGeom prst="rect">
              <a:avLst/>
            </a:prstGeom>
            <a:solidFill>
              <a:srgbClr val="FFFFFF"/>
            </a:solidFill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652A008-B06F-43DD-A6F0-E20538089E7A}"/>
                </a:ext>
              </a:extLst>
            </p:cNvPr>
            <p:cNvGrpSpPr/>
            <p:nvPr/>
          </p:nvGrpSpPr>
          <p:grpSpPr>
            <a:xfrm>
              <a:off x="5329321" y="2836346"/>
              <a:ext cx="3497681" cy="6791792"/>
              <a:chOff x="5188739" y="2836346"/>
              <a:chExt cx="3497681" cy="67917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A983BE-B9D6-4F3A-8ABF-76BD6B2C7737}"/>
                  </a:ext>
                </a:extLst>
              </p:cNvPr>
              <p:cNvSpPr txBox="1"/>
              <p:nvPr/>
            </p:nvSpPr>
            <p:spPr>
              <a:xfrm>
                <a:off x="5188741" y="6851271"/>
                <a:ext cx="153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효과 및 장점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D461613-130C-4A0D-8571-276F52E16962}"/>
                  </a:ext>
                </a:extLst>
              </p:cNvPr>
              <p:cNvSpPr txBox="1"/>
              <p:nvPr/>
            </p:nvSpPr>
            <p:spPr>
              <a:xfrm>
                <a:off x="5188739" y="7381369"/>
                <a:ext cx="349768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①필요한 역학조사원의 수가 기존보다 줄어듦</a:t>
                </a:r>
                <a:endPara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②단축된 시간만큼 기존보다 더 빠른 감염 경로 파악 가능</a:t>
                </a:r>
                <a:endPara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--&gt;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감염 확산의 신속한 차단이 가능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1656E4-9EC9-484C-93A9-C7D877C48691}"/>
                  </a:ext>
                </a:extLst>
              </p:cNvPr>
              <p:cNvSpPr txBox="1"/>
              <p:nvPr/>
            </p:nvSpPr>
            <p:spPr>
              <a:xfrm>
                <a:off x="5188741" y="2836346"/>
                <a:ext cx="3159839" cy="177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en-US" altLang="ko-KR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2) </a:t>
                </a: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데이터 취합 및 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열람 시</a:t>
                </a:r>
                <a:r>
                  <a:rPr lang="en-US" altLang="ko-KR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소요 되는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시간 단축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F2E457-D155-4E2E-A6C2-0FD3B0D65E50}"/>
                  </a:ext>
                </a:extLst>
              </p:cNvPr>
              <p:cNvSpPr txBox="1"/>
              <p:nvPr/>
            </p:nvSpPr>
            <p:spPr>
              <a:xfrm>
                <a:off x="5188739" y="4782580"/>
                <a:ext cx="34976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F1F0F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데이터를 취합하고 열람하는데 시간이 오래 걸림</a:t>
                </a:r>
                <a:r>
                  <a:rPr lang="en-US" altLang="ko-KR" sz="2000" dirty="0">
                    <a:solidFill>
                      <a:srgbClr val="F1F0F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2000" dirty="0">
                    <a:solidFill>
                      <a:srgbClr val="F1F0F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9267946-8B14-404F-9FBA-4C941763AA61}"/>
              </a:ext>
            </a:extLst>
          </p:cNvPr>
          <p:cNvGrpSpPr/>
          <p:nvPr/>
        </p:nvGrpSpPr>
        <p:grpSpPr>
          <a:xfrm>
            <a:off x="9452567" y="2803048"/>
            <a:ext cx="3577661" cy="6813510"/>
            <a:chOff x="9718596" y="2803048"/>
            <a:chExt cx="3577661" cy="6813510"/>
          </a:xfrm>
        </p:grpSpPr>
        <p:grpSp>
          <p:nvGrpSpPr>
            <p:cNvPr id="50" name="그룹 1007">
              <a:extLst>
                <a:ext uri="{FF2B5EF4-FFF2-40B4-BE49-F238E27FC236}">
                  <a16:creationId xmlns:a16="http://schemas.microsoft.com/office/drawing/2014/main" id="{78681FA2-5EF0-488D-825F-CA23C09D265E}"/>
                </a:ext>
              </a:extLst>
            </p:cNvPr>
            <p:cNvGrpSpPr/>
            <p:nvPr/>
          </p:nvGrpSpPr>
          <p:grpSpPr>
            <a:xfrm>
              <a:off x="12759540" y="4011176"/>
              <a:ext cx="424106" cy="350531"/>
              <a:chOff x="16544356" y="4142496"/>
              <a:chExt cx="531898" cy="439624"/>
            </a:xfrm>
          </p:grpSpPr>
          <p:pic>
            <p:nvPicPr>
              <p:cNvPr id="57" name="Object 29">
                <a:extLst>
                  <a:ext uri="{FF2B5EF4-FFF2-40B4-BE49-F238E27FC236}">
                    <a16:creationId xmlns:a16="http://schemas.microsoft.com/office/drawing/2014/main" id="{16A40D1E-4CE5-4069-AB95-A9AE2D1D0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544356" y="4142496"/>
                <a:ext cx="531898" cy="439624"/>
              </a:xfrm>
              <a:prstGeom prst="rect">
                <a:avLst/>
              </a:prstGeom>
            </p:spPr>
          </p:pic>
        </p:grpSp>
        <p:grpSp>
          <p:nvGrpSpPr>
            <p:cNvPr id="51" name="그룹 1008">
              <a:extLst>
                <a:ext uri="{FF2B5EF4-FFF2-40B4-BE49-F238E27FC236}">
                  <a16:creationId xmlns:a16="http://schemas.microsoft.com/office/drawing/2014/main" id="{9886AC5A-D59D-415D-886B-7E081A55442D}"/>
                </a:ext>
              </a:extLst>
            </p:cNvPr>
            <p:cNvGrpSpPr/>
            <p:nvPr/>
          </p:nvGrpSpPr>
          <p:grpSpPr>
            <a:xfrm>
              <a:off x="9803434" y="6515101"/>
              <a:ext cx="3419097" cy="28060"/>
              <a:chOff x="12836898" y="8171429"/>
              <a:chExt cx="4288109" cy="35192"/>
            </a:xfrm>
          </p:grpSpPr>
          <p:pic>
            <p:nvPicPr>
              <p:cNvPr id="56" name="Object 33">
                <a:extLst>
                  <a:ext uri="{FF2B5EF4-FFF2-40B4-BE49-F238E27FC236}">
                    <a16:creationId xmlns:a16="http://schemas.microsoft.com/office/drawing/2014/main" id="{E3ACDCFD-E9D7-4CA3-A64D-064810830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836898" y="8171429"/>
                <a:ext cx="4288109" cy="35192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E2547B-7625-43D5-B4F0-03A4183B2A53}"/>
                </a:ext>
              </a:extLst>
            </p:cNvPr>
            <p:cNvSpPr txBox="1"/>
            <p:nvPr/>
          </p:nvSpPr>
          <p:spPr>
            <a:xfrm>
              <a:off x="9748762" y="6834895"/>
              <a:ext cx="1531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77588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효과 및 장점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0F1C25-3EC8-43FA-B073-1781C7B70532}"/>
                </a:ext>
              </a:extLst>
            </p:cNvPr>
            <p:cNvSpPr txBox="1"/>
            <p:nvPr/>
          </p:nvSpPr>
          <p:spPr>
            <a:xfrm>
              <a:off x="9718596" y="7369789"/>
              <a:ext cx="349768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①기존의 필터링 과정보다 충원되는 인원 감소</a:t>
              </a:r>
              <a:r>
                <a:rPr lang="en-US" altLang="ko-KR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2000" b="1" dirty="0">
                <a:solidFill>
                  <a:srgbClr val="77588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②필터링 과정에 소요되는 시간이 줄어듦</a:t>
              </a:r>
              <a:endParaRPr lang="en-US" altLang="ko-KR" sz="2000" b="1" dirty="0">
                <a:solidFill>
                  <a:srgbClr val="77588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</a:t>
              </a:r>
              <a:r>
                <a:rPr lang="ko-KR" altLang="en-US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그만큼 감염 확산의 신속한 차단이 가능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AA1108-A5A3-4FC3-B2A2-30BA7D3AF77C}"/>
                </a:ext>
              </a:extLst>
            </p:cNvPr>
            <p:cNvSpPr txBox="1"/>
            <p:nvPr/>
          </p:nvSpPr>
          <p:spPr>
            <a:xfrm>
              <a:off x="9748761" y="2803048"/>
              <a:ext cx="2945037" cy="177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3) </a:t>
              </a:r>
              <a:r>
                <a:rPr lang="ko-KR" altLang="en-US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필터링 시간을</a:t>
              </a:r>
              <a:endParaRPr lang="en-US" altLang="ko-KR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ts val="4500"/>
                </a:lnSpc>
              </a:pPr>
              <a:r>
                <a:rPr lang="ko-KR" altLang="en-US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단축시키기 위한</a:t>
              </a:r>
              <a:endParaRPr lang="en-US" altLang="ko-KR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ts val="4500"/>
                </a:lnSpc>
              </a:pPr>
              <a:r>
                <a:rPr lang="ko-KR" altLang="en-US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마련</a:t>
              </a:r>
              <a:endParaRPr lang="en-US" altLang="ko-KR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F76534-33A0-45DA-82C6-171F3027C9DA}"/>
                </a:ext>
              </a:extLst>
            </p:cNvPr>
            <p:cNvSpPr txBox="1"/>
            <p:nvPr/>
          </p:nvSpPr>
          <p:spPr>
            <a:xfrm>
              <a:off x="9798576" y="4574688"/>
              <a:ext cx="3497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데이터의 필터링 과정에서 시간이 오래 걸려 역학 조사 과정에서 시간이 많이 할애됨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7F2491-CB88-4D1A-844B-669D420C3AE9}"/>
              </a:ext>
            </a:extLst>
          </p:cNvPr>
          <p:cNvGrpSpPr/>
          <p:nvPr/>
        </p:nvGrpSpPr>
        <p:grpSpPr>
          <a:xfrm>
            <a:off x="388045" y="2566809"/>
            <a:ext cx="4173116" cy="7193508"/>
            <a:chOff x="388045" y="2566809"/>
            <a:chExt cx="4173116" cy="719350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1A9C459-31D0-490A-8EFA-95C2A2B19935}"/>
                </a:ext>
              </a:extLst>
            </p:cNvPr>
            <p:cNvGrpSpPr/>
            <p:nvPr/>
          </p:nvGrpSpPr>
          <p:grpSpPr>
            <a:xfrm>
              <a:off x="644615" y="2803049"/>
              <a:ext cx="3767378" cy="5560686"/>
              <a:chOff x="499563" y="2836346"/>
              <a:chExt cx="3767378" cy="5560686"/>
            </a:xfrm>
          </p:grpSpPr>
          <p:grpSp>
            <p:nvGrpSpPr>
              <p:cNvPr id="61" name="그룹 1003">
                <a:extLst>
                  <a:ext uri="{FF2B5EF4-FFF2-40B4-BE49-F238E27FC236}">
                    <a16:creationId xmlns:a16="http://schemas.microsoft.com/office/drawing/2014/main" id="{7B249DFD-3FC7-43FD-927E-3C7A50252E14}"/>
                  </a:ext>
                </a:extLst>
              </p:cNvPr>
              <p:cNvGrpSpPr/>
              <p:nvPr/>
            </p:nvGrpSpPr>
            <p:grpSpPr>
              <a:xfrm>
                <a:off x="3510363" y="4104629"/>
                <a:ext cx="424106" cy="350531"/>
                <a:chOff x="4944356" y="4259702"/>
                <a:chExt cx="531898" cy="439624"/>
              </a:xfrm>
            </p:grpSpPr>
            <p:pic>
              <p:nvPicPr>
                <p:cNvPr id="68" name="Object 11">
                  <a:extLst>
                    <a:ext uri="{FF2B5EF4-FFF2-40B4-BE49-F238E27FC236}">
                      <a16:creationId xmlns:a16="http://schemas.microsoft.com/office/drawing/2014/main" id="{699DCA07-95DD-431D-BAD9-100DFB048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944356" y="4259702"/>
                  <a:ext cx="531898" cy="439624"/>
                </a:xfrm>
                <a:prstGeom prst="rect">
                  <a:avLst/>
                </a:prstGeom>
              </p:spPr>
            </p:pic>
          </p:grpSp>
          <p:grpSp>
            <p:nvGrpSpPr>
              <p:cNvPr id="62" name="그룹 1004">
                <a:extLst>
                  <a:ext uri="{FF2B5EF4-FFF2-40B4-BE49-F238E27FC236}">
                    <a16:creationId xmlns:a16="http://schemas.microsoft.com/office/drawing/2014/main" id="{EB25E172-00BE-41A0-97E7-C9B4E4960669}"/>
                  </a:ext>
                </a:extLst>
              </p:cNvPr>
              <p:cNvGrpSpPr/>
              <p:nvPr/>
            </p:nvGrpSpPr>
            <p:grpSpPr>
              <a:xfrm>
                <a:off x="554237" y="6515100"/>
                <a:ext cx="3419097" cy="28060"/>
                <a:chOff x="1236898" y="8171429"/>
                <a:chExt cx="4288109" cy="35192"/>
              </a:xfrm>
            </p:grpSpPr>
            <p:pic>
              <p:nvPicPr>
                <p:cNvPr id="67" name="Object 15">
                  <a:extLst>
                    <a:ext uri="{FF2B5EF4-FFF2-40B4-BE49-F238E27FC236}">
                      <a16:creationId xmlns:a16="http://schemas.microsoft.com/office/drawing/2014/main" id="{ED4EA0A4-A9E0-47DB-9A39-0CC3D01DA7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36898" y="8171429"/>
                  <a:ext cx="4288109" cy="35192"/>
                </a:xfrm>
                <a:prstGeom prst="rect">
                  <a:avLst/>
                </a:prstGeom>
              </p:spPr>
            </p:pic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330536-ADF0-4887-859C-6A10083A423D}"/>
                  </a:ext>
                </a:extLst>
              </p:cNvPr>
              <p:cNvSpPr txBox="1"/>
              <p:nvPr/>
            </p:nvSpPr>
            <p:spPr>
              <a:xfrm>
                <a:off x="499563" y="6834895"/>
                <a:ext cx="153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7588C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효과 및 장점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853497-323B-4CE4-B616-64478658127F}"/>
                  </a:ext>
                </a:extLst>
              </p:cNvPr>
              <p:cNvSpPr txBox="1"/>
              <p:nvPr/>
            </p:nvSpPr>
            <p:spPr>
              <a:xfrm>
                <a:off x="499563" y="7381369"/>
                <a:ext cx="34976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</a:t>
                </a:r>
                <a:r>
                  <a:rPr lang="en-US" altLang="ko-KR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000" b="1" dirty="0" err="1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깜깜이</a:t>
                </a:r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환자</a:t>
                </a:r>
                <a:r>
                  <a:rPr lang="en-US" altLang="ko-KR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</a:t>
                </a:r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감염</a:t>
                </a:r>
                <a:r>
                  <a:rPr lang="en-US" altLang="ko-KR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경로의 파악이 가능해져 </a:t>
                </a:r>
                <a:r>
                  <a:rPr lang="en-US" altLang="ko-KR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</a:t>
                </a:r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 감염 예방 가능 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22D0C0-C421-42F9-88FD-03E7DD8491C3}"/>
                  </a:ext>
                </a:extLst>
              </p:cNvPr>
              <p:cNvSpPr txBox="1"/>
              <p:nvPr/>
            </p:nvSpPr>
            <p:spPr>
              <a:xfrm>
                <a:off x="499563" y="2836346"/>
                <a:ext cx="3767378" cy="177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lnSpc>
                    <a:spcPts val="4500"/>
                  </a:lnSpc>
                  <a:buAutoNum type="arabicParenR"/>
                </a:pPr>
                <a:r>
                  <a:rPr lang="ko-KR" altLang="en-US" sz="3000" b="1" dirty="0" err="1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확진자</a:t>
                </a: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동선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유추를</a:t>
                </a:r>
                <a:r>
                  <a: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통한 감염 경로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파악</a:t>
                </a:r>
                <a:r>
                  <a: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기술 마련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4F434C-760A-46DF-A5C6-AD44C2D8B0E8}"/>
                  </a:ext>
                </a:extLst>
              </p:cNvPr>
              <p:cNvSpPr txBox="1"/>
              <p:nvPr/>
            </p:nvSpPr>
            <p:spPr>
              <a:xfrm>
                <a:off x="499563" y="4719597"/>
                <a:ext cx="34976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깜깜이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환자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발생하는 원인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거짓 진술과 데이터의 불충분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29C571-4E26-4F6A-8617-2023CC0557A7}"/>
                </a:ext>
              </a:extLst>
            </p:cNvPr>
            <p:cNvSpPr/>
            <p:nvPr/>
          </p:nvSpPr>
          <p:spPr>
            <a:xfrm>
              <a:off x="388045" y="2566809"/>
              <a:ext cx="4173116" cy="7193508"/>
            </a:xfrm>
            <a:prstGeom prst="rect">
              <a:avLst/>
            </a:prstGeom>
            <a:noFill/>
            <a:ln w="76200">
              <a:solidFill>
                <a:srgbClr val="694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50E894-ADD7-437A-9BCD-774E888C7C78}"/>
              </a:ext>
            </a:extLst>
          </p:cNvPr>
          <p:cNvSpPr/>
          <p:nvPr/>
        </p:nvSpPr>
        <p:spPr>
          <a:xfrm>
            <a:off x="9154839" y="2566809"/>
            <a:ext cx="4173116" cy="7193508"/>
          </a:xfrm>
          <a:prstGeom prst="rect">
            <a:avLst/>
          </a:prstGeom>
          <a:noFill/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1006">
            <a:extLst>
              <a:ext uri="{FF2B5EF4-FFF2-40B4-BE49-F238E27FC236}">
                <a16:creationId xmlns:a16="http://schemas.microsoft.com/office/drawing/2014/main" id="{A5828AD0-7EFA-4010-921B-1A3C30760A68}"/>
              </a:ext>
            </a:extLst>
          </p:cNvPr>
          <p:cNvGrpSpPr/>
          <p:nvPr/>
        </p:nvGrpSpPr>
        <p:grpSpPr>
          <a:xfrm>
            <a:off x="5109160" y="6487581"/>
            <a:ext cx="3419097" cy="28060"/>
            <a:chOff x="7117881" y="8171429"/>
            <a:chExt cx="4288109" cy="35192"/>
          </a:xfrm>
        </p:grpSpPr>
        <p:pic>
          <p:nvPicPr>
            <p:cNvPr id="71" name="Object 24">
              <a:extLst>
                <a:ext uri="{FF2B5EF4-FFF2-40B4-BE49-F238E27FC236}">
                  <a16:creationId xmlns:a16="http://schemas.microsoft.com/office/drawing/2014/main" id="{8C5A631B-236D-4D2E-B3E7-DCE16054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7881" y="8171429"/>
              <a:ext cx="4288109" cy="35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79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2A15F6A1-B2DA-4825-AF75-46DE5D4104BE}"/>
              </a:ext>
            </a:extLst>
          </p:cNvPr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05F057B7-07E0-4C8A-BC2E-23025C776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FB58CAD-3256-4077-AD64-8BCC0E24D0CA}"/>
              </a:ext>
            </a:extLst>
          </p:cNvPr>
          <p:cNvSpPr txBox="1"/>
          <p:nvPr/>
        </p:nvSpPr>
        <p:spPr>
          <a:xfrm>
            <a:off x="5987411" y="471699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6FD3E-0124-4B81-9E9D-401BF516D67B}"/>
              </a:ext>
            </a:extLst>
          </p:cNvPr>
          <p:cNvSpPr txBox="1"/>
          <p:nvPr/>
        </p:nvSpPr>
        <p:spPr>
          <a:xfrm>
            <a:off x="1942632" y="1485906"/>
            <a:ext cx="107511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감염 경로 파악을 위해 해결이 필요한 문제</a:t>
            </a:r>
          </a:p>
        </p:txBody>
      </p:sp>
      <p:grpSp>
        <p:nvGrpSpPr>
          <p:cNvPr id="38" name="그룹 1005">
            <a:extLst>
              <a:ext uri="{FF2B5EF4-FFF2-40B4-BE49-F238E27FC236}">
                <a16:creationId xmlns:a16="http://schemas.microsoft.com/office/drawing/2014/main" id="{599B07ED-C62C-47C6-ACF1-4F4B0E7CF62D}"/>
              </a:ext>
            </a:extLst>
          </p:cNvPr>
          <p:cNvGrpSpPr/>
          <p:nvPr/>
        </p:nvGrpSpPr>
        <p:grpSpPr>
          <a:xfrm>
            <a:off x="8199527" y="4104629"/>
            <a:ext cx="424106" cy="350531"/>
            <a:chOff x="10825339" y="4259702"/>
            <a:chExt cx="531898" cy="439624"/>
          </a:xfrm>
        </p:grpSpPr>
        <p:pic>
          <p:nvPicPr>
            <p:cNvPr id="39" name="Object 20">
              <a:extLst>
                <a:ext uri="{FF2B5EF4-FFF2-40B4-BE49-F238E27FC236}">
                  <a16:creationId xmlns:a16="http://schemas.microsoft.com/office/drawing/2014/main" id="{2DEC5AA6-D0C6-4673-B257-60927B69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5339" y="4259702"/>
              <a:ext cx="531898" cy="439624"/>
            </a:xfrm>
            <a:prstGeom prst="rect">
              <a:avLst/>
            </a:prstGeom>
          </p:spPr>
        </p:pic>
      </p:grp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D3E42ADC-63A6-4047-A0CE-FA6252433D94}"/>
              </a:ext>
            </a:extLst>
          </p:cNvPr>
          <p:cNvGrpSpPr/>
          <p:nvPr/>
        </p:nvGrpSpPr>
        <p:grpSpPr>
          <a:xfrm>
            <a:off x="5243412" y="6515101"/>
            <a:ext cx="3419097" cy="28060"/>
            <a:chOff x="7117881" y="8171429"/>
            <a:chExt cx="4288109" cy="35192"/>
          </a:xfrm>
        </p:grpSpPr>
        <p:pic>
          <p:nvPicPr>
            <p:cNvPr id="41" name="Object 24">
              <a:extLst>
                <a:ext uri="{FF2B5EF4-FFF2-40B4-BE49-F238E27FC236}">
                  <a16:creationId xmlns:a16="http://schemas.microsoft.com/office/drawing/2014/main" id="{0791D0A3-EEF0-43BE-889C-8DBFDAB3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7881" y="8171429"/>
              <a:ext cx="4288109" cy="3519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E7BA81-43CA-44CD-86D4-B825595C5CB3}"/>
              </a:ext>
            </a:extLst>
          </p:cNvPr>
          <p:cNvGrpSpPr/>
          <p:nvPr/>
        </p:nvGrpSpPr>
        <p:grpSpPr>
          <a:xfrm>
            <a:off x="4746484" y="2628899"/>
            <a:ext cx="4172400" cy="7099325"/>
            <a:chOff x="4966645" y="2631706"/>
            <a:chExt cx="4223032" cy="7256274"/>
          </a:xfrm>
          <a:solidFill>
            <a:srgbClr val="FFFFFF"/>
          </a:solidFill>
        </p:grpSpPr>
        <p:pic>
          <p:nvPicPr>
            <p:cNvPr id="43" name="Object 2">
              <a:extLst>
                <a:ext uri="{FF2B5EF4-FFF2-40B4-BE49-F238E27FC236}">
                  <a16:creationId xmlns:a16="http://schemas.microsoft.com/office/drawing/2014/main" id="{F8A11343-B73A-4DA7-A03D-FC613568E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4966645" y="2631706"/>
              <a:ext cx="4223032" cy="7256274"/>
            </a:xfrm>
            <a:prstGeom prst="rect">
              <a:avLst/>
            </a:prstGeom>
            <a:grpFill/>
            <a:ln w="76200">
              <a:solidFill>
                <a:srgbClr val="694680"/>
              </a:solidFill>
            </a:ln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6229DFC-3D6A-4E88-A1E2-61CF42578062}"/>
                </a:ext>
              </a:extLst>
            </p:cNvPr>
            <p:cNvGrpSpPr/>
            <p:nvPr/>
          </p:nvGrpSpPr>
          <p:grpSpPr>
            <a:xfrm>
              <a:off x="5329321" y="2836346"/>
              <a:ext cx="3497681" cy="6841463"/>
              <a:chOff x="5188739" y="2836346"/>
              <a:chExt cx="3497681" cy="6841463"/>
            </a:xfrm>
            <a:grpFill/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20958D-E01E-4814-B7F3-83463CB2C246}"/>
                  </a:ext>
                </a:extLst>
              </p:cNvPr>
              <p:cNvSpPr txBox="1"/>
              <p:nvPr/>
            </p:nvSpPr>
            <p:spPr>
              <a:xfrm>
                <a:off x="5188741" y="6851271"/>
                <a:ext cx="15311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효과 및 장점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8E7695-874C-4D32-A730-8B79FFB4EDCD}"/>
                  </a:ext>
                </a:extLst>
              </p:cNvPr>
              <p:cNvSpPr txBox="1"/>
              <p:nvPr/>
            </p:nvSpPr>
            <p:spPr>
              <a:xfrm>
                <a:off x="5188739" y="7381369"/>
                <a:ext cx="3497681" cy="229644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①필요한 역학조사원의 수가 기존보다 줄어듦</a:t>
                </a:r>
                <a:endParaRPr lang="en-US" altLang="ko-KR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②단축된 시간만큼 기존보다 더 빠른 감염 경로 파악 가능</a:t>
                </a:r>
                <a:endParaRPr lang="en-US" altLang="ko-KR" sz="2000" b="1" dirty="0">
                  <a:solidFill>
                    <a:srgbClr val="77588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 sz="2000" b="1" dirty="0">
                    <a:solidFill>
                      <a:srgbClr val="77588C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감염 확산의 신속한 차단이 가능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E15F92-977B-4039-A728-01106757BD0A}"/>
                  </a:ext>
                </a:extLst>
              </p:cNvPr>
              <p:cNvSpPr txBox="1"/>
              <p:nvPr/>
            </p:nvSpPr>
            <p:spPr>
              <a:xfrm>
                <a:off x="5188741" y="2836346"/>
                <a:ext cx="3159839" cy="177163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2) </a:t>
                </a: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데이터 취합 및 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열람 시</a:t>
                </a:r>
                <a:r>
                  <a: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소요 되는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시간 단축</a:t>
                </a:r>
                <a:endParaRPr lang="en-US" altLang="ko-KR" sz="30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08235F-8DBE-4B08-B7FC-1BCDC31D9342}"/>
                  </a:ext>
                </a:extLst>
              </p:cNvPr>
              <p:cNvSpPr txBox="1"/>
              <p:nvPr/>
            </p:nvSpPr>
            <p:spPr>
              <a:xfrm>
                <a:off x="5188739" y="4782580"/>
                <a:ext cx="3497681" cy="7078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데이터를 취합하고 열람하는데 시간이 오래 걸림</a:t>
                </a:r>
                <a:r>
                  <a:rPr lang="en-US" altLang="ko-KR" sz="2000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2000" dirty="0">
                    <a:solidFill>
                      <a:srgbClr val="69468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p:grpSp>
      </p:grpSp>
      <p:pic>
        <p:nvPicPr>
          <p:cNvPr id="49" name="Object 15">
            <a:extLst>
              <a:ext uri="{FF2B5EF4-FFF2-40B4-BE49-F238E27FC236}">
                <a16:creationId xmlns:a16="http://schemas.microsoft.com/office/drawing/2014/main" id="{CDE7A043-F1C7-46C7-BC77-E97DA472D28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3412" y="6469154"/>
            <a:ext cx="3419097" cy="28060"/>
          </a:xfrm>
          <a:prstGeom prst="rect">
            <a:avLst/>
          </a:prstGeom>
        </p:spPr>
      </p:pic>
      <p:pic>
        <p:nvPicPr>
          <p:cNvPr id="50" name="Object 29">
            <a:extLst>
              <a:ext uri="{FF2B5EF4-FFF2-40B4-BE49-F238E27FC236}">
                <a16:creationId xmlns:a16="http://schemas.microsoft.com/office/drawing/2014/main" id="{AF04D6F5-FACB-4E74-BDF1-B7844283891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17571" y="4011175"/>
            <a:ext cx="424106" cy="350531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EBDDA213-D495-4FB6-825E-92BEAA3CE4E0}"/>
              </a:ext>
            </a:extLst>
          </p:cNvPr>
          <p:cNvGrpSpPr/>
          <p:nvPr/>
        </p:nvGrpSpPr>
        <p:grpSpPr>
          <a:xfrm>
            <a:off x="388045" y="2566809"/>
            <a:ext cx="12939910" cy="7193508"/>
            <a:chOff x="388045" y="2566809"/>
            <a:chExt cx="12939910" cy="719350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CF1F2EF-B427-4811-A02E-851CE5FDEE0D}"/>
                </a:ext>
              </a:extLst>
            </p:cNvPr>
            <p:cNvSpPr/>
            <p:nvPr/>
          </p:nvSpPr>
          <p:spPr>
            <a:xfrm>
              <a:off x="9154839" y="2566809"/>
              <a:ext cx="4173116" cy="7193508"/>
            </a:xfrm>
            <a:prstGeom prst="rect">
              <a:avLst/>
            </a:prstGeom>
            <a:solidFill>
              <a:srgbClr val="694680"/>
            </a:solidFill>
            <a:ln w="76200">
              <a:solidFill>
                <a:srgbClr val="694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1394496-2A82-4D45-8934-E9E4489376B7}"/>
                </a:ext>
              </a:extLst>
            </p:cNvPr>
            <p:cNvGrpSpPr/>
            <p:nvPr/>
          </p:nvGrpSpPr>
          <p:grpSpPr>
            <a:xfrm>
              <a:off x="9452567" y="2803048"/>
              <a:ext cx="3577661" cy="6813510"/>
              <a:chOff x="9718596" y="2803048"/>
              <a:chExt cx="3577661" cy="6813510"/>
            </a:xfrm>
          </p:grpSpPr>
          <p:grpSp>
            <p:nvGrpSpPr>
              <p:cNvPr id="65" name="그룹 1007">
                <a:extLst>
                  <a:ext uri="{FF2B5EF4-FFF2-40B4-BE49-F238E27FC236}">
                    <a16:creationId xmlns:a16="http://schemas.microsoft.com/office/drawing/2014/main" id="{355E19F6-8217-4B14-A8DE-F243D704BB58}"/>
                  </a:ext>
                </a:extLst>
              </p:cNvPr>
              <p:cNvGrpSpPr/>
              <p:nvPr/>
            </p:nvGrpSpPr>
            <p:grpSpPr>
              <a:xfrm>
                <a:off x="12759540" y="4011176"/>
                <a:ext cx="424106" cy="350531"/>
                <a:chOff x="16544356" y="4142496"/>
                <a:chExt cx="531898" cy="439624"/>
              </a:xfrm>
            </p:grpSpPr>
            <p:pic>
              <p:nvPicPr>
                <p:cNvPr id="70" name="Object 29">
                  <a:extLst>
                    <a:ext uri="{FF2B5EF4-FFF2-40B4-BE49-F238E27FC236}">
                      <a16:creationId xmlns:a16="http://schemas.microsoft.com/office/drawing/2014/main" id="{5F6A0C69-FA5F-4208-8DA2-C9CF391B0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544356" y="4142496"/>
                  <a:ext cx="531898" cy="439624"/>
                </a:xfrm>
                <a:prstGeom prst="rect">
                  <a:avLst/>
                </a:prstGeom>
              </p:spPr>
            </p:pic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3098565-8753-48E1-A51A-EF0BF70A562B}"/>
                  </a:ext>
                </a:extLst>
              </p:cNvPr>
              <p:cNvSpPr txBox="1"/>
              <p:nvPr/>
            </p:nvSpPr>
            <p:spPr>
              <a:xfrm>
                <a:off x="9748762" y="6834895"/>
                <a:ext cx="1531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효과 및 장점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15CAB-EB91-4D24-806C-D4BE409E8729}"/>
                  </a:ext>
                </a:extLst>
              </p:cNvPr>
              <p:cNvSpPr txBox="1"/>
              <p:nvPr/>
            </p:nvSpPr>
            <p:spPr>
              <a:xfrm>
                <a:off x="9718596" y="7369789"/>
                <a:ext cx="349768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①기존의 필터링 과정보다 충원되는 인원 감소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②필터링 과정에 소요되는 시간이 줄어듦</a:t>
                </a:r>
                <a:endPara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그만큼 감염 확산의 신속한 차단이 가능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A95415-7EC3-44D0-8D50-010714FE2625}"/>
                  </a:ext>
                </a:extLst>
              </p:cNvPr>
              <p:cNvSpPr txBox="1"/>
              <p:nvPr/>
            </p:nvSpPr>
            <p:spPr>
              <a:xfrm>
                <a:off x="9748761" y="2803048"/>
                <a:ext cx="2945037" cy="177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en-US" altLang="ko-KR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3) </a:t>
                </a: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필터링 시간을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단축시키기 위한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>
                  <a:lnSpc>
                    <a:spcPts val="4500"/>
                  </a:lnSpc>
                </a:pPr>
                <a:r>
                  <a:rPr lang="ko-KR" altLang="en-US" sz="30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기술 마련</a:t>
                </a:r>
                <a:endParaRPr lang="en-US" altLang="ko-KR" sz="3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AF7D9A2-3683-418F-8950-45684A397F42}"/>
                  </a:ext>
                </a:extLst>
              </p:cNvPr>
              <p:cNvSpPr txBox="1"/>
              <p:nvPr/>
            </p:nvSpPr>
            <p:spPr>
              <a:xfrm>
                <a:off x="9798576" y="4574688"/>
                <a:ext cx="34976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데이터의 필터링 과정에서 시간이 오래 걸려 역학 조사 과정에서 시간이 많이 할애됨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2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69F6AE3-F246-4806-A312-28358441F208}"/>
                </a:ext>
              </a:extLst>
            </p:cNvPr>
            <p:cNvGrpSpPr/>
            <p:nvPr/>
          </p:nvGrpSpPr>
          <p:grpSpPr>
            <a:xfrm>
              <a:off x="388045" y="2566809"/>
              <a:ext cx="4173116" cy="7193508"/>
              <a:chOff x="388045" y="2566809"/>
              <a:chExt cx="4173116" cy="7193508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B9587C42-8A58-413B-99FF-6505C1163FFF}"/>
                  </a:ext>
                </a:extLst>
              </p:cNvPr>
              <p:cNvGrpSpPr/>
              <p:nvPr/>
            </p:nvGrpSpPr>
            <p:grpSpPr>
              <a:xfrm>
                <a:off x="644615" y="2803049"/>
                <a:ext cx="3767378" cy="5560686"/>
                <a:chOff x="499563" y="2836346"/>
                <a:chExt cx="3767378" cy="5560686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7BFDC7-C47E-4B9F-94DC-556FF23AD10B}"/>
                    </a:ext>
                  </a:extLst>
                </p:cNvPr>
                <p:cNvSpPr txBox="1"/>
                <p:nvPr/>
              </p:nvSpPr>
              <p:spPr>
                <a:xfrm>
                  <a:off x="499563" y="6834895"/>
                  <a:ext cx="153118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b="1" dirty="0">
                      <a:solidFill>
                        <a:srgbClr val="77588C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효과 및 장점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0F1DCF6-3811-4334-B8C0-D049B6CDEDBB}"/>
                    </a:ext>
                  </a:extLst>
                </p:cNvPr>
                <p:cNvSpPr txBox="1"/>
                <p:nvPr/>
              </p:nvSpPr>
              <p:spPr>
                <a:xfrm>
                  <a:off x="499563" y="7381369"/>
                  <a:ext cx="3497681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①</a:t>
                  </a:r>
                  <a:r>
                    <a:rPr lang="en-US" altLang="ko-KR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‘</a:t>
                  </a:r>
                  <a:r>
                    <a:rPr lang="ko-KR" altLang="en-US" sz="2000" b="1" dirty="0" err="1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깜깜이</a:t>
                  </a:r>
                  <a:r>
                    <a:rPr lang="ko-KR" altLang="en-US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환자</a:t>
                  </a:r>
                  <a:r>
                    <a:rPr lang="en-US" altLang="ko-KR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’</a:t>
                  </a:r>
                  <a:r>
                    <a:rPr lang="ko-KR" altLang="en-US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의 감염</a:t>
                  </a:r>
                  <a:r>
                    <a:rPr lang="en-US" altLang="ko-KR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경로의 파악이 가능해져 </a:t>
                  </a:r>
                  <a:r>
                    <a:rPr lang="en-US" altLang="ko-KR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n</a:t>
                  </a:r>
                  <a:r>
                    <a:rPr lang="ko-KR" altLang="en-US" sz="2000" b="1" dirty="0">
                      <a:solidFill>
                        <a:srgbClr val="77588C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차 감염 예방 가능 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2F6E0E3-7BD0-4159-89E6-AB0E0567F5F1}"/>
                    </a:ext>
                  </a:extLst>
                </p:cNvPr>
                <p:cNvSpPr txBox="1"/>
                <p:nvPr/>
              </p:nvSpPr>
              <p:spPr>
                <a:xfrm>
                  <a:off x="499563" y="2836346"/>
                  <a:ext cx="3767378" cy="1771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514350" indent="-514350">
                    <a:lnSpc>
                      <a:spcPts val="4500"/>
                    </a:lnSpc>
                    <a:buAutoNum type="arabicParenR"/>
                  </a:pPr>
                  <a:r>
                    <a:rPr lang="ko-KR" altLang="en-US" sz="3000" b="1" dirty="0" err="1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확진자</a:t>
                  </a:r>
                  <a:r>
                    <a:rPr lang="ko-KR" altLang="en-US" sz="3000" b="1" dirty="0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 동선</a:t>
                  </a:r>
                  <a:endPara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  <a:p>
                  <a:pPr>
                    <a:lnSpc>
                      <a:spcPts val="4500"/>
                    </a:lnSpc>
                  </a:pPr>
                  <a:r>
                    <a:rPr lang="ko-KR" altLang="en-US" sz="3000" b="1" dirty="0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유추를</a:t>
                  </a:r>
                  <a:r>
                    <a:rPr lang="en-US" altLang="ko-KR" sz="3000" b="1" dirty="0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 </a:t>
                  </a:r>
                  <a:r>
                    <a:rPr lang="ko-KR" altLang="en-US" sz="3000" b="1" dirty="0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통한 감염 경로</a:t>
                  </a:r>
                  <a:endPara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  <a:p>
                  <a:pPr>
                    <a:lnSpc>
                      <a:spcPts val="4500"/>
                    </a:lnSpc>
                  </a:pPr>
                  <a:r>
                    <a:rPr lang="ko-KR" altLang="en-US" sz="3000" b="1" dirty="0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파악</a:t>
                  </a:r>
                  <a:r>
                    <a:rPr lang="en-US" altLang="ko-KR" sz="3000" b="1" dirty="0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 </a:t>
                  </a:r>
                  <a:r>
                    <a:rPr lang="ko-KR" altLang="en-US" sz="3000" b="1" dirty="0">
                      <a:solidFill>
                        <a:srgbClr val="69468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기술 마련</a:t>
                  </a:r>
                  <a:endParaRPr lang="en-US" altLang="ko-KR" sz="3000" b="1" dirty="0">
                    <a:solidFill>
                      <a:srgbClr val="69468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2774CBA-E5F2-4AF2-8528-A16B24F00EE7}"/>
                    </a:ext>
                  </a:extLst>
                </p:cNvPr>
                <p:cNvSpPr txBox="1"/>
                <p:nvPr/>
              </p:nvSpPr>
              <p:spPr>
                <a:xfrm>
                  <a:off x="499563" y="4719597"/>
                  <a:ext cx="3497681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‘</a:t>
                  </a:r>
                  <a:r>
                    <a:rPr lang="ko-KR" altLang="en-US" sz="20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깜깜이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환자</a:t>
                  </a:r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’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 발생하는 원인</a:t>
                  </a:r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?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거짓 진술과 데이터의 불충분</a:t>
                  </a:r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!</a:t>
                  </a:r>
                  <a:endPara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1852D55-A7D6-474A-87F2-83CE517D18AF}"/>
                  </a:ext>
                </a:extLst>
              </p:cNvPr>
              <p:cNvSpPr/>
              <p:nvPr/>
            </p:nvSpPr>
            <p:spPr>
              <a:xfrm>
                <a:off x="388045" y="2566809"/>
                <a:ext cx="4173116" cy="7193508"/>
              </a:xfrm>
              <a:prstGeom prst="rect">
                <a:avLst/>
              </a:prstGeom>
              <a:noFill/>
              <a:ln w="76200">
                <a:solidFill>
                  <a:srgbClr val="6946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5" name="그룹 1006">
              <a:extLst>
                <a:ext uri="{FF2B5EF4-FFF2-40B4-BE49-F238E27FC236}">
                  <a16:creationId xmlns:a16="http://schemas.microsoft.com/office/drawing/2014/main" id="{513AACA7-9280-49BE-B993-B58557C0FC02}"/>
                </a:ext>
              </a:extLst>
            </p:cNvPr>
            <p:cNvGrpSpPr/>
            <p:nvPr/>
          </p:nvGrpSpPr>
          <p:grpSpPr>
            <a:xfrm>
              <a:off x="9531151" y="6477250"/>
              <a:ext cx="3419097" cy="28060"/>
              <a:chOff x="7117881" y="8171429"/>
              <a:chExt cx="4288109" cy="35192"/>
            </a:xfrm>
          </p:grpSpPr>
          <p:pic>
            <p:nvPicPr>
              <p:cNvPr id="58" name="Object 24">
                <a:extLst>
                  <a:ext uri="{FF2B5EF4-FFF2-40B4-BE49-F238E27FC236}">
                    <a16:creationId xmlns:a16="http://schemas.microsoft.com/office/drawing/2014/main" id="{76222C92-AE42-4FDA-B9CD-9F43FFF1F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17881" y="8171429"/>
                <a:ext cx="4288109" cy="35192"/>
              </a:xfrm>
              <a:prstGeom prst="rect">
                <a:avLst/>
              </a:prstGeom>
            </p:spPr>
          </p:pic>
        </p:grpSp>
        <p:pic>
          <p:nvPicPr>
            <p:cNvPr id="56" name="Object 15">
              <a:extLst>
                <a:ext uri="{FF2B5EF4-FFF2-40B4-BE49-F238E27FC236}">
                  <a16:creationId xmlns:a16="http://schemas.microsoft.com/office/drawing/2014/main" id="{B0523AE1-D6E5-4599-B1CD-0DE1132E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906" y="6464974"/>
              <a:ext cx="3419097" cy="28060"/>
            </a:xfrm>
            <a:prstGeom prst="rect">
              <a:avLst/>
            </a:prstGeom>
          </p:spPr>
        </p:pic>
        <p:pic>
          <p:nvPicPr>
            <p:cNvPr id="57" name="Object 11">
              <a:extLst>
                <a:ext uri="{FF2B5EF4-FFF2-40B4-BE49-F238E27FC236}">
                  <a16:creationId xmlns:a16="http://schemas.microsoft.com/office/drawing/2014/main" id="{AA22E7F6-1F90-4BEF-B2B5-E161EF7B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5415" y="4071332"/>
              <a:ext cx="424106" cy="35053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842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1009650" y="4197368"/>
            <a:ext cx="11696700" cy="27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및</a:t>
            </a:r>
            <a:r>
              <a:rPr lang="en-US" altLang="ko-KR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품질기능전개표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5864940" y="3312760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413082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CHAPTER.3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6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4430899" y="471699"/>
            <a:ext cx="4854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</a:t>
            </a:r>
            <a:r>
              <a:rPr lang="ko-KR" altLang="en-US" sz="3000" b="1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품질기능전개표</a:t>
            </a:r>
            <a:endParaRPr lang="ko-KR" altLang="en-US" sz="3000" b="1" dirty="0">
              <a:solidFill>
                <a:srgbClr val="6946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FE6820-8522-4777-A131-E6CF703D0D2A}"/>
              </a:ext>
            </a:extLst>
          </p:cNvPr>
          <p:cNvGrpSpPr/>
          <p:nvPr/>
        </p:nvGrpSpPr>
        <p:grpSpPr>
          <a:xfrm>
            <a:off x="1495720" y="1928843"/>
            <a:ext cx="3315168" cy="5628715"/>
            <a:chOff x="1495720" y="1928837"/>
            <a:chExt cx="3315168" cy="5628715"/>
          </a:xfrm>
        </p:grpSpPr>
        <p:sp>
          <p:nvSpPr>
            <p:cNvPr id="982" name="TextBox 981">
              <a:extLst>
                <a:ext uri="{FF2B5EF4-FFF2-40B4-BE49-F238E27FC236}">
                  <a16:creationId xmlns:a16="http://schemas.microsoft.com/office/drawing/2014/main" id="{9A58783B-0BB8-475B-9881-66F42C484DB1}"/>
                </a:ext>
              </a:extLst>
            </p:cNvPr>
            <p:cNvSpPr txBox="1"/>
            <p:nvPr/>
          </p:nvSpPr>
          <p:spPr>
            <a:xfrm>
              <a:off x="1495720" y="1928837"/>
              <a:ext cx="331516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1">
                <a:lnSpc>
                  <a:spcPct val="120000"/>
                </a:lnSpc>
              </a:pPr>
              <a:r>
                <a:rPr lang="ko-KR" altLang="en-US" sz="4000" kern="0" dirty="0">
                  <a:solidFill>
                    <a:srgbClr val="6C488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설계변수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EE7DB1-14C6-4142-8BF8-79EB643E010B}"/>
                </a:ext>
              </a:extLst>
            </p:cNvPr>
            <p:cNvSpPr txBox="1"/>
            <p:nvPr/>
          </p:nvSpPr>
          <p:spPr>
            <a:xfrm>
              <a:off x="1668171" y="3525679"/>
              <a:ext cx="2580516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정확성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신뢰성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효율성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안전성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경제성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편의성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환경친화성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189" indent="-457189">
                <a:buFont typeface="Arial" panose="020B0604020202020204" pitchFamily="34" charset="0"/>
                <a:buChar char="•"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범용성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FC68BD-99C3-47DE-BBD3-BAD88615F527}"/>
              </a:ext>
            </a:extLst>
          </p:cNvPr>
          <p:cNvSpPr txBox="1"/>
          <p:nvPr/>
        </p:nvSpPr>
        <p:spPr>
          <a:xfrm>
            <a:off x="6248407" y="1928842"/>
            <a:ext cx="71381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 요구조건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F7BE5-F50C-44C6-A4F9-727FFAB891B0}"/>
              </a:ext>
            </a:extLst>
          </p:cNvPr>
          <p:cNvSpPr txBox="1"/>
          <p:nvPr/>
        </p:nvSpPr>
        <p:spPr>
          <a:xfrm>
            <a:off x="6859961" y="3525685"/>
            <a:ext cx="5915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C1 -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데이터의 열람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C2 -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감염경로 추적 시간 단축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C3 -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역학조사원 수의 효율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C4 -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사용이 용이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C5 -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유지 비용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C6 -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정확성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C7 -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진술의 경중 감소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C8 -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기술의 정확성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C9 -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정보수집 속도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7021C9-4B9C-4C25-A871-2A4E09AB4A3B}"/>
              </a:ext>
            </a:extLst>
          </p:cNvPr>
          <p:cNvCxnSpPr>
            <a:cxnSpLocks/>
          </p:cNvCxnSpPr>
          <p:nvPr/>
        </p:nvCxnSpPr>
        <p:spPr>
          <a:xfrm>
            <a:off x="5953883" y="2171701"/>
            <a:ext cx="0" cy="6958712"/>
          </a:xfrm>
          <a:prstGeom prst="line">
            <a:avLst/>
          </a:prstGeom>
          <a:ln>
            <a:solidFill>
              <a:srgbClr val="6C48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1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1004">
            <a:extLst>
              <a:ext uri="{FF2B5EF4-FFF2-40B4-BE49-F238E27FC236}">
                <a16:creationId xmlns:a16="http://schemas.microsoft.com/office/drawing/2014/main" id="{15306D09-918C-411A-B7AE-B7B6B95F57EA}"/>
              </a:ext>
            </a:extLst>
          </p:cNvPr>
          <p:cNvGrpSpPr/>
          <p:nvPr/>
        </p:nvGrpSpPr>
        <p:grpSpPr>
          <a:xfrm>
            <a:off x="8505667" y="6772650"/>
            <a:ext cx="3562438" cy="1546310"/>
            <a:chOff x="12287150" y="2712743"/>
            <a:chExt cx="4235985" cy="1838669"/>
          </a:xfrm>
        </p:grpSpPr>
        <p:pic>
          <p:nvPicPr>
            <p:cNvPr id="81" name="Object 21">
              <a:extLst>
                <a:ext uri="{FF2B5EF4-FFF2-40B4-BE49-F238E27FC236}">
                  <a16:creationId xmlns:a16="http://schemas.microsoft.com/office/drawing/2014/main" id="{F8862097-2B57-4738-AF76-C4E461001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7150" y="2712743"/>
              <a:ext cx="4235985" cy="1838669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13EA811-42E1-43DB-9E7F-9562FC4ABF0C}"/>
              </a:ext>
            </a:extLst>
          </p:cNvPr>
          <p:cNvSpPr txBox="1"/>
          <p:nvPr/>
        </p:nvSpPr>
        <p:spPr>
          <a:xfrm>
            <a:off x="8686800" y="8422520"/>
            <a:ext cx="2826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유출의 안전성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보안 유지 방안의 유무</a:t>
            </a:r>
          </a:p>
        </p:txBody>
      </p:sp>
      <p:grpSp>
        <p:nvGrpSpPr>
          <p:cNvPr id="76" name="그룹 1002">
            <a:extLst>
              <a:ext uri="{FF2B5EF4-FFF2-40B4-BE49-F238E27FC236}">
                <a16:creationId xmlns:a16="http://schemas.microsoft.com/office/drawing/2014/main" id="{D9970669-875E-497A-9225-DC6DD7D97DDD}"/>
              </a:ext>
            </a:extLst>
          </p:cNvPr>
          <p:cNvGrpSpPr/>
          <p:nvPr/>
        </p:nvGrpSpPr>
        <p:grpSpPr>
          <a:xfrm>
            <a:off x="1647896" y="6772650"/>
            <a:ext cx="3562438" cy="1546310"/>
            <a:chOff x="7023179" y="2712743"/>
            <a:chExt cx="4235985" cy="1838669"/>
          </a:xfrm>
        </p:grpSpPr>
        <p:pic>
          <p:nvPicPr>
            <p:cNvPr id="78" name="Object 7">
              <a:extLst>
                <a:ext uri="{FF2B5EF4-FFF2-40B4-BE49-F238E27FC236}">
                  <a16:creationId xmlns:a16="http://schemas.microsoft.com/office/drawing/2014/main" id="{4FBD7500-7C18-4D1B-8DA4-838C9303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3179" y="2712743"/>
              <a:ext cx="4235985" cy="1838669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359EC3-5C3F-43A4-9734-137841B544ED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설계변수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2CF22F-5653-4375-B098-749412D7FD43}"/>
              </a:ext>
            </a:extLst>
          </p:cNvPr>
          <p:cNvSpPr txBox="1"/>
          <p:nvPr/>
        </p:nvSpPr>
        <p:spPr>
          <a:xfrm>
            <a:off x="9580661" y="7206679"/>
            <a:ext cx="1377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100EE2-3108-4037-BE0A-7A80F391108D}"/>
              </a:ext>
            </a:extLst>
          </p:cNvPr>
          <p:cNvSpPr txBox="1"/>
          <p:nvPr/>
        </p:nvSpPr>
        <p:spPr>
          <a:xfrm>
            <a:off x="1114277" y="4677305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취합된 데이터의 오차 범위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활용하는 프로그램의 정확도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5" name="그룹 1003">
            <a:extLst>
              <a:ext uri="{FF2B5EF4-FFF2-40B4-BE49-F238E27FC236}">
                <a16:creationId xmlns:a16="http://schemas.microsoft.com/office/drawing/2014/main" id="{67122B30-DF4D-4921-9550-27110273F270}"/>
              </a:ext>
            </a:extLst>
          </p:cNvPr>
          <p:cNvGrpSpPr/>
          <p:nvPr/>
        </p:nvGrpSpPr>
        <p:grpSpPr>
          <a:xfrm>
            <a:off x="1630322" y="2988391"/>
            <a:ext cx="3562438" cy="1546310"/>
            <a:chOff x="1759209" y="2666317"/>
            <a:chExt cx="4235985" cy="1838669"/>
          </a:xfrm>
        </p:grpSpPr>
        <p:pic>
          <p:nvPicPr>
            <p:cNvPr id="87" name="Object 14">
              <a:extLst>
                <a:ext uri="{FF2B5EF4-FFF2-40B4-BE49-F238E27FC236}">
                  <a16:creationId xmlns:a16="http://schemas.microsoft.com/office/drawing/2014/main" id="{B7BA0E07-5B08-4B36-99E5-33D19C75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5A5F889-3AC9-4FC9-B1FA-ECD4635498CF}"/>
              </a:ext>
            </a:extLst>
          </p:cNvPr>
          <p:cNvSpPr txBox="1"/>
          <p:nvPr/>
        </p:nvSpPr>
        <p:spPr>
          <a:xfrm>
            <a:off x="2722891" y="3461464"/>
            <a:ext cx="1377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정확성</a:t>
            </a:r>
          </a:p>
        </p:txBody>
      </p:sp>
      <p:grpSp>
        <p:nvGrpSpPr>
          <p:cNvPr id="82" name="그룹 1002">
            <a:extLst>
              <a:ext uri="{FF2B5EF4-FFF2-40B4-BE49-F238E27FC236}">
                <a16:creationId xmlns:a16="http://schemas.microsoft.com/office/drawing/2014/main" id="{189E36A2-3959-436F-955F-1721478B4ACC}"/>
              </a:ext>
            </a:extLst>
          </p:cNvPr>
          <p:cNvGrpSpPr/>
          <p:nvPr/>
        </p:nvGrpSpPr>
        <p:grpSpPr>
          <a:xfrm>
            <a:off x="8488093" y="2988391"/>
            <a:ext cx="3562438" cy="1546310"/>
            <a:chOff x="7023179" y="2666317"/>
            <a:chExt cx="4235985" cy="1838669"/>
          </a:xfrm>
        </p:grpSpPr>
        <p:pic>
          <p:nvPicPr>
            <p:cNvPr id="84" name="Object 7">
              <a:extLst>
                <a:ext uri="{FF2B5EF4-FFF2-40B4-BE49-F238E27FC236}">
                  <a16:creationId xmlns:a16="http://schemas.microsoft.com/office/drawing/2014/main" id="{1B416AAA-27E6-499A-B686-0AC154B6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3179" y="2666317"/>
              <a:ext cx="4235985" cy="1838669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B77E6F2-F710-4135-99BD-D142088AE680}"/>
              </a:ext>
            </a:extLst>
          </p:cNvPr>
          <p:cNvSpPr txBox="1"/>
          <p:nvPr/>
        </p:nvSpPr>
        <p:spPr>
          <a:xfrm>
            <a:off x="9580662" y="3461464"/>
            <a:ext cx="1377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신뢰성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55857B-C2ED-42DA-8428-837D4DB24311}"/>
              </a:ext>
            </a:extLst>
          </p:cNvPr>
          <p:cNvSpPr txBox="1"/>
          <p:nvPr/>
        </p:nvSpPr>
        <p:spPr>
          <a:xfrm>
            <a:off x="8452953" y="4677305"/>
            <a:ext cx="363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진술의 신뢰성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수집한 데이터 출처의 신뢰성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6758EC-C85E-4992-9D73-F91E11D446A6}"/>
              </a:ext>
            </a:extLst>
          </p:cNvPr>
          <p:cNvSpPr txBox="1"/>
          <p:nvPr/>
        </p:nvSpPr>
        <p:spPr>
          <a:xfrm>
            <a:off x="2740465" y="7206679"/>
            <a:ext cx="1377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72C7F9-7FEB-489A-AAB4-9B84C923CC2E}"/>
              </a:ext>
            </a:extLst>
          </p:cNvPr>
          <p:cNvSpPr txBox="1"/>
          <p:nvPr/>
        </p:nvSpPr>
        <p:spPr>
          <a:xfrm>
            <a:off x="1096644" y="8422520"/>
            <a:ext cx="488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가공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열람 시간의 효율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역학조사원의 가동 효율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82F8F-5A2C-4BC6-8B14-B5310A895A94}"/>
              </a:ext>
            </a:extLst>
          </p:cNvPr>
          <p:cNvSpPr txBox="1"/>
          <p:nvPr/>
        </p:nvSpPr>
        <p:spPr>
          <a:xfrm>
            <a:off x="4430899" y="471699"/>
            <a:ext cx="4854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및 품질기능전개표</a:t>
            </a:r>
          </a:p>
        </p:txBody>
      </p:sp>
    </p:spTree>
    <p:extLst>
      <p:ext uri="{BB962C8B-B14F-4D97-AF65-F5344CB8AC3E}">
        <p14:creationId xmlns:p14="http://schemas.microsoft.com/office/powerpoint/2010/main" val="55302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72B0EED-0219-4011-B416-E86088F9AAD1}"/>
              </a:ext>
            </a:extLst>
          </p:cNvPr>
          <p:cNvGrpSpPr/>
          <p:nvPr/>
        </p:nvGrpSpPr>
        <p:grpSpPr>
          <a:xfrm>
            <a:off x="1647896" y="6772650"/>
            <a:ext cx="10467438" cy="2049980"/>
            <a:chOff x="1897156" y="6772650"/>
            <a:chExt cx="10467438" cy="2049980"/>
          </a:xfrm>
        </p:grpSpPr>
        <p:grpSp>
          <p:nvGrpSpPr>
            <p:cNvPr id="79" name="그룹 1004">
              <a:extLst>
                <a:ext uri="{FF2B5EF4-FFF2-40B4-BE49-F238E27FC236}">
                  <a16:creationId xmlns:a16="http://schemas.microsoft.com/office/drawing/2014/main" id="{15306D09-918C-411A-B7AE-B7B6B95F57EA}"/>
                </a:ext>
              </a:extLst>
            </p:cNvPr>
            <p:cNvGrpSpPr/>
            <p:nvPr/>
          </p:nvGrpSpPr>
          <p:grpSpPr>
            <a:xfrm>
              <a:off x="8754927" y="6772650"/>
              <a:ext cx="3562438" cy="1546310"/>
              <a:chOff x="12287150" y="2712743"/>
              <a:chExt cx="4235985" cy="1838669"/>
            </a:xfrm>
          </p:grpSpPr>
          <p:pic>
            <p:nvPicPr>
              <p:cNvPr id="81" name="Object 21">
                <a:extLst>
                  <a:ext uri="{FF2B5EF4-FFF2-40B4-BE49-F238E27FC236}">
                    <a16:creationId xmlns:a16="http://schemas.microsoft.com/office/drawing/2014/main" id="{F8862097-2B57-4738-AF76-C4E461001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287150" y="2712743"/>
                <a:ext cx="4235985" cy="1838669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3EA811-42E1-43DB-9E7F-9562FC4ABF0C}"/>
                </a:ext>
              </a:extLst>
            </p:cNvPr>
            <p:cNvSpPr txBox="1"/>
            <p:nvPr/>
          </p:nvSpPr>
          <p:spPr>
            <a:xfrm>
              <a:off x="8672558" y="8422520"/>
              <a:ext cx="3692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타분야에서의 기술 활용 가능성</a:t>
              </a:r>
            </a:p>
          </p:txBody>
        </p:sp>
        <p:grpSp>
          <p:nvGrpSpPr>
            <p:cNvPr id="76" name="그룹 1002">
              <a:extLst>
                <a:ext uri="{FF2B5EF4-FFF2-40B4-BE49-F238E27FC236}">
                  <a16:creationId xmlns:a16="http://schemas.microsoft.com/office/drawing/2014/main" id="{D9970669-875E-497A-9225-DC6DD7D97DDD}"/>
                </a:ext>
              </a:extLst>
            </p:cNvPr>
            <p:cNvGrpSpPr/>
            <p:nvPr/>
          </p:nvGrpSpPr>
          <p:grpSpPr>
            <a:xfrm>
              <a:off x="1897156" y="6772650"/>
              <a:ext cx="3562438" cy="1546310"/>
              <a:chOff x="7023179" y="2712743"/>
              <a:chExt cx="4235985" cy="1838669"/>
            </a:xfrm>
          </p:grpSpPr>
          <p:pic>
            <p:nvPicPr>
              <p:cNvPr id="78" name="Object 7">
                <a:extLst>
                  <a:ext uri="{FF2B5EF4-FFF2-40B4-BE49-F238E27FC236}">
                    <a16:creationId xmlns:a16="http://schemas.microsoft.com/office/drawing/2014/main" id="{4FBD7500-7C18-4D1B-8DA4-838C93039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23179" y="2712743"/>
                <a:ext cx="4235985" cy="1838669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359EC3-5C3F-43A4-9734-137841B544ED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설계변수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2CF22F-5653-4375-B098-749412D7FD43}"/>
              </a:ext>
            </a:extLst>
          </p:cNvPr>
          <p:cNvSpPr txBox="1"/>
          <p:nvPr/>
        </p:nvSpPr>
        <p:spPr>
          <a:xfrm>
            <a:off x="9580660" y="7206679"/>
            <a:ext cx="13773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범용성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100EE2-3108-4037-BE0A-7A80F391108D}"/>
              </a:ext>
            </a:extLst>
          </p:cNvPr>
          <p:cNvSpPr txBox="1"/>
          <p:nvPr/>
        </p:nvSpPr>
        <p:spPr>
          <a:xfrm>
            <a:off x="1150348" y="4677305"/>
            <a:ext cx="4522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및 시스템의 유지보수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비용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역학조사원의 임금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5F3334-0EE4-4B87-ACDD-4C22A46F80CE}"/>
              </a:ext>
            </a:extLst>
          </p:cNvPr>
          <p:cNvGrpSpPr/>
          <p:nvPr/>
        </p:nvGrpSpPr>
        <p:grpSpPr>
          <a:xfrm>
            <a:off x="1630322" y="2988391"/>
            <a:ext cx="10491428" cy="2396800"/>
            <a:chOff x="1888341" y="2988391"/>
            <a:chExt cx="10491428" cy="2396800"/>
          </a:xfrm>
        </p:grpSpPr>
        <p:grpSp>
          <p:nvGrpSpPr>
            <p:cNvPr id="85" name="그룹 1003">
              <a:extLst>
                <a:ext uri="{FF2B5EF4-FFF2-40B4-BE49-F238E27FC236}">
                  <a16:creationId xmlns:a16="http://schemas.microsoft.com/office/drawing/2014/main" id="{67122B30-DF4D-4921-9550-27110273F270}"/>
                </a:ext>
              </a:extLst>
            </p:cNvPr>
            <p:cNvGrpSpPr/>
            <p:nvPr/>
          </p:nvGrpSpPr>
          <p:grpSpPr>
            <a:xfrm>
              <a:off x="1888341" y="2988391"/>
              <a:ext cx="3562438" cy="1546310"/>
              <a:chOff x="1759209" y="2666317"/>
              <a:chExt cx="4235985" cy="1838669"/>
            </a:xfrm>
          </p:grpSpPr>
          <p:pic>
            <p:nvPicPr>
              <p:cNvPr id="87" name="Object 14">
                <a:extLst>
                  <a:ext uri="{FF2B5EF4-FFF2-40B4-BE49-F238E27FC236}">
                    <a16:creationId xmlns:a16="http://schemas.microsoft.com/office/drawing/2014/main" id="{B7BA0E07-5B08-4B36-99E5-33D19C75A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9209" y="2666317"/>
                <a:ext cx="4235985" cy="1838669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A5F889-3AC9-4FC9-B1FA-ECD4635498CF}"/>
                </a:ext>
              </a:extLst>
            </p:cNvPr>
            <p:cNvSpPr txBox="1"/>
            <p:nvPr/>
          </p:nvSpPr>
          <p:spPr>
            <a:xfrm>
              <a:off x="2980909" y="3461464"/>
              <a:ext cx="137730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300" b="1" dirty="0">
                  <a:solidFill>
                    <a:srgbClr val="69468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경제성</a:t>
              </a:r>
            </a:p>
          </p:txBody>
        </p:sp>
        <p:grpSp>
          <p:nvGrpSpPr>
            <p:cNvPr id="82" name="그룹 1002">
              <a:extLst>
                <a:ext uri="{FF2B5EF4-FFF2-40B4-BE49-F238E27FC236}">
                  <a16:creationId xmlns:a16="http://schemas.microsoft.com/office/drawing/2014/main" id="{189E36A2-3959-436F-955F-1721478B4ACC}"/>
                </a:ext>
              </a:extLst>
            </p:cNvPr>
            <p:cNvGrpSpPr/>
            <p:nvPr/>
          </p:nvGrpSpPr>
          <p:grpSpPr>
            <a:xfrm>
              <a:off x="8746112" y="2988391"/>
              <a:ext cx="3562438" cy="1546310"/>
              <a:chOff x="7023179" y="2666317"/>
              <a:chExt cx="4235985" cy="1838669"/>
            </a:xfrm>
          </p:grpSpPr>
          <p:pic>
            <p:nvPicPr>
              <p:cNvPr id="84" name="Object 7">
                <a:extLst>
                  <a:ext uri="{FF2B5EF4-FFF2-40B4-BE49-F238E27FC236}">
                    <a16:creationId xmlns:a16="http://schemas.microsoft.com/office/drawing/2014/main" id="{1B416AAA-27E6-499A-B686-0AC154B6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23179" y="2666317"/>
                <a:ext cx="4235985" cy="1838669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77E6F2-F710-4135-99BD-D142088AE680}"/>
                </a:ext>
              </a:extLst>
            </p:cNvPr>
            <p:cNvSpPr txBox="1"/>
            <p:nvPr/>
          </p:nvSpPr>
          <p:spPr>
            <a:xfrm>
              <a:off x="9838680" y="3461464"/>
              <a:ext cx="137730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3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편의성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55857B-C2ED-42DA-8428-837D4DB24311}"/>
                </a:ext>
              </a:extLst>
            </p:cNvPr>
            <p:cNvSpPr txBox="1"/>
            <p:nvPr/>
          </p:nvSpPr>
          <p:spPr>
            <a:xfrm>
              <a:off x="8674909" y="4677305"/>
              <a:ext cx="37048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 및 시스템 접근의 편의성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 및 시스템 이용의 편의성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36758EC-C85E-4992-9D73-F91E11D446A6}"/>
              </a:ext>
            </a:extLst>
          </p:cNvPr>
          <p:cNvSpPr txBox="1"/>
          <p:nvPr/>
        </p:nvSpPr>
        <p:spPr>
          <a:xfrm>
            <a:off x="2342918" y="7206679"/>
            <a:ext cx="2172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환경친화성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72C7F9-7FEB-489A-AAB4-9B84C923CC2E}"/>
              </a:ext>
            </a:extLst>
          </p:cNvPr>
          <p:cNvSpPr txBox="1"/>
          <p:nvPr/>
        </p:nvSpPr>
        <p:spPr>
          <a:xfrm>
            <a:off x="1318665" y="8422520"/>
            <a:ext cx="4185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가동이 환경에 미치는 영향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과정에서 환경에 미치는 영향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82F8F-5A2C-4BC6-8B14-B5310A895A94}"/>
              </a:ext>
            </a:extLst>
          </p:cNvPr>
          <p:cNvSpPr txBox="1"/>
          <p:nvPr/>
        </p:nvSpPr>
        <p:spPr>
          <a:xfrm>
            <a:off x="4430899" y="471699"/>
            <a:ext cx="4854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및 품질기능전개표</a:t>
            </a:r>
          </a:p>
        </p:txBody>
      </p:sp>
    </p:spTree>
    <p:extLst>
      <p:ext uri="{BB962C8B-B14F-4D97-AF65-F5344CB8AC3E}">
        <p14:creationId xmlns:p14="http://schemas.microsoft.com/office/powerpoint/2010/main" val="180736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359EC3-5C3F-43A4-9734-137841B544ED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품질기능전개표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FF6FC-0F91-4D9F-92B7-4296BE3565B5}"/>
              </a:ext>
            </a:extLst>
          </p:cNvPr>
          <p:cNvSpPr txBox="1"/>
          <p:nvPr/>
        </p:nvSpPr>
        <p:spPr>
          <a:xfrm>
            <a:off x="4430899" y="471699"/>
            <a:ext cx="4854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및 품질기능전개표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F1B4662-A663-477C-9602-55822F4C3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47823"/>
              </p:ext>
            </p:extLst>
          </p:nvPr>
        </p:nvGraphicFramePr>
        <p:xfrm>
          <a:off x="990600" y="2705100"/>
          <a:ext cx="11734800" cy="5664260"/>
        </p:xfrm>
        <a:graphic>
          <a:graphicData uri="http://schemas.openxmlformats.org/drawingml/2006/table">
            <a:tbl>
              <a:tblPr/>
              <a:tblGrid>
                <a:gridCol w="1173480">
                  <a:extLst>
                    <a:ext uri="{9D8B030D-6E8A-4147-A177-3AD203B41FA5}">
                      <a16:colId xmlns:a16="http://schemas.microsoft.com/office/drawing/2014/main" val="372590602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1791093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52338256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9827076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248243559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885431229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83895001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5921692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5784082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155574579"/>
                    </a:ext>
                  </a:extLst>
                </a:gridCol>
              </a:tblGrid>
              <a:tr h="8654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정확성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신뢰성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효율성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편의성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친화성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범용성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31230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794125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579474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41955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13390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5272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60038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24059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2903"/>
                  </a:ext>
                </a:extLst>
              </a:tr>
              <a:tr h="437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5086"/>
                  </a:ext>
                </a:extLst>
              </a:tr>
              <a:tr h="8654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연관도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9C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223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BF3C540-FF1C-4DCF-BDF5-A63D5A82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81" y="23108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DBF9-B634-4A23-A03A-8F8A18C65E7D}"/>
              </a:ext>
            </a:extLst>
          </p:cNvPr>
          <p:cNvSpPr txBox="1"/>
          <p:nvPr/>
        </p:nvSpPr>
        <p:spPr>
          <a:xfrm>
            <a:off x="1930909" y="8953500"/>
            <a:ext cx="98541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en-US" altLang="ko-KR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CTQ : </a:t>
            </a: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정확성</a:t>
            </a:r>
            <a:r>
              <a:rPr lang="en-US" altLang="ko-KR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신뢰성</a:t>
            </a:r>
            <a:r>
              <a:rPr lang="en-US" altLang="ko-KR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효율성</a:t>
            </a:r>
            <a:r>
              <a:rPr lang="en-US" altLang="ko-KR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</a:t>
            </a:r>
          </a:p>
        </p:txBody>
      </p:sp>
    </p:spTree>
    <p:extLst>
      <p:ext uri="{BB962C8B-B14F-4D97-AF65-F5344CB8AC3E}">
        <p14:creationId xmlns:p14="http://schemas.microsoft.com/office/powerpoint/2010/main" val="136674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2628900" y="4462551"/>
            <a:ext cx="84582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사양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CHAPTER.5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2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1001">
            <a:extLst>
              <a:ext uri="{FF2B5EF4-FFF2-40B4-BE49-F238E27FC236}">
                <a16:creationId xmlns:a16="http://schemas.microsoft.com/office/drawing/2014/main" id="{06CB8EC9-6CE3-4957-8334-ECBF8DBE785F}"/>
              </a:ext>
            </a:extLst>
          </p:cNvPr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55E3CCD2-24B3-4DC8-AB52-1E36CC036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75E0DC-3E03-40FF-9738-33883D7956AC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CTQ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결정 및 설계 사양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C3938-8BB1-48B9-92FD-95DD1C5665E7}"/>
              </a:ext>
            </a:extLst>
          </p:cNvPr>
          <p:cNvSpPr txBox="1"/>
          <p:nvPr/>
        </p:nvSpPr>
        <p:spPr>
          <a:xfrm>
            <a:off x="5987415" y="471699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사양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07FC7C-D376-4C3D-A6B8-45038E4499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1" y="6678230"/>
            <a:ext cx="981402" cy="9814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FFF3DB-89D7-4730-B7E1-727A28D01522}"/>
              </a:ext>
            </a:extLst>
          </p:cNvPr>
          <p:cNvSpPr txBox="1"/>
          <p:nvPr/>
        </p:nvSpPr>
        <p:spPr>
          <a:xfrm>
            <a:off x="7968880" y="3571162"/>
            <a:ext cx="1949893" cy="82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3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신뢰성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53839D-60AF-43F5-A811-18D2A8171CA2}"/>
              </a:ext>
            </a:extLst>
          </p:cNvPr>
          <p:cNvGrpSpPr/>
          <p:nvPr/>
        </p:nvGrpSpPr>
        <p:grpSpPr>
          <a:xfrm>
            <a:off x="2352253" y="6561716"/>
            <a:ext cx="3092582" cy="1198194"/>
            <a:chOff x="2536685" y="7033014"/>
            <a:chExt cx="3092582" cy="11981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98AE339-D891-4FAF-8FE6-D69441D60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073" y="7033014"/>
              <a:ext cx="1198194" cy="119819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F8ABF6-F8ED-4887-8F1F-F9D924AC38A0}"/>
                </a:ext>
              </a:extLst>
            </p:cNvPr>
            <p:cNvSpPr txBox="1"/>
            <p:nvPr/>
          </p:nvSpPr>
          <p:spPr>
            <a:xfrm>
              <a:off x="2536685" y="7221999"/>
              <a:ext cx="1981978" cy="820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1">
                <a:lnSpc>
                  <a:spcPct val="120000"/>
                </a:lnSpc>
              </a:pPr>
              <a:r>
                <a:rPr lang="ko-KR" altLang="en-US" sz="43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효율성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E53B544-AAF8-46E0-A9CD-92222620CC26}"/>
              </a:ext>
            </a:extLst>
          </p:cNvPr>
          <p:cNvCxnSpPr>
            <a:cxnSpLocks/>
          </p:cNvCxnSpPr>
          <p:nvPr/>
        </p:nvCxnSpPr>
        <p:spPr>
          <a:xfrm>
            <a:off x="1000008" y="6047961"/>
            <a:ext cx="11715984" cy="0"/>
          </a:xfrm>
          <a:prstGeom prst="line">
            <a:avLst/>
          </a:prstGeom>
          <a:ln>
            <a:solidFill>
              <a:srgbClr val="77588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02FD4A-3299-41F9-B79F-479A538B5359}"/>
              </a:ext>
            </a:extLst>
          </p:cNvPr>
          <p:cNvSpPr txBox="1"/>
          <p:nvPr/>
        </p:nvSpPr>
        <p:spPr>
          <a:xfrm>
            <a:off x="1676631" y="4748066"/>
            <a:ext cx="4443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 장소에서의 위치 오차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5m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AEF4A-AE98-42FD-86DD-2EF1E78938A4}"/>
              </a:ext>
            </a:extLst>
          </p:cNvPr>
          <p:cNvSpPr txBox="1"/>
          <p:nvPr/>
        </p:nvSpPr>
        <p:spPr>
          <a:xfrm>
            <a:off x="7850929" y="4735948"/>
            <a:ext cx="3187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80%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이상의 신뢰도 보장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AB6EC5-46E2-4D4C-B245-AFE23563D0D6}"/>
              </a:ext>
            </a:extLst>
          </p:cNvPr>
          <p:cNvSpPr txBox="1"/>
          <p:nvPr/>
        </p:nvSpPr>
        <p:spPr>
          <a:xfrm>
            <a:off x="2630417" y="8209953"/>
            <a:ext cx="2536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역학조사 시간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1A6CC-6E79-44A1-B252-4371E4EB87FD}"/>
              </a:ext>
            </a:extLst>
          </p:cNvPr>
          <p:cNvSpPr txBox="1"/>
          <p:nvPr/>
        </p:nvSpPr>
        <p:spPr>
          <a:xfrm>
            <a:off x="7697332" y="6758819"/>
            <a:ext cx="2492988" cy="82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3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591CAD-2998-4917-AE78-DB6980ACFA26}"/>
              </a:ext>
            </a:extLst>
          </p:cNvPr>
          <p:cNvSpPr txBox="1"/>
          <p:nvPr/>
        </p:nvSpPr>
        <p:spPr>
          <a:xfrm>
            <a:off x="7779594" y="8209953"/>
            <a:ext cx="3329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인수인계 시간을 하루 이내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6E1542-2C9F-48E6-B8D9-4D0C38C5E765}"/>
              </a:ext>
            </a:extLst>
          </p:cNvPr>
          <p:cNvGrpSpPr/>
          <p:nvPr/>
        </p:nvGrpSpPr>
        <p:grpSpPr>
          <a:xfrm>
            <a:off x="2287394" y="3364878"/>
            <a:ext cx="3072628" cy="1169022"/>
            <a:chOff x="2287394" y="3283962"/>
            <a:chExt cx="3072628" cy="11690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0A1DB8-22CF-439D-8C56-F2EEEA90737D}"/>
                </a:ext>
              </a:extLst>
            </p:cNvPr>
            <p:cNvSpPr txBox="1"/>
            <p:nvPr/>
          </p:nvSpPr>
          <p:spPr>
            <a:xfrm>
              <a:off x="2287394" y="3458361"/>
              <a:ext cx="2111696" cy="820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1">
                <a:lnSpc>
                  <a:spcPct val="120000"/>
                </a:lnSpc>
              </a:pPr>
              <a:r>
                <a:rPr lang="ko-KR" altLang="en-US" sz="43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정확성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D4AE34B-E333-49B5-8302-83A897ADA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283962"/>
              <a:ext cx="1169022" cy="1169022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C2DA7F17-C3BD-4202-AF6F-7657B3AA86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43" y="3482294"/>
            <a:ext cx="923023" cy="923023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99C108-4051-4BCB-BE43-B0E71508D920}"/>
              </a:ext>
            </a:extLst>
          </p:cNvPr>
          <p:cNvCxnSpPr>
            <a:cxnSpLocks/>
          </p:cNvCxnSpPr>
          <p:nvPr/>
        </p:nvCxnSpPr>
        <p:spPr>
          <a:xfrm>
            <a:off x="6858000" y="2781300"/>
            <a:ext cx="0" cy="6477000"/>
          </a:xfrm>
          <a:prstGeom prst="line">
            <a:avLst/>
          </a:prstGeom>
          <a:ln>
            <a:solidFill>
              <a:srgbClr val="77588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8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2628900" y="4462551"/>
            <a:ext cx="84582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CHAPTER.1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2628900" y="4462551"/>
            <a:ext cx="84582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CHAPTER.6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5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859979" y="471699"/>
            <a:ext cx="1996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518379" y="1945091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a)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20FFF-C871-43A3-8A0F-687E001E0DD5}"/>
              </a:ext>
            </a:extLst>
          </p:cNvPr>
          <p:cNvSpPr txBox="1"/>
          <p:nvPr/>
        </p:nvSpPr>
        <p:spPr>
          <a:xfrm>
            <a:off x="1943100" y="8724900"/>
            <a:ext cx="9829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위의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개념 설계안은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-19 </a:t>
            </a:r>
            <a:r>
              <a:rPr lang="ko-KR" alt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확진자의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빠른 감염 경로 파악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동일 문제를 해결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FE153-558E-45E3-85B4-1E19C0CF5D1C}"/>
              </a:ext>
            </a:extLst>
          </p:cNvPr>
          <p:cNvSpPr txBox="1"/>
          <p:nvPr/>
        </p:nvSpPr>
        <p:spPr>
          <a:xfrm>
            <a:off x="518379" y="2892992"/>
            <a:ext cx="126792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데이터를 활용해 </a:t>
            </a:r>
            <a:r>
              <a:rPr lang="ko-KR" alt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불분명한 동선을 유추하여 감염 경로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E7E44-94AD-45AD-A7ED-D75A4D2204CA}"/>
              </a:ext>
            </a:extLst>
          </p:cNvPr>
          <p:cNvSpPr txBox="1"/>
          <p:nvPr/>
        </p:nvSpPr>
        <p:spPr>
          <a:xfrm>
            <a:off x="518379" y="40767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b)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데이터 처리 속도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29C154-809D-41F1-92A6-804301A4132B}"/>
              </a:ext>
            </a:extLst>
          </p:cNvPr>
          <p:cNvSpPr txBox="1"/>
          <p:nvPr/>
        </p:nvSpPr>
        <p:spPr>
          <a:xfrm>
            <a:off x="518380" y="5073228"/>
            <a:ext cx="126792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열람을 편리하고 빠르게 하여 역학조사 시에 데이터를 처리하는 데 소요되는 시간을 단축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5BCCE-4FA1-448E-8B02-A0CB688DAAC2}"/>
              </a:ext>
            </a:extLst>
          </p:cNvPr>
          <p:cNvSpPr txBox="1"/>
          <p:nvPr/>
        </p:nvSpPr>
        <p:spPr>
          <a:xfrm>
            <a:off x="518379" y="62865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c)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오차 범위 감소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8D82-7A0E-473D-8CB7-0EDEF006B6EA}"/>
              </a:ext>
            </a:extLst>
          </p:cNvPr>
          <p:cNvSpPr txBox="1"/>
          <p:nvPr/>
        </p:nvSpPr>
        <p:spPr>
          <a:xfrm>
            <a:off x="518380" y="7283028"/>
            <a:ext cx="12679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필터링이 필요한 데이터들에 대해 필터링 기술을 추가하여 필터링하는 데 소요되는 시간을 단축</a:t>
            </a:r>
          </a:p>
        </p:txBody>
      </p:sp>
    </p:spTree>
    <p:extLst>
      <p:ext uri="{BB962C8B-B14F-4D97-AF65-F5344CB8AC3E}">
        <p14:creationId xmlns:p14="http://schemas.microsoft.com/office/powerpoint/2010/main" val="152417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53F7D8AE-964C-4599-B0F4-42CD27893F3B}"/>
              </a:ext>
            </a:extLst>
          </p:cNvPr>
          <p:cNvGrpSpPr/>
          <p:nvPr/>
        </p:nvGrpSpPr>
        <p:grpSpPr>
          <a:xfrm>
            <a:off x="9239162" y="3848100"/>
            <a:ext cx="3562438" cy="1546310"/>
            <a:chOff x="1759209" y="2666317"/>
            <a:chExt cx="4235985" cy="1838669"/>
          </a:xfrm>
        </p:grpSpPr>
        <p:pic>
          <p:nvPicPr>
            <p:cNvPr id="37" name="Object 14">
              <a:extLst>
                <a:ext uri="{FF2B5EF4-FFF2-40B4-BE49-F238E27FC236}">
                  <a16:creationId xmlns:a16="http://schemas.microsoft.com/office/drawing/2014/main" id="{110B5A2D-6ECC-4040-976D-6F8CD2ED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grpSp>
        <p:nvGrpSpPr>
          <p:cNvPr id="34" name="그룹 1003">
            <a:extLst>
              <a:ext uri="{FF2B5EF4-FFF2-40B4-BE49-F238E27FC236}">
                <a16:creationId xmlns:a16="http://schemas.microsoft.com/office/drawing/2014/main" id="{E72EDB28-BA49-4D76-8F26-1F882A19386A}"/>
              </a:ext>
            </a:extLst>
          </p:cNvPr>
          <p:cNvGrpSpPr/>
          <p:nvPr/>
        </p:nvGrpSpPr>
        <p:grpSpPr>
          <a:xfrm>
            <a:off x="4994557" y="3848100"/>
            <a:ext cx="3562438" cy="1546310"/>
            <a:chOff x="1759209" y="2666317"/>
            <a:chExt cx="4235985" cy="1838669"/>
          </a:xfrm>
        </p:grpSpPr>
        <p:pic>
          <p:nvPicPr>
            <p:cNvPr id="35" name="Object 14">
              <a:extLst>
                <a:ext uri="{FF2B5EF4-FFF2-40B4-BE49-F238E27FC236}">
                  <a16:creationId xmlns:a16="http://schemas.microsoft.com/office/drawing/2014/main" id="{20669739-AAE2-445C-A4A1-AAFE67C17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115A79-6CC3-4199-A8C1-958B0F83C678}"/>
              </a:ext>
            </a:extLst>
          </p:cNvPr>
          <p:cNvSpPr txBox="1"/>
          <p:nvPr/>
        </p:nvSpPr>
        <p:spPr>
          <a:xfrm>
            <a:off x="5065233" y="3955688"/>
            <a:ext cx="3421086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33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사용이 가능한 데이터</a:t>
            </a: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A2FFCA62-85BC-4296-BED6-5A23685F9E89}"/>
              </a:ext>
            </a:extLst>
          </p:cNvPr>
          <p:cNvGrpSpPr/>
          <p:nvPr/>
        </p:nvGrpSpPr>
        <p:grpSpPr>
          <a:xfrm>
            <a:off x="749953" y="3848100"/>
            <a:ext cx="3562438" cy="1546310"/>
            <a:chOff x="1759209" y="2666317"/>
            <a:chExt cx="4235985" cy="1838669"/>
          </a:xfrm>
        </p:grpSpPr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9C0B369A-FAC2-4BB5-A1C0-8CCE22D43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859979" y="471699"/>
            <a:ext cx="1996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00ECD-AE40-4C36-925D-339731FC3B90}"/>
              </a:ext>
            </a:extLst>
          </p:cNvPr>
          <p:cNvSpPr txBox="1"/>
          <p:nvPr/>
        </p:nvSpPr>
        <p:spPr>
          <a:xfrm>
            <a:off x="518379" y="1945091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a)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동선의 구체화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0458-6D90-4836-B196-27D09DAEE66E}"/>
              </a:ext>
            </a:extLst>
          </p:cNvPr>
          <p:cNvSpPr txBox="1"/>
          <p:nvPr/>
        </p:nvSpPr>
        <p:spPr>
          <a:xfrm>
            <a:off x="518379" y="2892992"/>
            <a:ext cx="126792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데이터를 활용해 </a:t>
            </a:r>
            <a:r>
              <a:rPr lang="ko-KR" alt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불분명한 동선을 유추하여 감염 경로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3EFFA-6691-4302-8554-91A760D88E6C}"/>
              </a:ext>
            </a:extLst>
          </p:cNvPr>
          <p:cNvSpPr txBox="1"/>
          <p:nvPr/>
        </p:nvSpPr>
        <p:spPr>
          <a:xfrm>
            <a:off x="1234946" y="4280845"/>
            <a:ext cx="2592452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33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4D420-30DD-43CF-B9B9-3A5ACC43FC6B}"/>
              </a:ext>
            </a:extLst>
          </p:cNvPr>
          <p:cNvSpPr txBox="1"/>
          <p:nvPr/>
        </p:nvSpPr>
        <p:spPr>
          <a:xfrm>
            <a:off x="9309838" y="4260386"/>
            <a:ext cx="3421086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33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33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진술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E1298819-8218-43AC-A1E0-61ECD9C53DA0}"/>
              </a:ext>
            </a:extLst>
          </p:cNvPr>
          <p:cNvSpPr/>
          <p:nvPr/>
        </p:nvSpPr>
        <p:spPr>
          <a:xfrm>
            <a:off x="6261426" y="6949990"/>
            <a:ext cx="1028700" cy="1317710"/>
          </a:xfrm>
          <a:prstGeom prst="downArrow">
            <a:avLst/>
          </a:prstGeom>
          <a:solidFill>
            <a:srgbClr val="745489"/>
          </a:solidFill>
          <a:ln>
            <a:solidFill>
              <a:srgbClr val="80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D59BC6-FE59-4052-8D7D-B18201DE18DD}"/>
              </a:ext>
            </a:extLst>
          </p:cNvPr>
          <p:cNvSpPr txBox="1"/>
          <p:nvPr/>
        </p:nvSpPr>
        <p:spPr>
          <a:xfrm>
            <a:off x="1715336" y="8576408"/>
            <a:ext cx="10120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가지 정보를 수집하여 감염 기간 동안의</a:t>
            </a:r>
            <a:endParaRPr lang="en-US" altLang="ko-KR" sz="3300" b="1" dirty="0">
              <a:solidFill>
                <a:srgbClr val="6946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300" b="1" dirty="0" err="1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동선 유추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BE8F8C-F938-470F-B3F7-29D55D279D5E}"/>
              </a:ext>
            </a:extLst>
          </p:cNvPr>
          <p:cNvSpPr txBox="1"/>
          <p:nvPr/>
        </p:nvSpPr>
        <p:spPr>
          <a:xfrm>
            <a:off x="1957940" y="5549299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기지국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GPS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361924-DB67-467B-BC25-3AEEEF551D1C}"/>
              </a:ext>
            </a:extLst>
          </p:cNvPr>
          <p:cNvSpPr txBox="1"/>
          <p:nvPr/>
        </p:nvSpPr>
        <p:spPr>
          <a:xfrm>
            <a:off x="5409064" y="5557907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사진에 저장된 위치정보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검색 기록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현금입출금 내역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1C16EF-C541-4D1A-874D-ED03E7204082}"/>
              </a:ext>
            </a:extLst>
          </p:cNvPr>
          <p:cNvSpPr txBox="1"/>
          <p:nvPr/>
        </p:nvSpPr>
        <p:spPr>
          <a:xfrm>
            <a:off x="9617595" y="5557907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없는 방문 장소</a:t>
            </a:r>
          </a:p>
        </p:txBody>
      </p:sp>
    </p:spTree>
    <p:extLst>
      <p:ext uri="{BB962C8B-B14F-4D97-AF65-F5344CB8AC3E}">
        <p14:creationId xmlns:p14="http://schemas.microsoft.com/office/powerpoint/2010/main" val="3931011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859979" y="471699"/>
            <a:ext cx="1996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518379" y="1945091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b)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데이터 처리 속도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FE153-558E-45E3-85B4-1E19C0CF5D1C}"/>
              </a:ext>
            </a:extLst>
          </p:cNvPr>
          <p:cNvSpPr txBox="1"/>
          <p:nvPr/>
        </p:nvSpPr>
        <p:spPr>
          <a:xfrm>
            <a:off x="518379" y="2892992"/>
            <a:ext cx="126792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열람을 편리하고 빠르게 하여 역학조사 시에 데이터를 처리하는 데 소요되는 시간을 단축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69412C0-05D3-4D8C-A27C-383A37699FD7}"/>
              </a:ext>
            </a:extLst>
          </p:cNvPr>
          <p:cNvGrpSpPr/>
          <p:nvPr/>
        </p:nvGrpSpPr>
        <p:grpSpPr>
          <a:xfrm>
            <a:off x="1714775" y="5902168"/>
            <a:ext cx="10782025" cy="3965732"/>
            <a:chOff x="1714775" y="5902168"/>
            <a:chExt cx="10782025" cy="3965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CBF6FF-5A44-4FAD-B2E2-E811936A9152}"/>
                </a:ext>
              </a:extLst>
            </p:cNvPr>
            <p:cNvSpPr txBox="1"/>
            <p:nvPr/>
          </p:nvSpPr>
          <p:spPr>
            <a:xfrm>
              <a:off x="2842592" y="7580506"/>
              <a:ext cx="9654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 10081108 12343210 4934-XXXX-XXXX-XXXX</a:t>
              </a:r>
            </a:p>
            <a:p>
              <a:r>
                <a:rPr lang="ko-KR" altLang="en-US" sz="3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B99DF9-C226-44EA-9505-786F0D9862AC}"/>
                </a:ext>
              </a:extLst>
            </p:cNvPr>
            <p:cNvSpPr txBox="1"/>
            <p:nvPr/>
          </p:nvSpPr>
          <p:spPr>
            <a:xfrm>
              <a:off x="1714775" y="9498568"/>
              <a:ext cx="2454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코로나 확진 여부</a:t>
              </a:r>
              <a:r>
                <a:rPr lang="en-US" altLang="ko-KR" dirty="0"/>
                <a:t>(MSB)</a:t>
              </a:r>
              <a:endParaRPr lang="ko-KR" altLang="en-US" dirty="0"/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49097B52-C5A4-4E7E-9237-9E0A5BA9570B}"/>
                </a:ext>
              </a:extLst>
            </p:cNvPr>
            <p:cNvSpPr/>
            <p:nvPr/>
          </p:nvSpPr>
          <p:spPr>
            <a:xfrm>
              <a:off x="4169193" y="6381183"/>
              <a:ext cx="93600" cy="1224000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50833D-7D03-4AD4-93EA-BFD5485CAB63}"/>
                </a:ext>
              </a:extLst>
            </p:cNvPr>
            <p:cNvSpPr txBox="1"/>
            <p:nvPr/>
          </p:nvSpPr>
          <p:spPr>
            <a:xfrm>
              <a:off x="2948608" y="5902168"/>
              <a:ext cx="257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날짜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(MM-DD-HH-MM)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6A7AD649-9B3C-482A-8E7C-B8CD821C7FD9}"/>
                </a:ext>
              </a:extLst>
            </p:cNvPr>
            <p:cNvSpPr/>
            <p:nvPr/>
          </p:nvSpPr>
          <p:spPr>
            <a:xfrm>
              <a:off x="6019800" y="8088337"/>
              <a:ext cx="92764" cy="1168569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62A04A-B4F7-4CEC-8159-58EB1DE02386}"/>
                </a:ext>
              </a:extLst>
            </p:cNvPr>
            <p:cNvSpPr txBox="1"/>
            <p:nvPr/>
          </p:nvSpPr>
          <p:spPr>
            <a:xfrm>
              <a:off x="4509053" y="9485506"/>
              <a:ext cx="3107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가게 별 식별번호</a:t>
              </a: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35068AD2-6EE2-4DD9-979A-B61C5C917BD3}"/>
                </a:ext>
              </a:extLst>
            </p:cNvPr>
            <p:cNvSpPr/>
            <p:nvPr/>
          </p:nvSpPr>
          <p:spPr>
            <a:xfrm>
              <a:off x="9207209" y="6361306"/>
              <a:ext cx="93600" cy="1224000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5D46D-584E-476E-ACB5-C72FDB65A3B4}"/>
                </a:ext>
              </a:extLst>
            </p:cNvPr>
            <p:cNvSpPr txBox="1"/>
            <p:nvPr/>
          </p:nvSpPr>
          <p:spPr>
            <a:xfrm>
              <a:off x="7624127" y="5940396"/>
              <a:ext cx="322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카드 번호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 식별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id="{5D2213BF-91C1-4743-8D96-80DB258E711B}"/>
                </a:ext>
              </a:extLst>
            </p:cNvPr>
            <p:cNvSpPr/>
            <p:nvPr/>
          </p:nvSpPr>
          <p:spPr>
            <a:xfrm>
              <a:off x="2902226" y="8114162"/>
              <a:ext cx="92764" cy="1168569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82545-5F7E-4740-935C-D71F512FC2B2}"/>
              </a:ext>
            </a:extLst>
          </p:cNvPr>
          <p:cNvSpPr txBox="1"/>
          <p:nvPr/>
        </p:nvSpPr>
        <p:spPr>
          <a:xfrm>
            <a:off x="518379" y="3365478"/>
            <a:ext cx="10758417" cy="109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데이터를 식별번호화 하여 데이터 센터에 저장</a:t>
            </a:r>
            <a:endParaRPr lang="en-US" altLang="ko-KR" sz="2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정보를 하나의 센터에서 보관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E8EBEA-11A2-4391-AB52-D574DD18E196}"/>
              </a:ext>
            </a:extLst>
          </p:cNvPr>
          <p:cNvSpPr txBox="1"/>
          <p:nvPr/>
        </p:nvSpPr>
        <p:spPr>
          <a:xfrm>
            <a:off x="533400" y="5122902"/>
            <a:ext cx="61309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식별번호화 예시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1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859979" y="471699"/>
            <a:ext cx="1996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518379" y="1945091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c)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오차 범위 감소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FE153-558E-45E3-85B4-1E19C0CF5D1C}"/>
              </a:ext>
            </a:extLst>
          </p:cNvPr>
          <p:cNvSpPr txBox="1"/>
          <p:nvPr/>
        </p:nvSpPr>
        <p:spPr>
          <a:xfrm>
            <a:off x="518379" y="2892992"/>
            <a:ext cx="126792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필터링이 필요한 데이터들에 대해 필터링 기술을 추가하여 필터링하는 데 소요되는 시간을 단축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709363-A913-4ED4-B6CB-22DD14518C22}"/>
              </a:ext>
            </a:extLst>
          </p:cNvPr>
          <p:cNvSpPr/>
          <p:nvPr/>
        </p:nvSpPr>
        <p:spPr>
          <a:xfrm>
            <a:off x="3776226" y="5064811"/>
            <a:ext cx="6096000" cy="4193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708ED5-5D84-4EB5-87D0-43E642B35E8E}"/>
              </a:ext>
            </a:extLst>
          </p:cNvPr>
          <p:cNvGrpSpPr/>
          <p:nvPr/>
        </p:nvGrpSpPr>
        <p:grpSpPr>
          <a:xfrm>
            <a:off x="4111171" y="5410748"/>
            <a:ext cx="5351493" cy="3572744"/>
            <a:chOff x="3056677" y="4228938"/>
            <a:chExt cx="7635304" cy="50275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DB83E55-7C4C-4DC6-A485-35A347647165}"/>
                </a:ext>
              </a:extLst>
            </p:cNvPr>
            <p:cNvGrpSpPr/>
            <p:nvPr/>
          </p:nvGrpSpPr>
          <p:grpSpPr>
            <a:xfrm>
              <a:off x="3056677" y="4228938"/>
              <a:ext cx="1395581" cy="1829123"/>
              <a:chOff x="3352800" y="4445709"/>
              <a:chExt cx="1395581" cy="182912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6458FCE-0C76-4FF4-A81A-F9BAAC2AA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4445709"/>
                <a:ext cx="1395581" cy="139558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D06928-C36C-48C8-AA32-71944095A044}"/>
                  </a:ext>
                </a:extLst>
              </p:cNvPr>
              <p:cNvSpPr txBox="1"/>
              <p:nvPr/>
            </p:nvSpPr>
            <p:spPr>
              <a:xfrm>
                <a:off x="3519034" y="5905500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기지국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65272C-90A8-4656-9502-1B35C7CF694E}"/>
                </a:ext>
              </a:extLst>
            </p:cNvPr>
            <p:cNvGrpSpPr/>
            <p:nvPr/>
          </p:nvGrpSpPr>
          <p:grpSpPr>
            <a:xfrm>
              <a:off x="9296400" y="4990938"/>
              <a:ext cx="1395581" cy="1829123"/>
              <a:chOff x="3352800" y="4445709"/>
              <a:chExt cx="1395581" cy="1829123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E878B93A-88F8-4CC5-81DE-48FC8B59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4445709"/>
                <a:ext cx="1395581" cy="1395581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ECA707-2485-4340-BABF-78AE215419BE}"/>
                  </a:ext>
                </a:extLst>
              </p:cNvPr>
              <p:cNvSpPr txBox="1"/>
              <p:nvPr/>
            </p:nvSpPr>
            <p:spPr>
              <a:xfrm>
                <a:off x="3519034" y="5905500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기지국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673A742-04AD-41FB-B8F0-1A6CADAD8862}"/>
                </a:ext>
              </a:extLst>
            </p:cNvPr>
            <p:cNvGrpSpPr/>
            <p:nvPr/>
          </p:nvGrpSpPr>
          <p:grpSpPr>
            <a:xfrm>
              <a:off x="5878122" y="7427347"/>
              <a:ext cx="1395581" cy="1829123"/>
              <a:chOff x="3352800" y="4445709"/>
              <a:chExt cx="1395581" cy="1829123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76FCD032-0D46-434A-B109-C6C86E45E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4445709"/>
                <a:ext cx="1395581" cy="139558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D00BED-997D-4D73-A22C-EA54260A25CF}"/>
                  </a:ext>
                </a:extLst>
              </p:cNvPr>
              <p:cNvSpPr txBox="1"/>
              <p:nvPr/>
            </p:nvSpPr>
            <p:spPr>
              <a:xfrm>
                <a:off x="3519034" y="5905500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기지국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A48F569-F3C7-4691-8173-1B65A6E0DFE3}"/>
                </a:ext>
              </a:extLst>
            </p:cNvPr>
            <p:cNvCxnSpPr/>
            <p:nvPr/>
          </p:nvCxnSpPr>
          <p:spPr>
            <a:xfrm>
              <a:off x="4286023" y="5624519"/>
              <a:ext cx="2821445" cy="66198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4E95996-E673-446D-A706-308E7A717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423" y="6087634"/>
              <a:ext cx="2116777" cy="19886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E1E6432-85EC-40E2-9281-F6CFB726B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5290" y="6286500"/>
              <a:ext cx="451310" cy="117548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376D014-947B-4CAE-991D-08B2ACF82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333" y="5199925"/>
              <a:ext cx="1083072" cy="108307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1D9D31-E739-4C1F-9ECF-C4D7D6131045}"/>
                </a:ext>
              </a:extLst>
            </p:cNvPr>
            <p:cNvSpPr txBox="1"/>
            <p:nvPr/>
          </p:nvSpPr>
          <p:spPr>
            <a:xfrm>
              <a:off x="6275244" y="4710693"/>
              <a:ext cx="133081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확진자</a:t>
              </a:r>
              <a:r>
                <a:rPr lang="ko-KR" altLang="en-US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위치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F74DAD5-B98F-4DFB-9F4E-F0D5805B7002}"/>
              </a:ext>
            </a:extLst>
          </p:cNvPr>
          <p:cNvSpPr txBox="1"/>
          <p:nvPr/>
        </p:nvSpPr>
        <p:spPr>
          <a:xfrm>
            <a:off x="381000" y="9773335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임영모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(2004). 위치 정보 이용한 ‘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LBS’모바일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콘텐츠. CT CITY. pp.1-4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08F8A-5870-487F-8BD1-28F435840725}"/>
              </a:ext>
            </a:extLst>
          </p:cNvPr>
          <p:cNvSpPr txBox="1"/>
          <p:nvPr/>
        </p:nvSpPr>
        <p:spPr>
          <a:xfrm>
            <a:off x="1306994" y="-1373481"/>
            <a:ext cx="7200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LBS-TDOA(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기지국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: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기지국 데이터의 오차를 줄인다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-&gt;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기지국 데이터는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15M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가량의 오차범위가 있는데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TDOA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기술을 사용함으로써 오차범위를 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FB4E48-C2C6-4DD2-9710-C88FF28F05D9}"/>
              </a:ext>
            </a:extLst>
          </p:cNvPr>
          <p:cNvSpPr txBox="1"/>
          <p:nvPr/>
        </p:nvSpPr>
        <p:spPr>
          <a:xfrm>
            <a:off x="518379" y="3746478"/>
            <a:ext cx="10758417" cy="109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LBS-TDOA(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 기반 서비스 기술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기존 필터링 과정을 생략</a:t>
            </a:r>
            <a:endParaRPr lang="en-US" altLang="ko-KR" sz="2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함께 이용하여 데이터의 정확성을 더욱 높임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AB132-A06D-4331-BBC7-B49C3C06F3E4}"/>
              </a:ext>
            </a:extLst>
          </p:cNvPr>
          <p:cNvSpPr txBox="1"/>
          <p:nvPr/>
        </p:nvSpPr>
        <p:spPr>
          <a:xfrm>
            <a:off x="9942839" y="5011120"/>
            <a:ext cx="518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13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1695450" y="4462551"/>
            <a:ext cx="103251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 비교 및 선정</a:t>
            </a:r>
            <a:endParaRPr lang="ko-KR" altLang="en-US" sz="7500" kern="0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CHAPTER.7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FBF3C540-FF1C-4DCF-BDF5-A63D5A82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81" y="23108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C5E9B-3FC5-438B-823C-839E52C15E18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의사결정행렬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A4340-5F4C-446D-BC33-1278C8CE3253}"/>
              </a:ext>
            </a:extLst>
          </p:cNvPr>
          <p:cNvSpPr txBox="1"/>
          <p:nvPr/>
        </p:nvSpPr>
        <p:spPr>
          <a:xfrm>
            <a:off x="4793180" y="471699"/>
            <a:ext cx="41296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 비교 및 선정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56497A8-95D7-4FDA-B932-6B61B88C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16357"/>
              </p:ext>
            </p:extLst>
          </p:nvPr>
        </p:nvGraphicFramePr>
        <p:xfrm>
          <a:off x="2057400" y="3695700"/>
          <a:ext cx="9715968" cy="3962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328">
                  <a:extLst>
                    <a:ext uri="{9D8B030D-6E8A-4147-A177-3AD203B41FA5}">
                      <a16:colId xmlns:a16="http://schemas.microsoft.com/office/drawing/2014/main" val="547659090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1283871502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1885215844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418277759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3343946656"/>
                    </a:ext>
                  </a:extLst>
                </a:gridCol>
                <a:gridCol w="1619328">
                  <a:extLst>
                    <a:ext uri="{9D8B030D-6E8A-4147-A177-3AD203B41FA5}">
                      <a16:colId xmlns:a16="http://schemas.microsoft.com/office/drawing/2014/main" val="2497855408"/>
                    </a:ext>
                  </a:extLst>
                </a:gridCol>
              </a:tblGrid>
              <a:tr h="563714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4D6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개념설계안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1779"/>
                  </a:ext>
                </a:extLst>
              </a:tr>
              <a:tr h="566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41753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정확성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73744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신뢰성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425038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효율성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657647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편의성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0758749"/>
                  </a:ext>
                </a:extLst>
              </a:tr>
              <a:tr h="566448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99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943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514E9E9A-025F-486D-95E0-CBE976212857}"/>
              </a:ext>
            </a:extLst>
          </p:cNvPr>
          <p:cNvGrpSpPr/>
          <p:nvPr/>
        </p:nvGrpSpPr>
        <p:grpSpPr>
          <a:xfrm>
            <a:off x="8579919" y="3141231"/>
            <a:ext cx="4112557" cy="2095511"/>
            <a:chOff x="1759209" y="2666317"/>
            <a:chExt cx="4235985" cy="1838669"/>
          </a:xfrm>
        </p:grpSpPr>
        <p:pic>
          <p:nvPicPr>
            <p:cNvPr id="37" name="Object 14">
              <a:extLst>
                <a:ext uri="{FF2B5EF4-FFF2-40B4-BE49-F238E27FC236}">
                  <a16:creationId xmlns:a16="http://schemas.microsoft.com/office/drawing/2014/main" id="{788BD152-438B-4E04-9D8B-CB676FEC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4793181" y="471699"/>
            <a:ext cx="41296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개념설계안 비교 및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1D22F-891D-4741-A1BF-31E97805E702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아이디어 보완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EAF7B-AE24-47D0-81C7-F88527F43099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아이디어 보완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7EF04B-9D0B-45FA-8F79-325C91F623DB}"/>
              </a:ext>
            </a:extLst>
          </p:cNvPr>
          <p:cNvCxnSpPr>
            <a:cxnSpLocks/>
          </p:cNvCxnSpPr>
          <p:nvPr/>
        </p:nvCxnSpPr>
        <p:spPr>
          <a:xfrm flipH="1">
            <a:off x="7122690" y="4076700"/>
            <a:ext cx="1" cy="4548695"/>
          </a:xfrm>
          <a:prstGeom prst="straightConnector1">
            <a:avLst/>
          </a:prstGeom>
          <a:ln w="38100">
            <a:solidFill>
              <a:srgbClr val="6946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86078B-90BB-4379-965F-F4234B3CAC69}"/>
              </a:ext>
            </a:extLst>
          </p:cNvPr>
          <p:cNvSpPr txBox="1"/>
          <p:nvPr/>
        </p:nvSpPr>
        <p:spPr>
          <a:xfrm>
            <a:off x="8661720" y="5372100"/>
            <a:ext cx="3948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개념설계안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데이터를 수집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가공하는 과정에서 시간을 단축시키는 용도로 사용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031E56-4127-48BD-9763-6F1D3E91EAA2}"/>
              </a:ext>
            </a:extLst>
          </p:cNvPr>
          <p:cNvGrpSpPr/>
          <p:nvPr/>
        </p:nvGrpSpPr>
        <p:grpSpPr>
          <a:xfrm>
            <a:off x="1476083" y="3141231"/>
            <a:ext cx="4324545" cy="2095511"/>
            <a:chOff x="1476083" y="3141231"/>
            <a:chExt cx="4324545" cy="2095511"/>
          </a:xfrm>
        </p:grpSpPr>
        <p:grpSp>
          <p:nvGrpSpPr>
            <p:cNvPr id="13" name="그룹 1003">
              <a:extLst>
                <a:ext uri="{FF2B5EF4-FFF2-40B4-BE49-F238E27FC236}">
                  <a16:creationId xmlns:a16="http://schemas.microsoft.com/office/drawing/2014/main" id="{5CD151FA-CCED-4C76-9595-5AF3137EBB65}"/>
                </a:ext>
              </a:extLst>
            </p:cNvPr>
            <p:cNvGrpSpPr/>
            <p:nvPr/>
          </p:nvGrpSpPr>
          <p:grpSpPr>
            <a:xfrm>
              <a:off x="1582076" y="3141231"/>
              <a:ext cx="4112557" cy="2095511"/>
              <a:chOff x="1759209" y="2666317"/>
              <a:chExt cx="4235985" cy="1838669"/>
            </a:xfrm>
          </p:grpSpPr>
          <p:pic>
            <p:nvPicPr>
              <p:cNvPr id="14" name="Object 14">
                <a:extLst>
                  <a:ext uri="{FF2B5EF4-FFF2-40B4-BE49-F238E27FC236}">
                    <a16:creationId xmlns:a16="http://schemas.microsoft.com/office/drawing/2014/main" id="{096342A2-3BA1-44C3-8236-BCD17A0A4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9209" y="2666317"/>
                <a:ext cx="4235985" cy="1838669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DDB420-FC1A-44BE-841E-8035E384420C}"/>
                </a:ext>
              </a:extLst>
            </p:cNvPr>
            <p:cNvSpPr txBox="1"/>
            <p:nvPr/>
          </p:nvSpPr>
          <p:spPr>
            <a:xfrm>
              <a:off x="1476083" y="3771900"/>
              <a:ext cx="4324545" cy="650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1">
                <a:lnSpc>
                  <a:spcPct val="120000"/>
                </a:lnSpc>
              </a:pPr>
              <a:r>
                <a:rPr lang="en-US" altLang="ko-KR" sz="33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a) </a:t>
              </a:r>
              <a:r>
                <a:rPr lang="ko-KR" altLang="en-US" sz="33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동선의 구체화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89819E-649C-41A2-B04A-99E2417885A8}"/>
              </a:ext>
            </a:extLst>
          </p:cNvPr>
          <p:cNvSpPr txBox="1"/>
          <p:nvPr/>
        </p:nvSpPr>
        <p:spPr>
          <a:xfrm>
            <a:off x="8550222" y="3558813"/>
            <a:ext cx="4171950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en-US" altLang="ko-KR" sz="33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b) </a:t>
            </a:r>
            <a:r>
              <a:rPr lang="ko-KR" altLang="en-US" sz="33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데이터 처리 속도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DAD11E-2CDB-4772-840C-F8697AEECD1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800628" y="4097373"/>
            <a:ext cx="2644126" cy="1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B0697C-E012-4671-9CF2-336A9E796C76}"/>
              </a:ext>
            </a:extLst>
          </p:cNvPr>
          <p:cNvSpPr txBox="1"/>
          <p:nvPr/>
        </p:nvSpPr>
        <p:spPr>
          <a:xfrm>
            <a:off x="8624047" y="2628651"/>
            <a:ext cx="3948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74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 기술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8CFB8-688B-4246-ACBF-E2B724146D91}"/>
              </a:ext>
            </a:extLst>
          </p:cNvPr>
          <p:cNvSpPr txBox="1"/>
          <p:nvPr/>
        </p:nvSpPr>
        <p:spPr>
          <a:xfrm>
            <a:off x="1663877" y="2628651"/>
            <a:ext cx="3948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74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95470-E8F3-4E16-B3F2-9309E5BEEB61}"/>
              </a:ext>
            </a:extLst>
          </p:cNvPr>
          <p:cNvSpPr txBox="1"/>
          <p:nvPr/>
        </p:nvSpPr>
        <p:spPr>
          <a:xfrm>
            <a:off x="2062250" y="8931963"/>
            <a:ext cx="1012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개념설계안 </a:t>
            </a:r>
            <a:r>
              <a:rPr lang="en-US" altLang="ko-KR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주요 기술로</a:t>
            </a:r>
            <a:r>
              <a:rPr lang="en-US" altLang="ko-KR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</a:t>
            </a:r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보조 기술로 이용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0A97E3-E5AF-4178-9014-EEF85CD4635F}"/>
              </a:ext>
            </a:extLst>
          </p:cNvPr>
          <p:cNvSpPr txBox="1"/>
          <p:nvPr/>
        </p:nvSpPr>
        <p:spPr>
          <a:xfrm>
            <a:off x="1717631" y="5372100"/>
            <a:ext cx="3948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데이터를 이용해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동선을 유추하는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4225342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1695450" y="4462551"/>
            <a:ext cx="103251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개념 </a:t>
            </a:r>
            <a:r>
              <a:rPr lang="ko-KR" altLang="en-US" sz="7500" kern="0" dirty="0" err="1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설계안</a:t>
            </a:r>
            <a:endParaRPr lang="ko-KR" altLang="en-US" sz="7500" kern="0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CHAPTER.8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84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514E9E9A-025F-486D-95E0-CBE976212857}"/>
              </a:ext>
            </a:extLst>
          </p:cNvPr>
          <p:cNvGrpSpPr/>
          <p:nvPr/>
        </p:nvGrpSpPr>
        <p:grpSpPr>
          <a:xfrm>
            <a:off x="8579919" y="2791204"/>
            <a:ext cx="4112557" cy="2095511"/>
            <a:chOff x="1759209" y="2666317"/>
            <a:chExt cx="4235985" cy="1838669"/>
          </a:xfrm>
        </p:grpSpPr>
        <p:pic>
          <p:nvPicPr>
            <p:cNvPr id="37" name="Object 14">
              <a:extLst>
                <a:ext uri="{FF2B5EF4-FFF2-40B4-BE49-F238E27FC236}">
                  <a16:creationId xmlns:a16="http://schemas.microsoft.com/office/drawing/2014/main" id="{788BD152-438B-4E04-9D8B-CB676FEC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390302" y="471699"/>
            <a:ext cx="2935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개념 </a:t>
            </a:r>
            <a:r>
              <a:rPr lang="ko-KR" altLang="en-US" sz="3000" b="1" dirty="0" err="1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설계안</a:t>
            </a:r>
            <a:endParaRPr lang="ko-KR" altLang="en-US" sz="3000" b="1" dirty="0">
              <a:solidFill>
                <a:srgbClr val="6946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7EF04B-9D0B-45FA-8F79-325C91F623DB}"/>
              </a:ext>
            </a:extLst>
          </p:cNvPr>
          <p:cNvCxnSpPr>
            <a:cxnSpLocks/>
          </p:cNvCxnSpPr>
          <p:nvPr/>
        </p:nvCxnSpPr>
        <p:spPr>
          <a:xfrm flipH="1">
            <a:off x="7122690" y="3726673"/>
            <a:ext cx="1" cy="4548695"/>
          </a:xfrm>
          <a:prstGeom prst="straightConnector1">
            <a:avLst/>
          </a:prstGeom>
          <a:ln w="38100">
            <a:solidFill>
              <a:srgbClr val="6946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5B43D2-A214-4AE2-8EB6-63C0798CAC0F}"/>
              </a:ext>
            </a:extLst>
          </p:cNvPr>
          <p:cNvSpPr txBox="1"/>
          <p:nvPr/>
        </p:nvSpPr>
        <p:spPr>
          <a:xfrm>
            <a:off x="3717298" y="7352038"/>
            <a:ext cx="262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 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방안의 정확성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신뢰성을 보완하기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방안을 추가 활용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031E56-4127-48BD-9763-6F1D3E91EAA2}"/>
              </a:ext>
            </a:extLst>
          </p:cNvPr>
          <p:cNvGrpSpPr/>
          <p:nvPr/>
        </p:nvGrpSpPr>
        <p:grpSpPr>
          <a:xfrm>
            <a:off x="1476083" y="2791204"/>
            <a:ext cx="4324545" cy="2095511"/>
            <a:chOff x="1476083" y="3141231"/>
            <a:chExt cx="4324545" cy="2095511"/>
          </a:xfrm>
        </p:grpSpPr>
        <p:grpSp>
          <p:nvGrpSpPr>
            <p:cNvPr id="13" name="그룹 1003">
              <a:extLst>
                <a:ext uri="{FF2B5EF4-FFF2-40B4-BE49-F238E27FC236}">
                  <a16:creationId xmlns:a16="http://schemas.microsoft.com/office/drawing/2014/main" id="{5CD151FA-CCED-4C76-9595-5AF3137EBB65}"/>
                </a:ext>
              </a:extLst>
            </p:cNvPr>
            <p:cNvGrpSpPr/>
            <p:nvPr/>
          </p:nvGrpSpPr>
          <p:grpSpPr>
            <a:xfrm>
              <a:off x="1582076" y="3141231"/>
              <a:ext cx="4112557" cy="2095511"/>
              <a:chOff x="1759209" y="2666317"/>
              <a:chExt cx="4235985" cy="1838669"/>
            </a:xfrm>
          </p:grpSpPr>
          <p:pic>
            <p:nvPicPr>
              <p:cNvPr id="14" name="Object 14">
                <a:extLst>
                  <a:ext uri="{FF2B5EF4-FFF2-40B4-BE49-F238E27FC236}">
                    <a16:creationId xmlns:a16="http://schemas.microsoft.com/office/drawing/2014/main" id="{096342A2-3BA1-44C3-8236-BCD17A0A4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9209" y="2666317"/>
                <a:ext cx="4235985" cy="1838669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DDB420-FC1A-44BE-841E-8035E384420C}"/>
                </a:ext>
              </a:extLst>
            </p:cNvPr>
            <p:cNvSpPr txBox="1"/>
            <p:nvPr/>
          </p:nvSpPr>
          <p:spPr>
            <a:xfrm>
              <a:off x="1476083" y="3771900"/>
              <a:ext cx="4324545" cy="650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1">
                <a:lnSpc>
                  <a:spcPct val="120000"/>
                </a:lnSpc>
              </a:pPr>
              <a:r>
                <a:rPr lang="en-US" altLang="ko-KR" sz="33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a) </a:t>
              </a:r>
              <a:r>
                <a:rPr lang="ko-KR" altLang="en-US" sz="33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동선의 구체화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89819E-649C-41A2-B04A-99E2417885A8}"/>
              </a:ext>
            </a:extLst>
          </p:cNvPr>
          <p:cNvSpPr txBox="1"/>
          <p:nvPr/>
        </p:nvSpPr>
        <p:spPr>
          <a:xfrm>
            <a:off x="8550222" y="3208786"/>
            <a:ext cx="4171950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en-US" altLang="ko-KR" sz="33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b) </a:t>
            </a:r>
            <a:r>
              <a:rPr lang="ko-KR" altLang="en-US" sz="33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데이터 처리 속도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DAD11E-2CDB-4772-840C-F8697AEECD18}"/>
              </a:ext>
            </a:extLst>
          </p:cNvPr>
          <p:cNvCxnSpPr>
            <a:stCxn id="3" idx="3"/>
          </p:cNvCxnSpPr>
          <p:nvPr/>
        </p:nvCxnSpPr>
        <p:spPr>
          <a:xfrm flipV="1">
            <a:off x="5800628" y="3747346"/>
            <a:ext cx="2644126" cy="1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B0697C-E012-4671-9CF2-336A9E796C76}"/>
              </a:ext>
            </a:extLst>
          </p:cNvPr>
          <p:cNvSpPr txBox="1"/>
          <p:nvPr/>
        </p:nvSpPr>
        <p:spPr>
          <a:xfrm>
            <a:off x="8624047" y="2278624"/>
            <a:ext cx="3948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74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 기술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8CFB8-688B-4246-ACBF-E2B724146D91}"/>
              </a:ext>
            </a:extLst>
          </p:cNvPr>
          <p:cNvSpPr txBox="1"/>
          <p:nvPr/>
        </p:nvSpPr>
        <p:spPr>
          <a:xfrm>
            <a:off x="1663877" y="2278624"/>
            <a:ext cx="3948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74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기술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9AFB8E-19E2-4F78-AFBD-B804FA667640}"/>
              </a:ext>
            </a:extLst>
          </p:cNvPr>
          <p:cNvGrpSpPr/>
          <p:nvPr/>
        </p:nvGrpSpPr>
        <p:grpSpPr>
          <a:xfrm>
            <a:off x="3393094" y="5560812"/>
            <a:ext cx="3275301" cy="1748851"/>
            <a:chOff x="1582076" y="3141231"/>
            <a:chExt cx="4112557" cy="2095511"/>
          </a:xfrm>
        </p:grpSpPr>
        <p:grpSp>
          <p:nvGrpSpPr>
            <p:cNvPr id="49" name="그룹 1003">
              <a:extLst>
                <a:ext uri="{FF2B5EF4-FFF2-40B4-BE49-F238E27FC236}">
                  <a16:creationId xmlns:a16="http://schemas.microsoft.com/office/drawing/2014/main" id="{F985E38E-E43A-46E1-9089-E03181CCAF14}"/>
                </a:ext>
              </a:extLst>
            </p:cNvPr>
            <p:cNvGrpSpPr/>
            <p:nvPr/>
          </p:nvGrpSpPr>
          <p:grpSpPr>
            <a:xfrm>
              <a:off x="1582076" y="3141231"/>
              <a:ext cx="4112557" cy="2095511"/>
              <a:chOff x="1759209" y="2666317"/>
              <a:chExt cx="4235985" cy="1838669"/>
            </a:xfrm>
          </p:grpSpPr>
          <p:pic>
            <p:nvPicPr>
              <p:cNvPr id="51" name="Object 14">
                <a:extLst>
                  <a:ext uri="{FF2B5EF4-FFF2-40B4-BE49-F238E27FC236}">
                    <a16:creationId xmlns:a16="http://schemas.microsoft.com/office/drawing/2014/main" id="{573188BE-DD3E-4AD9-8BE0-F7829A443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9209" y="2666317"/>
                <a:ext cx="4235985" cy="1838669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D90D7A-F9D9-4F8A-8B65-18FD7423030A}"/>
                </a:ext>
              </a:extLst>
            </p:cNvPr>
            <p:cNvSpPr txBox="1"/>
            <p:nvPr/>
          </p:nvSpPr>
          <p:spPr>
            <a:xfrm>
              <a:off x="1847370" y="3565313"/>
              <a:ext cx="3581967" cy="1298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1">
                <a:lnSpc>
                  <a:spcPct val="120000"/>
                </a:lnSpc>
              </a:pPr>
              <a:r>
                <a:rPr lang="en-US" altLang="ko-KR" sz="2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c) </a:t>
              </a:r>
              <a:r>
                <a:rPr lang="ko-KR" altLang="en-US" sz="2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데이터의 오차</a:t>
              </a:r>
              <a:endPara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fontAlgn="base" latinLnBrk="1">
                <a:lnSpc>
                  <a:spcPct val="120000"/>
                </a:lnSpc>
              </a:pPr>
              <a:r>
                <a:rPr lang="ko-KR" altLang="en-US" sz="2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범위 감소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CE95470-E8F3-4E16-B3F2-9309E5BEEB61}"/>
              </a:ext>
            </a:extLst>
          </p:cNvPr>
          <p:cNvSpPr txBox="1"/>
          <p:nvPr/>
        </p:nvSpPr>
        <p:spPr>
          <a:xfrm>
            <a:off x="2062250" y="8810536"/>
            <a:ext cx="1012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감염 경로 파악을 위한 최종 개념 </a:t>
            </a:r>
            <a:r>
              <a:rPr lang="ko-KR" altLang="en-US" sz="3300" b="1" dirty="0" err="1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설계안</a:t>
            </a:r>
            <a:endParaRPr lang="ko-KR" altLang="en-US" sz="3300" b="1" dirty="0">
              <a:solidFill>
                <a:srgbClr val="6946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47598A-65D4-4572-8A6A-68222C37AA6C}"/>
              </a:ext>
            </a:extLst>
          </p:cNvPr>
          <p:cNvCxnSpPr/>
          <p:nvPr/>
        </p:nvCxnSpPr>
        <p:spPr>
          <a:xfrm>
            <a:off x="3048000" y="9486900"/>
            <a:ext cx="807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2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1942632" y="1485906"/>
            <a:ext cx="98307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-19 </a:t>
            </a:r>
            <a:r>
              <a:rPr lang="ko-KR" altLang="en-US" sz="4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확진자의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감염 경로 파악의 목적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E7DB1-14C6-4142-8BF8-79EB643E010B}"/>
              </a:ext>
            </a:extLst>
          </p:cNvPr>
          <p:cNvSpPr txBox="1"/>
          <p:nvPr/>
        </p:nvSpPr>
        <p:spPr>
          <a:xfrm>
            <a:off x="948976" y="7709237"/>
            <a:ext cx="118048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신속하게 감염 확산을 차단하기 위해 </a:t>
            </a:r>
            <a:r>
              <a:rPr lang="ko-KR" alt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접촉자</a:t>
            </a:r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감염 장소</a:t>
            </a:r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접촉 시간 등을 파악하는 과정</a:t>
            </a:r>
          </a:p>
          <a:p>
            <a:pPr algn="ctr"/>
            <a:endParaRPr lang="en-US" altLang="ko-KR" sz="23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ko-KR" alt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감염 경로</a:t>
            </a:r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파악이 지연되면</a:t>
            </a:r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‘n</a:t>
            </a:r>
            <a:r>
              <a:rPr lang="ko-KR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감염</a:t>
            </a:r>
            <a:r>
              <a:rPr lang="en-US" altLang="ko-KR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심각한 문제를 야기할 수 있음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B64F5-DEF9-449D-AB14-1F6472625F05}"/>
              </a:ext>
            </a:extLst>
          </p:cNvPr>
          <p:cNvSpPr txBox="1"/>
          <p:nvPr/>
        </p:nvSpPr>
        <p:spPr>
          <a:xfrm>
            <a:off x="5571432" y="471699"/>
            <a:ext cx="257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C48386-1BF3-4C8E-805A-915A1D49FF2C}"/>
              </a:ext>
            </a:extLst>
          </p:cNvPr>
          <p:cNvGrpSpPr/>
          <p:nvPr/>
        </p:nvGrpSpPr>
        <p:grpSpPr>
          <a:xfrm>
            <a:off x="1427962" y="3615819"/>
            <a:ext cx="10860076" cy="3055362"/>
            <a:chOff x="1371600" y="3459745"/>
            <a:chExt cx="10860076" cy="30553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4737049-B7BA-4FCF-B12F-E29E0960A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850" y="3531381"/>
              <a:ext cx="2920300" cy="231869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D968FD-E715-43C6-8D07-620F23270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9" t="17059" r="12678" b="19739"/>
            <a:stretch/>
          </p:blipFill>
          <p:spPr>
            <a:xfrm>
              <a:off x="1371600" y="3589930"/>
              <a:ext cx="2670973" cy="22015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D82B0-0C22-4B53-84B9-172CB2BA40BF}"/>
                </a:ext>
              </a:extLst>
            </p:cNvPr>
            <p:cNvSpPr txBox="1"/>
            <p:nvPr/>
          </p:nvSpPr>
          <p:spPr>
            <a:xfrm>
              <a:off x="2181935" y="6053442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접촉자</a:t>
              </a:r>
              <a:endParaRPr lang="ko-KR" altLang="en-US" sz="24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528C48-394D-4BDD-867E-B745B55C6300}"/>
                </a:ext>
              </a:extLst>
            </p:cNvPr>
            <p:cNvSpPr txBox="1"/>
            <p:nvPr/>
          </p:nvSpPr>
          <p:spPr>
            <a:xfrm>
              <a:off x="5744552" y="6053441"/>
              <a:ext cx="2226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감염</a:t>
              </a:r>
              <a:r>
                <a:rPr lang="en-US" altLang="ko-KR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접촉</a:t>
              </a:r>
              <a:r>
                <a:rPr lang="en-US" altLang="ko-KR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장소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67DEEE-0E3B-499B-9428-15D10FECE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0" t="6951" r="12333" b="12040"/>
            <a:stretch/>
          </p:blipFill>
          <p:spPr>
            <a:xfrm>
              <a:off x="9673427" y="3459745"/>
              <a:ext cx="2558249" cy="25151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02ECF0-59F8-4CDD-B92D-39F51DCA52D1}"/>
                </a:ext>
              </a:extLst>
            </p:cNvPr>
            <p:cNvSpPr txBox="1"/>
            <p:nvPr/>
          </p:nvSpPr>
          <p:spPr>
            <a:xfrm>
              <a:off x="10239855" y="6053441"/>
              <a:ext cx="1425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접촉 시간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1695450" y="4462551"/>
            <a:ext cx="103251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CHAPTER.9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9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6222256" y="471699"/>
            <a:ext cx="1271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25F5C-68AD-4DBA-8499-40423963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24300"/>
            <a:ext cx="12344400" cy="4033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EA1087-6AFB-4CAF-AB92-52C3A24C0687}"/>
              </a:ext>
            </a:extLst>
          </p:cNvPr>
          <p:cNvSpPr txBox="1"/>
          <p:nvPr/>
        </p:nvSpPr>
        <p:spPr>
          <a:xfrm>
            <a:off x="1942632" y="1485906"/>
            <a:ext cx="98307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개념설계 일정표</a:t>
            </a:r>
            <a:endParaRPr lang="en-US" altLang="ko-KR" sz="4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(9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~10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4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423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1695450" y="4462551"/>
            <a:ext cx="103251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11748" y="3678258"/>
            <a:ext cx="18925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CHAPTER.10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91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6403388" y="471699"/>
            <a:ext cx="909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grpSp>
        <p:nvGrpSpPr>
          <p:cNvPr id="23" name="그룹 1003">
            <a:extLst>
              <a:ext uri="{FF2B5EF4-FFF2-40B4-BE49-F238E27FC236}">
                <a16:creationId xmlns:a16="http://schemas.microsoft.com/office/drawing/2014/main" id="{D6F7BD93-3D2F-4EB4-A0FF-05C7ED387832}"/>
              </a:ext>
            </a:extLst>
          </p:cNvPr>
          <p:cNvGrpSpPr/>
          <p:nvPr/>
        </p:nvGrpSpPr>
        <p:grpSpPr>
          <a:xfrm>
            <a:off x="770288" y="1803274"/>
            <a:ext cx="12175425" cy="1182143"/>
            <a:chOff x="1759209" y="2666317"/>
            <a:chExt cx="4235985" cy="1838669"/>
          </a:xfrm>
        </p:grpSpPr>
        <p:pic>
          <p:nvPicPr>
            <p:cNvPr id="24" name="Object 14">
              <a:extLst>
                <a:ext uri="{FF2B5EF4-FFF2-40B4-BE49-F238E27FC236}">
                  <a16:creationId xmlns:a16="http://schemas.microsoft.com/office/drawing/2014/main" id="{5FBC37FA-980A-4C3C-9255-B26898FAE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6D770E3-6494-425E-B005-DE2567E88551}"/>
              </a:ext>
            </a:extLst>
          </p:cNvPr>
          <p:cNvSpPr txBox="1"/>
          <p:nvPr/>
        </p:nvSpPr>
        <p:spPr>
          <a:xfrm>
            <a:off x="1095258" y="2162597"/>
            <a:ext cx="11525484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25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확진자의</a:t>
            </a:r>
            <a:r>
              <a:rPr lang="ko-KR" altLang="en-US" sz="25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불분명한 동선 구체화시켜 감염 경로를 추적하는 방안</a:t>
            </a:r>
          </a:p>
        </p:txBody>
      </p:sp>
      <p:grpSp>
        <p:nvGrpSpPr>
          <p:cNvPr id="26" name="그룹 1003">
            <a:extLst>
              <a:ext uri="{FF2B5EF4-FFF2-40B4-BE49-F238E27FC236}">
                <a16:creationId xmlns:a16="http://schemas.microsoft.com/office/drawing/2014/main" id="{A442C50D-1F87-4A7A-8292-BB52DBF70A96}"/>
              </a:ext>
            </a:extLst>
          </p:cNvPr>
          <p:cNvGrpSpPr/>
          <p:nvPr/>
        </p:nvGrpSpPr>
        <p:grpSpPr>
          <a:xfrm>
            <a:off x="770288" y="3932770"/>
            <a:ext cx="12175425" cy="1107649"/>
            <a:chOff x="1759209" y="2666317"/>
            <a:chExt cx="4235985" cy="1838669"/>
          </a:xfrm>
        </p:grpSpPr>
        <p:pic>
          <p:nvPicPr>
            <p:cNvPr id="28" name="Object 14">
              <a:extLst>
                <a:ext uri="{FF2B5EF4-FFF2-40B4-BE49-F238E27FC236}">
                  <a16:creationId xmlns:a16="http://schemas.microsoft.com/office/drawing/2014/main" id="{CE1A7F22-3FF9-435D-8335-12EF3CCDB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grpSp>
        <p:nvGrpSpPr>
          <p:cNvPr id="29" name="그룹 1003">
            <a:extLst>
              <a:ext uri="{FF2B5EF4-FFF2-40B4-BE49-F238E27FC236}">
                <a16:creationId xmlns:a16="http://schemas.microsoft.com/office/drawing/2014/main" id="{F33BFA58-A211-4CFA-A040-75CD589BCDEF}"/>
              </a:ext>
            </a:extLst>
          </p:cNvPr>
          <p:cNvGrpSpPr/>
          <p:nvPr/>
        </p:nvGrpSpPr>
        <p:grpSpPr>
          <a:xfrm>
            <a:off x="770288" y="5987772"/>
            <a:ext cx="12175425" cy="1313812"/>
            <a:chOff x="1759209" y="2666317"/>
            <a:chExt cx="4235985" cy="1838669"/>
          </a:xfrm>
        </p:grpSpPr>
        <p:pic>
          <p:nvPicPr>
            <p:cNvPr id="30" name="Object 14">
              <a:extLst>
                <a:ext uri="{FF2B5EF4-FFF2-40B4-BE49-F238E27FC236}">
                  <a16:creationId xmlns:a16="http://schemas.microsoft.com/office/drawing/2014/main" id="{9029050A-9354-4BC4-B4BB-CDE92080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CAA25E-B1F3-413C-B7AB-26AF9BC781FD}"/>
              </a:ext>
            </a:extLst>
          </p:cNvPr>
          <p:cNvSpPr txBox="1"/>
          <p:nvPr/>
        </p:nvSpPr>
        <p:spPr>
          <a:xfrm>
            <a:off x="1095258" y="4228831"/>
            <a:ext cx="11525484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25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감염 경로 추적 및 데이터를 다루는 전반적인 과정에서 속도를 증가시킴</a:t>
            </a: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647CD516-4299-41A2-89A7-22E9F7EBBDF8}"/>
              </a:ext>
            </a:extLst>
          </p:cNvPr>
          <p:cNvGrpSpPr/>
          <p:nvPr/>
        </p:nvGrpSpPr>
        <p:grpSpPr>
          <a:xfrm>
            <a:off x="770288" y="8187553"/>
            <a:ext cx="12175425" cy="1062378"/>
            <a:chOff x="1759209" y="2666317"/>
            <a:chExt cx="4235985" cy="1838669"/>
          </a:xfrm>
        </p:grpSpPr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AC67863D-A204-4FDC-A03A-6651D224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E6B8CD-4523-4A88-8401-138CC55DF8DC}"/>
              </a:ext>
            </a:extLst>
          </p:cNvPr>
          <p:cNvSpPr txBox="1"/>
          <p:nvPr/>
        </p:nvSpPr>
        <p:spPr>
          <a:xfrm>
            <a:off x="942859" y="6356223"/>
            <a:ext cx="1183028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25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범위를 줄이기 위한 추가적인 방안으로 기존 데이터들에 대해 필터링 기술을 추가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53F3D-864C-4BA7-9B43-9DC7CDADCDF7}"/>
              </a:ext>
            </a:extLst>
          </p:cNvPr>
          <p:cNvSpPr txBox="1"/>
          <p:nvPr/>
        </p:nvSpPr>
        <p:spPr>
          <a:xfrm>
            <a:off x="942859" y="8418660"/>
            <a:ext cx="118302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3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확진자의</a:t>
            </a:r>
            <a:r>
              <a:rPr lang="ko-KR" altLang="en-US" sz="3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빠른 감염 경로 탐색을 위한 개념 </a:t>
            </a:r>
            <a:r>
              <a:rPr lang="ko-KR" altLang="en-US" sz="3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설계안</a:t>
            </a:r>
            <a:r>
              <a:rPr lang="ko-KR" altLang="en-US" sz="3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마련</a:t>
            </a:r>
            <a:r>
              <a:rPr lang="en-US" altLang="ko-KR" sz="3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3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3AD407C6-035B-486C-B41F-75613DBFAEF3}"/>
              </a:ext>
            </a:extLst>
          </p:cNvPr>
          <p:cNvSpPr/>
          <p:nvPr/>
        </p:nvSpPr>
        <p:spPr>
          <a:xfrm>
            <a:off x="6477000" y="3086100"/>
            <a:ext cx="762000" cy="636696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07BB9CAD-3B87-455E-8488-249F6EC9B606}"/>
              </a:ext>
            </a:extLst>
          </p:cNvPr>
          <p:cNvSpPr/>
          <p:nvPr/>
        </p:nvSpPr>
        <p:spPr>
          <a:xfrm>
            <a:off x="6477000" y="5143500"/>
            <a:ext cx="762000" cy="636696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같음 기호 3">
            <a:extLst>
              <a:ext uri="{FF2B5EF4-FFF2-40B4-BE49-F238E27FC236}">
                <a16:creationId xmlns:a16="http://schemas.microsoft.com/office/drawing/2014/main" id="{D2F2BC7F-9C87-4671-A868-F7C1409F0842}"/>
              </a:ext>
            </a:extLst>
          </p:cNvPr>
          <p:cNvSpPr/>
          <p:nvPr/>
        </p:nvSpPr>
        <p:spPr>
          <a:xfrm rot="5400000">
            <a:off x="6557918" y="7433727"/>
            <a:ext cx="600164" cy="591712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8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3252" y="3401608"/>
            <a:ext cx="8790476" cy="78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772" y="2724644"/>
            <a:ext cx="6809524" cy="369523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2096" y="512152"/>
            <a:ext cx="3380952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19333" y="1156588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41694" y="2808926"/>
            <a:ext cx="6260823" cy="6260823"/>
            <a:chOff x="10171429" y="2808911"/>
            <a:chExt cx="6260822" cy="62608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1429" y="2808911"/>
              <a:ext cx="6260822" cy="626082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FB29B7-4915-40E2-838E-13CFC990E9F6}"/>
              </a:ext>
            </a:extLst>
          </p:cNvPr>
          <p:cNvGrpSpPr/>
          <p:nvPr/>
        </p:nvGrpSpPr>
        <p:grpSpPr>
          <a:xfrm>
            <a:off x="8044804" y="3772352"/>
            <a:ext cx="5439934" cy="770643"/>
            <a:chOff x="9295375" y="3772352"/>
            <a:chExt cx="5439934" cy="7706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371606" y="3772352"/>
              <a:ext cx="5363703" cy="770643"/>
              <a:chOff x="11657586" y="3772335"/>
              <a:chExt cx="5363703" cy="7706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660000">
                <a:off x="11657586" y="3772335"/>
                <a:ext cx="5363703" cy="770643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60000">
              <a:off x="9295375" y="3857673"/>
              <a:ext cx="4838095" cy="6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1695450" y="4462551"/>
            <a:ext cx="103251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참고자료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CHAPTER.0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4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987410" y="471699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-19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감염병 법률①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7AEA2-4856-4050-9634-C6BDE3202B2A}"/>
              </a:ext>
            </a:extLst>
          </p:cNvPr>
          <p:cNvSpPr txBox="1"/>
          <p:nvPr/>
        </p:nvSpPr>
        <p:spPr>
          <a:xfrm>
            <a:off x="951073" y="4668426"/>
            <a:ext cx="11813853" cy="3731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질병관리청장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시ㆍ도지사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시장ㆍ군수ㆍ구청장은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감염병 예방 및 감염 전파의 차단을 위하여 필요한 경우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감염병환자등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감염병의심자의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위치정보를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「경찰법」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경찰청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지방경찰청 및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경찰서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이하 이 조에서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경찰관서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라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의 장에게 요청할 수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경우 질병관리청장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시ㆍ도지사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시장ㆍ군수ㆍ구청장의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요청을 받은 경찰관서의 장은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8A3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「위치정보의 보호 및 이용 등에 관한 법률」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및 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「통신비밀보호법」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에도 불구하고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「위치정보의 보호 및 이용 등에 관한 법률」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조제</a:t>
            </a:r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개인위치정보사업자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「전기통신사업법」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조제</a:t>
            </a:r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전기통신사업자에게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감염병환자등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감염병의심자의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위치정보를 요청할 수 있고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요청을 받은 위치정보사업자와 전기통신사업자는 정당한 사유가 없으면 이에 따라야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8A3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1615C-58D7-4FB0-AB98-ACD25BC3EDCD}"/>
              </a:ext>
            </a:extLst>
          </p:cNvPr>
          <p:cNvSpPr txBox="1"/>
          <p:nvPr/>
        </p:nvSpPr>
        <p:spPr>
          <a:xfrm>
            <a:off x="1942632" y="3086100"/>
            <a:ext cx="98307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en-US" altLang="ko-KR" sz="3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3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감염병의 예방 및 관리에 관한 법률</a:t>
            </a:r>
            <a:r>
              <a:rPr lang="en-US" altLang="ko-KR" sz="3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30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7233D-B8C0-4A44-A436-391139F1732B}"/>
              </a:ext>
            </a:extLst>
          </p:cNvPr>
          <p:cNvSpPr txBox="1"/>
          <p:nvPr/>
        </p:nvSpPr>
        <p:spPr>
          <a:xfrm>
            <a:off x="951073" y="4152900"/>
            <a:ext cx="20574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2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제</a:t>
            </a:r>
            <a:r>
              <a:rPr lang="en-US" altLang="ko-KR" sz="2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</a:t>
            </a:r>
            <a:r>
              <a:rPr lang="ko-KR" altLang="en-US" sz="2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조의</a:t>
            </a:r>
            <a:r>
              <a:rPr lang="en-US" altLang="ko-KR" sz="2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500" kern="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3E687-9F99-4F3F-A2D5-4D708D7BFB4E}"/>
              </a:ext>
            </a:extLst>
          </p:cNvPr>
          <p:cNvSpPr txBox="1"/>
          <p:nvPr/>
        </p:nvSpPr>
        <p:spPr>
          <a:xfrm>
            <a:off x="381000" y="9773335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감염병의 예방 및 관리에 관한 법률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76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158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987410" y="471699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7CD72-5674-4157-9765-022A9D2B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" t="9693" r="2865" b="1570"/>
          <a:stretch/>
        </p:blipFill>
        <p:spPr>
          <a:xfrm>
            <a:off x="4114800" y="2400300"/>
            <a:ext cx="5486399" cy="717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779DD-A742-4E8D-BBF8-F9DCA3B9A76D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역학조사 사전 </a:t>
            </a:r>
            <a:r>
              <a:rPr lang="ko-KR" altLang="en-US" sz="4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고지문</a:t>
            </a:r>
            <a:endParaRPr lang="ko-KR" altLang="en-US" sz="4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8A010-23D0-4589-87D2-295924993CF3}"/>
              </a:ext>
            </a:extLst>
          </p:cNvPr>
          <p:cNvSpPr txBox="1"/>
          <p:nvPr/>
        </p:nvSpPr>
        <p:spPr>
          <a:xfrm>
            <a:off x="381000" y="9773335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중앙방역대책본부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코로나바이러스감염증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-19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대응 지침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지자체용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2020.08.20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p.101</a:t>
            </a:r>
          </a:p>
        </p:txBody>
      </p:sp>
      <p:pic>
        <p:nvPicPr>
          <p:cNvPr id="9" name="chart">
            <a:extLst>
              <a:ext uri="{FF2B5EF4-FFF2-40B4-BE49-F238E27FC236}">
                <a16:creationId xmlns:a16="http://schemas.microsoft.com/office/drawing/2014/main" id="{D924FA46-FB7A-4732-9614-22D6559D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1449281"/>
            <a:ext cx="56697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8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60" name="TextBox 959">
            <a:extLst>
              <a:ext uri="{FF2B5EF4-FFF2-40B4-BE49-F238E27FC236}">
                <a16:creationId xmlns:a16="http://schemas.microsoft.com/office/drawing/2014/main" id="{34D9AC11-6B81-4154-B5A9-1AFB71C2F0AC}"/>
              </a:ext>
            </a:extLst>
          </p:cNvPr>
          <p:cNvSpPr txBox="1"/>
          <p:nvPr/>
        </p:nvSpPr>
        <p:spPr>
          <a:xfrm>
            <a:off x="5987410" y="471699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22975E-BD20-4BA4-9712-ACC69482A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" t="7705" r="5455" b="2169"/>
          <a:stretch/>
        </p:blipFill>
        <p:spPr>
          <a:xfrm>
            <a:off x="4126706" y="2336517"/>
            <a:ext cx="5462588" cy="70866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E25E5C-E9CD-4363-BE52-7586A06B3582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기초역학조사서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4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확진환자</a:t>
            </a:r>
            <a:r>
              <a:rPr lang="en-US" altLang="ko-KR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4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EF6C4-2FA4-408D-B712-444C1E0FC12C}"/>
              </a:ext>
            </a:extLst>
          </p:cNvPr>
          <p:cNvSpPr txBox="1"/>
          <p:nvPr/>
        </p:nvSpPr>
        <p:spPr>
          <a:xfrm>
            <a:off x="381000" y="9773335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중앙방역대책본부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코로나바이러스감염증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-19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대응 지침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지자체용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2020.08.20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p.102</a:t>
            </a:r>
          </a:p>
        </p:txBody>
      </p:sp>
      <p:pic>
        <p:nvPicPr>
          <p:cNvPr id="9" name="chart">
            <a:extLst>
              <a:ext uri="{FF2B5EF4-FFF2-40B4-BE49-F238E27FC236}">
                <a16:creationId xmlns:a16="http://schemas.microsoft.com/office/drawing/2014/main" id="{D924FA46-FB7A-4732-9614-22D6559D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1466856"/>
            <a:ext cx="56697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감염 경로 파악의 중요성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B64F5-DEF9-449D-AB14-1F6472625F05}"/>
              </a:ext>
            </a:extLst>
          </p:cNvPr>
          <p:cNvSpPr txBox="1"/>
          <p:nvPr/>
        </p:nvSpPr>
        <p:spPr>
          <a:xfrm>
            <a:off x="5571432" y="471699"/>
            <a:ext cx="2573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662489-2DE0-49A2-A35E-FF737195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51" y="2705100"/>
            <a:ext cx="7362825" cy="1133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2F0FB8-AF78-432A-B9FF-1931E6B6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24" y="5676900"/>
            <a:ext cx="7461779" cy="778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A60E248-11B4-481E-829B-B24E168007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959"/>
          <a:stretch/>
        </p:blipFill>
        <p:spPr>
          <a:xfrm>
            <a:off x="1171151" y="3980910"/>
            <a:ext cx="7362824" cy="1086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F2BAC4-F916-426D-89B8-C08BD74F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51" y="5420671"/>
            <a:ext cx="4037346" cy="26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▲ 코로나19 감염 확산을 차단하기 위해 직업전문학교를 방역 중이다. 사진제공=뉴시스">
            <a:extLst>
              <a:ext uri="{FF2B5EF4-FFF2-40B4-BE49-F238E27FC236}">
                <a16:creationId xmlns:a16="http://schemas.microsoft.com/office/drawing/2014/main" id="{2437B953-55F8-4A10-BD84-F71732E8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854" y="2705100"/>
            <a:ext cx="4162849" cy="23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0F15E-9F44-4552-9551-8342A5CEA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941" y="6903690"/>
            <a:ext cx="7458075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18A01D-67E8-417B-A2D3-96D9FF644499}"/>
              </a:ext>
            </a:extLst>
          </p:cNvPr>
          <p:cNvSpPr txBox="1"/>
          <p:nvPr/>
        </p:nvSpPr>
        <p:spPr>
          <a:xfrm>
            <a:off x="381000" y="8801100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한지은 기자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&lt;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국내 </a:t>
            </a:r>
            <a:r>
              <a:rPr lang="ko-KR" altLang="ko-KR" sz="1500" kern="1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깜깜이환자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500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명이상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…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조용한 전파 우려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&gt;, </a:t>
            </a:r>
            <a:r>
              <a:rPr lang="ko-KR" altLang="ko-KR" sz="1500" kern="1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투데이코리아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2020.08.25</a:t>
            </a:r>
            <a:endParaRPr lang="ko-KR" altLang="ko-KR" sz="1500" kern="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88D31-DE6F-4ED6-BF8B-7B047EC10133}"/>
              </a:ext>
            </a:extLst>
          </p:cNvPr>
          <p:cNvSpPr txBox="1"/>
          <p:nvPr/>
        </p:nvSpPr>
        <p:spPr>
          <a:xfrm>
            <a:off x="380999" y="9087535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박진우 기자</a:t>
            </a:r>
            <a:r>
              <a:rPr lang="en-US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&lt; </a:t>
            </a:r>
            <a:r>
              <a:rPr lang="ko-KR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코로나 </a:t>
            </a:r>
            <a:r>
              <a:rPr lang="ko-KR" altLang="ko-KR" sz="15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두 자릿수 유지했지만…</a:t>
            </a:r>
            <a:r>
              <a:rPr lang="en-US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명 중</a:t>
            </a:r>
            <a:r>
              <a:rPr lang="en-US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명 감염경로 ‘오리무중’</a:t>
            </a:r>
            <a:r>
              <a:rPr lang="en-US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&gt;,</a:t>
            </a:r>
            <a:r>
              <a:rPr lang="ko-KR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조선비즈</a:t>
            </a:r>
            <a:r>
              <a:rPr lang="en-US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2020.09.21</a:t>
            </a:r>
            <a:endParaRPr lang="en-US" altLang="ko-KR" sz="1500" kern="1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9ADD5-CEB4-4EC1-8715-EA1613739B81}"/>
              </a:ext>
            </a:extLst>
          </p:cNvPr>
          <p:cNvSpPr txBox="1"/>
          <p:nvPr/>
        </p:nvSpPr>
        <p:spPr>
          <a:xfrm>
            <a:off x="380996" y="9373970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ko-KR" sz="1500" kern="1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채선희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&lt;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서울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500" kern="1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깜깜이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환자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한주 만에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7.6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배 폭증…고령층 비율 높아 우려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&gt;, 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한국경제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2020.08.25</a:t>
            </a:r>
            <a:endParaRPr lang="ko-KR" altLang="ko-KR" sz="1500" kern="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88CB86-15F5-4D25-BEA6-2A051CEC1F12}"/>
              </a:ext>
            </a:extLst>
          </p:cNvPr>
          <p:cNvSpPr txBox="1"/>
          <p:nvPr/>
        </p:nvSpPr>
        <p:spPr>
          <a:xfrm>
            <a:off x="380993" y="9669461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이병훈 기자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&lt;</a:t>
            </a:r>
            <a:r>
              <a:rPr lang="ko-KR" altLang="ko-KR" sz="1500" kern="1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깜깜이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환자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분의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…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"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대중교통 동선공개해야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&gt;, </a:t>
            </a:r>
            <a:r>
              <a:rPr lang="ko-KR" altLang="ko-KR" sz="1500" kern="1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파이낸셜뉴스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2020.09.21</a:t>
            </a:r>
            <a:endParaRPr lang="ko-KR" altLang="ko-KR" sz="1500" kern="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C91C7-8920-4DE0-B1E9-DAB5011C7D72}"/>
              </a:ext>
            </a:extLst>
          </p:cNvPr>
          <p:cNvSpPr txBox="1"/>
          <p:nvPr/>
        </p:nvSpPr>
        <p:spPr>
          <a:xfrm>
            <a:off x="677931" y="3949400"/>
            <a:ext cx="64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7F396-B0D4-4F09-8E61-AD4EDDE5B714}"/>
              </a:ext>
            </a:extLst>
          </p:cNvPr>
          <p:cNvSpPr txBox="1"/>
          <p:nvPr/>
        </p:nvSpPr>
        <p:spPr>
          <a:xfrm>
            <a:off x="677931" y="2768070"/>
            <a:ext cx="64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CB740-9EEF-4318-9C36-BD4F9BA31246}"/>
              </a:ext>
            </a:extLst>
          </p:cNvPr>
          <p:cNvSpPr txBox="1"/>
          <p:nvPr/>
        </p:nvSpPr>
        <p:spPr>
          <a:xfrm>
            <a:off x="12716703" y="5670400"/>
            <a:ext cx="64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2BAD2D-5D2F-4A5B-BF3A-472FABEE8D73}"/>
              </a:ext>
            </a:extLst>
          </p:cNvPr>
          <p:cNvSpPr txBox="1"/>
          <p:nvPr/>
        </p:nvSpPr>
        <p:spPr>
          <a:xfrm>
            <a:off x="12725400" y="6903690"/>
            <a:ext cx="64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5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75DABED-A5A6-46A5-A7E1-BBAA14CBDE77}"/>
              </a:ext>
            </a:extLst>
          </p:cNvPr>
          <p:cNvSpPr txBox="1"/>
          <p:nvPr/>
        </p:nvSpPr>
        <p:spPr>
          <a:xfrm>
            <a:off x="5571432" y="471699"/>
            <a:ext cx="2573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7E8B72A6-5F33-4E86-B4B7-F802A0BAD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987761"/>
              </p:ext>
            </p:extLst>
          </p:nvPr>
        </p:nvGraphicFramePr>
        <p:xfrm>
          <a:off x="381000" y="3007087"/>
          <a:ext cx="7010400" cy="541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DD21B94-7D2F-4FA8-ACF7-5F30D0A77436}"/>
              </a:ext>
            </a:extLst>
          </p:cNvPr>
          <p:cNvSpPr txBox="1"/>
          <p:nvPr/>
        </p:nvSpPr>
        <p:spPr>
          <a:xfrm>
            <a:off x="381000" y="9464070"/>
            <a:ext cx="1288645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중앙방역대책본부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10.6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기준 감염경로별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  통계자료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http://ncov.mohw.go.kr/bdBoardList_Real.do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24147-3329-4D9B-BF6E-7C48CBADBA43}"/>
              </a:ext>
            </a:extLst>
          </p:cNvPr>
          <p:cNvSpPr txBox="1"/>
          <p:nvPr/>
        </p:nvSpPr>
        <p:spPr>
          <a:xfrm>
            <a:off x="380999" y="9771102"/>
            <a:ext cx="128864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중앙방역대책본부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9.6 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9.19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감염경로별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 통계자료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http://ncov.mohw.go.kr/bdBoardList_Real.do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99D756-7AE1-448B-B905-1A8A269A7797}"/>
              </a:ext>
            </a:extLst>
          </p:cNvPr>
          <p:cNvGrpSpPr/>
          <p:nvPr/>
        </p:nvGrpSpPr>
        <p:grpSpPr>
          <a:xfrm>
            <a:off x="6324600" y="2705100"/>
            <a:ext cx="7010400" cy="5923459"/>
            <a:chOff x="6324600" y="2725241"/>
            <a:chExt cx="7010400" cy="5923459"/>
          </a:xfrm>
        </p:grpSpPr>
        <p:graphicFrame>
          <p:nvGraphicFramePr>
            <p:cNvPr id="17" name="차트 16">
              <a:extLst>
                <a:ext uri="{FF2B5EF4-FFF2-40B4-BE49-F238E27FC236}">
                  <a16:creationId xmlns:a16="http://schemas.microsoft.com/office/drawing/2014/main" id="{C45BAB98-9100-4C59-8476-3906F842EE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5231924"/>
                </p:ext>
              </p:extLst>
            </p:nvPr>
          </p:nvGraphicFramePr>
          <p:xfrm>
            <a:off x="6324600" y="2725241"/>
            <a:ext cx="7010400" cy="59234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5EA932-64AA-4091-B22A-65F7FB82DD61}"/>
                </a:ext>
              </a:extLst>
            </p:cNvPr>
            <p:cNvSpPr txBox="1"/>
            <p:nvPr/>
          </p:nvSpPr>
          <p:spPr>
            <a:xfrm>
              <a:off x="10406269" y="3097768"/>
              <a:ext cx="6427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2) 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F2EF6C-5F25-4149-AFCE-8F1CDD1B9A67}"/>
              </a:ext>
            </a:extLst>
          </p:cNvPr>
          <p:cNvSpPr txBox="1"/>
          <p:nvPr/>
        </p:nvSpPr>
        <p:spPr>
          <a:xfrm>
            <a:off x="1328759" y="8522613"/>
            <a:ext cx="51148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2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</a:t>
            </a:r>
            <a:r>
              <a:rPr lang="ko-KR" altLang="en-US" sz="2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확진자에</a:t>
            </a:r>
            <a:r>
              <a:rPr lang="ko-KR" altLang="en-US" sz="2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대한 </a:t>
            </a:r>
            <a:r>
              <a:rPr lang="ko-KR" altLang="en-US" sz="2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깜깜이</a:t>
            </a:r>
            <a:r>
              <a:rPr lang="ko-KR" altLang="en-US" sz="2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환자 비율</a:t>
            </a:r>
            <a:endParaRPr lang="en-US" altLang="ko-KR" sz="2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36F27-411F-4727-83D7-47FA357C0DDE}"/>
              </a:ext>
            </a:extLst>
          </p:cNvPr>
          <p:cNvSpPr txBox="1"/>
          <p:nvPr/>
        </p:nvSpPr>
        <p:spPr>
          <a:xfrm>
            <a:off x="7272359" y="8541315"/>
            <a:ext cx="51148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2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 </a:t>
            </a:r>
            <a:r>
              <a:rPr lang="en-US" altLang="ko-KR" sz="2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</a:t>
            </a:r>
            <a:r>
              <a:rPr lang="ko-KR" altLang="en-US" sz="2000" kern="0" dirty="0" err="1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깜깜이</a:t>
            </a:r>
            <a:r>
              <a:rPr lang="ko-KR" altLang="en-US" sz="2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환자 비율</a:t>
            </a:r>
            <a:endParaRPr lang="en-US" altLang="ko-KR" sz="2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9C316-8FE6-4F62-8765-2E750BE37C7E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감염 경로 파악의 중요성</a:t>
            </a:r>
          </a:p>
        </p:txBody>
      </p:sp>
    </p:spTree>
    <p:extLst>
      <p:ext uri="{BB962C8B-B14F-4D97-AF65-F5344CB8AC3E}">
        <p14:creationId xmlns:p14="http://schemas.microsoft.com/office/powerpoint/2010/main" val="19864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역학조사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A744-C0C2-4026-8F63-3391FE415E68}"/>
              </a:ext>
            </a:extLst>
          </p:cNvPr>
          <p:cNvSpPr txBox="1"/>
          <p:nvPr/>
        </p:nvSpPr>
        <p:spPr>
          <a:xfrm>
            <a:off x="5571432" y="471699"/>
            <a:ext cx="2573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14ED98-C896-42B6-89E6-2513C24E0369}"/>
              </a:ext>
            </a:extLst>
          </p:cNvPr>
          <p:cNvCxnSpPr>
            <a:cxnSpLocks/>
          </p:cNvCxnSpPr>
          <p:nvPr/>
        </p:nvCxnSpPr>
        <p:spPr>
          <a:xfrm>
            <a:off x="4495800" y="4419600"/>
            <a:ext cx="571499" cy="0"/>
          </a:xfrm>
          <a:prstGeom prst="straightConnector1">
            <a:avLst/>
          </a:prstGeom>
          <a:ln w="76200">
            <a:solidFill>
              <a:srgbClr val="775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4951EC8-F372-4CBB-85CC-923474346436}"/>
              </a:ext>
            </a:extLst>
          </p:cNvPr>
          <p:cNvCxnSpPr>
            <a:cxnSpLocks/>
          </p:cNvCxnSpPr>
          <p:nvPr/>
        </p:nvCxnSpPr>
        <p:spPr>
          <a:xfrm>
            <a:off x="8648700" y="4419600"/>
            <a:ext cx="571500" cy="0"/>
          </a:xfrm>
          <a:prstGeom prst="straightConnector1">
            <a:avLst/>
          </a:prstGeom>
          <a:ln w="76200">
            <a:solidFill>
              <a:srgbClr val="775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73B528-1B2A-4C0B-805D-CCACD88FA734}"/>
              </a:ext>
            </a:extLst>
          </p:cNvPr>
          <p:cNvCxnSpPr>
            <a:cxnSpLocks/>
          </p:cNvCxnSpPr>
          <p:nvPr/>
        </p:nvCxnSpPr>
        <p:spPr>
          <a:xfrm>
            <a:off x="4495800" y="7758806"/>
            <a:ext cx="571499" cy="0"/>
          </a:xfrm>
          <a:prstGeom prst="straightConnector1">
            <a:avLst/>
          </a:prstGeom>
          <a:ln w="76200">
            <a:solidFill>
              <a:srgbClr val="775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F95270-6F60-481C-9495-F8FDA0A2FBA6}"/>
              </a:ext>
            </a:extLst>
          </p:cNvPr>
          <p:cNvCxnSpPr>
            <a:cxnSpLocks/>
          </p:cNvCxnSpPr>
          <p:nvPr/>
        </p:nvCxnSpPr>
        <p:spPr>
          <a:xfrm>
            <a:off x="8648700" y="7758806"/>
            <a:ext cx="571500" cy="0"/>
          </a:xfrm>
          <a:prstGeom prst="straightConnector1">
            <a:avLst/>
          </a:prstGeom>
          <a:ln w="76200">
            <a:solidFill>
              <a:srgbClr val="775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51DCDA1-A20A-4D70-9F26-662400BE698C}"/>
              </a:ext>
            </a:extLst>
          </p:cNvPr>
          <p:cNvCxnSpPr>
            <a:cxnSpLocks/>
          </p:cNvCxnSpPr>
          <p:nvPr/>
        </p:nvCxnSpPr>
        <p:spPr>
          <a:xfrm rot="5400000">
            <a:off x="6140898" y="1936303"/>
            <a:ext cx="1434206" cy="8305801"/>
          </a:xfrm>
          <a:prstGeom prst="bentConnector3">
            <a:avLst/>
          </a:prstGeom>
          <a:ln w="76200">
            <a:solidFill>
              <a:srgbClr val="775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520F92-9098-4A71-8414-4ED8B287AB1B}"/>
              </a:ext>
            </a:extLst>
          </p:cNvPr>
          <p:cNvGrpSpPr/>
          <p:nvPr/>
        </p:nvGrpSpPr>
        <p:grpSpPr>
          <a:xfrm>
            <a:off x="914398" y="3467100"/>
            <a:ext cx="3581401" cy="1905000"/>
            <a:chOff x="914398" y="3924300"/>
            <a:chExt cx="3581401" cy="1905000"/>
          </a:xfrm>
        </p:grpSpPr>
        <p:pic>
          <p:nvPicPr>
            <p:cNvPr id="35" name="Object 7">
              <a:extLst>
                <a:ext uri="{FF2B5EF4-FFF2-40B4-BE49-F238E27FC236}">
                  <a16:creationId xmlns:a16="http://schemas.microsoft.com/office/drawing/2014/main" id="{A6D01B1F-A6E5-4C43-860D-71D1B6C1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8" y="3924300"/>
              <a:ext cx="3581401" cy="1905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A952B4-3C7C-498E-B2F4-3D4A6E95FC49}"/>
                </a:ext>
              </a:extLst>
            </p:cNvPr>
            <p:cNvSpPr txBox="1"/>
            <p:nvPr/>
          </p:nvSpPr>
          <p:spPr>
            <a:xfrm>
              <a:off x="1660581" y="4645967"/>
              <a:ext cx="2089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확진자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발생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4150CF9-966B-4E45-AF95-D8F081C02F99}"/>
              </a:ext>
            </a:extLst>
          </p:cNvPr>
          <p:cNvGrpSpPr/>
          <p:nvPr/>
        </p:nvGrpSpPr>
        <p:grpSpPr>
          <a:xfrm>
            <a:off x="5067297" y="3467100"/>
            <a:ext cx="3581401" cy="1905000"/>
            <a:chOff x="5067297" y="3924300"/>
            <a:chExt cx="3581401" cy="1905000"/>
          </a:xfrm>
        </p:grpSpPr>
        <p:pic>
          <p:nvPicPr>
            <p:cNvPr id="45" name="Object 7">
              <a:extLst>
                <a:ext uri="{FF2B5EF4-FFF2-40B4-BE49-F238E27FC236}">
                  <a16:creationId xmlns:a16="http://schemas.microsoft.com/office/drawing/2014/main" id="{D04B560C-E0C3-4EF9-B81C-41D3640E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7297" y="3924300"/>
              <a:ext cx="3581401" cy="1905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B52C21-020B-4971-A046-1138D6CCF6D6}"/>
                </a:ext>
              </a:extLst>
            </p:cNvPr>
            <p:cNvSpPr txBox="1"/>
            <p:nvPr/>
          </p:nvSpPr>
          <p:spPr>
            <a:xfrm>
              <a:off x="5481662" y="4645966"/>
              <a:ext cx="2752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확진자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심층 조사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42B025-5EEF-438A-A95F-8C70CAB81365}"/>
              </a:ext>
            </a:extLst>
          </p:cNvPr>
          <p:cNvGrpSpPr/>
          <p:nvPr/>
        </p:nvGrpSpPr>
        <p:grpSpPr>
          <a:xfrm>
            <a:off x="9220196" y="3467100"/>
            <a:ext cx="3581401" cy="1905000"/>
            <a:chOff x="9220196" y="3924300"/>
            <a:chExt cx="3581401" cy="1905000"/>
          </a:xfrm>
        </p:grpSpPr>
        <p:pic>
          <p:nvPicPr>
            <p:cNvPr id="46" name="Object 7">
              <a:extLst>
                <a:ext uri="{FF2B5EF4-FFF2-40B4-BE49-F238E27FC236}">
                  <a16:creationId xmlns:a16="http://schemas.microsoft.com/office/drawing/2014/main" id="{44505389-F477-4F46-82C2-F768B8420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6" y="3924300"/>
              <a:ext cx="3581401" cy="1905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48C572-4204-427F-934C-02B6E4CE1BCF}"/>
                </a:ext>
              </a:extLst>
            </p:cNvPr>
            <p:cNvSpPr txBox="1"/>
            <p:nvPr/>
          </p:nvSpPr>
          <p:spPr>
            <a:xfrm>
              <a:off x="9490292" y="4645965"/>
              <a:ext cx="3041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③ 기관들에 정보 요청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0974B5B-626F-447A-8836-F7BB593CC9C5}"/>
              </a:ext>
            </a:extLst>
          </p:cNvPr>
          <p:cNvGrpSpPr/>
          <p:nvPr/>
        </p:nvGrpSpPr>
        <p:grpSpPr>
          <a:xfrm>
            <a:off x="914396" y="6806306"/>
            <a:ext cx="3581401" cy="1905000"/>
            <a:chOff x="914396" y="7263506"/>
            <a:chExt cx="3581401" cy="1905000"/>
          </a:xfrm>
        </p:grpSpPr>
        <p:pic>
          <p:nvPicPr>
            <p:cNvPr id="37" name="Object 7">
              <a:extLst>
                <a:ext uri="{FF2B5EF4-FFF2-40B4-BE49-F238E27FC236}">
                  <a16:creationId xmlns:a16="http://schemas.microsoft.com/office/drawing/2014/main" id="{682F99E2-2C03-4D1E-B64B-1E5D59F36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6" y="7263506"/>
              <a:ext cx="3581401" cy="19050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10738C-BB05-41B5-ACD8-63E90E8A9513}"/>
                </a:ext>
              </a:extLst>
            </p:cNvPr>
            <p:cNvSpPr txBox="1"/>
            <p:nvPr/>
          </p:nvSpPr>
          <p:spPr>
            <a:xfrm>
              <a:off x="1040220" y="7985173"/>
              <a:ext cx="3329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④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확진자의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진술과 대조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9AB9D0A-0726-45B5-8EB9-F1C477648713}"/>
              </a:ext>
            </a:extLst>
          </p:cNvPr>
          <p:cNvGrpSpPr/>
          <p:nvPr/>
        </p:nvGrpSpPr>
        <p:grpSpPr>
          <a:xfrm>
            <a:off x="5067297" y="6806306"/>
            <a:ext cx="3581401" cy="1905000"/>
            <a:chOff x="5067297" y="7263506"/>
            <a:chExt cx="3581401" cy="1905000"/>
          </a:xfrm>
        </p:grpSpPr>
        <p:pic>
          <p:nvPicPr>
            <p:cNvPr id="49" name="Object 7">
              <a:extLst>
                <a:ext uri="{FF2B5EF4-FFF2-40B4-BE49-F238E27FC236}">
                  <a16:creationId xmlns:a16="http://schemas.microsoft.com/office/drawing/2014/main" id="{8AC4D26A-5126-42FF-9145-C4452D80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7297" y="7263506"/>
              <a:ext cx="3581401" cy="1905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C00CD5-DBCB-4C82-87EF-0252DBBDB649}"/>
                </a:ext>
              </a:extLst>
            </p:cNvPr>
            <p:cNvSpPr txBox="1"/>
            <p:nvPr/>
          </p:nvSpPr>
          <p:spPr>
            <a:xfrm>
              <a:off x="5193121" y="7985172"/>
              <a:ext cx="3329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⑤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확진자와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접촉점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파악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0061D8-70E6-4C39-B4DA-C2A1BB54C274}"/>
              </a:ext>
            </a:extLst>
          </p:cNvPr>
          <p:cNvGrpSpPr/>
          <p:nvPr/>
        </p:nvGrpSpPr>
        <p:grpSpPr>
          <a:xfrm>
            <a:off x="9220198" y="6806306"/>
            <a:ext cx="3581401" cy="1905000"/>
            <a:chOff x="9220198" y="7263506"/>
            <a:chExt cx="3581401" cy="1905000"/>
          </a:xfrm>
        </p:grpSpPr>
        <p:pic>
          <p:nvPicPr>
            <p:cNvPr id="50" name="Object 7">
              <a:extLst>
                <a:ext uri="{FF2B5EF4-FFF2-40B4-BE49-F238E27FC236}">
                  <a16:creationId xmlns:a16="http://schemas.microsoft.com/office/drawing/2014/main" id="{B5FA9C9F-E2BF-4888-9F45-BBD0A707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8" y="7263506"/>
              <a:ext cx="3581401" cy="1905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4820B8-AE43-4BA3-B428-24B6CAE06E17}"/>
                </a:ext>
              </a:extLst>
            </p:cNvPr>
            <p:cNvSpPr txBox="1"/>
            <p:nvPr/>
          </p:nvSpPr>
          <p:spPr>
            <a:xfrm>
              <a:off x="10110653" y="7985171"/>
              <a:ext cx="180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⑥ 동선 공개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9234A0-6AA2-4194-BC7E-0F9D54893D55}"/>
              </a:ext>
            </a:extLst>
          </p:cNvPr>
          <p:cNvSpPr txBox="1"/>
          <p:nvPr/>
        </p:nvSpPr>
        <p:spPr>
          <a:xfrm>
            <a:off x="381000" y="9773335"/>
            <a:ext cx="12886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중앙방역대책본부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코로나바이러스감염증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-19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대응 지침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지자체용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2020.08.20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pp.29-37</a:t>
            </a:r>
          </a:p>
        </p:txBody>
      </p:sp>
      <p:pic>
        <p:nvPicPr>
          <p:cNvPr id="34" name="chart">
            <a:extLst>
              <a:ext uri="{FF2B5EF4-FFF2-40B4-BE49-F238E27FC236}">
                <a16:creationId xmlns:a16="http://schemas.microsoft.com/office/drawing/2014/main" id="{D924FA46-FB7A-4732-9614-22D6559D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1525481"/>
            <a:ext cx="56697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EDDC57-629C-4D19-A602-3FBB6924B43B}"/>
              </a:ext>
            </a:extLst>
          </p:cNvPr>
          <p:cNvGrpSpPr/>
          <p:nvPr/>
        </p:nvGrpSpPr>
        <p:grpSpPr>
          <a:xfrm>
            <a:off x="7461952" y="3065093"/>
            <a:ext cx="2072293" cy="3203250"/>
            <a:chOff x="7461945" y="3117354"/>
            <a:chExt cx="2072293" cy="3203249"/>
          </a:xfrm>
        </p:grpSpPr>
        <p:pic>
          <p:nvPicPr>
            <p:cNvPr id="973" name="그림 972" descr="텍스트이(가) 표시된 사진&#10;&#10;자동 생성된 설명">
              <a:extLst>
                <a:ext uri="{FF2B5EF4-FFF2-40B4-BE49-F238E27FC236}">
                  <a16:creationId xmlns:a16="http://schemas.microsoft.com/office/drawing/2014/main" id="{32A31295-0628-4535-BA6F-A7B0FEFC1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945" y="3117354"/>
              <a:ext cx="2072293" cy="2072293"/>
            </a:xfrm>
            <a:prstGeom prst="ellipse">
              <a:avLst/>
            </a:prstGeom>
          </p:spPr>
        </p:pic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5D99B90-B6A7-4F84-B625-12BF527119DD}"/>
                </a:ext>
              </a:extLst>
            </p:cNvPr>
            <p:cNvSpPr/>
            <p:nvPr/>
          </p:nvSpPr>
          <p:spPr>
            <a:xfrm>
              <a:off x="7508091" y="3163500"/>
              <a:ext cx="1980000" cy="1980000"/>
            </a:xfrm>
            <a:prstGeom prst="ellipse">
              <a:avLst/>
            </a:prstGeom>
            <a:noFill/>
            <a:ln w="2540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1" name="TextBox 960">
              <a:extLst>
                <a:ext uri="{FF2B5EF4-FFF2-40B4-BE49-F238E27FC236}">
                  <a16:creationId xmlns:a16="http://schemas.microsoft.com/office/drawing/2014/main" id="{4F82E9C3-42AE-4AEE-9A65-5598DEAEF1FE}"/>
                </a:ext>
              </a:extLst>
            </p:cNvPr>
            <p:cNvSpPr txBox="1"/>
            <p:nvPr/>
          </p:nvSpPr>
          <p:spPr>
            <a:xfrm>
              <a:off x="8110003" y="5858938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GPS</a:t>
              </a:r>
              <a:endParaRPr lang="ko-KR" altLang="en-US" sz="24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11107B-D24D-4585-96A3-B251D38D4CAE}"/>
              </a:ext>
            </a:extLst>
          </p:cNvPr>
          <p:cNvGrpSpPr/>
          <p:nvPr/>
        </p:nvGrpSpPr>
        <p:grpSpPr>
          <a:xfrm>
            <a:off x="4319444" y="3009900"/>
            <a:ext cx="2288625" cy="3334643"/>
            <a:chOff x="4319438" y="3009188"/>
            <a:chExt cx="2288625" cy="33346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319438" y="3009188"/>
              <a:ext cx="2288625" cy="2288625"/>
              <a:chOff x="5549092" y="2628571"/>
              <a:chExt cx="3010143" cy="30101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5549092" y="2628571"/>
                <a:ext cx="3010143" cy="3010143"/>
              </a:xfrm>
              <a:prstGeom prst="rect">
                <a:avLst/>
              </a:prstGeom>
            </p:spPr>
          </p:pic>
        </p:grp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7BDDDC16-C1AB-48BE-8FEB-68898FBF2AB1}"/>
                </a:ext>
              </a:extLst>
            </p:cNvPr>
            <p:cNvSpPr txBox="1"/>
            <p:nvPr/>
          </p:nvSpPr>
          <p:spPr>
            <a:xfrm>
              <a:off x="4938606" y="5882166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기지국</a:t>
              </a:r>
            </a:p>
          </p:txBody>
        </p:sp>
        <p:pic>
          <p:nvPicPr>
            <p:cNvPr id="968" name="그림 967">
              <a:extLst>
                <a:ext uri="{FF2B5EF4-FFF2-40B4-BE49-F238E27FC236}">
                  <a16:creationId xmlns:a16="http://schemas.microsoft.com/office/drawing/2014/main" id="{C729F035-18A7-440A-96A9-397210E0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672" y="3359422"/>
              <a:ext cx="1588157" cy="158815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7D3A43-B735-48DB-B482-1BC30BFFCF81}"/>
              </a:ext>
            </a:extLst>
          </p:cNvPr>
          <p:cNvGrpSpPr/>
          <p:nvPr/>
        </p:nvGrpSpPr>
        <p:grpSpPr>
          <a:xfrm>
            <a:off x="10434272" y="3011016"/>
            <a:ext cx="2288625" cy="3333527"/>
            <a:chOff x="10434266" y="3009188"/>
            <a:chExt cx="2288625" cy="333352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434266" y="3009188"/>
              <a:ext cx="2288625" cy="2288625"/>
              <a:chOff x="13941963" y="2628571"/>
              <a:chExt cx="3010143" cy="301014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941963" y="2628571"/>
                <a:ext cx="3010143" cy="3010143"/>
              </a:xfrm>
              <a:prstGeom prst="rect">
                <a:avLst/>
              </a:prstGeom>
            </p:spPr>
          </p:pic>
        </p:grp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4CEEEA5D-5D31-4B02-9E54-3879B9A90665}"/>
                </a:ext>
              </a:extLst>
            </p:cNvPr>
            <p:cNvSpPr txBox="1"/>
            <p:nvPr/>
          </p:nvSpPr>
          <p:spPr>
            <a:xfrm>
              <a:off x="10909163" y="5881050"/>
              <a:ext cx="1338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신용카드</a:t>
              </a:r>
            </a:p>
          </p:txBody>
        </p:sp>
        <p:pic>
          <p:nvPicPr>
            <p:cNvPr id="971" name="그림 97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086933E-6D8D-4001-A0A7-69852A8E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8946" y="3083868"/>
              <a:ext cx="2139265" cy="2139265"/>
            </a:xfrm>
            <a:prstGeom prst="rect">
              <a:avLst/>
            </a:prstGeom>
            <a:scene3d>
              <a:camera prst="orthographicFront">
                <a:rot lat="0" lon="0" rev="3300000"/>
              </a:camera>
              <a:lightRig rig="threePt" dir="t"/>
            </a:scene3d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99DDA9-8DF1-4F84-A79B-353C4E7588D6}"/>
              </a:ext>
            </a:extLst>
          </p:cNvPr>
          <p:cNvGrpSpPr/>
          <p:nvPr/>
        </p:nvGrpSpPr>
        <p:grpSpPr>
          <a:xfrm>
            <a:off x="1142262" y="3086450"/>
            <a:ext cx="2637261" cy="3258093"/>
            <a:chOff x="1142261" y="3162300"/>
            <a:chExt cx="2637261" cy="3258092"/>
          </a:xfrm>
        </p:grpSpPr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2404F0F5-94F2-45F1-95C1-CFCDFC03E2CB}"/>
                </a:ext>
              </a:extLst>
            </p:cNvPr>
            <p:cNvSpPr txBox="1"/>
            <p:nvPr/>
          </p:nvSpPr>
          <p:spPr>
            <a:xfrm>
              <a:off x="1142261" y="5958727"/>
              <a:ext cx="2637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수기명부 </a:t>
              </a:r>
              <a:r>
                <a:rPr lang="en-US" altLang="ko-KR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 QR</a:t>
              </a:r>
              <a:r>
                <a:rPr lang="ko-KR" altLang="en-US" sz="2400" b="1" dirty="0">
                  <a:solidFill>
                    <a:srgbClr val="69468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코드</a:t>
              </a:r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EB0C0171-6092-41B5-927C-C935AFD6F1F1}"/>
                </a:ext>
              </a:extLst>
            </p:cNvPr>
            <p:cNvSpPr/>
            <p:nvPr/>
          </p:nvSpPr>
          <p:spPr>
            <a:xfrm>
              <a:off x="1444357" y="3163500"/>
              <a:ext cx="1980000" cy="1980000"/>
            </a:xfrm>
            <a:prstGeom prst="ellipse">
              <a:avLst/>
            </a:prstGeom>
            <a:noFill/>
            <a:ln w="254000">
              <a:solidFill>
                <a:srgbClr val="694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7F6940E-2638-4EAA-BE92-99DCDDB6E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162300"/>
              <a:ext cx="2624740" cy="217913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416A95-1846-462C-87D0-D2F2DC54FDCC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역학조사에 이용되는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DBEDC-36AE-4C0F-ACC6-DC0784EA4952}"/>
              </a:ext>
            </a:extLst>
          </p:cNvPr>
          <p:cNvSpPr txBox="1"/>
          <p:nvPr/>
        </p:nvSpPr>
        <p:spPr>
          <a:xfrm>
            <a:off x="5571432" y="471699"/>
            <a:ext cx="2573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11A76-09BF-4643-82EE-944C2E6986BF}"/>
              </a:ext>
            </a:extLst>
          </p:cNvPr>
          <p:cNvSpPr txBox="1"/>
          <p:nvPr/>
        </p:nvSpPr>
        <p:spPr>
          <a:xfrm>
            <a:off x="740320" y="6492478"/>
            <a:ext cx="3438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수기명부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 장소에서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별도로 보관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회사에서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방문기록은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 장소에서 따로 관리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24E55-47F9-4DD3-8EB8-A43F08D27AC4}"/>
              </a:ext>
            </a:extLst>
          </p:cNvPr>
          <p:cNvSpPr txBox="1"/>
          <p:nvPr/>
        </p:nvSpPr>
        <p:spPr>
          <a:xfrm>
            <a:off x="4130095" y="6492478"/>
            <a:ext cx="266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통신사에 통신 기록을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요청하여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통신 정보를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AC0E8-FCE2-4F16-B195-B73088D55B22}"/>
              </a:ext>
            </a:extLst>
          </p:cNvPr>
          <p:cNvSpPr txBox="1"/>
          <p:nvPr/>
        </p:nvSpPr>
        <p:spPr>
          <a:xfrm>
            <a:off x="7430085" y="6492478"/>
            <a:ext cx="2136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경찰서에 </a:t>
            </a:r>
            <a:r>
              <a:rPr lang="en-US" altLang="ko-KR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GPS </a:t>
            </a:r>
            <a:r>
              <a:rPr lang="ko-KR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정보를 요청하여  </a:t>
            </a:r>
            <a:r>
              <a:rPr lang="ko-KR" altLang="en-US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위치 정보를 조회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F07DB-55CD-46E6-8703-0E5AD46E8911}"/>
              </a:ext>
            </a:extLst>
          </p:cNvPr>
          <p:cNvSpPr txBox="1"/>
          <p:nvPr/>
        </p:nvSpPr>
        <p:spPr>
          <a:xfrm>
            <a:off x="10368154" y="6492478"/>
            <a:ext cx="2420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회사에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이용내역을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요청하여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곳을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000" y="1156594"/>
            <a:ext cx="14400000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82" name="TextBox 981">
            <a:extLst>
              <a:ext uri="{FF2B5EF4-FFF2-40B4-BE49-F238E27FC236}">
                <a16:creationId xmlns:a16="http://schemas.microsoft.com/office/drawing/2014/main" id="{9A58783B-0BB8-475B-9881-66F42C484DB1}"/>
              </a:ext>
            </a:extLst>
          </p:cNvPr>
          <p:cNvSpPr txBox="1"/>
          <p:nvPr/>
        </p:nvSpPr>
        <p:spPr>
          <a:xfrm>
            <a:off x="1942632" y="1485906"/>
            <a:ext cx="9830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4000" kern="0" dirty="0">
                <a:solidFill>
                  <a:srgbClr val="6C488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역학조사의 문제점</a:t>
            </a:r>
            <a:endParaRPr lang="en-US" altLang="ko-KR" sz="4000" kern="0" dirty="0">
              <a:solidFill>
                <a:srgbClr val="6C488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DABED-A5A6-46A5-A7E1-BBAA14CBDE77}"/>
              </a:ext>
            </a:extLst>
          </p:cNvPr>
          <p:cNvSpPr txBox="1"/>
          <p:nvPr/>
        </p:nvSpPr>
        <p:spPr>
          <a:xfrm>
            <a:off x="5571432" y="471699"/>
            <a:ext cx="2573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6946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영역 정립</a:t>
            </a:r>
          </a:p>
        </p:txBody>
      </p:sp>
      <p:grpSp>
        <p:nvGrpSpPr>
          <p:cNvPr id="23" name="그룹 1003">
            <a:extLst>
              <a:ext uri="{FF2B5EF4-FFF2-40B4-BE49-F238E27FC236}">
                <a16:creationId xmlns:a16="http://schemas.microsoft.com/office/drawing/2014/main" id="{5DF10953-232A-4A6B-8935-8EF2B3C076F6}"/>
              </a:ext>
            </a:extLst>
          </p:cNvPr>
          <p:cNvGrpSpPr/>
          <p:nvPr/>
        </p:nvGrpSpPr>
        <p:grpSpPr>
          <a:xfrm>
            <a:off x="870822" y="3621024"/>
            <a:ext cx="3562438" cy="1546310"/>
            <a:chOff x="1759209" y="2666317"/>
            <a:chExt cx="4235985" cy="1838669"/>
          </a:xfrm>
        </p:grpSpPr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38F43458-60DE-423F-B8DF-F0A599687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209" y="2666317"/>
              <a:ext cx="4235985" cy="183866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4448F2D-BDE2-4AC6-B3B7-707C932F81ED}"/>
              </a:ext>
            </a:extLst>
          </p:cNvPr>
          <p:cNvSpPr txBox="1"/>
          <p:nvPr/>
        </p:nvSpPr>
        <p:spPr>
          <a:xfrm>
            <a:off x="1650813" y="4163353"/>
            <a:ext cx="200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무증상 </a:t>
            </a:r>
            <a:r>
              <a:rPr lang="ko-KR" altLang="en-US" sz="2400" b="1" dirty="0" err="1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endParaRPr lang="ko-KR" altLang="en-US" sz="2400" b="1" dirty="0">
              <a:solidFill>
                <a:srgbClr val="6946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Object 7">
            <a:extLst>
              <a:ext uri="{FF2B5EF4-FFF2-40B4-BE49-F238E27FC236}">
                <a16:creationId xmlns:a16="http://schemas.microsoft.com/office/drawing/2014/main" id="{F7A14997-1930-4843-826D-426356BD3A1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5528" y="3619500"/>
            <a:ext cx="3562438" cy="15463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D4BA0C-03C6-4682-A7AD-E1B18A0AC509}"/>
              </a:ext>
            </a:extLst>
          </p:cNvPr>
          <p:cNvSpPr txBox="1"/>
          <p:nvPr/>
        </p:nvSpPr>
        <p:spPr>
          <a:xfrm>
            <a:off x="5349422" y="3977157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수집 및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활용에 소요되는 시간</a:t>
            </a:r>
          </a:p>
        </p:txBody>
      </p:sp>
      <p:pic>
        <p:nvPicPr>
          <p:cNvPr id="33" name="Object 21">
            <a:extLst>
              <a:ext uri="{FF2B5EF4-FFF2-40B4-BE49-F238E27FC236}">
                <a16:creationId xmlns:a16="http://schemas.microsoft.com/office/drawing/2014/main" id="{645604A2-DF68-4C15-B126-E2B1795CB7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2261" y="3619500"/>
            <a:ext cx="3562438" cy="15463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FBC8203-BE3D-41EA-9C79-AE3BD8F14F3F}"/>
              </a:ext>
            </a:extLst>
          </p:cNvPr>
          <p:cNvSpPr txBox="1"/>
          <p:nvPr/>
        </p:nvSpPr>
        <p:spPr>
          <a:xfrm>
            <a:off x="10240785" y="3977157"/>
            <a:ext cx="1425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endParaRPr lang="en-US" altLang="ko-KR" sz="2400" b="1" dirty="0">
              <a:solidFill>
                <a:srgbClr val="6946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rgbClr val="6946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진술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E596E9-2071-4000-8601-352BF3E9B130}"/>
              </a:ext>
            </a:extLst>
          </p:cNvPr>
          <p:cNvSpPr txBox="1"/>
          <p:nvPr/>
        </p:nvSpPr>
        <p:spPr>
          <a:xfrm>
            <a:off x="870822" y="5670792"/>
            <a:ext cx="3562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깜깜이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어떠한 경로로 감염되었는지를 파악할 수 없는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깜깜이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비율이 증가함에 따라 코로나 확산에 대한 우려 심화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97DA9A-A2CA-47C3-95ED-E89537375C95}"/>
              </a:ext>
            </a:extLst>
          </p:cNvPr>
          <p:cNvSpPr txBox="1"/>
          <p:nvPr/>
        </p:nvSpPr>
        <p:spPr>
          <a:xfrm>
            <a:off x="5045528" y="5670789"/>
            <a:ext cx="3562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열람이 불편할수록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취합이 오래 걸릴수록 역학조사 시간이 늘어남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역학조사 시간이 늘어나면 그 사이에 코로나가 더 전파될 가능성이 있음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7E3DD2-0F29-4F31-B128-6749B479B7B4}"/>
              </a:ext>
            </a:extLst>
          </p:cNvPr>
          <p:cNvSpPr txBox="1"/>
          <p:nvPr/>
        </p:nvSpPr>
        <p:spPr>
          <a:xfrm>
            <a:off x="9172261" y="5664544"/>
            <a:ext cx="3562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진술에 경중을 많이 두게 되면 거짓 진술에 대처하기 힘듦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본인의 진술을 숨기고 싶어하는 경우에도 감염 경로 파악이 힘듦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23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4940" y="3577936"/>
            <a:ext cx="1986120" cy="693087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35270-9657-473F-83FF-E5BD7BD1874D}"/>
              </a:ext>
            </a:extLst>
          </p:cNvPr>
          <p:cNvSpPr txBox="1"/>
          <p:nvPr/>
        </p:nvSpPr>
        <p:spPr>
          <a:xfrm>
            <a:off x="2628900" y="4462551"/>
            <a:ext cx="84582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20000"/>
              </a:lnSpc>
            </a:pPr>
            <a:r>
              <a:rPr lang="ko-KR" altLang="en-US" sz="7500" kern="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D8010-B1B4-46F6-90EE-2D6B8F1C8655}"/>
              </a:ext>
            </a:extLst>
          </p:cNvPr>
          <p:cNvSpPr txBox="1"/>
          <p:nvPr/>
        </p:nvSpPr>
        <p:spPr>
          <a:xfrm rot="21087821">
            <a:off x="5995906" y="3678258"/>
            <a:ext cx="1724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</a:rPr>
              <a:t>CHAPTER.2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5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1994</Words>
  <Application>Microsoft Office PowerPoint</Application>
  <PresentationFormat>사용자 지정</PresentationFormat>
  <Paragraphs>505</Paragraphs>
  <Slides>38</Slides>
  <Notes>5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나눔고딕</vt:lpstr>
      <vt:lpstr>나눔고딕 ExtraBold</vt:lpstr>
      <vt:lpstr>맑은 고딕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12201856@inha.edu</cp:lastModifiedBy>
  <cp:revision>184</cp:revision>
  <dcterms:created xsi:type="dcterms:W3CDTF">2020-10-06T18:37:10Z</dcterms:created>
  <dcterms:modified xsi:type="dcterms:W3CDTF">2020-11-27T06:31:43Z</dcterms:modified>
</cp:coreProperties>
</file>