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01" r:id="rId4"/>
    <p:sldId id="283" r:id="rId5"/>
    <p:sldId id="281" r:id="rId6"/>
    <p:sldId id="310" r:id="rId7"/>
    <p:sldId id="309" r:id="rId8"/>
    <p:sldId id="274" r:id="rId9"/>
    <p:sldId id="270" r:id="rId10"/>
    <p:sldId id="271" r:id="rId11"/>
    <p:sldId id="272" r:id="rId12"/>
    <p:sldId id="304" r:id="rId13"/>
    <p:sldId id="293" r:id="rId14"/>
    <p:sldId id="294" r:id="rId15"/>
    <p:sldId id="299" r:id="rId16"/>
    <p:sldId id="305" r:id="rId17"/>
    <p:sldId id="306" r:id="rId18"/>
    <p:sldId id="273" r:id="rId19"/>
    <p:sldId id="321" r:id="rId20"/>
    <p:sldId id="311" r:id="rId21"/>
    <p:sldId id="314" r:id="rId22"/>
    <p:sldId id="312" r:id="rId23"/>
    <p:sldId id="315" r:id="rId24"/>
    <p:sldId id="313" r:id="rId25"/>
    <p:sldId id="316" r:id="rId26"/>
    <p:sldId id="317" r:id="rId27"/>
    <p:sldId id="287" r:id="rId28"/>
    <p:sldId id="320" r:id="rId29"/>
    <p:sldId id="285" r:id="rId30"/>
    <p:sldId id="319" r:id="rId31"/>
    <p:sldId id="276" r:id="rId32"/>
    <p:sldId id="288" r:id="rId33"/>
    <p:sldId id="290" r:id="rId34"/>
    <p:sldId id="265" r:id="rId35"/>
  </p:sldIdLst>
  <p:sldSz cx="13716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201856@inha.edu" initials="1" lastIdx="1" clrIdx="0">
    <p:extLst>
      <p:ext uri="{19B8F6BF-5375-455C-9EA6-DF929625EA0E}">
        <p15:presenceInfo xmlns:p15="http://schemas.microsoft.com/office/powerpoint/2012/main" userId="S::12201856@inha.edu::970b22b4-7591-45ac-aa93-6c0398e18d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359DCB"/>
    <a:srgbClr val="1A2D8E"/>
    <a:srgbClr val="144462"/>
    <a:srgbClr val="192A5D"/>
    <a:srgbClr val="253D8B"/>
    <a:srgbClr val="F79646"/>
    <a:srgbClr val="FF6D6D"/>
    <a:srgbClr val="6BA4D3"/>
    <a:srgbClr val="84A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5214" autoAdjust="0"/>
  </p:normalViewPr>
  <p:slideViewPr>
    <p:cSldViewPr>
      <p:cViewPr varScale="1">
        <p:scale>
          <a:sx n="41" d="100"/>
          <a:sy n="41" d="100"/>
        </p:scale>
        <p:origin x="48" y="581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145139000482083"/>
          <c:y val="0.28817828413770546"/>
          <c:w val="0.45614055385933899"/>
          <c:h val="0.568939242198078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학업 성취도가 저하된 이유</c:v>
                </c:pt>
              </c:strCache>
            </c:strRef>
          </c:tx>
          <c:dPt>
            <c:idx val="0"/>
            <c:bubble3D val="0"/>
            <c:spPr>
              <a:solidFill>
                <a:srgbClr val="A1CE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D3-400D-BD3F-C7A110D4A5C7}"/>
              </c:ext>
            </c:extLst>
          </c:dPt>
          <c:dPt>
            <c:idx val="1"/>
            <c:bubble3D val="0"/>
            <c:spPr>
              <a:solidFill>
                <a:srgbClr val="204C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D3-400D-BD3F-C7A110D4A5C7}"/>
              </c:ext>
            </c:extLst>
          </c:dPt>
          <c:cat>
            <c:strRef>
              <c:f>Sheet1!$A$2:$A$3</c:f>
              <c:strCache>
                <c:ptCount val="2"/>
                <c:pt idx="0">
                  <c:v>o</c:v>
                </c:pt>
                <c:pt idx="1">
                  <c:v>x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D3-400D-BD3F-C7A110D4A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rgbClr val="204C82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12487696850389"/>
          <c:y val="0.10592586700751311"/>
          <c:w val="0.4928752460629921"/>
          <c:h val="0.73931282361510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학업 성취도가 저하된 이유</c:v>
                </c:pt>
              </c:strCache>
            </c:strRef>
          </c:tx>
          <c:spPr>
            <a:solidFill>
              <a:srgbClr val="7DB249"/>
            </a:solidFill>
          </c:spPr>
          <c:explosion val="3"/>
          <c:dPt>
            <c:idx val="0"/>
            <c:bubble3D val="0"/>
            <c:spPr>
              <a:solidFill>
                <a:srgbClr val="204C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BF-4758-AEB1-640FDB657DE5}"/>
              </c:ext>
            </c:extLst>
          </c:dPt>
          <c:dPt>
            <c:idx val="1"/>
            <c:bubble3D val="0"/>
            <c:spPr>
              <a:solidFill>
                <a:srgbClr val="B1CBE6">
                  <a:alpha val="87843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BF-4758-AEB1-640FDB657DE5}"/>
              </c:ext>
            </c:extLst>
          </c:dPt>
          <c:dPt>
            <c:idx val="2"/>
            <c:bubble3D val="0"/>
            <c:spPr>
              <a:solidFill>
                <a:srgbClr val="A7A7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BF-4758-AEB1-640FDB657DE5}"/>
              </c:ext>
            </c:extLst>
          </c:dPt>
          <c:dPt>
            <c:idx val="3"/>
            <c:bubble3D val="0"/>
            <c:spPr>
              <a:solidFill>
                <a:srgbClr val="95C1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BF-4758-AEB1-640FDB657DE5}"/>
              </c:ext>
            </c:extLst>
          </c:dPt>
          <c:cat>
            <c:strRef>
              <c:f>Sheet1!$A$2:$A$5</c:f>
              <c:strCache>
                <c:ptCount val="4"/>
                <c:pt idx="0">
                  <c:v>공부를 미루게 됨</c:v>
                </c:pt>
                <c:pt idx="1">
                  <c:v>동기 부여X</c:v>
                </c:pt>
                <c:pt idx="2">
                  <c:v>질문 교환이 어려움</c:v>
                </c:pt>
                <c:pt idx="3">
                  <c:v>소음 통제가 어려움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BF-4758-AEB1-640FDB657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6EEBC-8F35-4C3A-99C3-22118272EDB1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2286000"/>
            <a:ext cx="82296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93141-5E32-4E3F-99A0-B91EFF0B5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6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3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3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5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5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5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5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5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5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�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learn.inha.ac.kr/local/ubion/setting/syllabus.php?id=182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B96A84-E0EF-4DD3-903D-4702BA1779FF}"/>
              </a:ext>
            </a:extLst>
          </p:cNvPr>
          <p:cNvSpPr txBox="1"/>
          <p:nvPr/>
        </p:nvSpPr>
        <p:spPr>
          <a:xfrm>
            <a:off x="5010379" y="3390900"/>
            <a:ext cx="3695242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75" b="1" dirty="0">
                <a:solidFill>
                  <a:schemeClr val="tx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창의적 정보통신공학설계 </a:t>
            </a:r>
            <a:r>
              <a:rPr lang="en-US" altLang="ko-KR" sz="1875" b="1" dirty="0">
                <a:solidFill>
                  <a:schemeClr val="tx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</a:t>
            </a:r>
            <a:r>
              <a:rPr lang="ko-KR" altLang="en-US" sz="1875" b="1" dirty="0">
                <a:solidFill>
                  <a:schemeClr val="tx2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8A7C2-FED1-44D0-83A3-E20A08919A46}"/>
              </a:ext>
            </a:extLst>
          </p:cNvPr>
          <p:cNvSpPr txBox="1"/>
          <p:nvPr/>
        </p:nvSpPr>
        <p:spPr>
          <a:xfrm>
            <a:off x="5454355" y="5866410"/>
            <a:ext cx="2805576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25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제품설계 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D5084-C0DE-4DDA-B6E0-42408F7B7D2E}"/>
              </a:ext>
            </a:extLst>
          </p:cNvPr>
          <p:cNvSpPr txBox="1"/>
          <p:nvPr/>
        </p:nvSpPr>
        <p:spPr>
          <a:xfrm>
            <a:off x="10438283" y="8419118"/>
            <a:ext cx="3201517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23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3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12201856 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김다영 </a:t>
            </a:r>
            <a:endParaRPr lang="en-US" altLang="ko-KR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12201863 </a:t>
            </a:r>
            <a:r>
              <a:rPr lang="ko-KR" altLang="en-US" sz="2000" b="1" dirty="0" err="1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김민겸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12201893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박승우</a:t>
            </a:r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</a:t>
            </a:r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12201914 </a:t>
            </a:r>
            <a:r>
              <a:rPr lang="ko-KR" altLang="en-US" sz="2000" b="1" dirty="0" err="1">
                <a:solidFill>
                  <a:srgbClr val="DCDEE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유준혁</a:t>
            </a:r>
            <a:endParaRPr lang="ko-KR" altLang="en-US" sz="2000" b="1" dirty="0">
              <a:solidFill>
                <a:srgbClr val="DCDEE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AD54D3-2C05-4549-9841-4257BBF70176}"/>
              </a:ext>
            </a:extLst>
          </p:cNvPr>
          <p:cNvCxnSpPr>
            <a:cxnSpLocks/>
          </p:cNvCxnSpPr>
          <p:nvPr/>
        </p:nvCxnSpPr>
        <p:spPr>
          <a:xfrm>
            <a:off x="2596527" y="5600676"/>
            <a:ext cx="8604873" cy="0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3617F8-6EC3-4945-AD49-1C6F9F610693}"/>
              </a:ext>
            </a:extLst>
          </p:cNvPr>
          <p:cNvSpPr txBox="1"/>
          <p:nvPr/>
        </p:nvSpPr>
        <p:spPr>
          <a:xfrm>
            <a:off x="2438679" y="3914960"/>
            <a:ext cx="8991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Untact</a:t>
            </a:r>
            <a:r>
              <a:rPr lang="en-US" altLang="ko-KR" sz="5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5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환경에서 대학생의</a:t>
            </a:r>
            <a:endParaRPr lang="en-US" altLang="ko-KR" sz="50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학업 성취도 향상을 위한 앱 개발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181600" y="571500"/>
            <a:ext cx="3352800" cy="914400"/>
            <a:chOff x="4894743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</a:t>
              </a:r>
              <a:r>
                <a:rPr lang="ko-KR" altLang="en-US" sz="5000" b="1" dirty="0" err="1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정의문</a:t>
              </a:r>
              <a:endPara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8ADF43-E88A-49CB-9E3C-2E75BA200316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수업에서의 학업 성취도 향상을 위한 방안 마련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A27DE96-0D86-4EEE-97BF-0AE048068A85}"/>
              </a:ext>
            </a:extLst>
          </p:cNvPr>
          <p:cNvGrpSpPr/>
          <p:nvPr/>
        </p:nvGrpSpPr>
        <p:grpSpPr>
          <a:xfrm>
            <a:off x="252000" y="2781300"/>
            <a:ext cx="4699268" cy="7012783"/>
            <a:chOff x="210756" y="2781300"/>
            <a:chExt cx="4699268" cy="70127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054FA3A-0984-4CC7-A5B0-7353CB97E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390" y="2781300"/>
              <a:ext cx="2160000" cy="216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8401F3-4580-4BCA-A2B2-3629014F4622}"/>
                </a:ext>
              </a:extLst>
            </p:cNvPr>
            <p:cNvSpPr txBox="1"/>
            <p:nvPr/>
          </p:nvSpPr>
          <p:spPr>
            <a:xfrm>
              <a:off x="210756" y="5143500"/>
              <a:ext cx="46992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err="1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티어</a:t>
              </a:r>
              <a:r>
                <a:rPr lang="ko-KR" altLang="en-US" sz="28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제도를 통한 </a:t>
              </a:r>
              <a:endParaRPr lang="en-US" altLang="ko-KR" sz="2800" b="1" dirty="0">
                <a:solidFill>
                  <a:srgbClr val="373B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8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동기 부여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D017DF-4D9B-4781-B705-ED6A09C37EC2}"/>
                </a:ext>
              </a:extLst>
            </p:cNvPr>
            <p:cNvSpPr txBox="1"/>
            <p:nvPr/>
          </p:nvSpPr>
          <p:spPr>
            <a:xfrm>
              <a:off x="647336" y="6197473"/>
              <a:ext cx="38261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20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수업에서 개인의 학습 공간이 형성 됨으로써 주위 학우들에 의한 동기 부여 형성이 되지 않고 있음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F4B9E86-5FBF-4A15-AB83-CF4271E91744}"/>
                </a:ext>
              </a:extLst>
            </p:cNvPr>
            <p:cNvGrpSpPr/>
            <p:nvPr/>
          </p:nvGrpSpPr>
          <p:grpSpPr>
            <a:xfrm>
              <a:off x="874537" y="7658100"/>
              <a:ext cx="3598907" cy="2135983"/>
              <a:chOff x="874537" y="7808117"/>
              <a:chExt cx="3598907" cy="2135983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60A8114B-1D57-4B3F-BC40-52AE08EFEE86}"/>
                  </a:ext>
                </a:extLst>
              </p:cNvPr>
              <p:cNvSpPr/>
              <p:nvPr/>
            </p:nvSpPr>
            <p:spPr>
              <a:xfrm>
                <a:off x="874537" y="7808117"/>
                <a:ext cx="3598907" cy="2135983"/>
              </a:xfrm>
              <a:prstGeom prst="roundRect">
                <a:avLst/>
              </a:prstGeom>
              <a:solidFill>
                <a:srgbClr val="204C82"/>
              </a:solidFill>
              <a:ln>
                <a:solidFill>
                  <a:srgbClr val="204C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708DA91-B71F-4C37-8EED-5B95881F1788}"/>
                  </a:ext>
                </a:extLst>
              </p:cNvPr>
              <p:cNvGrpSpPr/>
              <p:nvPr/>
            </p:nvGrpSpPr>
            <p:grpSpPr>
              <a:xfrm>
                <a:off x="902157" y="7922475"/>
                <a:ext cx="3571287" cy="1897264"/>
                <a:chOff x="902157" y="7922475"/>
                <a:chExt cx="3571287" cy="1897264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642EDD-3633-4495-AC11-CDE9DFE32B22}"/>
                    </a:ext>
                  </a:extLst>
                </p:cNvPr>
                <p:cNvSpPr txBox="1"/>
                <p:nvPr/>
              </p:nvSpPr>
              <p:spPr>
                <a:xfrm>
                  <a:off x="902157" y="8496300"/>
                  <a:ext cx="3571287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가시적인 </a:t>
                  </a:r>
                  <a:r>
                    <a:rPr lang="ko-KR" altLang="en-US" sz="2000" b="1" dirty="0" err="1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티어</a:t>
                  </a:r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위치를 통한 동기부여의 효과</a:t>
                  </a:r>
                  <a:endPara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본인의 수준을 파악하게 하여 학업 의욕 고취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6CB237F-7C60-4663-A441-63235550A5BD}"/>
                    </a:ext>
                  </a:extLst>
                </p:cNvPr>
                <p:cNvSpPr txBox="1"/>
                <p:nvPr/>
              </p:nvSpPr>
              <p:spPr>
                <a:xfrm>
                  <a:off x="1752245" y="7922475"/>
                  <a:ext cx="18711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효과 및 장점</a:t>
                  </a:r>
                </a:p>
              </p:txBody>
            </p:sp>
          </p:grp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2CB71AE-3529-4718-9971-A94E1BA81EFD}"/>
              </a:ext>
            </a:extLst>
          </p:cNvPr>
          <p:cNvGrpSpPr/>
          <p:nvPr/>
        </p:nvGrpSpPr>
        <p:grpSpPr>
          <a:xfrm>
            <a:off x="4989876" y="2781300"/>
            <a:ext cx="3736248" cy="7012783"/>
            <a:chOff x="4950552" y="2781300"/>
            <a:chExt cx="3736248" cy="701278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9BCB5EB-028D-4E58-A25E-4E645B723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17" r="55555" b="16976"/>
            <a:stretch/>
          </p:blipFill>
          <p:spPr>
            <a:xfrm>
              <a:off x="5721906" y="2781300"/>
              <a:ext cx="2040447" cy="216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BED209-233B-419E-8FE9-4187202F01BF}"/>
                </a:ext>
              </a:extLst>
            </p:cNvPr>
            <p:cNvSpPr txBox="1"/>
            <p:nvPr/>
          </p:nvSpPr>
          <p:spPr>
            <a:xfrm>
              <a:off x="4950552" y="5143500"/>
              <a:ext cx="35922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커뮤니티 시스템을 통한 의사소통 활성화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03C622-75F8-4A3D-B028-17A62D558D13}"/>
                </a:ext>
              </a:extLst>
            </p:cNvPr>
            <p:cNvSpPr txBox="1"/>
            <p:nvPr/>
          </p:nvSpPr>
          <p:spPr>
            <a:xfrm>
              <a:off x="5134116" y="6351361"/>
              <a:ext cx="3326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20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환경에서 원활한 의사소통이 이루어지지 않아 의사소통에 한계를 가짐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A4C89B6-C123-4D7D-B784-36F36BE6CE1F}"/>
                </a:ext>
              </a:extLst>
            </p:cNvPr>
            <p:cNvGrpSpPr/>
            <p:nvPr/>
          </p:nvGrpSpPr>
          <p:grpSpPr>
            <a:xfrm>
              <a:off x="5072330" y="7658100"/>
              <a:ext cx="3614470" cy="2135983"/>
              <a:chOff x="5072330" y="7808117"/>
              <a:chExt cx="3614470" cy="2135983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82198B42-4ACE-46D8-A6D2-19440CE300FE}"/>
                  </a:ext>
                </a:extLst>
              </p:cNvPr>
              <p:cNvSpPr/>
              <p:nvPr/>
            </p:nvSpPr>
            <p:spPr>
              <a:xfrm>
                <a:off x="5072330" y="7808117"/>
                <a:ext cx="3598907" cy="2135983"/>
              </a:xfrm>
              <a:prstGeom prst="roundRect">
                <a:avLst/>
              </a:prstGeom>
              <a:solidFill>
                <a:srgbClr val="204C82"/>
              </a:solidFill>
              <a:ln>
                <a:solidFill>
                  <a:srgbClr val="204C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5B6FB55-856F-4E84-810B-2002514AE5A8}"/>
                  </a:ext>
                </a:extLst>
              </p:cNvPr>
              <p:cNvGrpSpPr/>
              <p:nvPr/>
            </p:nvGrpSpPr>
            <p:grpSpPr>
              <a:xfrm>
                <a:off x="5094568" y="7970636"/>
                <a:ext cx="3592232" cy="1849103"/>
                <a:chOff x="990564" y="7970636"/>
                <a:chExt cx="3592232" cy="1849103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A59E5D9-CF99-4A1B-851F-8B9DAB9D1346}"/>
                    </a:ext>
                  </a:extLst>
                </p:cNvPr>
                <p:cNvSpPr txBox="1"/>
                <p:nvPr/>
              </p:nvSpPr>
              <p:spPr>
                <a:xfrm>
                  <a:off x="990564" y="8496300"/>
                  <a:ext cx="359223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의사소통 한계 극복을 통한 수업 효율 상승</a:t>
                  </a:r>
                  <a:endPara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같이 공부하는 사람이 생겨 학업 의욕 고취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497B2A3-6DAA-4FD9-ACC1-EB93DFF5CAE4}"/>
                    </a:ext>
                  </a:extLst>
                </p:cNvPr>
                <p:cNvSpPr txBox="1"/>
                <p:nvPr/>
              </p:nvSpPr>
              <p:spPr>
                <a:xfrm>
                  <a:off x="1851125" y="7970636"/>
                  <a:ext cx="18711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효과 및 장점</a:t>
                  </a:r>
                </a:p>
              </p:txBody>
            </p:sp>
          </p:grp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FDA251-78E8-4FB5-8E42-5658D9AA77A1}"/>
              </a:ext>
            </a:extLst>
          </p:cNvPr>
          <p:cNvGrpSpPr/>
          <p:nvPr/>
        </p:nvGrpSpPr>
        <p:grpSpPr>
          <a:xfrm>
            <a:off x="9300809" y="2831100"/>
            <a:ext cx="3500791" cy="6429584"/>
            <a:chOff x="9329533" y="2831100"/>
            <a:chExt cx="3500791" cy="642958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9D74F93-1AA2-4A06-90AC-9D6BF5DCA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989" r="34027"/>
            <a:stretch/>
          </p:blipFill>
          <p:spPr>
            <a:xfrm>
              <a:off x="9962803" y="2831100"/>
              <a:ext cx="2210985" cy="216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39E533-68B2-42FE-8C29-35DB2596E489}"/>
                </a:ext>
              </a:extLst>
            </p:cNvPr>
            <p:cNvSpPr txBox="1"/>
            <p:nvPr/>
          </p:nvSpPr>
          <p:spPr>
            <a:xfrm>
              <a:off x="9456806" y="5143500"/>
              <a:ext cx="3222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학습 도우미 앱을 통한 학습 습관 유지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C6F8D8-DEB3-47DD-9DE4-EEBCF61B9C2E}"/>
                </a:ext>
              </a:extLst>
            </p:cNvPr>
            <p:cNvSpPr txBox="1"/>
            <p:nvPr/>
          </p:nvSpPr>
          <p:spPr>
            <a:xfrm>
              <a:off x="9329533" y="6351361"/>
              <a:ext cx="3326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현재 </a:t>
              </a:r>
              <a:r>
                <a:rPr lang="ko-KR" altLang="en-US" sz="2000" dirty="0" err="1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20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상황에서 학습 보조 어플이 부족하고 학생들이 적극 사용도 안 함</a:t>
              </a:r>
              <a:r>
                <a:rPr lang="en-US" altLang="ko-KR" sz="2000" dirty="0">
                  <a:solidFill>
                    <a:srgbClr val="73757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2000" dirty="0">
                <a:solidFill>
                  <a:srgbClr val="73757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01CAE72-C6BB-49F3-A118-58CE25D95368}"/>
                </a:ext>
              </a:extLst>
            </p:cNvPr>
            <p:cNvGrpSpPr/>
            <p:nvPr/>
          </p:nvGrpSpPr>
          <p:grpSpPr>
            <a:xfrm>
              <a:off x="9353231" y="7658100"/>
              <a:ext cx="3477093" cy="1602584"/>
              <a:chOff x="9221385" y="7808117"/>
              <a:chExt cx="3477093" cy="1602584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08D448D7-D5B6-4BB4-9E4A-64DB543B2C2F}"/>
                  </a:ext>
                </a:extLst>
              </p:cNvPr>
              <p:cNvSpPr/>
              <p:nvPr/>
            </p:nvSpPr>
            <p:spPr>
              <a:xfrm>
                <a:off x="9221385" y="7808117"/>
                <a:ext cx="3475709" cy="1602584"/>
              </a:xfrm>
              <a:prstGeom prst="roundRect">
                <a:avLst/>
              </a:prstGeom>
              <a:solidFill>
                <a:srgbClr val="204C82"/>
              </a:solidFill>
              <a:ln>
                <a:solidFill>
                  <a:srgbClr val="204C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271C1A0-32D0-4822-98E9-0CE5626E106E}"/>
                  </a:ext>
                </a:extLst>
              </p:cNvPr>
              <p:cNvGrpSpPr/>
              <p:nvPr/>
            </p:nvGrpSpPr>
            <p:grpSpPr>
              <a:xfrm>
                <a:off x="9239786" y="7941407"/>
                <a:ext cx="3458692" cy="1262779"/>
                <a:chOff x="878695" y="7941407"/>
                <a:chExt cx="3458692" cy="1262779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12B93D-09E9-4DDD-B836-B5EC75A72EA1}"/>
                    </a:ext>
                  </a:extLst>
                </p:cNvPr>
                <p:cNvSpPr txBox="1"/>
                <p:nvPr/>
              </p:nvSpPr>
              <p:spPr>
                <a:xfrm>
                  <a:off x="878695" y="8496300"/>
                  <a:ext cx="345869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기존에 형성하기 어려웠던 학습 습관을 유지 가능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6ECEA0-685E-4742-86BC-CB8CC72C4217}"/>
                    </a:ext>
                  </a:extLst>
                </p:cNvPr>
                <p:cNvSpPr txBox="1"/>
                <p:nvPr/>
              </p:nvSpPr>
              <p:spPr>
                <a:xfrm>
                  <a:off x="1808985" y="7941407"/>
                  <a:ext cx="159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효과 및 장점</a:t>
                  </a:r>
                </a:p>
              </p:txBody>
            </p:sp>
          </p:grpSp>
        </p:grp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9DCFFF-066C-474C-A24D-D58472960749}"/>
              </a:ext>
            </a:extLst>
          </p:cNvPr>
          <p:cNvCxnSpPr>
            <a:cxnSpLocks/>
          </p:cNvCxnSpPr>
          <p:nvPr/>
        </p:nvCxnSpPr>
        <p:spPr>
          <a:xfrm>
            <a:off x="4800600" y="2778917"/>
            <a:ext cx="0" cy="70127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1CB9B9-6C4C-4D86-8616-47DFC8CC855F}"/>
              </a:ext>
            </a:extLst>
          </p:cNvPr>
          <p:cNvCxnSpPr>
            <a:cxnSpLocks/>
          </p:cNvCxnSpPr>
          <p:nvPr/>
        </p:nvCxnSpPr>
        <p:spPr>
          <a:xfrm>
            <a:off x="8991600" y="2778917"/>
            <a:ext cx="0" cy="70127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0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1631216"/>
            <a:chOff x="4800600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제시</a:t>
              </a:r>
              <a:endPara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CF2E64-E579-4FF5-8903-D54D82EFB896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Untact</a:t>
            </a: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환경에서 대학생의 학업 성취도 향상을 위한 앱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F8DF8D-9835-4B92-842F-8E626B1059EF}"/>
              </a:ext>
            </a:extLst>
          </p:cNvPr>
          <p:cNvGrpSpPr/>
          <p:nvPr/>
        </p:nvGrpSpPr>
        <p:grpSpPr>
          <a:xfrm>
            <a:off x="1188240" y="3467100"/>
            <a:ext cx="11452096" cy="5029200"/>
            <a:chOff x="1034871" y="3086100"/>
            <a:chExt cx="11452096" cy="502920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DE75703-CA48-46F3-BE1C-55FF9FA77272}"/>
                </a:ext>
              </a:extLst>
            </p:cNvPr>
            <p:cNvCxnSpPr>
              <a:cxnSpLocks/>
              <a:stCxn id="50" idx="0"/>
              <a:endCxn id="41" idx="2"/>
            </p:cNvCxnSpPr>
            <p:nvPr/>
          </p:nvCxnSpPr>
          <p:spPr>
            <a:xfrm>
              <a:off x="3909547" y="4189758"/>
              <a:ext cx="5883395" cy="19671"/>
            </a:xfrm>
            <a:prstGeom prst="line">
              <a:avLst/>
            </a:prstGeom>
            <a:ln w="19050">
              <a:solidFill>
                <a:srgbClr val="AEAE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0650241-F008-41AB-8F49-163F184356A6}"/>
                </a:ext>
              </a:extLst>
            </p:cNvPr>
            <p:cNvGrpSpPr/>
            <p:nvPr/>
          </p:nvGrpSpPr>
          <p:grpSpPr>
            <a:xfrm>
              <a:off x="5239775" y="3086100"/>
              <a:ext cx="3097561" cy="5023184"/>
              <a:chOff x="5239775" y="3086100"/>
              <a:chExt cx="3097561" cy="5023184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DC76A832-8368-4350-A0FF-40BEC85841B4}"/>
                  </a:ext>
                </a:extLst>
              </p:cNvPr>
              <p:cNvGrpSpPr/>
              <p:nvPr/>
            </p:nvGrpSpPr>
            <p:grpSpPr>
              <a:xfrm>
                <a:off x="5665227" y="3086100"/>
                <a:ext cx="2385546" cy="2246658"/>
                <a:chOff x="4167654" y="3201642"/>
                <a:chExt cx="2385546" cy="2246658"/>
              </a:xfrm>
            </p:grpSpPr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7108C3C9-CB4C-4A59-B2B8-D9514E2BBBBC}"/>
                    </a:ext>
                  </a:extLst>
                </p:cNvPr>
                <p:cNvGrpSpPr/>
                <p:nvPr/>
              </p:nvGrpSpPr>
              <p:grpSpPr>
                <a:xfrm>
                  <a:off x="4167654" y="3201642"/>
                  <a:ext cx="2385546" cy="2246658"/>
                  <a:chOff x="1161247" y="3201642"/>
                  <a:chExt cx="2385546" cy="2246658"/>
                </a:xfrm>
                <a:solidFill>
                  <a:srgbClr val="4C80B0"/>
                </a:solidFill>
              </p:grpSpPr>
              <p:sp>
                <p:nvSpPr>
                  <p:cNvPr id="61" name="이등변 삼각형 60">
                    <a:extLst>
                      <a:ext uri="{FF2B5EF4-FFF2-40B4-BE49-F238E27FC236}">
                        <a16:creationId xmlns:a16="http://schemas.microsoft.com/office/drawing/2014/main" id="{71F64FC0-E52B-48E6-9219-7D1FCE79E5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97297" y="3941603"/>
                    <a:ext cx="1371600" cy="727393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타원 61">
                    <a:extLst>
                      <a:ext uri="{FF2B5EF4-FFF2-40B4-BE49-F238E27FC236}">
                        <a16:creationId xmlns:a16="http://schemas.microsoft.com/office/drawing/2014/main" id="{323AD33A-1EA8-42FB-AE73-9534B049FAC1}"/>
                      </a:ext>
                    </a:extLst>
                  </p:cNvPr>
                  <p:cNvSpPr/>
                  <p:nvPr/>
                </p:nvSpPr>
                <p:spPr>
                  <a:xfrm>
                    <a:off x="1161247" y="3201642"/>
                    <a:ext cx="2246658" cy="224665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9" name="그룹 1011">
                  <a:extLst>
                    <a:ext uri="{FF2B5EF4-FFF2-40B4-BE49-F238E27FC236}">
                      <a16:creationId xmlns:a16="http://schemas.microsoft.com/office/drawing/2014/main" id="{681594BA-F904-4EF0-955D-60BFFAA08DCF}"/>
                    </a:ext>
                  </a:extLst>
                </p:cNvPr>
                <p:cNvGrpSpPr/>
                <p:nvPr/>
              </p:nvGrpSpPr>
              <p:grpSpPr>
                <a:xfrm>
                  <a:off x="5007869" y="3960505"/>
                  <a:ext cx="650052" cy="650052"/>
                  <a:chOff x="10649881" y="2427096"/>
                  <a:chExt cx="866736" cy="866736"/>
                </a:xfrm>
              </p:grpSpPr>
              <p:pic>
                <p:nvPicPr>
                  <p:cNvPr id="60" name="Object 35">
                    <a:extLst>
                      <a:ext uri="{FF2B5EF4-FFF2-40B4-BE49-F238E27FC236}">
                        <a16:creationId xmlns:a16="http://schemas.microsoft.com/office/drawing/2014/main" id="{6708BD7E-9702-46AF-B55C-3667F40FB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10649881" y="2427096"/>
                    <a:ext cx="866736" cy="86673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8F4F7586-274D-48C5-A534-0ED4D57661E9}"/>
                  </a:ext>
                </a:extLst>
              </p:cNvPr>
              <p:cNvGrpSpPr/>
              <p:nvPr/>
            </p:nvGrpSpPr>
            <p:grpSpPr>
              <a:xfrm>
                <a:off x="5239775" y="5730767"/>
                <a:ext cx="3097561" cy="2378517"/>
                <a:chOff x="1035543" y="3422864"/>
                <a:chExt cx="3097561" cy="2378517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D6F6A21-1B28-4C5A-BAF5-281A4011AF79}"/>
                    </a:ext>
                  </a:extLst>
                </p:cNvPr>
                <p:cNvSpPr txBox="1"/>
                <p:nvPr/>
              </p:nvSpPr>
              <p:spPr>
                <a:xfrm>
                  <a:off x="1139746" y="3422864"/>
                  <a:ext cx="2721305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300" b="1" dirty="0">
                      <a:solidFill>
                        <a:srgbClr val="373B4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학습 습관 형성을 위한 학습 도우미 앱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4E0F2B6-DF14-4822-B77D-49D59E001CEB}"/>
                    </a:ext>
                  </a:extLst>
                </p:cNvPr>
                <p:cNvSpPr txBox="1"/>
                <p:nvPr/>
              </p:nvSpPr>
              <p:spPr>
                <a:xfrm>
                  <a:off x="1035543" y="4477942"/>
                  <a:ext cx="309756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비대면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수업에서 학생들의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학습 습관을 유지시키기 위해 학습 계획을</a:t>
                  </a:r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세우고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algn="ctr"/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점검하는</a:t>
                  </a:r>
                  <a:r>
                    <a:rPr lang="en-US" altLang="ko-K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앱 개발</a:t>
                  </a:r>
                  <a:endPara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681039A-863E-47C3-8A13-616F0EA73C62}"/>
                </a:ext>
              </a:extLst>
            </p:cNvPr>
            <p:cNvGrpSpPr/>
            <p:nvPr/>
          </p:nvGrpSpPr>
          <p:grpSpPr>
            <a:xfrm>
              <a:off x="1034871" y="3086100"/>
              <a:ext cx="3222980" cy="5029200"/>
              <a:chOff x="1034871" y="3086100"/>
              <a:chExt cx="3222980" cy="502920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7C6B27E-FA8A-4ABC-9560-F3C914811735}"/>
                  </a:ext>
                </a:extLst>
              </p:cNvPr>
              <p:cNvGrpSpPr/>
              <p:nvPr/>
            </p:nvGrpSpPr>
            <p:grpSpPr>
              <a:xfrm>
                <a:off x="1034871" y="5730768"/>
                <a:ext cx="3222980" cy="2384532"/>
                <a:chOff x="1042279" y="3422865"/>
                <a:chExt cx="3222980" cy="238453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CC6CCF1-FEDC-4584-93BD-3D2EC6DD37C6}"/>
                    </a:ext>
                  </a:extLst>
                </p:cNvPr>
                <p:cNvSpPr txBox="1"/>
                <p:nvPr/>
              </p:nvSpPr>
              <p:spPr>
                <a:xfrm>
                  <a:off x="1042279" y="3422865"/>
                  <a:ext cx="322298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300" b="1" dirty="0">
                      <a:solidFill>
                        <a:srgbClr val="373B4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의사소통 활성화를 위한</a:t>
                  </a:r>
                  <a:endPara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  <a:p>
                  <a:pPr algn="ctr"/>
                  <a:r>
                    <a:rPr lang="ko-KR" altLang="en-US" sz="2300" b="1" dirty="0">
                      <a:solidFill>
                        <a:srgbClr val="373B4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커뮤니티 앱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463542E-6937-49F1-8D8D-89F7EB20001A}"/>
                    </a:ext>
                  </a:extLst>
                </p:cNvPr>
                <p:cNvSpPr txBox="1"/>
                <p:nvPr/>
              </p:nvSpPr>
              <p:spPr>
                <a:xfrm>
                  <a:off x="1104988" y="4483958"/>
                  <a:ext cx="309756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비대면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수업에서 질의응답이 어렵다는 문제를 해결하기 위한 커뮤니티 앱 개발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FB28824-C396-46DA-B84A-879BC75D20E1}"/>
                  </a:ext>
                </a:extLst>
              </p:cNvPr>
              <p:cNvGrpSpPr/>
              <p:nvPr/>
            </p:nvGrpSpPr>
            <p:grpSpPr>
              <a:xfrm>
                <a:off x="1524000" y="3086100"/>
                <a:ext cx="2385546" cy="2246658"/>
                <a:chOff x="1524000" y="3086100"/>
                <a:chExt cx="2385546" cy="2246658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2C6E1DF-3442-4914-9239-B90109BAA38A}"/>
                    </a:ext>
                  </a:extLst>
                </p:cNvPr>
                <p:cNvGrpSpPr/>
                <p:nvPr/>
              </p:nvGrpSpPr>
              <p:grpSpPr>
                <a:xfrm>
                  <a:off x="1524000" y="3086100"/>
                  <a:ext cx="2385546" cy="2246658"/>
                  <a:chOff x="1161247" y="3201642"/>
                  <a:chExt cx="2385546" cy="2246658"/>
                </a:xfrm>
                <a:solidFill>
                  <a:srgbClr val="90BADE"/>
                </a:solidFill>
              </p:grpSpPr>
              <p:sp>
                <p:nvSpPr>
                  <p:cNvPr id="50" name="이등변 삼각형 49">
                    <a:extLst>
                      <a:ext uri="{FF2B5EF4-FFF2-40B4-BE49-F238E27FC236}">
                        <a16:creationId xmlns:a16="http://schemas.microsoft.com/office/drawing/2014/main" id="{13E28B6D-1BDB-451F-9BF2-FAEDC15336C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97297" y="3941603"/>
                    <a:ext cx="1371600" cy="727393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9F63DC00-7D25-4100-AE21-0DEF4DCD4B46}"/>
                      </a:ext>
                    </a:extLst>
                  </p:cNvPr>
                  <p:cNvSpPr/>
                  <p:nvPr/>
                </p:nvSpPr>
                <p:spPr>
                  <a:xfrm>
                    <a:off x="1161247" y="3201642"/>
                    <a:ext cx="2246658" cy="224665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48" name="그룹 1012">
                  <a:extLst>
                    <a:ext uri="{FF2B5EF4-FFF2-40B4-BE49-F238E27FC236}">
                      <a16:creationId xmlns:a16="http://schemas.microsoft.com/office/drawing/2014/main" id="{FD440D13-025A-45E1-BEA6-5FB9DB433629}"/>
                    </a:ext>
                  </a:extLst>
                </p:cNvPr>
                <p:cNvGrpSpPr/>
                <p:nvPr/>
              </p:nvGrpSpPr>
              <p:grpSpPr>
                <a:xfrm>
                  <a:off x="2257166" y="3779341"/>
                  <a:ext cx="781297" cy="781297"/>
                  <a:chOff x="4185710" y="2339599"/>
                  <a:chExt cx="1041729" cy="1041729"/>
                </a:xfrm>
              </p:grpSpPr>
              <p:pic>
                <p:nvPicPr>
                  <p:cNvPr id="49" name="Object 38">
                    <a:extLst>
                      <a:ext uri="{FF2B5EF4-FFF2-40B4-BE49-F238E27FC236}">
                        <a16:creationId xmlns:a16="http://schemas.microsoft.com/office/drawing/2014/main" id="{04EBAF55-7F2F-4AC3-B61B-AE7D0A6F4B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4185710" y="2339599"/>
                    <a:ext cx="1041729" cy="1041729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3126D61-2250-4812-BAF8-DE4B886C77A3}"/>
                </a:ext>
              </a:extLst>
            </p:cNvPr>
            <p:cNvGrpSpPr/>
            <p:nvPr/>
          </p:nvGrpSpPr>
          <p:grpSpPr>
            <a:xfrm>
              <a:off x="9263987" y="3086100"/>
              <a:ext cx="3222980" cy="5023184"/>
              <a:chOff x="9263987" y="3086100"/>
              <a:chExt cx="3222980" cy="5023184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49ADA57-E58F-469B-A82A-25A2B8933D84}"/>
                  </a:ext>
                </a:extLst>
              </p:cNvPr>
              <p:cNvGrpSpPr/>
              <p:nvPr/>
            </p:nvGrpSpPr>
            <p:grpSpPr>
              <a:xfrm>
                <a:off x="9263987" y="5730768"/>
                <a:ext cx="3222980" cy="2378516"/>
                <a:chOff x="1001485" y="3422865"/>
                <a:chExt cx="3222980" cy="2378516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5644D8B-EEB1-46E8-90ED-D930F8389862}"/>
                    </a:ext>
                  </a:extLst>
                </p:cNvPr>
                <p:cNvSpPr txBox="1"/>
                <p:nvPr/>
              </p:nvSpPr>
              <p:spPr>
                <a:xfrm>
                  <a:off x="1001485" y="3422865"/>
                  <a:ext cx="322298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300" b="1" dirty="0">
                      <a:solidFill>
                        <a:srgbClr val="373B4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자기주도적 학습 보충을 </a:t>
                  </a:r>
                  <a:endPara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  <a:p>
                  <a:pPr algn="ctr"/>
                  <a:r>
                    <a:rPr lang="ko-KR" altLang="en-US" sz="2300" b="1" dirty="0">
                      <a:solidFill>
                        <a:srgbClr val="373B4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위한 강의 </a:t>
                  </a:r>
                  <a:r>
                    <a:rPr lang="ko-KR" altLang="en-US" sz="2300" b="1" dirty="0" err="1">
                      <a:solidFill>
                        <a:srgbClr val="373B40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추천앱</a:t>
                  </a:r>
                  <a:endPara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7D83F70-19DC-4060-B46E-307F81BE3044}"/>
                    </a:ext>
                  </a:extLst>
                </p:cNvPr>
                <p:cNvSpPr txBox="1"/>
                <p:nvPr/>
              </p:nvSpPr>
              <p:spPr>
                <a:xfrm>
                  <a:off x="1195649" y="4477942"/>
                  <a:ext cx="291623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비대면</a:t>
                  </a:r>
                  <a:r>
                    <a:rPr lang="ko-KR" altLang="en-US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수업 환경에서 보충 수업을 필요로 하는 학생들을 위한 강의 추천 앱 개발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77624C0-1D3C-45AA-9E86-EA6087A2453C}"/>
                  </a:ext>
                </a:extLst>
              </p:cNvPr>
              <p:cNvGrpSpPr/>
              <p:nvPr/>
            </p:nvGrpSpPr>
            <p:grpSpPr>
              <a:xfrm>
                <a:off x="9792942" y="3086100"/>
                <a:ext cx="2246658" cy="2246658"/>
                <a:chOff x="9792942" y="3086100"/>
                <a:chExt cx="2246658" cy="2246658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8C2BA4E5-78AF-4BAB-A3A1-60C74B27686F}"/>
                    </a:ext>
                  </a:extLst>
                </p:cNvPr>
                <p:cNvSpPr/>
                <p:nvPr/>
              </p:nvSpPr>
              <p:spPr>
                <a:xfrm>
                  <a:off x="9792942" y="3086100"/>
                  <a:ext cx="2246658" cy="2246658"/>
                </a:xfrm>
                <a:prstGeom prst="ellipse">
                  <a:avLst/>
                </a:prstGeom>
                <a:solidFill>
                  <a:srgbClr val="192A5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2" name="Object 29">
                  <a:extLst>
                    <a:ext uri="{FF2B5EF4-FFF2-40B4-BE49-F238E27FC236}">
                      <a16:creationId xmlns:a16="http://schemas.microsoft.com/office/drawing/2014/main" id="{9EB131ED-95C6-4E14-94EA-EA8BD5FA44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459053" y="3793004"/>
                  <a:ext cx="832849" cy="83284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5555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ADD06-75DD-44DF-8850-5EBCCEB77032}"/>
              </a:ext>
            </a:extLst>
          </p:cNvPr>
          <p:cNvGrpSpPr/>
          <p:nvPr/>
        </p:nvGrpSpPr>
        <p:grpSpPr>
          <a:xfrm>
            <a:off x="1080000" y="4043241"/>
            <a:ext cx="11797799" cy="5672259"/>
            <a:chOff x="609600" y="3780000"/>
            <a:chExt cx="11797799" cy="56722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82D0403-B0F4-4AB6-980A-8CA32C9303C1}"/>
                </a:ext>
              </a:extLst>
            </p:cNvPr>
            <p:cNvGrpSpPr/>
            <p:nvPr/>
          </p:nvGrpSpPr>
          <p:grpSpPr>
            <a:xfrm>
              <a:off x="609600" y="7339636"/>
              <a:ext cx="10730190" cy="2112623"/>
              <a:chOff x="870328" y="5610136"/>
              <a:chExt cx="10577790" cy="211262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565008-2046-4B2B-8F3C-9682D9F30286}"/>
                  </a:ext>
                </a:extLst>
              </p:cNvPr>
              <p:cNvSpPr txBox="1"/>
              <p:nvPr/>
            </p:nvSpPr>
            <p:spPr>
              <a:xfrm>
                <a:off x="990600" y="5610136"/>
                <a:ext cx="2453421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1">
                  <a:lnSpc>
                    <a:spcPct val="120000"/>
                  </a:lnSpc>
                </a:pPr>
                <a:r>
                  <a:rPr lang="en-US" altLang="ko-KR" sz="3000" kern="0" dirty="0">
                    <a:solidFill>
                      <a:srgbClr val="84AEDC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INPUT</a:t>
                </a:r>
                <a:endParaRPr lang="ko-KR" altLang="en-US" sz="3000" kern="0" dirty="0">
                  <a:solidFill>
                    <a:srgbClr val="84AE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ACBDD9-70EC-4377-BA28-CAC9B38AA70F}"/>
                  </a:ext>
                </a:extLst>
              </p:cNvPr>
              <p:cNvSpPr txBox="1"/>
              <p:nvPr/>
            </p:nvSpPr>
            <p:spPr>
              <a:xfrm>
                <a:off x="870328" y="6206959"/>
                <a:ext cx="10577790" cy="1515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I-CLASS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존재하는 수강 정보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수강 과목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분반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및 학생 정보 데이터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앱 내부에 존재하는 게시글 및 포인트 데이터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09690EA-8F46-45DD-B740-A036F2AE6371}"/>
                </a:ext>
              </a:extLst>
            </p:cNvPr>
            <p:cNvGrpSpPr/>
            <p:nvPr/>
          </p:nvGrpSpPr>
          <p:grpSpPr>
            <a:xfrm>
              <a:off x="609600" y="3780000"/>
              <a:ext cx="11797799" cy="3679924"/>
              <a:chOff x="990599" y="3920721"/>
              <a:chExt cx="11797799" cy="367992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12978A-49EC-4DFD-801C-FED1C9E6600E}"/>
                  </a:ext>
                </a:extLst>
              </p:cNvPr>
              <p:cNvSpPr txBox="1"/>
              <p:nvPr/>
            </p:nvSpPr>
            <p:spPr>
              <a:xfrm>
                <a:off x="990599" y="3920721"/>
                <a:ext cx="2453421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1">
                  <a:lnSpc>
                    <a:spcPct val="120000"/>
                  </a:lnSpc>
                </a:pPr>
                <a:r>
                  <a:rPr lang="ko-KR" altLang="en-US" sz="3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핵심</a:t>
                </a:r>
                <a:r>
                  <a:rPr lang="en-US" altLang="ko-KR" sz="3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기능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8D3EEC-AD3C-4A49-AABF-FC52E6B94088}"/>
                  </a:ext>
                </a:extLst>
              </p:cNvPr>
              <p:cNvSpPr txBox="1"/>
              <p:nvPr/>
            </p:nvSpPr>
            <p:spPr>
              <a:xfrm>
                <a:off x="990599" y="4545963"/>
                <a:ext cx="11797799" cy="3054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의사소통을 활성화 할 수 있는 커뮤니티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질문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정보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게시판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정보 구매 및 성취감 향상을 통해 자기 효능감을 높이는 포인트 제도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교과 과목 외에 </a:t>
                </a:r>
                <a:r>
                  <a:rPr lang="ko-KR" altLang="en-US" sz="25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비교과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과목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동아리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스터디 등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활동을 위한 커뮤니티 게시판 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39D9E7-D68B-43AE-8860-5F4FCCCB819E}"/>
              </a:ext>
            </a:extLst>
          </p:cNvPr>
          <p:cNvGrpSpPr/>
          <p:nvPr/>
        </p:nvGrpSpPr>
        <p:grpSpPr>
          <a:xfrm>
            <a:off x="609600" y="1980000"/>
            <a:ext cx="12789642" cy="1506954"/>
            <a:chOff x="499200" y="1980000"/>
            <a:chExt cx="12789642" cy="15069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676657-2BEF-45C8-AB87-FC27977A3543}"/>
                </a:ext>
              </a:extLst>
            </p:cNvPr>
            <p:cNvSpPr txBox="1"/>
            <p:nvPr/>
          </p:nvSpPr>
          <p:spPr>
            <a:xfrm>
              <a:off x="609600" y="1980000"/>
              <a:ext cx="1267924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a) </a:t>
              </a:r>
              <a:r>
                <a:rPr lang="ko-KR" altLang="en-US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의사소통 활성화를 위한 커뮤니티 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FB1D88-8E6A-43C6-96FA-1338303E9E62}"/>
                </a:ext>
              </a:extLst>
            </p:cNvPr>
            <p:cNvSpPr txBox="1"/>
            <p:nvPr/>
          </p:nvSpPr>
          <p:spPr>
            <a:xfrm>
              <a:off x="499200" y="3009900"/>
              <a:ext cx="1199775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2500" b="1" dirty="0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수업에서 질의응답이 어려운 문제를 해결하기 위한 커뮤니티 앱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23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71E5E0-8E19-4E7A-80B9-0E86DCF58140}"/>
              </a:ext>
            </a:extLst>
          </p:cNvPr>
          <p:cNvGrpSpPr/>
          <p:nvPr/>
        </p:nvGrpSpPr>
        <p:grpSpPr>
          <a:xfrm>
            <a:off x="609600" y="1980000"/>
            <a:ext cx="12789642" cy="1506954"/>
            <a:chOff x="499200" y="1980000"/>
            <a:chExt cx="12789642" cy="15069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676657-2BEF-45C8-AB87-FC27977A3543}"/>
                </a:ext>
              </a:extLst>
            </p:cNvPr>
            <p:cNvSpPr txBox="1"/>
            <p:nvPr/>
          </p:nvSpPr>
          <p:spPr>
            <a:xfrm>
              <a:off x="609600" y="1980000"/>
              <a:ext cx="1267924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a) </a:t>
              </a:r>
              <a:r>
                <a:rPr lang="ko-KR" altLang="en-US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의사소통 활성화를 위한 커뮤니티 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F23789-6D9C-4A09-8468-065F16D1A44D}"/>
                </a:ext>
              </a:extLst>
            </p:cNvPr>
            <p:cNvSpPr txBox="1"/>
            <p:nvPr/>
          </p:nvSpPr>
          <p:spPr>
            <a:xfrm>
              <a:off x="499200" y="3009900"/>
              <a:ext cx="1057779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2500" b="1" dirty="0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수업에서 질의응답이 어려운 문제를 해결하기 위한 커뮤니티 앱 개발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E6C827-39DC-4600-8463-63FD6760FDF7}"/>
              </a:ext>
            </a:extLst>
          </p:cNvPr>
          <p:cNvGrpSpPr/>
          <p:nvPr/>
        </p:nvGrpSpPr>
        <p:grpSpPr>
          <a:xfrm>
            <a:off x="1080000" y="4063162"/>
            <a:ext cx="10577790" cy="5195138"/>
            <a:chOff x="1080000" y="3910762"/>
            <a:chExt cx="10577790" cy="519513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E614634-EA83-441F-AFF1-8AD269FD0683}"/>
                </a:ext>
              </a:extLst>
            </p:cNvPr>
            <p:cNvGrpSpPr/>
            <p:nvPr/>
          </p:nvGrpSpPr>
          <p:grpSpPr>
            <a:xfrm>
              <a:off x="1080000" y="3910762"/>
              <a:ext cx="10577790" cy="5195138"/>
              <a:chOff x="990600" y="3931740"/>
              <a:chExt cx="10577790" cy="5195138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E92E2D8B-9CD4-489D-9388-F74BEF41BC77}"/>
                  </a:ext>
                </a:extLst>
              </p:cNvPr>
              <p:cNvGrpSpPr/>
              <p:nvPr/>
            </p:nvGrpSpPr>
            <p:grpSpPr>
              <a:xfrm>
                <a:off x="990600" y="7796262"/>
                <a:ext cx="10577790" cy="1330616"/>
                <a:chOff x="990600" y="3672544"/>
                <a:chExt cx="10577790" cy="1330616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6565008-2046-4B2B-8F3C-9682D9F30286}"/>
                    </a:ext>
                  </a:extLst>
                </p:cNvPr>
                <p:cNvSpPr txBox="1"/>
                <p:nvPr/>
              </p:nvSpPr>
              <p:spPr>
                <a:xfrm>
                  <a:off x="990600" y="3672544"/>
                  <a:ext cx="2453421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 latinLnBrk="1">
                    <a:lnSpc>
                      <a:spcPct val="120000"/>
                    </a:lnSpc>
                  </a:pPr>
                  <a:r>
                    <a:rPr lang="en-US" altLang="ko-KR" sz="3000" kern="0" dirty="0">
                      <a:solidFill>
                        <a:srgbClr val="284398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OUTPUT</a:t>
                  </a:r>
                  <a:endParaRPr lang="ko-KR" altLang="en-US" sz="3000" kern="0" dirty="0">
                    <a:solidFill>
                      <a:srgbClr val="284398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ACBDD9-70EC-4377-BA28-CAC9B38AA70F}"/>
                    </a:ext>
                  </a:extLst>
                </p:cNvPr>
                <p:cNvSpPr txBox="1"/>
                <p:nvPr/>
              </p:nvSpPr>
              <p:spPr>
                <a:xfrm>
                  <a:off x="990600" y="4256802"/>
                  <a:ext cx="10577790" cy="746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의사소통 활성화</a:t>
                  </a:r>
                  <a:r>
                    <a:rPr lang="en-US" altLang="ko-KR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성취감 형성</a:t>
                  </a:r>
                  <a:r>
                    <a:rPr lang="en-US" altLang="ko-KR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자기 효능감 향상 및 동기 부여 앱 개발</a:t>
                  </a:r>
                  <a:endPara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F8AF0D-EBA5-4030-81D9-2C044FDB25E4}"/>
                  </a:ext>
                </a:extLst>
              </p:cNvPr>
              <p:cNvSpPr txBox="1"/>
              <p:nvPr/>
            </p:nvSpPr>
            <p:spPr>
              <a:xfrm>
                <a:off x="990600" y="3931740"/>
                <a:ext cx="3111000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1">
                  <a:lnSpc>
                    <a:spcPct val="120000"/>
                  </a:lnSpc>
                </a:pPr>
                <a:r>
                  <a:rPr lang="en-US" altLang="ko-KR" sz="3000" kern="0">
                    <a:solidFill>
                      <a:srgbClr val="4C80B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PROCESSING</a:t>
                </a:r>
                <a:endParaRPr lang="ko-KR" altLang="en-US" sz="3000" kern="0" dirty="0">
                  <a:solidFill>
                    <a:srgbClr val="4C80B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69D264-EEA5-4331-AC18-54B81FE3037F}"/>
                </a:ext>
              </a:extLst>
            </p:cNvPr>
            <p:cNvSpPr txBox="1"/>
            <p:nvPr/>
          </p:nvSpPr>
          <p:spPr>
            <a:xfrm>
              <a:off x="1080000" y="4406400"/>
              <a:ext cx="10577790" cy="2285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사용자의 학번 데이터로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I-CLASS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접속 후 수강중인 과목의 데이터 수집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학생들의 데이터는 하나의 저장 공간에 계열 별로 표를 생성한 후 저장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학수 번호별로 저장 공간을 생성한 후 과목 별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교수님 별로 정보를 저장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23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CDE567-9C3E-4968-9DFA-6CC9811C5D24}"/>
              </a:ext>
            </a:extLst>
          </p:cNvPr>
          <p:cNvGrpSpPr/>
          <p:nvPr/>
        </p:nvGrpSpPr>
        <p:grpSpPr>
          <a:xfrm>
            <a:off x="1080000" y="4061162"/>
            <a:ext cx="12319241" cy="5638696"/>
            <a:chOff x="608400" y="3778582"/>
            <a:chExt cx="12319241" cy="56386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7277A5-7F38-4B52-9083-5642B1A8844D}"/>
                </a:ext>
              </a:extLst>
            </p:cNvPr>
            <p:cNvGrpSpPr/>
            <p:nvPr/>
          </p:nvGrpSpPr>
          <p:grpSpPr>
            <a:xfrm>
              <a:off x="608401" y="8146956"/>
              <a:ext cx="10577790" cy="1270322"/>
              <a:chOff x="990600" y="5816412"/>
              <a:chExt cx="10577790" cy="127032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CD5CA0-B43A-404F-A56E-837AD14B8B04}"/>
                  </a:ext>
                </a:extLst>
              </p:cNvPr>
              <p:cNvSpPr txBox="1"/>
              <p:nvPr/>
            </p:nvSpPr>
            <p:spPr>
              <a:xfrm>
                <a:off x="990600" y="5816412"/>
                <a:ext cx="2453421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1">
                  <a:lnSpc>
                    <a:spcPct val="120000"/>
                  </a:lnSpc>
                </a:pPr>
                <a:r>
                  <a:rPr lang="en-US" altLang="ko-KR" sz="3000" kern="0" dirty="0">
                    <a:solidFill>
                      <a:srgbClr val="84AEDC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INPUT</a:t>
                </a:r>
                <a:endParaRPr lang="ko-KR" altLang="en-US" sz="3000" kern="0" dirty="0">
                  <a:solidFill>
                    <a:srgbClr val="84AE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903242-5941-484F-8083-C4022CFD962A}"/>
                  </a:ext>
                </a:extLst>
              </p:cNvPr>
              <p:cNvSpPr txBox="1"/>
              <p:nvPr/>
            </p:nvSpPr>
            <p:spPr>
              <a:xfrm>
                <a:off x="990600" y="6340376"/>
                <a:ext cx="10577790" cy="746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I-CLASS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존재하는 수강 정보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수강 과목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분반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및 학생 정보 데이터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EF15247-1753-4DCE-B067-D530FF6C2200}"/>
                </a:ext>
              </a:extLst>
            </p:cNvPr>
            <p:cNvGrpSpPr/>
            <p:nvPr/>
          </p:nvGrpSpPr>
          <p:grpSpPr>
            <a:xfrm>
              <a:off x="608400" y="3778582"/>
              <a:ext cx="12319241" cy="3679924"/>
              <a:chOff x="990599" y="3920721"/>
              <a:chExt cx="12319241" cy="36799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69088F-B4D9-4C65-B8A6-97FE997EFA01}"/>
                  </a:ext>
                </a:extLst>
              </p:cNvPr>
              <p:cNvSpPr txBox="1"/>
              <p:nvPr/>
            </p:nvSpPr>
            <p:spPr>
              <a:xfrm>
                <a:off x="990599" y="3920721"/>
                <a:ext cx="2453421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1">
                  <a:lnSpc>
                    <a:spcPct val="120000"/>
                  </a:lnSpc>
                </a:pPr>
                <a:r>
                  <a:rPr lang="ko-KR" altLang="en-US" sz="30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핵심</a:t>
                </a:r>
                <a:r>
                  <a:rPr lang="en-US" altLang="ko-KR" sz="30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30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기능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7C82B0-240F-48FD-BD01-9B37541D287A}"/>
                  </a:ext>
                </a:extLst>
              </p:cNvPr>
              <p:cNvSpPr txBox="1"/>
              <p:nvPr/>
            </p:nvSpPr>
            <p:spPr>
              <a:xfrm>
                <a:off x="990599" y="4545963"/>
                <a:ext cx="12319241" cy="3054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학업 의욕 고취를 위한 </a:t>
                </a:r>
                <a:r>
                  <a:rPr lang="ko-KR" altLang="en-US" sz="25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티어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및 타이머 시스템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과제 및 수업 시간 준수를 위한 </a:t>
                </a:r>
                <a:r>
                  <a:rPr lang="ko-KR" altLang="en-US" sz="25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푸쉬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알림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 눈에 확인 가능한 출석 및 과제 제출 상황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알림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및 파일 열람이 불편한 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I-CLASS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한계를 극복한 알림 및 파일 관리 시스템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D48BCB-D5C4-41AF-BF25-2DCE49E59480}"/>
              </a:ext>
            </a:extLst>
          </p:cNvPr>
          <p:cNvGrpSpPr/>
          <p:nvPr/>
        </p:nvGrpSpPr>
        <p:grpSpPr>
          <a:xfrm>
            <a:off x="609600" y="1980000"/>
            <a:ext cx="12789642" cy="1506954"/>
            <a:chOff x="499200" y="1980000"/>
            <a:chExt cx="12789642" cy="15069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676657-2BEF-45C8-AB87-FC27977A3543}"/>
                </a:ext>
              </a:extLst>
            </p:cNvPr>
            <p:cNvSpPr txBox="1"/>
            <p:nvPr/>
          </p:nvSpPr>
          <p:spPr>
            <a:xfrm>
              <a:off x="609600" y="1980000"/>
              <a:ext cx="1267924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b) </a:t>
              </a:r>
              <a:r>
                <a:rPr lang="ko-KR" altLang="en-US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학습 습관 형성을 위한 학습 도우미 앱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097602-2014-48F8-87C4-812002EC42BA}"/>
                </a:ext>
              </a:extLst>
            </p:cNvPr>
            <p:cNvSpPr txBox="1"/>
            <p:nvPr/>
          </p:nvSpPr>
          <p:spPr>
            <a:xfrm>
              <a:off x="499200" y="3009900"/>
              <a:ext cx="126792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2500" b="1" dirty="0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수업에서 학생들의 학습 습관 유지를 위해 학습 계획을 세우고 점검하는 앱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79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0EC8F-BA5A-47C4-A631-881DD28C38BF}"/>
              </a:ext>
            </a:extLst>
          </p:cNvPr>
          <p:cNvGrpSpPr/>
          <p:nvPr/>
        </p:nvGrpSpPr>
        <p:grpSpPr>
          <a:xfrm>
            <a:off x="609600" y="1980000"/>
            <a:ext cx="12789642" cy="1506954"/>
            <a:chOff x="499200" y="1980000"/>
            <a:chExt cx="12789642" cy="15069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676657-2BEF-45C8-AB87-FC27977A3543}"/>
                </a:ext>
              </a:extLst>
            </p:cNvPr>
            <p:cNvSpPr txBox="1"/>
            <p:nvPr/>
          </p:nvSpPr>
          <p:spPr>
            <a:xfrm>
              <a:off x="609600" y="1980000"/>
              <a:ext cx="1267924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b) </a:t>
              </a:r>
              <a:r>
                <a:rPr lang="ko-KR" altLang="en-US" sz="4000" kern="0" dirty="0">
                  <a:solidFill>
                    <a:srgbClr val="33426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학습 습관 형성을 위한 학습 도우미 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820BC2-D926-4997-9CEF-1511A1E68D8B}"/>
                </a:ext>
              </a:extLst>
            </p:cNvPr>
            <p:cNvSpPr txBox="1"/>
            <p:nvPr/>
          </p:nvSpPr>
          <p:spPr>
            <a:xfrm>
              <a:off x="499200" y="3009900"/>
              <a:ext cx="1267924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b="1" dirty="0" err="1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2500" b="1" dirty="0">
                  <a:solidFill>
                    <a:srgbClr val="33426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수업에서 학생들의 학습 습관 유지를 위해 학습 계획을 세우고 점검하는 앱 개발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4B20E6C-50C1-4DF4-9C5B-DFDB9AC369DA}"/>
              </a:ext>
            </a:extLst>
          </p:cNvPr>
          <p:cNvGrpSpPr/>
          <p:nvPr/>
        </p:nvGrpSpPr>
        <p:grpSpPr>
          <a:xfrm>
            <a:off x="1080000" y="4007224"/>
            <a:ext cx="12319242" cy="5632076"/>
            <a:chOff x="1080000" y="3780000"/>
            <a:chExt cx="12319242" cy="563207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941E950-3720-4B0C-AF74-0B531FC6A23E}"/>
                </a:ext>
              </a:extLst>
            </p:cNvPr>
            <p:cNvGrpSpPr/>
            <p:nvPr/>
          </p:nvGrpSpPr>
          <p:grpSpPr>
            <a:xfrm>
              <a:off x="1080000" y="3780000"/>
              <a:ext cx="10577790" cy="5632076"/>
              <a:chOff x="990600" y="4076700"/>
              <a:chExt cx="10577790" cy="5632076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0F34032-5734-4BC1-A5E3-EBAF91546502}"/>
                  </a:ext>
                </a:extLst>
              </p:cNvPr>
              <p:cNvGrpSpPr/>
              <p:nvPr/>
            </p:nvGrpSpPr>
            <p:grpSpPr>
              <a:xfrm>
                <a:off x="990600" y="8345236"/>
                <a:ext cx="10577790" cy="1363540"/>
                <a:chOff x="990600" y="4221518"/>
                <a:chExt cx="10577790" cy="136354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681C999-9A2A-4292-8CF3-423E60D9F7CF}"/>
                    </a:ext>
                  </a:extLst>
                </p:cNvPr>
                <p:cNvSpPr txBox="1"/>
                <p:nvPr/>
              </p:nvSpPr>
              <p:spPr>
                <a:xfrm>
                  <a:off x="990600" y="4221518"/>
                  <a:ext cx="2453421" cy="6001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 latinLnBrk="1">
                    <a:lnSpc>
                      <a:spcPct val="120000"/>
                    </a:lnSpc>
                  </a:pPr>
                  <a:r>
                    <a:rPr lang="en-US" altLang="ko-KR" sz="3000" kern="0" dirty="0">
                      <a:solidFill>
                        <a:srgbClr val="284398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OUTPUT</a:t>
                  </a:r>
                  <a:endParaRPr lang="ko-KR" altLang="en-US" sz="3000" kern="0" dirty="0">
                    <a:solidFill>
                      <a:srgbClr val="284398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463CA8-149A-4254-A5E6-0817740986E1}"/>
                    </a:ext>
                  </a:extLst>
                </p:cNvPr>
                <p:cNvSpPr txBox="1"/>
                <p:nvPr/>
              </p:nvSpPr>
              <p:spPr>
                <a:xfrm>
                  <a:off x="990600" y="4838700"/>
                  <a:ext cx="10577790" cy="746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학습 의욕 고취</a:t>
                  </a:r>
                  <a:r>
                    <a:rPr lang="en-US" altLang="ko-KR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, </a:t>
                  </a:r>
                  <a:r>
                    <a:rPr lang="ko-KR" altLang="en-US" sz="25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자기 효능감 향상 및 자기 감시 학습 보조 앱 개발</a:t>
                  </a:r>
                  <a:endPara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404CC2-4ED5-4027-A59E-FFB2358D523D}"/>
                  </a:ext>
                </a:extLst>
              </p:cNvPr>
              <p:cNvSpPr txBox="1"/>
              <p:nvPr/>
            </p:nvSpPr>
            <p:spPr>
              <a:xfrm>
                <a:off x="990600" y="4076700"/>
                <a:ext cx="3034800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1">
                  <a:lnSpc>
                    <a:spcPct val="120000"/>
                  </a:lnSpc>
                </a:pPr>
                <a:r>
                  <a:rPr lang="en-US" altLang="ko-KR" sz="3000" kern="0">
                    <a:solidFill>
                      <a:srgbClr val="4C80B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PROCESSING</a:t>
                </a:r>
                <a:endParaRPr lang="ko-KR" altLang="en-US" sz="3000" kern="0" dirty="0">
                  <a:solidFill>
                    <a:srgbClr val="4C80B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415FFE-C9E2-4944-9D3C-AB3E910EFFBF}"/>
                </a:ext>
              </a:extLst>
            </p:cNvPr>
            <p:cNvSpPr txBox="1"/>
            <p:nvPr/>
          </p:nvSpPr>
          <p:spPr>
            <a:xfrm>
              <a:off x="1080000" y="4402800"/>
              <a:ext cx="12319242" cy="305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학생의 학번 데이터를 이용해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I-CLASS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접속해 데이터에 접근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공지사항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동영상 강의 시간 등 정보들을 모음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공지 사항은 별도의 표에 저장해 정보를 차곡차곡 쌓음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점수들은 하나의 표에 저장해 점수가 높은 순으로 정렬 후 본인의 순위 표시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676657-2BEF-45C8-AB87-FC27977A3543}"/>
              </a:ext>
            </a:extLst>
          </p:cNvPr>
          <p:cNvSpPr txBox="1"/>
          <p:nvPr/>
        </p:nvSpPr>
        <p:spPr>
          <a:xfrm>
            <a:off x="720000" y="19800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자기주도적 학습 보충을 위한 강의 추천 앱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17BBA5-684B-4E33-BBBD-43A8C142CC32}"/>
              </a:ext>
            </a:extLst>
          </p:cNvPr>
          <p:cNvGrpSpPr/>
          <p:nvPr/>
        </p:nvGrpSpPr>
        <p:grpSpPr>
          <a:xfrm>
            <a:off x="1080000" y="7504734"/>
            <a:ext cx="10730190" cy="2058366"/>
            <a:chOff x="870328" y="5762536"/>
            <a:chExt cx="10577790" cy="22642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FAD16C-DA59-42A5-BA91-5A599E313078}"/>
                </a:ext>
              </a:extLst>
            </p:cNvPr>
            <p:cNvSpPr txBox="1"/>
            <p:nvPr/>
          </p:nvSpPr>
          <p:spPr>
            <a:xfrm>
              <a:off x="990600" y="5762536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84AE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INPUT</a:t>
              </a:r>
              <a:endParaRPr lang="ko-KR" altLang="en-US" sz="3000" kern="0" dirty="0">
                <a:solidFill>
                  <a:srgbClr val="84AED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40F9E3-F1EE-4EA2-BA2A-C2B2C45B65E8}"/>
                </a:ext>
              </a:extLst>
            </p:cNvPr>
            <p:cNvSpPr txBox="1"/>
            <p:nvPr/>
          </p:nvSpPr>
          <p:spPr>
            <a:xfrm>
              <a:off x="870328" y="6359359"/>
              <a:ext cx="10577790" cy="166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I-CLASS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사용자가 수강 완료한 강의 정보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한국형 온라인 공개 강좌인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K-MOOC 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KOCW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국가 강의 데이터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FA638A-9549-4310-9FE2-CB1C5A65464C}"/>
              </a:ext>
            </a:extLst>
          </p:cNvPr>
          <p:cNvGrpSpPr/>
          <p:nvPr/>
        </p:nvGrpSpPr>
        <p:grpSpPr>
          <a:xfrm>
            <a:off x="1080000" y="3799663"/>
            <a:ext cx="12026400" cy="4276040"/>
            <a:chOff x="990599" y="3920721"/>
            <a:chExt cx="10577791" cy="569140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B4058-C7C0-478A-9863-61BE1BCB6785}"/>
                </a:ext>
              </a:extLst>
            </p:cNvPr>
            <p:cNvSpPr txBox="1"/>
            <p:nvPr/>
          </p:nvSpPr>
          <p:spPr>
            <a:xfrm>
              <a:off x="990599" y="3920721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ko-KR" altLang="en-US" sz="3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핵심</a:t>
              </a:r>
              <a:r>
                <a:rPr lang="en-US" altLang="ko-KR" sz="3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3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EC163C-AAC0-414B-BC6E-F76BBCAEB25E}"/>
                </a:ext>
              </a:extLst>
            </p:cNvPr>
            <p:cNvSpPr txBox="1"/>
            <p:nvPr/>
          </p:nvSpPr>
          <p:spPr>
            <a:xfrm>
              <a:off x="990600" y="4522221"/>
              <a:ext cx="10577790" cy="5089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강의 수강 후에도 이해가 되지 않거나 추가 학습을 원하는 경우 도움이 될 만한 영상을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K-MOOC 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KOCW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있는 강의에서 추천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K-MOOC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이나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KOCW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추천 영상을 시청한 후에 다시 시청 가능하게 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영상 기록을 앱에 저장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3992114-B457-4E6E-A424-98880079C097}"/>
              </a:ext>
            </a:extLst>
          </p:cNvPr>
          <p:cNvSpPr txBox="1"/>
          <p:nvPr/>
        </p:nvSpPr>
        <p:spPr>
          <a:xfrm>
            <a:off x="720000" y="3009900"/>
            <a:ext cx="121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rgbClr val="3342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3342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 환경에서 보충 수업을 필요로 하는 학생들을 위한 강의 추천 앱 개발</a:t>
            </a:r>
          </a:p>
        </p:txBody>
      </p:sp>
    </p:spTree>
    <p:extLst>
      <p:ext uri="{BB962C8B-B14F-4D97-AF65-F5344CB8AC3E}">
        <p14:creationId xmlns:p14="http://schemas.microsoft.com/office/powerpoint/2010/main" val="235306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72000" y="571500"/>
            <a:ext cx="4572000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설명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E01FB8-8DB9-4260-A320-598D821E6AC5}"/>
              </a:ext>
            </a:extLst>
          </p:cNvPr>
          <p:cNvSpPr txBox="1"/>
          <p:nvPr/>
        </p:nvSpPr>
        <p:spPr>
          <a:xfrm>
            <a:off x="720000" y="3009900"/>
            <a:ext cx="121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>
                <a:solidFill>
                  <a:srgbClr val="3342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500" b="1" dirty="0">
                <a:solidFill>
                  <a:srgbClr val="33426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 환경에서 보충 수업을 필요로 하는 학생들을 위한 강의 추천 앱 개발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3CA457-3F2A-4487-BC09-906851AC00DC}"/>
              </a:ext>
            </a:extLst>
          </p:cNvPr>
          <p:cNvGrpSpPr/>
          <p:nvPr/>
        </p:nvGrpSpPr>
        <p:grpSpPr>
          <a:xfrm>
            <a:off x="1080000" y="7724203"/>
            <a:ext cx="11797800" cy="1403647"/>
            <a:chOff x="990600" y="4076700"/>
            <a:chExt cx="11797800" cy="144617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D5B946-4465-4AC8-B5BB-12991790AC7A}"/>
                </a:ext>
              </a:extLst>
            </p:cNvPr>
            <p:cNvSpPr txBox="1"/>
            <p:nvPr/>
          </p:nvSpPr>
          <p:spPr>
            <a:xfrm>
              <a:off x="990600" y="4076700"/>
              <a:ext cx="245342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28439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OUTPUT</a:t>
              </a:r>
              <a:endParaRPr lang="ko-KR" altLang="en-US" sz="3000" kern="0" dirty="0">
                <a:solidFill>
                  <a:srgbClr val="28439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2198CF-7E5A-436E-A00C-B80748E4849F}"/>
                </a:ext>
              </a:extLst>
            </p:cNvPr>
            <p:cNvSpPr txBox="1"/>
            <p:nvPr/>
          </p:nvSpPr>
          <p:spPr>
            <a:xfrm>
              <a:off x="990600" y="4753905"/>
              <a:ext cx="11797800" cy="768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 공부를 원하는 학생에 대해 공부 기회를 부여해 학습 능력 향상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18AC5A-F414-480B-8034-BD4E102CAC4F}"/>
              </a:ext>
            </a:extLst>
          </p:cNvPr>
          <p:cNvGrpSpPr/>
          <p:nvPr/>
        </p:nvGrpSpPr>
        <p:grpSpPr>
          <a:xfrm>
            <a:off x="1080000" y="3973144"/>
            <a:ext cx="11797800" cy="4487034"/>
            <a:chOff x="990600" y="4076700"/>
            <a:chExt cx="11797800" cy="51577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975079-0A93-4E6A-B4DC-4B0ACF83F116}"/>
                </a:ext>
              </a:extLst>
            </p:cNvPr>
            <p:cNvSpPr txBox="1"/>
            <p:nvPr/>
          </p:nvSpPr>
          <p:spPr>
            <a:xfrm>
              <a:off x="990600" y="4076700"/>
              <a:ext cx="31110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1">
                <a:lnSpc>
                  <a:spcPct val="120000"/>
                </a:lnSpc>
              </a:pPr>
              <a:r>
                <a:rPr lang="en-US" altLang="ko-KR" sz="3000" kern="0" dirty="0">
                  <a:solidFill>
                    <a:srgbClr val="4C80B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PROCESSING</a:t>
              </a:r>
              <a:endParaRPr lang="ko-KR" altLang="en-US" sz="3000" kern="0" dirty="0">
                <a:solidFill>
                  <a:srgbClr val="4C80B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2DE5F-62F5-40C2-A3EC-86DF8936F908}"/>
                </a:ext>
              </a:extLst>
            </p:cNvPr>
            <p:cNvSpPr txBox="1"/>
            <p:nvPr/>
          </p:nvSpPr>
          <p:spPr>
            <a:xfrm>
              <a:off x="990600" y="4838699"/>
              <a:ext cx="11797800" cy="4395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I-CLASS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데이터를 통해 학생 자신의 수강 완료한 강의 정보에 접근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K-MOOC 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또는 </a:t>
              </a:r>
              <a:r>
                <a: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KOCW</a:t>
              </a:r>
              <a:r>
                <a:rPr lang="ko-KR" altLang="en-US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학생이 수강 완료한 강의와 비슷한 강의가 있는지 탐색하는 알고리즘 작성</a:t>
              </a: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F51DF62-2319-41AB-99A7-09E718D9749E}"/>
              </a:ext>
            </a:extLst>
          </p:cNvPr>
          <p:cNvSpPr txBox="1"/>
          <p:nvPr/>
        </p:nvSpPr>
        <p:spPr>
          <a:xfrm>
            <a:off x="720000" y="1980000"/>
            <a:ext cx="126792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c) </a:t>
            </a:r>
            <a:r>
              <a:rPr lang="ko-KR" altLang="en-US" sz="40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자기주도적 학습 보충을 위한 강의 추천 앱</a:t>
            </a:r>
          </a:p>
        </p:txBody>
      </p:sp>
    </p:spTree>
    <p:extLst>
      <p:ext uri="{BB962C8B-B14F-4D97-AF65-F5344CB8AC3E}">
        <p14:creationId xmlns:p14="http://schemas.microsoft.com/office/powerpoint/2010/main" val="368744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3505199" y="571500"/>
            <a:ext cx="6705602" cy="1631216"/>
            <a:chOff x="4000369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000369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비교 및 선정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118703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7FD5D3-140E-4BE3-8A90-F4E974AB5A31}"/>
              </a:ext>
            </a:extLst>
          </p:cNvPr>
          <p:cNvSpPr txBox="1"/>
          <p:nvPr/>
        </p:nvSpPr>
        <p:spPr>
          <a:xfrm>
            <a:off x="874537" y="1790700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의사결정행렬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B16F0C8-1A40-4C1C-B2C2-1D020C638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29531"/>
              </p:ext>
            </p:extLst>
          </p:nvPr>
        </p:nvGraphicFramePr>
        <p:xfrm>
          <a:off x="1381008" y="3748065"/>
          <a:ext cx="10953985" cy="4849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883">
                  <a:extLst>
                    <a:ext uri="{9D8B030D-6E8A-4147-A177-3AD203B41FA5}">
                      <a16:colId xmlns:a16="http://schemas.microsoft.com/office/drawing/2014/main" val="547659090"/>
                    </a:ext>
                  </a:extLst>
                </a:gridCol>
                <a:gridCol w="1507017">
                  <a:extLst>
                    <a:ext uri="{9D8B030D-6E8A-4147-A177-3AD203B41FA5}">
                      <a16:colId xmlns:a16="http://schemas.microsoft.com/office/drawing/2014/main" val="1283871502"/>
                    </a:ext>
                  </a:extLst>
                </a:gridCol>
                <a:gridCol w="1507017">
                  <a:extLst>
                    <a:ext uri="{9D8B030D-6E8A-4147-A177-3AD203B41FA5}">
                      <a16:colId xmlns:a16="http://schemas.microsoft.com/office/drawing/2014/main" val="786528420"/>
                    </a:ext>
                  </a:extLst>
                </a:gridCol>
                <a:gridCol w="1507017">
                  <a:extLst>
                    <a:ext uri="{9D8B030D-6E8A-4147-A177-3AD203B41FA5}">
                      <a16:colId xmlns:a16="http://schemas.microsoft.com/office/drawing/2014/main" val="1885215844"/>
                    </a:ext>
                  </a:extLst>
                </a:gridCol>
                <a:gridCol w="1507017">
                  <a:extLst>
                    <a:ext uri="{9D8B030D-6E8A-4147-A177-3AD203B41FA5}">
                      <a16:colId xmlns:a16="http://schemas.microsoft.com/office/drawing/2014/main" val="418277759"/>
                    </a:ext>
                  </a:extLst>
                </a:gridCol>
                <a:gridCol w="1507017">
                  <a:extLst>
                    <a:ext uri="{9D8B030D-6E8A-4147-A177-3AD203B41FA5}">
                      <a16:colId xmlns:a16="http://schemas.microsoft.com/office/drawing/2014/main" val="3343946656"/>
                    </a:ext>
                  </a:extLst>
                </a:gridCol>
                <a:gridCol w="1507017">
                  <a:extLst>
                    <a:ext uri="{9D8B030D-6E8A-4147-A177-3AD203B41FA5}">
                      <a16:colId xmlns:a16="http://schemas.microsoft.com/office/drawing/2014/main" val="2497855408"/>
                    </a:ext>
                  </a:extLst>
                </a:gridCol>
              </a:tblGrid>
              <a:tr h="607522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en-US" altLang="ko-KR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평가기준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개념설계안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개념설계안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1779"/>
                  </a:ext>
                </a:extLst>
              </a:tr>
              <a:tr h="47540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41753"/>
                  </a:ext>
                </a:extLst>
              </a:tr>
              <a:tr h="766382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 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73744"/>
                  </a:ext>
                </a:extLst>
              </a:tr>
              <a:tr h="766382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셀룰러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 소비량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425038"/>
                  </a:ext>
                </a:extLst>
              </a:tr>
              <a:tr h="766382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서버의 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9657647"/>
                  </a:ext>
                </a:extLst>
              </a:tr>
              <a:tr h="766382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배터리 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소비량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0758749"/>
                  </a:ext>
                </a:extLst>
              </a:tr>
              <a:tr h="599777"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endParaRPr lang="ko-KR" altLang="en-US" sz="20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ts val="2400"/>
                        </a:lnSpc>
                      </a:pP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99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8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585783" y="571500"/>
            <a:ext cx="4572001" cy="914400"/>
            <a:chOff x="4000369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000369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개념설계안 보안</a:t>
              </a:r>
              <a:endPara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118703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4F96B2-AFDD-48F5-B3D0-1A3945763CD0}"/>
              </a:ext>
            </a:extLst>
          </p:cNvPr>
          <p:cNvGrpSpPr/>
          <p:nvPr/>
        </p:nvGrpSpPr>
        <p:grpSpPr>
          <a:xfrm>
            <a:off x="3214184" y="4070500"/>
            <a:ext cx="7315200" cy="3657600"/>
            <a:chOff x="1828800" y="3390900"/>
            <a:chExt cx="7315200" cy="42672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14D7AB2-D917-4650-9CB4-0B3AF1E10091}"/>
                </a:ext>
              </a:extLst>
            </p:cNvPr>
            <p:cNvCxnSpPr/>
            <p:nvPr/>
          </p:nvCxnSpPr>
          <p:spPr>
            <a:xfrm>
              <a:off x="9144000" y="3924300"/>
              <a:ext cx="0" cy="3124200"/>
            </a:xfrm>
            <a:prstGeom prst="line">
              <a:avLst/>
            </a:prstGeom>
            <a:ln w="28575">
              <a:solidFill>
                <a:srgbClr val="1C2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A5883A1-77B3-486F-A335-F99DA66FAB62}"/>
                </a:ext>
              </a:extLst>
            </p:cNvPr>
            <p:cNvCxnSpPr>
              <a:cxnSpLocks/>
            </p:cNvCxnSpPr>
            <p:nvPr/>
          </p:nvCxnSpPr>
          <p:spPr>
            <a:xfrm>
              <a:off x="5886450" y="7048500"/>
              <a:ext cx="3257550" cy="0"/>
            </a:xfrm>
            <a:prstGeom prst="line">
              <a:avLst/>
            </a:prstGeom>
            <a:ln w="28575">
              <a:solidFill>
                <a:srgbClr val="1C2F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3BD9B34-21FB-4E81-9D66-198BC558C556}"/>
                </a:ext>
              </a:extLst>
            </p:cNvPr>
            <p:cNvGrpSpPr/>
            <p:nvPr/>
          </p:nvGrpSpPr>
          <p:grpSpPr>
            <a:xfrm>
              <a:off x="1828800" y="3390900"/>
              <a:ext cx="7315200" cy="4267200"/>
              <a:chOff x="1828800" y="3390900"/>
              <a:chExt cx="7315200" cy="426720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565AD6B-528D-4424-82F8-F264D03BF33E}"/>
                  </a:ext>
                </a:extLst>
              </p:cNvPr>
              <p:cNvCxnSpPr/>
              <p:nvPr/>
            </p:nvCxnSpPr>
            <p:spPr>
              <a:xfrm>
                <a:off x="3543300" y="3924300"/>
                <a:ext cx="3695700" cy="0"/>
              </a:xfrm>
              <a:prstGeom prst="line">
                <a:avLst/>
              </a:prstGeom>
              <a:ln w="28575">
                <a:solidFill>
                  <a:srgbClr val="1C2F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17B6C18-6405-4409-BF75-1F53021E26E5}"/>
                  </a:ext>
                </a:extLst>
              </p:cNvPr>
              <p:cNvCxnSpPr/>
              <p:nvPr/>
            </p:nvCxnSpPr>
            <p:spPr>
              <a:xfrm flipH="1" flipV="1">
                <a:off x="6763200" y="3390900"/>
                <a:ext cx="496800" cy="533400"/>
              </a:xfrm>
              <a:prstGeom prst="line">
                <a:avLst/>
              </a:prstGeom>
              <a:ln w="28575">
                <a:solidFill>
                  <a:srgbClr val="1C2F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D4402B6-1AD7-4943-BE23-0B841411238A}"/>
                  </a:ext>
                </a:extLst>
              </p:cNvPr>
              <p:cNvCxnSpPr/>
              <p:nvPr/>
            </p:nvCxnSpPr>
            <p:spPr>
              <a:xfrm flipV="1">
                <a:off x="7924800" y="3390900"/>
                <a:ext cx="496800" cy="533400"/>
              </a:xfrm>
              <a:prstGeom prst="line">
                <a:avLst/>
              </a:prstGeom>
              <a:ln w="28575">
                <a:solidFill>
                  <a:srgbClr val="1C2F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796EE6D-C8EE-4F42-B691-B573556E4621}"/>
                  </a:ext>
                </a:extLst>
              </p:cNvPr>
              <p:cNvCxnSpPr/>
              <p:nvPr/>
            </p:nvCxnSpPr>
            <p:spPr>
              <a:xfrm>
                <a:off x="7924800" y="3924300"/>
                <a:ext cx="1219200" cy="0"/>
              </a:xfrm>
              <a:prstGeom prst="line">
                <a:avLst/>
              </a:prstGeom>
              <a:ln w="28575">
                <a:solidFill>
                  <a:srgbClr val="1C2F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F82524FB-9340-49BE-A8CE-913694C0811A}"/>
                  </a:ext>
                </a:extLst>
              </p:cNvPr>
              <p:cNvGrpSpPr/>
              <p:nvPr/>
            </p:nvGrpSpPr>
            <p:grpSpPr>
              <a:xfrm>
                <a:off x="1828800" y="3390900"/>
                <a:ext cx="4723650" cy="4267200"/>
                <a:chOff x="1828800" y="3390900"/>
                <a:chExt cx="4723650" cy="4267200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66CA84D-411A-404B-B2EA-C46A519F252F}"/>
                    </a:ext>
                  </a:extLst>
                </p:cNvPr>
                <p:cNvCxnSpPr/>
                <p:nvPr/>
              </p:nvCxnSpPr>
              <p:spPr>
                <a:xfrm>
                  <a:off x="1828800" y="3924300"/>
                  <a:ext cx="0" cy="3124200"/>
                </a:xfrm>
                <a:prstGeom prst="line">
                  <a:avLst/>
                </a:prstGeom>
                <a:ln w="28575">
                  <a:solidFill>
                    <a:srgbClr val="1C2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D0D87F5-7B02-495C-BA1E-C7C07852C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8800" y="7048500"/>
                  <a:ext cx="3257550" cy="0"/>
                </a:xfrm>
                <a:prstGeom prst="line">
                  <a:avLst/>
                </a:prstGeom>
                <a:ln w="28575">
                  <a:solidFill>
                    <a:srgbClr val="1C2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C8F2EB2C-7CA0-41BE-A75C-6477A8E6D24B}"/>
                    </a:ext>
                  </a:extLst>
                </p:cNvPr>
                <p:cNvCxnSpPr/>
                <p:nvPr/>
              </p:nvCxnSpPr>
              <p:spPr>
                <a:xfrm>
                  <a:off x="1828800" y="3924300"/>
                  <a:ext cx="1219200" cy="0"/>
                </a:xfrm>
                <a:prstGeom prst="line">
                  <a:avLst/>
                </a:prstGeom>
                <a:ln w="28575">
                  <a:solidFill>
                    <a:srgbClr val="1C2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02715588-C1AD-4066-8C6D-09A172AB5654}"/>
                    </a:ext>
                  </a:extLst>
                </p:cNvPr>
                <p:cNvCxnSpPr/>
                <p:nvPr/>
              </p:nvCxnSpPr>
              <p:spPr>
                <a:xfrm flipH="1" flipV="1">
                  <a:off x="2551201" y="3390900"/>
                  <a:ext cx="496800" cy="533400"/>
                </a:xfrm>
                <a:prstGeom prst="line">
                  <a:avLst/>
                </a:prstGeom>
                <a:ln w="28575">
                  <a:solidFill>
                    <a:srgbClr val="1C2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35CD8F82-F285-4366-BD6E-C02AA7BCDDC2}"/>
                    </a:ext>
                  </a:extLst>
                </p:cNvPr>
                <p:cNvCxnSpPr/>
                <p:nvPr/>
              </p:nvCxnSpPr>
              <p:spPr>
                <a:xfrm flipV="1">
                  <a:off x="3543300" y="3390900"/>
                  <a:ext cx="495300" cy="533400"/>
                </a:xfrm>
                <a:prstGeom prst="line">
                  <a:avLst/>
                </a:prstGeom>
                <a:ln w="28575">
                  <a:solidFill>
                    <a:srgbClr val="1C2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A648F3BD-BF75-41DF-AA45-CA3962CC4A8C}"/>
                    </a:ext>
                  </a:extLst>
                </p:cNvPr>
                <p:cNvCxnSpPr/>
                <p:nvPr/>
              </p:nvCxnSpPr>
              <p:spPr>
                <a:xfrm flipH="1">
                  <a:off x="4419600" y="7048500"/>
                  <a:ext cx="666750" cy="609600"/>
                </a:xfrm>
                <a:prstGeom prst="line">
                  <a:avLst/>
                </a:prstGeom>
                <a:ln w="28575">
                  <a:solidFill>
                    <a:srgbClr val="1C2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CA8A9B2B-3A2E-43B5-81DC-6A8A3FEEC2A8}"/>
                    </a:ext>
                  </a:extLst>
                </p:cNvPr>
                <p:cNvCxnSpPr/>
                <p:nvPr/>
              </p:nvCxnSpPr>
              <p:spPr>
                <a:xfrm>
                  <a:off x="5886450" y="7048500"/>
                  <a:ext cx="666000" cy="609600"/>
                </a:xfrm>
                <a:prstGeom prst="line">
                  <a:avLst/>
                </a:prstGeom>
                <a:ln w="28575">
                  <a:solidFill>
                    <a:srgbClr val="1C2F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B7DFE6-16AC-4FA0-81B6-EAEC1F8595C4}"/>
              </a:ext>
            </a:extLst>
          </p:cNvPr>
          <p:cNvSpPr/>
          <p:nvPr/>
        </p:nvSpPr>
        <p:spPr>
          <a:xfrm>
            <a:off x="3581400" y="3009900"/>
            <a:ext cx="2177652" cy="861774"/>
          </a:xfrm>
          <a:prstGeom prst="rect">
            <a:avLst/>
          </a:prstGeom>
          <a:solidFill>
            <a:srgbClr val="1A2D8E"/>
          </a:solidFill>
          <a:ln w="9525">
            <a:solidFill>
              <a:srgbClr val="84A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개념설계안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BA7FFF-7471-4C9A-95C2-B2E3BBD4AD98}"/>
              </a:ext>
            </a:extLst>
          </p:cNvPr>
          <p:cNvSpPr/>
          <p:nvPr/>
        </p:nvSpPr>
        <p:spPr>
          <a:xfrm>
            <a:off x="7880748" y="3018226"/>
            <a:ext cx="2177652" cy="861774"/>
          </a:xfrm>
          <a:prstGeom prst="rect">
            <a:avLst/>
          </a:prstGeom>
          <a:solidFill>
            <a:srgbClr val="1A2D8E"/>
          </a:solidFill>
          <a:ln w="9525">
            <a:solidFill>
              <a:srgbClr val="84A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개념설계안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A2D22B-D95B-45F4-BFD3-BD706F582BD6}"/>
              </a:ext>
            </a:extLst>
          </p:cNvPr>
          <p:cNvGrpSpPr/>
          <p:nvPr/>
        </p:nvGrpSpPr>
        <p:grpSpPr>
          <a:xfrm>
            <a:off x="3581400" y="7962900"/>
            <a:ext cx="6549129" cy="1600198"/>
            <a:chOff x="2478048" y="8254326"/>
            <a:chExt cx="6549129" cy="16167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469C9A-B72C-40BC-B48B-5CCCA277E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6803"/>
            <a:stretch/>
          </p:blipFill>
          <p:spPr>
            <a:xfrm>
              <a:off x="2478048" y="8254326"/>
              <a:ext cx="1955336" cy="16167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4E69F7-CBB6-46F8-9797-83C0F5A49A99}"/>
                </a:ext>
              </a:extLst>
            </p:cNvPr>
            <p:cNvSpPr txBox="1"/>
            <p:nvPr/>
          </p:nvSpPr>
          <p:spPr>
            <a:xfrm>
              <a:off x="4358920" y="8662599"/>
              <a:ext cx="466825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학생들의 학업 성취도 향상을 위한 여러 기능이 탑재된</a:t>
              </a:r>
              <a:r>
                <a:rPr lang="en-US" altLang="ko-KR" sz="23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MOMMOS</a:t>
              </a:r>
              <a:r>
                <a:rPr lang="ko-KR" altLang="en-US" sz="23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앱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5F7DCC-80C2-4408-ACDD-0581197C13F1}"/>
              </a:ext>
            </a:extLst>
          </p:cNvPr>
          <p:cNvSpPr txBox="1"/>
          <p:nvPr/>
        </p:nvSpPr>
        <p:spPr>
          <a:xfrm>
            <a:off x="3648048" y="2271510"/>
            <a:ext cx="2044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의사소통 활성화를 위한 커뮤니티 앱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703E4D-961C-41BE-AEA8-E3F6D43286F5}"/>
              </a:ext>
            </a:extLst>
          </p:cNvPr>
          <p:cNvSpPr txBox="1"/>
          <p:nvPr/>
        </p:nvSpPr>
        <p:spPr>
          <a:xfrm>
            <a:off x="7862819" y="2270445"/>
            <a:ext cx="2177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kern="0" dirty="0">
                <a:solidFill>
                  <a:srgbClr val="3342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습관 형성을 위한 학습 도우미 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1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EDB437-91C2-45AB-9FFF-BDF84A8A7D45}"/>
              </a:ext>
            </a:extLst>
          </p:cNvPr>
          <p:cNvSpPr txBox="1"/>
          <p:nvPr/>
        </p:nvSpPr>
        <p:spPr>
          <a:xfrm>
            <a:off x="7151318" y="1117013"/>
            <a:ext cx="5867400" cy="805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영역 정립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설계변수 도출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품질기능전개표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(QFD)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 사양 제시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정의문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개념설계안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제시 및 설명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개념설계안 비교 및 선정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선정된 개념설계안의 제품 설계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 성능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활용도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8954A5-C27B-4A7C-9368-38B2DAE8D9F8}"/>
              </a:ext>
            </a:extLst>
          </p:cNvPr>
          <p:cNvSpPr/>
          <p:nvPr/>
        </p:nvSpPr>
        <p:spPr>
          <a:xfrm>
            <a:off x="-381000" y="-171450"/>
            <a:ext cx="6248400" cy="10629900"/>
          </a:xfrm>
          <a:prstGeom prst="rect">
            <a:avLst/>
          </a:prstGeom>
          <a:solidFill>
            <a:srgbClr val="0E1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422352-B690-443B-AE09-F9DD2FAC2261}"/>
              </a:ext>
            </a:extLst>
          </p:cNvPr>
          <p:cNvGrpSpPr/>
          <p:nvPr/>
        </p:nvGrpSpPr>
        <p:grpSpPr>
          <a:xfrm>
            <a:off x="849682" y="1230749"/>
            <a:ext cx="4103318" cy="1169551"/>
            <a:chOff x="85588" y="316349"/>
            <a:chExt cx="4267200" cy="1169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3236E6-576D-49AA-A7ED-590275317F07}"/>
                </a:ext>
              </a:extLst>
            </p:cNvPr>
            <p:cNvSpPr txBox="1"/>
            <p:nvPr/>
          </p:nvSpPr>
          <p:spPr>
            <a:xfrm>
              <a:off x="85588" y="316349"/>
              <a:ext cx="42672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Contents</a:t>
              </a:r>
              <a:endParaRPr lang="ko-KR" altLang="en-US" sz="7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0B3DAD9-138D-4CB4-93B4-78A733E98FEE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" y="1485900"/>
              <a:ext cx="3953488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26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 설계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F23118-8FA8-4224-8669-202DE2504AC5}"/>
              </a:ext>
            </a:extLst>
          </p:cNvPr>
          <p:cNvGrpSpPr/>
          <p:nvPr/>
        </p:nvGrpSpPr>
        <p:grpSpPr>
          <a:xfrm>
            <a:off x="1062682" y="6887015"/>
            <a:ext cx="4992863" cy="2985464"/>
            <a:chOff x="950737" y="2705100"/>
            <a:chExt cx="4992863" cy="298546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8129CB6-FC2E-4C68-A2C8-2D867DA1BD68}"/>
                </a:ext>
              </a:extLst>
            </p:cNvPr>
            <p:cNvGrpSpPr/>
            <p:nvPr/>
          </p:nvGrpSpPr>
          <p:grpSpPr>
            <a:xfrm>
              <a:off x="950737" y="2705100"/>
              <a:ext cx="4992863" cy="2985464"/>
              <a:chOff x="874537" y="3273847"/>
              <a:chExt cx="4992863" cy="2985464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3E2EB31-FD4C-4031-A1D3-EB15CBA63BA9}"/>
                  </a:ext>
                </a:extLst>
              </p:cNvPr>
              <p:cNvSpPr/>
              <p:nvPr/>
            </p:nvSpPr>
            <p:spPr>
              <a:xfrm>
                <a:off x="874537" y="3646479"/>
                <a:ext cx="4992863" cy="2612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7C7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42" name="그림 41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7A6A095B-B2C7-4921-B55D-47195AC1E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968" y="3273847"/>
                <a:ext cx="3600000" cy="734810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768F0E-9E2E-4170-AB6A-C7BD4AE750DC}"/>
                </a:ext>
              </a:extLst>
            </p:cNvPr>
            <p:cNvSpPr txBox="1"/>
            <p:nvPr/>
          </p:nvSpPr>
          <p:spPr>
            <a:xfrm>
              <a:off x="1183455" y="3485889"/>
              <a:ext cx="4648200" cy="2124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학생  정보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학과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학번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공지사항 게시글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과제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제출 유무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마감일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강의 노트 파일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수강정보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학수번호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교수명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분반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수강인원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869361A-4F58-4CF1-A9CA-150A6E90A56D}"/>
              </a:ext>
            </a:extLst>
          </p:cNvPr>
          <p:cNvGrpSpPr/>
          <p:nvPr/>
        </p:nvGrpSpPr>
        <p:grpSpPr>
          <a:xfrm>
            <a:off x="7660455" y="6887015"/>
            <a:ext cx="4992863" cy="2971800"/>
            <a:chOff x="1676400" y="6819900"/>
            <a:chExt cx="4992863" cy="297180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39184EC-BAED-4B4D-A48A-FC5EA3BB31D0}"/>
                </a:ext>
              </a:extLst>
            </p:cNvPr>
            <p:cNvGrpSpPr/>
            <p:nvPr/>
          </p:nvGrpSpPr>
          <p:grpSpPr>
            <a:xfrm>
              <a:off x="1676400" y="6819900"/>
              <a:ext cx="4992863" cy="2971800"/>
              <a:chOff x="1132368" y="7353300"/>
              <a:chExt cx="4992863" cy="29718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C5B5448-311E-43C5-A46D-46D62D4E2B5C}"/>
                  </a:ext>
                </a:extLst>
              </p:cNvPr>
              <p:cNvSpPr/>
              <p:nvPr/>
            </p:nvSpPr>
            <p:spPr>
              <a:xfrm>
                <a:off x="1132368" y="7712268"/>
                <a:ext cx="4992863" cy="2612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7C7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40" name="그림 3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D5CB168-A751-4F6C-9C76-6B26F3898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7353300"/>
                <a:ext cx="3600000" cy="734810"/>
              </a:xfrm>
              <a:prstGeom prst="rect">
                <a:avLst/>
              </a:prstGeom>
            </p:spPr>
          </p:pic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1640D5-0606-4FC9-A92F-3AE831821F3E}"/>
                </a:ext>
              </a:extLst>
            </p:cNvPr>
            <p:cNvSpPr txBox="1"/>
            <p:nvPr/>
          </p:nvSpPr>
          <p:spPr>
            <a:xfrm>
              <a:off x="1944863" y="7554710"/>
              <a:ext cx="3761349" cy="21246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게시글 작성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댓글 작성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학점 입력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타이머 사용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 공유 파일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6F711FE-E6A5-490E-9E9D-5A7454157CFF}"/>
              </a:ext>
            </a:extLst>
          </p:cNvPr>
          <p:cNvGrpSpPr/>
          <p:nvPr/>
        </p:nvGrpSpPr>
        <p:grpSpPr>
          <a:xfrm>
            <a:off x="4375352" y="2848526"/>
            <a:ext cx="4992863" cy="2992398"/>
            <a:chOff x="7961137" y="3979902"/>
            <a:chExt cx="4992863" cy="299239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F3E9124-3A9F-4AB8-8AD1-1595EF27A713}"/>
                </a:ext>
              </a:extLst>
            </p:cNvPr>
            <p:cNvGrpSpPr/>
            <p:nvPr/>
          </p:nvGrpSpPr>
          <p:grpSpPr>
            <a:xfrm>
              <a:off x="7961137" y="3979902"/>
              <a:ext cx="4992863" cy="2992398"/>
              <a:chOff x="7304568" y="5524500"/>
              <a:chExt cx="4992863" cy="2992398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656B405-01F8-412A-9D10-D54F5D3A6B47}"/>
                  </a:ext>
                </a:extLst>
              </p:cNvPr>
              <p:cNvSpPr/>
              <p:nvPr/>
            </p:nvSpPr>
            <p:spPr>
              <a:xfrm>
                <a:off x="7304568" y="5904066"/>
                <a:ext cx="4992863" cy="2612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7C7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44" name="그림 4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D661061-25AE-4768-A854-917EED1EC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1000" y="5524500"/>
                <a:ext cx="3600000" cy="73481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40EB42-F869-4E14-ADB1-F762680A1F03}"/>
                </a:ext>
              </a:extLst>
            </p:cNvPr>
            <p:cNvSpPr txBox="1"/>
            <p:nvPr/>
          </p:nvSpPr>
          <p:spPr>
            <a:xfrm>
              <a:off x="8201037" y="4958378"/>
              <a:ext cx="4572000" cy="1709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게시글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 댓글 데이터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티어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및 포인트 데이터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타이머 총 이용 시간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아이클래스 알림 확인 유무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4" name="화살표: 굽음 63">
            <a:extLst>
              <a:ext uri="{FF2B5EF4-FFF2-40B4-BE49-F238E27FC236}">
                <a16:creationId xmlns:a16="http://schemas.microsoft.com/office/drawing/2014/main" id="{600760C2-6CBD-4815-9E87-C67E3C0A9B2A}"/>
              </a:ext>
            </a:extLst>
          </p:cNvPr>
          <p:cNvSpPr/>
          <p:nvPr/>
        </p:nvSpPr>
        <p:spPr>
          <a:xfrm>
            <a:off x="2282611" y="4438137"/>
            <a:ext cx="1908389" cy="2146936"/>
          </a:xfrm>
          <a:prstGeom prst="bentArrow">
            <a:avLst>
              <a:gd name="adj1" fmla="val 13726"/>
              <a:gd name="adj2" fmla="val 18659"/>
              <a:gd name="adj3" fmla="val 24295"/>
              <a:gd name="adj4" fmla="val 0"/>
            </a:avLst>
          </a:prstGeom>
          <a:solidFill>
            <a:srgbClr val="6BA4D3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화살표: 왼쪽/위쪽 64">
            <a:extLst>
              <a:ext uri="{FF2B5EF4-FFF2-40B4-BE49-F238E27FC236}">
                <a16:creationId xmlns:a16="http://schemas.microsoft.com/office/drawing/2014/main" id="{BFDC0374-0EE5-4039-B67C-96DEA7F96236}"/>
              </a:ext>
            </a:extLst>
          </p:cNvPr>
          <p:cNvSpPr/>
          <p:nvPr/>
        </p:nvSpPr>
        <p:spPr>
          <a:xfrm flipV="1">
            <a:off x="9549178" y="4479500"/>
            <a:ext cx="1908000" cy="2145600"/>
          </a:xfrm>
          <a:prstGeom prst="leftUpArrow">
            <a:avLst>
              <a:gd name="adj1" fmla="val 14355"/>
              <a:gd name="adj2" fmla="val 18750"/>
              <a:gd name="adj3" fmla="val 22386"/>
            </a:avLst>
          </a:prstGeom>
          <a:solidFill>
            <a:srgbClr val="6BA4D3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96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F33F9E-5377-4F3A-9611-8FC4A8E733B5}"/>
              </a:ext>
            </a:extLst>
          </p:cNvPr>
          <p:cNvGrpSpPr/>
          <p:nvPr/>
        </p:nvGrpSpPr>
        <p:grpSpPr>
          <a:xfrm>
            <a:off x="2193658" y="-1485900"/>
            <a:ext cx="9328685" cy="16919688"/>
            <a:chOff x="2193658" y="-1336788"/>
            <a:chExt cx="9328685" cy="16919688"/>
          </a:xfrm>
        </p:grpSpPr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0E47FD9B-4FC8-4EF1-A201-1A4D88A4AB0A}"/>
                </a:ext>
              </a:extLst>
            </p:cNvPr>
            <p:cNvGrpSpPr/>
            <p:nvPr/>
          </p:nvGrpSpPr>
          <p:grpSpPr>
            <a:xfrm>
              <a:off x="2193658" y="-1336788"/>
              <a:ext cx="9328685" cy="16919688"/>
              <a:chOff x="5705402" y="-637989"/>
              <a:chExt cx="6987483" cy="13974965"/>
            </a:xfrm>
          </p:grpSpPr>
          <p:pic>
            <p:nvPicPr>
              <p:cNvPr id="7" name="Object 6">
                <a:extLst>
                  <a:ext uri="{FF2B5EF4-FFF2-40B4-BE49-F238E27FC236}">
                    <a16:creationId xmlns:a16="http://schemas.microsoft.com/office/drawing/2014/main" id="{3A4554DA-7221-4086-BEA7-4BB02C338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05402" y="-637989"/>
                <a:ext cx="6987483" cy="13974965"/>
              </a:xfrm>
              <a:prstGeom prst="rect">
                <a:avLst/>
              </a:prstGeom>
            </p:spPr>
          </p:pic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44730B58-DBC9-4B0D-B9C5-5673303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95986" y="2800214"/>
                <a:ext cx="3493741" cy="7198329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63280B0-49FA-49F6-AA72-6978B74A6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849" y="3695700"/>
              <a:ext cx="3798000" cy="671071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87E6B1-1344-4B98-99DA-7B4BB37A7011}"/>
              </a:ext>
            </a:extLst>
          </p:cNvPr>
          <p:cNvSpPr/>
          <p:nvPr/>
        </p:nvSpPr>
        <p:spPr>
          <a:xfrm>
            <a:off x="5257800" y="4457700"/>
            <a:ext cx="3048000" cy="360000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73BFE3-8BD4-484A-93CA-DAF51FF27A5E}"/>
              </a:ext>
            </a:extLst>
          </p:cNvPr>
          <p:cNvSpPr/>
          <p:nvPr/>
        </p:nvSpPr>
        <p:spPr>
          <a:xfrm>
            <a:off x="5032594" y="6286500"/>
            <a:ext cx="3501806" cy="3348000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AB811A-A0CD-458B-BFFA-F32F740AEF08}"/>
              </a:ext>
            </a:extLst>
          </p:cNvPr>
          <p:cNvSpPr/>
          <p:nvPr/>
        </p:nvSpPr>
        <p:spPr>
          <a:xfrm>
            <a:off x="5032594" y="4914901"/>
            <a:ext cx="1292006" cy="1276362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013EB91-EAE3-42D0-86E4-6008DF8C82EC}"/>
              </a:ext>
            </a:extLst>
          </p:cNvPr>
          <p:cNvCxnSpPr>
            <a:cxnSpLocks/>
          </p:cNvCxnSpPr>
          <p:nvPr/>
        </p:nvCxnSpPr>
        <p:spPr>
          <a:xfrm>
            <a:off x="3616733" y="4152900"/>
            <a:ext cx="1620000" cy="457200"/>
          </a:xfrm>
          <a:prstGeom prst="bentConnector3">
            <a:avLst>
              <a:gd name="adj1" fmla="val 50000"/>
            </a:avLst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C109218-76AB-4AAC-97C7-90FF42A168B6}"/>
              </a:ext>
            </a:extLst>
          </p:cNvPr>
          <p:cNvCxnSpPr>
            <a:cxnSpLocks/>
          </p:cNvCxnSpPr>
          <p:nvPr/>
        </p:nvCxnSpPr>
        <p:spPr>
          <a:xfrm flipV="1">
            <a:off x="3558450" y="5553083"/>
            <a:ext cx="1423750" cy="2520000"/>
          </a:xfrm>
          <a:prstGeom prst="bentConnector3">
            <a:avLst>
              <a:gd name="adj1" fmla="val 50000"/>
            </a:avLst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0A6DF8D9-BCC5-49AF-8747-052C526499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34400" y="7331805"/>
            <a:ext cx="1440000" cy="720000"/>
          </a:xfrm>
          <a:prstGeom prst="bentConnector3">
            <a:avLst/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B15C64C-21E6-4F8B-8329-C46A3554BFD9}"/>
              </a:ext>
            </a:extLst>
          </p:cNvPr>
          <p:cNvSpPr txBox="1"/>
          <p:nvPr/>
        </p:nvSpPr>
        <p:spPr>
          <a:xfrm>
            <a:off x="762000" y="3691235"/>
            <a:ext cx="2854733" cy="923330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 자신의 학점을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화면에 보여줌으로써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의욕 증진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FCD2DF-7535-498A-9529-0D9BC459BA5E}"/>
              </a:ext>
            </a:extLst>
          </p:cNvPr>
          <p:cNvSpPr txBox="1"/>
          <p:nvPr/>
        </p:nvSpPr>
        <p:spPr>
          <a:xfrm>
            <a:off x="874537" y="7611418"/>
            <a:ext cx="2683912" cy="1200329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게이지 바를 통해 학생 자신의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위치를 가시적으로 보여줌으로써 학업 의욕 고취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C45662-C6E8-4BCC-A14D-9BA5F21A367F}"/>
              </a:ext>
            </a:extLst>
          </p:cNvPr>
          <p:cNvSpPr txBox="1"/>
          <p:nvPr/>
        </p:nvSpPr>
        <p:spPr>
          <a:xfrm>
            <a:off x="9969918" y="6568400"/>
            <a:ext cx="3130045" cy="1477328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아이클래스에 존재하는 출석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점수와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앱 서버 내에 존재하는 타이머 시간을 점수화 하여 전체 학생 중 학생 자신의 위치를 보여줌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A74EB3-F690-4AB6-A2B2-653CC07C6391}"/>
              </a:ext>
            </a:extLst>
          </p:cNvPr>
          <p:cNvSpPr txBox="1"/>
          <p:nvPr/>
        </p:nvSpPr>
        <p:spPr>
          <a:xfrm>
            <a:off x="10005543" y="3866233"/>
            <a:ext cx="2409034" cy="923330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시스템을 도입하여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동기 형성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83C87C-3EB5-42F4-A810-2D3386D79684}"/>
              </a:ext>
            </a:extLst>
          </p:cNvPr>
          <p:cNvSpPr/>
          <p:nvPr/>
        </p:nvSpPr>
        <p:spPr>
          <a:xfrm>
            <a:off x="6379047" y="5143500"/>
            <a:ext cx="2155351" cy="540000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29DF65D3-3C3D-4545-96D5-3DDAEF08B1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49970" y="4327898"/>
            <a:ext cx="1440000" cy="1080000"/>
          </a:xfrm>
          <a:prstGeom prst="bentConnector3">
            <a:avLst/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BAABAF2-EC80-4FF1-A4DE-4AD9847F3E5D}"/>
              </a:ext>
            </a:extLst>
          </p:cNvPr>
          <p:cNvSpPr txBox="1"/>
          <p:nvPr/>
        </p:nvSpPr>
        <p:spPr>
          <a:xfrm>
            <a:off x="9254399" y="9562835"/>
            <a:ext cx="4339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MOMMOS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홈 기능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3B225C-BFA7-449B-A5AA-4ABB6280D382}"/>
              </a:ext>
            </a:extLst>
          </p:cNvPr>
          <p:cNvSpPr txBox="1"/>
          <p:nvPr/>
        </p:nvSpPr>
        <p:spPr>
          <a:xfrm>
            <a:off x="9269970" y="9134959"/>
            <a:ext cx="4339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동기 부여를 위한</a:t>
            </a:r>
          </a:p>
        </p:txBody>
      </p:sp>
    </p:spTree>
    <p:extLst>
      <p:ext uri="{BB962C8B-B14F-4D97-AF65-F5344CB8AC3E}">
        <p14:creationId xmlns:p14="http://schemas.microsoft.com/office/powerpoint/2010/main" val="2440849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E47FD9B-4FC8-4EF1-A201-1A4D88A4AB0A}"/>
              </a:ext>
            </a:extLst>
          </p:cNvPr>
          <p:cNvGrpSpPr/>
          <p:nvPr/>
        </p:nvGrpSpPr>
        <p:grpSpPr>
          <a:xfrm>
            <a:off x="2193658" y="-1485900"/>
            <a:ext cx="9328685" cy="16919688"/>
            <a:chOff x="5705402" y="-637989"/>
            <a:chExt cx="6987483" cy="13974965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3A4554DA-7221-4086-BEA7-4BB02C33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44730B58-DBC9-4B0D-B9C5-5673303F4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5986" y="2800214"/>
              <a:ext cx="3493741" cy="7198329"/>
            </a:xfrm>
            <a:prstGeom prst="rect">
              <a:avLst/>
            </a:prstGeom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E4A26AA8-E71A-4703-A8CA-6ABBC3B18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14" y="3546587"/>
            <a:ext cx="3798000" cy="67107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5E1750-970B-4518-A328-99F8B3A952AB}"/>
              </a:ext>
            </a:extLst>
          </p:cNvPr>
          <p:cNvSpPr/>
          <p:nvPr/>
        </p:nvSpPr>
        <p:spPr>
          <a:xfrm>
            <a:off x="4876800" y="7886700"/>
            <a:ext cx="3771470" cy="1752600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2270AC4-B658-45C6-8BAF-BD6F3A015E04}"/>
              </a:ext>
            </a:extLst>
          </p:cNvPr>
          <p:cNvSpPr/>
          <p:nvPr/>
        </p:nvSpPr>
        <p:spPr>
          <a:xfrm>
            <a:off x="4895279" y="5434500"/>
            <a:ext cx="3771470" cy="2376000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77EBD8F-1913-486A-A0D7-C6522A71B0CB}"/>
              </a:ext>
            </a:extLst>
          </p:cNvPr>
          <p:cNvCxnSpPr>
            <a:cxnSpLocks/>
          </p:cNvCxnSpPr>
          <p:nvPr/>
        </p:nvCxnSpPr>
        <p:spPr>
          <a:xfrm rot="10800000">
            <a:off x="8690032" y="6896100"/>
            <a:ext cx="1080000" cy="720000"/>
          </a:xfrm>
          <a:prstGeom prst="bentConnector3">
            <a:avLst/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5938DD7-08B4-4CED-A0AA-A4E736C1A8D5}"/>
              </a:ext>
            </a:extLst>
          </p:cNvPr>
          <p:cNvCxnSpPr>
            <a:cxnSpLocks/>
          </p:cNvCxnSpPr>
          <p:nvPr/>
        </p:nvCxnSpPr>
        <p:spPr>
          <a:xfrm>
            <a:off x="3828288" y="7347653"/>
            <a:ext cx="1021068" cy="1440000"/>
          </a:xfrm>
          <a:prstGeom prst="bentConnector3">
            <a:avLst>
              <a:gd name="adj1" fmla="val 50000"/>
            </a:avLst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4845D5F-9601-4E39-866F-340F566C74CC}"/>
              </a:ext>
            </a:extLst>
          </p:cNvPr>
          <p:cNvSpPr txBox="1"/>
          <p:nvPr/>
        </p:nvSpPr>
        <p:spPr>
          <a:xfrm>
            <a:off x="672997" y="6121743"/>
            <a:ext cx="3141112" cy="2585323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타이머 기능 도입을 통해 학생의 학습 시간 관리에 도움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핸드폰을 뒤집었을 시에만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타이머가 작동하도록 하여 집중력을 높임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티어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점수 제도와 연결되어 학업 의욕 고취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04B1B7-B119-4A68-B246-16E854471666}"/>
              </a:ext>
            </a:extLst>
          </p:cNvPr>
          <p:cNvSpPr txBox="1"/>
          <p:nvPr/>
        </p:nvSpPr>
        <p:spPr>
          <a:xfrm>
            <a:off x="9784349" y="6461939"/>
            <a:ext cx="3295845" cy="2308324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플래너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기능을 통해 학생 자신의 학습 계획을 작성함으로써 학습 습관 형성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아이클래스 데이터를 이용한 과제 및 출석 여부 외에도 학생 자신이 직접 관리 가능한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To-do 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D-day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707B700-832A-417E-90C7-250398C4FE76}"/>
              </a:ext>
            </a:extLst>
          </p:cNvPr>
          <p:cNvSpPr/>
          <p:nvPr/>
        </p:nvSpPr>
        <p:spPr>
          <a:xfrm>
            <a:off x="7970529" y="5773386"/>
            <a:ext cx="487671" cy="348357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167CCEA-71BA-4FD2-A26D-DEDEB316A3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86930" y="4506981"/>
            <a:ext cx="1440000" cy="1440000"/>
          </a:xfrm>
          <a:prstGeom prst="bentConnector3">
            <a:avLst/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B376017-0724-460A-8F24-00DD0011EB82}"/>
              </a:ext>
            </a:extLst>
          </p:cNvPr>
          <p:cNvGrpSpPr/>
          <p:nvPr/>
        </p:nvGrpSpPr>
        <p:grpSpPr>
          <a:xfrm>
            <a:off x="9889362" y="3176565"/>
            <a:ext cx="3153642" cy="2660832"/>
            <a:chOff x="9889362" y="3460911"/>
            <a:chExt cx="3153642" cy="2660832"/>
          </a:xfrm>
        </p:grpSpPr>
        <p:pic>
          <p:nvPicPr>
            <p:cNvPr id="58" name="그림 57" descr="텍스트이(가) 표시된 사진&#10;&#10;자동 생성된 설명">
              <a:extLst>
                <a:ext uri="{FF2B5EF4-FFF2-40B4-BE49-F238E27FC236}">
                  <a16:creationId xmlns:a16="http://schemas.microsoft.com/office/drawing/2014/main" id="{DE8B7B87-3FF0-4268-BF1A-F3DA9E8C0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2490" y="3578458"/>
              <a:ext cx="1754699" cy="117308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FB85AB4-A1FB-4812-87A4-9955E5EBF832}"/>
                </a:ext>
              </a:extLst>
            </p:cNvPr>
            <p:cNvSpPr/>
            <p:nvPr/>
          </p:nvSpPr>
          <p:spPr>
            <a:xfrm>
              <a:off x="9919801" y="3460911"/>
              <a:ext cx="3123203" cy="2660832"/>
            </a:xfrm>
            <a:prstGeom prst="rect">
              <a:avLst/>
            </a:prstGeom>
            <a:noFill/>
            <a:ln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3D093E-076A-4AB5-80CE-5FF84CA61748}"/>
                </a:ext>
              </a:extLst>
            </p:cNvPr>
            <p:cNvSpPr txBox="1"/>
            <p:nvPr/>
          </p:nvSpPr>
          <p:spPr>
            <a:xfrm>
              <a:off x="9889362" y="4835358"/>
              <a:ext cx="3123204" cy="120032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아이클래스의 과제 및 강의 정보를 통해 과제 제출 및 강의 수강 여부를 각 아이콘의 색을 통해 알려줌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F72530-DF16-47D8-A83C-3F42FF4BCF2B}"/>
              </a:ext>
            </a:extLst>
          </p:cNvPr>
          <p:cNvSpPr txBox="1"/>
          <p:nvPr/>
        </p:nvSpPr>
        <p:spPr>
          <a:xfrm>
            <a:off x="9254399" y="9562835"/>
            <a:ext cx="4339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MOMMOS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플래너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C40147-D4A5-4B4F-8742-510DE01C323C}"/>
              </a:ext>
            </a:extLst>
          </p:cNvPr>
          <p:cNvSpPr txBox="1"/>
          <p:nvPr/>
        </p:nvSpPr>
        <p:spPr>
          <a:xfrm>
            <a:off x="9269970" y="9134959"/>
            <a:ext cx="4339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학습 습관 형성을 위한</a:t>
            </a:r>
          </a:p>
        </p:txBody>
      </p:sp>
    </p:spTree>
    <p:extLst>
      <p:ext uri="{BB962C8B-B14F-4D97-AF65-F5344CB8AC3E}">
        <p14:creationId xmlns:p14="http://schemas.microsoft.com/office/powerpoint/2010/main" val="87499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0E47FD9B-4FC8-4EF1-A201-1A4D88A4AB0A}"/>
              </a:ext>
            </a:extLst>
          </p:cNvPr>
          <p:cNvGrpSpPr/>
          <p:nvPr/>
        </p:nvGrpSpPr>
        <p:grpSpPr>
          <a:xfrm>
            <a:off x="2193657" y="-1442174"/>
            <a:ext cx="9328685" cy="16919688"/>
            <a:chOff x="5705402" y="-637989"/>
            <a:chExt cx="6987483" cy="13974965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3A4554DA-7221-4086-BEA7-4BB02C338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5402" y="-637989"/>
              <a:ext cx="6987483" cy="13974965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44730B58-DBC9-4B0D-B9C5-5673303F4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5986" y="2800214"/>
              <a:ext cx="3493741" cy="7198329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8CA32722-3DEB-4737-ADA3-448A37769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68" y="3546587"/>
            <a:ext cx="3798000" cy="6710718"/>
          </a:xfrm>
          <a:prstGeom prst="rect">
            <a:avLst/>
          </a:prstGeom>
          <a:ln>
            <a:solidFill>
              <a:srgbClr val="F79646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9552F1-162A-4833-B677-21BAE6E80019}"/>
              </a:ext>
            </a:extLst>
          </p:cNvPr>
          <p:cNvSpPr/>
          <p:nvPr/>
        </p:nvSpPr>
        <p:spPr>
          <a:xfrm>
            <a:off x="5105400" y="5238737"/>
            <a:ext cx="762000" cy="590563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F3EC62-9923-45F4-9B15-F82FD275BC7C}"/>
              </a:ext>
            </a:extLst>
          </p:cNvPr>
          <p:cNvSpPr/>
          <p:nvPr/>
        </p:nvSpPr>
        <p:spPr>
          <a:xfrm>
            <a:off x="5105400" y="7981937"/>
            <a:ext cx="762000" cy="590563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1536BA4-060E-43D5-9ADB-7CEB20517A68}"/>
              </a:ext>
            </a:extLst>
          </p:cNvPr>
          <p:cNvCxnSpPr>
            <a:cxnSpLocks/>
          </p:cNvCxnSpPr>
          <p:nvPr/>
        </p:nvCxnSpPr>
        <p:spPr>
          <a:xfrm>
            <a:off x="3962400" y="7344115"/>
            <a:ext cx="1080000" cy="936000"/>
          </a:xfrm>
          <a:prstGeom prst="bentConnector3">
            <a:avLst>
              <a:gd name="adj1" fmla="val 50000"/>
            </a:avLst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00DEBAD-6BE9-47FE-8EB2-A1971F387AE1}"/>
              </a:ext>
            </a:extLst>
          </p:cNvPr>
          <p:cNvCxnSpPr>
            <a:cxnSpLocks/>
          </p:cNvCxnSpPr>
          <p:nvPr/>
        </p:nvCxnSpPr>
        <p:spPr>
          <a:xfrm>
            <a:off x="3962400" y="4610954"/>
            <a:ext cx="1080000" cy="936000"/>
          </a:xfrm>
          <a:prstGeom prst="bentConnector3">
            <a:avLst>
              <a:gd name="adj1" fmla="val 50000"/>
            </a:avLst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404DFF1-CBE1-4D0A-9295-02FDD5EFFB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58200" y="5312286"/>
            <a:ext cx="1332000" cy="2052000"/>
          </a:xfrm>
          <a:prstGeom prst="bentConnector3">
            <a:avLst>
              <a:gd name="adj1" fmla="val 50000"/>
            </a:avLst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5AFFE78-0764-4DD8-B776-5D9953805136}"/>
              </a:ext>
            </a:extLst>
          </p:cNvPr>
          <p:cNvSpPr/>
          <p:nvPr/>
        </p:nvSpPr>
        <p:spPr>
          <a:xfrm>
            <a:off x="5135112" y="7048833"/>
            <a:ext cx="3323088" cy="685467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A98297-E092-427A-A535-D457E9488F3B}"/>
              </a:ext>
            </a:extLst>
          </p:cNvPr>
          <p:cNvSpPr txBox="1"/>
          <p:nvPr/>
        </p:nvSpPr>
        <p:spPr>
          <a:xfrm>
            <a:off x="1278488" y="4038408"/>
            <a:ext cx="2683912" cy="1477328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앱 이용자가 확인하지 않은 알림에 대해서는 </a:t>
            </a:r>
            <a:r>
              <a:rPr lang="ko-KR" altLang="en-US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초록색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아이콘으로 표시하여 가시적으로 보여줌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3B196D-A186-491F-92E3-F8FECEE316F3}"/>
              </a:ext>
            </a:extLst>
          </p:cNvPr>
          <p:cNvSpPr txBox="1"/>
          <p:nvPr/>
        </p:nvSpPr>
        <p:spPr>
          <a:xfrm>
            <a:off x="1278488" y="6743950"/>
            <a:ext cx="2683912" cy="1754326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앱 이용자가 과거에 확인 했으나 수정된 공지사항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과제 알림에 대해서는 </a:t>
            </a:r>
            <a:r>
              <a:rPr lang="ko-KR" altLang="en-US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아이콘으로 표시하여 가시적으로 보여줌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1B27E6-6237-452B-9F34-EA71917972F3}"/>
              </a:ext>
            </a:extLst>
          </p:cNvPr>
          <p:cNvSpPr txBox="1"/>
          <p:nvPr/>
        </p:nvSpPr>
        <p:spPr>
          <a:xfrm>
            <a:off x="9224151" y="9543246"/>
            <a:ext cx="4339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MOMMOS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알림 기능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33272B-A84E-49C6-B4EA-C8111B1BF1FA}"/>
              </a:ext>
            </a:extLst>
          </p:cNvPr>
          <p:cNvSpPr txBox="1"/>
          <p:nvPr/>
        </p:nvSpPr>
        <p:spPr>
          <a:xfrm>
            <a:off x="9269970" y="8771497"/>
            <a:ext cx="47508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I-CLASS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알림 열람의</a:t>
            </a:r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불편함 해소를 위한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982199F-2915-444C-B4FF-05A4AD486FAB}"/>
              </a:ext>
            </a:extLst>
          </p:cNvPr>
          <p:cNvGrpSpPr/>
          <p:nvPr/>
        </p:nvGrpSpPr>
        <p:grpSpPr>
          <a:xfrm>
            <a:off x="9765600" y="3353890"/>
            <a:ext cx="3525485" cy="3923183"/>
            <a:chOff x="9765600" y="3216619"/>
            <a:chExt cx="3525485" cy="39231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3D586C-0F18-415F-8D35-8F27E9D2D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56"/>
            <a:stretch/>
          </p:blipFill>
          <p:spPr>
            <a:xfrm>
              <a:off x="9982200" y="3314700"/>
              <a:ext cx="3127034" cy="2784151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030BCC2-440D-490F-A13C-B0B2BF0EB1AA}"/>
                </a:ext>
              </a:extLst>
            </p:cNvPr>
            <p:cNvSpPr/>
            <p:nvPr/>
          </p:nvSpPr>
          <p:spPr>
            <a:xfrm>
              <a:off x="9765600" y="3216619"/>
              <a:ext cx="3525485" cy="3923183"/>
            </a:xfrm>
            <a:prstGeom prst="rect">
              <a:avLst/>
            </a:prstGeom>
            <a:noFill/>
            <a:ln w="38100"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CAA100-FB22-4ABE-AF28-8B69721F0814}"/>
                </a:ext>
              </a:extLst>
            </p:cNvPr>
            <p:cNvSpPr txBox="1"/>
            <p:nvPr/>
          </p:nvSpPr>
          <p:spPr>
            <a:xfrm>
              <a:off x="9767662" y="6134100"/>
              <a:ext cx="3414938" cy="923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앱 내의 알림을 클릭하여 아이클래스 내에 있는 공지사항 및 과제의 빠른 열람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397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62B0128-8DD1-4386-B712-BE7C8E99D20D}"/>
              </a:ext>
            </a:extLst>
          </p:cNvPr>
          <p:cNvGrpSpPr/>
          <p:nvPr/>
        </p:nvGrpSpPr>
        <p:grpSpPr>
          <a:xfrm>
            <a:off x="2193658" y="-1485900"/>
            <a:ext cx="9328685" cy="16919688"/>
            <a:chOff x="2193658" y="-1485900"/>
            <a:chExt cx="9328685" cy="16919688"/>
          </a:xfrm>
        </p:grpSpPr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0E47FD9B-4FC8-4EF1-A201-1A4D88A4AB0A}"/>
                </a:ext>
              </a:extLst>
            </p:cNvPr>
            <p:cNvGrpSpPr/>
            <p:nvPr/>
          </p:nvGrpSpPr>
          <p:grpSpPr>
            <a:xfrm>
              <a:off x="2193658" y="-1485900"/>
              <a:ext cx="9328685" cy="16919688"/>
              <a:chOff x="5705402" y="-637989"/>
              <a:chExt cx="6987483" cy="13974965"/>
            </a:xfrm>
          </p:grpSpPr>
          <p:pic>
            <p:nvPicPr>
              <p:cNvPr id="7" name="Object 6">
                <a:extLst>
                  <a:ext uri="{FF2B5EF4-FFF2-40B4-BE49-F238E27FC236}">
                    <a16:creationId xmlns:a16="http://schemas.microsoft.com/office/drawing/2014/main" id="{3A4554DA-7221-4086-BEA7-4BB02C338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05402" y="-637989"/>
                <a:ext cx="6987483" cy="13974965"/>
              </a:xfrm>
              <a:prstGeom prst="rect">
                <a:avLst/>
              </a:prstGeom>
            </p:spPr>
          </p:pic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44730B58-DBC9-4B0D-B9C5-5673303F4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95986" y="2800214"/>
                <a:ext cx="3493741" cy="7198329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1C80A0-A730-48AB-8CCD-D3612BAEFE21}"/>
                </a:ext>
              </a:extLst>
            </p:cNvPr>
            <p:cNvGrpSpPr/>
            <p:nvPr/>
          </p:nvGrpSpPr>
          <p:grpSpPr>
            <a:xfrm>
              <a:off x="3976200" y="3546588"/>
              <a:ext cx="5670001" cy="6710718"/>
              <a:chOff x="3976200" y="3546588"/>
              <a:chExt cx="5670001" cy="6710718"/>
            </a:xfrm>
          </p:grpSpPr>
          <p:pic>
            <p:nvPicPr>
              <p:cNvPr id="43" name="그림 4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CD4BC08-65EB-406C-9536-9F87DC394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0580" y="3546588"/>
                <a:ext cx="3798000" cy="671071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DE29AE0-B39E-4BFA-B92E-02863A2552FA}"/>
                  </a:ext>
                </a:extLst>
              </p:cNvPr>
              <p:cNvSpPr/>
              <p:nvPr/>
            </p:nvSpPr>
            <p:spPr>
              <a:xfrm>
                <a:off x="5056200" y="5905501"/>
                <a:ext cx="3402000" cy="990600"/>
              </a:xfrm>
              <a:prstGeom prst="rect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6F12B4C-051D-4420-9B03-64CB89DA784B}"/>
                  </a:ext>
                </a:extLst>
              </p:cNvPr>
              <p:cNvSpPr/>
              <p:nvPr/>
            </p:nvSpPr>
            <p:spPr>
              <a:xfrm>
                <a:off x="5056200" y="6972300"/>
                <a:ext cx="3402000" cy="1440000"/>
              </a:xfrm>
              <a:prstGeom prst="rect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108A398-2F8A-4C6E-B49E-D82876BA4F3E}"/>
                  </a:ext>
                </a:extLst>
              </p:cNvPr>
              <p:cNvSpPr/>
              <p:nvPr/>
            </p:nvSpPr>
            <p:spPr>
              <a:xfrm>
                <a:off x="5056200" y="8506502"/>
                <a:ext cx="3402000" cy="1132798"/>
              </a:xfrm>
              <a:prstGeom prst="rect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20B13D14-8273-4592-BDA8-81F19BFC3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200" y="5464801"/>
                <a:ext cx="1080000" cy="936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796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C96C9F8C-6EDA-4F32-A6DD-EB725F93C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6200" y="8136901"/>
                <a:ext cx="1080000" cy="9360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796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BBE70EC0-E2AB-4BE8-BE4F-E003C1D5A2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458201" y="6667500"/>
                <a:ext cx="1188000" cy="10248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F796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3E4CC95-C701-4BE1-949A-17E010779130}"/>
              </a:ext>
            </a:extLst>
          </p:cNvPr>
          <p:cNvSpPr txBox="1"/>
          <p:nvPr/>
        </p:nvSpPr>
        <p:spPr>
          <a:xfrm>
            <a:off x="874537" y="7675236"/>
            <a:ext cx="3104775" cy="923330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학생이 다시 열람하고 싶어하는 게시글을 저장하여 학습 효율을 상승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C27F97-193A-46D8-8E12-91DFF7E3F880}"/>
              </a:ext>
            </a:extLst>
          </p:cNvPr>
          <p:cNvSpPr txBox="1"/>
          <p:nvPr/>
        </p:nvSpPr>
        <p:spPr>
          <a:xfrm>
            <a:off x="762000" y="4587638"/>
            <a:ext cx="3214200" cy="1754326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수업에서 의사소통 문제를 해결하기 위한 질문게시판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정보게시판 존재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학생들이 자유롭게 수강 과목에 대한 질문을 주고받을 수 있음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2356D2-AC34-4F45-8E45-F1B6B4A46380}"/>
              </a:ext>
            </a:extLst>
          </p:cNvPr>
          <p:cNvSpPr txBox="1"/>
          <p:nvPr/>
        </p:nvSpPr>
        <p:spPr>
          <a:xfrm>
            <a:off x="9646200" y="6078994"/>
            <a:ext cx="3222831" cy="1200329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아이클래스에 있는 강의노트 및 과제 파일을 학생 자신의 폴더에 저장 가능하게 하여 파일 관리를 용이하게 함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0232FC-4567-48D4-A48A-19782F73AD12}"/>
              </a:ext>
            </a:extLst>
          </p:cNvPr>
          <p:cNvSpPr txBox="1"/>
          <p:nvPr/>
        </p:nvSpPr>
        <p:spPr>
          <a:xfrm>
            <a:off x="9254399" y="9562835"/>
            <a:ext cx="4339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MOMMOS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홈 기능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DFD163-066C-47F4-94CC-ADF75937FB0D}"/>
              </a:ext>
            </a:extLst>
          </p:cNvPr>
          <p:cNvSpPr txBox="1"/>
          <p:nvPr/>
        </p:nvSpPr>
        <p:spPr>
          <a:xfrm>
            <a:off x="9269970" y="9134959"/>
            <a:ext cx="4339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의사소통 활성화를 위한</a:t>
            </a:r>
          </a:p>
        </p:txBody>
      </p:sp>
    </p:spTree>
    <p:extLst>
      <p:ext uri="{BB962C8B-B14F-4D97-AF65-F5344CB8AC3E}">
        <p14:creationId xmlns:p14="http://schemas.microsoft.com/office/powerpoint/2010/main" val="3820944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UI/UX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049CCF3-6A67-41FB-869A-B8D8958E0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79" y="2858721"/>
            <a:ext cx="3350213" cy="5919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9D2297-8145-45E7-8D90-7BCEA5B432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894" y="2858721"/>
            <a:ext cx="3350213" cy="5919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3766256C-70D1-4894-9C20-390E90374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9" y="2858721"/>
            <a:ext cx="3350213" cy="59195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EE67029-11B0-4531-BA17-04A9BA5F6B28}"/>
              </a:ext>
            </a:extLst>
          </p:cNvPr>
          <p:cNvSpPr/>
          <p:nvPr/>
        </p:nvSpPr>
        <p:spPr>
          <a:xfrm>
            <a:off x="1600200" y="3773121"/>
            <a:ext cx="1447800" cy="304800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840BE8-B8A1-4D3B-9F6A-1F5E92787455}"/>
              </a:ext>
            </a:extLst>
          </p:cNvPr>
          <p:cNvSpPr/>
          <p:nvPr/>
        </p:nvSpPr>
        <p:spPr>
          <a:xfrm>
            <a:off x="5295900" y="3773121"/>
            <a:ext cx="3124200" cy="609600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C748D23-7D9B-4BF8-8DE7-C69421B0C89C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3048000" y="3925521"/>
            <a:ext cx="2247900" cy="152400"/>
          </a:xfrm>
          <a:prstGeom prst="bentConnector3">
            <a:avLst/>
          </a:prstGeom>
          <a:ln w="28575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006B25E-D134-4FFF-B77C-6F9CDAA4A44A}"/>
              </a:ext>
            </a:extLst>
          </p:cNvPr>
          <p:cNvCxnSpPr>
            <a:cxnSpLocks/>
          </p:cNvCxnSpPr>
          <p:nvPr/>
        </p:nvCxnSpPr>
        <p:spPr>
          <a:xfrm>
            <a:off x="8420100" y="4071197"/>
            <a:ext cx="800100" cy="576000"/>
          </a:xfrm>
          <a:prstGeom prst="bentConnector3">
            <a:avLst/>
          </a:prstGeom>
          <a:ln w="28575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7359A9-B029-44E2-BD7A-9CFE793639ED}"/>
              </a:ext>
            </a:extLst>
          </p:cNvPr>
          <p:cNvSpPr txBox="1"/>
          <p:nvPr/>
        </p:nvSpPr>
        <p:spPr>
          <a:xfrm>
            <a:off x="5182894" y="8896171"/>
            <a:ext cx="5332706" cy="1200329"/>
          </a:xfrm>
          <a:prstGeom prst="rect">
            <a:avLst/>
          </a:prstGeom>
          <a:noFill/>
          <a:ln w="28575">
            <a:solidFill>
              <a:srgbClr val="F7964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아이클래스에서 학생 자신의 수강 정보를 불러와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교수별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단원별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카테고리를 생성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학생이 수강하는 교수님에 대한 카테고리는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자동으로 즐겨찾기 기능 활성화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D775E2-12E4-4793-B689-B5172413CC13}"/>
              </a:ext>
            </a:extLst>
          </p:cNvPr>
          <p:cNvSpPr/>
          <p:nvPr/>
        </p:nvSpPr>
        <p:spPr>
          <a:xfrm>
            <a:off x="1796134" y="5713780"/>
            <a:ext cx="870866" cy="1106120"/>
          </a:xfrm>
          <a:prstGeom prst="rect">
            <a:avLst/>
          </a:prstGeom>
          <a:noFill/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4829D3C-57BD-4147-A4E0-D11265AE110E}"/>
              </a:ext>
            </a:extLst>
          </p:cNvPr>
          <p:cNvCxnSpPr>
            <a:cxnSpLocks/>
          </p:cNvCxnSpPr>
          <p:nvPr/>
        </p:nvCxnSpPr>
        <p:spPr>
          <a:xfrm>
            <a:off x="2667000" y="6266840"/>
            <a:ext cx="2520000" cy="3240000"/>
          </a:xfrm>
          <a:prstGeom prst="bentConnector3">
            <a:avLst>
              <a:gd name="adj1" fmla="val 50000"/>
            </a:avLst>
          </a:prstGeom>
          <a:ln w="38100">
            <a:solidFill>
              <a:srgbClr val="F796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C217843-F154-460C-B07F-E5073D0079B5}"/>
              </a:ext>
            </a:extLst>
          </p:cNvPr>
          <p:cNvSpPr txBox="1"/>
          <p:nvPr/>
        </p:nvSpPr>
        <p:spPr>
          <a:xfrm>
            <a:off x="2324100" y="6057900"/>
            <a:ext cx="3429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1858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CCB8D-E92A-4141-9597-0DF22B63FC84}"/>
              </a:ext>
            </a:extLst>
          </p:cNvPr>
          <p:cNvSpPr/>
          <p:nvPr/>
        </p:nvSpPr>
        <p:spPr>
          <a:xfrm>
            <a:off x="1092491" y="2781300"/>
            <a:ext cx="11776541" cy="6629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모듈의 연동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F1123-3711-460B-9BC2-FA50970E9B57}"/>
              </a:ext>
            </a:extLst>
          </p:cNvPr>
          <p:cNvSpPr txBox="1"/>
          <p:nvPr/>
        </p:nvSpPr>
        <p:spPr>
          <a:xfrm>
            <a:off x="1092490" y="3214926"/>
            <a:ext cx="11558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I-Class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데이터를 불러와</a:t>
            </a:r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</a:t>
            </a:r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500" b="1" dirty="0" err="1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단원별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게시판</a:t>
            </a:r>
            <a:endParaRPr lang="en-US" altLang="ko-KR" sz="2500" b="1" dirty="0">
              <a:solidFill>
                <a:srgbClr val="192A5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카테고리를 형성하는 모듈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604D7-34A1-416E-9B6B-4F7DEFD9DCFE}"/>
              </a:ext>
            </a:extLst>
          </p:cNvPr>
          <p:cNvSpPr txBox="1"/>
          <p:nvPr/>
        </p:nvSpPr>
        <p:spPr>
          <a:xfrm>
            <a:off x="1509713" y="6009025"/>
            <a:ext cx="298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I-Class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개발자도구로 내부 데이터에 접근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31CFD-573F-4477-AB02-7810CABEA64C}"/>
              </a:ext>
            </a:extLst>
          </p:cNvPr>
          <p:cNvSpPr txBox="1"/>
          <p:nvPr/>
        </p:nvSpPr>
        <p:spPr>
          <a:xfrm>
            <a:off x="5326856" y="6009025"/>
            <a:ext cx="3283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카테고리를 형성할 때 필요한 데이터인 학생 자신의 수강 정보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학수번호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분반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교수님 성함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단원명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추출한 데이터를 앱 내부의 데이터베이스에 삽입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B95203-BA59-433D-835C-87DBB1469577}"/>
              </a:ext>
            </a:extLst>
          </p:cNvPr>
          <p:cNvSpPr/>
          <p:nvPr/>
        </p:nvSpPr>
        <p:spPr>
          <a:xfrm>
            <a:off x="2012157" y="4621401"/>
            <a:ext cx="1981200" cy="947562"/>
          </a:xfrm>
          <a:prstGeom prst="roundRect">
            <a:avLst/>
          </a:prstGeom>
          <a:solidFill>
            <a:srgbClr val="253D8B"/>
          </a:solidFill>
          <a:ln>
            <a:solidFill>
              <a:srgbClr val="192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입력부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D94C2E-0923-40CB-885E-D0D9C5918657}"/>
              </a:ext>
            </a:extLst>
          </p:cNvPr>
          <p:cNvSpPr/>
          <p:nvPr/>
        </p:nvSpPr>
        <p:spPr>
          <a:xfrm>
            <a:off x="5867399" y="4621401"/>
            <a:ext cx="1981200" cy="947562"/>
          </a:xfrm>
          <a:prstGeom prst="roundRect">
            <a:avLst/>
          </a:prstGeom>
          <a:solidFill>
            <a:srgbClr val="253D8B"/>
          </a:solidFill>
          <a:ln>
            <a:solidFill>
              <a:srgbClr val="192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처리부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1BF36-EB75-4ED3-BFBA-1003D93F8C5F}"/>
              </a:ext>
            </a:extLst>
          </p:cNvPr>
          <p:cNvGrpSpPr/>
          <p:nvPr/>
        </p:nvGrpSpPr>
        <p:grpSpPr>
          <a:xfrm>
            <a:off x="9220200" y="4590348"/>
            <a:ext cx="2986087" cy="2434340"/>
            <a:chOff x="9348680" y="4258223"/>
            <a:chExt cx="2986087" cy="24343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458C3A-16C3-42A1-9729-7AEBDDA2936C}"/>
                </a:ext>
              </a:extLst>
            </p:cNvPr>
            <p:cNvSpPr txBox="1"/>
            <p:nvPr/>
          </p:nvSpPr>
          <p:spPr>
            <a:xfrm>
              <a:off x="9348680" y="5676900"/>
              <a:ext cx="29860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앱 내의 데이터베이스에 저장한 데이터를 가져와서 화면에 출력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3219865-D1CB-44F8-90E0-85A2A2B71676}"/>
                </a:ext>
              </a:extLst>
            </p:cNvPr>
            <p:cNvSpPr/>
            <p:nvPr/>
          </p:nvSpPr>
          <p:spPr>
            <a:xfrm>
              <a:off x="9851123" y="4258223"/>
              <a:ext cx="1981200" cy="947562"/>
            </a:xfrm>
            <a:prstGeom prst="roundRect">
              <a:avLst/>
            </a:prstGeom>
            <a:solidFill>
              <a:srgbClr val="253D8B"/>
            </a:solidFill>
            <a:ln>
              <a:solidFill>
                <a:srgbClr val="192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출력부</a:t>
              </a:r>
              <a:endPara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250E04-CD00-46C6-B575-86A9B324F591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3993357" y="5095182"/>
            <a:ext cx="1874042" cy="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12044B-BFD6-4626-B238-B201AAC466D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7848599" y="5064129"/>
            <a:ext cx="1874044" cy="3105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2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개별 모듈 상세 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93AFB-44AC-432E-B42B-6A8D2C0A04EC}"/>
              </a:ext>
            </a:extLst>
          </p:cNvPr>
          <p:cNvSpPr/>
          <p:nvPr/>
        </p:nvSpPr>
        <p:spPr>
          <a:xfrm>
            <a:off x="1092491" y="2781300"/>
            <a:ext cx="11776541" cy="6629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FE6C5-358B-48F8-9A7A-B37D4DEA9B07}"/>
              </a:ext>
            </a:extLst>
          </p:cNvPr>
          <p:cNvSpPr txBox="1"/>
          <p:nvPr/>
        </p:nvSpPr>
        <p:spPr>
          <a:xfrm>
            <a:off x="1092490" y="3214926"/>
            <a:ext cx="11558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I-Class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데이터를 불러와</a:t>
            </a:r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</a:t>
            </a:r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500" b="1" dirty="0" err="1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단원별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게시판</a:t>
            </a:r>
            <a:endParaRPr lang="en-US" altLang="ko-KR" sz="2500" b="1" dirty="0">
              <a:solidFill>
                <a:srgbClr val="192A5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카테고리를 형성하는 모듈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2C1B2-E3CD-4B05-9248-A7203EB546B9}"/>
              </a:ext>
            </a:extLst>
          </p:cNvPr>
          <p:cNvSpPr txBox="1"/>
          <p:nvPr/>
        </p:nvSpPr>
        <p:spPr>
          <a:xfrm>
            <a:off x="1600200" y="4427857"/>
            <a:ext cx="990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learn.inha.ac.kr/local/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ubion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/user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 들어가면 수강하는 과목 리스트가 존재</a:t>
            </a:r>
            <a:endParaRPr lang="en-US" altLang="ko-KR" sz="2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 페이지의 개발자도구를 분석하면 수강 과목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교수님 성함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수강 인원 수를 확인 가능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coursefullname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문자열 인덱싱을 이용해 학수 번호와 분반 데이터를 얻음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44031395-BF35-4515-9947-F9AA5BAD8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4"/>
          <a:stretch/>
        </p:blipFill>
        <p:spPr bwMode="auto">
          <a:xfrm>
            <a:off x="1720827" y="5524500"/>
            <a:ext cx="9664746" cy="182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BC6B2AD-DBBA-4046-BB78-B3D3AE13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088" y="6580411"/>
            <a:ext cx="6493429" cy="19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FDE088-8F91-4662-9C1C-A06A6EAAE47A}"/>
              </a:ext>
            </a:extLst>
          </p:cNvPr>
          <p:cNvSpPr txBox="1"/>
          <p:nvPr/>
        </p:nvSpPr>
        <p:spPr>
          <a:xfrm>
            <a:off x="1365512" y="7476172"/>
            <a:ext cx="4806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이렇게 얻은 변수를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requests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모듈을 통해 데이터베이스에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POST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전달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67F32-E3C6-4AB3-84DA-EF8BFCCB5942}"/>
              </a:ext>
            </a:extLst>
          </p:cNvPr>
          <p:cNvSpPr txBox="1"/>
          <p:nvPr/>
        </p:nvSpPr>
        <p:spPr>
          <a:xfrm>
            <a:off x="1295400" y="8934390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 </a:t>
            </a:r>
            <a:r>
              <a:rPr lang="en-US" altLang="ko-KR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P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ython3</a:t>
            </a:r>
            <a:endParaRPr lang="ko-KR" altLang="en-US" sz="2000" b="1" i="0" dirty="0">
              <a:solidFill>
                <a:schemeClr val="bg1">
                  <a:lumMod val="5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918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개별 모듈 상세 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E93AFB-44AC-432E-B42B-6A8D2C0A04EC}"/>
              </a:ext>
            </a:extLst>
          </p:cNvPr>
          <p:cNvSpPr/>
          <p:nvPr/>
        </p:nvSpPr>
        <p:spPr>
          <a:xfrm>
            <a:off x="1092491" y="2781300"/>
            <a:ext cx="11776541" cy="6629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FE6C5-358B-48F8-9A7A-B37D4DEA9B07}"/>
              </a:ext>
            </a:extLst>
          </p:cNvPr>
          <p:cNvSpPr txBox="1"/>
          <p:nvPr/>
        </p:nvSpPr>
        <p:spPr>
          <a:xfrm>
            <a:off x="1092490" y="3214926"/>
            <a:ext cx="11558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I-Class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데이터를 불러와</a:t>
            </a:r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</a:t>
            </a:r>
            <a:r>
              <a:rPr lang="en-US" altLang="ko-KR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500" b="1" dirty="0" err="1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단원별</a:t>
            </a:r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게시판</a:t>
            </a:r>
            <a:endParaRPr lang="en-US" altLang="ko-KR" sz="2500" b="1" dirty="0">
              <a:solidFill>
                <a:srgbClr val="192A5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카테고리를 형성하는 모듈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7F9C0-FED1-4BFA-B4E5-DC8FA6254EEA}"/>
              </a:ext>
            </a:extLst>
          </p:cNvPr>
          <p:cNvSpPr txBox="1"/>
          <p:nvPr/>
        </p:nvSpPr>
        <p:spPr>
          <a:xfrm>
            <a:off x="1523999" y="4320390"/>
            <a:ext cx="1109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다음은 강의계획서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id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뒤의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18216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은 변수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noticeboardid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에서 창의적 정보통신공학설계의 값인 것을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확인가능함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0" i="0" u="sng" dirty="0">
                <a:solidFill>
                  <a:srgbClr val="608CBA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https://learn.inha.ac.kr/local/ubion/setting/syllabus.php?id=18216)</a:t>
            </a:r>
            <a:endParaRPr lang="ko-KR" altLang="en-US" sz="2000" b="0" i="0" u="sng" dirty="0">
              <a:solidFill>
                <a:srgbClr val="608CBA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9FC80644-2066-410F-845B-6298D865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67300"/>
            <a:ext cx="3649166" cy="383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A540EA25-2B17-4FF3-8479-26D8157E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61" y="5143500"/>
            <a:ext cx="6493429" cy="191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AABBB8-88EE-4CC0-A807-3B20682E57E9}"/>
              </a:ext>
            </a:extLst>
          </p:cNvPr>
          <p:cNvSpPr txBox="1"/>
          <p:nvPr/>
        </p:nvSpPr>
        <p:spPr>
          <a:xfrm>
            <a:off x="5562600" y="7200900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왼쪽 사진의 개발자도구에서는 단원명이 적힌 코드가 존재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selienium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rowspan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값을 이용해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course_unit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배열에 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단원명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값을 차례로 할당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6530B8-0398-4857-A857-864FC9595D53}"/>
              </a:ext>
            </a:extLst>
          </p:cNvPr>
          <p:cNvSpPr txBox="1"/>
          <p:nvPr/>
        </p:nvSpPr>
        <p:spPr>
          <a:xfrm>
            <a:off x="1295400" y="8934390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 </a:t>
            </a:r>
            <a:r>
              <a:rPr lang="en-US" altLang="ko-KR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P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ython3</a:t>
            </a:r>
            <a:endParaRPr lang="ko-KR" altLang="en-US" sz="2000" b="1" i="0" dirty="0">
              <a:solidFill>
                <a:schemeClr val="bg1">
                  <a:lumMod val="5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47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BCCB8D-E92A-4141-9597-0DF22B63FC84}"/>
              </a:ext>
            </a:extLst>
          </p:cNvPr>
          <p:cNvSpPr/>
          <p:nvPr/>
        </p:nvSpPr>
        <p:spPr>
          <a:xfrm>
            <a:off x="1092491" y="2705100"/>
            <a:ext cx="11776541" cy="7086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모듈의 연동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F1123-3711-460B-9BC2-FA50970E9B57}"/>
              </a:ext>
            </a:extLst>
          </p:cNvPr>
          <p:cNvSpPr txBox="1"/>
          <p:nvPr/>
        </p:nvSpPr>
        <p:spPr>
          <a:xfrm>
            <a:off x="1092490" y="2933700"/>
            <a:ext cx="11558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및 과제 알림 열람 시</a:t>
            </a:r>
            <a:endParaRPr lang="en-US" altLang="ko-KR" sz="2500" b="1" dirty="0">
              <a:solidFill>
                <a:srgbClr val="192A5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아이콘의 색이 바뀌는 모듈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FF1D673-8A0E-4411-BB23-18825C1A0FB1}"/>
              </a:ext>
            </a:extLst>
          </p:cNvPr>
          <p:cNvGrpSpPr/>
          <p:nvPr/>
        </p:nvGrpSpPr>
        <p:grpSpPr>
          <a:xfrm>
            <a:off x="1509713" y="4088685"/>
            <a:ext cx="10845402" cy="5855415"/>
            <a:chOff x="1509713" y="4526133"/>
            <a:chExt cx="10845402" cy="58554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411F78-485E-4A8B-A18C-17EC7D704F96}"/>
                </a:ext>
              </a:extLst>
            </p:cNvPr>
            <p:cNvSpPr txBox="1"/>
            <p:nvPr/>
          </p:nvSpPr>
          <p:spPr>
            <a:xfrm>
              <a:off x="1509713" y="5672567"/>
              <a:ext cx="29860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앱 내에 공지사항 및 과제 알림이 떴을 때 앱 사용자가 </a:t>
              </a:r>
              <a:r>
                <a:rPr lang="ko-KR" altLang="en-US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알림창을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클릭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C79EC4-EBFF-4360-99BA-40876AE6BAAF}"/>
                </a:ext>
              </a:extLst>
            </p:cNvPr>
            <p:cNvSpPr txBox="1"/>
            <p:nvPr/>
          </p:nvSpPr>
          <p:spPr>
            <a:xfrm>
              <a:off x="5326856" y="5672567"/>
              <a:ext cx="3283744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사용자가 알림 글을 확인하면 앱의 데이터 베이스에서 조회수 항목 값을 증가시킴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조회수 항목에서 값의 증가가 감지되면 버튼의 색을 변경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초록색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-&gt;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검정색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I-Class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공지사항을 수정했다는 데이터를 받았을 때 조회수 항목이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이상이면 버튼의 색상을 </a:t>
              </a:r>
              <a:r>
                <a:rPr lang="ko-KR" altLang="en-US" sz="2000" dirty="0">
                  <a:solidFill>
                    <a:srgbClr val="359DC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파란색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으로 변경</a:t>
              </a: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92BBD54-A455-41A8-8F90-A4756AB4ABF2}"/>
                </a:ext>
              </a:extLst>
            </p:cNvPr>
            <p:cNvSpPr/>
            <p:nvPr/>
          </p:nvSpPr>
          <p:spPr>
            <a:xfrm>
              <a:off x="2012157" y="4557186"/>
              <a:ext cx="1981200" cy="947562"/>
            </a:xfrm>
            <a:prstGeom prst="roundRect">
              <a:avLst/>
            </a:prstGeom>
            <a:solidFill>
              <a:srgbClr val="253D8B"/>
            </a:solidFill>
            <a:ln>
              <a:solidFill>
                <a:srgbClr val="192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입력부</a:t>
              </a:r>
              <a:endPara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0BA8C71-ABDC-4D72-8AAF-35ABA6A6792B}"/>
                </a:ext>
              </a:extLst>
            </p:cNvPr>
            <p:cNvSpPr/>
            <p:nvPr/>
          </p:nvSpPr>
          <p:spPr>
            <a:xfrm>
              <a:off x="5867399" y="4557186"/>
              <a:ext cx="1981200" cy="947562"/>
            </a:xfrm>
            <a:prstGeom prst="roundRect">
              <a:avLst/>
            </a:prstGeom>
            <a:solidFill>
              <a:srgbClr val="253D8B"/>
            </a:solidFill>
            <a:ln>
              <a:solidFill>
                <a:srgbClr val="192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처리부</a:t>
              </a:r>
              <a:endPara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59E9A3C-B806-47A7-8F5B-62530614C650}"/>
                </a:ext>
              </a:extLst>
            </p:cNvPr>
            <p:cNvGrpSpPr/>
            <p:nvPr/>
          </p:nvGrpSpPr>
          <p:grpSpPr>
            <a:xfrm>
              <a:off x="9071371" y="4526133"/>
              <a:ext cx="3283744" cy="2469873"/>
              <a:chOff x="9199851" y="4194008"/>
              <a:chExt cx="3283744" cy="24698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4DD21E-F66A-43CC-AB4F-8928B77A7DF9}"/>
                  </a:ext>
                </a:extLst>
              </p:cNvPr>
              <p:cNvSpPr txBox="1"/>
              <p:nvPr/>
            </p:nvSpPr>
            <p:spPr>
              <a:xfrm>
                <a:off x="9199851" y="5340442"/>
                <a:ext cx="328374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알림이 처음 떴을 때는 </a:t>
                </a:r>
                <a:r>
                  <a:rPr lang="ko-KR" altLang="en-US" sz="2000" dirty="0">
                    <a:solidFill>
                      <a:srgbClr val="00B05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초록색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아이콘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확인하면 검정색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이후 공지사항이 수정되면 </a:t>
                </a:r>
                <a:r>
                  <a:rPr lang="ko-KR" altLang="en-US" sz="2000" dirty="0">
                    <a:solidFill>
                      <a:srgbClr val="359DCB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파란색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아이콘이 됨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endPara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233109A9-B7B4-42D7-B2C2-B40B34D8FC91}"/>
                  </a:ext>
                </a:extLst>
              </p:cNvPr>
              <p:cNvSpPr/>
              <p:nvPr/>
            </p:nvSpPr>
            <p:spPr>
              <a:xfrm>
                <a:off x="9851123" y="4194008"/>
                <a:ext cx="1981200" cy="947562"/>
              </a:xfrm>
              <a:prstGeom prst="roundRect">
                <a:avLst/>
              </a:prstGeom>
              <a:solidFill>
                <a:srgbClr val="253D8B"/>
              </a:solidFill>
              <a:ln>
                <a:solidFill>
                  <a:srgbClr val="192A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출력부</a:t>
                </a:r>
                <a:endParaRPr lang="ko-KR" altLang="en-US" sz="25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C69F32F-D0B0-435C-B0D1-4FE0041C7EAA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3993357" y="5030967"/>
              <a:ext cx="1874042" cy="0"/>
            </a:xfrm>
            <a:prstGeom prst="straightConnector1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430C039-1A14-4047-A034-724599CE1175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7848599" y="5030967"/>
              <a:ext cx="1836290" cy="0"/>
            </a:xfrm>
            <a:prstGeom prst="straightConnector1">
              <a:avLst/>
            </a:prstGeom>
            <a:ln w="38100">
              <a:solidFill>
                <a:schemeClr val="tx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96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364064B6-0C33-4F3C-A8ED-5BE8622C6978}"/>
              </a:ext>
            </a:extLst>
          </p:cNvPr>
          <p:cNvSpPr txBox="1"/>
          <p:nvPr/>
        </p:nvSpPr>
        <p:spPr>
          <a:xfrm>
            <a:off x="1569105" y="1769358"/>
            <a:ext cx="105777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수업에서 학업 성취도 향상의 중요성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800600" y="571500"/>
            <a:ext cx="4142371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영역 정립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F3097C-B171-4BFC-B364-F654A12994FB}"/>
              </a:ext>
            </a:extLst>
          </p:cNvPr>
          <p:cNvGrpSpPr/>
          <p:nvPr/>
        </p:nvGrpSpPr>
        <p:grpSpPr>
          <a:xfrm>
            <a:off x="1026459" y="6879436"/>
            <a:ext cx="11663082" cy="2316459"/>
            <a:chOff x="1165412" y="6667500"/>
            <a:chExt cx="11663082" cy="2316459"/>
          </a:xfrm>
        </p:grpSpPr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BCF271ED-07AE-4069-831E-F98A1ACEF6C9}"/>
                </a:ext>
              </a:extLst>
            </p:cNvPr>
            <p:cNvSpPr/>
            <p:nvPr/>
          </p:nvSpPr>
          <p:spPr>
            <a:xfrm rot="16200000">
              <a:off x="4586526" y="7406629"/>
              <a:ext cx="551413" cy="838200"/>
            </a:xfrm>
            <a:prstGeom prst="downArrow">
              <a:avLst>
                <a:gd name="adj1" fmla="val 41487"/>
                <a:gd name="adj2" fmla="val 50000"/>
              </a:avLst>
            </a:prstGeom>
            <a:solidFill>
              <a:srgbClr val="90BADE"/>
            </a:solidFill>
            <a:ln>
              <a:solidFill>
                <a:srgbClr val="90BA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F7BAAA4-0AF6-4CDB-88FD-5814771DACC6}"/>
                </a:ext>
              </a:extLst>
            </p:cNvPr>
            <p:cNvGrpSpPr/>
            <p:nvPr/>
          </p:nvGrpSpPr>
          <p:grpSpPr>
            <a:xfrm>
              <a:off x="1165412" y="6667500"/>
              <a:ext cx="3124200" cy="2316458"/>
              <a:chOff x="914400" y="5392109"/>
              <a:chExt cx="3124200" cy="231645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8A2B3D-3804-4748-B07E-1CF00A4C89CE}"/>
                  </a:ext>
                </a:extLst>
              </p:cNvPr>
              <p:cNvSpPr/>
              <p:nvPr/>
            </p:nvSpPr>
            <p:spPr>
              <a:xfrm>
                <a:off x="914400" y="5392109"/>
                <a:ext cx="3124200" cy="2316458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6062B3-E966-4582-B11A-60045524B0DB}"/>
                  </a:ext>
                </a:extLst>
              </p:cNvPr>
              <p:cNvSpPr txBox="1"/>
              <p:nvPr/>
            </p:nvSpPr>
            <p:spPr>
              <a:xfrm>
                <a:off x="1172445" y="5544508"/>
                <a:ext cx="260811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대면 수업에 비해 </a:t>
                </a:r>
                <a:r>
                  <a:rPr lang="ko-KR" altLang="en-US" sz="25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비대면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수업에서 학생들의 집중도 및 학습 능력이 저하됨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7B756B8-61C1-4846-8324-29D5F6B77799}"/>
                </a:ext>
              </a:extLst>
            </p:cNvPr>
            <p:cNvGrpSpPr/>
            <p:nvPr/>
          </p:nvGrpSpPr>
          <p:grpSpPr>
            <a:xfrm>
              <a:off x="5434853" y="6667501"/>
              <a:ext cx="3124200" cy="2316458"/>
              <a:chOff x="9296400" y="3778820"/>
              <a:chExt cx="3124200" cy="231645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2B3283F-1387-479B-ADD1-00D02B953737}"/>
                  </a:ext>
                </a:extLst>
              </p:cNvPr>
              <p:cNvSpPr/>
              <p:nvPr/>
            </p:nvSpPr>
            <p:spPr>
              <a:xfrm>
                <a:off x="9296400" y="3778820"/>
                <a:ext cx="3124200" cy="2316458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0350FB-1A46-4DDE-8266-D2EEF95464D6}"/>
                  </a:ext>
                </a:extLst>
              </p:cNvPr>
              <p:cNvSpPr txBox="1"/>
              <p:nvPr/>
            </p:nvSpPr>
            <p:spPr>
              <a:xfrm>
                <a:off x="9650506" y="4121441"/>
                <a:ext cx="242495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이로 인해 전반적인 학생들의 학업 성취도가 떨어짐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EE84D46-FEBB-40A8-BE09-D09DFA15F132}"/>
                </a:ext>
              </a:extLst>
            </p:cNvPr>
            <p:cNvGrpSpPr/>
            <p:nvPr/>
          </p:nvGrpSpPr>
          <p:grpSpPr>
            <a:xfrm>
              <a:off x="9704294" y="6667500"/>
              <a:ext cx="3124200" cy="2316458"/>
              <a:chOff x="8788778" y="3021143"/>
              <a:chExt cx="3124200" cy="231645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132F982-98BA-4CAF-A813-465BBC4B82D9}"/>
                  </a:ext>
                </a:extLst>
              </p:cNvPr>
              <p:cNvSpPr/>
              <p:nvPr/>
            </p:nvSpPr>
            <p:spPr>
              <a:xfrm>
                <a:off x="8788778" y="3021143"/>
                <a:ext cx="3124200" cy="2316458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902F68-88D2-40B0-B6BE-97969B54CF6F}"/>
                  </a:ext>
                </a:extLst>
              </p:cNvPr>
              <p:cNvSpPr txBox="1"/>
              <p:nvPr/>
            </p:nvSpPr>
            <p:spPr>
              <a:xfrm>
                <a:off x="9013622" y="3192453"/>
                <a:ext cx="2674512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코로나 사태가 언제 끝날지 모르는 지금</a:t>
                </a:r>
                <a:r>
                  <a:rPr lang="en-US" altLang="ko-KR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25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문제 해결을 위한 방안 모색이 시급</a:t>
                </a:r>
                <a:endParaRPr lang="en-US" altLang="ko-KR" sz="2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C91B02EB-7AD3-4B49-9978-9B6355873B4E}"/>
                </a:ext>
              </a:extLst>
            </p:cNvPr>
            <p:cNvSpPr/>
            <p:nvPr/>
          </p:nvSpPr>
          <p:spPr>
            <a:xfrm rot="16200000">
              <a:off x="8855967" y="7406630"/>
              <a:ext cx="551413" cy="838200"/>
            </a:xfrm>
            <a:prstGeom prst="downArrow">
              <a:avLst>
                <a:gd name="adj1" fmla="val 41487"/>
                <a:gd name="adj2" fmla="val 50000"/>
              </a:avLst>
            </a:prstGeom>
            <a:solidFill>
              <a:srgbClr val="90BADE"/>
            </a:solidFill>
            <a:ln>
              <a:solidFill>
                <a:srgbClr val="90BA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8" name="그래픽 7" descr="펼쳐진 책">
            <a:extLst>
              <a:ext uri="{FF2B5EF4-FFF2-40B4-BE49-F238E27FC236}">
                <a16:creationId xmlns:a16="http://schemas.microsoft.com/office/drawing/2014/main" id="{FA33A1F4-A796-4FFA-BE4A-4323ACBD2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5759" y="3152695"/>
            <a:ext cx="2674512" cy="267451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52302C3-C684-427B-9EF4-D20493EBE437}"/>
              </a:ext>
            </a:extLst>
          </p:cNvPr>
          <p:cNvSpPr txBox="1"/>
          <p:nvPr/>
        </p:nvSpPr>
        <p:spPr>
          <a:xfrm>
            <a:off x="9838159" y="553350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학업 성취도 저하</a:t>
            </a: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EE595C6-BEDE-4EC4-96BF-3C7C1F119F9C}"/>
              </a:ext>
            </a:extLst>
          </p:cNvPr>
          <p:cNvSpPr/>
          <p:nvPr/>
        </p:nvSpPr>
        <p:spPr>
          <a:xfrm>
            <a:off x="12371556" y="3777266"/>
            <a:ext cx="514603" cy="1363286"/>
          </a:xfrm>
          <a:prstGeom prst="downArrow">
            <a:avLst>
              <a:gd name="adj1" fmla="val 35155"/>
              <a:gd name="adj2" fmla="val 60413"/>
            </a:avLst>
          </a:prstGeom>
          <a:solidFill>
            <a:srgbClr val="284294"/>
          </a:solidFill>
          <a:ln>
            <a:solidFill>
              <a:srgbClr val="284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래픽 59" descr="알람 시계">
            <a:extLst>
              <a:ext uri="{FF2B5EF4-FFF2-40B4-BE49-F238E27FC236}">
                <a16:creationId xmlns:a16="http://schemas.microsoft.com/office/drawing/2014/main" id="{036E50B6-BE1E-471A-955F-4A2BB961D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4984" y="3061192"/>
            <a:ext cx="2621189" cy="26211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439DD8-3A02-4BD0-B24A-43FDBEDF43CE}"/>
              </a:ext>
            </a:extLst>
          </p:cNvPr>
          <p:cNvSpPr txBox="1"/>
          <p:nvPr/>
        </p:nvSpPr>
        <p:spPr>
          <a:xfrm>
            <a:off x="5972883" y="5533830"/>
            <a:ext cx="142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효율</a:t>
            </a:r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2A8095B5-59E8-4397-AD9D-37B756E884A4}"/>
              </a:ext>
            </a:extLst>
          </p:cNvPr>
          <p:cNvSpPr/>
          <p:nvPr/>
        </p:nvSpPr>
        <p:spPr>
          <a:xfrm>
            <a:off x="4273722" y="3929772"/>
            <a:ext cx="1040256" cy="1040256"/>
          </a:xfrm>
          <a:prstGeom prst="mathPlus">
            <a:avLst>
              <a:gd name="adj1" fmla="val 17281"/>
            </a:avLst>
          </a:prstGeom>
          <a:solidFill>
            <a:srgbClr val="284294"/>
          </a:solidFill>
          <a:ln>
            <a:solidFill>
              <a:srgbClr val="192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같음 기호 61">
            <a:extLst>
              <a:ext uri="{FF2B5EF4-FFF2-40B4-BE49-F238E27FC236}">
                <a16:creationId xmlns:a16="http://schemas.microsoft.com/office/drawing/2014/main" id="{23C9B851-4D2D-4B2E-88C4-342045411256}"/>
              </a:ext>
            </a:extLst>
          </p:cNvPr>
          <p:cNvSpPr/>
          <p:nvPr/>
        </p:nvSpPr>
        <p:spPr>
          <a:xfrm>
            <a:off x="8057178" y="3797095"/>
            <a:ext cx="1040256" cy="1172933"/>
          </a:xfrm>
          <a:prstGeom prst="mathEqual">
            <a:avLst>
              <a:gd name="adj1" fmla="val 18285"/>
              <a:gd name="adj2" fmla="val 13056"/>
            </a:avLst>
          </a:prstGeom>
          <a:solidFill>
            <a:srgbClr val="284294"/>
          </a:solidFill>
          <a:ln>
            <a:solidFill>
              <a:srgbClr val="192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68D080-C685-422C-A0AC-DD2DB3453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000" y="3314700"/>
            <a:ext cx="2620800" cy="235137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62B6BF1-1157-4930-849E-948417AE88A2}"/>
              </a:ext>
            </a:extLst>
          </p:cNvPr>
          <p:cNvSpPr txBox="1"/>
          <p:nvPr/>
        </p:nvSpPr>
        <p:spPr>
          <a:xfrm>
            <a:off x="1242971" y="5533509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온라인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</a:t>
            </a:r>
          </a:p>
        </p:txBody>
      </p:sp>
    </p:spTree>
    <p:extLst>
      <p:ext uri="{BB962C8B-B14F-4D97-AF65-F5344CB8AC3E}">
        <p14:creationId xmlns:p14="http://schemas.microsoft.com/office/powerpoint/2010/main" val="322627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562600" y="571500"/>
            <a:ext cx="25908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제품설계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62EB3-830B-4810-AC08-08B1BDFE9673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개별 모듈 상세 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F851ED-22D9-4FAF-A409-FBEEC33FBB8C}"/>
              </a:ext>
            </a:extLst>
          </p:cNvPr>
          <p:cNvSpPr/>
          <p:nvPr/>
        </p:nvSpPr>
        <p:spPr>
          <a:xfrm>
            <a:off x="1092491" y="2705100"/>
            <a:ext cx="11776541" cy="7086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5BB3C-91AC-4784-A429-B96625EB724B}"/>
              </a:ext>
            </a:extLst>
          </p:cNvPr>
          <p:cNvSpPr txBox="1"/>
          <p:nvPr/>
        </p:nvSpPr>
        <p:spPr>
          <a:xfrm>
            <a:off x="1092490" y="2933700"/>
            <a:ext cx="115585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 및 과제 알림 열람 시</a:t>
            </a:r>
            <a:endParaRPr lang="en-US" altLang="ko-KR" sz="2500" b="1" dirty="0">
              <a:solidFill>
                <a:srgbClr val="192A5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500" b="1" dirty="0">
                <a:solidFill>
                  <a:srgbClr val="192A5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아이콘의 색이 바뀌는 모듈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89079-69D3-4981-A4CD-3AB679D8C1A1}"/>
              </a:ext>
            </a:extLst>
          </p:cNvPr>
          <p:cNvSpPr txBox="1"/>
          <p:nvPr/>
        </p:nvSpPr>
        <p:spPr>
          <a:xfrm>
            <a:off x="1295400" y="9315390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개발 언어 </a:t>
            </a:r>
            <a:r>
              <a:rPr lang="en-US" altLang="ko-KR" sz="2000" b="1" i="0" dirty="0">
                <a:solidFill>
                  <a:schemeClr val="bg1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: JavaScript</a:t>
            </a:r>
            <a:endParaRPr lang="ko-KR" altLang="en-US" sz="2000" b="1" i="0" dirty="0">
              <a:solidFill>
                <a:schemeClr val="bg1">
                  <a:lumMod val="50000"/>
                </a:schemeClr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5430BD-D2D0-4C0D-8D27-B840641A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911796"/>
            <a:ext cx="8124175" cy="57655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34D13D-469B-4B11-A93D-EC1CA448AE2C}"/>
              </a:ext>
            </a:extLst>
          </p:cNvPr>
          <p:cNvSpPr txBox="1"/>
          <p:nvPr/>
        </p:nvSpPr>
        <p:spPr>
          <a:xfrm>
            <a:off x="1345910" y="3932246"/>
            <a:ext cx="30736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세 개를 변수로 나타내고 파란색을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설정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테이블에서 해당 공지사항 번호의 조회수가 1이상이면 버튼의 색을 검정색으로 변경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조회수가 1 이상일때 테이블의 내용이 변하면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즉 공지사항이 수정되면 버튼의 색을 초록색으로 변경</a:t>
            </a:r>
          </a:p>
        </p:txBody>
      </p:sp>
    </p:spTree>
    <p:extLst>
      <p:ext uri="{BB962C8B-B14F-4D97-AF65-F5344CB8AC3E}">
        <p14:creationId xmlns:p14="http://schemas.microsoft.com/office/powerpoint/2010/main" val="171077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23A2677-68B9-4A5D-ACCB-218301B8DAD2}"/>
              </a:ext>
            </a:extLst>
          </p:cNvPr>
          <p:cNvGrpSpPr/>
          <p:nvPr/>
        </p:nvGrpSpPr>
        <p:grpSpPr>
          <a:xfrm>
            <a:off x="-1064536" y="-1866900"/>
            <a:ext cx="9439078" cy="17119908"/>
            <a:chOff x="-1064536" y="-1156008"/>
            <a:chExt cx="9439078" cy="17119908"/>
          </a:xfrm>
        </p:grpSpPr>
        <p:grpSp>
          <p:nvGrpSpPr>
            <p:cNvPr id="81" name="그룹 1002">
              <a:extLst>
                <a:ext uri="{FF2B5EF4-FFF2-40B4-BE49-F238E27FC236}">
                  <a16:creationId xmlns:a16="http://schemas.microsoft.com/office/drawing/2014/main" id="{4D5C053D-68FD-4422-AA40-AE14321355B8}"/>
                </a:ext>
              </a:extLst>
            </p:cNvPr>
            <p:cNvGrpSpPr/>
            <p:nvPr/>
          </p:nvGrpSpPr>
          <p:grpSpPr>
            <a:xfrm>
              <a:off x="-1064536" y="-1156008"/>
              <a:ext cx="9439078" cy="17119908"/>
              <a:chOff x="5705402" y="-641755"/>
              <a:chExt cx="6987483" cy="13974965"/>
            </a:xfrm>
          </p:grpSpPr>
          <p:pic>
            <p:nvPicPr>
              <p:cNvPr id="84" name="Object 6">
                <a:extLst>
                  <a:ext uri="{FF2B5EF4-FFF2-40B4-BE49-F238E27FC236}">
                    <a16:creationId xmlns:a16="http://schemas.microsoft.com/office/drawing/2014/main" id="{A2FF4D87-B4C5-439A-8E8D-CA37455B5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05402" y="-641755"/>
                <a:ext cx="6987483" cy="13974965"/>
              </a:xfrm>
              <a:prstGeom prst="rect">
                <a:avLst/>
              </a:prstGeom>
            </p:spPr>
          </p:pic>
          <p:pic>
            <p:nvPicPr>
              <p:cNvPr id="85" name="Object 7">
                <a:extLst>
                  <a:ext uri="{FF2B5EF4-FFF2-40B4-BE49-F238E27FC236}">
                    <a16:creationId xmlns:a16="http://schemas.microsoft.com/office/drawing/2014/main" id="{230F596A-9864-402D-86A6-FD1C5A71B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95987" y="2800214"/>
                <a:ext cx="3493741" cy="6987483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705C42-7C85-4863-B5E9-2E1F16836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25"/>
            <a:stretch/>
          </p:blipFill>
          <p:spPr>
            <a:xfrm>
              <a:off x="1680049" y="4000500"/>
              <a:ext cx="3797840" cy="6400800"/>
            </a:xfrm>
            <a:prstGeom prst="rect">
              <a:avLst/>
            </a:prstGeom>
            <a:ln>
              <a:solidFill>
                <a:srgbClr val="787878"/>
              </a:solidFill>
            </a:ln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043363" y="571500"/>
            <a:ext cx="5629275" cy="1631216"/>
            <a:chOff x="4473208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473208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예상 성능</a:t>
              </a:r>
              <a:r>
                <a:rPr lang="en-US" altLang="ko-KR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및</a:t>
              </a:r>
              <a:r>
                <a:rPr lang="en-US" altLang="ko-KR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활용도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492411" y="2476500"/>
              <a:ext cx="3943006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550CFD7-BE77-44DD-8AD1-672160164AC0}"/>
              </a:ext>
            </a:extLst>
          </p:cNvPr>
          <p:cNvGrpSpPr/>
          <p:nvPr/>
        </p:nvGrpSpPr>
        <p:grpSpPr>
          <a:xfrm>
            <a:off x="6400800" y="2933700"/>
            <a:ext cx="6468232" cy="1081047"/>
            <a:chOff x="6002400" y="3162300"/>
            <a:chExt cx="6468232" cy="108104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DAFBF4-3B07-4CC0-B13A-419F6E91E3EF}"/>
                </a:ext>
              </a:extLst>
            </p:cNvPr>
            <p:cNvGrpSpPr/>
            <p:nvPr/>
          </p:nvGrpSpPr>
          <p:grpSpPr>
            <a:xfrm>
              <a:off x="6002400" y="3235347"/>
              <a:ext cx="1008000" cy="1008000"/>
              <a:chOff x="5370284" y="2525298"/>
              <a:chExt cx="932350" cy="89521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305E832A-CA24-44BF-99EC-6495A3CABD3C}"/>
                  </a:ext>
                </a:extLst>
              </p:cNvPr>
              <p:cNvSpPr/>
              <p:nvPr/>
            </p:nvSpPr>
            <p:spPr>
              <a:xfrm>
                <a:off x="5370284" y="2525298"/>
                <a:ext cx="932350" cy="8952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2DBB17-08A6-4F3C-B746-F9BBC7B0FD6F}"/>
                  </a:ext>
                </a:extLst>
              </p:cNvPr>
              <p:cNvSpPr txBox="1"/>
              <p:nvPr/>
            </p:nvSpPr>
            <p:spPr>
              <a:xfrm>
                <a:off x="5599965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lIns="72000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6DDB77-C1D9-463C-AD49-830086C0F9B2}"/>
                </a:ext>
              </a:extLst>
            </p:cNvPr>
            <p:cNvSpPr txBox="1"/>
            <p:nvPr/>
          </p:nvSpPr>
          <p:spPr>
            <a:xfrm>
              <a:off x="7082159" y="3162300"/>
              <a:ext cx="1634990" cy="446276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r>
                <a:rPr lang="ko-KR" altLang="en-US" sz="2300" b="1" dirty="0" err="1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티어</a:t>
              </a:r>
              <a:r>
                <a:rPr lang="ko-KR" altLang="en-US" sz="23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시스템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DEA55A-30B1-4B5B-A0C2-9796D9F99067}"/>
                </a:ext>
              </a:extLst>
            </p:cNvPr>
            <p:cNvSpPr txBox="1"/>
            <p:nvPr/>
          </p:nvSpPr>
          <p:spPr>
            <a:xfrm>
              <a:off x="7082159" y="3583205"/>
              <a:ext cx="5388473" cy="646331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티어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시스템을 통해 앱 이용자가 자신의 학습 점수 위치를 알게 함으로서 학습 동기 부여</a:t>
              </a:r>
              <a:endPara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94D1E66-70FE-44CA-B3A1-D8AD41467F0F}"/>
              </a:ext>
            </a:extLst>
          </p:cNvPr>
          <p:cNvGrpSpPr/>
          <p:nvPr/>
        </p:nvGrpSpPr>
        <p:grpSpPr>
          <a:xfrm>
            <a:off x="6400800" y="4553700"/>
            <a:ext cx="7187521" cy="1081047"/>
            <a:chOff x="6002400" y="3162300"/>
            <a:chExt cx="7187521" cy="108104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BFCCC87-DD0D-4181-8F5A-AE52D8478D9F}"/>
                </a:ext>
              </a:extLst>
            </p:cNvPr>
            <p:cNvGrpSpPr/>
            <p:nvPr/>
          </p:nvGrpSpPr>
          <p:grpSpPr>
            <a:xfrm>
              <a:off x="6002400" y="3235347"/>
              <a:ext cx="1008000" cy="1008000"/>
              <a:chOff x="5370284" y="2525298"/>
              <a:chExt cx="932350" cy="895211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46E09C7A-3A68-4A1F-868F-C44158B8BF12}"/>
                  </a:ext>
                </a:extLst>
              </p:cNvPr>
              <p:cNvSpPr/>
              <p:nvPr/>
            </p:nvSpPr>
            <p:spPr>
              <a:xfrm>
                <a:off x="5370284" y="2525298"/>
                <a:ext cx="932350" cy="895211"/>
              </a:xfrm>
              <a:prstGeom prst="ellipse">
                <a:avLst/>
              </a:prstGeom>
              <a:solidFill>
                <a:srgbClr val="90BADE"/>
              </a:solidFill>
              <a:ln>
                <a:solidFill>
                  <a:srgbClr val="90BA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DFD4E8-4511-4B4F-AA25-081C2CFD2685}"/>
                  </a:ext>
                </a:extLst>
              </p:cNvPr>
              <p:cNvSpPr txBox="1"/>
              <p:nvPr/>
            </p:nvSpPr>
            <p:spPr>
              <a:xfrm>
                <a:off x="5545578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E2FAC5-489E-4C16-B845-5BE15D78A3D9}"/>
                </a:ext>
              </a:extLst>
            </p:cNvPr>
            <p:cNvSpPr txBox="1"/>
            <p:nvPr/>
          </p:nvSpPr>
          <p:spPr>
            <a:xfrm>
              <a:off x="7082159" y="3162300"/>
              <a:ext cx="2291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커뮤니티 시스템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BAE304-DFBF-414D-83D7-3EFAF5A00FAB}"/>
                </a:ext>
              </a:extLst>
            </p:cNvPr>
            <p:cNvSpPr txBox="1"/>
            <p:nvPr/>
          </p:nvSpPr>
          <p:spPr>
            <a:xfrm>
              <a:off x="7082159" y="3583205"/>
              <a:ext cx="6107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커뮤니티 시스템을 도입해 </a:t>
              </a:r>
              <a:r>
                <a:rPr lang="ko-KR" altLang="en-US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수업에서의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의사소통 한계를 앱을 통해 극복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F1DEFF-8D6D-42B7-BCBA-2DA23CDF3516}"/>
              </a:ext>
            </a:extLst>
          </p:cNvPr>
          <p:cNvGrpSpPr/>
          <p:nvPr/>
        </p:nvGrpSpPr>
        <p:grpSpPr>
          <a:xfrm>
            <a:off x="6400803" y="7793700"/>
            <a:ext cx="6468229" cy="1344235"/>
            <a:chOff x="6400803" y="8024853"/>
            <a:chExt cx="6468229" cy="134423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467BEB8-D10D-4955-B1C3-79419178EEE8}"/>
                </a:ext>
              </a:extLst>
            </p:cNvPr>
            <p:cNvGrpSpPr/>
            <p:nvPr/>
          </p:nvGrpSpPr>
          <p:grpSpPr>
            <a:xfrm>
              <a:off x="6400803" y="8097902"/>
              <a:ext cx="1008000" cy="1008000"/>
              <a:chOff x="5370286" y="2525297"/>
              <a:chExt cx="932350" cy="895210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6A0FEF9-5C9F-4F62-AF17-CD0441C66599}"/>
                  </a:ext>
                </a:extLst>
              </p:cNvPr>
              <p:cNvSpPr/>
              <p:nvPr/>
            </p:nvSpPr>
            <p:spPr>
              <a:xfrm>
                <a:off x="5370286" y="2525297"/>
                <a:ext cx="932350" cy="895210"/>
              </a:xfrm>
              <a:prstGeom prst="ellipse">
                <a:avLst/>
              </a:prstGeom>
              <a:solidFill>
                <a:srgbClr val="192A5D"/>
              </a:solidFill>
              <a:ln>
                <a:solidFill>
                  <a:srgbClr val="192A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35114E6-D334-403C-927A-D1B94E4240DD}"/>
                  </a:ext>
                </a:extLst>
              </p:cNvPr>
              <p:cNvSpPr txBox="1"/>
              <p:nvPr/>
            </p:nvSpPr>
            <p:spPr>
              <a:xfrm>
                <a:off x="5545578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04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A3A9E1E-DC7E-48EE-919A-C574D7532154}"/>
                </a:ext>
              </a:extLst>
            </p:cNvPr>
            <p:cNvSpPr txBox="1"/>
            <p:nvPr/>
          </p:nvSpPr>
          <p:spPr>
            <a:xfrm>
              <a:off x="7480559" y="8024853"/>
              <a:ext cx="3127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알림 및 파일 관리 기능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535024D-6DED-4865-9819-D1F55AFED79A}"/>
                </a:ext>
              </a:extLst>
            </p:cNvPr>
            <p:cNvSpPr txBox="1"/>
            <p:nvPr/>
          </p:nvSpPr>
          <p:spPr>
            <a:xfrm>
              <a:off x="7480559" y="8445758"/>
              <a:ext cx="53884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알림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 열람이 불편했던 아이클래스의 한계 극복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사용자가 필요한 파일을 폴더에 따로 보관함으로써 학습 효율 증가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3867213-F268-45B0-A809-03D6667783AF}"/>
              </a:ext>
            </a:extLst>
          </p:cNvPr>
          <p:cNvGrpSpPr/>
          <p:nvPr/>
        </p:nvGrpSpPr>
        <p:grpSpPr>
          <a:xfrm>
            <a:off x="6400800" y="6173700"/>
            <a:ext cx="6468232" cy="1088848"/>
            <a:chOff x="6400800" y="6515100"/>
            <a:chExt cx="6468232" cy="1088848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967A35C-910F-438A-9EFA-3A7D2D4D1B10}"/>
                </a:ext>
              </a:extLst>
            </p:cNvPr>
            <p:cNvGrpSpPr/>
            <p:nvPr/>
          </p:nvGrpSpPr>
          <p:grpSpPr>
            <a:xfrm>
              <a:off x="6400800" y="6595948"/>
              <a:ext cx="1008000" cy="1008000"/>
              <a:chOff x="5370284" y="2525298"/>
              <a:chExt cx="932350" cy="895211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A1658F42-E985-4F2B-B7B4-F10B1AB55FB5}"/>
                  </a:ext>
                </a:extLst>
              </p:cNvPr>
              <p:cNvSpPr/>
              <p:nvPr/>
            </p:nvSpPr>
            <p:spPr>
              <a:xfrm>
                <a:off x="5370284" y="2525298"/>
                <a:ext cx="932350" cy="895211"/>
              </a:xfrm>
              <a:prstGeom prst="ellipse">
                <a:avLst/>
              </a:prstGeom>
              <a:solidFill>
                <a:srgbClr val="787878"/>
              </a:solidFill>
              <a:ln>
                <a:solidFill>
                  <a:srgbClr val="7878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C2F8168-CEE3-4B36-8647-4B45BEDE992B}"/>
                  </a:ext>
                </a:extLst>
              </p:cNvPr>
              <p:cNvSpPr txBox="1"/>
              <p:nvPr/>
            </p:nvSpPr>
            <p:spPr>
              <a:xfrm>
                <a:off x="5545578" y="2706399"/>
                <a:ext cx="616094" cy="533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300" b="1" dirty="0">
                    <a:solidFill>
                      <a:schemeClr val="bg1"/>
                    </a:solidFill>
                  </a:rPr>
                  <a:t>03</a:t>
                </a:r>
                <a:endParaRPr lang="ko-KR" altLang="en-US" sz="33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A6A596-3195-484F-8A5D-329FE5591D16}"/>
                </a:ext>
              </a:extLst>
            </p:cNvPr>
            <p:cNvSpPr txBox="1"/>
            <p:nvPr/>
          </p:nvSpPr>
          <p:spPr>
            <a:xfrm>
              <a:off x="7480559" y="69438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8B6F33-A3AD-4B61-B89B-387943834F28}"/>
                </a:ext>
              </a:extLst>
            </p:cNvPr>
            <p:cNvSpPr txBox="1"/>
            <p:nvPr/>
          </p:nvSpPr>
          <p:spPr>
            <a:xfrm>
              <a:off x="7480559" y="6515100"/>
              <a:ext cx="2377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2C3B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학습 도우미 기능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F0E0CD-8BB7-42F2-82C3-8A3CCC86A939}"/>
                </a:ext>
              </a:extLst>
            </p:cNvPr>
            <p:cNvSpPr txBox="1"/>
            <p:nvPr/>
          </p:nvSpPr>
          <p:spPr>
            <a:xfrm>
              <a:off x="7480559" y="6936005"/>
              <a:ext cx="538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플래너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타이머와 같은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 도우미 기능을 이용해 비대면에서의 학생 자신의 학습 습관을 유지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141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DEEB5F-9DD0-495D-B0BB-4EC14DD266F1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5410200" y="3848100"/>
            <a:ext cx="2743200" cy="4000500"/>
          </a:xfrm>
          <a:prstGeom prst="straightConnector1">
            <a:avLst/>
          </a:prstGeom>
          <a:ln w="57150">
            <a:solidFill>
              <a:srgbClr val="359D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6134100" y="571500"/>
            <a:ext cx="1447800" cy="914400"/>
            <a:chOff x="4894742" y="1562100"/>
            <a:chExt cx="3200922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2" y="1562100"/>
              <a:ext cx="320092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결론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C08F90-1174-4638-9A8D-724A2AA33952}"/>
              </a:ext>
            </a:extLst>
          </p:cNvPr>
          <p:cNvSpPr/>
          <p:nvPr/>
        </p:nvSpPr>
        <p:spPr>
          <a:xfrm>
            <a:off x="1905000" y="2781300"/>
            <a:ext cx="3505200" cy="2133600"/>
          </a:xfrm>
          <a:prstGeom prst="rect">
            <a:avLst/>
          </a:prstGeom>
          <a:solidFill>
            <a:srgbClr val="1A2D8E"/>
          </a:solidFill>
          <a:ln w="28575">
            <a:solidFill>
              <a:srgbClr val="1C2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0DC842-076A-4E2F-9884-7F1A39DE4F1B}"/>
              </a:ext>
            </a:extLst>
          </p:cNvPr>
          <p:cNvSpPr/>
          <p:nvPr/>
        </p:nvSpPr>
        <p:spPr>
          <a:xfrm>
            <a:off x="1905000" y="6515100"/>
            <a:ext cx="3505200" cy="2667000"/>
          </a:xfrm>
          <a:prstGeom prst="rect">
            <a:avLst/>
          </a:prstGeom>
          <a:solidFill>
            <a:srgbClr val="1A2D8E"/>
          </a:solidFill>
          <a:ln w="28575">
            <a:solidFill>
              <a:srgbClr val="1C2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35D6E1-9FE1-414E-A786-ED405CC5C22B}"/>
              </a:ext>
            </a:extLst>
          </p:cNvPr>
          <p:cNvSpPr/>
          <p:nvPr/>
        </p:nvSpPr>
        <p:spPr>
          <a:xfrm>
            <a:off x="8153400" y="6515100"/>
            <a:ext cx="3505200" cy="2667000"/>
          </a:xfrm>
          <a:prstGeom prst="rect">
            <a:avLst/>
          </a:prstGeom>
          <a:solidFill>
            <a:srgbClr val="1A2D8E"/>
          </a:solidFill>
          <a:ln w="28575">
            <a:solidFill>
              <a:srgbClr val="1C2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C4CF53-5354-47A9-8F0F-F1870372CACC}"/>
              </a:ext>
            </a:extLst>
          </p:cNvPr>
          <p:cNvSpPr/>
          <p:nvPr/>
        </p:nvSpPr>
        <p:spPr>
          <a:xfrm>
            <a:off x="8153400" y="2781300"/>
            <a:ext cx="3505200" cy="2133600"/>
          </a:xfrm>
          <a:prstGeom prst="rect">
            <a:avLst/>
          </a:prstGeom>
          <a:solidFill>
            <a:srgbClr val="1A2D8E"/>
          </a:solidFill>
          <a:ln w="28575">
            <a:solidFill>
              <a:srgbClr val="1C2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B044C3-7468-4AE7-877F-2C0E72CD7E4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10200" y="3848100"/>
            <a:ext cx="2743200" cy="0"/>
          </a:xfrm>
          <a:prstGeom prst="straightConnector1">
            <a:avLst/>
          </a:prstGeom>
          <a:ln w="57150">
            <a:solidFill>
              <a:srgbClr val="359D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073C8F-FC8B-4B29-BCDD-D9019290313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10200" y="7848600"/>
            <a:ext cx="2743200" cy="0"/>
          </a:xfrm>
          <a:prstGeom prst="straightConnector1">
            <a:avLst/>
          </a:prstGeom>
          <a:ln w="57150">
            <a:solidFill>
              <a:srgbClr val="359D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8185BF-97C3-4114-A3A8-64CE36C20A87}"/>
              </a:ext>
            </a:extLst>
          </p:cNvPr>
          <p:cNvSpPr txBox="1"/>
          <p:nvPr/>
        </p:nvSpPr>
        <p:spPr>
          <a:xfrm>
            <a:off x="1873898" y="3178195"/>
            <a:ext cx="35052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 사태로 인해 </a:t>
            </a:r>
            <a:r>
              <a:rPr lang="ko-KR" altLang="en-US" sz="23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수업이 늘어나고 학생들의 학업 성취도가 하락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93609-527A-4E67-86F3-36DA0FBC5252}"/>
              </a:ext>
            </a:extLst>
          </p:cNvPr>
          <p:cNvSpPr txBox="1"/>
          <p:nvPr/>
        </p:nvSpPr>
        <p:spPr>
          <a:xfrm>
            <a:off x="8382000" y="3330595"/>
            <a:ext cx="3048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코로나 사태가 언제 끝날지 모르는 지금</a:t>
            </a:r>
            <a:r>
              <a:rPr lang="en-US" altLang="ko-KR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재빠른 문제 해결이 필요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56483-6136-4170-8228-2EA58BB75299}"/>
              </a:ext>
            </a:extLst>
          </p:cNvPr>
          <p:cNvSpPr txBox="1"/>
          <p:nvPr/>
        </p:nvSpPr>
        <p:spPr>
          <a:xfrm>
            <a:off x="1752601" y="6864250"/>
            <a:ext cx="3810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23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위의 문제를 해결하기 위해서는 학생들에게 동기 부여 및 학생들의 학습 능력 향상</a:t>
            </a:r>
            <a:r>
              <a:rPr lang="en-US" altLang="ko-KR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의사소통 활성화가 필요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2BB828-FF2F-4ABB-8EF7-06F24928451C}"/>
              </a:ext>
            </a:extLst>
          </p:cNvPr>
          <p:cNvSpPr txBox="1"/>
          <p:nvPr/>
        </p:nvSpPr>
        <p:spPr>
          <a:xfrm>
            <a:off x="8252149" y="7200900"/>
            <a:ext cx="330770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 소통 활성화를 위한 게시판</a:t>
            </a:r>
            <a:r>
              <a:rPr lang="en-US" altLang="ko-KR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보조를 위한 기능</a:t>
            </a:r>
            <a:r>
              <a:rPr lang="en-US" altLang="ko-KR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 부여를 위한 포인트 제도를 탑재한 어플 </a:t>
            </a:r>
            <a:r>
              <a:rPr lang="en-US" altLang="ko-KR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‘MOMMOS’ </a:t>
            </a:r>
            <a:r>
              <a:rPr lang="ko-KR" altLang="en-US" sz="23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endParaRPr lang="en-US" altLang="ko-KR" sz="2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D43FA9-D9BF-44CB-B94C-886F114B9F08}"/>
              </a:ext>
            </a:extLst>
          </p:cNvPr>
          <p:cNvSpPr txBox="1"/>
          <p:nvPr/>
        </p:nvSpPr>
        <p:spPr>
          <a:xfrm>
            <a:off x="1905000" y="2944624"/>
            <a:ext cx="35052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92E120-E359-436F-8B1F-F03A5F462E56}"/>
              </a:ext>
            </a:extLst>
          </p:cNvPr>
          <p:cNvSpPr txBox="1"/>
          <p:nvPr/>
        </p:nvSpPr>
        <p:spPr>
          <a:xfrm>
            <a:off x="8153400" y="2857500"/>
            <a:ext cx="35052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F524A2-5B96-43AA-9D5C-410148121362}"/>
              </a:ext>
            </a:extLst>
          </p:cNvPr>
          <p:cNvSpPr txBox="1"/>
          <p:nvPr/>
        </p:nvSpPr>
        <p:spPr>
          <a:xfrm>
            <a:off x="1889449" y="6678424"/>
            <a:ext cx="35052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0F01B-0CAD-4F6A-9552-4D49A09991DC}"/>
              </a:ext>
            </a:extLst>
          </p:cNvPr>
          <p:cNvSpPr txBox="1"/>
          <p:nvPr/>
        </p:nvSpPr>
        <p:spPr>
          <a:xfrm>
            <a:off x="8153400" y="6641112"/>
            <a:ext cx="35052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3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07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5829300" y="571500"/>
            <a:ext cx="2057400" cy="914400"/>
            <a:chOff x="4894743" y="1562100"/>
            <a:chExt cx="3200923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94743" y="1562100"/>
              <a:ext cx="320092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일정표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88888" y="2476500"/>
              <a:ext cx="2918489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EDFACD-7C43-4B6E-8E26-F73064E5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31" y="3162300"/>
            <a:ext cx="11764738" cy="5215795"/>
          </a:xfrm>
          <a:prstGeom prst="rect">
            <a:avLst/>
          </a:prstGeom>
          <a:ln>
            <a:solidFill>
              <a:srgbClr val="787878"/>
            </a:solidFill>
          </a:ln>
        </p:spPr>
      </p:pic>
    </p:spTree>
    <p:extLst>
      <p:ext uri="{BB962C8B-B14F-4D97-AF65-F5344CB8AC3E}">
        <p14:creationId xmlns:p14="http://schemas.microsoft.com/office/powerpoint/2010/main" val="4082153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E1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7B1BFF-ACC8-4E91-8B82-578E544F6C73}"/>
              </a:ext>
            </a:extLst>
          </p:cNvPr>
          <p:cNvCxnSpPr>
            <a:cxnSpLocks/>
          </p:cNvCxnSpPr>
          <p:nvPr/>
        </p:nvCxnSpPr>
        <p:spPr>
          <a:xfrm>
            <a:off x="4876800" y="5256245"/>
            <a:ext cx="3974324" cy="12506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3933" y="4331516"/>
            <a:ext cx="5257143" cy="119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2B62CC-F921-42D9-A4F2-02F02EF652D3}"/>
              </a:ext>
            </a:extLst>
          </p:cNvPr>
          <p:cNvGrpSpPr/>
          <p:nvPr/>
        </p:nvGrpSpPr>
        <p:grpSpPr>
          <a:xfrm>
            <a:off x="8458200" y="7636013"/>
            <a:ext cx="2988738" cy="1393687"/>
            <a:chOff x="-913139" y="6268466"/>
            <a:chExt cx="2988738" cy="1393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24740B-1816-490C-9F8C-D765DB786A4F}"/>
                </a:ext>
              </a:extLst>
            </p:cNvPr>
            <p:cNvSpPr txBox="1"/>
            <p:nvPr/>
          </p:nvSpPr>
          <p:spPr>
            <a:xfrm>
              <a:off x="381000" y="6584935"/>
              <a:ext cx="1685499" cy="1077218"/>
            </a:xfrm>
            <a:prstGeom prst="rect">
              <a:avLst/>
            </a:prstGeom>
            <a:noFill/>
            <a:ln>
              <a:solidFill>
                <a:srgbClr val="C2C2C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3200" dirty="0"/>
            </a:p>
            <a:p>
              <a:endParaRPr lang="ko-KR" altLang="en-US" sz="3200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CA62A5-8DA3-4081-8289-F805F74604F6}"/>
                </a:ext>
              </a:extLst>
            </p:cNvPr>
            <p:cNvCxnSpPr>
              <a:cxnSpLocks/>
            </p:cNvCxnSpPr>
            <p:nvPr/>
          </p:nvCxnSpPr>
          <p:spPr>
            <a:xfrm>
              <a:off x="-913139" y="6268466"/>
              <a:ext cx="1308118" cy="870467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D0C95C-1552-4A63-88BC-38E9BC1EB98C}"/>
                </a:ext>
              </a:extLst>
            </p:cNvPr>
            <p:cNvSpPr txBox="1"/>
            <p:nvPr/>
          </p:nvSpPr>
          <p:spPr>
            <a:xfrm>
              <a:off x="390099" y="6556793"/>
              <a:ext cx="1685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90C4E7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65.3%</a:t>
              </a:r>
              <a:endParaRPr lang="ko-KR" altLang="en-US" sz="3600" dirty="0">
                <a:solidFill>
                  <a:srgbClr val="90C4E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F56CFF-4138-4417-A122-A50979DD4F8D}"/>
                </a:ext>
              </a:extLst>
            </p:cNvPr>
            <p:cNvSpPr txBox="1"/>
            <p:nvPr/>
          </p:nvSpPr>
          <p:spPr>
            <a:xfrm>
              <a:off x="390099" y="7138933"/>
              <a:ext cx="168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4F0D1B1-7C21-4BDA-822C-226B68561C99}"/>
              </a:ext>
            </a:extLst>
          </p:cNvPr>
          <p:cNvGrpSpPr/>
          <p:nvPr/>
        </p:nvGrpSpPr>
        <p:grpSpPr>
          <a:xfrm>
            <a:off x="2286000" y="4532075"/>
            <a:ext cx="3029476" cy="1222849"/>
            <a:chOff x="981501" y="4571540"/>
            <a:chExt cx="3029476" cy="12228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C49D1B-3BF1-4638-9F30-9F48C30814B2}"/>
                </a:ext>
              </a:extLst>
            </p:cNvPr>
            <p:cNvSpPr txBox="1"/>
            <p:nvPr/>
          </p:nvSpPr>
          <p:spPr>
            <a:xfrm>
              <a:off x="981501" y="4571540"/>
              <a:ext cx="1685499" cy="1077218"/>
            </a:xfrm>
            <a:prstGeom prst="rect">
              <a:avLst/>
            </a:prstGeom>
            <a:noFill/>
            <a:ln>
              <a:solidFill>
                <a:srgbClr val="C2C2C2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3200" dirty="0"/>
            </a:p>
            <a:p>
              <a:endParaRPr lang="ko-KR" altLang="en-US" sz="32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E315A9D-1C4A-4017-AA6B-1553160362C1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5156730"/>
              <a:ext cx="1343977" cy="637659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7E9CC70-89E7-4B69-8722-309BE2E89587}"/>
                </a:ext>
              </a:extLst>
            </p:cNvPr>
            <p:cNvGrpSpPr/>
            <p:nvPr/>
          </p:nvGrpSpPr>
          <p:grpSpPr>
            <a:xfrm>
              <a:off x="990600" y="4571540"/>
              <a:ext cx="1685500" cy="1105360"/>
              <a:chOff x="10505123" y="2645602"/>
              <a:chExt cx="1998183" cy="110536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6F0F20-7567-48E7-8B99-850B7C4F8576}"/>
                  </a:ext>
                </a:extLst>
              </p:cNvPr>
              <p:cNvSpPr txBox="1"/>
              <p:nvPr/>
            </p:nvSpPr>
            <p:spPr>
              <a:xfrm>
                <a:off x="10505123" y="2645602"/>
                <a:ext cx="19981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rgbClr val="204C82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34.7%</a:t>
                </a:r>
                <a:endParaRPr lang="ko-KR" altLang="en-US" sz="3600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6A0AB94-6A8B-4BC3-93E7-856BB46527A8}"/>
                  </a:ext>
                </a:extLst>
              </p:cNvPr>
              <p:cNvSpPr txBox="1"/>
              <p:nvPr/>
            </p:nvSpPr>
            <p:spPr>
              <a:xfrm>
                <a:off x="10505123" y="3227742"/>
                <a:ext cx="19981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아니요</a:t>
                </a:r>
              </a:p>
            </p:txBody>
          </p:sp>
        </p:grp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364064B6-0C33-4F3C-A8ED-5BE8622C6978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수업에서 학업 성취도가 저하되는 원인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800600" y="571500"/>
            <a:ext cx="4142371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영역 정립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9587DE35-0D64-4DDE-87DA-13F67233F694}"/>
              </a:ext>
            </a:extLst>
          </p:cNvPr>
          <p:cNvSpPr txBox="1"/>
          <p:nvPr/>
        </p:nvSpPr>
        <p:spPr>
          <a:xfrm>
            <a:off x="12274216" y="9803368"/>
            <a:ext cx="118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%)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F0AE6D-4F76-4D07-892E-565CCA82CDCE}"/>
              </a:ext>
            </a:extLst>
          </p:cNvPr>
          <p:cNvSpPr txBox="1"/>
          <p:nvPr/>
        </p:nvSpPr>
        <p:spPr>
          <a:xfrm>
            <a:off x="10287000" y="948689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 재학생 대상 설문조사 결과</a:t>
            </a:r>
          </a:p>
        </p:txBody>
      </p:sp>
      <p:graphicFrame>
        <p:nvGraphicFramePr>
          <p:cNvPr id="126" name="차트 125">
            <a:extLst>
              <a:ext uri="{FF2B5EF4-FFF2-40B4-BE49-F238E27FC236}">
                <a16:creationId xmlns:a16="http://schemas.microsoft.com/office/drawing/2014/main" id="{FAB496A3-57BD-4E11-8EDA-0FECBA1E4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564965"/>
              </p:ext>
            </p:extLst>
          </p:nvPr>
        </p:nvGraphicFramePr>
        <p:xfrm>
          <a:off x="1780526" y="2113335"/>
          <a:ext cx="10154948" cy="8141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" name="TextBox 204">
            <a:extLst>
              <a:ext uri="{FF2B5EF4-FFF2-40B4-BE49-F238E27FC236}">
                <a16:creationId xmlns:a16="http://schemas.microsoft.com/office/drawing/2014/main" id="{6293EFCB-12AD-4EA1-B670-8E3476B6A3AE}"/>
              </a:ext>
            </a:extLst>
          </p:cNvPr>
          <p:cNvSpPr txBox="1"/>
          <p:nvPr/>
        </p:nvSpPr>
        <p:spPr>
          <a:xfrm>
            <a:off x="3436731" y="2981861"/>
            <a:ext cx="684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대면 수업에 비해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200" b="1" dirty="0">
                <a:solidFill>
                  <a:srgbClr val="204C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본인의 학업 성취도가 낮아졌나요</a:t>
            </a:r>
            <a:r>
              <a:rPr lang="en-US" altLang="ko-KR" sz="3200" b="1" dirty="0">
                <a:solidFill>
                  <a:srgbClr val="204C8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pPr algn="ctr"/>
            <a:endParaRPr lang="ko-KR" altLang="en-US" sz="2400" b="1" dirty="0">
              <a:solidFill>
                <a:srgbClr val="204C8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06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364064B6-0C33-4F3C-A8ED-5BE8622C6978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수업의 문제 및 고객 요구 사항</a:t>
            </a:r>
            <a:endParaRPr lang="en-US" altLang="ko-KR" sz="35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800600" y="571500"/>
            <a:ext cx="4142371" cy="914400"/>
            <a:chOff x="4800600" y="1562100"/>
            <a:chExt cx="4142371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문제 영역 정립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59453E-ECBB-4714-8828-096420230801}"/>
              </a:ext>
            </a:extLst>
          </p:cNvPr>
          <p:cNvGrpSpPr/>
          <p:nvPr/>
        </p:nvGrpSpPr>
        <p:grpSpPr>
          <a:xfrm>
            <a:off x="7315200" y="3162300"/>
            <a:ext cx="6095997" cy="6521041"/>
            <a:chOff x="7678749" y="3370302"/>
            <a:chExt cx="6095997" cy="652104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7A1E86-566A-4FC4-9EB5-CDFBC09B0273}"/>
                </a:ext>
              </a:extLst>
            </p:cNvPr>
            <p:cNvSpPr txBox="1"/>
            <p:nvPr/>
          </p:nvSpPr>
          <p:spPr>
            <a:xfrm>
              <a:off x="7678749" y="3370302"/>
              <a:ext cx="5974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err="1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비대면</a:t>
              </a:r>
              <a:r>
                <a:rPr lang="ko-KR" altLang="en-US" sz="3000" b="1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수업의 고객 요구 사항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065D2F-6759-4A13-AD7E-34A35EDC0CD9}"/>
                </a:ext>
              </a:extLst>
            </p:cNvPr>
            <p:cNvSpPr txBox="1"/>
            <p:nvPr/>
          </p:nvSpPr>
          <p:spPr>
            <a:xfrm>
              <a:off x="7678749" y="4000500"/>
              <a:ext cx="6095997" cy="589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학업 의욕 고취를 위한  학습 동기 부여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 계획 관리를 위한 공부 앱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학업 분위기 조성을 위한 방안 마련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원활한 의사소통을 위한 방안 마련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강의 미룸 방지를 위한 실시간 수업 확대 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실시간 강의 시 서버 불안정 문제 해소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200000"/>
                </a:lnSpc>
                <a:buFont typeface="+mj-lt"/>
                <a:buAutoNum type="arabicPeriod"/>
              </a:pP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5DC5C36-0BC5-40BD-8B67-4A93B31354C1}"/>
              </a:ext>
            </a:extLst>
          </p:cNvPr>
          <p:cNvCxnSpPr>
            <a:cxnSpLocks/>
          </p:cNvCxnSpPr>
          <p:nvPr/>
        </p:nvCxnSpPr>
        <p:spPr>
          <a:xfrm>
            <a:off x="6858000" y="2933700"/>
            <a:ext cx="0" cy="6400800"/>
          </a:xfrm>
          <a:prstGeom prst="line">
            <a:avLst/>
          </a:prstGeom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C0FEBF0-5E62-4071-8FE0-501F8DE70D97}"/>
              </a:ext>
            </a:extLst>
          </p:cNvPr>
          <p:cNvGrpSpPr/>
          <p:nvPr/>
        </p:nvGrpSpPr>
        <p:grpSpPr>
          <a:xfrm>
            <a:off x="1242295" y="3162300"/>
            <a:ext cx="5463305" cy="5754115"/>
            <a:chOff x="1394693" y="3189949"/>
            <a:chExt cx="5463305" cy="57541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17D7F3-97B1-4FDF-9023-04B97E3D407A}"/>
                </a:ext>
              </a:extLst>
            </p:cNvPr>
            <p:cNvSpPr txBox="1"/>
            <p:nvPr/>
          </p:nvSpPr>
          <p:spPr>
            <a:xfrm>
              <a:off x="1394693" y="3189949"/>
              <a:ext cx="5212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err="1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비대면</a:t>
              </a:r>
              <a:r>
                <a:rPr lang="ko-KR" altLang="en-US" sz="3000" b="1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수업의 문제점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0881DE-5410-4F2C-8581-E585E91F54C5}"/>
                </a:ext>
              </a:extLst>
            </p:cNvPr>
            <p:cNvSpPr txBox="1"/>
            <p:nvPr/>
          </p:nvSpPr>
          <p:spPr>
            <a:xfrm>
              <a:off x="1394693" y="3930384"/>
              <a:ext cx="5463305" cy="501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강의 시청을 통한 공부를 미룸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동기 부여 부족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학업 분위기 조성의 어려움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 장소의 심리적 안정감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교수님과 같은 감시자의 부재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 공간 소음 통제의 어려움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질의응답의 한계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 프로그램 기능의 한계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자기 효능감 하락</a:t>
              </a:r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9FACFC-C167-4472-8556-836DFC4DB0FD}"/>
              </a:ext>
            </a:extLst>
          </p:cNvPr>
          <p:cNvSpPr txBox="1"/>
          <p:nvPr/>
        </p:nvSpPr>
        <p:spPr>
          <a:xfrm>
            <a:off x="228609" y="9804673"/>
            <a:ext cx="1306128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유경애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교양수업에서 대학생의 학업적 자기효능감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문제해결능력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자기주도 적 학습능력 비교 분석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sz="15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교양학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연구 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13, pp 33 ~ 58</a:t>
            </a:r>
            <a:endParaRPr lang="ko-KR" altLang="ko-KR" sz="1500" kern="10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AB387-D851-4E50-BC85-26D5C9D42AEB}"/>
              </a:ext>
            </a:extLst>
          </p:cNvPr>
          <p:cNvSpPr txBox="1"/>
          <p:nvPr/>
        </p:nvSpPr>
        <p:spPr>
          <a:xfrm>
            <a:off x="3900318" y="8355568"/>
            <a:ext cx="388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42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EABE6F83-2A40-40B3-8957-C8F41565C027}"/>
              </a:ext>
            </a:extLst>
          </p:cNvPr>
          <p:cNvSpPr txBox="1"/>
          <p:nvPr/>
        </p:nvSpPr>
        <p:spPr>
          <a:xfrm>
            <a:off x="4800600" y="571500"/>
            <a:ext cx="4142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변수 도출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7C4F373-F958-4A88-ACCD-BEDCF0D4615F}"/>
              </a:ext>
            </a:extLst>
          </p:cNvPr>
          <p:cNvCxnSpPr>
            <a:cxnSpLocks/>
          </p:cNvCxnSpPr>
          <p:nvPr/>
        </p:nvCxnSpPr>
        <p:spPr>
          <a:xfrm>
            <a:off x="4918934" y="1485900"/>
            <a:ext cx="3905703" cy="0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22367A-4BF3-4B62-8A2A-312DE5437F62}"/>
              </a:ext>
            </a:extLst>
          </p:cNvPr>
          <p:cNvGrpSpPr/>
          <p:nvPr/>
        </p:nvGrpSpPr>
        <p:grpSpPr>
          <a:xfrm>
            <a:off x="817561" y="5981700"/>
            <a:ext cx="2916239" cy="3037392"/>
            <a:chOff x="817561" y="6516300"/>
            <a:chExt cx="2916239" cy="303739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9CCF71-085D-4F35-AAD6-7FA28CD1B564}"/>
                </a:ext>
              </a:extLst>
            </p:cNvPr>
            <p:cNvSpPr txBox="1"/>
            <p:nvPr/>
          </p:nvSpPr>
          <p:spPr>
            <a:xfrm>
              <a:off x="1042942" y="8461085"/>
              <a:ext cx="246547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서버의 크기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23CAA6-F702-4D8D-9AA5-E707946C7344}"/>
                </a:ext>
              </a:extLst>
            </p:cNvPr>
            <p:cNvSpPr txBox="1"/>
            <p:nvPr/>
          </p:nvSpPr>
          <p:spPr>
            <a:xfrm>
              <a:off x="817561" y="8938139"/>
              <a:ext cx="291623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서버의 크기에 따라 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로딩 속도 변화</a:t>
              </a:r>
            </a:p>
          </p:txBody>
        </p:sp>
        <p:pic>
          <p:nvPicPr>
            <p:cNvPr id="41" name="그림 40" descr="그리기, 표지판, 플레이트이(가) 표시된 사진&#10;&#10;자동 생성된 설명">
              <a:extLst>
                <a:ext uri="{FF2B5EF4-FFF2-40B4-BE49-F238E27FC236}">
                  <a16:creationId xmlns:a16="http://schemas.microsoft.com/office/drawing/2014/main" id="{DA1214B3-3695-4FF4-8575-41AE47E42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09" y="6516300"/>
              <a:ext cx="1980000" cy="1980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FB73A0-C95F-49F8-A577-D3485D94B27B}"/>
              </a:ext>
            </a:extLst>
          </p:cNvPr>
          <p:cNvGrpSpPr/>
          <p:nvPr/>
        </p:nvGrpSpPr>
        <p:grpSpPr>
          <a:xfrm>
            <a:off x="6913561" y="6057900"/>
            <a:ext cx="2916239" cy="3069503"/>
            <a:chOff x="6934200" y="6753814"/>
            <a:chExt cx="2916239" cy="3069503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BA22599-4F80-4127-9999-BEAD8A5B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542" y="6753814"/>
              <a:ext cx="1620000" cy="1620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C2AE11-D7A1-4841-A27A-099D4B09FB85}"/>
                </a:ext>
              </a:extLst>
            </p:cNvPr>
            <p:cNvSpPr txBox="1"/>
            <p:nvPr/>
          </p:nvSpPr>
          <p:spPr>
            <a:xfrm>
              <a:off x="7159581" y="8469100"/>
              <a:ext cx="246547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배터리 소비량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5D699B-C624-4786-AFE4-CB7B4770D4F1}"/>
                </a:ext>
              </a:extLst>
            </p:cNvPr>
            <p:cNvSpPr txBox="1"/>
            <p:nvPr/>
          </p:nvSpPr>
          <p:spPr>
            <a:xfrm>
              <a:off x="6934200" y="8946154"/>
              <a:ext cx="291623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배터리 소비량 최대치에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따라 처리하는 프로세싱이 달라질 수 있음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8B7A7C-24CF-4012-B088-B59239901587}"/>
              </a:ext>
            </a:extLst>
          </p:cNvPr>
          <p:cNvGrpSpPr/>
          <p:nvPr/>
        </p:nvGrpSpPr>
        <p:grpSpPr>
          <a:xfrm>
            <a:off x="1676400" y="2607300"/>
            <a:ext cx="2916239" cy="2917200"/>
            <a:chOff x="1731961" y="3015984"/>
            <a:chExt cx="2916239" cy="29172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6E4301-522E-4C32-9BC1-531EFA78DD34}"/>
                </a:ext>
              </a:extLst>
            </p:cNvPr>
            <p:cNvSpPr txBox="1"/>
            <p:nvPr/>
          </p:nvSpPr>
          <p:spPr>
            <a:xfrm>
              <a:off x="1957342" y="4840577"/>
              <a:ext cx="246547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처리 속도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CBD9EB-D8DF-4D4A-B888-2485B69BE7E2}"/>
                </a:ext>
              </a:extLst>
            </p:cNvPr>
            <p:cNvSpPr txBox="1"/>
            <p:nvPr/>
          </p:nvSpPr>
          <p:spPr>
            <a:xfrm>
              <a:off x="1731961" y="5317631"/>
              <a:ext cx="291623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처리 속도에 따라 로딩 시간이 변화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68EB0F8-AD12-4089-A27E-67DABA2B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736" y="3015984"/>
              <a:ext cx="2368439" cy="13932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620E5E-48EE-4055-BE50-AC5C3827460E}"/>
              </a:ext>
            </a:extLst>
          </p:cNvPr>
          <p:cNvGrpSpPr/>
          <p:nvPr/>
        </p:nvGrpSpPr>
        <p:grpSpPr>
          <a:xfrm>
            <a:off x="4017961" y="5970123"/>
            <a:ext cx="2916239" cy="3211977"/>
            <a:chOff x="4017961" y="6600185"/>
            <a:chExt cx="2916239" cy="321197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9B778D-D5D8-4208-9B99-1393A572F3F4}"/>
                </a:ext>
              </a:extLst>
            </p:cNvPr>
            <p:cNvGrpSpPr/>
            <p:nvPr/>
          </p:nvGrpSpPr>
          <p:grpSpPr>
            <a:xfrm>
              <a:off x="4017961" y="8457945"/>
              <a:ext cx="2916239" cy="1354217"/>
              <a:chOff x="4017961" y="8457945"/>
              <a:chExt cx="2916239" cy="135421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EA3A7B-F344-4FFC-8F19-0D04A7DFD513}"/>
                  </a:ext>
                </a:extLst>
              </p:cNvPr>
              <p:cNvSpPr txBox="1"/>
              <p:nvPr/>
            </p:nvSpPr>
            <p:spPr>
              <a:xfrm>
                <a:off x="4243342" y="8457945"/>
                <a:ext cx="246547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운영 체제</a:t>
                </a:r>
                <a:r>
                  <a:rPr lang="en-US" altLang="ko-KR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(OS)</a:t>
                </a:r>
                <a:endPara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2622A55-37B3-4CA0-9A75-7C1F4C33E52F}"/>
                  </a:ext>
                </a:extLst>
              </p:cNvPr>
              <p:cNvSpPr txBox="1"/>
              <p:nvPr/>
            </p:nvSpPr>
            <p:spPr>
              <a:xfrm>
                <a:off x="4017961" y="8934999"/>
                <a:ext cx="291623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운영 체제에 따라서</a:t>
                </a:r>
                <a:endParaRPr lang="en-US" altLang="ko-KR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sz="1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프로그래밍의 전반적인 과정이 변화</a:t>
                </a:r>
              </a:p>
            </p:txBody>
          </p:sp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C2E77B0-86F7-4FFD-A45D-957788F49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99" b="-1"/>
            <a:stretch/>
          </p:blipFill>
          <p:spPr>
            <a:xfrm>
              <a:off x="4170361" y="6600185"/>
              <a:ext cx="2695976" cy="2245776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EFEA6F-8ED8-4C5A-99BB-586C31951134}"/>
              </a:ext>
            </a:extLst>
          </p:cNvPr>
          <p:cNvGrpSpPr/>
          <p:nvPr/>
        </p:nvGrpSpPr>
        <p:grpSpPr>
          <a:xfrm>
            <a:off x="5272098" y="2652981"/>
            <a:ext cx="3171805" cy="2871519"/>
            <a:chOff x="5272098" y="3092442"/>
            <a:chExt cx="3171805" cy="287151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66F746-1D3C-47C4-81BF-D49A06C5423F}"/>
                </a:ext>
              </a:extLst>
            </p:cNvPr>
            <p:cNvSpPr txBox="1"/>
            <p:nvPr/>
          </p:nvSpPr>
          <p:spPr>
            <a:xfrm>
              <a:off x="5272098" y="4871354"/>
              <a:ext cx="317180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셀룰러 데이터 소비량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7EB7ED-1219-4A41-85E3-F535F0003234}"/>
                </a:ext>
              </a:extLst>
            </p:cNvPr>
            <p:cNvSpPr txBox="1"/>
            <p:nvPr/>
          </p:nvSpPr>
          <p:spPr>
            <a:xfrm>
              <a:off x="5399881" y="5348408"/>
              <a:ext cx="291623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셀룰러 데이터 소비 여부에 따라 프로세싱 과정이 변화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2160F14-B43B-4CC1-B6D0-89C1D63A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100" y="3092442"/>
              <a:ext cx="1495800" cy="16200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79360F-C5BC-46BB-9FA4-3AEFC7C86FC9}"/>
              </a:ext>
            </a:extLst>
          </p:cNvPr>
          <p:cNvGrpSpPr/>
          <p:nvPr/>
        </p:nvGrpSpPr>
        <p:grpSpPr>
          <a:xfrm>
            <a:off x="9982200" y="5981700"/>
            <a:ext cx="2916239" cy="3155116"/>
            <a:chOff x="10113961" y="6660186"/>
            <a:chExt cx="2916239" cy="315511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A35104-5994-46AD-9176-648B15F1E7B4}"/>
                </a:ext>
              </a:extLst>
            </p:cNvPr>
            <p:cNvSpPr txBox="1"/>
            <p:nvPr/>
          </p:nvSpPr>
          <p:spPr>
            <a:xfrm>
              <a:off x="10339342" y="8461085"/>
              <a:ext cx="246547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b="1" dirty="0">
                  <a:solidFill>
                    <a:srgbClr val="373B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호환 기기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B45810-C090-4512-B259-CBAC46317C5A}"/>
                </a:ext>
              </a:extLst>
            </p:cNvPr>
            <p:cNvSpPr txBox="1"/>
            <p:nvPr/>
          </p:nvSpPr>
          <p:spPr>
            <a:xfrm>
              <a:off x="10113961" y="8938139"/>
              <a:ext cx="291623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호환되는 기기의 종류에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따라 사용가능한 기기 내의 센서가 변화</a:t>
              </a:r>
              <a:endPara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3D87569C-6080-47F1-8ED7-875156261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14"/>
            <a:stretch/>
          </p:blipFill>
          <p:spPr>
            <a:xfrm>
              <a:off x="10288236" y="6660186"/>
              <a:ext cx="2208970" cy="18000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F74E49-F886-4D73-991B-0BB8FE0BAD2B}"/>
              </a:ext>
            </a:extLst>
          </p:cNvPr>
          <p:cNvGrpSpPr/>
          <p:nvPr/>
        </p:nvGrpSpPr>
        <p:grpSpPr>
          <a:xfrm>
            <a:off x="8965383" y="2628413"/>
            <a:ext cx="3529045" cy="2896087"/>
            <a:chOff x="8736783" y="3000005"/>
            <a:chExt cx="3529045" cy="2896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2092A91-2A14-416F-9700-33F59C2DA20A}"/>
                </a:ext>
              </a:extLst>
            </p:cNvPr>
            <p:cNvSpPr txBox="1"/>
            <p:nvPr/>
          </p:nvSpPr>
          <p:spPr>
            <a:xfrm>
              <a:off x="8736783" y="5280539"/>
              <a:ext cx="35290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사용할 수 있는 메모리의</a:t>
              </a:r>
              <a:r>
                <a:rPr lang="en-US" altLang="ko-KR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최대 용량에 따라 </a:t>
              </a:r>
              <a:r>
                <a:rPr lang="en-US" altLang="ko-KR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프로세싱 과정이 변화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E0AF791-44BB-4523-BB52-883F5E948009}"/>
                </a:ext>
              </a:extLst>
            </p:cNvPr>
            <p:cNvGrpSpPr/>
            <p:nvPr/>
          </p:nvGrpSpPr>
          <p:grpSpPr>
            <a:xfrm>
              <a:off x="9268567" y="3000005"/>
              <a:ext cx="2465477" cy="2286487"/>
              <a:chOff x="9268567" y="3000005"/>
              <a:chExt cx="2465477" cy="2286487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1FF45C-CCC8-48F0-B3BD-D8FEC10039DA}"/>
                  </a:ext>
                </a:extLst>
              </p:cNvPr>
              <p:cNvSpPr txBox="1"/>
              <p:nvPr/>
            </p:nvSpPr>
            <p:spPr>
              <a:xfrm>
                <a:off x="9268567" y="4840216"/>
                <a:ext cx="246547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300" b="1" dirty="0">
                    <a:solidFill>
                      <a:srgbClr val="373B40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메모리 용량</a:t>
                </a:r>
              </a:p>
            </p:txBody>
          </p:sp>
          <p:pic>
            <p:nvPicPr>
              <p:cNvPr id="69" name="그래픽 68" descr="데이터베이스">
                <a:extLst>
                  <a:ext uri="{FF2B5EF4-FFF2-40B4-BE49-F238E27FC236}">
                    <a16:creationId xmlns:a16="http://schemas.microsoft.com/office/drawing/2014/main" id="{9C19FA39-7BF0-41EA-9D5C-2B776647F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86661" y="3000005"/>
                <a:ext cx="1829287" cy="1829287"/>
              </a:xfrm>
              <a:prstGeom prst="rect">
                <a:avLst/>
              </a:prstGeom>
            </p:spPr>
          </p:pic>
        </p:grp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148B338-82B0-469C-A74A-C098CB3B85BD}"/>
              </a:ext>
            </a:extLst>
          </p:cNvPr>
          <p:cNvCxnSpPr/>
          <p:nvPr/>
        </p:nvCxnSpPr>
        <p:spPr>
          <a:xfrm>
            <a:off x="817561" y="5745085"/>
            <a:ext cx="11987258" cy="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AC76B76-D70A-4B78-A5E5-82DEF3127216}"/>
              </a:ext>
            </a:extLst>
          </p:cNvPr>
          <p:cNvCxnSpPr>
            <a:cxnSpLocks/>
          </p:cNvCxnSpPr>
          <p:nvPr/>
        </p:nvCxnSpPr>
        <p:spPr>
          <a:xfrm>
            <a:off x="4936863" y="2414272"/>
            <a:ext cx="0" cy="3330813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519DA2-0437-4FD6-A651-10B9DDDCA386}"/>
              </a:ext>
            </a:extLst>
          </p:cNvPr>
          <p:cNvCxnSpPr>
            <a:cxnSpLocks/>
          </p:cNvCxnSpPr>
          <p:nvPr/>
        </p:nvCxnSpPr>
        <p:spPr>
          <a:xfrm>
            <a:off x="8942971" y="2414272"/>
            <a:ext cx="0" cy="3330813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5CC8C9-8420-4254-996F-5DF577D3156E}"/>
              </a:ext>
            </a:extLst>
          </p:cNvPr>
          <p:cNvCxnSpPr>
            <a:cxnSpLocks/>
          </p:cNvCxnSpPr>
          <p:nvPr/>
        </p:nvCxnSpPr>
        <p:spPr>
          <a:xfrm>
            <a:off x="3962400" y="5745085"/>
            <a:ext cx="0" cy="3480802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E1AF0B2-1DF3-49F3-811B-816359F830B4}"/>
              </a:ext>
            </a:extLst>
          </p:cNvPr>
          <p:cNvCxnSpPr>
            <a:cxnSpLocks/>
          </p:cNvCxnSpPr>
          <p:nvPr/>
        </p:nvCxnSpPr>
        <p:spPr>
          <a:xfrm>
            <a:off x="6858000" y="5745085"/>
            <a:ext cx="0" cy="3480802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4ADB41-E82B-4B5C-B2C6-A319C017E4F4}"/>
              </a:ext>
            </a:extLst>
          </p:cNvPr>
          <p:cNvCxnSpPr>
            <a:cxnSpLocks/>
          </p:cNvCxnSpPr>
          <p:nvPr/>
        </p:nvCxnSpPr>
        <p:spPr>
          <a:xfrm>
            <a:off x="9829800" y="5745085"/>
            <a:ext cx="0" cy="3480802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9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EABE6F83-2A40-40B3-8957-C8F41565C027}"/>
              </a:ext>
            </a:extLst>
          </p:cNvPr>
          <p:cNvSpPr txBox="1"/>
          <p:nvPr/>
        </p:nvSpPr>
        <p:spPr>
          <a:xfrm>
            <a:off x="4800600" y="571500"/>
            <a:ext cx="4142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rgbClr val="192A5D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고객 요구 조건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67C4F373-F958-4A88-ACCD-BEDCF0D4615F}"/>
              </a:ext>
            </a:extLst>
          </p:cNvPr>
          <p:cNvCxnSpPr>
            <a:cxnSpLocks/>
          </p:cNvCxnSpPr>
          <p:nvPr/>
        </p:nvCxnSpPr>
        <p:spPr>
          <a:xfrm>
            <a:off x="4918934" y="1485900"/>
            <a:ext cx="3905703" cy="0"/>
          </a:xfrm>
          <a:prstGeom prst="line">
            <a:avLst/>
          </a:prstGeom>
          <a:ln w="76200">
            <a:solidFill>
              <a:srgbClr val="90B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CC7CEC-9B2D-4AFD-AC88-92390CD172BD}"/>
              </a:ext>
            </a:extLst>
          </p:cNvPr>
          <p:cNvGrpSpPr/>
          <p:nvPr/>
        </p:nvGrpSpPr>
        <p:grpSpPr>
          <a:xfrm>
            <a:off x="665584" y="2869916"/>
            <a:ext cx="12384833" cy="5890843"/>
            <a:chOff x="718190" y="2485432"/>
            <a:chExt cx="12384833" cy="58908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93BCBD-C9DB-482F-854F-C954824455B1}"/>
                </a:ext>
              </a:extLst>
            </p:cNvPr>
            <p:cNvSpPr txBox="1"/>
            <p:nvPr/>
          </p:nvSpPr>
          <p:spPr>
            <a:xfrm>
              <a:off x="7543800" y="2485432"/>
              <a:ext cx="5559223" cy="589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C1.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앱의 용량은 작은가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C2.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보안은 잘 이루어 지는가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C3.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백업 및 동기화 기능이 있는가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C4.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로딩 속도는 </a:t>
              </a:r>
              <a:r>
                <a:rPr lang="ko-KR" alt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빠른가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C5.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광고는 없는가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C6.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심미성이 </a:t>
              </a:r>
              <a:r>
                <a:rPr lang="ko-KR" alt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뛰어난가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C7.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셀룰러 데이터가 적게 소모되는가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C8. </a:t>
              </a:r>
              <a:r>
                <a:rPr lang="ko-KR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배터리가 적게 소모되는가</a:t>
              </a:r>
              <a:r>
                <a:rPr lang="en-US" altLang="ko-KR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0AEBE1E-91A8-4D64-B5AB-F1655F8B0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39" b="6591"/>
            <a:stretch/>
          </p:blipFill>
          <p:spPr>
            <a:xfrm>
              <a:off x="718190" y="2595269"/>
              <a:ext cx="6749410" cy="5671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75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648200" y="571500"/>
            <a:ext cx="4419600" cy="1631216"/>
            <a:chOff x="4800600" y="1562100"/>
            <a:chExt cx="4142371" cy="163121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423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품질기능전개표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4C8C3F-1532-4AC9-AC9C-9749A518F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89395"/>
              </p:ext>
            </p:extLst>
          </p:nvPr>
        </p:nvGraphicFramePr>
        <p:xfrm>
          <a:off x="990600" y="2202717"/>
          <a:ext cx="11734800" cy="6598379"/>
        </p:xfrm>
        <a:graphic>
          <a:graphicData uri="http://schemas.openxmlformats.org/drawingml/2006/table">
            <a:tbl>
              <a:tblPr/>
              <a:tblGrid>
                <a:gridCol w="1173480">
                  <a:extLst>
                    <a:ext uri="{9D8B030D-6E8A-4147-A177-3AD203B41FA5}">
                      <a16:colId xmlns:a16="http://schemas.microsoft.com/office/drawing/2014/main" val="372590602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1791093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752338256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19827076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4248243559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885431229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83895001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45921692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578408278"/>
                    </a:ext>
                  </a:extLst>
                </a:gridCol>
              </a:tblGrid>
              <a:tr h="12916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 속도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셀룰러 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소비량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메모리 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서버의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체제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(OS)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배터리</a:t>
                      </a:r>
                      <a:endParaRPr lang="en-US" altLang="ko-KR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소비량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호환 기기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31230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794125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579474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41955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13390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75272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60038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24059"/>
                  </a:ext>
                </a:extLst>
              </a:tr>
              <a:tr h="5437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CE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2903"/>
                  </a:ext>
                </a:extLst>
              </a:tr>
              <a:tr h="9570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연관도</a:t>
                      </a:r>
                      <a:endParaRPr lang="en-US" altLang="ko-KR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</a:t>
                      </a:r>
                      <a:endParaRPr 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A8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2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8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DB621B8-8F87-4D9C-BAB1-C13BA4F86416}"/>
              </a:ext>
            </a:extLst>
          </p:cNvPr>
          <p:cNvGrpSpPr/>
          <p:nvPr/>
        </p:nvGrpSpPr>
        <p:grpSpPr>
          <a:xfrm>
            <a:off x="1277821" y="2019300"/>
            <a:ext cx="11187925" cy="8969793"/>
            <a:chOff x="1689012" y="2010033"/>
            <a:chExt cx="10237491" cy="820779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2ACB5AE-6140-4A8A-9B92-4BFC51A1151D}"/>
                </a:ext>
              </a:extLst>
            </p:cNvPr>
            <p:cNvGrpSpPr/>
            <p:nvPr/>
          </p:nvGrpSpPr>
          <p:grpSpPr>
            <a:xfrm>
              <a:off x="1689012" y="2010033"/>
              <a:ext cx="10237491" cy="8207793"/>
              <a:chOff x="1689012" y="2010033"/>
              <a:chExt cx="10237491" cy="8207793"/>
            </a:xfrm>
          </p:grpSpPr>
          <p:graphicFrame>
            <p:nvGraphicFramePr>
              <p:cNvPr id="7" name="차트 6">
                <a:extLst>
                  <a:ext uri="{FF2B5EF4-FFF2-40B4-BE49-F238E27FC236}">
                    <a16:creationId xmlns:a16="http://schemas.microsoft.com/office/drawing/2014/main" id="{58F735C3-F74D-4365-976D-A31F6AC414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58919502"/>
                  </p:ext>
                </p:extLst>
              </p:nvPr>
            </p:nvGraphicFramePr>
            <p:xfrm>
              <a:off x="1689012" y="2010033"/>
              <a:ext cx="10237491" cy="82077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0CCE7F-753C-4D61-AA9D-C2E0D0637220}"/>
                  </a:ext>
                </a:extLst>
              </p:cNvPr>
              <p:cNvSpPr txBox="1"/>
              <p:nvPr/>
            </p:nvSpPr>
            <p:spPr>
              <a:xfrm>
                <a:off x="6033145" y="5575360"/>
                <a:ext cx="1524000" cy="788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 dirty="0">
                    <a:solidFill>
                      <a:srgbClr val="192A5D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CTQ</a:t>
                </a:r>
                <a:endPara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pic>
            <p:nvPicPr>
              <p:cNvPr id="10" name="Object 67">
                <a:extLst>
                  <a:ext uri="{FF2B5EF4-FFF2-40B4-BE49-F238E27FC236}">
                    <a16:creationId xmlns:a16="http://schemas.microsoft.com/office/drawing/2014/main" id="{59E8814F-B842-4750-A332-75A64975E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83513" y="4229100"/>
                <a:ext cx="683887" cy="730376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F22BFD4-27AC-4132-9D72-5F1718799F64}"/>
                </a:ext>
              </a:extLst>
            </p:cNvPr>
            <p:cNvGrpSpPr/>
            <p:nvPr/>
          </p:nvGrpSpPr>
          <p:grpSpPr>
            <a:xfrm>
              <a:off x="5071200" y="4314975"/>
              <a:ext cx="3514607" cy="3301125"/>
              <a:chOff x="5071200" y="4314975"/>
              <a:chExt cx="3514607" cy="3301125"/>
            </a:xfrm>
          </p:grpSpPr>
          <p:grpSp>
            <p:nvGrpSpPr>
              <p:cNvPr id="39" name="그룹 1016">
                <a:extLst>
                  <a:ext uri="{FF2B5EF4-FFF2-40B4-BE49-F238E27FC236}">
                    <a16:creationId xmlns:a16="http://schemas.microsoft.com/office/drawing/2014/main" id="{0D865256-873A-4170-B654-3FB32385FDB1}"/>
                  </a:ext>
                </a:extLst>
              </p:cNvPr>
              <p:cNvGrpSpPr/>
              <p:nvPr/>
            </p:nvGrpSpPr>
            <p:grpSpPr>
              <a:xfrm>
                <a:off x="5071200" y="6896100"/>
                <a:ext cx="720000" cy="720000"/>
                <a:chOff x="10534371" y="5314979"/>
                <a:chExt cx="736790" cy="736790"/>
              </a:xfrm>
            </p:grpSpPr>
            <p:pic>
              <p:nvPicPr>
                <p:cNvPr id="40" name="Object 55">
                  <a:extLst>
                    <a:ext uri="{FF2B5EF4-FFF2-40B4-BE49-F238E27FC236}">
                      <a16:creationId xmlns:a16="http://schemas.microsoft.com/office/drawing/2014/main" id="{161C795B-8621-464B-8BE8-680357CDA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534371" y="5314979"/>
                  <a:ext cx="736790" cy="73679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그룹 1018">
                <a:extLst>
                  <a:ext uri="{FF2B5EF4-FFF2-40B4-BE49-F238E27FC236}">
                    <a16:creationId xmlns:a16="http://schemas.microsoft.com/office/drawing/2014/main" id="{83F75F87-BEF6-4B09-A227-A04CCD303E04}"/>
                  </a:ext>
                </a:extLst>
              </p:cNvPr>
              <p:cNvGrpSpPr/>
              <p:nvPr/>
            </p:nvGrpSpPr>
            <p:grpSpPr>
              <a:xfrm>
                <a:off x="7893480" y="4314975"/>
                <a:ext cx="575172" cy="644501"/>
                <a:chOff x="7937367" y="6863114"/>
                <a:chExt cx="575172" cy="644501"/>
              </a:xfrm>
            </p:grpSpPr>
            <p:pic>
              <p:nvPicPr>
                <p:cNvPr id="42" name="Object 61">
                  <a:extLst>
                    <a:ext uri="{FF2B5EF4-FFF2-40B4-BE49-F238E27FC236}">
                      <a16:creationId xmlns:a16="http://schemas.microsoft.com/office/drawing/2014/main" id="{39E2216E-E571-47F2-81C2-C9E7A3F10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7937367" y="6863114"/>
                  <a:ext cx="575172" cy="644501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63E2540-08EB-4060-8EAF-94E6DA3B3A38}"/>
                  </a:ext>
                </a:extLst>
              </p:cNvPr>
              <p:cNvGrpSpPr/>
              <p:nvPr/>
            </p:nvGrpSpPr>
            <p:grpSpPr>
              <a:xfrm>
                <a:off x="7696200" y="6819900"/>
                <a:ext cx="889607" cy="720000"/>
                <a:chOff x="7768526" y="6819156"/>
                <a:chExt cx="889607" cy="720000"/>
              </a:xfrm>
            </p:grpSpPr>
            <p:pic>
              <p:nvPicPr>
                <p:cNvPr id="5" name="그래픽 4" descr="배터리 충전">
                  <a:extLst>
                    <a:ext uri="{FF2B5EF4-FFF2-40B4-BE49-F238E27FC236}">
                      <a16:creationId xmlns:a16="http://schemas.microsoft.com/office/drawing/2014/main" id="{F219753D-C8FA-464F-96D6-49209ECF6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4378" y="6819156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43" name="그래픽 42" descr="물병자리">
                  <a:extLst>
                    <a:ext uri="{FF2B5EF4-FFF2-40B4-BE49-F238E27FC236}">
                      <a16:creationId xmlns:a16="http://schemas.microsoft.com/office/drawing/2014/main" id="{4471EE1E-3DC1-4A44-B28E-9081434F5E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13226" t="54266"/>
                <a:stretch/>
              </p:blipFill>
              <p:spPr>
                <a:xfrm rot="2101514">
                  <a:off x="8408225" y="6933196"/>
                  <a:ext cx="249908" cy="131715"/>
                </a:xfrm>
                <a:prstGeom prst="rect">
                  <a:avLst/>
                </a:prstGeom>
              </p:spPr>
            </p:pic>
            <p:pic>
              <p:nvPicPr>
                <p:cNvPr id="47" name="그래픽 46" descr="물병자리">
                  <a:extLst>
                    <a:ext uri="{FF2B5EF4-FFF2-40B4-BE49-F238E27FC236}">
                      <a16:creationId xmlns:a16="http://schemas.microsoft.com/office/drawing/2014/main" id="{79BEF98F-D540-46DA-8233-6C4788A74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 l="13226" t="54266"/>
                <a:stretch/>
              </p:blipFill>
              <p:spPr>
                <a:xfrm rot="12796714">
                  <a:off x="7768526" y="7311577"/>
                  <a:ext cx="249908" cy="13171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112AC17-CF1E-4230-A4F9-F4249BAF645C}"/>
              </a:ext>
            </a:extLst>
          </p:cNvPr>
          <p:cNvGrpSpPr/>
          <p:nvPr/>
        </p:nvGrpSpPr>
        <p:grpSpPr>
          <a:xfrm>
            <a:off x="4762501" y="571500"/>
            <a:ext cx="4190999" cy="914400"/>
            <a:chOff x="4800600" y="1562100"/>
            <a:chExt cx="4190999" cy="9144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ABE6F83-2A40-40B3-8957-C8F41565C027}"/>
                </a:ext>
              </a:extLst>
            </p:cNvPr>
            <p:cNvSpPr txBox="1"/>
            <p:nvPr/>
          </p:nvSpPr>
          <p:spPr>
            <a:xfrm>
              <a:off x="4800600" y="1562100"/>
              <a:ext cx="41909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b="1" dirty="0">
                  <a:solidFill>
                    <a:srgbClr val="192A5D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설계 사양 제시</a:t>
              </a: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7C4F373-F958-4A88-ACCD-BEDCF0D4615F}"/>
                </a:ext>
              </a:extLst>
            </p:cNvPr>
            <p:cNvCxnSpPr>
              <a:cxnSpLocks/>
            </p:cNvCxnSpPr>
            <p:nvPr/>
          </p:nvCxnSpPr>
          <p:spPr>
            <a:xfrm>
              <a:off x="4918934" y="2476500"/>
              <a:ext cx="3905703" cy="0"/>
            </a:xfrm>
            <a:prstGeom prst="line">
              <a:avLst/>
            </a:prstGeom>
            <a:ln w="76200">
              <a:solidFill>
                <a:srgbClr val="9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745403-D558-4983-9C91-E3DD6C78A87A}"/>
              </a:ext>
            </a:extLst>
          </p:cNvPr>
          <p:cNvSpPr txBox="1"/>
          <p:nvPr/>
        </p:nvSpPr>
        <p:spPr>
          <a:xfrm>
            <a:off x="874537" y="1770102"/>
            <a:ext cx="119944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CTQ </a:t>
            </a: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결정 및 설계 사양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E11C880-319E-4EFC-81E2-CC108BC0E5F3}"/>
              </a:ext>
            </a:extLst>
          </p:cNvPr>
          <p:cNvGrpSpPr/>
          <p:nvPr/>
        </p:nvGrpSpPr>
        <p:grpSpPr>
          <a:xfrm>
            <a:off x="646011" y="3619500"/>
            <a:ext cx="3659513" cy="954108"/>
            <a:chOff x="607687" y="3294102"/>
            <a:chExt cx="3659513" cy="95410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0A3861-2391-4DE0-A7E6-49CA3C338126}"/>
                </a:ext>
              </a:extLst>
            </p:cNvPr>
            <p:cNvSpPr txBox="1"/>
            <p:nvPr/>
          </p:nvSpPr>
          <p:spPr>
            <a:xfrm>
              <a:off x="1295705" y="3294102"/>
              <a:ext cx="29714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rgbClr val="6AA8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처리 속도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D29C73-C61E-4A58-A591-24C1DB0CE1A7}"/>
                </a:ext>
              </a:extLst>
            </p:cNvPr>
            <p:cNvSpPr txBox="1"/>
            <p:nvPr/>
          </p:nvSpPr>
          <p:spPr>
            <a:xfrm>
              <a:off x="607687" y="3848100"/>
              <a:ext cx="365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 미만의 전반적인  로딩 시간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0057D23-D231-4EF2-A402-D8C89F5E8CFD}"/>
              </a:ext>
            </a:extLst>
          </p:cNvPr>
          <p:cNvGrpSpPr/>
          <p:nvPr/>
        </p:nvGrpSpPr>
        <p:grpSpPr>
          <a:xfrm>
            <a:off x="9346641" y="3637837"/>
            <a:ext cx="3659513" cy="1261884"/>
            <a:chOff x="607687" y="3294102"/>
            <a:chExt cx="3659513" cy="12618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1DF562-89FB-4932-9A0D-D1D525DBBEF4}"/>
                </a:ext>
              </a:extLst>
            </p:cNvPr>
            <p:cNvSpPr txBox="1"/>
            <p:nvPr/>
          </p:nvSpPr>
          <p:spPr>
            <a:xfrm>
              <a:off x="607687" y="3848100"/>
              <a:ext cx="2895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시간당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100Mb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미만으로 데이터 소비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E83A09-DC6A-4E79-B024-0BAA61D7B630}"/>
                </a:ext>
              </a:extLst>
            </p:cNvPr>
            <p:cNvSpPr txBox="1"/>
            <p:nvPr/>
          </p:nvSpPr>
          <p:spPr>
            <a:xfrm>
              <a:off x="607687" y="3294102"/>
              <a:ext cx="36595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rgbClr val="204C82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셀룰러 데이터 소비량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8C96554-5049-4ABB-BE8A-3F6E3082A287}"/>
              </a:ext>
            </a:extLst>
          </p:cNvPr>
          <p:cNvGrpSpPr/>
          <p:nvPr/>
        </p:nvGrpSpPr>
        <p:grpSpPr>
          <a:xfrm>
            <a:off x="737413" y="7717662"/>
            <a:ext cx="3568111" cy="1569661"/>
            <a:chOff x="523139" y="3294102"/>
            <a:chExt cx="3568111" cy="15696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26C16-DDEC-4DEF-94E0-E25565A46911}"/>
                </a:ext>
              </a:extLst>
            </p:cNvPr>
            <p:cNvSpPr txBox="1"/>
            <p:nvPr/>
          </p:nvSpPr>
          <p:spPr>
            <a:xfrm>
              <a:off x="1906210" y="3294102"/>
              <a:ext cx="21850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서버의 크기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C36FE3-41D0-4070-9CDE-AD14F0236EA8}"/>
                </a:ext>
              </a:extLst>
            </p:cNvPr>
            <p:cNvSpPr txBox="1"/>
            <p:nvPr/>
          </p:nvSpPr>
          <p:spPr>
            <a:xfrm>
              <a:off x="523139" y="3848100"/>
              <a:ext cx="35681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많은 인원이 접속할 시에도 로딩 속도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 미만이 되도록 하는 서버 크기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57C938A-80FB-45F3-840C-D13956BC6717}"/>
              </a:ext>
            </a:extLst>
          </p:cNvPr>
          <p:cNvGrpSpPr/>
          <p:nvPr/>
        </p:nvGrpSpPr>
        <p:grpSpPr>
          <a:xfrm>
            <a:off x="9346641" y="7794606"/>
            <a:ext cx="2895600" cy="1261884"/>
            <a:chOff x="1195650" y="3294102"/>
            <a:chExt cx="2895600" cy="12618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E1C0E0-A010-438F-BE1F-C77B8DD08F3E}"/>
                </a:ext>
              </a:extLst>
            </p:cNvPr>
            <p:cNvSpPr txBox="1"/>
            <p:nvPr/>
          </p:nvSpPr>
          <p:spPr>
            <a:xfrm>
              <a:off x="1195650" y="3294102"/>
              <a:ext cx="25982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>
                  <a:solidFill>
                    <a:srgbClr val="94B8DC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배터리 소비량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38BEC2-437B-463C-950C-DCAD70E17E63}"/>
                </a:ext>
              </a:extLst>
            </p:cNvPr>
            <p:cNvSpPr txBox="1"/>
            <p:nvPr/>
          </p:nvSpPr>
          <p:spPr>
            <a:xfrm>
              <a:off x="1195650" y="3848100"/>
              <a:ext cx="2895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시간당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300mA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미만으로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배터리 소비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24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2133</Words>
  <Application>Microsoft Office PowerPoint</Application>
  <PresentationFormat>사용자 지정</PresentationFormat>
  <Paragraphs>484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나눔고딕</vt:lpstr>
      <vt:lpstr>나눔고딕 ExtraBold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12201856@inha.edu</cp:lastModifiedBy>
  <cp:revision>355</cp:revision>
  <dcterms:created xsi:type="dcterms:W3CDTF">2020-11-15T17:59:21Z</dcterms:created>
  <dcterms:modified xsi:type="dcterms:W3CDTF">2020-11-27T14:56:46Z</dcterms:modified>
</cp:coreProperties>
</file>