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8"/>
  </p:notesMasterIdLst>
  <p:handoutMasterIdLst>
    <p:handoutMasterId r:id="rId19"/>
  </p:handoutMasterIdLst>
  <p:sldIdLst>
    <p:sldId id="256" r:id="rId9"/>
    <p:sldId id="338" r:id="rId10"/>
    <p:sldId id="342" r:id="rId11"/>
    <p:sldId id="339" r:id="rId12"/>
    <p:sldId id="343" r:id="rId13"/>
    <p:sldId id="350" r:id="rId14"/>
    <p:sldId id="323" r:id="rId15"/>
    <p:sldId id="351" r:id="rId16"/>
    <p:sldId id="347" r:id="rId17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49684-56A1-4610-8921-54F5B5F84C54}" v="53" dt="2021-03-11T12:57:10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3" autoAdjust="0"/>
    <p:restoredTop sz="83424" autoAdjust="0"/>
  </p:normalViewPr>
  <p:slideViewPr>
    <p:cSldViewPr snapToObjects="1">
      <p:cViewPr>
        <p:scale>
          <a:sx n="75" d="100"/>
          <a:sy n="75" d="100"/>
        </p:scale>
        <p:origin x="824" y="532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곤" userId="2f65e222-a19e-4f79-87c9-d76aac437b73" providerId="ADAL" clId="{34F49684-56A1-4610-8921-54F5B5F84C54}"/>
    <pc:docChg chg="undo custSel addSld delSld modSld">
      <pc:chgData name="이상곤" userId="2f65e222-a19e-4f79-87c9-d76aac437b73" providerId="ADAL" clId="{34F49684-56A1-4610-8921-54F5B5F84C54}" dt="2021-03-11T12:58:00.159" v="532" actId="20577"/>
      <pc:docMkLst>
        <pc:docMk/>
      </pc:docMkLst>
      <pc:sldChg chg="addSp modSp mod">
        <pc:chgData name="이상곤" userId="2f65e222-a19e-4f79-87c9-d76aac437b73" providerId="ADAL" clId="{34F49684-56A1-4610-8921-54F5B5F84C54}" dt="2021-03-11T11:19:37.340" v="194"/>
        <pc:sldMkLst>
          <pc:docMk/>
          <pc:sldMk cId="2756730667" sldId="323"/>
        </pc:sldMkLst>
        <pc:spChg chg="mod">
          <ac:chgData name="이상곤" userId="2f65e222-a19e-4f79-87c9-d76aac437b73" providerId="ADAL" clId="{34F49684-56A1-4610-8921-54F5B5F84C54}" dt="2021-03-11T11:19:37.340" v="194"/>
          <ac:spMkLst>
            <pc:docMk/>
            <pc:sldMk cId="2756730667" sldId="323"/>
            <ac:spMk id="7" creationId="{839AA05A-4DC9-472A-957A-AD977582AB5F}"/>
          </ac:spMkLst>
        </pc:spChg>
        <pc:graphicFrameChg chg="mod modGraphic">
          <ac:chgData name="이상곤" userId="2f65e222-a19e-4f79-87c9-d76aac437b73" providerId="ADAL" clId="{34F49684-56A1-4610-8921-54F5B5F84C54}" dt="2021-03-11T11:19:03.733" v="157" actId="6549"/>
          <ac:graphicFrameMkLst>
            <pc:docMk/>
            <pc:sldMk cId="2756730667" sldId="323"/>
            <ac:graphicFrameMk id="3" creationId="{41345BA7-8636-4FC6-B4AA-77678FC6D500}"/>
          </ac:graphicFrameMkLst>
        </pc:graphicFrameChg>
        <pc:picChg chg="mod">
          <ac:chgData name="이상곤" userId="2f65e222-a19e-4f79-87c9-d76aac437b73" providerId="ADAL" clId="{34F49684-56A1-4610-8921-54F5B5F84C54}" dt="2021-03-11T11:19:08.627" v="158" actId="1076"/>
          <ac:picMkLst>
            <pc:docMk/>
            <pc:sldMk cId="2756730667" sldId="323"/>
            <ac:picMk id="4" creationId="{34EA175F-B0E4-43BB-B069-E53CCFD9B20A}"/>
          </ac:picMkLst>
        </pc:picChg>
        <pc:picChg chg="mod">
          <ac:chgData name="이상곤" userId="2f65e222-a19e-4f79-87c9-d76aac437b73" providerId="ADAL" clId="{34F49684-56A1-4610-8921-54F5B5F84C54}" dt="2021-03-11T11:19:08.627" v="158" actId="1076"/>
          <ac:picMkLst>
            <pc:docMk/>
            <pc:sldMk cId="2756730667" sldId="323"/>
            <ac:picMk id="5" creationId="{F8DFCC62-AB78-461C-8102-534A203CB3A1}"/>
          </ac:picMkLst>
        </pc:picChg>
        <pc:picChg chg="add mod">
          <ac:chgData name="이상곤" userId="2f65e222-a19e-4f79-87c9-d76aac437b73" providerId="ADAL" clId="{34F49684-56A1-4610-8921-54F5B5F84C54}" dt="2021-03-11T11:18:58.891" v="156" actId="1076"/>
          <ac:picMkLst>
            <pc:docMk/>
            <pc:sldMk cId="2756730667" sldId="323"/>
            <ac:picMk id="8" creationId="{C6EB2FCB-5A20-4CD5-AFF2-0D2B564C7FF2}"/>
          </ac:picMkLst>
        </pc:picChg>
      </pc:sldChg>
      <pc:sldChg chg="add del">
        <pc:chgData name="이상곤" userId="2f65e222-a19e-4f79-87c9-d76aac437b73" providerId="ADAL" clId="{34F49684-56A1-4610-8921-54F5B5F84C54}" dt="2021-03-11T10:11:48.292" v="2" actId="47"/>
        <pc:sldMkLst>
          <pc:docMk/>
          <pc:sldMk cId="3182732582" sldId="337"/>
        </pc:sldMkLst>
      </pc:sldChg>
      <pc:sldChg chg="delSp modSp del mod">
        <pc:chgData name="이상곤" userId="2f65e222-a19e-4f79-87c9-d76aac437b73" providerId="ADAL" clId="{34F49684-56A1-4610-8921-54F5B5F84C54}" dt="2021-03-11T11:30:53.006" v="502" actId="47"/>
        <pc:sldMkLst>
          <pc:docMk/>
          <pc:sldMk cId="3276556753" sldId="345"/>
        </pc:sldMkLst>
        <pc:spChg chg="mod">
          <ac:chgData name="이상곤" userId="2f65e222-a19e-4f79-87c9-d76aac437b73" providerId="ADAL" clId="{34F49684-56A1-4610-8921-54F5B5F84C54}" dt="2021-03-11T11:22:14.423" v="212" actId="20577"/>
          <ac:spMkLst>
            <pc:docMk/>
            <pc:sldMk cId="3276556753" sldId="345"/>
            <ac:spMk id="5" creationId="{6666B5B6-DEB0-454D-924A-DC2DC448BF9A}"/>
          </ac:spMkLst>
        </pc:spChg>
        <pc:graphicFrameChg chg="del">
          <ac:chgData name="이상곤" userId="2f65e222-a19e-4f79-87c9-d76aac437b73" providerId="ADAL" clId="{34F49684-56A1-4610-8921-54F5B5F84C54}" dt="2021-03-11T11:21:03.796" v="205" actId="478"/>
          <ac:graphicFrameMkLst>
            <pc:docMk/>
            <pc:sldMk cId="3276556753" sldId="345"/>
            <ac:graphicFrameMk id="6" creationId="{5256ECF3-5829-4ED1-B723-C720BD7F4B54}"/>
          </ac:graphicFrameMkLst>
        </pc:graphicFrameChg>
        <pc:graphicFrameChg chg="mod">
          <ac:chgData name="이상곤" userId="2f65e222-a19e-4f79-87c9-d76aac437b73" providerId="ADAL" clId="{34F49684-56A1-4610-8921-54F5B5F84C54}" dt="2021-03-11T11:22:07.795" v="209" actId="1076"/>
          <ac:graphicFrameMkLst>
            <pc:docMk/>
            <pc:sldMk cId="3276556753" sldId="345"/>
            <ac:graphicFrameMk id="7" creationId="{61D21811-783D-4A50-8FCD-9552E5B85F63}"/>
          </ac:graphicFrameMkLst>
        </pc:graphicFrameChg>
        <pc:picChg chg="del">
          <ac:chgData name="이상곤" userId="2f65e222-a19e-4f79-87c9-d76aac437b73" providerId="ADAL" clId="{34F49684-56A1-4610-8921-54F5B5F84C54}" dt="2021-03-11T11:21:00.376" v="204" actId="478"/>
          <ac:picMkLst>
            <pc:docMk/>
            <pc:sldMk cId="3276556753" sldId="345"/>
            <ac:picMk id="4" creationId="{6756443C-283D-4DDF-A00E-35417E948F9A}"/>
          </ac:picMkLst>
        </pc:picChg>
      </pc:sldChg>
      <pc:sldChg chg="addSp modSp mod">
        <pc:chgData name="이상곤" userId="2f65e222-a19e-4f79-87c9-d76aac437b73" providerId="ADAL" clId="{34F49684-56A1-4610-8921-54F5B5F84C54}" dt="2021-03-11T12:58:00.159" v="532" actId="20577"/>
        <pc:sldMkLst>
          <pc:docMk/>
          <pc:sldMk cId="3799859323" sldId="347"/>
        </pc:sldMkLst>
        <pc:spChg chg="add mod">
          <ac:chgData name="이상곤" userId="2f65e222-a19e-4f79-87c9-d76aac437b73" providerId="ADAL" clId="{34F49684-56A1-4610-8921-54F5B5F84C54}" dt="2021-03-11T12:58:00.159" v="532" actId="20577"/>
          <ac:spMkLst>
            <pc:docMk/>
            <pc:sldMk cId="3799859323" sldId="347"/>
            <ac:spMk id="4" creationId="{AD8650E4-B89F-4E7B-B425-5CD1DC8FD647}"/>
          </ac:spMkLst>
        </pc:spChg>
      </pc:sldChg>
      <pc:sldChg chg="addSp delSp modSp mod">
        <pc:chgData name="이상곤" userId="2f65e222-a19e-4f79-87c9-d76aac437b73" providerId="ADAL" clId="{34F49684-56A1-4610-8921-54F5B5F84C54}" dt="2021-03-11T11:31:43.453" v="517" actId="20577"/>
        <pc:sldMkLst>
          <pc:docMk/>
          <pc:sldMk cId="2579523614" sldId="351"/>
        </pc:sldMkLst>
        <pc:spChg chg="mod">
          <ac:chgData name="이상곤" userId="2f65e222-a19e-4f79-87c9-d76aac437b73" providerId="ADAL" clId="{34F49684-56A1-4610-8921-54F5B5F84C54}" dt="2021-03-11T11:23:34.710" v="267" actId="255"/>
          <ac:spMkLst>
            <pc:docMk/>
            <pc:sldMk cId="2579523614" sldId="351"/>
            <ac:spMk id="4" creationId="{EB8C83D2-873C-4DE9-AD89-878F1DF89BF2}"/>
          </ac:spMkLst>
        </pc:spChg>
        <pc:spChg chg="del">
          <ac:chgData name="이상곤" userId="2f65e222-a19e-4f79-87c9-d76aac437b73" providerId="ADAL" clId="{34F49684-56A1-4610-8921-54F5B5F84C54}" dt="2021-03-11T10:52:35.414" v="5" actId="478"/>
          <ac:spMkLst>
            <pc:docMk/>
            <pc:sldMk cId="2579523614" sldId="351"/>
            <ac:spMk id="5" creationId="{AA910E80-FC70-4F47-9593-1CCCA40545ED}"/>
          </ac:spMkLst>
        </pc:spChg>
        <pc:spChg chg="mod">
          <ac:chgData name="이상곤" userId="2f65e222-a19e-4f79-87c9-d76aac437b73" providerId="ADAL" clId="{34F49684-56A1-4610-8921-54F5B5F84C54}" dt="2021-03-11T11:19:55.674" v="202" actId="6549"/>
          <ac:spMkLst>
            <pc:docMk/>
            <pc:sldMk cId="2579523614" sldId="351"/>
            <ac:spMk id="7" creationId="{839AA05A-4DC9-472A-957A-AD977582AB5F}"/>
          </ac:spMkLst>
        </pc:spChg>
        <pc:spChg chg="del">
          <ac:chgData name="이상곤" userId="2f65e222-a19e-4f79-87c9-d76aac437b73" providerId="ADAL" clId="{34F49684-56A1-4610-8921-54F5B5F84C54}" dt="2021-03-11T10:52:35.414" v="5" actId="478"/>
          <ac:spMkLst>
            <pc:docMk/>
            <pc:sldMk cId="2579523614" sldId="351"/>
            <ac:spMk id="9" creationId="{C5891E5B-710A-4023-A441-EA58961F4FE3}"/>
          </ac:spMkLst>
        </pc:spChg>
        <pc:spChg chg="del">
          <ac:chgData name="이상곤" userId="2f65e222-a19e-4f79-87c9-d76aac437b73" providerId="ADAL" clId="{34F49684-56A1-4610-8921-54F5B5F84C54}" dt="2021-03-11T10:52:35.414" v="5" actId="478"/>
          <ac:spMkLst>
            <pc:docMk/>
            <pc:sldMk cId="2579523614" sldId="351"/>
            <ac:spMk id="10" creationId="{E4F4643A-2F33-4872-ADA7-A2495836D3B2}"/>
          </ac:spMkLst>
        </pc:spChg>
        <pc:spChg chg="add mod">
          <ac:chgData name="이상곤" userId="2f65e222-a19e-4f79-87c9-d76aac437b73" providerId="ADAL" clId="{34F49684-56A1-4610-8921-54F5B5F84C54}" dt="2021-03-11T11:31:43.453" v="517" actId="20577"/>
          <ac:spMkLst>
            <pc:docMk/>
            <pc:sldMk cId="2579523614" sldId="351"/>
            <ac:spMk id="11" creationId="{BDD2F9CF-BB9B-4ED4-8688-A7B06B2BD7E2}"/>
          </ac:spMkLst>
        </pc:spChg>
        <pc:grpChg chg="add mod">
          <ac:chgData name="이상곤" userId="2f65e222-a19e-4f79-87c9-d76aac437b73" providerId="ADAL" clId="{34F49684-56A1-4610-8921-54F5B5F84C54}" dt="2021-03-11T11:23:29.900" v="266" actId="1076"/>
          <ac:grpSpMkLst>
            <pc:docMk/>
            <pc:sldMk cId="2579523614" sldId="351"/>
            <ac:grpSpMk id="3" creationId="{9DD8E3DB-6555-4357-B554-806E2FD32941}"/>
          </ac:grpSpMkLst>
        </pc:grpChg>
        <pc:graphicFrameChg chg="add mod modGraphic">
          <ac:chgData name="이상곤" userId="2f65e222-a19e-4f79-87c9-d76aac437b73" providerId="ADAL" clId="{34F49684-56A1-4610-8921-54F5B5F84C54}" dt="2021-03-11T11:30:27.111" v="498" actId="20577"/>
          <ac:graphicFrameMkLst>
            <pc:docMk/>
            <pc:sldMk cId="2579523614" sldId="351"/>
            <ac:graphicFrameMk id="12" creationId="{C033BD30-EEAF-4FB0-AABD-C1C28DC14B5E}"/>
          </ac:graphicFrameMkLst>
        </pc:graphicFrameChg>
        <pc:picChg chg="del mod">
          <ac:chgData name="이상곤" userId="2f65e222-a19e-4f79-87c9-d76aac437b73" providerId="ADAL" clId="{34F49684-56A1-4610-8921-54F5B5F84C54}" dt="2021-03-11T10:52:33.098" v="4" actId="478"/>
          <ac:picMkLst>
            <pc:docMk/>
            <pc:sldMk cId="2579523614" sldId="351"/>
            <ac:picMk id="2" creationId="{E3A70B51-7BEC-4DCD-A97E-435C6A282947}"/>
          </ac:picMkLst>
        </pc:picChg>
        <pc:picChg chg="mod">
          <ac:chgData name="이상곤" userId="2f65e222-a19e-4f79-87c9-d76aac437b73" providerId="ADAL" clId="{34F49684-56A1-4610-8921-54F5B5F84C54}" dt="2021-03-11T11:23:05.957" v="261" actId="164"/>
          <ac:picMkLst>
            <pc:docMk/>
            <pc:sldMk cId="2579523614" sldId="351"/>
            <ac:picMk id="8" creationId="{55295BDA-3347-42DD-A52F-544A9EDE047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lang="en-US" altLang="ko-KR" dirty="0"/>
              <a:t>-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1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lang="en-US" altLang="ko-KR" dirty="0"/>
              <a:t>-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8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27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7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lang="en-US" altLang="ko-KR" dirty="0"/>
              <a:t>-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3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lang="en-US" altLang="ko-KR" dirty="0"/>
              <a:t>-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2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is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digikey.kr/ko/resources/conversion-calculators/conversion-calculator-resistor-color-code-5-band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749" y="3141980"/>
            <a:ext cx="864171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A-2 Measurement of </a:t>
            </a:r>
            <a:r>
              <a:rPr lang="en-US" altLang="ko-KR" sz="32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Resistance_Ohm's</a:t>
            </a: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law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04048" y="4891090"/>
            <a:ext cx="3986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AC4100-5D55-4884-9455-1FA89BA814A7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9AA05A-4DC9-472A-957A-AD977582A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36" y="120227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저항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- Resistor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>
            <a:hlinkClick r:id="rId3"/>
            <a:extLst>
              <a:ext uri="{FF2B5EF4-FFF2-40B4-BE49-F238E27FC236}">
                <a16:creationId xmlns:a16="http://schemas.microsoft.com/office/drawing/2014/main" id="{39CFB1E1-83A3-48BF-85AC-BCC46EDF2FCB}"/>
              </a:ext>
            </a:extLst>
          </p:cNvPr>
          <p:cNvSpPr/>
          <p:nvPr/>
        </p:nvSpPr>
        <p:spPr>
          <a:xfrm>
            <a:off x="192164" y="1136129"/>
            <a:ext cx="8936140" cy="378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altLang="ko-KR" b="1" dirty="0">
                <a:solidFill>
                  <a:srgbClr val="222222"/>
                </a:solidFill>
                <a:latin typeface="Arial" panose="020B0604020202020204" pitchFamily="34" charset="0"/>
              </a:rPr>
              <a:t>resistor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 is </a:t>
            </a:r>
            <a:r>
              <a:rPr lang="en-US" altLang="ko-KR" dirty="0">
                <a:latin typeface="Arial" panose="020B0604020202020204" pitchFamily="34" charset="0"/>
              </a:rPr>
              <a:t>a passive two-terminal electrical component that implements electrical resistance as a circuit element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In electronic circuits, resistors are used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to reduce current flow, adjust signal levels, to divide voltages, </a:t>
            </a:r>
            <a:r>
              <a:rPr lang="en-US" altLang="ko-KR" dirty="0">
                <a:latin typeface="Arial" panose="020B0604020202020204" pitchFamily="34" charset="0"/>
              </a:rPr>
              <a:t>bias active elements, and terminate transmission lines,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among other uses. High-power resistors that can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dissipate many watts of electrical power as heat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may be used as part of motor controls, in power distribution systems, or as test loads for</a:t>
            </a:r>
            <a:r>
              <a:rPr lang="en-US" altLang="ko-KR" dirty="0">
                <a:latin typeface="Arial" panose="020B0604020202020204" pitchFamily="34" charset="0"/>
              </a:rPr>
              <a:t> generators.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Fixed resistors have resistances that only change slightly with temperature</a:t>
            </a:r>
            <a:r>
              <a:rPr lang="en-US" altLang="ko-KR" dirty="0">
                <a:latin typeface="Arial" panose="020B0604020202020204" pitchFamily="34" charset="0"/>
              </a:rPr>
              <a:t>, time or operating voltage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Variable resistors can be used to adjust circuit elements (such as a volume control or a lamp dimmer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).                                         </a:t>
            </a:r>
            <a:r>
              <a:rPr lang="en-US" altLang="ko-KR" b="1" dirty="0">
                <a:solidFill>
                  <a:srgbClr val="FF0000"/>
                </a:solidFill>
              </a:rPr>
              <a:t>★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ref. https://en.wikipedia.org/wiki/Resistor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9F207A-4D49-4226-A54C-DB519B4A8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5063543"/>
            <a:ext cx="3768106" cy="16058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678ABB2-E33E-4AE5-83EE-FD8BD75BD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52" y="5073856"/>
            <a:ext cx="4102724" cy="15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oken.com.tw/chip-resistor/image/chip_resistor_pwr.jpg">
            <a:extLst>
              <a:ext uri="{FF2B5EF4-FFF2-40B4-BE49-F238E27FC236}">
                <a16:creationId xmlns:a16="http://schemas.microsoft.com/office/drawing/2014/main" id="{ED57C642-99B1-4AD6-82FC-6A57212F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06836"/>
            <a:ext cx="4015206" cy="210951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EAC4100-5D55-4884-9455-1FA89BA814A7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566FD7-1577-4D61-8B69-1E8912407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308" y="3068960"/>
            <a:ext cx="2944641" cy="2556440"/>
          </a:xfrm>
          <a:prstGeom prst="rect">
            <a:avLst/>
          </a:prstGeom>
        </p:spPr>
      </p:pic>
      <p:pic>
        <p:nvPicPr>
          <p:cNvPr id="18" name="Picture 2" descr="ê°ë³ì í­ ê¸°í¸ì ëí ì´ë¯¸ì§ ê²ìê²°ê³¼">
            <a:extLst>
              <a:ext uri="{FF2B5EF4-FFF2-40B4-BE49-F238E27FC236}">
                <a16:creationId xmlns:a16="http://schemas.microsoft.com/office/drawing/2014/main" id="{17720398-D23E-4C87-BA41-12E52E8D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26" y="1379914"/>
            <a:ext cx="2626129" cy="19099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sistor ì¢ë¥ì ëí ì´ë¯¸ì§ ê²ìê²°ê³¼">
            <a:extLst>
              <a:ext uri="{FF2B5EF4-FFF2-40B4-BE49-F238E27FC236}">
                <a16:creationId xmlns:a16="http://schemas.microsoft.com/office/drawing/2014/main" id="{8CA7763C-B457-472F-834C-BEEFBC8E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396268"/>
            <a:ext cx="4370253" cy="19857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00DA69-995B-42D6-83B0-931E7F605C11}"/>
              </a:ext>
            </a:extLst>
          </p:cNvPr>
          <p:cNvSpPr txBox="1"/>
          <p:nvPr/>
        </p:nvSpPr>
        <p:spPr>
          <a:xfrm>
            <a:off x="251520" y="1052736"/>
            <a:ext cx="279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고정</a:t>
            </a:r>
            <a:r>
              <a:rPr lang="en-US" altLang="ko-KR" b="1" dirty="0"/>
              <a:t> </a:t>
            </a:r>
            <a:r>
              <a:rPr lang="ko-KR" altLang="en-US" b="1" dirty="0"/>
              <a:t>저항</a:t>
            </a:r>
            <a:r>
              <a:rPr lang="en-US" altLang="ko-KR" b="1" dirty="0"/>
              <a:t>(fixed resistor)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1746EE-6538-400B-A8D1-23DF1035D99F}"/>
              </a:ext>
            </a:extLst>
          </p:cNvPr>
          <p:cNvSpPr txBox="1"/>
          <p:nvPr/>
        </p:nvSpPr>
        <p:spPr>
          <a:xfrm>
            <a:off x="4976010" y="1067739"/>
            <a:ext cx="311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가변</a:t>
            </a:r>
            <a:r>
              <a:rPr lang="en-US" altLang="ko-KR" b="1" dirty="0"/>
              <a:t> </a:t>
            </a:r>
            <a:r>
              <a:rPr lang="ko-KR" altLang="en-US" b="1" dirty="0"/>
              <a:t>저항</a:t>
            </a:r>
            <a:r>
              <a:rPr lang="en-US" altLang="ko-KR" b="1" dirty="0"/>
              <a:t>(variable resistor)</a:t>
            </a:r>
            <a:endParaRPr lang="ko-KR" altLang="en-US" b="1" dirty="0"/>
          </a:p>
        </p:txBody>
      </p:sp>
      <p:pic>
        <p:nvPicPr>
          <p:cNvPr id="2052" name="Picture 4" descr="https://www.icbanq.com/images/semi/03_pic07.jpg">
            <a:extLst>
              <a:ext uri="{FF2B5EF4-FFF2-40B4-BE49-F238E27FC236}">
                <a16:creationId xmlns:a16="http://schemas.microsoft.com/office/drawing/2014/main" id="{B04533A7-F802-4AB8-AB0B-073AF7B6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71267"/>
            <a:ext cx="3600450" cy="16859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91BF3A8A-AAFF-4FC5-BA87-817568505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36" y="120227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저항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– Resistor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종류와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구조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4133CC-772F-4F8A-A68B-9D95BFD8F3A4}"/>
              </a:ext>
            </a:extLst>
          </p:cNvPr>
          <p:cNvSpPr txBox="1"/>
          <p:nvPr/>
        </p:nvSpPr>
        <p:spPr>
          <a:xfrm>
            <a:off x="457200" y="1122930"/>
            <a:ext cx="2376264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Carbon Resistor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247D1-BD7A-43AC-B572-E1D801685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25" y="1648837"/>
            <a:ext cx="3444727" cy="4221088"/>
          </a:xfrm>
          <a:prstGeom prst="rect">
            <a:avLst/>
          </a:prstGeom>
        </p:spPr>
      </p:pic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790707A7-C22A-4E9B-AB12-3F751E9B493E}"/>
              </a:ext>
            </a:extLst>
          </p:cNvPr>
          <p:cNvSpPr txBox="1"/>
          <p:nvPr/>
        </p:nvSpPr>
        <p:spPr>
          <a:xfrm>
            <a:off x="539552" y="6027437"/>
            <a:ext cx="42596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★ </a:t>
            </a:r>
            <a:r>
              <a:rPr lang="en-US" altLang="ko-KR" dirty="0"/>
              <a:t>Carbon</a:t>
            </a:r>
            <a:r>
              <a:rPr lang="ko-KR" altLang="en-US" dirty="0"/>
              <a:t>저항 계산기 </a:t>
            </a:r>
            <a:r>
              <a:rPr lang="en-US" altLang="ko-KR" dirty="0"/>
              <a:t>Site ( Digi-key 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3A6276-02CD-44D1-9284-5D348DC63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473" y="1119207"/>
            <a:ext cx="1984591" cy="412055"/>
          </a:xfrm>
          <a:prstGeom prst="rect">
            <a:avLst/>
          </a:prstGeom>
        </p:spPr>
      </p:pic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E88452C6-23B8-462F-9E8E-35118F7F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86" y="1603661"/>
            <a:ext cx="1318472" cy="103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4EBB59-2CDF-468D-B3E4-91644835A4C8}"/>
              </a:ext>
            </a:extLst>
          </p:cNvPr>
          <p:cNvSpPr txBox="1"/>
          <p:nvPr/>
        </p:nvSpPr>
        <p:spPr>
          <a:xfrm>
            <a:off x="6492982" y="1132211"/>
            <a:ext cx="2376264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칩 </a:t>
            </a:r>
            <a:r>
              <a:rPr lang="en-US" altLang="ko-KR" sz="2000" b="1" dirty="0"/>
              <a:t>SMD Resistor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75BDCE-FF52-40E3-9F9C-9EE91BFC5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313" y="2636912"/>
            <a:ext cx="3126078" cy="15347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81274A-1CCF-4A2B-818D-CA12595DB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09" y="1648837"/>
            <a:ext cx="2519167" cy="425558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525506-BCAD-462E-86F6-D8DA771D1F9B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9BB2AE3-859B-4C6F-9E0E-0BCE9ED7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36" y="120227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저항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– Resistor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종류와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value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읽기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15" name="Picture 2" descr="variable resistor ì½ê¸°ì ëí ì´ë¯¸ì§ ê²ìê²°ê³¼">
            <a:extLst>
              <a:ext uri="{FF2B5EF4-FFF2-40B4-BE49-F238E27FC236}">
                <a16:creationId xmlns:a16="http://schemas.microsoft.com/office/drawing/2014/main" id="{1CB86F80-EB7E-412B-9510-30D1BF7BB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303" y="4943161"/>
            <a:ext cx="2960185" cy="129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A12338-9590-4E2E-A396-0644479B781F}"/>
              </a:ext>
            </a:extLst>
          </p:cNvPr>
          <p:cNvSpPr txBox="1"/>
          <p:nvPr/>
        </p:nvSpPr>
        <p:spPr>
          <a:xfrm>
            <a:off x="5940152" y="4397042"/>
            <a:ext cx="3103088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가변</a:t>
            </a:r>
            <a:r>
              <a:rPr lang="en-US" altLang="ko-KR" sz="2000" b="1" dirty="0"/>
              <a:t> variable Resistor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5876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96A365E-A803-49C1-9E8C-FEF53CB67530}"/>
              </a:ext>
            </a:extLst>
          </p:cNvPr>
          <p:cNvSpPr txBox="1"/>
          <p:nvPr/>
        </p:nvSpPr>
        <p:spPr>
          <a:xfrm>
            <a:off x="323527" y="1181124"/>
            <a:ext cx="1872209" cy="46166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Ohm's law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6A351-EE3C-45C2-A77E-9A7AD05A9435}"/>
              </a:ext>
            </a:extLst>
          </p:cNvPr>
          <p:cNvSpPr/>
          <p:nvPr/>
        </p:nvSpPr>
        <p:spPr>
          <a:xfrm>
            <a:off x="977215" y="3176027"/>
            <a:ext cx="81667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instant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power</a:t>
            </a:r>
            <a:r>
              <a:rPr lang="ko-KR" altLang="en-US" dirty="0"/>
              <a:t> </a:t>
            </a:r>
            <a:r>
              <a:rPr lang="ko-KR" altLang="en-US" dirty="0" err="1"/>
              <a:t>P</a:t>
            </a:r>
            <a:r>
              <a:rPr lang="ko-KR" altLang="en-US" dirty="0"/>
              <a:t> (</a:t>
            </a:r>
            <a:r>
              <a:rPr lang="ko-KR" altLang="en-US" dirty="0" err="1"/>
              <a:t>watts</a:t>
            </a:r>
            <a:r>
              <a:rPr lang="ko-KR" altLang="en-US" dirty="0"/>
              <a:t>) </a:t>
            </a:r>
            <a:r>
              <a:rPr lang="ko-KR" altLang="en-US" dirty="0" err="1"/>
              <a:t>consumed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resistor</a:t>
            </a:r>
            <a:r>
              <a:rPr lang="ko-KR" altLang="en-US" dirty="0"/>
              <a:t> of </a:t>
            </a:r>
            <a:r>
              <a:rPr lang="ko-KR" altLang="en-US" dirty="0" err="1"/>
              <a:t>resistance</a:t>
            </a:r>
            <a:r>
              <a:rPr lang="ko-KR" altLang="en-US" dirty="0"/>
              <a:t> </a:t>
            </a:r>
            <a:r>
              <a:rPr lang="ko-KR" altLang="en-US" dirty="0" err="1"/>
              <a:t>R</a:t>
            </a:r>
            <a:r>
              <a:rPr lang="ko-KR" altLang="en-US" dirty="0"/>
              <a:t> (</a:t>
            </a:r>
            <a:r>
              <a:rPr lang="ko-KR" altLang="en-US" dirty="0" err="1"/>
              <a:t>ohms</a:t>
            </a:r>
            <a:r>
              <a:rPr lang="ko-KR" altLang="en-US" dirty="0"/>
              <a:t>)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calculated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/>
              <a:t>: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V</a:t>
            </a:r>
            <a:r>
              <a:rPr lang="ko-KR" altLang="en-US" dirty="0"/>
              <a:t> (</a:t>
            </a:r>
            <a:r>
              <a:rPr lang="ko-KR" altLang="en-US" dirty="0" err="1"/>
              <a:t>volts</a:t>
            </a:r>
            <a:r>
              <a:rPr lang="ko-KR" altLang="en-US" dirty="0"/>
              <a:t>)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voltage</a:t>
            </a:r>
            <a:r>
              <a:rPr lang="ko-KR" altLang="en-US" dirty="0"/>
              <a:t> </a:t>
            </a:r>
            <a:r>
              <a:rPr lang="ko-KR" altLang="en-US" dirty="0" err="1"/>
              <a:t>across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resistor</a:t>
            </a:r>
            <a:r>
              <a:rPr lang="ko-KR" altLang="en-US" dirty="0"/>
              <a:t> and </a:t>
            </a:r>
            <a:r>
              <a:rPr lang="ko-KR" altLang="en-US" dirty="0" err="1"/>
              <a:t>I</a:t>
            </a:r>
            <a:r>
              <a:rPr lang="ko-KR" altLang="en-US" dirty="0"/>
              <a:t> (</a:t>
            </a:r>
            <a:r>
              <a:rPr lang="ko-KR" altLang="en-US" dirty="0" err="1"/>
              <a:t>amps</a:t>
            </a:r>
            <a:r>
              <a:rPr lang="ko-KR" altLang="en-US" dirty="0"/>
              <a:t>)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current</a:t>
            </a:r>
            <a:r>
              <a:rPr lang="ko-KR" altLang="en-US" dirty="0"/>
              <a:t> </a:t>
            </a:r>
            <a:r>
              <a:rPr lang="ko-KR" altLang="en-US" dirty="0" err="1"/>
              <a:t>flowing</a:t>
            </a:r>
            <a:r>
              <a:rPr lang="ko-KR" altLang="en-US" dirty="0"/>
              <a:t> </a:t>
            </a:r>
            <a:r>
              <a:rPr lang="ko-KR" altLang="en-US" dirty="0" err="1"/>
              <a:t>through</a:t>
            </a:r>
            <a:r>
              <a:rPr lang="ko-KR" altLang="en-US" dirty="0"/>
              <a:t> </a:t>
            </a:r>
            <a:r>
              <a:rPr lang="ko-KR" altLang="en-US" dirty="0" err="1"/>
              <a:t>it</a:t>
            </a:r>
            <a:r>
              <a:rPr lang="ko-KR" altLang="en-US" dirty="0"/>
              <a:t>. </a:t>
            </a:r>
            <a:r>
              <a:rPr lang="ko-KR" altLang="en-US" dirty="0" err="1"/>
              <a:t>Using</a:t>
            </a:r>
            <a:r>
              <a:rPr lang="ko-KR" altLang="en-US" dirty="0"/>
              <a:t> </a:t>
            </a:r>
            <a:r>
              <a:rPr lang="ko-KR" altLang="en-US" dirty="0" err="1"/>
              <a:t>Ohm's</a:t>
            </a:r>
            <a:r>
              <a:rPr lang="ko-KR" altLang="en-US" dirty="0"/>
              <a:t> </a:t>
            </a:r>
            <a:r>
              <a:rPr lang="ko-KR" altLang="en-US" dirty="0" err="1"/>
              <a:t>law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other</a:t>
            </a:r>
            <a:r>
              <a:rPr lang="ko-KR" altLang="en-US" dirty="0"/>
              <a:t> </a:t>
            </a:r>
            <a:r>
              <a:rPr lang="ko-KR" altLang="en-US" dirty="0" err="1"/>
              <a:t>forms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derived</a:t>
            </a:r>
            <a:r>
              <a:rPr lang="ko-KR" altLang="en-US" dirty="0"/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686397-F254-4978-B595-E2429AD9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677" y="3632190"/>
            <a:ext cx="2500507" cy="6609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FDF173-39BA-4E5E-A0FB-A15F34E7F02C}"/>
              </a:ext>
            </a:extLst>
          </p:cNvPr>
          <p:cNvSpPr txBox="1"/>
          <p:nvPr/>
        </p:nvSpPr>
        <p:spPr>
          <a:xfrm>
            <a:off x="324474" y="2812866"/>
            <a:ext cx="1727245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소비전력</a:t>
            </a:r>
            <a:endParaRPr lang="ko-KR" altLang="en-US" sz="2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1A44B-3483-4610-8F5B-8CD2C76EACF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05451555-22D0-4BEC-ADA7-B265F40B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36" y="120227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저항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– Ohm’s law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와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소비전력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2B1723-C75D-4252-A4C5-41D407646470}"/>
              </a:ext>
            </a:extLst>
          </p:cNvPr>
          <p:cNvSpPr/>
          <p:nvPr/>
        </p:nvSpPr>
        <p:spPr>
          <a:xfrm>
            <a:off x="2267744" y="1107457"/>
            <a:ext cx="6696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The </a:t>
            </a:r>
            <a:r>
              <a:rPr lang="ko-KR" altLang="en-US" dirty="0" err="1"/>
              <a:t>behaviour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ideal</a:t>
            </a:r>
            <a:r>
              <a:rPr lang="ko-KR" altLang="en-US" dirty="0"/>
              <a:t> </a:t>
            </a:r>
            <a:r>
              <a:rPr lang="ko-KR" altLang="en-US" dirty="0" err="1"/>
              <a:t>resistor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dictated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relationship</a:t>
            </a:r>
            <a:r>
              <a:rPr lang="ko-KR" altLang="en-US" dirty="0"/>
              <a:t> </a:t>
            </a:r>
            <a:r>
              <a:rPr lang="ko-KR" altLang="en-US" dirty="0" err="1"/>
              <a:t>specified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Ohm's</a:t>
            </a:r>
            <a:r>
              <a:rPr lang="ko-KR" altLang="en-US" dirty="0"/>
              <a:t> </a:t>
            </a:r>
            <a:r>
              <a:rPr lang="ko-KR" altLang="en-US" dirty="0" err="1"/>
              <a:t>law</a:t>
            </a:r>
            <a:r>
              <a:rPr lang="ko-KR" altLang="en-US" dirty="0"/>
              <a:t>: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Ohm's</a:t>
            </a:r>
            <a:r>
              <a:rPr lang="ko-KR" altLang="en-US" dirty="0"/>
              <a:t> </a:t>
            </a:r>
            <a:r>
              <a:rPr lang="ko-KR" altLang="en-US" dirty="0" err="1"/>
              <a:t>law</a:t>
            </a:r>
            <a:r>
              <a:rPr lang="ko-KR" altLang="en-US" dirty="0"/>
              <a:t> </a:t>
            </a:r>
            <a:r>
              <a:rPr lang="ko-KR" altLang="en-US" dirty="0" err="1"/>
              <a:t>states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voltage</a:t>
            </a:r>
            <a:r>
              <a:rPr lang="ko-KR" altLang="en-US" dirty="0"/>
              <a:t> (</a:t>
            </a:r>
            <a:r>
              <a:rPr lang="ko-KR" altLang="en-US" dirty="0" err="1"/>
              <a:t>V</a:t>
            </a:r>
            <a:r>
              <a:rPr lang="ko-KR" altLang="en-US" dirty="0"/>
              <a:t>) </a:t>
            </a:r>
            <a:r>
              <a:rPr lang="ko-KR" altLang="en-US" dirty="0" err="1"/>
              <a:t>across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resistor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proportional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current</a:t>
            </a:r>
            <a:r>
              <a:rPr lang="ko-KR" altLang="en-US" dirty="0"/>
              <a:t> (</a:t>
            </a:r>
            <a:r>
              <a:rPr lang="ko-KR" altLang="en-US" dirty="0" err="1"/>
              <a:t>I</a:t>
            </a:r>
            <a:r>
              <a:rPr lang="ko-KR" altLang="en-US" dirty="0"/>
              <a:t>),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constant</a:t>
            </a:r>
            <a:r>
              <a:rPr lang="ko-KR" altLang="en-US" dirty="0"/>
              <a:t> of </a:t>
            </a:r>
            <a:r>
              <a:rPr lang="ko-KR" altLang="en-US" dirty="0" err="1"/>
              <a:t>proportionality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resistance</a:t>
            </a:r>
            <a:r>
              <a:rPr lang="ko-KR" altLang="en-US" dirty="0"/>
              <a:t> (</a:t>
            </a:r>
            <a:r>
              <a:rPr lang="ko-KR" altLang="en-US" dirty="0" err="1"/>
              <a:t>R</a:t>
            </a:r>
            <a:r>
              <a:rPr lang="ko-KR" altLang="en-US" dirty="0"/>
              <a:t>).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D15C16-67FF-43B4-9840-4F251E3B9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677" y="1868115"/>
            <a:ext cx="1743075" cy="3333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6F4B27-B0F6-463F-9A36-F1834AB6B625}"/>
              </a:ext>
            </a:extLst>
          </p:cNvPr>
          <p:cNvSpPr/>
          <p:nvPr/>
        </p:nvSpPr>
        <p:spPr>
          <a:xfrm>
            <a:off x="977215" y="5085184"/>
            <a:ext cx="8151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Resistors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rated</a:t>
            </a:r>
            <a:r>
              <a:rPr lang="ko-KR" altLang="en-US" dirty="0"/>
              <a:t> </a:t>
            </a:r>
            <a:r>
              <a:rPr lang="ko-KR" altLang="en-US" b="1" dirty="0" err="1"/>
              <a:t>according</a:t>
            </a:r>
            <a:r>
              <a:rPr lang="ko-KR" altLang="en-US" b="1" dirty="0"/>
              <a:t> </a:t>
            </a:r>
            <a:r>
              <a:rPr lang="ko-KR" altLang="en-US" b="1" dirty="0" err="1"/>
              <a:t>to</a:t>
            </a:r>
            <a:r>
              <a:rPr lang="ko-KR" altLang="en-US" b="1" dirty="0"/>
              <a:t> </a:t>
            </a:r>
            <a:r>
              <a:rPr lang="ko-KR" altLang="en-US" b="1" dirty="0" err="1"/>
              <a:t>their</a:t>
            </a:r>
            <a:r>
              <a:rPr lang="ko-KR" altLang="en-US" b="1" dirty="0"/>
              <a:t> </a:t>
            </a:r>
            <a:r>
              <a:rPr lang="ko-KR" altLang="en-US" b="1" dirty="0" err="1"/>
              <a:t>maximum</a:t>
            </a:r>
            <a:r>
              <a:rPr lang="ko-KR" altLang="en-US" b="1" dirty="0"/>
              <a:t> </a:t>
            </a:r>
            <a:r>
              <a:rPr lang="ko-KR" altLang="en-US" b="1" dirty="0" err="1"/>
              <a:t>power</a:t>
            </a:r>
            <a:r>
              <a:rPr lang="ko-KR" altLang="en-US" b="1" dirty="0"/>
              <a:t> </a:t>
            </a:r>
            <a:r>
              <a:rPr lang="ko-KR" altLang="en-US" b="1" dirty="0" err="1"/>
              <a:t>dissipation</a:t>
            </a:r>
            <a:r>
              <a:rPr lang="ko-KR" altLang="en-US" dirty="0"/>
              <a:t>. </a:t>
            </a:r>
            <a:r>
              <a:rPr lang="ko-KR" altLang="en-US" dirty="0" err="1"/>
              <a:t>Discrete</a:t>
            </a:r>
            <a:r>
              <a:rPr lang="ko-KR" altLang="en-US" dirty="0"/>
              <a:t> </a:t>
            </a:r>
            <a:r>
              <a:rPr lang="ko-KR" altLang="en-US" dirty="0" err="1"/>
              <a:t>resistors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solid-state</a:t>
            </a:r>
            <a:r>
              <a:rPr lang="ko-KR" altLang="en-US" dirty="0"/>
              <a:t> </a:t>
            </a:r>
            <a:r>
              <a:rPr lang="ko-KR" altLang="en-US" dirty="0" err="1"/>
              <a:t>electronic</a:t>
            </a:r>
            <a:r>
              <a:rPr lang="ko-KR" altLang="en-US" dirty="0"/>
              <a:t> </a:t>
            </a:r>
            <a:r>
              <a:rPr lang="ko-KR" altLang="en-US" dirty="0" err="1"/>
              <a:t>systems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typically</a:t>
            </a:r>
            <a:r>
              <a:rPr lang="ko-KR" altLang="en-US" dirty="0"/>
              <a:t> </a:t>
            </a:r>
            <a:r>
              <a:rPr lang="ko-KR" altLang="en-US" dirty="0" err="1"/>
              <a:t>rated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1/1</a:t>
            </a:r>
            <a:r>
              <a:rPr lang="en-US" altLang="ko-KR" dirty="0"/>
              <a:t>6</a:t>
            </a:r>
            <a:r>
              <a:rPr lang="ko-KR" altLang="en-US" dirty="0"/>
              <a:t>, 1/8, </a:t>
            </a:r>
            <a:r>
              <a:rPr lang="ko-KR" altLang="en-US" dirty="0" err="1"/>
              <a:t>or</a:t>
            </a:r>
            <a:r>
              <a:rPr lang="ko-KR" altLang="en-US" dirty="0"/>
              <a:t> 1/4 </a:t>
            </a:r>
            <a:r>
              <a:rPr lang="ko-KR" altLang="en-US" dirty="0" err="1"/>
              <a:t>watt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95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6A351-EE3C-45C2-A77E-9A7AD05A9435}"/>
              </a:ext>
            </a:extLst>
          </p:cNvPr>
          <p:cNvSpPr/>
          <p:nvPr/>
        </p:nvSpPr>
        <p:spPr>
          <a:xfrm>
            <a:off x="4576899" y="1212539"/>
            <a:ext cx="4459597" cy="5163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저항을 선정할 때에는 소비 전력을 계산하고 </a:t>
            </a:r>
            <a:r>
              <a:rPr lang="ko-KR" altLang="en-US" b="1" dirty="0"/>
              <a:t>그 이상의 </a:t>
            </a:r>
            <a:r>
              <a:rPr lang="en-US" altLang="ko-KR" b="1" dirty="0"/>
              <a:t>power rating</a:t>
            </a:r>
            <a:r>
              <a:rPr lang="ko-KR" altLang="en-US" b="1" dirty="0"/>
              <a:t>의 저항을 선정</a:t>
            </a:r>
            <a:r>
              <a:rPr lang="ko-KR" altLang="en-US" dirty="0"/>
              <a:t>하여야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저항 </a:t>
            </a:r>
            <a:r>
              <a:rPr lang="en-US" altLang="ko-KR" dirty="0"/>
              <a:t>R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좌측</a:t>
            </a:r>
            <a:r>
              <a:rPr lang="en-US" altLang="ko-KR" dirty="0"/>
              <a:t> </a:t>
            </a:r>
            <a:r>
              <a:rPr lang="ko-KR" altLang="en-US" dirty="0" err="1"/>
              <a:t>부품중에</a:t>
            </a:r>
            <a:r>
              <a:rPr lang="ko-KR" altLang="en-US" dirty="0"/>
              <a:t> 선정하여야 한다면 </a:t>
            </a:r>
            <a:r>
              <a:rPr lang="en-US" altLang="ko-KR" dirty="0"/>
              <a:t>20W</a:t>
            </a:r>
            <a:r>
              <a:rPr lang="ko-KR" altLang="en-US" dirty="0"/>
              <a:t>의 </a:t>
            </a:r>
            <a:r>
              <a:rPr lang="ko-KR" altLang="en-US" dirty="0" err="1"/>
              <a:t>저항</a:t>
            </a:r>
            <a:r>
              <a:rPr lang="ko-KR" altLang="en-US" sz="2400" b="1" dirty="0" err="1"/>
              <a:t>④</a:t>
            </a:r>
            <a:r>
              <a:rPr lang="ko-KR" altLang="en-US" dirty="0" err="1"/>
              <a:t>가</a:t>
            </a:r>
            <a:r>
              <a:rPr lang="en-US" altLang="ko-KR" dirty="0"/>
              <a:t> </a:t>
            </a:r>
            <a:r>
              <a:rPr lang="ko-KR" altLang="en-US" dirty="0"/>
              <a:t>적절한 선택이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6440F4-AB8D-4BAC-AB1E-7ECA4AF6492F}"/>
              </a:ext>
            </a:extLst>
          </p:cNvPr>
          <p:cNvGrpSpPr/>
          <p:nvPr/>
        </p:nvGrpSpPr>
        <p:grpSpPr>
          <a:xfrm>
            <a:off x="4716016" y="2834622"/>
            <a:ext cx="4320480" cy="1602490"/>
            <a:chOff x="4716016" y="2756803"/>
            <a:chExt cx="4320480" cy="19625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CF60CFE-F5C8-42C6-935E-07682DA33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016" y="2767551"/>
              <a:ext cx="2164128" cy="19517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7E48FC-1926-4453-8884-A9FBF9752E7F}"/>
                </a:ext>
              </a:extLst>
            </p:cNvPr>
            <p:cNvSpPr txBox="1"/>
            <p:nvPr/>
          </p:nvSpPr>
          <p:spPr>
            <a:xfrm>
              <a:off x="6937798" y="2756803"/>
              <a:ext cx="2098698" cy="1602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P</a:t>
              </a:r>
              <a:r>
                <a:rPr lang="en-US" altLang="ko-KR" sz="1600" b="1" dirty="0"/>
                <a:t>R</a:t>
              </a:r>
              <a:r>
                <a:rPr lang="en-US" altLang="ko-KR" sz="2000" b="1" dirty="0"/>
                <a:t> = </a:t>
              </a:r>
              <a:r>
                <a:rPr lang="en-US" altLang="ko-KR" sz="2000" dirty="0"/>
                <a:t>I X V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= 1[A] X 10[V]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= 10[W]</a:t>
              </a:r>
              <a:endParaRPr lang="ko-KR" altLang="en-US" sz="20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DCE142-CA28-4F9E-95E7-5B631E62316B}"/>
              </a:ext>
            </a:extLst>
          </p:cNvPr>
          <p:cNvGrpSpPr/>
          <p:nvPr/>
        </p:nvGrpSpPr>
        <p:grpSpPr>
          <a:xfrm>
            <a:off x="107504" y="1052736"/>
            <a:ext cx="5368319" cy="5760640"/>
            <a:chOff x="107504" y="1052736"/>
            <a:chExt cx="5368319" cy="5760640"/>
          </a:xfrm>
        </p:grpSpPr>
        <p:pic>
          <p:nvPicPr>
            <p:cNvPr id="4098" name="Picture 2" descr="https://upload.wikimedia.org/wikipedia/commons/6/6b/Carbon_and_ceramic_resistors_of_different_power_ratings.jpg">
              <a:extLst>
                <a:ext uri="{FF2B5EF4-FFF2-40B4-BE49-F238E27FC236}">
                  <a16:creationId xmlns:a16="http://schemas.microsoft.com/office/drawing/2014/main" id="{E44C383D-D30F-4AD5-9951-95D4C7C12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052736"/>
              <a:ext cx="4320480" cy="576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70D4EA-77CB-4A6E-AB73-5AE4CB03E710}"/>
                </a:ext>
              </a:extLst>
            </p:cNvPr>
            <p:cNvSpPr txBox="1"/>
            <p:nvPr/>
          </p:nvSpPr>
          <p:spPr>
            <a:xfrm>
              <a:off x="4978825" y="2672624"/>
              <a:ext cx="4969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R</a:t>
              </a:r>
              <a:endParaRPr lang="ko-KR" altLang="en-US" sz="28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BAFCFC8-5594-4111-BB42-9D18FFFD55DD}"/>
                </a:ext>
              </a:extLst>
            </p:cNvPr>
            <p:cNvSpPr/>
            <p:nvPr/>
          </p:nvSpPr>
          <p:spPr>
            <a:xfrm>
              <a:off x="827584" y="1556792"/>
              <a:ext cx="1080120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/>
                <a:t> ①</a:t>
              </a:r>
              <a:endParaRPr lang="en-US" altLang="ko-KR" sz="3200" b="1" dirty="0"/>
            </a:p>
            <a:p>
              <a:endParaRPr lang="en-US" altLang="ko-KR" sz="3200" b="1" dirty="0"/>
            </a:p>
            <a:p>
              <a:r>
                <a:rPr lang="ko-KR" altLang="en-US" sz="3200" b="1" dirty="0"/>
                <a:t>②</a:t>
              </a:r>
              <a:endParaRPr lang="en-US" altLang="ko-KR" sz="3200" b="1" dirty="0"/>
            </a:p>
            <a:p>
              <a:endParaRPr lang="en-US" altLang="ko-KR" sz="3200" b="1" dirty="0"/>
            </a:p>
            <a:p>
              <a:endParaRPr lang="en-US" altLang="ko-KR" sz="3200" b="1" dirty="0"/>
            </a:p>
            <a:p>
              <a:endParaRPr lang="en-US" altLang="ko-KR" sz="3200" b="1" dirty="0"/>
            </a:p>
            <a:p>
              <a:r>
                <a:rPr lang="ko-KR" altLang="en-US" sz="3200" b="1" dirty="0"/>
                <a:t>  ③</a:t>
              </a:r>
              <a:endParaRPr lang="en-US" altLang="ko-KR" sz="3200" b="1" dirty="0"/>
            </a:p>
            <a:p>
              <a:endParaRPr lang="en-US" altLang="ko-KR" sz="3200" b="1" dirty="0"/>
            </a:p>
            <a:p>
              <a:r>
                <a:rPr lang="ko-KR" altLang="en-US" sz="3200" b="1" dirty="0"/>
                <a:t>  ④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71358-501C-45F3-8DC3-1B43FD866F92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5ECD603-BC4B-4CF9-896C-14935D80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36" y="120227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저항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– Power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rating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7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AC4100-5D55-4884-9455-1FA89BA814A7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9AA05A-4DC9-472A-957A-AD977582A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26" y="155401"/>
            <a:ext cx="851823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실험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(1)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저항 코드 읽기</a:t>
            </a:r>
            <a:endParaRPr lang="ko-KR" altLang="en-US" sz="360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345BA7-8636-4FC6-B4AA-77678FC6D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18373"/>
              </p:ext>
            </p:extLst>
          </p:nvPr>
        </p:nvGraphicFramePr>
        <p:xfrm>
          <a:off x="467544" y="1268760"/>
          <a:ext cx="7269609" cy="3751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69609">
                  <a:extLst>
                    <a:ext uri="{9D8B030D-6E8A-4147-A177-3AD203B41FA5}">
                      <a16:colId xmlns:a16="http://schemas.microsoft.com/office/drawing/2014/main" val="22624088"/>
                    </a:ext>
                  </a:extLst>
                </a:gridCol>
              </a:tblGrid>
              <a:tr h="650166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b="0" i="0" dirty="0">
                          <a:solidFill>
                            <a:schemeClr val="tx1"/>
                          </a:solidFill>
                        </a:rPr>
                        <a:t>EVALUATION AND REVIEW QUESTIONS</a:t>
                      </a:r>
                    </a:p>
                    <a:p>
                      <a:pPr marL="457200" lvl="1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b="0" i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b="0" i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b="0" i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아래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저항 코드를 보고 </a:t>
                      </a:r>
                      <a:r>
                        <a:rPr lang="ko-KR" altLang="en-US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저항값을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읽으시오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ko-KR" sz="1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9968"/>
                  </a:ext>
                </a:extLst>
              </a:tr>
              <a:tr h="650166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ko-KR" sz="1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59274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4EA175F-B0E4-43BB-B069-E53CCFD9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14" y="3872258"/>
            <a:ext cx="3416935" cy="2440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DFCC62-AB78-461C-8102-534A203CB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413" y="3872258"/>
            <a:ext cx="2666655" cy="2440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EB2FCB-5A20-4CD5-AFF2-0D2B564C7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244" y="1340768"/>
            <a:ext cx="6716092" cy="17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3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AC4100-5D55-4884-9455-1FA89BA814A7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9AA05A-4DC9-472A-957A-AD977582A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26" y="155401"/>
            <a:ext cx="851823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effectLst/>
              </a:rPr>
              <a:t>실험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(2)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: A-3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옴의 법칙</a:t>
            </a:r>
            <a:endParaRPr lang="ko-KR" altLang="en-US" sz="54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DD8E3DB-6555-4357-B554-806E2FD32941}"/>
              </a:ext>
            </a:extLst>
          </p:cNvPr>
          <p:cNvGrpSpPr/>
          <p:nvPr/>
        </p:nvGrpSpPr>
        <p:grpSpPr>
          <a:xfrm>
            <a:off x="122613" y="1772816"/>
            <a:ext cx="2736304" cy="2178075"/>
            <a:chOff x="611560" y="1484784"/>
            <a:chExt cx="3549206" cy="300566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295BDA-3347-42DD-A52F-544A9EDE0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1484784"/>
              <a:ext cx="3374814" cy="293568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B8C83D2-873C-4DE9-AD89-878F1DF89BF2}"/>
                </a:ext>
              </a:extLst>
            </p:cNvPr>
            <p:cNvSpPr/>
            <p:nvPr/>
          </p:nvSpPr>
          <p:spPr>
            <a:xfrm>
              <a:off x="827111" y="4065730"/>
              <a:ext cx="3333655" cy="424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그림 </a:t>
              </a:r>
              <a:r>
                <a:rPr lang="en-US" altLang="ko-KR" sz="1400" b="1" dirty="0"/>
                <a:t>1 </a:t>
              </a:r>
              <a:r>
                <a:rPr lang="ko-KR" altLang="en-US" sz="1400" b="1" dirty="0"/>
                <a:t>간단한 직렬 회로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D2F9CF-BB9B-4ED4-8688-A7B06B2BD7E2}"/>
              </a:ext>
            </a:extLst>
          </p:cNvPr>
          <p:cNvSpPr/>
          <p:nvPr/>
        </p:nvSpPr>
        <p:spPr>
          <a:xfrm>
            <a:off x="3166573" y="1023006"/>
            <a:ext cx="5688632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그림 </a:t>
            </a:r>
            <a:r>
              <a:rPr lang="en-US" altLang="ko-KR" sz="1600" dirty="0"/>
              <a:t>1</a:t>
            </a:r>
            <a:r>
              <a:rPr lang="ko-KR" altLang="en-US" sz="1600" dirty="0"/>
              <a:t>의 회로에서</a:t>
            </a:r>
            <a:r>
              <a:rPr lang="en-US" altLang="ko-KR" sz="1600" dirty="0"/>
              <a:t> </a:t>
            </a:r>
            <a:r>
              <a:rPr lang="ko-KR" altLang="en-US" sz="1600" dirty="0"/>
              <a:t>저항을 </a:t>
            </a:r>
            <a:r>
              <a:rPr lang="en-US" altLang="ko-KR" sz="1600" dirty="0"/>
              <a:t>2k[ohm]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사용하고</a:t>
            </a:r>
            <a:r>
              <a:rPr lang="en-US" altLang="ko-KR" sz="1600" dirty="0"/>
              <a:t>, V</a:t>
            </a:r>
            <a:r>
              <a:rPr lang="ko-KR" altLang="en-US" sz="1600" dirty="0"/>
              <a:t>를 각각 </a:t>
            </a:r>
            <a:r>
              <a:rPr lang="en-US" altLang="ko-KR" sz="1600" dirty="0"/>
              <a:t>2.5V, 5V, 10V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가변하면서</a:t>
            </a:r>
            <a:r>
              <a:rPr lang="ko-KR" altLang="en-US" sz="1600" dirty="0"/>
              <a:t> 아래 표</a:t>
            </a:r>
            <a:r>
              <a:rPr lang="en-US" altLang="ko-KR" sz="1600" dirty="0"/>
              <a:t>1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작성하시오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위 </a:t>
            </a:r>
            <a:r>
              <a:rPr lang="en-US" altLang="ko-KR" sz="1600" dirty="0"/>
              <a:t>1</a:t>
            </a:r>
            <a:r>
              <a:rPr lang="ko-KR" altLang="en-US" sz="1600" dirty="0"/>
              <a:t>번 실험에서 저항을 </a:t>
            </a:r>
            <a:r>
              <a:rPr lang="en-US" altLang="ko-KR" sz="1600" dirty="0"/>
              <a:t>10k</a:t>
            </a:r>
            <a:r>
              <a:rPr lang="ko-KR" altLang="en-US" sz="1600" dirty="0"/>
              <a:t>로 변경하고 실험 </a:t>
            </a:r>
            <a:r>
              <a:rPr lang="en-US" altLang="ko-KR" sz="1600" dirty="0"/>
              <a:t>1</a:t>
            </a:r>
            <a:r>
              <a:rPr lang="ko-KR" altLang="en-US" sz="1600" dirty="0"/>
              <a:t>을 반복하고 표</a:t>
            </a:r>
            <a:r>
              <a:rPr lang="en-US" altLang="ko-KR" sz="1600" dirty="0"/>
              <a:t>2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실험 </a:t>
            </a:r>
            <a:r>
              <a:rPr lang="en-US" altLang="ko-KR" sz="1600" dirty="0"/>
              <a:t>1.</a:t>
            </a:r>
            <a:r>
              <a:rPr lang="ko-KR" altLang="en-US" sz="1600" dirty="0"/>
              <a:t>과 </a:t>
            </a:r>
            <a:r>
              <a:rPr lang="en-US" altLang="ko-KR" sz="1600" dirty="0"/>
              <a:t>2.</a:t>
            </a:r>
            <a:r>
              <a:rPr lang="ko-KR" altLang="en-US" sz="1600" dirty="0"/>
              <a:t>를 통해 </a:t>
            </a:r>
            <a:r>
              <a:rPr lang="ko-KR" altLang="en-US" sz="1600" dirty="0" err="1"/>
              <a:t>적성된</a:t>
            </a:r>
            <a:r>
              <a:rPr lang="ko-KR" altLang="en-US" sz="1600" dirty="0"/>
              <a:t> 표</a:t>
            </a:r>
            <a:r>
              <a:rPr lang="en-US" altLang="ko-KR" sz="1600" dirty="0"/>
              <a:t>1</a:t>
            </a:r>
            <a:r>
              <a:rPr lang="ko-KR" altLang="en-US" sz="1600" dirty="0"/>
              <a:t>과 표</a:t>
            </a:r>
            <a:r>
              <a:rPr lang="en-US" altLang="ko-KR" sz="1600" dirty="0"/>
              <a:t>2</a:t>
            </a:r>
            <a:r>
              <a:rPr lang="ko-KR" altLang="en-US" sz="1600" dirty="0"/>
              <a:t>에서 전압과 전류와 의 상관 관계</a:t>
            </a:r>
            <a:r>
              <a:rPr lang="en-US" altLang="ko-KR" sz="1600" dirty="0"/>
              <a:t>, </a:t>
            </a:r>
            <a:r>
              <a:rPr lang="ko-KR" altLang="en-US" sz="1600" dirty="0"/>
              <a:t>전압과 전력의 상관 관계를 </a:t>
            </a:r>
            <a:r>
              <a:rPr lang="ko-KR" altLang="en-US" sz="1600" dirty="0" err="1"/>
              <a:t>보이시오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033BD30-EEAF-4FB0-AABD-C1C28DC14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72069"/>
              </p:ext>
            </p:extLst>
          </p:nvPr>
        </p:nvGraphicFramePr>
        <p:xfrm>
          <a:off x="3515142" y="2119915"/>
          <a:ext cx="5184576" cy="168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29">
                  <a:extLst>
                    <a:ext uri="{9D8B030D-6E8A-4147-A177-3AD203B41FA5}">
                      <a16:colId xmlns:a16="http://schemas.microsoft.com/office/drawing/2014/main" val="4005467010"/>
                    </a:ext>
                  </a:extLst>
                </a:gridCol>
                <a:gridCol w="1144191">
                  <a:extLst>
                    <a:ext uri="{9D8B030D-6E8A-4147-A177-3AD203B41FA5}">
                      <a16:colId xmlns:a16="http://schemas.microsoft.com/office/drawing/2014/main" val="2631938085"/>
                    </a:ext>
                  </a:extLst>
                </a:gridCol>
                <a:gridCol w="1449308">
                  <a:extLst>
                    <a:ext uri="{9D8B030D-6E8A-4147-A177-3AD203B41FA5}">
                      <a16:colId xmlns:a16="http://schemas.microsoft.com/office/drawing/2014/main" val="776747124"/>
                    </a:ext>
                  </a:extLst>
                </a:gridCol>
                <a:gridCol w="1296748">
                  <a:extLst>
                    <a:ext uri="{9D8B030D-6E8A-4147-A177-3AD203B41FA5}">
                      <a16:colId xmlns:a16="http://schemas.microsoft.com/office/drawing/2014/main" val="3979437905"/>
                    </a:ext>
                  </a:extLst>
                </a:gridCol>
              </a:tblGrid>
              <a:tr h="421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입력전압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저항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전류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전력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29799"/>
                  </a:ext>
                </a:extLst>
              </a:tr>
              <a:tr h="421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44322"/>
                  </a:ext>
                </a:extLst>
              </a:tr>
              <a:tr h="421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43054"/>
                  </a:ext>
                </a:extLst>
              </a:tr>
              <a:tr h="421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19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52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Any Question ?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50E4-B89F-4E7B-B425-5CD1DC8FD647}"/>
              </a:ext>
            </a:extLst>
          </p:cNvPr>
          <p:cNvSpPr/>
          <p:nvPr/>
        </p:nvSpPr>
        <p:spPr>
          <a:xfrm>
            <a:off x="323528" y="1844824"/>
            <a:ext cx="7560840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&lt; </a:t>
            </a:r>
            <a:r>
              <a:rPr lang="en-US" altLang="ko-KR" b="1" dirty="0"/>
              <a:t>4</a:t>
            </a:r>
            <a:r>
              <a:rPr lang="ko-KR" altLang="en-US" b="1" dirty="0"/>
              <a:t>주차 수업 공지 &gt;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A-3 </a:t>
            </a:r>
            <a:r>
              <a:rPr lang="ko-KR" altLang="en-US" dirty="0" err="1"/>
              <a:t>옴의법칙과</a:t>
            </a:r>
            <a:r>
              <a:rPr lang="ko-KR" altLang="en-US" dirty="0"/>
              <a:t> </a:t>
            </a:r>
            <a:r>
              <a:rPr lang="ko-KR" altLang="en-US" dirty="0" err="1"/>
              <a:t>키르히호프의</a:t>
            </a:r>
            <a:r>
              <a:rPr lang="ko-KR" altLang="en-US" dirty="0"/>
              <a:t> 법칙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</a:t>
            </a:r>
            <a:r>
              <a:rPr lang="ko-KR" altLang="en-US" dirty="0" err="1"/>
              <a:t>옴의법칙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키르히호프의</a:t>
            </a:r>
            <a:r>
              <a:rPr lang="ko-KR" altLang="en-US" dirty="0"/>
              <a:t> 법칙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3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en-US" altLang="ko-KR" dirty="0"/>
              <a:t>X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Pages>16</Pages>
  <Words>579</Words>
  <Characters>0</Characters>
  <Application>Microsoft Office PowerPoint</Application>
  <DocSecurity>0</DocSecurity>
  <PresentationFormat>화면 슬라이드 쇼(4:3)</PresentationFormat>
  <Lines>0</Lines>
  <Paragraphs>92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9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A-2 Measurement of Resistance_Ohm's law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이상곤</cp:lastModifiedBy>
  <cp:revision>131</cp:revision>
  <cp:lastPrinted>2019-02-28T01:57:48Z</cp:lastPrinted>
  <dcterms:modified xsi:type="dcterms:W3CDTF">2021-03-11T12:58:06Z</dcterms:modified>
</cp:coreProperties>
</file>