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92" r:id="rId3"/>
    <p:sldId id="362" r:id="rId4"/>
    <p:sldId id="367" r:id="rId5"/>
    <p:sldId id="360" r:id="rId6"/>
    <p:sldId id="257" r:id="rId7"/>
    <p:sldId id="268" r:id="rId8"/>
    <p:sldId id="269" r:id="rId9"/>
    <p:sldId id="270" r:id="rId10"/>
    <p:sldId id="271" r:id="rId11"/>
    <p:sldId id="272" r:id="rId12"/>
    <p:sldId id="294" r:id="rId13"/>
    <p:sldId id="293" r:id="rId14"/>
    <p:sldId id="358" r:id="rId15"/>
    <p:sldId id="296" r:id="rId16"/>
    <p:sldId id="274" r:id="rId17"/>
    <p:sldId id="299" r:id="rId18"/>
    <p:sldId id="300" r:id="rId19"/>
    <p:sldId id="302" r:id="rId20"/>
    <p:sldId id="301" r:id="rId21"/>
    <p:sldId id="260" r:id="rId22"/>
    <p:sldId id="303" r:id="rId23"/>
    <p:sldId id="273" r:id="rId24"/>
    <p:sldId id="304" r:id="rId25"/>
    <p:sldId id="277" r:id="rId26"/>
    <p:sldId id="306" r:id="rId27"/>
    <p:sldId id="365" r:id="rId28"/>
    <p:sldId id="364" r:id="rId29"/>
    <p:sldId id="279" r:id="rId30"/>
    <p:sldId id="280" r:id="rId31"/>
    <p:sldId id="309" r:id="rId32"/>
    <p:sldId id="308" r:id="rId33"/>
    <p:sldId id="310" r:id="rId34"/>
    <p:sldId id="311" r:id="rId35"/>
    <p:sldId id="281" r:id="rId36"/>
    <p:sldId id="316" r:id="rId37"/>
    <p:sldId id="368" r:id="rId38"/>
    <p:sldId id="371" r:id="rId39"/>
    <p:sldId id="370" r:id="rId40"/>
    <p:sldId id="312" r:id="rId41"/>
    <p:sldId id="317" r:id="rId42"/>
    <p:sldId id="34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F5B61-D877-40F5-86FD-44FFE04AF373}" v="1" dt="2021-03-03T11:06:54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86439" autoAdjust="0"/>
  </p:normalViewPr>
  <p:slideViewPr>
    <p:cSldViewPr>
      <p:cViewPr varScale="1">
        <p:scale>
          <a:sx n="77" d="100"/>
          <a:sy n="77" d="100"/>
        </p:scale>
        <p:origin x="6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곤" userId="2f65e222-a19e-4f79-87c9-d76aac437b73" providerId="ADAL" clId="{389F5B61-D877-40F5-86FD-44FFE04AF373}"/>
    <pc:docChg chg="custSel modSld">
      <pc:chgData name="이상곤" userId="2f65e222-a19e-4f79-87c9-d76aac437b73" providerId="ADAL" clId="{389F5B61-D877-40F5-86FD-44FFE04AF373}" dt="2021-03-03T11:06:54.457" v="5" actId="1076"/>
      <pc:docMkLst>
        <pc:docMk/>
      </pc:docMkLst>
      <pc:sldChg chg="modSp mod">
        <pc:chgData name="이상곤" userId="2f65e222-a19e-4f79-87c9-d76aac437b73" providerId="ADAL" clId="{389F5B61-D877-40F5-86FD-44FFE04AF373}" dt="2021-03-03T11:06:54.457" v="5" actId="1076"/>
        <pc:sldMkLst>
          <pc:docMk/>
          <pc:sldMk cId="0" sldId="256"/>
        </pc:sldMkLst>
        <pc:spChg chg="mod">
          <ac:chgData name="이상곤" userId="2f65e222-a19e-4f79-87c9-d76aac437b73" providerId="ADAL" clId="{389F5B61-D877-40F5-86FD-44FFE04AF373}" dt="2021-03-03T11:06:54.457" v="5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이상곤" userId="2f65e222-a19e-4f79-87c9-d76aac437b73" providerId="ADAL" clId="{389F5B61-D877-40F5-86FD-44FFE04AF373}" dt="2021-03-03T11:04:01.740" v="3" actId="20577"/>
        <pc:sldMkLst>
          <pc:docMk/>
          <pc:sldMk cId="3799859323" sldId="347"/>
        </pc:sldMkLst>
        <pc:spChg chg="mod">
          <ac:chgData name="이상곤" userId="2f65e222-a19e-4f79-87c9-d76aac437b73" providerId="ADAL" clId="{389F5B61-D877-40F5-86FD-44FFE04AF373}" dt="2021-03-03T11:04:01.740" v="3" actId="20577"/>
          <ac:spMkLst>
            <pc:docMk/>
            <pc:sldMk cId="3799859323" sldId="347"/>
            <ac:spMk id="3" creationId="{649D1DC4-700E-4226-A354-D81E6E533B8A}"/>
          </ac:spMkLst>
        </pc:spChg>
      </pc:sldChg>
      <pc:sldChg chg="delSp modSp mod">
        <pc:chgData name="이상곤" userId="2f65e222-a19e-4f79-87c9-d76aac437b73" providerId="ADAL" clId="{389F5B61-D877-40F5-86FD-44FFE04AF373}" dt="2021-03-03T10:35:36.933" v="2" actId="478"/>
        <pc:sldMkLst>
          <pc:docMk/>
          <pc:sldMk cId="3607310499" sldId="362"/>
        </pc:sldMkLst>
        <pc:spChg chg="del mod">
          <ac:chgData name="이상곤" userId="2f65e222-a19e-4f79-87c9-d76aac437b73" providerId="ADAL" clId="{389F5B61-D877-40F5-86FD-44FFE04AF373}" dt="2021-03-03T10:35:36.933" v="2" actId="478"/>
          <ac:spMkLst>
            <pc:docMk/>
            <pc:sldMk cId="3607310499" sldId="362"/>
            <ac:spMk id="6" creationId="{00000000-0000-0000-0000-000000000000}"/>
          </ac:spMkLst>
        </pc:spChg>
      </pc:sldChg>
    </pc:docChg>
  </pc:docChgLst>
  <pc:docChgLst>
    <pc:chgData name="상곤" userId="2f65e222-a19e-4f79-87c9-d76aac437b73" providerId="ADAL" clId="{D400CAFF-26ED-48F8-9F2B-AF241FE420CD}"/>
    <pc:docChg chg="custSel modSld">
      <pc:chgData name="상곤" userId="2f65e222-a19e-4f79-87c9-d76aac437b73" providerId="ADAL" clId="{D400CAFF-26ED-48F8-9F2B-AF241FE420CD}" dt="2020-12-08T01:14:29.383" v="363" actId="1076"/>
      <pc:docMkLst>
        <pc:docMk/>
      </pc:docMkLst>
      <pc:sldChg chg="modSp mod">
        <pc:chgData name="상곤" userId="2f65e222-a19e-4f79-87c9-d76aac437b73" providerId="ADAL" clId="{D400CAFF-26ED-48F8-9F2B-AF241FE420CD}" dt="2020-12-08T01:14:29.383" v="363" actId="1076"/>
        <pc:sldMkLst>
          <pc:docMk/>
          <pc:sldMk cId="1180180628" sldId="370"/>
        </pc:sldMkLst>
        <pc:spChg chg="mod">
          <ac:chgData name="상곤" userId="2f65e222-a19e-4f79-87c9-d76aac437b73" providerId="ADAL" clId="{D400CAFF-26ED-48F8-9F2B-AF241FE420CD}" dt="2020-12-08T01:14:29.383" v="363" actId="1076"/>
          <ac:spMkLst>
            <pc:docMk/>
            <pc:sldMk cId="1180180628" sldId="370"/>
            <ac:spMk id="40" creationId="{21951751-1966-4577-9C9B-D388DE071D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pPr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7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8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9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5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538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1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500813"/>
            <a:ext cx="7921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cad.com/resources/orcad-download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orcad.com/resources/download-orcad-lite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jpeg"/><Relationship Id="rId5" Type="http://schemas.microsoft.com/office/2007/relationships/hdphoto" Target="../media/hdphoto2.wdp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www.orcad.com/resources/orcad-download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pspice.com/" TargetMode="Externa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A-6. OrCAD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Pspice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6900" y="4941168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blank Project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3" y="1844824"/>
            <a:ext cx="890513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환경 설정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171575"/>
            <a:ext cx="87534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환경 설정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800225"/>
            <a:ext cx="5114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26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도면 우측 하단의 </a:t>
            </a:r>
            <a:r>
              <a:rPr lang="en-US" altLang="ko-KR" sz="2000" dirty="0"/>
              <a:t>'&lt;Title&gt;'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후</a:t>
            </a:r>
            <a:r>
              <a:rPr lang="en-US" altLang="ko-KR" sz="2000" dirty="0"/>
              <a:t> 'Edit Properties' </a:t>
            </a:r>
            <a:r>
              <a:rPr lang="ko-KR" altLang="en-US" sz="2000" dirty="0"/>
              <a:t>선택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416824" cy="47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6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Value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이름을 지정</a:t>
            </a:r>
            <a:endParaRPr lang="en-US" altLang="ko-KR" sz="2000" dirty="0"/>
          </a:p>
          <a:p>
            <a:r>
              <a:rPr lang="en-US" altLang="ko-KR" sz="2000" dirty="0"/>
              <a:t>Font</a:t>
            </a:r>
            <a:r>
              <a:rPr lang="ko-KR" altLang="en-US" sz="2000" dirty="0" err="1"/>
              <a:t>란에</a:t>
            </a:r>
            <a:r>
              <a:rPr lang="ko-KR" altLang="en-US" sz="2000" dirty="0"/>
              <a:t> </a:t>
            </a:r>
            <a:r>
              <a:rPr lang="en-US" altLang="ko-KR" sz="2000" dirty="0"/>
              <a:t>‘Change…’</a:t>
            </a:r>
            <a:r>
              <a:rPr lang="ko-KR" altLang="en-US" sz="2000" dirty="0"/>
              <a:t>를 클릭하여 글꼴 변경 가능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4575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4070520" cy="26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4099" idx="1"/>
          </p:cNvCxnSpPr>
          <p:nvPr/>
        </p:nvCxnSpPr>
        <p:spPr bwMode="auto">
          <a:xfrm>
            <a:off x="3059832" y="3429000"/>
            <a:ext cx="1800200" cy="4437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직사각형 5"/>
          <p:cNvSpPr/>
          <p:nvPr/>
        </p:nvSpPr>
        <p:spPr bwMode="auto">
          <a:xfrm>
            <a:off x="2582935" y="3275931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1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Title Block </a:t>
            </a:r>
            <a:r>
              <a:rPr lang="ko-KR" altLang="en-US" dirty="0">
                <a:effectLst/>
              </a:rPr>
              <a:t>작성 </a:t>
            </a:r>
            <a:r>
              <a:rPr lang="en-US" altLang="ko-KR" dirty="0">
                <a:effectLst/>
              </a:rPr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마우스로 드래그하여</a:t>
            </a:r>
            <a:r>
              <a:rPr lang="en-US" altLang="ko-KR" dirty="0"/>
              <a:t> Title</a:t>
            </a:r>
            <a:r>
              <a:rPr lang="ko-KR" altLang="en-US" dirty="0"/>
              <a:t>을 위치를 변경할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94957"/>
            <a:ext cx="3867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3" y="3000183"/>
            <a:ext cx="39719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 flipV="1">
            <a:off x="1619672" y="3872718"/>
            <a:ext cx="3816424" cy="1323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435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484" y="1197570"/>
            <a:ext cx="9223052" cy="5111750"/>
          </a:xfrm>
        </p:spPr>
        <p:txBody>
          <a:bodyPr/>
          <a:lstStyle/>
          <a:p>
            <a:r>
              <a:rPr lang="en-US" altLang="ko-KR" dirty="0"/>
              <a:t>Place – Part </a:t>
            </a:r>
            <a:r>
              <a:rPr lang="ko-KR" altLang="en-US" dirty="0"/>
              <a:t>클릭 후 우측에 </a:t>
            </a:r>
            <a:r>
              <a:rPr lang="en-US" altLang="ko-KR" dirty="0"/>
              <a:t>Libraries</a:t>
            </a:r>
            <a:r>
              <a:rPr lang="ko-KR" altLang="en-US" dirty="0" err="1"/>
              <a:t>란에</a:t>
            </a:r>
            <a:r>
              <a:rPr lang="ko-KR" altLang="en-US" dirty="0"/>
              <a:t> </a:t>
            </a:r>
            <a:r>
              <a:rPr lang="en-US" altLang="ko-KR" dirty="0"/>
              <a:t>Add Library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3" y="1988840"/>
            <a:ext cx="402859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/>
          <a:stretch/>
        </p:blipFill>
        <p:spPr bwMode="auto">
          <a:xfrm>
            <a:off x="4932040" y="1988840"/>
            <a:ext cx="344010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6588224" y="4005064"/>
            <a:ext cx="288032" cy="350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>
            <a:off x="6876256" y="1700808"/>
            <a:ext cx="1656184" cy="23042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폴더에서 모든 파일을 </a:t>
            </a:r>
            <a:r>
              <a:rPr lang="en-US" altLang="ko-KR" dirty="0"/>
              <a:t>shift + </a:t>
            </a:r>
            <a:r>
              <a:rPr lang="ko-KR" altLang="en-US" dirty="0"/>
              <a:t>클릭을 이용하여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모두 열기</a:t>
            </a:r>
            <a:endParaRPr lang="en-US" altLang="ko-K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276872"/>
            <a:ext cx="63341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2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부품을 쉽게 검색해서 찾을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실험에 쓰일 소자는 대부분 </a:t>
            </a:r>
            <a:r>
              <a:rPr lang="en-US" altLang="ko-KR" dirty="0"/>
              <a:t>ANALOG libraries</a:t>
            </a:r>
            <a:r>
              <a:rPr lang="ko-KR" altLang="en-US" dirty="0"/>
              <a:t>에 있음</a:t>
            </a:r>
            <a:r>
              <a:rPr lang="en-US" altLang="ko-KR" dirty="0"/>
              <a:t>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112393" cy="44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7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더블클릭 후 위치를 정한 뒤 한번 클릭하여 놓음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0" y="1844824"/>
            <a:ext cx="8414552" cy="456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229600" cy="6683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b="1" dirty="0">
                <a:effectLst/>
              </a:rPr>
              <a:t>OrCAD </a:t>
            </a:r>
            <a:r>
              <a:rPr lang="en-US" altLang="ko-KR" sz="3600" b="1" dirty="0" err="1">
                <a:effectLst/>
              </a:rPr>
              <a:t>Pspice</a:t>
            </a:r>
            <a:r>
              <a:rPr lang="en-US" altLang="ko-KR" sz="3600" b="1" dirty="0">
                <a:effectLst/>
              </a:rPr>
              <a:t> – Download(1)</a:t>
            </a:r>
            <a:endParaRPr lang="ko-KR" altLang="en-US" sz="3600" b="1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7A01-A1C1-49A2-BEFA-B000D258719A}"/>
              </a:ext>
            </a:extLst>
          </p:cNvPr>
          <p:cNvSpPr txBox="1"/>
          <p:nvPr/>
        </p:nvSpPr>
        <p:spPr>
          <a:xfrm>
            <a:off x="5033026" y="1036098"/>
            <a:ext cx="297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OrCAD Free trial</a:t>
            </a: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E4832CCD-A56F-4A7C-BAAA-11C3C2E9FD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87810" y="1036098"/>
            <a:ext cx="376678" cy="376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DC6F2A-957F-46AA-A384-2B6B77A2BA6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29" y="1592299"/>
            <a:ext cx="4562287" cy="329177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0F3E5-E68A-409A-9EBE-D47FA393B83D}"/>
              </a:ext>
            </a:extLst>
          </p:cNvPr>
          <p:cNvSpPr txBox="1"/>
          <p:nvPr/>
        </p:nvSpPr>
        <p:spPr>
          <a:xfrm>
            <a:off x="77338" y="1075269"/>
            <a:ext cx="228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/>
              <a:t>OrCAD Lite</a:t>
            </a:r>
          </a:p>
        </p:txBody>
      </p:sp>
      <p:pic>
        <p:nvPicPr>
          <p:cNvPr id="11" name="그림 10">
            <a:hlinkClick r:id="rId5"/>
            <a:extLst>
              <a:ext uri="{FF2B5EF4-FFF2-40B4-BE49-F238E27FC236}">
                <a16:creationId xmlns:a16="http://schemas.microsoft.com/office/drawing/2014/main" id="{FCA282AD-D57E-4651-B72F-89836CAA95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122" y="1108106"/>
            <a:ext cx="376678" cy="3766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B9D73A-8920-49A2-9FBC-5171ECFD896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5056" y="1916832"/>
            <a:ext cx="5879432" cy="44535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73629" y="6389671"/>
            <a:ext cx="555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https://www.orcad.com/resources/orcad-downloads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36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혹은 </a:t>
            </a:r>
            <a:r>
              <a:rPr lang="en-US" altLang="ko-KR" dirty="0" err="1"/>
              <a:t>Pspice</a:t>
            </a:r>
            <a:r>
              <a:rPr lang="en-US" altLang="ko-KR" dirty="0"/>
              <a:t> Component</a:t>
            </a:r>
            <a:r>
              <a:rPr lang="ko-KR" altLang="en-US" dirty="0"/>
              <a:t>를 이용해서 부품추가가 가능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2198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9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부품을 클릭 후 위치를 정한 뒤 한번 클릭해서 도면에 위치시킴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219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31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추가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Mode(</a:t>
            </a:r>
            <a:r>
              <a:rPr lang="ko-KR" altLang="en-US" dirty="0"/>
              <a:t>부품 추가 중단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ESC key</a:t>
            </a:r>
          </a:p>
          <a:p>
            <a:pPr marL="0" indent="0">
              <a:buNone/>
            </a:pPr>
            <a:r>
              <a:rPr lang="en-US" altLang="ko-KR" dirty="0"/>
              <a:t> - Right click -&gt; End Mode</a:t>
            </a:r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364"/>
          <a:stretch/>
        </p:blipFill>
        <p:spPr bwMode="auto">
          <a:xfrm>
            <a:off x="3995936" y="3094262"/>
            <a:ext cx="4631836" cy="31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0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수정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rotate</a:t>
            </a:r>
          </a:p>
          <a:p>
            <a:pPr lvl="1"/>
            <a:r>
              <a:rPr lang="en-US" altLang="ko-KR" dirty="0"/>
              <a:t>R key</a:t>
            </a:r>
          </a:p>
          <a:p>
            <a:pPr lvl="1"/>
            <a:r>
              <a:rPr lang="en-US" altLang="ko-KR" dirty="0"/>
              <a:t>Right click -&gt; rotate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18237"/>
            <a:ext cx="3962400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93817"/>
            <a:ext cx="933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305"/>
            <a:ext cx="790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1403648" y="3703405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90800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부품 수정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Properties</a:t>
            </a:r>
            <a:r>
              <a:rPr lang="ko-KR" altLang="en-US" dirty="0"/>
              <a:t>으로 이름과 값 수정가능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수정할 부분 </a:t>
            </a:r>
            <a:r>
              <a:rPr lang="en-US" altLang="ko-KR" sz="2000" dirty="0"/>
              <a:t>Double click </a:t>
            </a:r>
          </a:p>
          <a:p>
            <a:pPr marL="0" indent="0">
              <a:buNone/>
            </a:pPr>
            <a:r>
              <a:rPr lang="en-US" altLang="ko-KR" sz="2000" dirty="0"/>
              <a:t>    or Right click -&gt; Edit Properties… 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48744"/>
            <a:ext cx="2971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164795"/>
            <a:ext cx="3744416" cy="227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3419872" y="3964995"/>
            <a:ext cx="1368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5265"/>
          <a:stretch/>
        </p:blipFill>
        <p:spPr bwMode="auto">
          <a:xfrm>
            <a:off x="5148064" y="4466381"/>
            <a:ext cx="3528392" cy="220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2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Wiring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key</a:t>
            </a:r>
            <a:r>
              <a:rPr lang="ko-KR" altLang="en-US" dirty="0"/>
              <a:t>를 눌러 소자 사이에 </a:t>
            </a:r>
            <a:r>
              <a:rPr lang="en-US" altLang="ko-KR" dirty="0"/>
              <a:t>wire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ESC key</a:t>
            </a:r>
            <a:r>
              <a:rPr lang="ko-KR" altLang="en-US" dirty="0"/>
              <a:t>로 </a:t>
            </a:r>
            <a:r>
              <a:rPr lang="en-US" altLang="ko-KR" dirty="0"/>
              <a:t>wire</a:t>
            </a:r>
            <a:r>
              <a:rPr lang="ko-KR" altLang="en-US" dirty="0"/>
              <a:t>배치 중단가능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Delete key</a:t>
            </a:r>
            <a:r>
              <a:rPr lang="ko-KR" altLang="en-US" dirty="0"/>
              <a:t>로 삭제가능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707904" cy="20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4067944" y="4126191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Wiring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 wire</a:t>
            </a:r>
            <a:r>
              <a:rPr lang="ko-KR" altLang="en-US" dirty="0"/>
              <a:t>를 이용하면 더 쉽게 구성 가능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54831"/>
            <a:ext cx="39189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0164"/>
            <a:ext cx="3114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 bwMode="auto">
          <a:xfrm>
            <a:off x="3851920" y="2996951"/>
            <a:ext cx="10801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7"/>
          <a:stretch/>
        </p:blipFill>
        <p:spPr bwMode="auto">
          <a:xfrm>
            <a:off x="519931" y="4293096"/>
            <a:ext cx="3009900" cy="1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75856" y="5445224"/>
            <a:ext cx="30636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3779912" y="3861048"/>
            <a:ext cx="1800200" cy="1339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143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C88FC5-4C7C-458D-8336-392A566A5D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4834" y="1052736"/>
            <a:ext cx="3289654" cy="547260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D1BCE22-8BD1-4EC1-A87D-3A589015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 메뉴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E45C1-CD53-4E49-94EC-A0D454AF56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052736"/>
            <a:ext cx="3472554" cy="553062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F48AA13-19DD-4E1D-A653-FB56CF23E1DC}"/>
              </a:ext>
            </a:extLst>
          </p:cNvPr>
          <p:cNvSpPr/>
          <p:nvPr/>
        </p:nvSpPr>
        <p:spPr bwMode="auto">
          <a:xfrm>
            <a:off x="3475318" y="1844824"/>
            <a:ext cx="752812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ECD9C5-A839-4FDC-83EC-98A30E926644}"/>
              </a:ext>
            </a:extLst>
          </p:cNvPr>
          <p:cNvSpPr/>
          <p:nvPr/>
        </p:nvSpPr>
        <p:spPr bwMode="auto">
          <a:xfrm>
            <a:off x="3730618" y="5870701"/>
            <a:ext cx="497512" cy="7126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996138-3892-4BB3-966F-B0284998C736}"/>
              </a:ext>
            </a:extLst>
          </p:cNvPr>
          <p:cNvSpPr/>
          <p:nvPr/>
        </p:nvSpPr>
        <p:spPr bwMode="auto">
          <a:xfrm>
            <a:off x="8466976" y="1488493"/>
            <a:ext cx="497512" cy="208452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B97A8-F6B7-4745-8944-B3E6C5153B01}"/>
              </a:ext>
            </a:extLst>
          </p:cNvPr>
          <p:cNvSpPr/>
          <p:nvPr/>
        </p:nvSpPr>
        <p:spPr bwMode="auto">
          <a:xfrm>
            <a:off x="35496" y="1049027"/>
            <a:ext cx="1944216" cy="43575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Menu ‘Edit’ 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3F7C41-4349-4BB0-BF74-DB0FA483DB53}"/>
              </a:ext>
            </a:extLst>
          </p:cNvPr>
          <p:cNvSpPr/>
          <p:nvPr/>
        </p:nvSpPr>
        <p:spPr bwMode="auto">
          <a:xfrm>
            <a:off x="5292080" y="1320794"/>
            <a:ext cx="1944216" cy="43575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Menu ‘Place’ 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5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 메뉴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62198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CD1EEF-496E-4155-ADFD-EEAD42590FE8}"/>
              </a:ext>
            </a:extLst>
          </p:cNvPr>
          <p:cNvSpPr/>
          <p:nvPr/>
        </p:nvSpPr>
        <p:spPr bwMode="auto">
          <a:xfrm>
            <a:off x="3995936" y="2119745"/>
            <a:ext cx="1012482" cy="83127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B957C4-5EFE-45E2-A174-104490C0CE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52320" y="4785320"/>
            <a:ext cx="1552575" cy="152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229DD-3183-42F4-A67C-DD0464E0038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0489" y="4804370"/>
            <a:ext cx="1247775" cy="1504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A1E707-5496-46F0-989C-10D70488163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6691" y="1304764"/>
            <a:ext cx="1711813" cy="304038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E8BC202-6A1F-413A-B8F8-F3BC4F76E2E4}"/>
              </a:ext>
            </a:extLst>
          </p:cNvPr>
          <p:cNvSpPr/>
          <p:nvPr/>
        </p:nvSpPr>
        <p:spPr bwMode="auto">
          <a:xfrm>
            <a:off x="7092280" y="926818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CA2E8-49D1-485B-85C2-E20F366E2F86}"/>
              </a:ext>
            </a:extLst>
          </p:cNvPr>
          <p:cNvSpPr txBox="1"/>
          <p:nvPr/>
        </p:nvSpPr>
        <p:spPr>
          <a:xfrm>
            <a:off x="7403639" y="926818"/>
            <a:ext cx="116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Discrete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80875A-05D4-489C-ADB4-EEB03D5E46CB}"/>
              </a:ext>
            </a:extLst>
          </p:cNvPr>
          <p:cNvSpPr/>
          <p:nvPr/>
        </p:nvSpPr>
        <p:spPr bwMode="auto">
          <a:xfrm>
            <a:off x="7164288" y="4365104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4A07A-D6C5-454C-8C2C-2947EE6AFB3A}"/>
              </a:ext>
            </a:extLst>
          </p:cNvPr>
          <p:cNvSpPr txBox="1"/>
          <p:nvPr/>
        </p:nvSpPr>
        <p:spPr>
          <a:xfrm>
            <a:off x="7475647" y="4365104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Source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2E9A52-2B10-4442-93AA-93E7AB64977A}"/>
              </a:ext>
            </a:extLst>
          </p:cNvPr>
          <p:cNvSpPr/>
          <p:nvPr/>
        </p:nvSpPr>
        <p:spPr bwMode="auto">
          <a:xfrm>
            <a:off x="5436096" y="4365104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B7886-0FCD-451F-A1FB-22EF118B7823}"/>
              </a:ext>
            </a:extLst>
          </p:cNvPr>
          <p:cNvSpPr txBox="1"/>
          <p:nvPr/>
        </p:nvSpPr>
        <p:spPr>
          <a:xfrm>
            <a:off x="5747455" y="436510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Digital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82E1DE-8220-4C1F-A81E-A20745BF6F45}"/>
              </a:ext>
            </a:extLst>
          </p:cNvPr>
          <p:cNvSpPr/>
          <p:nvPr/>
        </p:nvSpPr>
        <p:spPr bwMode="auto">
          <a:xfrm>
            <a:off x="5582711" y="1853575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6162C-F60B-4CAE-8C24-3891780D9AEE}"/>
              </a:ext>
            </a:extLst>
          </p:cNvPr>
          <p:cNvSpPr txBox="1"/>
          <p:nvPr/>
        </p:nvSpPr>
        <p:spPr>
          <a:xfrm>
            <a:off x="5894070" y="1853575"/>
            <a:ext cx="105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Passive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6E1B98-FF7D-4B0E-9A2A-52164FE15EF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96" y="4581128"/>
            <a:ext cx="5164784" cy="22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회로를 구성하고 아래와 같이 이름과</a:t>
            </a:r>
            <a:r>
              <a:rPr lang="en-US" altLang="ko-KR" dirty="0"/>
              <a:t> </a:t>
            </a:r>
            <a:r>
              <a:rPr lang="ko-KR" altLang="en-US" dirty="0"/>
              <a:t>값을 변경하라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81213"/>
            <a:ext cx="47815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752FB-6D45-491C-8B55-E46C27B0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74638"/>
            <a:ext cx="8229600" cy="49053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OrCAD </a:t>
            </a:r>
            <a:r>
              <a:rPr lang="en-US" altLang="ko-KR" sz="2800" dirty="0" err="1">
                <a:effectLst/>
              </a:rPr>
              <a:t>Pspice</a:t>
            </a:r>
            <a:r>
              <a:rPr lang="en-US" altLang="ko-KR" sz="2800" dirty="0">
                <a:effectLst/>
              </a:rPr>
              <a:t> – </a:t>
            </a:r>
            <a:r>
              <a:rPr lang="ko-KR" altLang="en-US" sz="2800" dirty="0" err="1"/>
              <a:t>Free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OrCAD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Lite</a:t>
            </a:r>
            <a:r>
              <a:rPr lang="en-US" altLang="ko-KR" sz="2800" dirty="0"/>
              <a:t>/</a:t>
            </a:r>
            <a:r>
              <a:rPr lang="ko-KR" altLang="en-US" sz="2800" dirty="0" err="1"/>
              <a:t>OrCAD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trial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BB2862-50E9-4AF0-89E3-14FA6FE25CA3}"/>
              </a:ext>
            </a:extLst>
          </p:cNvPr>
          <p:cNvSpPr/>
          <p:nvPr/>
        </p:nvSpPr>
        <p:spPr>
          <a:xfrm>
            <a:off x="179512" y="1196752"/>
            <a:ext cx="89644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Free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OrCAD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Lite</a:t>
            </a:r>
            <a:endParaRPr lang="ko-KR" altLang="en-US" sz="2400" b="1" dirty="0"/>
          </a:p>
          <a:p>
            <a:endParaRPr lang="en-US" altLang="ko-KR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Capture</a:t>
            </a:r>
            <a:endParaRPr lang="ko-KR" altLang="en-US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CIS</a:t>
            </a:r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PSpice</a:t>
            </a:r>
            <a:r>
              <a:rPr lang="ko-KR" altLang="en-US" dirty="0"/>
              <a:t>® </a:t>
            </a:r>
            <a:r>
              <a:rPr lang="ko-KR" altLang="en-US" dirty="0" err="1"/>
              <a:t>A</a:t>
            </a:r>
            <a:r>
              <a:rPr lang="ko-KR" altLang="en-US" dirty="0"/>
              <a:t>/</a:t>
            </a:r>
            <a:r>
              <a:rPr lang="ko-KR" altLang="en-US" dirty="0" err="1"/>
              <a:t>D</a:t>
            </a:r>
            <a:endParaRPr lang="ko-KR" altLang="en-US" dirty="0"/>
          </a:p>
          <a:p>
            <a:r>
              <a:rPr lang="ko-KR" altLang="en-US" dirty="0"/>
              <a:t>•</a:t>
            </a:r>
            <a:r>
              <a:rPr lang="ko-KR" altLang="en-US" dirty="0" err="1"/>
              <a:t>OrCAD</a:t>
            </a:r>
            <a:r>
              <a:rPr lang="ko-KR" altLang="en-US" dirty="0"/>
              <a:t> </a:t>
            </a:r>
            <a:r>
              <a:rPr lang="ko-KR" altLang="en-US" dirty="0" err="1"/>
              <a:t>PSpice</a:t>
            </a:r>
            <a:r>
              <a:rPr lang="ko-KR" altLang="en-US" dirty="0"/>
              <a:t> Advanced </a:t>
            </a:r>
            <a:r>
              <a:rPr lang="ko-KR" altLang="en-US" dirty="0" err="1"/>
              <a:t>Analysis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sz="2400" b="1" dirty="0" err="1"/>
              <a:t>OrCAD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trial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Capture</a:t>
            </a:r>
            <a:r>
              <a:rPr lang="ko-KR" altLang="en-US" dirty="0"/>
              <a:t> </a:t>
            </a:r>
            <a:r>
              <a:rPr lang="ko-KR" altLang="en-US" dirty="0" err="1"/>
              <a:t>Schematics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Browse</a:t>
            </a:r>
            <a:r>
              <a:rPr lang="ko-KR" altLang="en-US" dirty="0"/>
              <a:t> </a:t>
            </a:r>
            <a:r>
              <a:rPr lang="ko-KR" altLang="en-US" dirty="0" err="1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Pricing</a:t>
            </a:r>
            <a:r>
              <a:rPr lang="ko-KR" altLang="en-US" dirty="0"/>
              <a:t> and </a:t>
            </a:r>
            <a:r>
              <a:rPr lang="ko-KR" altLang="en-US" dirty="0" err="1"/>
              <a:t>Availability</a:t>
            </a:r>
            <a:r>
              <a:rPr lang="ko-KR" altLang="en-US" dirty="0"/>
              <a:t>, and </a:t>
            </a:r>
            <a:r>
              <a:rPr lang="ko-KR" altLang="en-US" dirty="0" err="1"/>
              <a:t>Download</a:t>
            </a:r>
            <a:r>
              <a:rPr lang="ko-KR" altLang="en-US" dirty="0"/>
              <a:t> </a:t>
            </a:r>
            <a:r>
              <a:rPr lang="ko-KR" altLang="en-US" dirty="0" err="1"/>
              <a:t>Libraries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Millions</a:t>
            </a:r>
            <a:r>
              <a:rPr lang="ko-KR" altLang="en-US" dirty="0"/>
              <a:t>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Simulate</a:t>
            </a:r>
            <a:r>
              <a:rPr lang="ko-KR" altLang="en-US" dirty="0"/>
              <a:t> </a:t>
            </a:r>
            <a:r>
              <a:rPr lang="ko-KR" altLang="en-US" dirty="0" err="1"/>
              <a:t>Part</a:t>
            </a:r>
            <a:r>
              <a:rPr lang="ko-KR" altLang="en-US" dirty="0"/>
              <a:t> </a:t>
            </a:r>
            <a:r>
              <a:rPr lang="ko-KR" altLang="en-US" dirty="0" err="1"/>
              <a:t>Reliability</a:t>
            </a:r>
            <a:r>
              <a:rPr lang="ko-KR" altLang="en-US" dirty="0"/>
              <a:t> and </a:t>
            </a:r>
            <a:r>
              <a:rPr lang="ko-KR" altLang="en-US" dirty="0" err="1"/>
              <a:t>Optimize</a:t>
            </a:r>
            <a:r>
              <a:rPr lang="ko-KR" altLang="en-US" dirty="0"/>
              <a:t> Circuit </a:t>
            </a:r>
            <a:r>
              <a:rPr lang="ko-KR" altLang="en-US" dirty="0" err="1"/>
              <a:t>Performance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Co-</a:t>
            </a:r>
            <a:r>
              <a:rPr lang="ko-KR" altLang="en-US" dirty="0" err="1"/>
              <a:t>Simulate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MATLAB </a:t>
            </a:r>
            <a:r>
              <a:rPr lang="ko-KR" altLang="en-US" dirty="0" err="1"/>
              <a:t>Simulink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PCBs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Perform</a:t>
            </a:r>
            <a:r>
              <a:rPr lang="ko-KR" altLang="en-US" dirty="0"/>
              <a:t> </a:t>
            </a:r>
            <a:r>
              <a:rPr lang="ko-KR" altLang="en-US" dirty="0" err="1"/>
              <a:t>Signal</a:t>
            </a:r>
            <a:r>
              <a:rPr lang="ko-KR" altLang="en-US" dirty="0"/>
              <a:t> </a:t>
            </a:r>
            <a:r>
              <a:rPr lang="ko-KR" altLang="en-US" dirty="0" err="1"/>
              <a:t>Integrity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advanced</a:t>
            </a:r>
            <a:r>
              <a:rPr lang="ko-KR" altLang="en-US" dirty="0"/>
              <a:t> ERC </a:t>
            </a:r>
            <a:r>
              <a:rPr lang="ko-KR" altLang="en-US" dirty="0" err="1"/>
              <a:t>checks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10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위해 핀을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좌측부터 전압</a:t>
            </a:r>
            <a:r>
              <a:rPr lang="en-US" altLang="ko-KR" dirty="0"/>
              <a:t>, </a:t>
            </a:r>
            <a:r>
              <a:rPr lang="ko-KR" altLang="en-US" dirty="0" err="1"/>
              <a:t>전압차</a:t>
            </a:r>
            <a:r>
              <a:rPr lang="en-US" altLang="ko-KR" dirty="0"/>
              <a:t>, </a:t>
            </a:r>
            <a:r>
              <a:rPr lang="ko-KR" altLang="en-US" dirty="0"/>
              <a:t>전류</a:t>
            </a:r>
            <a:r>
              <a:rPr lang="en-US" altLang="ko-KR" dirty="0"/>
              <a:t>, </a:t>
            </a:r>
            <a:r>
              <a:rPr lang="ko-KR" altLang="en-US" dirty="0"/>
              <a:t>파워를 의미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3" y="3068960"/>
            <a:ext cx="840093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779912" y="4056912"/>
            <a:ext cx="1440160" cy="38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측정하고 싶은 곳에 핀을 두고 클릭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566313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66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" y="2348880"/>
            <a:ext cx="81629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8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 – New Simulation Profile </a:t>
            </a:r>
            <a:r>
              <a:rPr lang="ko-KR" altLang="en-US" dirty="0"/>
              <a:t>클릭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0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58483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41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</a:t>
            </a:r>
            <a:r>
              <a:rPr lang="ko-KR" altLang="en-US" dirty="0"/>
              <a:t>하는 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-    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Pspice</a:t>
            </a:r>
            <a:r>
              <a:rPr lang="en-US" altLang="ko-KR" sz="2000" dirty="0"/>
              <a:t> – Run </a:t>
            </a:r>
            <a:r>
              <a:rPr lang="ko-KR" altLang="en-US" sz="2000" dirty="0"/>
              <a:t>클릭 또는 </a:t>
            </a:r>
            <a:r>
              <a:rPr lang="en-US" altLang="ko-KR" sz="2000" dirty="0"/>
              <a:t>F11</a:t>
            </a:r>
            <a:endParaRPr lang="ko-KR" altLang="en-US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3" y="2708920"/>
            <a:ext cx="65436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0" t="31077" r="64332" b="58714"/>
          <a:stretch/>
        </p:blipFill>
        <p:spPr bwMode="auto">
          <a:xfrm>
            <a:off x="683568" y="1628800"/>
            <a:ext cx="289711" cy="26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0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또는     클릭하면 도선 내에 흐르는 전류와 전압을 표시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322540" cy="46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94"/>
          <a:stretch/>
        </p:blipFill>
        <p:spPr bwMode="auto">
          <a:xfrm>
            <a:off x="683569" y="1196752"/>
            <a:ext cx="294206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5"/>
          <a:stretch/>
        </p:blipFill>
        <p:spPr bwMode="auto">
          <a:xfrm>
            <a:off x="1835696" y="1201514"/>
            <a:ext cx="289459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4688857" y="2555851"/>
            <a:ext cx="79208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Simulation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502" y="1124744"/>
            <a:ext cx="8751986" cy="1080120"/>
          </a:xfrm>
        </p:spPr>
        <p:txBody>
          <a:bodyPr/>
          <a:lstStyle/>
          <a:p>
            <a:r>
              <a:rPr lang="ko-KR" altLang="en-US" dirty="0"/>
              <a:t>파형</a:t>
            </a:r>
            <a:r>
              <a:rPr lang="en-US" altLang="ko-KR" dirty="0"/>
              <a:t>: </a:t>
            </a:r>
            <a:r>
              <a:rPr lang="ko-KR" altLang="en-US" dirty="0"/>
              <a:t>핀을 두었던 곳의 전압과 전류를 그래프의 형태로 표시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0B0ACF-8000-4627-A3D2-BEE5C3379D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719942"/>
            <a:ext cx="6914915" cy="497823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D51C971-CD56-4FCA-9F7C-005A8CDA8525}"/>
              </a:ext>
            </a:extLst>
          </p:cNvPr>
          <p:cNvSpPr/>
          <p:nvPr/>
        </p:nvSpPr>
        <p:spPr bwMode="auto">
          <a:xfrm>
            <a:off x="4183307" y="6161606"/>
            <a:ext cx="752812" cy="67008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5606-B44E-484D-9C5C-B25F0744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Net list</a:t>
            </a:r>
            <a:r>
              <a:rPr lang="ko-KR" altLang="en-US" dirty="0">
                <a:effectLst/>
              </a:rPr>
              <a:t>보기 </a:t>
            </a:r>
            <a:r>
              <a:rPr lang="en-US" altLang="ko-KR" dirty="0">
                <a:effectLst/>
              </a:rPr>
              <a:t>( *</a:t>
            </a:r>
            <a:r>
              <a:rPr lang="en-US" altLang="ko-KR" dirty="0" err="1">
                <a:effectLst/>
              </a:rPr>
              <a:t>.net</a:t>
            </a:r>
            <a:r>
              <a:rPr lang="en-US" altLang="ko-KR" dirty="0">
                <a:effectLst/>
              </a:rPr>
              <a:t>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41952-45B1-43B5-869B-0F14A508CF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36" y="1052736"/>
            <a:ext cx="3438525" cy="3257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35CC2-5D81-4EB4-8965-2105851264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309" y="3407618"/>
            <a:ext cx="7077075" cy="3333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1331640" y="2700953"/>
            <a:ext cx="752812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61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5606-B44E-484D-9C5C-B25F0744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08866"/>
            <a:ext cx="6923112" cy="490537"/>
          </a:xfrm>
        </p:spPr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Pointer snap </a:t>
            </a:r>
            <a:r>
              <a:rPr lang="ko-KR" altLang="en-US" dirty="0">
                <a:effectLst/>
              </a:rPr>
              <a:t>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45415" cy="5256584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3788123" y="1196752"/>
            <a:ext cx="711869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4580211" y="1844824"/>
            <a:ext cx="711869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3995936" y="3969060"/>
            <a:ext cx="144016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92BC05-730B-489F-96C2-B937BB3BF83E}"/>
              </a:ext>
            </a:extLst>
          </p:cNvPr>
          <p:cNvSpPr/>
          <p:nvPr/>
        </p:nvSpPr>
        <p:spPr bwMode="auto">
          <a:xfrm>
            <a:off x="5940152" y="4189926"/>
            <a:ext cx="576064" cy="6072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92" y="2953943"/>
            <a:ext cx="3354810" cy="24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03E8595C-D085-48D1-8373-F88103FE3F8D}"/>
              </a:ext>
            </a:extLst>
          </p:cNvPr>
          <p:cNvSpPr txBox="1">
            <a:spLocks/>
          </p:cNvSpPr>
          <p:nvPr/>
        </p:nvSpPr>
        <p:spPr bwMode="auto">
          <a:xfrm>
            <a:off x="179512" y="188640"/>
            <a:ext cx="8219256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kern="0" dirty="0" err="1">
                <a:effectLst/>
              </a:rPr>
              <a:t>OrCAD</a:t>
            </a:r>
            <a:r>
              <a:rPr lang="en-US" altLang="ko-KR" kern="0" dirty="0">
                <a:effectLst/>
              </a:rPr>
              <a:t> </a:t>
            </a:r>
            <a:r>
              <a:rPr lang="en-US" altLang="ko-KR" kern="0" dirty="0" err="1">
                <a:effectLst/>
              </a:rPr>
              <a:t>Pspice</a:t>
            </a:r>
            <a:r>
              <a:rPr lang="en-US" altLang="ko-KR" kern="0" dirty="0">
                <a:effectLst/>
              </a:rPr>
              <a:t> – simulation file</a:t>
            </a:r>
            <a:r>
              <a:rPr lang="ko-KR" altLang="en-US" kern="0" dirty="0">
                <a:effectLst/>
              </a:rPr>
              <a:t> 제출 방법</a:t>
            </a:r>
            <a:endParaRPr lang="ko-KR" altLang="en-US" kern="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469825" y="897013"/>
            <a:ext cx="2923386" cy="2075334"/>
            <a:chOff x="4346149" y="660461"/>
            <a:chExt cx="2923386" cy="207533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C02FE00-46E7-44C7-AB29-EAB9A9B9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6316" y="949857"/>
              <a:ext cx="2893219" cy="178593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1" name="사각형: 둥근 모서리 15">
              <a:extLst>
                <a:ext uri="{FF2B5EF4-FFF2-40B4-BE49-F238E27FC236}">
                  <a16:creationId xmlns:a16="http://schemas.microsoft.com/office/drawing/2014/main" id="{679972C4-B864-440A-8993-11A6B09E260C}"/>
                </a:ext>
              </a:extLst>
            </p:cNvPr>
            <p:cNvSpPr/>
            <p:nvPr/>
          </p:nvSpPr>
          <p:spPr>
            <a:xfrm>
              <a:off x="4346149" y="1076820"/>
              <a:ext cx="2592288" cy="245747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F6E9CC0-5ED6-40C8-B77C-D8A992F544BE}"/>
                </a:ext>
              </a:extLst>
            </p:cNvPr>
            <p:cNvSpPr/>
            <p:nvPr/>
          </p:nvSpPr>
          <p:spPr>
            <a:xfrm>
              <a:off x="4774163" y="660461"/>
              <a:ext cx="428264" cy="434051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B0DA9A9D-AB0C-48B4-90B8-6637C77A1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714838"/>
            <a:ext cx="4201553" cy="20634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4" name="사각형: 둥근 모서리 15">
            <a:extLst>
              <a:ext uri="{FF2B5EF4-FFF2-40B4-BE49-F238E27FC236}">
                <a16:creationId xmlns:a16="http://schemas.microsoft.com/office/drawing/2014/main" id="{679972C4-B864-440A-8993-11A6B09E260C}"/>
              </a:ext>
            </a:extLst>
          </p:cNvPr>
          <p:cNvSpPr/>
          <p:nvPr/>
        </p:nvSpPr>
        <p:spPr>
          <a:xfrm>
            <a:off x="4783812" y="2875230"/>
            <a:ext cx="2592288" cy="245747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5" name="그룹 34"/>
          <p:cNvGrpSpPr/>
          <p:nvPr/>
        </p:nvGrpSpPr>
        <p:grpSpPr>
          <a:xfrm>
            <a:off x="179512" y="982086"/>
            <a:ext cx="3864769" cy="3860339"/>
            <a:chOff x="-21696" y="823816"/>
            <a:chExt cx="3864769" cy="386033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591DB42-F242-42BD-858F-AFA1C08B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1696" y="1040842"/>
              <a:ext cx="3864769" cy="364331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7" name="사각형: 둥근 모서리 4">
              <a:extLst>
                <a:ext uri="{FF2B5EF4-FFF2-40B4-BE49-F238E27FC236}">
                  <a16:creationId xmlns:a16="http://schemas.microsoft.com/office/drawing/2014/main" id="{CC11E4D2-31FB-499E-B33E-A431A8B293ED}"/>
                </a:ext>
              </a:extLst>
            </p:cNvPr>
            <p:cNvSpPr/>
            <p:nvPr/>
          </p:nvSpPr>
          <p:spPr>
            <a:xfrm>
              <a:off x="20316" y="1677217"/>
              <a:ext cx="2622284" cy="225361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사각형: 둥근 모서리 5">
              <a:extLst>
                <a:ext uri="{FF2B5EF4-FFF2-40B4-BE49-F238E27FC236}">
                  <a16:creationId xmlns:a16="http://schemas.microsoft.com/office/drawing/2014/main" id="{74A78388-A063-4D20-B0BC-C5CB1D49AB63}"/>
                </a:ext>
              </a:extLst>
            </p:cNvPr>
            <p:cNvSpPr/>
            <p:nvPr/>
          </p:nvSpPr>
          <p:spPr>
            <a:xfrm>
              <a:off x="16244" y="3975990"/>
              <a:ext cx="3634467" cy="446868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2EC2858-C143-4E49-B261-668478606A54}"/>
                </a:ext>
              </a:extLst>
            </p:cNvPr>
            <p:cNvSpPr/>
            <p:nvPr/>
          </p:nvSpPr>
          <p:spPr>
            <a:xfrm>
              <a:off x="1452728" y="823816"/>
              <a:ext cx="428264" cy="434051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951751-1966-4577-9C9B-D388DE071DE7}"/>
              </a:ext>
            </a:extLst>
          </p:cNvPr>
          <p:cNvSpPr txBox="1"/>
          <p:nvPr/>
        </p:nvSpPr>
        <p:spPr>
          <a:xfrm>
            <a:off x="172277" y="4969388"/>
            <a:ext cx="9414757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* SPICE data file </a:t>
            </a:r>
            <a:r>
              <a:rPr lang="ko-KR" altLang="en-US" sz="1200" dirty="0"/>
              <a:t>제출 순서</a:t>
            </a:r>
            <a:endParaRPr lang="en-US" altLang="ko-KR" sz="1200" dirty="0"/>
          </a:p>
          <a:p>
            <a:pPr marL="257175" indent="-257175">
              <a:lnSpc>
                <a:spcPct val="150000"/>
              </a:lnSpc>
              <a:buAutoNum type="arabicParenR"/>
            </a:pPr>
            <a:r>
              <a:rPr lang="en-US" altLang="ko-KR" sz="1200" dirty="0"/>
              <a:t>Project </a:t>
            </a:r>
            <a:r>
              <a:rPr lang="ko-KR" altLang="en-US" sz="1200" dirty="0"/>
              <a:t>생성</a:t>
            </a:r>
            <a:r>
              <a:rPr lang="en-US" altLang="ko-KR" sz="1200" dirty="0"/>
              <a:t>(1_12169999_hgd)</a:t>
            </a:r>
            <a:r>
              <a:rPr lang="ko-KR" altLang="en-US" sz="1200" dirty="0"/>
              <a:t>했는가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. </a:t>
            </a:r>
            <a:r>
              <a:rPr lang="ko-KR" altLang="en-US" sz="1200" dirty="0"/>
              <a:t>위 이미지 </a:t>
            </a:r>
            <a:r>
              <a:rPr lang="en-US" altLang="ko-KR" sz="1200" dirty="0"/>
              <a:t>(1)</a:t>
            </a:r>
            <a:r>
              <a:rPr lang="ko-KR" altLang="en-US" sz="1200" dirty="0"/>
              <a:t> 참조</a:t>
            </a:r>
            <a:r>
              <a:rPr lang="en-US" altLang="ko-KR" sz="1200" dirty="0"/>
              <a:t>.</a:t>
            </a:r>
          </a:p>
          <a:p>
            <a:pPr marL="257175" indent="-257175">
              <a:lnSpc>
                <a:spcPct val="150000"/>
              </a:lnSpc>
              <a:buAutoNum type="arabicParenR"/>
            </a:pPr>
            <a:r>
              <a:rPr lang="en-US" altLang="ko-KR" sz="1200" dirty="0"/>
              <a:t>Project</a:t>
            </a:r>
            <a:r>
              <a:rPr lang="ko-KR" altLang="en-US" sz="1200" dirty="0"/>
              <a:t> </a:t>
            </a:r>
            <a:r>
              <a:rPr lang="en-US" altLang="ko-KR" sz="1200" dirty="0"/>
              <a:t>tab</a:t>
            </a:r>
            <a:r>
              <a:rPr lang="ko-KR" altLang="en-US" sz="1200" dirty="0"/>
              <a:t>에서 저장 버튼을 눌러 </a:t>
            </a:r>
            <a:r>
              <a:rPr lang="en-US" altLang="ko-KR" sz="1200" dirty="0"/>
              <a:t>File</a:t>
            </a:r>
            <a:r>
              <a:rPr lang="ko-KR" altLang="en-US" sz="1200" dirty="0"/>
              <a:t>을 저장한다</a:t>
            </a:r>
            <a:r>
              <a:rPr lang="en-US" altLang="ko-KR" sz="1200" b="1" dirty="0">
                <a:solidFill>
                  <a:srgbClr val="FF0000"/>
                </a:solidFill>
              </a:rPr>
              <a:t>. *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만들어 첨부하자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57175" indent="-257175">
              <a:lnSpc>
                <a:spcPct val="150000"/>
              </a:lnSpc>
              <a:buAutoNum type="arabicParenR"/>
            </a:pPr>
            <a:r>
              <a:rPr lang="en-US" altLang="ko-KR" sz="1200" dirty="0"/>
              <a:t>Data directory </a:t>
            </a:r>
            <a:r>
              <a:rPr lang="ko-KR" altLang="en-US" sz="1200" dirty="0"/>
              <a:t>하위에서 </a:t>
            </a:r>
            <a:r>
              <a:rPr lang="en-US" altLang="ko-KR" sz="1200" dirty="0"/>
              <a:t>Project</a:t>
            </a:r>
            <a:r>
              <a:rPr lang="ko-KR" altLang="en-US" sz="1200" dirty="0"/>
              <a:t> 이름의 </a:t>
            </a:r>
            <a:r>
              <a:rPr lang="en-US" altLang="ko-KR" sz="1200" dirty="0"/>
              <a:t>director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찾는다</a:t>
            </a:r>
            <a:r>
              <a:rPr lang="en-US" altLang="ko-KR" sz="1200" dirty="0"/>
              <a:t>. </a:t>
            </a:r>
            <a:r>
              <a:rPr lang="ko-KR" altLang="en-US" sz="1200" dirty="0"/>
              <a:t>위 이미지 </a:t>
            </a:r>
            <a:r>
              <a:rPr lang="en-US" altLang="ko-KR" sz="1200" dirty="0"/>
              <a:t>(2)</a:t>
            </a:r>
            <a:r>
              <a:rPr lang="ko-KR" altLang="en-US" sz="1200" dirty="0"/>
              <a:t>참조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57175" indent="-257175">
              <a:lnSpc>
                <a:spcPct val="150000"/>
              </a:lnSpc>
              <a:buFontTx/>
              <a:buAutoNum type="arabicParenR"/>
            </a:pPr>
            <a:r>
              <a:rPr lang="en-US" altLang="ko-KR" sz="1200" dirty="0"/>
              <a:t>Data directory </a:t>
            </a:r>
            <a:r>
              <a:rPr lang="ko-KR" altLang="en-US" sz="1200" dirty="0"/>
              <a:t>하위에</a:t>
            </a:r>
            <a:r>
              <a:rPr lang="en-US" altLang="ko-KR" sz="1200" dirty="0"/>
              <a:t> </a:t>
            </a:r>
            <a:r>
              <a:rPr lang="ko-KR" altLang="en-US" sz="1200" dirty="0"/>
              <a:t>만들어진 </a:t>
            </a:r>
            <a:r>
              <a:rPr lang="en-US" altLang="ko-KR" sz="1200" dirty="0"/>
              <a:t>‘1_12161699_HGD’ directory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모두 압축 </a:t>
            </a:r>
            <a:r>
              <a:rPr lang="en-US" altLang="ko-KR" sz="1200" dirty="0"/>
              <a:t>: </a:t>
            </a:r>
            <a:r>
              <a:rPr lang="ko-KR" altLang="en-US" sz="1200" dirty="0"/>
              <a:t> </a:t>
            </a:r>
            <a:r>
              <a:rPr lang="en-US" altLang="ko-KR" sz="1200" dirty="0"/>
              <a:t>,   </a:t>
            </a:r>
            <a:r>
              <a:rPr lang="ko-KR" altLang="en-US" sz="1200" dirty="0"/>
              <a:t>예</a:t>
            </a:r>
            <a:r>
              <a:rPr lang="en-US" altLang="ko-KR" sz="1200" dirty="0"/>
              <a:t>) 1_12161699_hgd.zip</a:t>
            </a:r>
            <a:r>
              <a:rPr lang="en-US" altLang="ko-KR" sz="1200" b="1" dirty="0">
                <a:solidFill>
                  <a:srgbClr val="FF0000"/>
                </a:solidFill>
              </a:rPr>
              <a:t> *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만들어 첨부하자</a:t>
            </a:r>
            <a:endParaRPr lang="en-US" altLang="ko-KR" sz="1200" dirty="0"/>
          </a:p>
          <a:p>
            <a:pPr marL="257175" indent="-257175">
              <a:lnSpc>
                <a:spcPct val="150000"/>
              </a:lnSpc>
              <a:buFontTx/>
              <a:buAutoNum type="arabicParenR"/>
            </a:pPr>
            <a:r>
              <a:rPr lang="ko-KR" altLang="en-US" sz="1200" dirty="0"/>
              <a:t>압축 파일 </a:t>
            </a:r>
            <a:r>
              <a:rPr lang="en-US" altLang="ko-KR" sz="1200" dirty="0"/>
              <a:t>: </a:t>
            </a:r>
            <a:r>
              <a:rPr lang="ko-KR" altLang="en-US" sz="1200" dirty="0"/>
              <a:t>분반</a:t>
            </a:r>
            <a:r>
              <a:rPr lang="en-US" altLang="ko-KR" sz="1200" dirty="0"/>
              <a:t>_</a:t>
            </a:r>
            <a:r>
              <a:rPr lang="ko-KR" altLang="en-US" sz="1200" dirty="0"/>
              <a:t>학번</a:t>
            </a:r>
            <a:r>
              <a:rPr lang="en-US" altLang="ko-KR" sz="1200" dirty="0"/>
              <a:t>_</a:t>
            </a:r>
            <a:r>
              <a:rPr lang="ko-KR" altLang="en-US" sz="1200" dirty="0"/>
              <a:t>이니셜 </a:t>
            </a:r>
            <a:r>
              <a:rPr lang="en-US" altLang="ko-KR" sz="1200" dirty="0"/>
              <a:t>_</a:t>
            </a:r>
            <a:r>
              <a:rPr lang="ko-KR" altLang="en-US" sz="1200" dirty="0"/>
              <a:t>날짜</a:t>
            </a:r>
            <a:r>
              <a:rPr lang="en-US" altLang="ko-KR" sz="1200" dirty="0"/>
              <a:t>(1_12161699_hgd_210303.zip)</a:t>
            </a:r>
            <a:r>
              <a:rPr lang="ko-KR" altLang="en-US" sz="1200" dirty="0"/>
              <a:t> 제출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AE7267F-7AB7-4A1F-B9D6-83DF414E1FF4}"/>
              </a:ext>
            </a:extLst>
          </p:cNvPr>
          <p:cNvSpPr/>
          <p:nvPr/>
        </p:nvSpPr>
        <p:spPr>
          <a:xfrm>
            <a:off x="5035222" y="2486783"/>
            <a:ext cx="428264" cy="43405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FF062B-07F9-4CC8-86C6-7FF5BD05EB57}"/>
              </a:ext>
            </a:extLst>
          </p:cNvPr>
          <p:cNvSpPr/>
          <p:nvPr/>
        </p:nvSpPr>
        <p:spPr>
          <a:xfrm>
            <a:off x="261864" y="1243204"/>
            <a:ext cx="84249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OrCAD PSpice Designer Lite 17.2 release is supported only on the 64-bit version of Windows operating systems. </a:t>
            </a:r>
          </a:p>
          <a:p>
            <a:endParaRPr lang="en-US" altLang="ko-K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OrCAD PSpice Designer Lite 16.6 release is supported on 32-bit version of Windows operating system or faster. </a:t>
            </a:r>
            <a:endParaRPr lang="en-US" altLang="ko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C587866-6419-4CC9-904A-9A139F00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74638"/>
            <a:ext cx="8589640" cy="49053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OrCAD </a:t>
            </a:r>
            <a:r>
              <a:rPr lang="en-US" altLang="ko-KR" sz="2800" dirty="0" err="1">
                <a:effectLst/>
              </a:rPr>
              <a:t>Pspice</a:t>
            </a:r>
            <a:r>
              <a:rPr lang="en-US" altLang="ko-KR" sz="2800" dirty="0">
                <a:effectLst/>
              </a:rPr>
              <a:t> – </a:t>
            </a:r>
            <a:r>
              <a:rPr lang="en-US" altLang="ko-KR" sz="2800" dirty="0">
                <a:latin typeface="Arial" panose="020B0604020202020204" pitchFamily="34" charset="0"/>
              </a:rPr>
              <a:t>PSpice Designer Lite 17.2 / 16.6</a:t>
            </a:r>
            <a:endParaRPr lang="ko-KR" altLang="en-US" sz="2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D44FEE-EB5A-4A6E-B502-1AB9E9CD011C}"/>
              </a:ext>
            </a:extLst>
          </p:cNvPr>
          <p:cNvGrpSpPr/>
          <p:nvPr/>
        </p:nvGrpSpPr>
        <p:grpSpPr>
          <a:xfrm>
            <a:off x="323529" y="2996952"/>
            <a:ext cx="4248472" cy="3442394"/>
            <a:chOff x="323528" y="3068960"/>
            <a:chExt cx="4976409" cy="33703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E94908-F910-4634-B5C6-32F23CD24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3068960"/>
              <a:ext cx="4976409" cy="337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9979EF-06AE-4F9F-B95E-CA88D71BA0D0}"/>
                </a:ext>
              </a:extLst>
            </p:cNvPr>
            <p:cNvSpPr/>
            <p:nvPr/>
          </p:nvSpPr>
          <p:spPr bwMode="auto">
            <a:xfrm>
              <a:off x="350912" y="5877272"/>
              <a:ext cx="4149080" cy="216024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CE7926C-DBD1-4ACE-B046-C3E17EC78D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8343" y="2890652"/>
            <a:ext cx="3974745" cy="3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05805"/>
            <a:ext cx="4253103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00B1508-3099-4BD1-AC77-CAAEC55B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4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/>
                </a:solidFill>
              </a:rPr>
              <a:t>실험 </a:t>
            </a:r>
            <a:r>
              <a:rPr lang="en-US" altLang="ko-KR" sz="2800" b="1" dirty="0">
                <a:solidFill>
                  <a:schemeClr val="bg1"/>
                </a:solidFill>
              </a:rPr>
              <a:t>: circuit for Simulation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011941-C4B8-48A3-BE2B-25B82DC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7" y="4005065"/>
            <a:ext cx="4259034" cy="232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 descr="Image result for 휘트스톤 브리지 문제">
            <a:extLst>
              <a:ext uri="{FF2B5EF4-FFF2-40B4-BE49-F238E27FC236}">
                <a16:creationId xmlns:a16="http://schemas.microsoft.com/office/drawing/2014/main" id="{4B1A9FF6-945D-4A19-9EB8-394B1372A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9"/>
          <a:stretch/>
        </p:blipFill>
        <p:spPr bwMode="auto">
          <a:xfrm>
            <a:off x="4730106" y="2541707"/>
            <a:ext cx="4090366" cy="177843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EC83CFF-3A42-4BE9-9ABD-6A6088FA57CF}"/>
              </a:ext>
            </a:extLst>
          </p:cNvPr>
          <p:cNvSpPr/>
          <p:nvPr/>
        </p:nvSpPr>
        <p:spPr bwMode="auto">
          <a:xfrm>
            <a:off x="132947" y="1916832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98A682-A0B8-4D2C-9313-012F04828377}"/>
              </a:ext>
            </a:extLst>
          </p:cNvPr>
          <p:cNvSpPr/>
          <p:nvPr/>
        </p:nvSpPr>
        <p:spPr bwMode="auto">
          <a:xfrm>
            <a:off x="4708743" y="2243411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477BF9B-E120-4DFA-8DEE-81D36E263C95}"/>
              </a:ext>
            </a:extLst>
          </p:cNvPr>
          <p:cNvSpPr/>
          <p:nvPr/>
        </p:nvSpPr>
        <p:spPr bwMode="auto">
          <a:xfrm>
            <a:off x="132947" y="4005065"/>
            <a:ext cx="360040" cy="3779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F179E6D-96BB-4B26-BB87-C0B22278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125538"/>
            <a:ext cx="8642350" cy="1511374"/>
          </a:xfrm>
        </p:spPr>
        <p:txBody>
          <a:bodyPr/>
          <a:lstStyle/>
          <a:p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ko-KR" altLang="en-US" dirty="0"/>
              <a:t>를 이용하여 다음의 회로를 구성하고 </a:t>
            </a:r>
            <a:r>
              <a:rPr lang="ko-KR" altLang="en-US" dirty="0" err="1"/>
              <a:t>시뮬레이션를</a:t>
            </a:r>
            <a:r>
              <a:rPr lang="ko-KR" altLang="en-US" dirty="0"/>
              <a:t> 통하여 각</a:t>
            </a:r>
            <a:r>
              <a:rPr lang="en-US" altLang="ko-KR" dirty="0"/>
              <a:t> </a:t>
            </a:r>
            <a:r>
              <a:rPr lang="ko-KR" altLang="en-US" dirty="0"/>
              <a:t>저항 별 전류 및 전압을  </a:t>
            </a:r>
            <a:r>
              <a:rPr lang="ko-KR" altLang="en-US" dirty="0" err="1"/>
              <a:t>측정하시오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</a:t>
            </a:r>
            <a:endParaRPr lang="en-US" altLang="ko-KR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8150DD-CB76-47A1-A8F4-E577F189D253}"/>
                  </a:ext>
                </a:extLst>
              </p:cNvPr>
              <p:cNvSpPr/>
              <p:nvPr/>
            </p:nvSpPr>
            <p:spPr>
              <a:xfrm>
                <a:off x="4708743" y="4725144"/>
                <a:ext cx="4111729" cy="1701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회로</a:t>
                </a:r>
                <a:r>
                  <a:rPr lang="en-US" altLang="ko-KR" dirty="0"/>
                  <a:t>1 (A-4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Fig. 2), </a:t>
                </a:r>
                <a:r>
                  <a:rPr lang="ko-KR" altLang="en-US" dirty="0"/>
                  <a:t>회로</a:t>
                </a:r>
                <a:r>
                  <a:rPr lang="en-US" altLang="ko-KR" dirty="0"/>
                  <a:t>2 (A-5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Fig. 15-3, 15-4, 15-5) </a:t>
                </a:r>
                <a:r>
                  <a:rPr lang="ko-KR" altLang="en-US" dirty="0"/>
                  <a:t>저항은 지난 실험에 사용한 </a:t>
                </a:r>
                <a:r>
                  <a:rPr lang="ko-KR" altLang="en-US" dirty="0" err="1"/>
                  <a:t>저항값</a:t>
                </a:r>
                <a:r>
                  <a:rPr lang="ko-KR" altLang="en-US" dirty="0"/>
                  <a:t> 적용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회로</a:t>
                </a:r>
                <a:r>
                  <a:rPr lang="en-US" altLang="ko-KR" dirty="0"/>
                  <a:t>3 :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𝑉𝑎𝑏</m:t>
                    </m:r>
                    <m:r>
                      <a:rPr lang="en-US" altLang="ko-KR" i="1" dirty="0">
                        <a:latin typeface="Cambria Math"/>
                      </a:rPr>
                      <m:t> = 10</m:t>
                    </m:r>
                    <m:r>
                      <a:rPr lang="en-US" altLang="ko-KR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8150DD-CB76-47A1-A8F4-E577F189D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43" y="4725144"/>
                <a:ext cx="4111729" cy="1701556"/>
              </a:xfrm>
              <a:prstGeom prst="rect">
                <a:avLst/>
              </a:prstGeom>
              <a:blipFill>
                <a:blip r:embed="rId7" cstate="print"/>
                <a:stretch>
                  <a:fillRect l="-889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87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74639"/>
            <a:ext cx="8147248" cy="490066"/>
          </a:xfrm>
          <a:effectLst/>
        </p:spPr>
        <p:txBody>
          <a:bodyPr/>
          <a:lstStyle/>
          <a:p>
            <a:r>
              <a:rPr lang="ko-KR" altLang="en-US" dirty="0">
                <a:effectLst/>
              </a:rPr>
              <a:t>실험 </a:t>
            </a:r>
            <a:r>
              <a:rPr lang="en-US" altLang="ko-KR" dirty="0">
                <a:effectLst/>
              </a:rPr>
              <a:t>: circuit for Simulation </a:t>
            </a:r>
            <a:r>
              <a:rPr lang="ko-KR" altLang="en-US" dirty="0">
                <a:effectLst/>
              </a:rPr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1412776"/>
            <a:ext cx="8642350" cy="3384376"/>
          </a:xfrm>
        </p:spPr>
        <p:txBody>
          <a:bodyPr/>
          <a:lstStyle/>
          <a:p>
            <a:r>
              <a:rPr lang="ko-KR" altLang="en-US" dirty="0"/>
              <a:t>회로</a:t>
            </a:r>
            <a:r>
              <a:rPr lang="en-US" altLang="ko-KR" dirty="0"/>
              <a:t>1, </a:t>
            </a:r>
            <a:r>
              <a:rPr lang="ko-KR" altLang="en-US" dirty="0"/>
              <a:t>회로</a:t>
            </a:r>
            <a:r>
              <a:rPr lang="en-US" altLang="ko-KR" dirty="0"/>
              <a:t>2, </a:t>
            </a:r>
            <a:r>
              <a:rPr lang="ko-KR" altLang="en-US" dirty="0"/>
              <a:t>회로</a:t>
            </a:r>
            <a:r>
              <a:rPr lang="en-US" altLang="ko-KR" dirty="0"/>
              <a:t>3 </a:t>
            </a:r>
            <a:r>
              <a:rPr lang="en-US" altLang="ko-KR" b="0" dirty="0"/>
              <a:t>OrCAD </a:t>
            </a:r>
            <a:r>
              <a:rPr lang="en-US" altLang="ko-KR" b="0" dirty="0" err="1"/>
              <a:t>Pspice</a:t>
            </a:r>
            <a:r>
              <a:rPr lang="en-US" altLang="ko-KR" b="0" dirty="0"/>
              <a:t> </a:t>
            </a:r>
            <a:r>
              <a:rPr lang="ko-KR" altLang="en-US" b="0" dirty="0"/>
              <a:t>시뮬레이션 결과 </a:t>
            </a:r>
            <a:r>
              <a:rPr lang="en-US" altLang="ko-KR" b="0" dirty="0"/>
              <a:t>(</a:t>
            </a:r>
            <a:r>
              <a:rPr lang="ko-KR" altLang="en-US" b="0" dirty="0"/>
              <a:t>전류</a:t>
            </a:r>
            <a:r>
              <a:rPr lang="en-US" altLang="ko-KR" b="0" dirty="0"/>
              <a:t>,</a:t>
            </a:r>
            <a:r>
              <a:rPr lang="ko-KR" altLang="en-US" b="0" dirty="0"/>
              <a:t> 전압</a:t>
            </a:r>
            <a:r>
              <a:rPr lang="en-US" altLang="ko-KR" b="0" dirty="0"/>
              <a:t>, File</a:t>
            </a:r>
            <a:r>
              <a:rPr lang="ko-KR" altLang="en-US" b="0" dirty="0"/>
              <a:t> </a:t>
            </a:r>
            <a:r>
              <a:rPr lang="en-US" altLang="ko-KR" b="0" dirty="0"/>
              <a:t>: *</a:t>
            </a:r>
            <a:r>
              <a:rPr lang="en-US" altLang="ko-KR" b="0" dirty="0" err="1"/>
              <a:t>.net</a:t>
            </a:r>
            <a:r>
              <a:rPr lang="en-US" altLang="ko-KR" b="0" dirty="0"/>
              <a:t>, *.out</a:t>
            </a:r>
            <a:r>
              <a:rPr lang="ko-KR" altLang="en-US" b="0" dirty="0"/>
              <a:t>의 결과 부분 캡처 </a:t>
            </a:r>
            <a:r>
              <a:rPr lang="en-US" altLang="ko-KR" b="0" dirty="0"/>
              <a:t>)</a:t>
            </a:r>
            <a:r>
              <a:rPr lang="ko-KR" altLang="en-US" b="0" dirty="0"/>
              <a:t>를 정리한 결과보고서를 제출함</a:t>
            </a:r>
            <a:r>
              <a:rPr lang="en-US" altLang="ko-KR" b="0" dirty="0"/>
              <a:t>.</a:t>
            </a:r>
          </a:p>
          <a:p>
            <a:pPr marL="444500" lvl="1" indent="0">
              <a:buNone/>
            </a:pPr>
            <a:endParaRPr lang="en-US" altLang="ko-KR" b="0" dirty="0"/>
          </a:p>
          <a:p>
            <a:r>
              <a:rPr lang="ko-KR" altLang="en-US" dirty="0"/>
              <a:t>회로</a:t>
            </a:r>
            <a:r>
              <a:rPr lang="en-US" altLang="ko-KR" dirty="0"/>
              <a:t>1, </a:t>
            </a:r>
            <a:r>
              <a:rPr lang="ko-KR" altLang="en-US" dirty="0"/>
              <a:t>회로</a:t>
            </a:r>
            <a:r>
              <a:rPr lang="en-US" altLang="ko-KR" dirty="0"/>
              <a:t>2</a:t>
            </a:r>
            <a:r>
              <a:rPr lang="ko-KR" altLang="en-US" b="0" dirty="0"/>
              <a:t>의 시뮬레이션 결과</a:t>
            </a:r>
            <a:r>
              <a:rPr lang="en-US" altLang="ko-KR" b="0" dirty="0"/>
              <a:t>(</a:t>
            </a:r>
            <a:r>
              <a:rPr lang="ko-KR" altLang="en-US" b="0" dirty="0"/>
              <a:t>전압</a:t>
            </a:r>
            <a:r>
              <a:rPr lang="en-US" altLang="ko-KR" b="0" dirty="0"/>
              <a:t>, </a:t>
            </a:r>
            <a:r>
              <a:rPr lang="ko-KR" altLang="en-US" b="0" dirty="0"/>
              <a:t>전류</a:t>
            </a:r>
            <a:r>
              <a:rPr lang="en-US" altLang="ko-KR" b="0" dirty="0"/>
              <a:t>)</a:t>
            </a:r>
            <a:r>
              <a:rPr lang="ko-KR" altLang="en-US" b="0" dirty="0"/>
              <a:t> 값들이 지난</a:t>
            </a:r>
            <a:r>
              <a:rPr lang="en-US" altLang="ko-KR" b="0" dirty="0"/>
              <a:t> </a:t>
            </a:r>
            <a:r>
              <a:rPr lang="ko-KR" altLang="en-US" b="0" dirty="0"/>
              <a:t>실험 </a:t>
            </a:r>
            <a:r>
              <a:rPr lang="ko-KR" altLang="en-US" b="0" dirty="0" err="1"/>
              <a:t>결과보고서을</a:t>
            </a:r>
            <a:r>
              <a:rPr lang="ko-KR" altLang="en-US" b="0" dirty="0"/>
              <a:t> 통해 제출한 내용과 일치하는지 증명할 것</a:t>
            </a:r>
            <a:r>
              <a:rPr lang="en-US" altLang="ko-KR" b="0" dirty="0"/>
              <a:t>.</a:t>
            </a:r>
          </a:p>
          <a:p>
            <a:pPr marL="444500" lvl="1" indent="0">
              <a:buNone/>
            </a:pPr>
            <a:endParaRPr lang="en-US" altLang="ko-KR" b="0" dirty="0"/>
          </a:p>
          <a:p>
            <a:r>
              <a:rPr lang="ko-KR" altLang="en-US" b="0" dirty="0"/>
              <a:t>기타 분석 내용 포함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792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6632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effectLst/>
              </a:rPr>
              <a:t>질문 </a:t>
            </a:r>
            <a:r>
              <a:rPr lang="en-US" altLang="ko-KR" sz="3600" dirty="0">
                <a:effectLst/>
              </a:rPr>
              <a:t>: A-6. OrCAD</a:t>
            </a:r>
            <a:r>
              <a:rPr lang="ko-KR" altLang="en-US" sz="3600" dirty="0">
                <a:effectLst/>
              </a:rPr>
              <a:t> </a:t>
            </a:r>
            <a:r>
              <a:rPr lang="en-US" altLang="ko-KR" sz="3600" dirty="0" err="1">
                <a:effectLst/>
              </a:rPr>
              <a:t>Pspice</a:t>
            </a:r>
            <a:r>
              <a:rPr lang="en-US" altLang="ko-KR" sz="3600" dirty="0">
                <a:effectLst/>
              </a:rPr>
              <a:t> </a:t>
            </a:r>
            <a:r>
              <a:rPr lang="ko-KR" altLang="en-US" sz="3600" dirty="0">
                <a:effectLst/>
              </a:rPr>
              <a:t>실습</a:t>
            </a:r>
            <a:endParaRPr lang="ko-KR" altLang="en-US" sz="36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052736"/>
            <a:ext cx="756084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&lt; </a:t>
            </a:r>
            <a:r>
              <a:rPr lang="en-US" altLang="ko-KR" b="1" dirty="0"/>
              <a:t>3</a:t>
            </a:r>
            <a:r>
              <a:rPr lang="ko-KR" altLang="en-US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A-3 </a:t>
            </a:r>
            <a:r>
              <a:rPr lang="ko-KR" altLang="en-US" dirty="0" err="1"/>
              <a:t>옴의법칙과</a:t>
            </a:r>
            <a:r>
              <a:rPr lang="ko-KR" altLang="en-US" dirty="0"/>
              <a:t> </a:t>
            </a:r>
            <a:r>
              <a:rPr lang="ko-KR" altLang="en-US" dirty="0" err="1"/>
              <a:t>키르히호프의</a:t>
            </a:r>
            <a:r>
              <a:rPr lang="ko-KR" altLang="en-US" dirty="0"/>
              <a:t> 법칙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 err="1"/>
              <a:t>옴의법칙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키르히호프의</a:t>
            </a:r>
            <a:r>
              <a:rPr lang="ko-KR" altLang="en-US" dirty="0"/>
              <a:t> 법칙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C92E14-45CF-42CB-B8FE-98CED203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6683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b="1" dirty="0">
                <a:effectLst/>
              </a:rPr>
              <a:t>OrCAD </a:t>
            </a:r>
            <a:r>
              <a:rPr lang="en-US" altLang="ko-KR" sz="3600" b="1" dirty="0" err="1">
                <a:effectLst/>
              </a:rPr>
              <a:t>Pspice</a:t>
            </a:r>
            <a:r>
              <a:rPr lang="en-US" altLang="ko-KR" sz="3600" b="1" dirty="0">
                <a:effectLst/>
              </a:rPr>
              <a:t> – reference site</a:t>
            </a:r>
            <a:endParaRPr lang="ko-KR" altLang="en-US" sz="3600" b="1" dirty="0">
              <a:effectLst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4D371352-70B6-4074-90B3-9D94D28EE415}"/>
              </a:ext>
            </a:extLst>
          </p:cNvPr>
          <p:cNvSpPr txBox="1"/>
          <p:nvPr/>
        </p:nvSpPr>
        <p:spPr>
          <a:xfrm>
            <a:off x="179512" y="1144371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PSPICE USER FORUM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2EBDC-8056-4CA4-81C5-5A609A628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392" y="1742057"/>
            <a:ext cx="8084847" cy="29830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id="{425B6F73-B5DA-4CE0-A02E-B521FF9BDC5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4131" y="1101373"/>
            <a:ext cx="581845" cy="58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8C9AA2-ADBE-42F3-A57E-3B3150BEA5F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4443" y="4869160"/>
            <a:ext cx="2076232" cy="7440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1A108D-E535-4ED8-98F3-BCA548FF803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20071" y="4920077"/>
            <a:ext cx="2208245" cy="6840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20971D-0F82-4453-9601-844B1880AF8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5673249"/>
            <a:ext cx="4260475" cy="7080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7826A2-BBFA-4F75-B293-F3C85898873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2059" y="5728645"/>
            <a:ext cx="3516391" cy="6480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87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실험목표 </a:t>
            </a:r>
            <a:r>
              <a:rPr lang="en-US" altLang="ko-KR" dirty="0"/>
              <a:t>: </a:t>
            </a:r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ko-KR" altLang="en-US" dirty="0"/>
              <a:t>의 사용법 숙지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실험과정 </a:t>
            </a:r>
            <a:r>
              <a:rPr lang="en-US" altLang="ko-KR" dirty="0"/>
              <a:t>: </a:t>
            </a:r>
            <a:r>
              <a:rPr lang="en-US" altLang="ko-KR" dirty="0" err="1"/>
              <a:t>Pspice</a:t>
            </a:r>
            <a:r>
              <a:rPr lang="ko-KR" altLang="en-US" dirty="0"/>
              <a:t>를 사용한 회로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Pspice</a:t>
            </a:r>
            <a:r>
              <a:rPr lang="ko-KR" altLang="en-US" dirty="0"/>
              <a:t>의 실행과정</a:t>
            </a:r>
            <a:endParaRPr lang="en-US" altLang="ko-KR" dirty="0"/>
          </a:p>
          <a:p>
            <a:pPr lvl="1"/>
            <a:r>
              <a:rPr lang="ko-KR" altLang="en-US" dirty="0"/>
              <a:t>프로젝트 만들기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 시작</a:t>
            </a:r>
            <a:endParaRPr lang="en-US" altLang="ko-KR" dirty="0"/>
          </a:p>
          <a:p>
            <a:pPr lvl="1"/>
            <a:r>
              <a:rPr lang="en-US" altLang="ko-KR" dirty="0"/>
              <a:t>OrCAD </a:t>
            </a:r>
            <a:r>
              <a:rPr lang="en-US" altLang="ko-KR" dirty="0" err="1"/>
              <a:t>Pspice</a:t>
            </a:r>
            <a:r>
              <a:rPr lang="en-US" altLang="ko-KR" dirty="0"/>
              <a:t> capture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en-US" altLang="ko-KR" dirty="0" err="1"/>
              <a:t>Pspice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 err="1"/>
              <a:t>Pspice</a:t>
            </a:r>
            <a:r>
              <a:rPr lang="en-US" altLang="ko-KR" dirty="0"/>
              <a:t> A/D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OrCAD Capture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</a:t>
            </a:r>
            <a:r>
              <a:rPr lang="en-US" altLang="ko-KR" sz="2000" dirty="0"/>
              <a:t>OrCAD\OrCAD_16.6_Lite\tools\capture\Capture.exe </a:t>
            </a:r>
            <a:r>
              <a:rPr lang="ko-KR" altLang="en-US" sz="2000" dirty="0"/>
              <a:t>실행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3735973" cy="308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843808" y="3400012"/>
            <a:ext cx="2520280" cy="3303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en-US" altLang="ko-KR" dirty="0">
                <a:sym typeface="Wingdings" pitchFamily="2" charset="2"/>
              </a:rPr>
              <a:t> New  Project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02810" cy="39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OrCAD </a:t>
            </a:r>
            <a:r>
              <a:rPr lang="en-US" altLang="ko-KR" dirty="0" err="1">
                <a:effectLst/>
              </a:rPr>
              <a:t>Pspice</a:t>
            </a:r>
            <a:r>
              <a:rPr lang="en-US" altLang="ko-KR" dirty="0">
                <a:effectLst/>
              </a:rPr>
              <a:t> – </a:t>
            </a:r>
            <a:r>
              <a:rPr lang="en-US" altLang="ko-KR" dirty="0"/>
              <a:t>Project</a:t>
            </a:r>
            <a:r>
              <a:rPr lang="ko-KR" altLang="en-US" dirty="0"/>
              <a:t> 만들기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은 영어로만 이뤄진 </a:t>
            </a:r>
            <a:r>
              <a:rPr lang="en-US" altLang="ko-KR" dirty="0"/>
              <a:t>path</a:t>
            </a:r>
            <a:r>
              <a:rPr lang="ko-KR" altLang="en-US" dirty="0"/>
              <a:t>를 정해준다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76375"/>
            <a:ext cx="4248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Pspice 설치 및 기초 활용</Template>
  <TotalTime>6017</TotalTime>
  <Words>1048</Words>
  <Application>Microsoft Office PowerPoint</Application>
  <PresentationFormat>화면 슬라이드 쇼(4:3)</PresentationFormat>
  <Paragraphs>177</Paragraphs>
  <Slides>42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HY헤드라인M</vt:lpstr>
      <vt:lpstr>굴림</vt:lpstr>
      <vt:lpstr>맑은 고딕</vt:lpstr>
      <vt:lpstr>Arial</vt:lpstr>
      <vt:lpstr>Cambria Math</vt:lpstr>
      <vt:lpstr>Century Gothic</vt:lpstr>
      <vt:lpstr>Times New Roman</vt:lpstr>
      <vt:lpstr>Report</vt:lpstr>
      <vt:lpstr>A-6. OrCAD Pspice 실습</vt:lpstr>
      <vt:lpstr>OrCAD Pspice – Download(1)</vt:lpstr>
      <vt:lpstr>OrCAD Pspice – Free OrCAD Lite/OrCAD trial</vt:lpstr>
      <vt:lpstr>OrCAD Pspice – PSpice Designer Lite 17.2 / 16.6</vt:lpstr>
      <vt:lpstr>OrCAD Pspice – reference site</vt:lpstr>
      <vt:lpstr>Index</vt:lpstr>
      <vt:lpstr>OrCAD Pspice – OrCAD Capture 실행</vt:lpstr>
      <vt:lpstr>OrCAD Pspice – Project 만들기 (1)</vt:lpstr>
      <vt:lpstr>OrCAD Pspice – Project 만들기 (2)</vt:lpstr>
      <vt:lpstr>OrCAD Pspice – Project 만들기 (3)</vt:lpstr>
      <vt:lpstr>OrCAD Pspice – 환경 설정 (1)</vt:lpstr>
      <vt:lpstr>OrCAD Pspice – 환경 설정 (2)</vt:lpstr>
      <vt:lpstr>OrCAD Pspice – Title Block 작성 (1)</vt:lpstr>
      <vt:lpstr>OrCAD Pspice – Title Block 작성 (2)</vt:lpstr>
      <vt:lpstr>OrCAD Pspice – Title Block 작성 (3)</vt:lpstr>
      <vt:lpstr>OrCAD Pspice – 부품 추가 (1)</vt:lpstr>
      <vt:lpstr>OrCAD Pspice – 부품 추가 (2)</vt:lpstr>
      <vt:lpstr>OrCAD Pspice – 부품 추가 (3)</vt:lpstr>
      <vt:lpstr>OrCAD Pspice – 부품 추가 (4)</vt:lpstr>
      <vt:lpstr>OrCAD Pspice – 부품 추가 (5)</vt:lpstr>
      <vt:lpstr>OrCAD Pspice – 부품 추가 (6)</vt:lpstr>
      <vt:lpstr>OrCAD Pspice – 부품 추가 (7)</vt:lpstr>
      <vt:lpstr>OrCAD Pspice – 부품 수정 (1)</vt:lpstr>
      <vt:lpstr>OrCAD Pspice – 부품 수정 (2)</vt:lpstr>
      <vt:lpstr>OrCAD Pspice – Wiring (1)</vt:lpstr>
      <vt:lpstr>OrCAD Pspice – Wiring (2)</vt:lpstr>
      <vt:lpstr>OrCAD Pspice – 회로 그리기 메뉴(1)</vt:lpstr>
      <vt:lpstr>OrCAD Pspice – 회로 그리기 메뉴(2)</vt:lpstr>
      <vt:lpstr>OrCAD Pspice – 회로 그리기 예제 </vt:lpstr>
      <vt:lpstr>OrCAD Pspice – Simulation (1)</vt:lpstr>
      <vt:lpstr>OrCAD Pspice – Simulation (2)</vt:lpstr>
      <vt:lpstr>OrCAD Pspice – Simulation (3)</vt:lpstr>
      <vt:lpstr>OrCAD Pspice – Simulation (4)</vt:lpstr>
      <vt:lpstr>OrCAD Pspice – Simulation (5)</vt:lpstr>
      <vt:lpstr>OrCAD Pspice – Simulation (6)</vt:lpstr>
      <vt:lpstr>OrCAD Pspice – Simulation (7)</vt:lpstr>
      <vt:lpstr>OrCAD Pspice – Net list보기 ( *.net )</vt:lpstr>
      <vt:lpstr>OrCAD Pspice – Pointer snap 설정</vt:lpstr>
      <vt:lpstr>PowerPoint 프레젠테이션</vt:lpstr>
      <vt:lpstr>PowerPoint 프레젠테이션</vt:lpstr>
      <vt:lpstr>실험 : circuit for Simulation 과제</vt:lpstr>
      <vt:lpstr>PowerPoint 프레젠테이션</vt:lpstr>
    </vt:vector>
  </TitlesOfParts>
  <Company>inha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wangky1007</dc:creator>
  <cp:lastModifiedBy>이상곤</cp:lastModifiedBy>
  <cp:revision>186</cp:revision>
  <dcterms:created xsi:type="dcterms:W3CDTF">2012-02-16T07:08:07Z</dcterms:created>
  <dcterms:modified xsi:type="dcterms:W3CDTF">2021-03-03T11:07:17Z</dcterms:modified>
</cp:coreProperties>
</file>