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16"/>
  </p:notesMasterIdLst>
  <p:handoutMasterIdLst>
    <p:handoutMasterId r:id="rId17"/>
  </p:handoutMasterIdLst>
  <p:sldIdLst>
    <p:sldId id="256" r:id="rId9"/>
    <p:sldId id="377" r:id="rId10"/>
    <p:sldId id="372" r:id="rId11"/>
    <p:sldId id="378" r:id="rId12"/>
    <p:sldId id="370" r:id="rId13"/>
    <p:sldId id="257" r:id="rId14"/>
    <p:sldId id="347" r:id="rId15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83424" autoAdjust="0"/>
  </p:normalViewPr>
  <p:slideViewPr>
    <p:cSldViewPr snapToObjects="1">
      <p:cViewPr varScale="1">
        <p:scale>
          <a:sx n="69" d="100"/>
          <a:sy n="69" d="100"/>
        </p:scale>
        <p:origin x="810" y="66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0" d="100"/>
          <a:sy n="60" d="100"/>
        </p:scale>
        <p:origin x="3283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6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71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76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373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F91B203-815F-4D6D-A655-2DF0078F06E6}"/>
              </a:ext>
            </a:extLst>
          </p:cNvPr>
          <p:cNvSpPr/>
          <p:nvPr/>
        </p:nvSpPr>
        <p:spPr bwMode="auto">
          <a:xfrm>
            <a:off x="0" y="3141980"/>
            <a:ext cx="9144000" cy="22312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D2CD9DD-BF69-489C-93D9-C1EC5BD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1980"/>
            <a:ext cx="9118155" cy="1439148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B-3. Boolean </a:t>
            </a:r>
            <a:r>
              <a:rPr lang="en-US" altLang="ko-KR" sz="40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Algebra</a:t>
            </a:r>
            <a:br>
              <a:rPr lang="en-US" altLang="ko-KR" sz="40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40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B-6 </a:t>
            </a:r>
            <a:r>
              <a:rPr lang="ko-KR" altLang="en-US" sz="4000" b="1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드모르간의</a:t>
            </a:r>
            <a:r>
              <a:rPr lang="ko-KR" altLang="en-US" sz="4000" b="1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4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정리</a:t>
            </a:r>
            <a:endParaRPr lang="ko-KR" altLang="en-US" sz="40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53CFDA5-F7CD-4EC5-ACA4-DEC930D0A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4839543"/>
            <a:ext cx="39869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정보통신공학과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96" y="201056"/>
            <a:ext cx="5908268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400" spc="10" dirty="0" err="1">
                <a:solidFill>
                  <a:schemeClr val="tx1"/>
                </a:solidFill>
                <a:latin typeface="HY헤드라인M"/>
                <a:cs typeface="HY헤드라인M"/>
              </a:rPr>
              <a:t>불대수</a:t>
            </a:r>
            <a:r>
              <a:rPr lang="ko-KR" alt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 표</a:t>
            </a:r>
            <a:r>
              <a:rPr lang="en-US" altLang="ko-KR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( Boolean Algebra)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474708" y="6453505"/>
            <a:ext cx="2133600" cy="260350"/>
          </a:xfrm>
        </p:spPr>
        <p:txBody>
          <a:bodyPr/>
          <a:lstStyle/>
          <a:p>
            <a:fld id="{A2F537A7-7280-4512-A20E-70ABCB7F63CC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4BBB00-E309-49BD-80F7-3542AA890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19" y="5547887"/>
            <a:ext cx="2947421" cy="7531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A6BB8A-4B44-4416-A5AA-952F0B8FA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836" y="5501029"/>
            <a:ext cx="2898324" cy="7835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B03AAD-C0B8-435E-9E10-1A0CA237F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457" y="5563495"/>
            <a:ext cx="3102039" cy="74582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3897B151-46B0-47DD-B3C3-FB080C966E81}"/>
              </a:ext>
            </a:extLst>
          </p:cNvPr>
          <p:cNvGrpSpPr/>
          <p:nvPr/>
        </p:nvGrpSpPr>
        <p:grpSpPr>
          <a:xfrm>
            <a:off x="107504" y="1159148"/>
            <a:ext cx="8928992" cy="4214068"/>
            <a:chOff x="107504" y="1159148"/>
            <a:chExt cx="8928992" cy="421406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BB814DF-A8CC-404D-A084-91DC8CC97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504" y="1159148"/>
              <a:ext cx="4348083" cy="4214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29B4A72-BA7E-4FB4-BFF5-A0D460121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9992" y="1159148"/>
              <a:ext cx="4536504" cy="4214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C0E6AD-9CAB-4B0E-BB96-DF52317CD854}"/>
                </a:ext>
              </a:extLst>
            </p:cNvPr>
            <p:cNvSpPr txBox="1"/>
            <p:nvPr/>
          </p:nvSpPr>
          <p:spPr>
            <a:xfrm>
              <a:off x="4292243" y="422108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961116-327C-45E5-A7A9-208E4EFF4A2D}"/>
                </a:ext>
              </a:extLst>
            </p:cNvPr>
            <p:cNvSpPr txBox="1"/>
            <p:nvPr/>
          </p:nvSpPr>
          <p:spPr>
            <a:xfrm>
              <a:off x="4333759" y="47227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703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0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216444"/>
            <a:ext cx="590826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  <a:effectLst/>
              </a:rPr>
              <a:t>DeMorgan’s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 Theorem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126F04-10F1-4444-949A-D716AAE6CE14}"/>
                  </a:ext>
                </a:extLst>
              </p:cNvPr>
              <p:cNvSpPr txBox="1"/>
              <p:nvPr/>
            </p:nvSpPr>
            <p:spPr>
              <a:xfrm>
                <a:off x="1466387" y="1124744"/>
                <a:ext cx="18814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126F04-10F1-4444-949A-D716AAE6C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387" y="1124744"/>
                <a:ext cx="1881477" cy="369332"/>
              </a:xfrm>
              <a:prstGeom prst="rect">
                <a:avLst/>
              </a:prstGeom>
              <a:blipFill>
                <a:blip r:embed="rId3"/>
                <a:stretch>
                  <a:fillRect l="-5844" t="-26667" r="-2824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B80EB3-6A5B-4AEC-9EA9-7DF2980A03ED}"/>
                  </a:ext>
                </a:extLst>
              </p:cNvPr>
              <p:cNvSpPr txBox="1"/>
              <p:nvPr/>
            </p:nvSpPr>
            <p:spPr>
              <a:xfrm>
                <a:off x="5863615" y="1124744"/>
                <a:ext cx="18814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B80EB3-6A5B-4AEC-9EA9-7DF2980A0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615" y="1124744"/>
                <a:ext cx="1881477" cy="369332"/>
              </a:xfrm>
              <a:prstGeom prst="rect">
                <a:avLst/>
              </a:prstGeom>
              <a:blipFill>
                <a:blip r:embed="rId4"/>
                <a:stretch>
                  <a:fillRect l="-5825" t="-26667" r="-27832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69CD5527-BF6E-465E-A809-94B4A2327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1556792"/>
            <a:ext cx="2880320" cy="18427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5794AB-A2B4-4FF3-8C5C-FFA933339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9" y="3492369"/>
            <a:ext cx="2880320" cy="2506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C79FC8-68FC-48AA-902B-9FA2350B7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9028" y="1567060"/>
            <a:ext cx="2868843" cy="18393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FA002D-2B59-4DC3-B37C-3EF4D831C0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4363" y="3480534"/>
            <a:ext cx="2858037" cy="25497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E6A6E37-77A1-45FD-9828-3D76E3EA9D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1091" y="6105337"/>
            <a:ext cx="1512168" cy="3366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B54A995-718B-4CE8-97B3-A7EAAC1EEA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568" y="6092080"/>
            <a:ext cx="1512168" cy="2965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89C01BF-8994-4848-8966-5BB8C0F32C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8264" y="6098670"/>
            <a:ext cx="2119528" cy="2972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1467CDC-F382-4209-AE14-50113127ED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3726" y="6085512"/>
            <a:ext cx="2017961" cy="2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6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96" y="201056"/>
            <a:ext cx="9001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로직</a:t>
            </a:r>
            <a:r>
              <a:rPr 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 </a:t>
            </a:r>
            <a:r>
              <a:rPr lang="ko-KR" alt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회로</a:t>
            </a:r>
            <a:r>
              <a:rPr lang="en-US" altLang="ko-KR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(Logic diagram)</a:t>
            </a:r>
            <a:r>
              <a:rPr lang="ko-KR" alt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를 설계하는 </a:t>
            </a:r>
            <a:r>
              <a:rPr lang="ko-KR" altLang="en-US" sz="3400" spc="10" dirty="0" smtClean="0">
                <a:solidFill>
                  <a:schemeClr val="tx1"/>
                </a:solidFill>
                <a:latin typeface="HY헤드라인M"/>
                <a:cs typeface="HY헤드라인M"/>
              </a:rPr>
              <a:t>방법</a:t>
            </a:r>
            <a:r>
              <a:rPr lang="en-US" altLang="ko-KR" sz="3400" spc="10" dirty="0" smtClean="0">
                <a:solidFill>
                  <a:schemeClr val="tx1"/>
                </a:solidFill>
                <a:latin typeface="HY헤드라인M"/>
                <a:cs typeface="HY헤드라인M"/>
              </a:rPr>
              <a:t>[1]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52EB49-E2D3-4270-A6D9-95837B0E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1053628"/>
            <a:ext cx="8136904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Truth Table =&gt; Boolean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equation =&gt; Logic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diagram</a:t>
            </a:r>
            <a:endParaRPr lang="en-US" altLang="ko-KR" b="1" dirty="0">
              <a:solidFill>
                <a:srgbClr val="282828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57A489F-9027-473F-9AFA-DD664EBC5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63028"/>
              </p:ext>
            </p:extLst>
          </p:nvPr>
        </p:nvGraphicFramePr>
        <p:xfrm>
          <a:off x="592592" y="1569726"/>
          <a:ext cx="2346507" cy="1892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4152">
                  <a:extLst>
                    <a:ext uri="{9D8B030D-6E8A-4147-A177-3AD203B41FA5}">
                      <a16:colId xmlns:a16="http://schemas.microsoft.com/office/drawing/2014/main" val="298760789"/>
                    </a:ext>
                  </a:extLst>
                </a:gridCol>
                <a:gridCol w="612132">
                  <a:extLst>
                    <a:ext uri="{9D8B030D-6E8A-4147-A177-3AD203B41FA5}">
                      <a16:colId xmlns:a16="http://schemas.microsoft.com/office/drawing/2014/main" val="2672191645"/>
                    </a:ext>
                  </a:extLst>
                </a:gridCol>
                <a:gridCol w="1020223">
                  <a:extLst>
                    <a:ext uri="{9D8B030D-6E8A-4147-A177-3AD203B41FA5}">
                      <a16:colId xmlns:a16="http://schemas.microsoft.com/office/drawing/2014/main" val="3151401873"/>
                    </a:ext>
                  </a:extLst>
                </a:gridCol>
              </a:tblGrid>
              <a:tr h="218642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ko-KR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ko-KR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025180"/>
                  </a:ext>
                </a:extLst>
              </a:tr>
              <a:tr h="218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ko-KR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ko-KR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ko-KR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02053"/>
                  </a:ext>
                </a:extLst>
              </a:tr>
              <a:tr h="218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789713"/>
                  </a:ext>
                </a:extLst>
              </a:tr>
              <a:tr h="218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226466"/>
                  </a:ext>
                </a:extLst>
              </a:tr>
              <a:tr h="218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393164"/>
                  </a:ext>
                </a:extLst>
              </a:tr>
              <a:tr h="218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1359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7DA176-E7DE-4E09-95E8-59F8B817658C}"/>
                  </a:ext>
                </a:extLst>
              </p:cNvPr>
              <p:cNvSpPr/>
              <p:nvPr/>
            </p:nvSpPr>
            <p:spPr>
              <a:xfrm>
                <a:off x="3563888" y="2039772"/>
                <a:ext cx="2223686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𝑨𝑩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7DA176-E7DE-4E09-95E8-59F8B8176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039772"/>
                <a:ext cx="22236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B5B9EA8C-4E22-44B4-9498-1CE887E74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1628800"/>
            <a:ext cx="2346507" cy="13011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13235C7-FC15-4FE1-ABE2-AB75AEAB760D}"/>
              </a:ext>
            </a:extLst>
          </p:cNvPr>
          <p:cNvSpPr/>
          <p:nvPr/>
        </p:nvSpPr>
        <p:spPr bwMode="auto">
          <a:xfrm>
            <a:off x="3158963" y="2112353"/>
            <a:ext cx="343062" cy="25192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9377F65-31A6-46BE-86DD-3F084B376751}"/>
              </a:ext>
            </a:extLst>
          </p:cNvPr>
          <p:cNvSpPr/>
          <p:nvPr/>
        </p:nvSpPr>
        <p:spPr bwMode="auto">
          <a:xfrm>
            <a:off x="6044005" y="2098478"/>
            <a:ext cx="328195" cy="25192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6E53B0D-F4C3-40D6-9E4E-D5887B8D4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92" y="3472941"/>
            <a:ext cx="3049441" cy="2664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1BF1124-4A5A-4F76-BE0D-DC84501D3CB4}"/>
                  </a:ext>
                </a:extLst>
              </p:cNvPr>
              <p:cNvSpPr txBox="1"/>
              <p:nvPr/>
            </p:nvSpPr>
            <p:spPr>
              <a:xfrm>
                <a:off x="4563797" y="3663750"/>
                <a:ext cx="3733651" cy="277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= A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</m:oMath>
                </a14:m>
                <a:r>
                  <a:rPr lang="ko-KR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</m:acc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</m:acc>
                    <m:r>
                      <a:rPr lang="en-US" altLang="ko-KR" b="1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A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  <m:r>
                      <a:rPr lang="en-US" altLang="ko-K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+ A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ko-KR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1BF1124-4A5A-4F76-BE0D-DC84501D3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797" y="3663750"/>
                <a:ext cx="3733651" cy="277576"/>
              </a:xfrm>
              <a:prstGeom prst="rect">
                <a:avLst/>
              </a:prstGeom>
              <a:blipFill>
                <a:blip r:embed="rId6"/>
                <a:stretch>
                  <a:fillRect l="-3922" t="-28261" r="-3105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화살표: 오른쪽 15">
            <a:extLst>
              <a:ext uri="{FF2B5EF4-FFF2-40B4-BE49-F238E27FC236}">
                <a16:creationId xmlns:a16="http://schemas.microsoft.com/office/drawing/2014/main" id="{BDAAE206-C9A1-48B0-9AEB-6288AA6F53E1}"/>
              </a:ext>
            </a:extLst>
          </p:cNvPr>
          <p:cNvSpPr/>
          <p:nvPr/>
        </p:nvSpPr>
        <p:spPr bwMode="auto">
          <a:xfrm>
            <a:off x="3900238" y="3689406"/>
            <a:ext cx="504056" cy="25192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2072528" y="2772897"/>
            <a:ext cx="721522" cy="21433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2072528" y="2494010"/>
            <a:ext cx="721522" cy="21433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2071536" y="3053203"/>
            <a:ext cx="721522" cy="21433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" name="꺾인 연결선 7"/>
          <p:cNvCxnSpPr>
            <a:stCxn id="22" idx="3"/>
            <a:endCxn id="9" idx="2"/>
          </p:cNvCxnSpPr>
          <p:nvPr/>
        </p:nvCxnSpPr>
        <p:spPr bwMode="auto">
          <a:xfrm flipV="1">
            <a:off x="2794050" y="2409105"/>
            <a:ext cx="1513065" cy="19207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4114238" y="2048161"/>
            <a:ext cx="385754" cy="36094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731301" y="2039772"/>
            <a:ext cx="385754" cy="36094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310256" y="2035877"/>
            <a:ext cx="385754" cy="36094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2" name="꺾인 연결선 31"/>
          <p:cNvCxnSpPr>
            <a:endCxn id="24" idx="2"/>
          </p:cNvCxnSpPr>
          <p:nvPr/>
        </p:nvCxnSpPr>
        <p:spPr bwMode="auto">
          <a:xfrm flipV="1">
            <a:off x="2801401" y="2400716"/>
            <a:ext cx="2122777" cy="49970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꺾인 연결선 32"/>
          <p:cNvCxnSpPr>
            <a:stCxn id="23" idx="3"/>
            <a:endCxn id="31" idx="2"/>
          </p:cNvCxnSpPr>
          <p:nvPr/>
        </p:nvCxnSpPr>
        <p:spPr bwMode="auto">
          <a:xfrm flipV="1">
            <a:off x="2793058" y="2396821"/>
            <a:ext cx="2710075" cy="76355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직사각형 33"/>
          <p:cNvSpPr/>
          <p:nvPr/>
        </p:nvSpPr>
        <p:spPr bwMode="auto">
          <a:xfrm>
            <a:off x="4933452" y="3677237"/>
            <a:ext cx="673343" cy="27775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5817351" y="3668848"/>
            <a:ext cx="673343" cy="27775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6676771" y="3668848"/>
            <a:ext cx="768671" cy="27775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7624104" y="3663572"/>
            <a:ext cx="673343" cy="27775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3281272" y="4327001"/>
            <a:ext cx="220753" cy="21433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3281271" y="4837716"/>
            <a:ext cx="220753" cy="21433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3281270" y="5369966"/>
            <a:ext cx="220753" cy="21433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3281272" y="5862809"/>
            <a:ext cx="220753" cy="21433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2" name="꺾인 연결선 41"/>
          <p:cNvCxnSpPr>
            <a:stCxn id="38" idx="3"/>
            <a:endCxn id="34" idx="2"/>
          </p:cNvCxnSpPr>
          <p:nvPr/>
        </p:nvCxnSpPr>
        <p:spPr bwMode="auto">
          <a:xfrm flipV="1">
            <a:off x="3502025" y="3954991"/>
            <a:ext cx="1768099" cy="47917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꺾인 연결선 43"/>
          <p:cNvCxnSpPr>
            <a:stCxn id="39" idx="3"/>
            <a:endCxn id="35" idx="2"/>
          </p:cNvCxnSpPr>
          <p:nvPr/>
        </p:nvCxnSpPr>
        <p:spPr bwMode="auto">
          <a:xfrm flipV="1">
            <a:off x="3502024" y="3946602"/>
            <a:ext cx="2651999" cy="99828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꺾인 연결선 47"/>
          <p:cNvCxnSpPr>
            <a:stCxn id="40" idx="3"/>
            <a:endCxn id="36" idx="2"/>
          </p:cNvCxnSpPr>
          <p:nvPr/>
        </p:nvCxnSpPr>
        <p:spPr bwMode="auto">
          <a:xfrm flipV="1">
            <a:off x="3502023" y="3946602"/>
            <a:ext cx="3559084" cy="153053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꺾인 연결선 50"/>
          <p:cNvCxnSpPr>
            <a:stCxn id="41" idx="3"/>
            <a:endCxn id="37" idx="2"/>
          </p:cNvCxnSpPr>
          <p:nvPr/>
        </p:nvCxnSpPr>
        <p:spPr bwMode="auto">
          <a:xfrm flipV="1">
            <a:off x="3502025" y="3941326"/>
            <a:ext cx="4458751" cy="202865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9A71D0DB-79B9-4B53-8843-65A9EACD3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1301" y="5164874"/>
            <a:ext cx="4240180" cy="1571842"/>
          </a:xfrm>
          <a:prstGeom prst="rect">
            <a:avLst/>
          </a:prstGeom>
          <a:ln>
            <a:solidFill>
              <a:schemeClr val="accent1">
                <a:lumMod val="9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E38007D-9988-4F4D-A3EB-FF4B65B431D4}"/>
                  </a:ext>
                </a:extLst>
              </p:cNvPr>
              <p:cNvSpPr txBox="1"/>
              <p:nvPr/>
            </p:nvSpPr>
            <p:spPr>
              <a:xfrm>
                <a:off x="5817351" y="3327468"/>
                <a:ext cx="3045372" cy="277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9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600" dirty="0" smtClean="0"/>
                  <a:t> or </a:t>
                </a:r>
                <a:r>
                  <a:rPr lang="en-US" altLang="ko-KR" b="1" dirty="0" smtClean="0"/>
                  <a:t>    = </a:t>
                </a:r>
                <a:r>
                  <a:rPr lang="en-US" altLang="ko-KR" b="1" dirty="0"/>
                  <a:t>(A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/>
                  <a:t>B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/>
                  <a:t>C)+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ko-KR" alt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</m:oMath>
                </a14:m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E38007D-9988-4F4D-A3EB-FF4B65B43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351" y="3327468"/>
                <a:ext cx="3045372" cy="277576"/>
              </a:xfrm>
              <a:prstGeom prst="rect">
                <a:avLst/>
              </a:prstGeom>
              <a:blipFill>
                <a:blip r:embed="rId8"/>
                <a:stretch>
                  <a:fillRect l="-1394" t="-25532" r="-6972" b="-46809"/>
                </a:stretch>
              </a:blipFill>
              <a:ln>
                <a:solidFill>
                  <a:schemeClr val="accent1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화살표: 오른쪽 18">
            <a:extLst>
              <a:ext uri="{FF2B5EF4-FFF2-40B4-BE49-F238E27FC236}">
                <a16:creationId xmlns:a16="http://schemas.microsoft.com/office/drawing/2014/main" id="{2DA0DD75-57F2-44FE-ADA1-322EA0108182}"/>
              </a:ext>
            </a:extLst>
          </p:cNvPr>
          <p:cNvSpPr/>
          <p:nvPr/>
        </p:nvSpPr>
        <p:spPr bwMode="auto">
          <a:xfrm>
            <a:off x="4323967" y="5038882"/>
            <a:ext cx="504056" cy="25192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52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164AC6-5F85-4D2A-A73C-5660BE1C2F93}"/>
              </a:ext>
            </a:extLst>
          </p:cNvPr>
          <p:cNvSpPr/>
          <p:nvPr/>
        </p:nvSpPr>
        <p:spPr>
          <a:xfrm>
            <a:off x="4855212" y="3184265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b="1" dirty="0" smtClean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3-2 AND gate </a:t>
            </a:r>
            <a:r>
              <a:rPr lang="ko-KR" altLang="en-US" b="1" dirty="0" smtClean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실험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 회로</a:t>
            </a:r>
            <a:r>
              <a:rPr lang="ko-KR" altLang="en-US" dirty="0"/>
              <a:t> </a:t>
            </a: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886D3B40-DB59-47E9-AAFC-BAD6DE4EFB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504" y="184398"/>
            <a:ext cx="70477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실험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 : NOT-OR </a:t>
            </a: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게이트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C11F91F5-168C-49DF-95CA-42174AE2C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662815"/>
                  </p:ext>
                </p:extLst>
              </p:nvPr>
            </p:nvGraphicFramePr>
            <p:xfrm>
              <a:off x="879051" y="4192699"/>
              <a:ext cx="7437365" cy="1796569"/>
            </p:xfrm>
            <a:graphic>
              <a:graphicData uri="http://schemas.openxmlformats.org/drawingml/2006/table">
                <a:tbl>
                  <a:tblPr/>
                  <a:tblGrid>
                    <a:gridCol w="592771">
                      <a:extLst>
                        <a:ext uri="{9D8B030D-6E8A-4147-A177-3AD203B41FA5}">
                          <a16:colId xmlns:a16="http://schemas.microsoft.com/office/drawing/2014/main" val="1030294651"/>
                        </a:ext>
                      </a:extLst>
                    </a:gridCol>
                    <a:gridCol w="592771">
                      <a:extLst>
                        <a:ext uri="{9D8B030D-6E8A-4147-A177-3AD203B41FA5}">
                          <a16:colId xmlns:a16="http://schemas.microsoft.com/office/drawing/2014/main" val="491119038"/>
                        </a:ext>
                      </a:extLst>
                    </a:gridCol>
                    <a:gridCol w="714945">
                      <a:extLst>
                        <a:ext uri="{9D8B030D-6E8A-4147-A177-3AD203B41FA5}">
                          <a16:colId xmlns:a16="http://schemas.microsoft.com/office/drawing/2014/main" val="924513275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314875008"/>
                        </a:ext>
                      </a:extLst>
                    </a:gridCol>
                    <a:gridCol w="1143529">
                      <a:extLst>
                        <a:ext uri="{9D8B030D-6E8A-4147-A177-3AD203B41FA5}">
                          <a16:colId xmlns:a16="http://schemas.microsoft.com/office/drawing/2014/main" val="3011548316"/>
                        </a:ext>
                      </a:extLst>
                    </a:gridCol>
                    <a:gridCol w="745704">
                      <a:extLst>
                        <a:ext uri="{9D8B030D-6E8A-4147-A177-3AD203B41FA5}">
                          <a16:colId xmlns:a16="http://schemas.microsoft.com/office/drawing/2014/main" val="1855150246"/>
                        </a:ext>
                      </a:extLst>
                    </a:gridCol>
                    <a:gridCol w="921016">
                      <a:extLst>
                        <a:ext uri="{9D8B030D-6E8A-4147-A177-3AD203B41FA5}">
                          <a16:colId xmlns:a16="http://schemas.microsoft.com/office/drawing/2014/main" val="1152577722"/>
                        </a:ext>
                      </a:extLst>
                    </a:gridCol>
                    <a:gridCol w="1430485">
                      <a:extLst>
                        <a:ext uri="{9D8B030D-6E8A-4147-A177-3AD203B41FA5}">
                          <a16:colId xmlns:a16="http://schemas.microsoft.com/office/drawing/2014/main" val="3134664572"/>
                        </a:ext>
                      </a:extLst>
                    </a:gridCol>
                  </a:tblGrid>
                  <a:tr h="1841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A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B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Y</a:t>
                          </a:r>
                          <a:r>
                            <a:rPr lang="en-US" sz="1200" b="1" dirty="0" smtClean="0">
                              <a:solidFill>
                                <a:schemeClr val="bg2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(</a:t>
                          </a:r>
                          <a:r>
                            <a:rPr lang="ko-KR" altLang="en-US" sz="1200" b="1" dirty="0" smtClean="0">
                              <a:solidFill>
                                <a:schemeClr val="bg2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계산</a:t>
                          </a:r>
                          <a:r>
                            <a:rPr lang="en-US" altLang="ko-KR" sz="1200" b="1" dirty="0" smtClean="0">
                              <a:solidFill>
                                <a:schemeClr val="bg2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)</a:t>
                          </a:r>
                          <a:endParaRPr lang="ko-KR" altLang="en-US" sz="1200" dirty="0" smtClean="0">
                            <a:solidFill>
                              <a:schemeClr val="bg2"/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oMath>
                          </a14:m>
                          <a:r>
                            <a:rPr lang="en-US" sz="1800" b="1" dirty="0" smtClean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B</a:t>
                          </a:r>
                          <a:r>
                            <a:rPr lang="ko-KR" altLang="en-US" sz="1200" b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계산</a:t>
                          </a:r>
                          <a:r>
                            <a:rPr lang="en-US" altLang="ko-KR" sz="1200" b="1" dirty="0" smtClean="0">
                              <a:solidFill>
                                <a:schemeClr val="bg2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(</a:t>
                          </a:r>
                          <a:r>
                            <a:rPr lang="ko-KR" altLang="en-US" sz="1200" b="1" dirty="0" smtClean="0">
                              <a:solidFill>
                                <a:schemeClr val="bg2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계산</a:t>
                          </a:r>
                          <a:r>
                            <a:rPr lang="en-US" altLang="ko-KR" sz="1200" b="1" dirty="0" smtClean="0">
                              <a:solidFill>
                                <a:schemeClr val="bg2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)</a:t>
                          </a:r>
                          <a:endParaRPr lang="ko-KR" altLang="en-US" sz="12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8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ko-KR" altLang="en-US" sz="18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dirty="0" smtClean="0">
                              <a:effectLst/>
                            </a:rPr>
                            <a:t>(</a:t>
                          </a:r>
                          <a:r>
                            <a:rPr lang="ko-KR" altLang="en-US" sz="1200" dirty="0" smtClean="0">
                              <a:effectLst/>
                            </a:rPr>
                            <a:t>실험</a:t>
                          </a:r>
                          <a:r>
                            <a:rPr lang="en-US" altLang="ko-KR" sz="1200" dirty="0" smtClean="0">
                              <a:effectLst/>
                            </a:rPr>
                            <a:t>)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dirty="0" smtClean="0">
                              <a:solidFill>
                                <a:schemeClr val="bg2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(</a:t>
                          </a:r>
                          <a:r>
                            <a:rPr lang="ko-KR" altLang="en-US" sz="1200" b="1" dirty="0" smtClean="0">
                              <a:solidFill>
                                <a:schemeClr val="bg2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계산</a:t>
                          </a:r>
                          <a:r>
                            <a:rPr lang="en-US" altLang="ko-KR" sz="1200" b="1" dirty="0" smtClean="0">
                              <a:solidFill>
                                <a:schemeClr val="bg2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)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dirty="0" smtClean="0">
                              <a:solidFill>
                                <a:schemeClr val="bg2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(</a:t>
                          </a:r>
                          <a:r>
                            <a:rPr lang="ko-KR" altLang="en-US" sz="1200" b="1" dirty="0" smtClean="0">
                              <a:solidFill>
                                <a:schemeClr val="bg2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계산</a:t>
                          </a:r>
                          <a:r>
                            <a:rPr lang="en-US" altLang="ko-KR" sz="1200" b="1" dirty="0" smtClean="0">
                              <a:solidFill>
                                <a:schemeClr val="bg2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)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  <m:r>
                                <a:rPr lang="en-US" altLang="ko-KR" sz="1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ko-KR" alt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dirty="0" smtClean="0">
                              <a:effectLst/>
                            </a:rPr>
                            <a:t>(</a:t>
                          </a:r>
                          <a:r>
                            <a:rPr lang="ko-KR" altLang="en-US" sz="1200" dirty="0" smtClean="0">
                              <a:effectLst/>
                            </a:rPr>
                            <a:t>실험</a:t>
                          </a:r>
                          <a:r>
                            <a:rPr lang="en-US" altLang="ko-KR" sz="1200" dirty="0" smtClean="0">
                              <a:effectLst/>
                            </a:rPr>
                            <a:t>)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704585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1642650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127057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435488"/>
                      </a:ext>
                    </a:extLst>
                  </a:tr>
                  <a:tr h="3579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854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C11F91F5-168C-49DF-95CA-42174AE2C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662815"/>
                  </p:ext>
                </p:extLst>
              </p:nvPr>
            </p:nvGraphicFramePr>
            <p:xfrm>
              <a:off x="879051" y="4192699"/>
              <a:ext cx="7437365" cy="1796569"/>
            </p:xfrm>
            <a:graphic>
              <a:graphicData uri="http://schemas.openxmlformats.org/drawingml/2006/table">
                <a:tbl>
                  <a:tblPr/>
                  <a:tblGrid>
                    <a:gridCol w="592771">
                      <a:extLst>
                        <a:ext uri="{9D8B030D-6E8A-4147-A177-3AD203B41FA5}">
                          <a16:colId xmlns:a16="http://schemas.microsoft.com/office/drawing/2014/main" val="1030294651"/>
                        </a:ext>
                      </a:extLst>
                    </a:gridCol>
                    <a:gridCol w="592771">
                      <a:extLst>
                        <a:ext uri="{9D8B030D-6E8A-4147-A177-3AD203B41FA5}">
                          <a16:colId xmlns:a16="http://schemas.microsoft.com/office/drawing/2014/main" val="491119038"/>
                        </a:ext>
                      </a:extLst>
                    </a:gridCol>
                    <a:gridCol w="714945">
                      <a:extLst>
                        <a:ext uri="{9D8B030D-6E8A-4147-A177-3AD203B41FA5}">
                          <a16:colId xmlns:a16="http://schemas.microsoft.com/office/drawing/2014/main" val="924513275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314875008"/>
                        </a:ext>
                      </a:extLst>
                    </a:gridCol>
                    <a:gridCol w="1143529">
                      <a:extLst>
                        <a:ext uri="{9D8B030D-6E8A-4147-A177-3AD203B41FA5}">
                          <a16:colId xmlns:a16="http://schemas.microsoft.com/office/drawing/2014/main" val="3011548316"/>
                        </a:ext>
                      </a:extLst>
                    </a:gridCol>
                    <a:gridCol w="745704">
                      <a:extLst>
                        <a:ext uri="{9D8B030D-6E8A-4147-A177-3AD203B41FA5}">
                          <a16:colId xmlns:a16="http://schemas.microsoft.com/office/drawing/2014/main" val="1855150246"/>
                        </a:ext>
                      </a:extLst>
                    </a:gridCol>
                    <a:gridCol w="921016">
                      <a:extLst>
                        <a:ext uri="{9D8B030D-6E8A-4147-A177-3AD203B41FA5}">
                          <a16:colId xmlns:a16="http://schemas.microsoft.com/office/drawing/2014/main" val="1152577722"/>
                        </a:ext>
                      </a:extLst>
                    </a:gridCol>
                    <a:gridCol w="1430485">
                      <a:extLst>
                        <a:ext uri="{9D8B030D-6E8A-4147-A177-3AD203B41FA5}">
                          <a16:colId xmlns:a16="http://schemas.microsoft.com/office/drawing/2014/main" val="3134664572"/>
                        </a:ext>
                      </a:extLst>
                    </a:gridCol>
                  </a:tblGrid>
                  <a:tr h="46939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A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B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Y</a:t>
                          </a:r>
                          <a:r>
                            <a:rPr lang="en-US" sz="1200" b="1" dirty="0" smtClean="0">
                              <a:solidFill>
                                <a:schemeClr val="bg2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(</a:t>
                          </a:r>
                          <a:r>
                            <a:rPr lang="ko-KR" altLang="en-US" sz="1200" b="1" dirty="0" smtClean="0">
                              <a:solidFill>
                                <a:schemeClr val="bg2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계산</a:t>
                          </a:r>
                          <a:r>
                            <a:rPr lang="en-US" altLang="ko-KR" sz="1200" b="1" dirty="0" smtClean="0">
                              <a:solidFill>
                                <a:schemeClr val="bg2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)</a:t>
                          </a:r>
                          <a:endParaRPr lang="ko-KR" altLang="en-US" sz="1200" dirty="0" smtClean="0">
                            <a:solidFill>
                              <a:schemeClr val="bg2"/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948" r="-326761" b="-292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9787" r="-270213" b="-292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5246" r="-316393" b="-292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53642" r="-155629" b="-292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0000" b="-292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704585"/>
                      </a:ext>
                    </a:extLst>
                  </a:tr>
                  <a:tr h="3230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1642650"/>
                      </a:ext>
                    </a:extLst>
                  </a:tr>
                  <a:tr h="3230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127057"/>
                      </a:ext>
                    </a:extLst>
                  </a:tr>
                  <a:tr h="3230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435488"/>
                      </a:ext>
                    </a:extLst>
                  </a:tr>
                  <a:tr h="3579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85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B72A55-74A9-4665-8B7D-B795E21CD9CF}"/>
              </a:ext>
            </a:extLst>
          </p:cNvPr>
          <p:cNvSpPr/>
          <p:nvPr/>
        </p:nvSpPr>
        <p:spPr>
          <a:xfrm>
            <a:off x="655289" y="3823367"/>
            <a:ext cx="2869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표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3-1 NOT-OR </a:t>
            </a:r>
            <a:r>
              <a:rPr lang="en-US" altLang="ko-KR" b="1" dirty="0" smtClean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&amp; AND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164AC6-5F85-4D2A-A73C-5660BE1C2F93}"/>
              </a:ext>
            </a:extLst>
          </p:cNvPr>
          <p:cNvSpPr/>
          <p:nvPr/>
        </p:nvSpPr>
        <p:spPr>
          <a:xfrm>
            <a:off x="583281" y="3215623"/>
            <a:ext cx="40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3-1 NOT-OR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게이트 실험 회로</a:t>
            </a:r>
            <a:r>
              <a:rPr lang="ko-KR" altLang="en-US" dirty="0"/>
              <a:t>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DB81F4D-0CBD-4EBB-9D93-5FAFA71A4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268760"/>
            <a:ext cx="2736304" cy="17771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490" y="1584415"/>
            <a:ext cx="3358547" cy="123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8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04" y="170782"/>
            <a:ext cx="847705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실험</a:t>
            </a:r>
            <a:r>
              <a:rPr lang="en-US" altLang="ko-KR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 : NOT-AND </a:t>
            </a:r>
            <a:r>
              <a:rPr lang="ko-KR" altLang="en-US" sz="360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게이트 실험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8D16AC-3B99-42A8-A00E-757A91DC7C01}"/>
              </a:ext>
            </a:extLst>
          </p:cNvPr>
          <p:cNvSpPr/>
          <p:nvPr/>
        </p:nvSpPr>
        <p:spPr>
          <a:xfrm>
            <a:off x="4611434" y="2922864"/>
            <a:ext cx="3507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b="1" dirty="0" smtClean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3-4 NOR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게이트 실험회로</a:t>
            </a:r>
            <a:r>
              <a:rPr lang="ko-KR" altLang="en-US" dirty="0"/>
              <a:t> 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62350A7-2CAA-4EFF-B1EE-7F6F44254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206" y="1098244"/>
            <a:ext cx="2565806" cy="181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8D16AC-3B99-42A8-A00E-757A91DC7C01}"/>
              </a:ext>
            </a:extLst>
          </p:cNvPr>
          <p:cNvSpPr/>
          <p:nvPr/>
        </p:nvSpPr>
        <p:spPr>
          <a:xfrm>
            <a:off x="403038" y="2928841"/>
            <a:ext cx="4176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b="1" dirty="0" smtClean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3-3 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NOT-AND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게이트 실험회로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369A2339-3F55-4BD6-8BAA-D56E3B210A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272102"/>
                  </p:ext>
                </p:extLst>
              </p:nvPr>
            </p:nvGraphicFramePr>
            <p:xfrm>
              <a:off x="827583" y="3798777"/>
              <a:ext cx="8226176" cy="3054985"/>
            </p:xfrm>
            <a:graphic>
              <a:graphicData uri="http://schemas.openxmlformats.org/drawingml/2006/table">
                <a:tbl>
                  <a:tblPr/>
                  <a:tblGrid>
                    <a:gridCol w="559653">
                      <a:extLst>
                        <a:ext uri="{9D8B030D-6E8A-4147-A177-3AD203B41FA5}">
                          <a16:colId xmlns:a16="http://schemas.microsoft.com/office/drawing/2014/main" val="1030294651"/>
                        </a:ext>
                      </a:extLst>
                    </a:gridCol>
                    <a:gridCol w="559653">
                      <a:extLst>
                        <a:ext uri="{9D8B030D-6E8A-4147-A177-3AD203B41FA5}">
                          <a16:colId xmlns:a16="http://schemas.microsoft.com/office/drawing/2014/main" val="491119038"/>
                        </a:ext>
                      </a:extLst>
                    </a:gridCol>
                    <a:gridCol w="558741">
                      <a:extLst>
                        <a:ext uri="{9D8B030D-6E8A-4147-A177-3AD203B41FA5}">
                          <a16:colId xmlns:a16="http://schemas.microsoft.com/office/drawing/2014/main" val="3173857522"/>
                        </a:ext>
                      </a:extLst>
                    </a:gridCol>
                    <a:gridCol w="559653">
                      <a:extLst>
                        <a:ext uri="{9D8B030D-6E8A-4147-A177-3AD203B41FA5}">
                          <a16:colId xmlns:a16="http://schemas.microsoft.com/office/drawing/2014/main" val="924513275"/>
                        </a:ext>
                      </a:extLst>
                    </a:gridCol>
                    <a:gridCol w="1127511">
                      <a:extLst>
                        <a:ext uri="{9D8B030D-6E8A-4147-A177-3AD203B41FA5}">
                          <a16:colId xmlns:a16="http://schemas.microsoft.com/office/drawing/2014/main" val="2314875008"/>
                        </a:ext>
                      </a:extLst>
                    </a:gridCol>
                    <a:gridCol w="1649375">
                      <a:extLst>
                        <a:ext uri="{9D8B030D-6E8A-4147-A177-3AD203B41FA5}">
                          <a16:colId xmlns:a16="http://schemas.microsoft.com/office/drawing/2014/main" val="3011548316"/>
                        </a:ext>
                      </a:extLst>
                    </a:gridCol>
                    <a:gridCol w="543879">
                      <a:extLst>
                        <a:ext uri="{9D8B030D-6E8A-4147-A177-3AD203B41FA5}">
                          <a16:colId xmlns:a16="http://schemas.microsoft.com/office/drawing/2014/main" val="1855150246"/>
                        </a:ext>
                      </a:extLst>
                    </a:gridCol>
                    <a:gridCol w="671551">
                      <a:extLst>
                        <a:ext uri="{9D8B030D-6E8A-4147-A177-3AD203B41FA5}">
                          <a16:colId xmlns:a16="http://schemas.microsoft.com/office/drawing/2014/main" val="1152577722"/>
                        </a:ext>
                      </a:extLst>
                    </a:gridCol>
                    <a:gridCol w="484192">
                      <a:extLst>
                        <a:ext uri="{9D8B030D-6E8A-4147-A177-3AD203B41FA5}">
                          <a16:colId xmlns:a16="http://schemas.microsoft.com/office/drawing/2014/main" val="753892923"/>
                        </a:ext>
                      </a:extLst>
                    </a:gridCol>
                    <a:gridCol w="1511968">
                      <a:extLst>
                        <a:ext uri="{9D8B030D-6E8A-4147-A177-3AD203B41FA5}">
                          <a16:colId xmlns:a16="http://schemas.microsoft.com/office/drawing/2014/main" val="3134664572"/>
                        </a:ext>
                      </a:extLst>
                    </a:gridCol>
                  </a:tblGrid>
                  <a:tr h="4308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A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B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C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Y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A+B+C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8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sz="18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r>
                            <a:rPr lang="en-US" altLang="ko-KR" sz="1200" dirty="0" smtClean="0">
                              <a:effectLst/>
                            </a:rPr>
                            <a:t>(</a:t>
                          </a:r>
                          <a:r>
                            <a:rPr lang="ko-KR" altLang="en-US" sz="1200" dirty="0" smtClean="0">
                              <a:effectLst/>
                            </a:rPr>
                            <a:t>실험</a:t>
                          </a:r>
                          <a:r>
                            <a:rPr lang="en-US" altLang="ko-KR" sz="1200" dirty="0" smtClean="0">
                              <a:effectLst/>
                            </a:rPr>
                            <a:t>)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a14:m>
                          <a:endParaRPr lang="ko-KR" altLang="en-US" sz="18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</m:oMath>
                          </a14:m>
                          <a:endParaRPr lang="ko-KR" altLang="en-US" sz="18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8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  <m:r>
                                <a:rPr lang="en-US" altLang="ko-KR" sz="1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ko-KR" alt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  <m:r>
                                <a:rPr lang="ko-KR" altLang="en-US" sz="1800" b="1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ko-KR" alt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8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r>
                            <a:rPr lang="en-US" altLang="ko-KR" sz="1200" dirty="0" smtClean="0">
                              <a:effectLst/>
                            </a:rPr>
                            <a:t>(</a:t>
                          </a:r>
                          <a:r>
                            <a:rPr lang="ko-KR" altLang="en-US" sz="1200" dirty="0" smtClean="0">
                              <a:effectLst/>
                            </a:rPr>
                            <a:t>실험</a:t>
                          </a:r>
                          <a:r>
                            <a:rPr lang="en-US" altLang="ko-KR" sz="1200" dirty="0" smtClean="0">
                              <a:effectLst/>
                            </a:rPr>
                            <a:t>)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704585"/>
                      </a:ext>
                    </a:extLst>
                  </a:tr>
                  <a:tr h="2959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1642650"/>
                      </a:ext>
                    </a:extLst>
                  </a:tr>
                  <a:tr h="2959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4545979"/>
                      </a:ext>
                    </a:extLst>
                  </a:tr>
                  <a:tr h="2959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127057"/>
                      </a:ext>
                    </a:extLst>
                  </a:tr>
                  <a:tr h="2959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5719235"/>
                      </a:ext>
                    </a:extLst>
                  </a:tr>
                  <a:tr h="2959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435488"/>
                      </a:ext>
                    </a:extLst>
                  </a:tr>
                  <a:tr h="2959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984999"/>
                      </a:ext>
                    </a:extLst>
                  </a:tr>
                  <a:tr h="2959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854970"/>
                      </a:ext>
                    </a:extLst>
                  </a:tr>
                  <a:tr h="2959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20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369A2339-3F55-4BD6-8BAA-D56E3B210A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272102"/>
                  </p:ext>
                </p:extLst>
              </p:nvPr>
            </p:nvGraphicFramePr>
            <p:xfrm>
              <a:off x="827583" y="3798777"/>
              <a:ext cx="8226176" cy="2865166"/>
            </p:xfrm>
            <a:graphic>
              <a:graphicData uri="http://schemas.openxmlformats.org/drawingml/2006/table">
                <a:tbl>
                  <a:tblPr/>
                  <a:tblGrid>
                    <a:gridCol w="559653">
                      <a:extLst>
                        <a:ext uri="{9D8B030D-6E8A-4147-A177-3AD203B41FA5}">
                          <a16:colId xmlns:a16="http://schemas.microsoft.com/office/drawing/2014/main" val="1030294651"/>
                        </a:ext>
                      </a:extLst>
                    </a:gridCol>
                    <a:gridCol w="559653">
                      <a:extLst>
                        <a:ext uri="{9D8B030D-6E8A-4147-A177-3AD203B41FA5}">
                          <a16:colId xmlns:a16="http://schemas.microsoft.com/office/drawing/2014/main" val="491119038"/>
                        </a:ext>
                      </a:extLst>
                    </a:gridCol>
                    <a:gridCol w="558741">
                      <a:extLst>
                        <a:ext uri="{9D8B030D-6E8A-4147-A177-3AD203B41FA5}">
                          <a16:colId xmlns:a16="http://schemas.microsoft.com/office/drawing/2014/main" val="3173857522"/>
                        </a:ext>
                      </a:extLst>
                    </a:gridCol>
                    <a:gridCol w="559653">
                      <a:extLst>
                        <a:ext uri="{9D8B030D-6E8A-4147-A177-3AD203B41FA5}">
                          <a16:colId xmlns:a16="http://schemas.microsoft.com/office/drawing/2014/main" val="924513275"/>
                        </a:ext>
                      </a:extLst>
                    </a:gridCol>
                    <a:gridCol w="1127511">
                      <a:extLst>
                        <a:ext uri="{9D8B030D-6E8A-4147-A177-3AD203B41FA5}">
                          <a16:colId xmlns:a16="http://schemas.microsoft.com/office/drawing/2014/main" val="2314875008"/>
                        </a:ext>
                      </a:extLst>
                    </a:gridCol>
                    <a:gridCol w="1649375">
                      <a:extLst>
                        <a:ext uri="{9D8B030D-6E8A-4147-A177-3AD203B41FA5}">
                          <a16:colId xmlns:a16="http://schemas.microsoft.com/office/drawing/2014/main" val="3011548316"/>
                        </a:ext>
                      </a:extLst>
                    </a:gridCol>
                    <a:gridCol w="543879">
                      <a:extLst>
                        <a:ext uri="{9D8B030D-6E8A-4147-A177-3AD203B41FA5}">
                          <a16:colId xmlns:a16="http://schemas.microsoft.com/office/drawing/2014/main" val="1855150246"/>
                        </a:ext>
                      </a:extLst>
                    </a:gridCol>
                    <a:gridCol w="671551">
                      <a:extLst>
                        <a:ext uri="{9D8B030D-6E8A-4147-A177-3AD203B41FA5}">
                          <a16:colId xmlns:a16="http://schemas.microsoft.com/office/drawing/2014/main" val="1152577722"/>
                        </a:ext>
                      </a:extLst>
                    </a:gridCol>
                    <a:gridCol w="484192">
                      <a:extLst>
                        <a:ext uri="{9D8B030D-6E8A-4147-A177-3AD203B41FA5}">
                          <a16:colId xmlns:a16="http://schemas.microsoft.com/office/drawing/2014/main" val="753892923"/>
                        </a:ext>
                      </a:extLst>
                    </a:gridCol>
                    <a:gridCol w="1511968">
                      <a:extLst>
                        <a:ext uri="{9D8B030D-6E8A-4147-A177-3AD203B41FA5}">
                          <a16:colId xmlns:a16="http://schemas.microsoft.com/office/drawing/2014/main" val="3134664572"/>
                        </a:ext>
                      </a:extLst>
                    </a:gridCol>
                  </a:tblGrid>
                  <a:tr h="4702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A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B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C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Y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A+B+C</a:t>
                          </a:r>
                          <a:endParaRPr lang="en-US" sz="18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059" t="-1299" r="-194465" b="-5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25843" t="-1299" r="-492135" b="-5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0000" t="-1299" r="-298182" b="-5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78750" t="-1299" r="-310000" b="-5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4758" t="-1299" b="-525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704585"/>
                      </a:ext>
                    </a:extLst>
                  </a:tr>
                  <a:tr h="3230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ko-KR" alt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1642650"/>
                      </a:ext>
                    </a:extLst>
                  </a:tr>
                  <a:tr h="2959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4545979"/>
                      </a:ext>
                    </a:extLst>
                  </a:tr>
                  <a:tr h="2959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127057"/>
                      </a:ext>
                    </a:extLst>
                  </a:tr>
                  <a:tr h="2959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5719235"/>
                      </a:ext>
                    </a:extLst>
                  </a:tr>
                  <a:tr h="2959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435488"/>
                      </a:ext>
                    </a:extLst>
                  </a:tr>
                  <a:tr h="2959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984999"/>
                      </a:ext>
                    </a:extLst>
                  </a:tr>
                  <a:tr h="2959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854970"/>
                      </a:ext>
                    </a:extLst>
                  </a:tr>
                  <a:tr h="2959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ko-KR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1200" b="1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 </a:t>
                          </a:r>
                          <a:endParaRPr lang="ko-KR" altLang="en-US" sz="1200" dirty="0">
                            <a:effectLst/>
                          </a:endParaRPr>
                        </a:p>
                      </a:txBody>
                      <a:tcPr marL="15240" marR="15240" marT="15240" marB="15240" anchor="ctr">
                        <a:lnL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208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CC67B4-3C72-4B3C-B73C-3C5D8B8FB6E0}"/>
              </a:ext>
            </a:extLst>
          </p:cNvPr>
          <p:cNvSpPr/>
          <p:nvPr/>
        </p:nvSpPr>
        <p:spPr>
          <a:xfrm>
            <a:off x="340790" y="3438889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표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3-2 NOT-AND gate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467" y="1478740"/>
            <a:ext cx="3555876" cy="11119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z="36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질문  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B-3. Boolean </a:t>
            </a:r>
            <a:r>
              <a:rPr lang="en-US" altLang="ko-KR" sz="3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Algebra_B-6 </a:t>
            </a:r>
            <a:r>
              <a:rPr lang="ko-KR" altLang="en-US" sz="36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드모르간의</a:t>
            </a:r>
            <a:r>
              <a:rPr lang="ko-KR" altLang="en-US" sz="3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정리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251520" y="1146340"/>
            <a:ext cx="887678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Any Question ?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&lt; 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주차 수업 공지 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수업 제목 </a:t>
            </a:r>
            <a:r>
              <a:rPr lang="en-US" altLang="ko-KR" dirty="0"/>
              <a:t>: </a:t>
            </a:r>
            <a:r>
              <a:rPr lang="en-US" altLang="ko-KR" dirty="0" smtClean="0"/>
              <a:t>B-4 </a:t>
            </a:r>
            <a:r>
              <a:rPr lang="en-US" altLang="ko-KR" dirty="0" err="1" smtClean="0"/>
              <a:t>Karnaugh</a:t>
            </a:r>
            <a:r>
              <a:rPr lang="en-US" altLang="ko-KR" dirty="0" smtClean="0"/>
              <a:t> Map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수업 내용 </a:t>
            </a:r>
            <a:r>
              <a:rPr lang="en-US" altLang="ko-KR" dirty="0"/>
              <a:t>: </a:t>
            </a:r>
            <a:r>
              <a:rPr lang="en-US" altLang="ko-KR" dirty="0" err="1"/>
              <a:t>Karnaugh</a:t>
            </a:r>
            <a:r>
              <a:rPr lang="en-US" altLang="ko-KR" dirty="0"/>
              <a:t> </a:t>
            </a:r>
            <a:r>
              <a:rPr lang="en-US" altLang="ko-KR" dirty="0" smtClean="0"/>
              <a:t>Map &amp; Logic circuit </a:t>
            </a:r>
            <a:r>
              <a:rPr lang="ko-KR" altLang="en-US" dirty="0" err="1" smtClean="0"/>
              <a:t>설계법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과제 : </a:t>
            </a:r>
            <a:r>
              <a:rPr lang="en-US" altLang="ko-KR" dirty="0"/>
              <a:t>4</a:t>
            </a:r>
            <a:r>
              <a:rPr lang="ko-KR" altLang="en-US" dirty="0"/>
              <a:t>주차 결과 보고서 (</a:t>
            </a:r>
            <a:r>
              <a:rPr lang="en-US" altLang="ko-KR" dirty="0"/>
              <a:t>O</a:t>
            </a:r>
            <a:r>
              <a:rPr lang="ko-KR" altLang="en-US" dirty="0"/>
              <a:t>), </a:t>
            </a:r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예비 보고서 (</a:t>
            </a:r>
            <a:r>
              <a:rPr lang="en-US" altLang="ko-KR" dirty="0"/>
              <a:t>O</a:t>
            </a:r>
            <a:r>
              <a:rPr lang="ko-KR" altLang="en-US" dirty="0"/>
              <a:t>)</a:t>
            </a:r>
            <a:endParaRPr lang="en-US" altLang="ko-KR" dirty="0" smtClean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E7539E-103E-44BD-B47C-05CD93150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59323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13539</TotalTime>
  <Pages>16</Pages>
  <Words>206</Words>
  <Characters>0</Characters>
  <Application>Microsoft Office PowerPoint</Application>
  <DocSecurity>0</DocSecurity>
  <PresentationFormat>화면 슬라이드 쇼(4:3)</PresentationFormat>
  <Lines>0</Lines>
  <Paragraphs>174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7</vt:i4>
      </vt:variant>
    </vt:vector>
  </HeadingPairs>
  <TitlesOfParts>
    <vt:vector size="25" baseType="lpstr">
      <vt:lpstr>HY헤드라인M</vt:lpstr>
      <vt:lpstr>Italic</vt:lpstr>
      <vt:lpstr>굴림</vt:lpstr>
      <vt:lpstr>맑은 고딕</vt:lpstr>
      <vt:lpstr>바탕</vt:lpstr>
      <vt:lpstr>휴먼엑스포</vt:lpstr>
      <vt:lpstr>Arial</vt:lpstr>
      <vt:lpstr>Cambria Math</vt:lpstr>
      <vt:lpstr>Century Gothic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B-3. Boolean Algebra B-6 드모르간의 정리</vt:lpstr>
      <vt:lpstr>불대수 표( Boolean Algebra)</vt:lpstr>
      <vt:lpstr>DeMorgan’s Theorem</vt:lpstr>
      <vt:lpstr>로직 회로(Logic diagram)를 설계하는 방법[1]</vt:lpstr>
      <vt:lpstr>실험1 : NOT-OR 게이트</vt:lpstr>
      <vt:lpstr>실험2 : NOT-AND 게이트 실험</vt:lpstr>
      <vt:lpstr>PowerPoint 프레젠테이션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USER</cp:lastModifiedBy>
  <cp:revision>328</cp:revision>
  <cp:lastPrinted>2019-02-28T01:57:48Z</cp:lastPrinted>
  <dcterms:modified xsi:type="dcterms:W3CDTF">2020-09-16T10:52:54Z</dcterms:modified>
</cp:coreProperties>
</file>