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39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17447"/>
            <a:ext cx="8610600" cy="1938992"/>
          </a:xfrm>
          <a:prstGeom prst="rect">
            <a:avLst/>
          </a:prstGeom>
          <a:noFill/>
        </p:spPr>
        <p:txBody>
          <a:bodyPr wrap="square" rtlCol="0">
            <a:spAutoFit/>
          </a:bodyPr>
          <a:lstStyle/>
          <a:p>
            <a:r>
              <a:rPr lang="en-US" sz="2400" dirty="0"/>
              <a:t>STUDENT </a:t>
            </a:r>
            <a:r>
              <a:rPr lang="en-US" sz="2400" dirty="0" smtClean="0"/>
              <a:t>NAME:S.DAYANA</a:t>
            </a:r>
            <a:endParaRPr lang="en-US" sz="2400" dirty="0"/>
          </a:p>
          <a:p>
            <a:r>
              <a:rPr lang="en-US" sz="2400" dirty="0"/>
              <a:t>REGISTER </a:t>
            </a:r>
            <a:r>
              <a:rPr lang="en-US" sz="2400" dirty="0" smtClean="0"/>
              <a:t>NO:312214562/C36091778485C74BB164F873A8B015D0</a:t>
            </a:r>
            <a:endParaRPr lang="en-US" sz="2400" dirty="0"/>
          </a:p>
          <a:p>
            <a:r>
              <a:rPr lang="en-US" sz="2400" dirty="0" smtClean="0"/>
              <a:t>DEPARTMENT:DEPARTMENT OF COMMERCE</a:t>
            </a:r>
            <a:endParaRPr lang="en-US" sz="2400" dirty="0"/>
          </a:p>
          <a:p>
            <a:r>
              <a:rPr lang="en-US" sz="2400" dirty="0" smtClean="0"/>
              <a:t>COLLEGE:ST.THOMAS COLLEGE OF ARTS AND SCIENC 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1582400" y="625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609600" y="1752600"/>
            <a:ext cx="6096000" cy="2308324"/>
          </a:xfrm>
          <a:prstGeom prst="rect">
            <a:avLst/>
          </a:prstGeom>
        </p:spPr>
        <p:txBody>
          <a:bodyPr>
            <a:spAutoFit/>
          </a:bodyPr>
          <a:lstStyle/>
          <a:p>
            <a:r>
              <a:rPr lang="en-IN" dirty="0"/>
              <a:t>Dynamic Charts: Use line charts or area charts to show trends over time</a:t>
            </a:r>
            <a:r>
              <a:rPr lang="en-IN" dirty="0" smtClean="0"/>
              <a:t>.</a:t>
            </a:r>
          </a:p>
          <a:p>
            <a:r>
              <a:rPr lang="en-IN" dirty="0" smtClean="0"/>
              <a:t> </a:t>
            </a:r>
            <a:r>
              <a:rPr lang="en-IN" dirty="0"/>
              <a:t>These can help you easily identify patterns and fluctuations in attendance</a:t>
            </a:r>
            <a:r>
              <a:rPr lang="en-IN" dirty="0" smtClean="0"/>
              <a:t>.</a:t>
            </a:r>
          </a:p>
          <a:p>
            <a:r>
              <a:rPr lang="en-IN" dirty="0" smtClean="0"/>
              <a:t>Conditional </a:t>
            </a:r>
            <a:r>
              <a:rPr lang="en-IN" dirty="0"/>
              <a:t>Formatting: Highlight specific data points or ranges using </a:t>
            </a:r>
            <a:r>
              <a:rPr lang="en-IN" dirty="0" err="1"/>
              <a:t>color</a:t>
            </a:r>
            <a:r>
              <a:rPr lang="en-IN" dirty="0"/>
              <a:t> scales or data bars</a:t>
            </a:r>
            <a:r>
              <a:rPr lang="en-IN" dirty="0" smtClean="0"/>
              <a:t>.</a:t>
            </a:r>
          </a:p>
          <a:p>
            <a:r>
              <a:rPr lang="en-IN" dirty="0" smtClean="0"/>
              <a:t> </a:t>
            </a:r>
            <a:r>
              <a:rPr lang="en-IN" dirty="0"/>
              <a:t>For instance, you might use a gradient to show attendance levels, with high attendance in green and low in 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IN" dirty="0"/>
          </a:p>
        </p:txBody>
      </p:sp>
      <p:sp>
        <p:nvSpPr>
          <p:cNvPr id="3" name="Text Placeholder 2"/>
          <p:cNvSpPr>
            <a:spLocks noGrp="1"/>
          </p:cNvSpPr>
          <p:nvPr>
            <p:ph type="body" idx="1"/>
          </p:nvPr>
        </p:nvSpPr>
        <p:spPr>
          <a:xfrm>
            <a:off x="2590800" y="2514600"/>
            <a:ext cx="5715000" cy="152400"/>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71600"/>
            <a:ext cx="8686800" cy="4404467"/>
          </a:xfrm>
          <a:prstGeom prst="rect">
            <a:avLst/>
          </a:prstGeom>
        </p:spPr>
      </p:pic>
    </p:spTree>
    <p:extLst>
      <p:ext uri="{BB962C8B-B14F-4D97-AF65-F5344CB8AC3E}">
        <p14:creationId xmlns:p14="http://schemas.microsoft.com/office/powerpoint/2010/main" val="3458000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734627" y="6400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72739" y="6019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AutoShape 2" descr="blob:https://web.whatsapp.com/f2e54a8d-99df-46d7-ab1c-bc336cf91d8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blob:https://web.whatsapp.com/f2e54a8d-99df-46d7-ab1c-bc336cf91d8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descr="blob:https://web.whatsapp.com/f2e54a8d-99df-46d7-ab1c-bc336cf91d8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p:cNvPicPr>
            <a:picLocks noChangeAspect="1"/>
          </p:cNvPicPr>
          <p:nvPr/>
        </p:nvPicPr>
        <p:blipFill>
          <a:blip r:embed="rId3"/>
          <a:stretch>
            <a:fillRect/>
          </a:stretch>
        </p:blipFill>
        <p:spPr>
          <a:xfrm>
            <a:off x="755332" y="1483679"/>
            <a:ext cx="7162800" cy="4305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62000" y="6858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143000" y="2286000"/>
            <a:ext cx="6934200" cy="1938992"/>
          </a:xfrm>
          <a:prstGeom prst="rect">
            <a:avLst/>
          </a:prstGeom>
        </p:spPr>
        <p:txBody>
          <a:bodyPr wrap="square">
            <a:spAutoFit/>
          </a:bodyPr>
          <a:lstStyle/>
          <a:p>
            <a:pPr marL="285750" indent="-285750">
              <a:buFont typeface="Wingdings" panose="05000000000000000000" pitchFamily="2" charset="2"/>
              <a:buChar char="Ø"/>
            </a:pPr>
            <a:r>
              <a:rPr lang="en-IN" sz="2400" dirty="0" smtClean="0"/>
              <a:t>Improve </a:t>
            </a:r>
            <a:r>
              <a:rPr lang="en-IN" sz="2400" dirty="0"/>
              <a:t>employee retention and </a:t>
            </a:r>
            <a:r>
              <a:rPr lang="en-IN" sz="2400" dirty="0" smtClean="0"/>
              <a:t>engagement</a:t>
            </a:r>
            <a:endParaRPr lang="en-IN" sz="2400" dirty="0"/>
          </a:p>
          <a:p>
            <a:pPr marL="285750" indent="-285750">
              <a:buFont typeface="Wingdings" panose="05000000000000000000" pitchFamily="2" charset="2"/>
              <a:buChar char="Ø"/>
            </a:pPr>
            <a:r>
              <a:rPr lang="en-IN" sz="2400" dirty="0" smtClean="0"/>
              <a:t>Optimize </a:t>
            </a:r>
            <a:r>
              <a:rPr lang="en-IN" sz="2400" dirty="0"/>
              <a:t>training and development </a:t>
            </a:r>
            <a:r>
              <a:rPr lang="en-IN" sz="2400" dirty="0" smtClean="0"/>
              <a:t>programs</a:t>
            </a:r>
            <a:endParaRPr lang="en-IN" sz="2400" dirty="0"/>
          </a:p>
          <a:p>
            <a:pPr marL="285750" indent="-285750">
              <a:buFont typeface="Wingdings" panose="05000000000000000000" pitchFamily="2" charset="2"/>
              <a:buChar char="Ø"/>
            </a:pPr>
            <a:r>
              <a:rPr lang="en-IN" sz="2400" dirty="0" smtClean="0"/>
              <a:t>Enhance </a:t>
            </a:r>
            <a:r>
              <a:rPr lang="en-IN" sz="2400" dirty="0"/>
              <a:t>diversity, equity, and inclusion </a:t>
            </a:r>
            <a:r>
              <a:rPr lang="en-IN" sz="2400" dirty="0" smtClean="0"/>
              <a:t>initiatives</a:t>
            </a:r>
          </a:p>
          <a:p>
            <a:pPr marL="285750" indent="-285750">
              <a:buFont typeface="Wingdings" panose="05000000000000000000" pitchFamily="2" charset="2"/>
              <a:buChar char="Ø"/>
            </a:pPr>
            <a:r>
              <a:rPr lang="en-IN" sz="2400" dirty="0" smtClean="0"/>
              <a:t>Inform </a:t>
            </a:r>
            <a:r>
              <a:rPr lang="en-IN" sz="2400" dirty="0"/>
              <a:t>data-driven decisions on compensation and benefits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1539324"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VISUALIZING EMPLOYEE ATTENDANCE TREAD WITH EXCEL CHART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428982"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048000" y="2574151"/>
            <a:ext cx="6096000" cy="421654"/>
          </a:xfrm>
          <a:prstGeom prst="rect">
            <a:avLst/>
          </a:prstGeom>
        </p:spPr>
        <p:txBody>
          <a:bodyPr>
            <a:spAutoFit/>
          </a:bodyPr>
          <a:lstStyle/>
          <a:p>
            <a:pPr>
              <a:lnSpc>
                <a:spcPct val="107000"/>
              </a:lnSpc>
              <a:spcAft>
                <a:spcPts val="800"/>
              </a:spcAft>
            </a:pPr>
            <a:r>
              <a:rPr lang="en-GB" sz="2000"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828800" y="2383027"/>
            <a:ext cx="6096000" cy="1477328"/>
          </a:xfrm>
          <a:prstGeom prst="rect">
            <a:avLst/>
          </a:prstGeom>
        </p:spPr>
        <p:txBody>
          <a:bodyPr>
            <a:spAutoFit/>
          </a:bodyPr>
          <a:lstStyle/>
          <a:p>
            <a:r>
              <a:rPr lang="en-IN" dirty="0"/>
              <a:t>In our organization, employee attendance is critical to maintaining productivity and ensuring smooth operations. However, the current approach to monitoring and </a:t>
            </a:r>
            <a:r>
              <a:rPr lang="en-IN" dirty="0" err="1"/>
              <a:t>analyzing</a:t>
            </a:r>
            <a:r>
              <a:rPr lang="en-IN" dirty="0"/>
              <a:t> attendance is primarily manual and lacks a structured, visual method for identifying trends and patterns.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896600" y="4021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181600" y="3721953"/>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2551837"/>
            <a:ext cx="6096000" cy="1754326"/>
          </a:xfrm>
          <a:prstGeom prst="rect">
            <a:avLst/>
          </a:prstGeom>
        </p:spPr>
        <p:txBody>
          <a:bodyPr>
            <a:spAutoFit/>
          </a:bodyPr>
          <a:lstStyle/>
          <a:p>
            <a:r>
              <a:rPr lang="en-IN" dirty="0"/>
              <a:t>1)To automate the analysis of employee attendance data.2)To create easy-to-understand Excel charts that visualize trends in attendance over time.3)To provide management with actionable insights that support decision-making related to employee scheduling, leave policies, and interventions for improving attendance.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538414"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2057400" y="2819400"/>
            <a:ext cx="6096000" cy="1200329"/>
          </a:xfrm>
          <a:prstGeom prst="rect">
            <a:avLst/>
          </a:prstGeom>
        </p:spPr>
        <p:txBody>
          <a:bodyPr>
            <a:spAutoFit/>
          </a:bodyPr>
          <a:lstStyle/>
          <a:p>
            <a:r>
              <a:rPr lang="en-IN" dirty="0"/>
              <a:t>1Human Resources (HR)  and Managers2Team Leaders and Managers3Senior Management and Executives4Operations and Planning Teams5Finance Department6Employee Relations or Engagement Teams7Employees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734800" y="63388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877675" y="969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44349" y="6019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690336"/>
            <a:ext cx="6096000" cy="1477328"/>
          </a:xfrm>
          <a:prstGeom prst="rect">
            <a:avLst/>
          </a:prstGeom>
        </p:spPr>
        <p:txBody>
          <a:bodyPr>
            <a:spAutoFit/>
          </a:bodyPr>
          <a:lstStyle/>
          <a:p>
            <a:r>
              <a:rPr lang="en-IN" dirty="0"/>
              <a:t>Our solution offers a comprehensive approach to visualizing employee attendance trends using Excel charts. By integrating data analysis with clear graphical representations, we make it easier for organizations to monitor attendance patterns and identify trends over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AutoShape 2" descr="blob:https://web.whatsapp.com/f2e54a8d-99df-46d7-ab1c-bc336cf91d8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blob:https://web.whatsapp.com/f2e54a8d-99df-46d7-ab1c-bc336cf91d8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blob:https://web.whatsapp.com/f2e54a8d-99df-46d7-ab1c-bc336cf91d8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8" descr="blob:https://web.whatsapp.com/f2e54a8d-99df-46d7-ab1c-bc336cf91d8d"/>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blob:https://web.whatsapp.com/f2e54a8d-99df-46d7-ab1c-bc336cf91d8d"/>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2" descr="blob:https://web.whatsapp.com/f2e54a8d-99df-46d7-ab1c-bc336cf91d8d"/>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4" descr="blob:https://web.whatsapp.com/f2e54a8d-99df-46d7-ab1c-bc336cf91d8d"/>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6" descr="blob:https://web.whatsapp.com/f2e54a8d-99df-46d7-ab1c-bc336cf91d8d"/>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8" descr="blob:https://web.whatsapp.com/f2e54a8d-99df-46d7-ab1c-bc336cf91d8d"/>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20" descr="blob:https://web.whatsapp.com/f2e54a8d-99df-46d7-ab1c-bc336cf91d8d"/>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22" descr="blob:https://web.whatsapp.com/f2e54a8d-99df-46d7-ab1c-bc336cf91d8d"/>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24" descr="blob:https://web.whatsapp.com/f2e54a8d-99df-46d7-ab1c-bc336cf91d8d"/>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26" descr="blob:https://web.whatsapp.com/f2e54a8d-99df-46d7-ab1c-bc336cf91d8d"/>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28" descr="blob:https://web.whatsapp.com/f2e54a8d-99df-46d7-ab1c-bc336cf91d8d"/>
          <p:cNvSpPr>
            <a:spLocks noChangeAspect="1" noChangeArrowheads="1"/>
          </p:cNvSpPr>
          <p:nvPr/>
        </p:nvSpPr>
        <p:spPr bwMode="auto">
          <a:xfrm rot="3756155" flipH="1" flipV="1">
            <a:off x="3064672" y="1337643"/>
            <a:ext cx="5416982" cy="5417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AutoShape 30" descr="blob:https://web.whatsapp.com/f2e54a8d-99df-46d7-ab1c-bc336cf91d8d"/>
          <p:cNvSpPr>
            <a:spLocks noChangeAspect="1" noChangeArrowheads="1"/>
          </p:cNvSpPr>
          <p:nvPr/>
        </p:nvSpPr>
        <p:spPr bwMode="auto">
          <a:xfrm rot="3756155" flipH="1" flipV="1">
            <a:off x="3217072" y="1490043"/>
            <a:ext cx="5416982" cy="5417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32" descr="blob:https://web.whatsapp.com/f2e54a8d-99df-46d7-ab1c-bc336cf91d8d"/>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34" descr="blob:https://web.whatsapp.com/f2e54a8d-99df-46d7-ab1c-bc336cf91d8d"/>
          <p:cNvSpPr>
            <a:spLocks noChangeAspect="1" noChangeArrowheads="1"/>
          </p:cNvSpPr>
          <p:nvPr/>
        </p:nvSpPr>
        <p:spPr bwMode="auto">
          <a:xfrm>
            <a:off x="2289174" y="1989137"/>
            <a:ext cx="4259249" cy="42592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Rectangle 20"/>
          <p:cNvSpPr/>
          <p:nvPr/>
        </p:nvSpPr>
        <p:spPr>
          <a:xfrm>
            <a:off x="612775" y="1791740"/>
            <a:ext cx="6096000" cy="369332"/>
          </a:xfrm>
          <a:prstGeom prst="rect">
            <a:avLst/>
          </a:prstGeom>
        </p:spPr>
        <p:txBody>
          <a:bodyPr wrap="square">
            <a:spAutoFit/>
          </a:bodyPr>
          <a:lstStyle/>
          <a:p>
            <a:r>
              <a:rPr lang="en-IN" dirty="0" smtClean="0"/>
              <a:t> </a:t>
            </a:r>
            <a:endParaRPr lang="en-IN" dirty="0"/>
          </a:p>
        </p:txBody>
      </p:sp>
      <p:sp>
        <p:nvSpPr>
          <p:cNvPr id="22" name="Rectangle 21"/>
          <p:cNvSpPr/>
          <p:nvPr/>
        </p:nvSpPr>
        <p:spPr>
          <a:xfrm>
            <a:off x="1527175" y="2328536"/>
            <a:ext cx="6096000" cy="2585323"/>
          </a:xfrm>
          <a:prstGeom prst="rect">
            <a:avLst/>
          </a:prstGeom>
        </p:spPr>
        <p:txBody>
          <a:bodyPr>
            <a:spAutoFit/>
          </a:bodyPr>
          <a:lstStyle/>
          <a:p>
            <a:r>
              <a:rPr lang="en-IN" dirty="0"/>
              <a:t>Employee= </a:t>
            </a:r>
            <a:r>
              <a:rPr lang="en-IN" dirty="0" smtClean="0"/>
              <a:t>KAGGLE</a:t>
            </a:r>
          </a:p>
          <a:p>
            <a:r>
              <a:rPr lang="en-IN" dirty="0" smtClean="0"/>
              <a:t>26-Features</a:t>
            </a:r>
          </a:p>
          <a:p>
            <a:r>
              <a:rPr lang="en-IN" dirty="0" smtClean="0"/>
              <a:t>9-Features</a:t>
            </a:r>
          </a:p>
          <a:p>
            <a:r>
              <a:rPr lang="en-IN" dirty="0" err="1" smtClean="0"/>
              <a:t>Emp</a:t>
            </a:r>
            <a:r>
              <a:rPr lang="en-IN" dirty="0" smtClean="0"/>
              <a:t> </a:t>
            </a:r>
            <a:r>
              <a:rPr lang="en-IN" dirty="0"/>
              <a:t>Id- </a:t>
            </a:r>
            <a:r>
              <a:rPr lang="en-IN" dirty="0" smtClean="0"/>
              <a:t>Number</a:t>
            </a:r>
          </a:p>
          <a:p>
            <a:r>
              <a:rPr lang="en-IN" dirty="0" smtClean="0"/>
              <a:t>Name Text</a:t>
            </a:r>
          </a:p>
          <a:p>
            <a:r>
              <a:rPr lang="en-IN" dirty="0" err="1" smtClean="0"/>
              <a:t>Emp</a:t>
            </a:r>
            <a:r>
              <a:rPr lang="en-IN" dirty="0" smtClean="0"/>
              <a:t>- Type</a:t>
            </a:r>
          </a:p>
          <a:p>
            <a:r>
              <a:rPr lang="en-IN" dirty="0" smtClean="0"/>
              <a:t>Current </a:t>
            </a:r>
            <a:r>
              <a:rPr lang="en-IN" dirty="0"/>
              <a:t>Employee Rating- </a:t>
            </a:r>
            <a:r>
              <a:rPr lang="en-IN" dirty="0" smtClean="0"/>
              <a:t>Number</a:t>
            </a:r>
          </a:p>
          <a:p>
            <a:r>
              <a:rPr lang="en-IN" dirty="0" smtClean="0"/>
              <a:t>Gender- </a:t>
            </a:r>
            <a:r>
              <a:rPr lang="en-IN" dirty="0"/>
              <a:t>Male </a:t>
            </a:r>
            <a:r>
              <a:rPr lang="en-IN" dirty="0" smtClean="0"/>
              <a:t>Female</a:t>
            </a:r>
          </a:p>
          <a:p>
            <a:r>
              <a:rPr lang="en-IN" dirty="0" smtClean="0"/>
              <a:t>Employee </a:t>
            </a:r>
            <a:r>
              <a:rPr lang="en-IN" dirty="0"/>
              <a:t>Rating -Number</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602932" y="169545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3" name="Rectangle 12"/>
          <p:cNvSpPr/>
          <p:nvPr/>
        </p:nvSpPr>
        <p:spPr>
          <a:xfrm>
            <a:off x="3276600" y="3123538"/>
            <a:ext cx="6167437" cy="369332"/>
          </a:xfrm>
          <a:prstGeom prst="rect">
            <a:avLst/>
          </a:prstGeom>
        </p:spPr>
        <p:txBody>
          <a:bodyPr wrap="square">
            <a:spAutoFit/>
          </a:bodyPr>
          <a:lstStyle/>
          <a:p>
            <a:r>
              <a:rPr lang="en-GB" dirty="0" smtClean="0"/>
              <a:t>HIGH”,Z8&gt;=4,”HIGH”,Z8&gt;3,”MED”,TRUE,”LOW”)</a:t>
            </a:r>
            <a:endParaRPr lang="en-IN" dirty="0"/>
          </a:p>
        </p:txBody>
      </p:sp>
      <p:sp>
        <p:nvSpPr>
          <p:cNvPr id="14" name="Rectangle 13"/>
          <p:cNvSpPr/>
          <p:nvPr/>
        </p:nvSpPr>
        <p:spPr>
          <a:xfrm>
            <a:off x="1600200" y="3123538"/>
            <a:ext cx="1969389" cy="369332"/>
          </a:xfrm>
          <a:prstGeom prst="rect">
            <a:avLst/>
          </a:prstGeom>
        </p:spPr>
        <p:txBody>
          <a:bodyPr wrap="square">
            <a:spAutoFit/>
          </a:bodyPr>
          <a:lstStyle/>
          <a:p>
            <a:r>
              <a:rPr lang="en-GB" dirty="0"/>
              <a:t>=IFS(Z8&gt;=5,”</a:t>
            </a:r>
            <a:r>
              <a:rPr lang="en-GB" dirty="0" smtClean="0"/>
              <a:t>VERY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376</Words>
  <Application>Microsoft Office PowerPoint</Application>
  <PresentationFormat>Widescreen</PresentationFormat>
  <Paragraphs>67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25</cp:revision>
  <dcterms:created xsi:type="dcterms:W3CDTF">2024-03-29T15:07:22Z</dcterms:created>
  <dcterms:modified xsi:type="dcterms:W3CDTF">2024-08-30T08:28:25Z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