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0"/>
  </p:notesMasterIdLst>
  <p:sldIdLst>
    <p:sldId id="256" r:id="rId2"/>
    <p:sldId id="257" r:id="rId3"/>
    <p:sldId id="258" r:id="rId4"/>
    <p:sldId id="259" r:id="rId5"/>
    <p:sldId id="260" r:id="rId6"/>
    <p:sldId id="262" r:id="rId7"/>
    <p:sldId id="261" r:id="rId8"/>
    <p:sldId id="263" r:id="rId9"/>
    <p:sldId id="264" r:id="rId10"/>
    <p:sldId id="267" r:id="rId11"/>
    <p:sldId id="266" r:id="rId12"/>
    <p:sldId id="265" r:id="rId13"/>
    <p:sldId id="270" r:id="rId14"/>
    <p:sldId id="269" r:id="rId15"/>
    <p:sldId id="268" r:id="rId16"/>
    <p:sldId id="273" r:id="rId17"/>
    <p:sldId id="274" r:id="rId18"/>
    <p:sldId id="271" r:id="rId19"/>
    <p:sldId id="272" r:id="rId20"/>
    <p:sldId id="276" r:id="rId21"/>
    <p:sldId id="275" r:id="rId22"/>
    <p:sldId id="277" r:id="rId23"/>
    <p:sldId id="278" r:id="rId24"/>
    <p:sldId id="280" r:id="rId25"/>
    <p:sldId id="279"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yanara Tama" initials="DT" lastIdx="1" clrIdx="0">
    <p:extLst>
      <p:ext uri="{19B8F6BF-5375-455C-9EA6-DF929625EA0E}">
        <p15:presenceInfo xmlns:p15="http://schemas.microsoft.com/office/powerpoint/2012/main" userId="05b497a09e01fd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
        <p:cNvGrpSpPr/>
        <p:nvPr/>
      </p:nvGrpSpPr>
      <p:grpSpPr>
        <a:xfrm>
          <a:off x="0" y="0"/>
          <a:ext cx="0" cy="0"/>
          <a:chOff x="0" y="0"/>
          <a:chExt cx="0" cy="0"/>
        </a:xfrm>
      </p:grpSpPr>
      <p:sp>
        <p:nvSpPr>
          <p:cNvPr id="9" name="Google Shape;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 name="Google Shape;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 name="Google Shape;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 name="Google Shape;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3" name="CuadroTexto 2">
            <a:extLst>
              <a:ext uri="{FF2B5EF4-FFF2-40B4-BE49-F238E27FC236}">
                <a16:creationId xmlns:a16="http://schemas.microsoft.com/office/drawing/2014/main" id="{A5F30EA7-D9A4-8A84-2072-D1E1B18A02FE}"/>
              </a:ext>
            </a:extLst>
          </p:cNvPr>
          <p:cNvSpPr txBox="1"/>
          <p:nvPr/>
        </p:nvSpPr>
        <p:spPr>
          <a:xfrm>
            <a:off x="1390918" y="1133341"/>
            <a:ext cx="8989454" cy="1015663"/>
          </a:xfrm>
          <a:prstGeom prst="rect">
            <a:avLst/>
          </a:prstGeom>
          <a:solidFill>
            <a:schemeClr val="accent6">
              <a:lumMod val="40000"/>
              <a:lumOff val="60000"/>
            </a:schemeClr>
          </a:solidFill>
        </p:spPr>
        <p:txBody>
          <a:bodyPr wrap="square" rtlCol="0">
            <a:spAutoFit/>
          </a:bodyPr>
          <a:lstStyle/>
          <a:p>
            <a:r>
              <a:rPr lang="es-ES" sz="2000" dirty="0"/>
              <a:t>CARRERA: DESARROLLO DE SOTFWARE</a:t>
            </a:r>
          </a:p>
          <a:p>
            <a:r>
              <a:rPr lang="es-ES" sz="2000" dirty="0"/>
              <a:t>NOMBRE: TAMA BALAZ DAYANARA</a:t>
            </a:r>
          </a:p>
          <a:p>
            <a:r>
              <a:rPr lang="es-ES" sz="2000" dirty="0"/>
              <a:t>CURSO: 3/E</a:t>
            </a:r>
          </a:p>
        </p:txBody>
      </p:sp>
      <p:pic>
        <p:nvPicPr>
          <p:cNvPr id="5" name="Imagen 4">
            <a:extLst>
              <a:ext uri="{FF2B5EF4-FFF2-40B4-BE49-F238E27FC236}">
                <a16:creationId xmlns:a16="http://schemas.microsoft.com/office/drawing/2014/main" id="{F9A1AE45-BC7F-6365-7973-48E4E722733B}"/>
              </a:ext>
            </a:extLst>
          </p:cNvPr>
          <p:cNvPicPr>
            <a:picLocks noChangeAspect="1"/>
          </p:cNvPicPr>
          <p:nvPr/>
        </p:nvPicPr>
        <p:blipFill>
          <a:blip r:embed="rId3"/>
          <a:stretch>
            <a:fillRect/>
          </a:stretch>
        </p:blipFill>
        <p:spPr>
          <a:xfrm>
            <a:off x="6096000" y="2358285"/>
            <a:ext cx="2234016" cy="3781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FA26F3B-D282-876D-4B9F-102D7033D2F6}"/>
              </a:ext>
            </a:extLst>
          </p:cNvPr>
          <p:cNvSpPr txBox="1"/>
          <p:nvPr/>
        </p:nvSpPr>
        <p:spPr>
          <a:xfrm>
            <a:off x="669701" y="1223492"/>
            <a:ext cx="9375820" cy="584775"/>
          </a:xfrm>
          <a:prstGeom prst="rect">
            <a:avLst/>
          </a:prstGeom>
          <a:solidFill>
            <a:schemeClr val="accent6">
              <a:lumMod val="20000"/>
              <a:lumOff val="80000"/>
            </a:schemeClr>
          </a:solidFill>
          <a:ln>
            <a:solidFill>
              <a:srgbClr val="92D050"/>
            </a:solidFill>
          </a:ln>
        </p:spPr>
        <p:txBody>
          <a:bodyPr wrap="square" rtlCol="0">
            <a:spAutoFit/>
          </a:bodyPr>
          <a:lstStyle/>
          <a:p>
            <a:r>
              <a:rPr lang="es-ES" sz="3200" dirty="0"/>
              <a:t>Ejecutar el proyecto y el mensaje de felicitaciones.</a:t>
            </a:r>
          </a:p>
        </p:txBody>
      </p:sp>
      <p:pic>
        <p:nvPicPr>
          <p:cNvPr id="7" name="Imagen 6">
            <a:extLst>
              <a:ext uri="{FF2B5EF4-FFF2-40B4-BE49-F238E27FC236}">
                <a16:creationId xmlns:a16="http://schemas.microsoft.com/office/drawing/2014/main" id="{00F12CE7-9024-6433-A42A-B1DFF2A75349}"/>
              </a:ext>
            </a:extLst>
          </p:cNvPr>
          <p:cNvPicPr>
            <a:picLocks noChangeAspect="1"/>
          </p:cNvPicPr>
          <p:nvPr/>
        </p:nvPicPr>
        <p:blipFill>
          <a:blip r:embed="rId2"/>
          <a:stretch>
            <a:fillRect/>
          </a:stretch>
        </p:blipFill>
        <p:spPr>
          <a:xfrm>
            <a:off x="1442434" y="2257155"/>
            <a:ext cx="7585656" cy="3219450"/>
          </a:xfrm>
          <a:prstGeom prst="rect">
            <a:avLst/>
          </a:prstGeom>
        </p:spPr>
      </p:pic>
    </p:spTree>
    <p:extLst>
      <p:ext uri="{BB962C8B-B14F-4D97-AF65-F5344CB8AC3E}">
        <p14:creationId xmlns:p14="http://schemas.microsoft.com/office/powerpoint/2010/main" val="245609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EDE173C-2DF0-B5FD-12D8-DA4A93C6C88A}"/>
              </a:ext>
            </a:extLst>
          </p:cNvPr>
          <p:cNvSpPr txBox="1"/>
          <p:nvPr/>
        </p:nvSpPr>
        <p:spPr>
          <a:xfrm>
            <a:off x="695459" y="1368987"/>
            <a:ext cx="6606862" cy="584775"/>
          </a:xfrm>
          <a:prstGeom prst="rect">
            <a:avLst/>
          </a:prstGeom>
          <a:solidFill>
            <a:schemeClr val="accent6">
              <a:lumMod val="20000"/>
              <a:lumOff val="80000"/>
            </a:schemeClr>
          </a:solidFill>
        </p:spPr>
        <p:txBody>
          <a:bodyPr wrap="square" rtlCol="0">
            <a:spAutoFit/>
          </a:bodyPr>
          <a:lstStyle/>
          <a:p>
            <a:r>
              <a:rPr lang="es-ES" sz="3200"/>
              <a:t>Crear una Apps core.</a:t>
            </a:r>
            <a:endParaRPr lang="es-ES" sz="3200" dirty="0"/>
          </a:p>
        </p:txBody>
      </p:sp>
      <p:pic>
        <p:nvPicPr>
          <p:cNvPr id="4" name="Imagen 3">
            <a:extLst>
              <a:ext uri="{FF2B5EF4-FFF2-40B4-BE49-F238E27FC236}">
                <a16:creationId xmlns:a16="http://schemas.microsoft.com/office/drawing/2014/main" id="{E69221AD-CAB2-97DD-C794-8D9DE0E5BEA7}"/>
              </a:ext>
            </a:extLst>
          </p:cNvPr>
          <p:cNvPicPr>
            <a:picLocks noChangeAspect="1"/>
          </p:cNvPicPr>
          <p:nvPr/>
        </p:nvPicPr>
        <p:blipFill>
          <a:blip r:embed="rId2"/>
          <a:stretch>
            <a:fillRect/>
          </a:stretch>
        </p:blipFill>
        <p:spPr>
          <a:xfrm>
            <a:off x="2240924" y="2411562"/>
            <a:ext cx="8418490" cy="4061439"/>
          </a:xfrm>
          <a:prstGeom prst="rect">
            <a:avLst/>
          </a:prstGeom>
        </p:spPr>
      </p:pic>
    </p:spTree>
    <p:extLst>
      <p:ext uri="{BB962C8B-B14F-4D97-AF65-F5344CB8AC3E}">
        <p14:creationId xmlns:p14="http://schemas.microsoft.com/office/powerpoint/2010/main" val="211226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DFCF0A-FCC6-D052-770F-FA1FADD3AB21}"/>
              </a:ext>
            </a:extLst>
          </p:cNvPr>
          <p:cNvSpPr txBox="1"/>
          <p:nvPr/>
        </p:nvSpPr>
        <p:spPr>
          <a:xfrm>
            <a:off x="1146220" y="1289204"/>
            <a:ext cx="6529588" cy="584775"/>
          </a:xfrm>
          <a:prstGeom prst="rect">
            <a:avLst/>
          </a:prstGeom>
          <a:solidFill>
            <a:schemeClr val="accent6">
              <a:lumMod val="20000"/>
              <a:lumOff val="80000"/>
            </a:schemeClr>
          </a:solidFill>
        </p:spPr>
        <p:txBody>
          <a:bodyPr wrap="square" rtlCol="0">
            <a:spAutoFit/>
          </a:bodyPr>
          <a:lstStyle/>
          <a:p>
            <a:r>
              <a:rPr lang="es-ES" sz="3200" dirty="0"/>
              <a:t>¿Qué es la Carpeta </a:t>
            </a:r>
            <a:r>
              <a:rPr lang="es-ES" sz="3200" dirty="0" err="1"/>
              <a:t>Templates</a:t>
            </a:r>
            <a:r>
              <a:rPr lang="es-ES" sz="3200" dirty="0"/>
              <a:t>?</a:t>
            </a:r>
          </a:p>
        </p:txBody>
      </p:sp>
      <p:sp>
        <p:nvSpPr>
          <p:cNvPr id="4" name="CuadroTexto 3">
            <a:extLst>
              <a:ext uri="{FF2B5EF4-FFF2-40B4-BE49-F238E27FC236}">
                <a16:creationId xmlns:a16="http://schemas.microsoft.com/office/drawing/2014/main" id="{C068B6EB-6E11-5CFC-FC1D-5AA73141C407}"/>
              </a:ext>
            </a:extLst>
          </p:cNvPr>
          <p:cNvSpPr txBox="1"/>
          <p:nvPr/>
        </p:nvSpPr>
        <p:spPr>
          <a:xfrm>
            <a:off x="2021983" y="2691685"/>
            <a:ext cx="5950040" cy="2949261"/>
          </a:xfrm>
          <a:prstGeom prst="rect">
            <a:avLst/>
          </a:prstGeom>
          <a:noFill/>
        </p:spPr>
        <p:txBody>
          <a:bodyPr wrap="square" rtlCol="0">
            <a:spAutoFit/>
          </a:bodyPr>
          <a:lstStyle/>
          <a:p>
            <a:endParaRPr lang="es-ES" dirty="0"/>
          </a:p>
        </p:txBody>
      </p:sp>
      <p:sp>
        <p:nvSpPr>
          <p:cNvPr id="5" name="CuadroTexto 4">
            <a:extLst>
              <a:ext uri="{FF2B5EF4-FFF2-40B4-BE49-F238E27FC236}">
                <a16:creationId xmlns:a16="http://schemas.microsoft.com/office/drawing/2014/main" id="{708DA166-EB2B-D7BC-641C-C7A836A23E51}"/>
              </a:ext>
            </a:extLst>
          </p:cNvPr>
          <p:cNvSpPr txBox="1"/>
          <p:nvPr/>
        </p:nvSpPr>
        <p:spPr>
          <a:xfrm>
            <a:off x="695459" y="2519710"/>
            <a:ext cx="6774287" cy="3293209"/>
          </a:xfrm>
          <a:prstGeom prst="rect">
            <a:avLst/>
          </a:prstGeom>
          <a:noFill/>
        </p:spPr>
        <p:txBody>
          <a:bodyPr wrap="square" rtlCol="0">
            <a:spAutoFit/>
          </a:bodyPr>
          <a:lstStyle/>
          <a:p>
            <a:r>
              <a:rPr lang="es-ES" sz="1600" dirty="0"/>
              <a:t>Los </a:t>
            </a:r>
            <a:r>
              <a:rPr lang="es-ES" sz="1600" dirty="0" err="1"/>
              <a:t>templates</a:t>
            </a:r>
            <a:r>
              <a:rPr lang="es-ES" sz="1600" dirty="0"/>
              <a:t> son los archivos que contienen el código de las páginas de su web site. Se trata, entre otras cosas, de determinar cómo las informaciones van a aparecer en la pantalla (incluso la posición de los </a:t>
            </a:r>
            <a:r>
              <a:rPr lang="es-ES" sz="1600" dirty="0" err="1"/>
              <a:t>placeholders</a:t>
            </a:r>
            <a:r>
              <a:rPr lang="es-ES" sz="1600" dirty="0"/>
              <a:t>).</a:t>
            </a:r>
          </a:p>
          <a:p>
            <a:endParaRPr lang="es-ES" sz="1600" dirty="0"/>
          </a:p>
          <a:p>
            <a:r>
              <a:rPr lang="es-ES" sz="1600" dirty="0"/>
              <a:t>En la plataforma VTEX, los </a:t>
            </a:r>
            <a:r>
              <a:rPr lang="es-ES" sz="1600" dirty="0" err="1"/>
              <a:t>templates</a:t>
            </a:r>
            <a:r>
              <a:rPr lang="es-ES" sz="1600" dirty="0"/>
              <a:t> se dividen en dos tipos:</a:t>
            </a:r>
          </a:p>
          <a:p>
            <a:endParaRPr lang="es-ES" sz="1600" dirty="0"/>
          </a:p>
          <a:p>
            <a:r>
              <a:rPr lang="es-ES" sz="1600" dirty="0"/>
              <a:t>HTML </a:t>
            </a:r>
            <a:r>
              <a:rPr lang="es-ES" sz="1600" dirty="0" err="1"/>
              <a:t>Templates</a:t>
            </a:r>
            <a:r>
              <a:rPr lang="es-ES" sz="1600" dirty="0"/>
              <a:t> (o </a:t>
            </a:r>
            <a:r>
              <a:rPr lang="es-ES" sz="1600" dirty="0" err="1"/>
              <a:t>templates</a:t>
            </a:r>
            <a:r>
              <a:rPr lang="es-ES" sz="1600" dirty="0"/>
              <a:t> de página): son ellos que estructuran el código HTML y hacen referencia a archivos JavaScript y CSS para ser usados en las páginas del web site.</a:t>
            </a:r>
          </a:p>
          <a:p>
            <a:r>
              <a:rPr lang="es-ES" sz="1600" dirty="0" err="1"/>
              <a:t>Shelves</a:t>
            </a:r>
            <a:r>
              <a:rPr lang="es-ES" sz="1600" dirty="0"/>
              <a:t> </a:t>
            </a:r>
            <a:r>
              <a:rPr lang="es-ES" sz="1600" dirty="0" err="1"/>
              <a:t>Templates</a:t>
            </a:r>
            <a:r>
              <a:rPr lang="es-ES" sz="1600" dirty="0"/>
              <a:t>: definen la estructura y el contenido de los estantes, elementos que agrupan productos a partir de criterios de visualización y se pueden utilizar en más de una página.</a:t>
            </a:r>
          </a:p>
        </p:txBody>
      </p:sp>
      <p:pic>
        <p:nvPicPr>
          <p:cNvPr id="7" name="Imagen 6">
            <a:extLst>
              <a:ext uri="{FF2B5EF4-FFF2-40B4-BE49-F238E27FC236}">
                <a16:creationId xmlns:a16="http://schemas.microsoft.com/office/drawing/2014/main" id="{35413007-6D81-B054-F706-C2F9803F457D}"/>
              </a:ext>
            </a:extLst>
          </p:cNvPr>
          <p:cNvPicPr>
            <a:picLocks noChangeAspect="1"/>
          </p:cNvPicPr>
          <p:nvPr/>
        </p:nvPicPr>
        <p:blipFill>
          <a:blip r:embed="rId2"/>
          <a:stretch>
            <a:fillRect/>
          </a:stretch>
        </p:blipFill>
        <p:spPr>
          <a:xfrm>
            <a:off x="7972023" y="1471680"/>
            <a:ext cx="3257550" cy="4610100"/>
          </a:xfrm>
          <a:prstGeom prst="rect">
            <a:avLst/>
          </a:prstGeom>
        </p:spPr>
      </p:pic>
    </p:spTree>
    <p:extLst>
      <p:ext uri="{BB962C8B-B14F-4D97-AF65-F5344CB8AC3E}">
        <p14:creationId xmlns:p14="http://schemas.microsoft.com/office/powerpoint/2010/main" val="405523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64CAAAB-252B-A27E-0A1A-B73012B05493}"/>
              </a:ext>
            </a:extLst>
          </p:cNvPr>
          <p:cNvSpPr txBox="1"/>
          <p:nvPr/>
        </p:nvSpPr>
        <p:spPr>
          <a:xfrm>
            <a:off x="1159099" y="1596980"/>
            <a:ext cx="5692462" cy="584775"/>
          </a:xfrm>
          <a:prstGeom prst="rect">
            <a:avLst/>
          </a:prstGeom>
          <a:solidFill>
            <a:schemeClr val="accent6">
              <a:lumMod val="20000"/>
              <a:lumOff val="80000"/>
            </a:schemeClr>
          </a:solidFill>
        </p:spPr>
        <p:txBody>
          <a:bodyPr wrap="square" rtlCol="0">
            <a:spAutoFit/>
          </a:bodyPr>
          <a:lstStyle/>
          <a:p>
            <a:r>
              <a:rPr lang="es-ES" sz="3200"/>
              <a:t>¿Qué es la Carpeta stactic?</a:t>
            </a:r>
            <a:endParaRPr lang="es-ES" sz="3200" dirty="0"/>
          </a:p>
        </p:txBody>
      </p:sp>
      <p:sp>
        <p:nvSpPr>
          <p:cNvPr id="3" name="CuadroTexto 2">
            <a:extLst>
              <a:ext uri="{FF2B5EF4-FFF2-40B4-BE49-F238E27FC236}">
                <a16:creationId xmlns:a16="http://schemas.microsoft.com/office/drawing/2014/main" id="{D08F0A2F-BA09-810D-C818-9C7482B76529}"/>
              </a:ext>
            </a:extLst>
          </p:cNvPr>
          <p:cNvSpPr txBox="1"/>
          <p:nvPr/>
        </p:nvSpPr>
        <p:spPr>
          <a:xfrm>
            <a:off x="1159099" y="2678806"/>
            <a:ext cx="5318974" cy="1569660"/>
          </a:xfrm>
          <a:prstGeom prst="rect">
            <a:avLst/>
          </a:prstGeom>
          <a:noFill/>
        </p:spPr>
        <p:txBody>
          <a:bodyPr wrap="square" rtlCol="0">
            <a:spAutoFit/>
          </a:bodyPr>
          <a:lstStyle/>
          <a:p>
            <a:r>
              <a:rPr lang="es-ES" sz="1600"/>
              <a:t>este se debe hacer dentro del directorio del proyecto, al mismo nivel que: carga y plantillas. Dentro del directorio static, debemos tener una carpeta por cada tipo de contenido estático, que deseemos incluir. Para el ejemplo tendremos tres subdirectorios en static: css, img y js.</a:t>
            </a:r>
            <a:endParaRPr lang="es-ES" sz="1600" dirty="0"/>
          </a:p>
        </p:txBody>
      </p:sp>
      <p:pic>
        <p:nvPicPr>
          <p:cNvPr id="5" name="Imagen 4">
            <a:extLst>
              <a:ext uri="{FF2B5EF4-FFF2-40B4-BE49-F238E27FC236}">
                <a16:creationId xmlns:a16="http://schemas.microsoft.com/office/drawing/2014/main" id="{7E4D1D70-772A-AE07-E283-D360145B549D}"/>
              </a:ext>
            </a:extLst>
          </p:cNvPr>
          <p:cNvPicPr>
            <a:picLocks noChangeAspect="1"/>
          </p:cNvPicPr>
          <p:nvPr/>
        </p:nvPicPr>
        <p:blipFill>
          <a:blip r:embed="rId2"/>
          <a:stretch>
            <a:fillRect/>
          </a:stretch>
        </p:blipFill>
        <p:spPr>
          <a:xfrm>
            <a:off x="7514755" y="1596980"/>
            <a:ext cx="3267075" cy="4591050"/>
          </a:xfrm>
          <a:prstGeom prst="rect">
            <a:avLst/>
          </a:prstGeom>
        </p:spPr>
      </p:pic>
    </p:spTree>
    <p:extLst>
      <p:ext uri="{BB962C8B-B14F-4D97-AF65-F5344CB8AC3E}">
        <p14:creationId xmlns:p14="http://schemas.microsoft.com/office/powerpoint/2010/main" val="20743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1C177F3-6A1E-5DB3-DCAE-024A9DA204D1}"/>
              </a:ext>
            </a:extLst>
          </p:cNvPr>
          <p:cNvSpPr txBox="1"/>
          <p:nvPr/>
        </p:nvSpPr>
        <p:spPr>
          <a:xfrm>
            <a:off x="815662" y="1326524"/>
            <a:ext cx="9242737" cy="584775"/>
          </a:xfrm>
          <a:prstGeom prst="rect">
            <a:avLst/>
          </a:prstGeom>
          <a:solidFill>
            <a:schemeClr val="accent6">
              <a:lumMod val="20000"/>
              <a:lumOff val="80000"/>
            </a:schemeClr>
          </a:solidFill>
        </p:spPr>
        <p:txBody>
          <a:bodyPr wrap="square" rtlCol="0">
            <a:spAutoFit/>
          </a:bodyPr>
          <a:lstStyle/>
          <a:p>
            <a:r>
              <a:rPr lang="es-ES" sz="3200" dirty="0"/>
              <a:t>Crear un archivo base HTML en la APPS Core</a:t>
            </a:r>
          </a:p>
        </p:txBody>
      </p:sp>
      <p:pic>
        <p:nvPicPr>
          <p:cNvPr id="7" name="Imagen 6">
            <a:extLst>
              <a:ext uri="{FF2B5EF4-FFF2-40B4-BE49-F238E27FC236}">
                <a16:creationId xmlns:a16="http://schemas.microsoft.com/office/drawing/2014/main" id="{332CC25E-CA1F-3905-98C7-D2FCC2D05C0B}"/>
              </a:ext>
            </a:extLst>
          </p:cNvPr>
          <p:cNvPicPr>
            <a:picLocks noChangeAspect="1"/>
          </p:cNvPicPr>
          <p:nvPr/>
        </p:nvPicPr>
        <p:blipFill>
          <a:blip r:embed="rId2"/>
          <a:stretch>
            <a:fillRect/>
          </a:stretch>
        </p:blipFill>
        <p:spPr>
          <a:xfrm>
            <a:off x="4314423" y="2219509"/>
            <a:ext cx="6944033" cy="3968790"/>
          </a:xfrm>
          <a:prstGeom prst="rect">
            <a:avLst/>
          </a:prstGeom>
        </p:spPr>
      </p:pic>
      <p:sp>
        <p:nvSpPr>
          <p:cNvPr id="8" name="CuadroTexto 7">
            <a:extLst>
              <a:ext uri="{FF2B5EF4-FFF2-40B4-BE49-F238E27FC236}">
                <a16:creationId xmlns:a16="http://schemas.microsoft.com/office/drawing/2014/main" id="{788FFF07-AFED-6F52-B328-7D7BB33528B9}"/>
              </a:ext>
            </a:extLst>
          </p:cNvPr>
          <p:cNvSpPr txBox="1"/>
          <p:nvPr/>
        </p:nvSpPr>
        <p:spPr>
          <a:xfrm>
            <a:off x="437882" y="3249797"/>
            <a:ext cx="3296991" cy="954107"/>
          </a:xfrm>
          <a:prstGeom prst="rect">
            <a:avLst/>
          </a:prstGeom>
          <a:noFill/>
        </p:spPr>
        <p:txBody>
          <a:bodyPr wrap="square" rtlCol="0">
            <a:spAutoFit/>
          </a:bodyPr>
          <a:lstStyle/>
          <a:p>
            <a:r>
              <a:rPr lang="es-ES" dirty="0"/>
              <a:t>Creamos dentro de la </a:t>
            </a:r>
            <a:r>
              <a:rPr lang="es-ES" dirty="0" err="1"/>
              <a:t>core</a:t>
            </a:r>
            <a:r>
              <a:rPr lang="es-ES" dirty="0"/>
              <a:t> una carpeta llamada </a:t>
            </a:r>
            <a:r>
              <a:rPr lang="es-ES" dirty="0" err="1"/>
              <a:t>templates</a:t>
            </a:r>
            <a:r>
              <a:rPr lang="es-ES" dirty="0"/>
              <a:t> y dentro de esa carpeta creamos el HTML llamado Core</a:t>
            </a:r>
          </a:p>
        </p:txBody>
      </p:sp>
    </p:spTree>
    <p:extLst>
      <p:ext uri="{BB962C8B-B14F-4D97-AF65-F5344CB8AC3E}">
        <p14:creationId xmlns:p14="http://schemas.microsoft.com/office/powerpoint/2010/main" val="4001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BDF0CA-5E45-56B8-86C0-AEB822C89BF5}"/>
              </a:ext>
            </a:extLst>
          </p:cNvPr>
          <p:cNvSpPr txBox="1"/>
          <p:nvPr/>
        </p:nvSpPr>
        <p:spPr>
          <a:xfrm>
            <a:off x="519447" y="1429555"/>
            <a:ext cx="10839719" cy="584775"/>
          </a:xfrm>
          <a:prstGeom prst="rect">
            <a:avLst/>
          </a:prstGeom>
          <a:solidFill>
            <a:schemeClr val="accent6">
              <a:lumMod val="20000"/>
              <a:lumOff val="80000"/>
            </a:schemeClr>
          </a:solidFill>
        </p:spPr>
        <p:txBody>
          <a:bodyPr wrap="square" rtlCol="0">
            <a:spAutoFit/>
          </a:bodyPr>
          <a:lstStyle/>
          <a:p>
            <a:r>
              <a:rPr lang="es-ES" sz="3200" dirty="0"/>
              <a:t>Como se llaman a los CSS desde el archivo base HTML.</a:t>
            </a:r>
          </a:p>
        </p:txBody>
      </p:sp>
      <p:pic>
        <p:nvPicPr>
          <p:cNvPr id="8" name="Imagen 7">
            <a:extLst>
              <a:ext uri="{FF2B5EF4-FFF2-40B4-BE49-F238E27FC236}">
                <a16:creationId xmlns:a16="http://schemas.microsoft.com/office/drawing/2014/main" id="{069422AE-2EDF-3607-99DA-F8EB0A7CC9FA}"/>
              </a:ext>
            </a:extLst>
          </p:cNvPr>
          <p:cNvPicPr>
            <a:picLocks noChangeAspect="1"/>
          </p:cNvPicPr>
          <p:nvPr/>
        </p:nvPicPr>
        <p:blipFill>
          <a:blip r:embed="rId2"/>
          <a:stretch>
            <a:fillRect/>
          </a:stretch>
        </p:blipFill>
        <p:spPr>
          <a:xfrm>
            <a:off x="2333155" y="2891507"/>
            <a:ext cx="6315075" cy="1268368"/>
          </a:xfrm>
          <a:prstGeom prst="rect">
            <a:avLst/>
          </a:prstGeom>
        </p:spPr>
      </p:pic>
    </p:spTree>
    <p:extLst>
      <p:ext uri="{BB962C8B-B14F-4D97-AF65-F5344CB8AC3E}">
        <p14:creationId xmlns:p14="http://schemas.microsoft.com/office/powerpoint/2010/main" val="204835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D77ABEB-3A7E-C87F-210A-D5D2D1105501}"/>
              </a:ext>
            </a:extLst>
          </p:cNvPr>
          <p:cNvSpPr txBox="1"/>
          <p:nvPr/>
        </p:nvSpPr>
        <p:spPr>
          <a:xfrm>
            <a:off x="180304" y="1236372"/>
            <a:ext cx="12011696" cy="1077218"/>
          </a:xfrm>
          <a:prstGeom prst="rect">
            <a:avLst/>
          </a:prstGeom>
          <a:solidFill>
            <a:schemeClr val="accent6">
              <a:lumMod val="20000"/>
              <a:lumOff val="80000"/>
            </a:schemeClr>
          </a:solidFill>
        </p:spPr>
        <p:txBody>
          <a:bodyPr wrap="square" rtlCol="0">
            <a:spAutoFit/>
          </a:bodyPr>
          <a:lstStyle/>
          <a:p>
            <a:r>
              <a:rPr lang="es-ES" sz="3200" dirty="0"/>
              <a:t>Como consume un archivo hijo HTML al utilizar la herencia del</a:t>
            </a:r>
          </a:p>
          <a:p>
            <a:r>
              <a:rPr lang="es-ES" sz="3200" dirty="0"/>
              <a:t>archivo base HTML.</a:t>
            </a:r>
          </a:p>
        </p:txBody>
      </p:sp>
      <p:sp>
        <p:nvSpPr>
          <p:cNvPr id="3" name="CuadroTexto 2">
            <a:extLst>
              <a:ext uri="{FF2B5EF4-FFF2-40B4-BE49-F238E27FC236}">
                <a16:creationId xmlns:a16="http://schemas.microsoft.com/office/drawing/2014/main" id="{D7496E6C-1BC3-C010-DB1D-18882C01115B}"/>
              </a:ext>
            </a:extLst>
          </p:cNvPr>
          <p:cNvSpPr txBox="1"/>
          <p:nvPr/>
        </p:nvSpPr>
        <p:spPr>
          <a:xfrm>
            <a:off x="1146220" y="2394482"/>
            <a:ext cx="3361386" cy="307777"/>
          </a:xfrm>
          <a:prstGeom prst="rect">
            <a:avLst/>
          </a:prstGeom>
          <a:noFill/>
        </p:spPr>
        <p:txBody>
          <a:bodyPr wrap="square" rtlCol="0">
            <a:spAutoFit/>
          </a:bodyPr>
          <a:lstStyle/>
          <a:p>
            <a:r>
              <a:rPr lang="es-ES" dirty="0"/>
              <a:t>{% </a:t>
            </a:r>
            <a:r>
              <a:rPr lang="es-ES" dirty="0" err="1"/>
              <a:t>extends</a:t>
            </a:r>
            <a:r>
              <a:rPr lang="es-ES" dirty="0"/>
              <a:t> 'herencias/core.html' %}</a:t>
            </a:r>
          </a:p>
        </p:txBody>
      </p:sp>
      <p:pic>
        <p:nvPicPr>
          <p:cNvPr id="5" name="Imagen 4">
            <a:extLst>
              <a:ext uri="{FF2B5EF4-FFF2-40B4-BE49-F238E27FC236}">
                <a16:creationId xmlns:a16="http://schemas.microsoft.com/office/drawing/2014/main" id="{D684E061-B336-9CB2-E163-95749CFEA1B1}"/>
              </a:ext>
            </a:extLst>
          </p:cNvPr>
          <p:cNvPicPr>
            <a:picLocks noChangeAspect="1"/>
          </p:cNvPicPr>
          <p:nvPr/>
        </p:nvPicPr>
        <p:blipFill>
          <a:blip r:embed="rId2"/>
          <a:stretch>
            <a:fillRect/>
          </a:stretch>
        </p:blipFill>
        <p:spPr>
          <a:xfrm>
            <a:off x="1712890" y="3188793"/>
            <a:ext cx="8766220" cy="3283154"/>
          </a:xfrm>
          <a:prstGeom prst="rect">
            <a:avLst/>
          </a:prstGeom>
        </p:spPr>
      </p:pic>
    </p:spTree>
    <p:extLst>
      <p:ext uri="{BB962C8B-B14F-4D97-AF65-F5344CB8AC3E}">
        <p14:creationId xmlns:p14="http://schemas.microsoft.com/office/powerpoint/2010/main" val="387481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1D1CECB-FBEC-3A48-CC4B-50BF5DE46E3A}"/>
              </a:ext>
            </a:extLst>
          </p:cNvPr>
          <p:cNvSpPr txBox="1"/>
          <p:nvPr/>
        </p:nvSpPr>
        <p:spPr>
          <a:xfrm>
            <a:off x="437881" y="1365160"/>
            <a:ext cx="8384147" cy="584775"/>
          </a:xfrm>
          <a:prstGeom prst="rect">
            <a:avLst/>
          </a:prstGeom>
          <a:solidFill>
            <a:schemeClr val="accent6">
              <a:lumMod val="20000"/>
              <a:lumOff val="80000"/>
            </a:schemeClr>
          </a:solidFill>
        </p:spPr>
        <p:txBody>
          <a:bodyPr wrap="square" rtlCol="0">
            <a:spAutoFit/>
          </a:bodyPr>
          <a:lstStyle/>
          <a:p>
            <a:r>
              <a:rPr lang="es-ES" sz="3200" dirty="0"/>
              <a:t>Crear un </a:t>
            </a:r>
            <a:r>
              <a:rPr lang="es-ES" sz="3200" dirty="0" err="1"/>
              <a:t>view</a:t>
            </a:r>
            <a:r>
              <a:rPr lang="es-ES" sz="3200" dirty="0"/>
              <a:t> que llame al HTML hijo</a:t>
            </a:r>
          </a:p>
        </p:txBody>
      </p:sp>
      <p:pic>
        <p:nvPicPr>
          <p:cNvPr id="6" name="Imagen 5">
            <a:extLst>
              <a:ext uri="{FF2B5EF4-FFF2-40B4-BE49-F238E27FC236}">
                <a16:creationId xmlns:a16="http://schemas.microsoft.com/office/drawing/2014/main" id="{ECA13A55-E1FF-21A0-7D5E-4C5AE161D0AE}"/>
              </a:ext>
            </a:extLst>
          </p:cNvPr>
          <p:cNvPicPr>
            <a:picLocks noChangeAspect="1"/>
          </p:cNvPicPr>
          <p:nvPr/>
        </p:nvPicPr>
        <p:blipFill>
          <a:blip r:embed="rId2"/>
          <a:stretch>
            <a:fillRect/>
          </a:stretch>
        </p:blipFill>
        <p:spPr>
          <a:xfrm>
            <a:off x="3025587" y="3675856"/>
            <a:ext cx="4011706" cy="1133475"/>
          </a:xfrm>
          <a:prstGeom prst="rect">
            <a:avLst/>
          </a:prstGeom>
        </p:spPr>
      </p:pic>
      <p:sp>
        <p:nvSpPr>
          <p:cNvPr id="7" name="CuadroTexto 6">
            <a:extLst>
              <a:ext uri="{FF2B5EF4-FFF2-40B4-BE49-F238E27FC236}">
                <a16:creationId xmlns:a16="http://schemas.microsoft.com/office/drawing/2014/main" id="{870F8E30-1EAC-5274-8DFD-521E86F7BAF5}"/>
              </a:ext>
            </a:extLst>
          </p:cNvPr>
          <p:cNvSpPr txBox="1"/>
          <p:nvPr/>
        </p:nvSpPr>
        <p:spPr>
          <a:xfrm>
            <a:off x="968188" y="2474259"/>
            <a:ext cx="5351930" cy="707886"/>
          </a:xfrm>
          <a:prstGeom prst="rect">
            <a:avLst/>
          </a:prstGeom>
          <a:noFill/>
        </p:spPr>
        <p:txBody>
          <a:bodyPr wrap="square" rtlCol="0">
            <a:spAutoFit/>
          </a:bodyPr>
          <a:lstStyle/>
          <a:p>
            <a:r>
              <a:rPr lang="es-ES" sz="2000"/>
              <a:t>1-Vamos a caperta core y a de ahí al “View”</a:t>
            </a:r>
          </a:p>
          <a:p>
            <a:r>
              <a:rPr lang="es-ES" sz="2000"/>
              <a:t>2-Ingresmos el siguiente código.</a:t>
            </a:r>
            <a:endParaRPr lang="es-ES" sz="2000" dirty="0"/>
          </a:p>
        </p:txBody>
      </p:sp>
    </p:spTree>
    <p:extLst>
      <p:ext uri="{BB962C8B-B14F-4D97-AF65-F5344CB8AC3E}">
        <p14:creationId xmlns:p14="http://schemas.microsoft.com/office/powerpoint/2010/main" val="243112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D694163-0369-0044-073A-C4F33CF44412}"/>
              </a:ext>
            </a:extLst>
          </p:cNvPr>
          <p:cNvSpPr txBox="1"/>
          <p:nvPr/>
        </p:nvSpPr>
        <p:spPr>
          <a:xfrm>
            <a:off x="887505" y="1438835"/>
            <a:ext cx="8095130" cy="584775"/>
          </a:xfrm>
          <a:prstGeom prst="rect">
            <a:avLst/>
          </a:prstGeom>
          <a:solidFill>
            <a:schemeClr val="accent6">
              <a:lumMod val="20000"/>
              <a:lumOff val="80000"/>
            </a:schemeClr>
          </a:solidFill>
        </p:spPr>
        <p:txBody>
          <a:bodyPr wrap="square" rtlCol="0">
            <a:spAutoFit/>
          </a:bodyPr>
          <a:lstStyle/>
          <a:p>
            <a:r>
              <a:rPr lang="es-ES" sz="3200" dirty="0"/>
              <a:t>Crear la </a:t>
            </a:r>
            <a:r>
              <a:rPr lang="es-ES" sz="3200" dirty="0" err="1"/>
              <a:t>urls</a:t>
            </a:r>
            <a:r>
              <a:rPr lang="es-ES" sz="3200" dirty="0"/>
              <a:t> que llame al </a:t>
            </a:r>
            <a:r>
              <a:rPr lang="es-ES" sz="3200" dirty="0" err="1"/>
              <a:t>views</a:t>
            </a:r>
            <a:r>
              <a:rPr lang="es-ES" sz="3200" dirty="0"/>
              <a:t>.</a:t>
            </a:r>
          </a:p>
        </p:txBody>
      </p:sp>
      <p:pic>
        <p:nvPicPr>
          <p:cNvPr id="4" name="Imagen 3">
            <a:extLst>
              <a:ext uri="{FF2B5EF4-FFF2-40B4-BE49-F238E27FC236}">
                <a16:creationId xmlns:a16="http://schemas.microsoft.com/office/drawing/2014/main" id="{08849097-4564-A3EB-94E6-A3536829AAA7}"/>
              </a:ext>
            </a:extLst>
          </p:cNvPr>
          <p:cNvPicPr>
            <a:picLocks noChangeAspect="1"/>
          </p:cNvPicPr>
          <p:nvPr/>
        </p:nvPicPr>
        <p:blipFill>
          <a:blip r:embed="rId2"/>
          <a:stretch>
            <a:fillRect/>
          </a:stretch>
        </p:blipFill>
        <p:spPr>
          <a:xfrm>
            <a:off x="3294530" y="2915771"/>
            <a:ext cx="3807478" cy="838200"/>
          </a:xfrm>
          <a:prstGeom prst="rect">
            <a:avLst/>
          </a:prstGeom>
        </p:spPr>
      </p:pic>
    </p:spTree>
    <p:extLst>
      <p:ext uri="{BB962C8B-B14F-4D97-AF65-F5344CB8AC3E}">
        <p14:creationId xmlns:p14="http://schemas.microsoft.com/office/powerpoint/2010/main" val="452123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FC7BD5F-767A-F3AF-E906-90BD8DB39D49}"/>
              </a:ext>
            </a:extLst>
          </p:cNvPr>
          <p:cNvSpPr txBox="1"/>
          <p:nvPr/>
        </p:nvSpPr>
        <p:spPr>
          <a:xfrm rot="10800000" flipH="1" flipV="1">
            <a:off x="643943" y="1320188"/>
            <a:ext cx="10251583" cy="584775"/>
          </a:xfrm>
          <a:prstGeom prst="rect">
            <a:avLst/>
          </a:prstGeom>
          <a:solidFill>
            <a:schemeClr val="accent6">
              <a:lumMod val="20000"/>
              <a:lumOff val="80000"/>
            </a:schemeClr>
          </a:solidFill>
        </p:spPr>
        <p:txBody>
          <a:bodyPr wrap="square" rtlCol="0">
            <a:spAutoFit/>
          </a:bodyPr>
          <a:lstStyle/>
          <a:p>
            <a:r>
              <a:rPr lang="es-ES" sz="3200" dirty="0"/>
              <a:t>Integrar la aplicación APPS Core al proyecto principal</a:t>
            </a:r>
          </a:p>
        </p:txBody>
      </p:sp>
      <p:pic>
        <p:nvPicPr>
          <p:cNvPr id="4" name="Imagen 3">
            <a:extLst>
              <a:ext uri="{FF2B5EF4-FFF2-40B4-BE49-F238E27FC236}">
                <a16:creationId xmlns:a16="http://schemas.microsoft.com/office/drawing/2014/main" id="{A7240FAD-99EA-533E-79F4-6F743E408769}"/>
              </a:ext>
            </a:extLst>
          </p:cNvPr>
          <p:cNvPicPr>
            <a:picLocks noChangeAspect="1"/>
          </p:cNvPicPr>
          <p:nvPr/>
        </p:nvPicPr>
        <p:blipFill>
          <a:blip r:embed="rId2"/>
          <a:stretch>
            <a:fillRect/>
          </a:stretch>
        </p:blipFill>
        <p:spPr>
          <a:xfrm>
            <a:off x="1108964" y="2678599"/>
            <a:ext cx="7887694" cy="3599645"/>
          </a:xfrm>
          <a:prstGeom prst="rect">
            <a:avLst/>
          </a:prstGeom>
        </p:spPr>
      </p:pic>
      <p:sp>
        <p:nvSpPr>
          <p:cNvPr id="5" name="CuadroTexto 4">
            <a:extLst>
              <a:ext uri="{FF2B5EF4-FFF2-40B4-BE49-F238E27FC236}">
                <a16:creationId xmlns:a16="http://schemas.microsoft.com/office/drawing/2014/main" id="{F77FA37F-A228-1937-8542-CCBC94DFD6FB}"/>
              </a:ext>
            </a:extLst>
          </p:cNvPr>
          <p:cNvSpPr txBox="1"/>
          <p:nvPr/>
        </p:nvSpPr>
        <p:spPr>
          <a:xfrm>
            <a:off x="953037" y="2137893"/>
            <a:ext cx="7225048" cy="307777"/>
          </a:xfrm>
          <a:prstGeom prst="rect">
            <a:avLst/>
          </a:prstGeom>
          <a:noFill/>
        </p:spPr>
        <p:txBody>
          <a:bodyPr wrap="square" rtlCol="0">
            <a:spAutoFit/>
          </a:bodyPr>
          <a:lstStyle/>
          <a:p>
            <a:r>
              <a:rPr lang="es-ES"/>
              <a:t>Vamos a la carpeta Settings del proyecto principal y ingresamos al APP “core”</a:t>
            </a:r>
            <a:endParaRPr lang="es-ES" dirty="0"/>
          </a:p>
        </p:txBody>
      </p:sp>
    </p:spTree>
    <p:extLst>
      <p:ext uri="{BB962C8B-B14F-4D97-AF65-F5344CB8AC3E}">
        <p14:creationId xmlns:p14="http://schemas.microsoft.com/office/powerpoint/2010/main" val="2515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2" name="CuadroTexto 1">
            <a:extLst>
              <a:ext uri="{FF2B5EF4-FFF2-40B4-BE49-F238E27FC236}">
                <a16:creationId xmlns:a16="http://schemas.microsoft.com/office/drawing/2014/main" id="{C1BD7CC6-07F2-42AE-94A0-23E4EFB65CE2}"/>
              </a:ext>
            </a:extLst>
          </p:cNvPr>
          <p:cNvSpPr txBox="1"/>
          <p:nvPr/>
        </p:nvSpPr>
        <p:spPr>
          <a:xfrm>
            <a:off x="1003495" y="1406769"/>
            <a:ext cx="10185009" cy="4308872"/>
          </a:xfrm>
          <a:prstGeom prst="rect">
            <a:avLst/>
          </a:prstGeom>
          <a:noFill/>
        </p:spPr>
        <p:txBody>
          <a:bodyPr wrap="square" rtlCol="0">
            <a:spAutoFit/>
          </a:bodyPr>
          <a:lstStyle/>
          <a:p>
            <a:pPr algn="ctr"/>
            <a:endParaRPr lang="es-ES" sz="2000" b="1" u="sng" dirty="0">
              <a:solidFill>
                <a:srgbClr val="0070C0"/>
              </a:solidFill>
              <a:latin typeface="Times New Roman" panose="02020603050405020304" pitchFamily="18" charset="0"/>
              <a:cs typeface="Times New Roman" panose="02020603050405020304" pitchFamily="18" charset="0"/>
            </a:endParaRPr>
          </a:p>
          <a:p>
            <a:r>
              <a:rPr lang="es-ES" sz="1600" dirty="0"/>
              <a:t>1) ¿Qué es Django?...............................................................................PAG-4              </a:t>
            </a:r>
          </a:p>
          <a:p>
            <a:r>
              <a:rPr lang="es-ES" sz="1600" dirty="0"/>
              <a:t>2) ¿Qué es la máquina virtual en Django…………………………………………..PAG-5</a:t>
            </a:r>
          </a:p>
          <a:p>
            <a:r>
              <a:rPr lang="es-ES" sz="1600" dirty="0"/>
              <a:t>3) ¿Qué es MVT en Django. ?................................................................PAG-6</a:t>
            </a:r>
          </a:p>
          <a:p>
            <a:r>
              <a:rPr lang="es-ES" sz="1600" dirty="0"/>
              <a:t>4) Crear un proyecto con la máquina virtual……………………………………..PAG-7</a:t>
            </a:r>
          </a:p>
          <a:p>
            <a:r>
              <a:rPr lang="es-ES" sz="1600" dirty="0"/>
              <a:t>5) Descargar los instaladores de Django al proyecto………………………….PAG-8</a:t>
            </a:r>
          </a:p>
          <a:p>
            <a:r>
              <a:rPr lang="es-ES" sz="1600" dirty="0"/>
              <a:t>6) Crear un proyecto para programar en Django……………………………….PAG-9</a:t>
            </a:r>
          </a:p>
          <a:p>
            <a:r>
              <a:rPr lang="es-ES" sz="1600" dirty="0"/>
              <a:t>7) Ejecutar el proyecto y el mensaje de felicitaciones……………………….PAG-10</a:t>
            </a:r>
          </a:p>
          <a:p>
            <a:r>
              <a:rPr lang="es-ES" sz="1600" dirty="0"/>
              <a:t>8) Crear una Apps </a:t>
            </a:r>
            <a:r>
              <a:rPr lang="es-ES" sz="1600" dirty="0" err="1"/>
              <a:t>core</a:t>
            </a:r>
            <a:r>
              <a:rPr lang="es-ES" sz="1600" dirty="0"/>
              <a:t>……………………………………………………………………..PAG-11</a:t>
            </a:r>
          </a:p>
          <a:p>
            <a:r>
              <a:rPr lang="es-ES" sz="1600" dirty="0"/>
              <a:t>9) ¿Qué es la Carpeta </a:t>
            </a:r>
            <a:r>
              <a:rPr lang="es-ES" sz="1600" dirty="0" err="1"/>
              <a:t>Templates</a:t>
            </a:r>
            <a:r>
              <a:rPr lang="es-ES" sz="1600" dirty="0"/>
              <a:t>?........................................................PAG.12</a:t>
            </a:r>
          </a:p>
          <a:p>
            <a:r>
              <a:rPr lang="es-ES" sz="1600" dirty="0"/>
              <a:t>10) ¿Qué es la Carpeta </a:t>
            </a:r>
            <a:r>
              <a:rPr lang="es-ES" sz="1600" dirty="0" err="1"/>
              <a:t>stactic</a:t>
            </a:r>
            <a:r>
              <a:rPr lang="es-ES" sz="1600" dirty="0"/>
              <a:t>?............................................................PAG.13</a:t>
            </a:r>
          </a:p>
          <a:p>
            <a:r>
              <a:rPr lang="es-ES" sz="1600" dirty="0"/>
              <a:t>11)Crear un archivo base </a:t>
            </a:r>
            <a:r>
              <a:rPr lang="es-ES" sz="1600" dirty="0" err="1"/>
              <a:t>html</a:t>
            </a:r>
            <a:r>
              <a:rPr lang="es-ES" sz="1600" dirty="0"/>
              <a:t> en la APPS </a:t>
            </a:r>
            <a:r>
              <a:rPr lang="es-ES" sz="1600" dirty="0" err="1"/>
              <a:t>core</a:t>
            </a:r>
            <a:r>
              <a:rPr lang="es-ES" sz="1600" dirty="0"/>
              <a:t>……………………………………………………………………(PAG-14)</a:t>
            </a:r>
          </a:p>
          <a:p>
            <a:r>
              <a:rPr lang="es-ES" sz="1600" dirty="0"/>
              <a:t>12)Como se llaman a los CSS desde el archivo base </a:t>
            </a:r>
            <a:r>
              <a:rPr lang="es-ES" sz="1600" dirty="0" err="1"/>
              <a:t>html</a:t>
            </a:r>
            <a:r>
              <a:rPr lang="es-ES" sz="1600" dirty="0"/>
              <a:t>…………………………………………………….(PAG-15)</a:t>
            </a:r>
          </a:p>
          <a:p>
            <a:r>
              <a:rPr lang="es-ES" sz="1600" dirty="0"/>
              <a:t>13)Como consume un archivo hijo </a:t>
            </a:r>
            <a:r>
              <a:rPr lang="es-ES" sz="1600" dirty="0" err="1"/>
              <a:t>html</a:t>
            </a:r>
            <a:r>
              <a:rPr lang="es-ES" sz="1600" dirty="0"/>
              <a:t> al utilizar la herencia del archivo base </a:t>
            </a:r>
            <a:r>
              <a:rPr lang="es-ES" sz="1600" dirty="0" err="1"/>
              <a:t>html</a:t>
            </a:r>
            <a:r>
              <a:rPr lang="es-ES" sz="1600" dirty="0"/>
              <a:t>…………..(PAG-16)</a:t>
            </a:r>
          </a:p>
          <a:p>
            <a:endParaRPr lang="es-EC"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B73EE7B-0875-A183-53BE-59B69F6ECCDA}"/>
              </a:ext>
            </a:extLst>
          </p:cNvPr>
          <p:cNvSpPr txBox="1"/>
          <p:nvPr/>
        </p:nvSpPr>
        <p:spPr>
          <a:xfrm>
            <a:off x="206062" y="1378039"/>
            <a:ext cx="11779876" cy="1077218"/>
          </a:xfrm>
          <a:prstGeom prst="rect">
            <a:avLst/>
          </a:prstGeom>
          <a:solidFill>
            <a:schemeClr val="accent6">
              <a:lumMod val="20000"/>
              <a:lumOff val="80000"/>
            </a:schemeClr>
          </a:solidFill>
        </p:spPr>
        <p:txBody>
          <a:bodyPr wrap="square" rtlCol="0">
            <a:spAutoFit/>
          </a:bodyPr>
          <a:lstStyle/>
          <a:p>
            <a:r>
              <a:rPr lang="es-ES" sz="3200" dirty="0"/>
              <a:t>Crear las tablas del sistema de usuarios para utilizar el panel de</a:t>
            </a:r>
          </a:p>
          <a:p>
            <a:r>
              <a:rPr lang="es-ES" sz="3200" dirty="0"/>
              <a:t>administración.</a:t>
            </a:r>
          </a:p>
        </p:txBody>
      </p:sp>
      <p:pic>
        <p:nvPicPr>
          <p:cNvPr id="3" name="Imagen 2">
            <a:extLst>
              <a:ext uri="{FF2B5EF4-FFF2-40B4-BE49-F238E27FC236}">
                <a16:creationId xmlns:a16="http://schemas.microsoft.com/office/drawing/2014/main" id="{BC2B0714-3BC0-A4E3-26D6-45340BAD4D58}"/>
              </a:ext>
            </a:extLst>
          </p:cNvPr>
          <p:cNvPicPr>
            <a:picLocks noChangeAspect="1"/>
          </p:cNvPicPr>
          <p:nvPr/>
        </p:nvPicPr>
        <p:blipFill>
          <a:blip r:embed="rId2"/>
          <a:stretch>
            <a:fillRect/>
          </a:stretch>
        </p:blipFill>
        <p:spPr>
          <a:xfrm>
            <a:off x="1718701" y="2939603"/>
            <a:ext cx="4669220" cy="1941490"/>
          </a:xfrm>
          <a:prstGeom prst="rect">
            <a:avLst/>
          </a:prstGeom>
        </p:spPr>
      </p:pic>
    </p:spTree>
    <p:extLst>
      <p:ext uri="{BB962C8B-B14F-4D97-AF65-F5344CB8AC3E}">
        <p14:creationId xmlns:p14="http://schemas.microsoft.com/office/powerpoint/2010/main" val="337583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33E8518-2E2E-6BE2-4095-1F5514BDE76B}"/>
              </a:ext>
            </a:extLst>
          </p:cNvPr>
          <p:cNvSpPr txBox="1"/>
          <p:nvPr/>
        </p:nvSpPr>
        <p:spPr>
          <a:xfrm>
            <a:off x="643944" y="1506828"/>
            <a:ext cx="11191741" cy="1077218"/>
          </a:xfrm>
          <a:prstGeom prst="rect">
            <a:avLst/>
          </a:prstGeom>
          <a:solidFill>
            <a:schemeClr val="accent6">
              <a:lumMod val="20000"/>
              <a:lumOff val="80000"/>
            </a:schemeClr>
          </a:solidFill>
        </p:spPr>
        <p:txBody>
          <a:bodyPr wrap="square" rtlCol="0">
            <a:spAutoFit/>
          </a:bodyPr>
          <a:lstStyle/>
          <a:p>
            <a:r>
              <a:rPr lang="es-ES" sz="3200" dirty="0"/>
              <a:t>Crear un usuario para poder ingresar al Panel de Administración</a:t>
            </a:r>
          </a:p>
        </p:txBody>
      </p:sp>
      <p:pic>
        <p:nvPicPr>
          <p:cNvPr id="6" name="Imagen 5">
            <a:extLst>
              <a:ext uri="{FF2B5EF4-FFF2-40B4-BE49-F238E27FC236}">
                <a16:creationId xmlns:a16="http://schemas.microsoft.com/office/drawing/2014/main" id="{BD15BA52-92E3-0B67-2BE4-B254B49806A2}"/>
              </a:ext>
            </a:extLst>
          </p:cNvPr>
          <p:cNvPicPr>
            <a:picLocks noChangeAspect="1"/>
          </p:cNvPicPr>
          <p:nvPr/>
        </p:nvPicPr>
        <p:blipFill>
          <a:blip r:embed="rId2"/>
          <a:stretch>
            <a:fillRect/>
          </a:stretch>
        </p:blipFill>
        <p:spPr>
          <a:xfrm>
            <a:off x="4203208" y="3322749"/>
            <a:ext cx="5327158" cy="2913356"/>
          </a:xfrm>
          <a:prstGeom prst="rect">
            <a:avLst/>
          </a:prstGeom>
        </p:spPr>
      </p:pic>
    </p:spTree>
    <p:extLst>
      <p:ext uri="{BB962C8B-B14F-4D97-AF65-F5344CB8AC3E}">
        <p14:creationId xmlns:p14="http://schemas.microsoft.com/office/powerpoint/2010/main" val="1821672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5E2BB9F-144A-F3B4-BC9B-3A317A098FCB}"/>
              </a:ext>
            </a:extLst>
          </p:cNvPr>
          <p:cNvSpPr txBox="1"/>
          <p:nvPr/>
        </p:nvSpPr>
        <p:spPr>
          <a:xfrm>
            <a:off x="1519708" y="1455313"/>
            <a:ext cx="7959144" cy="584775"/>
          </a:xfrm>
          <a:prstGeom prst="rect">
            <a:avLst/>
          </a:prstGeom>
          <a:solidFill>
            <a:schemeClr val="accent6">
              <a:lumMod val="20000"/>
              <a:lumOff val="80000"/>
            </a:schemeClr>
          </a:solidFill>
        </p:spPr>
        <p:txBody>
          <a:bodyPr wrap="square" rtlCol="0">
            <a:spAutoFit/>
          </a:bodyPr>
          <a:lstStyle/>
          <a:p>
            <a:r>
              <a:rPr lang="es-ES" sz="3200" dirty="0"/>
              <a:t>Que es un modelo en Django</a:t>
            </a:r>
          </a:p>
        </p:txBody>
      </p:sp>
      <p:sp>
        <p:nvSpPr>
          <p:cNvPr id="6" name="CuadroTexto 5">
            <a:extLst>
              <a:ext uri="{FF2B5EF4-FFF2-40B4-BE49-F238E27FC236}">
                <a16:creationId xmlns:a16="http://schemas.microsoft.com/office/drawing/2014/main" id="{0234A46C-9E2B-1779-496F-2DF353417498}"/>
              </a:ext>
            </a:extLst>
          </p:cNvPr>
          <p:cNvSpPr txBox="1"/>
          <p:nvPr/>
        </p:nvSpPr>
        <p:spPr>
          <a:xfrm>
            <a:off x="1275009" y="2678806"/>
            <a:ext cx="4945487" cy="1569660"/>
          </a:xfrm>
          <a:prstGeom prst="rect">
            <a:avLst/>
          </a:prstGeom>
          <a:noFill/>
        </p:spPr>
        <p:txBody>
          <a:bodyPr wrap="square" rtlCol="0">
            <a:spAutoFit/>
          </a:bodyPr>
          <a:lstStyle/>
          <a:p>
            <a:r>
              <a:rPr lang="es-ES" sz="1600" dirty="0"/>
              <a:t>Un modelo en Django es un tipo especial de objeto que se guarda en la base de datos . Una base de datos es una colección de datos. Es un lugar en el cual almacenarás la información sobre usuarios, tus entradas de blog, etc. Utilizaremos una base de datos SQLite para almacenar nuestros datos.</a:t>
            </a:r>
          </a:p>
        </p:txBody>
      </p:sp>
    </p:spTree>
    <p:extLst>
      <p:ext uri="{BB962C8B-B14F-4D97-AF65-F5344CB8AC3E}">
        <p14:creationId xmlns:p14="http://schemas.microsoft.com/office/powerpoint/2010/main" val="3306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C472F37-E297-A487-2413-8164D9A4DDBE}"/>
              </a:ext>
            </a:extLst>
          </p:cNvPr>
          <p:cNvSpPr txBox="1"/>
          <p:nvPr/>
        </p:nvSpPr>
        <p:spPr>
          <a:xfrm>
            <a:off x="1197735" y="1493949"/>
            <a:ext cx="6400800" cy="584775"/>
          </a:xfrm>
          <a:prstGeom prst="rect">
            <a:avLst/>
          </a:prstGeom>
          <a:solidFill>
            <a:schemeClr val="accent6">
              <a:lumMod val="20000"/>
              <a:lumOff val="80000"/>
            </a:schemeClr>
          </a:solidFill>
        </p:spPr>
        <p:txBody>
          <a:bodyPr wrap="square" rtlCol="0">
            <a:spAutoFit/>
          </a:bodyPr>
          <a:lstStyle/>
          <a:p>
            <a:r>
              <a:rPr lang="es-ES" sz="3200" dirty="0"/>
              <a:t>Crear un modelo en Django.</a:t>
            </a:r>
          </a:p>
        </p:txBody>
      </p:sp>
      <p:pic>
        <p:nvPicPr>
          <p:cNvPr id="4" name="Imagen 3">
            <a:extLst>
              <a:ext uri="{FF2B5EF4-FFF2-40B4-BE49-F238E27FC236}">
                <a16:creationId xmlns:a16="http://schemas.microsoft.com/office/drawing/2014/main" id="{A5971D19-915F-4B98-5261-8AC9CF24C7C5}"/>
              </a:ext>
            </a:extLst>
          </p:cNvPr>
          <p:cNvPicPr>
            <a:picLocks noChangeAspect="1"/>
          </p:cNvPicPr>
          <p:nvPr/>
        </p:nvPicPr>
        <p:blipFill>
          <a:blip r:embed="rId2"/>
          <a:stretch>
            <a:fillRect/>
          </a:stretch>
        </p:blipFill>
        <p:spPr>
          <a:xfrm>
            <a:off x="1921937" y="2480542"/>
            <a:ext cx="8348125" cy="4150669"/>
          </a:xfrm>
          <a:prstGeom prst="rect">
            <a:avLst/>
          </a:prstGeom>
        </p:spPr>
      </p:pic>
    </p:spTree>
    <p:extLst>
      <p:ext uri="{BB962C8B-B14F-4D97-AF65-F5344CB8AC3E}">
        <p14:creationId xmlns:p14="http://schemas.microsoft.com/office/powerpoint/2010/main" val="2244496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2F8841A-EBB8-F026-E2F9-F204B9B4D32B}"/>
              </a:ext>
            </a:extLst>
          </p:cNvPr>
          <p:cNvSpPr txBox="1"/>
          <p:nvPr/>
        </p:nvSpPr>
        <p:spPr>
          <a:xfrm>
            <a:off x="540913" y="1700011"/>
            <a:ext cx="11359166" cy="584775"/>
          </a:xfrm>
          <a:prstGeom prst="rect">
            <a:avLst/>
          </a:prstGeom>
          <a:solidFill>
            <a:schemeClr val="accent6">
              <a:lumMod val="20000"/>
              <a:lumOff val="80000"/>
            </a:schemeClr>
          </a:solidFill>
        </p:spPr>
        <p:txBody>
          <a:bodyPr wrap="square" rtlCol="0">
            <a:spAutoFit/>
          </a:bodyPr>
          <a:lstStyle/>
          <a:p>
            <a:r>
              <a:rPr lang="es-ES" sz="3200" dirty="0"/>
              <a:t>Migrar el Modelo a la base del Panel de Administración.</a:t>
            </a:r>
          </a:p>
        </p:txBody>
      </p:sp>
      <p:pic>
        <p:nvPicPr>
          <p:cNvPr id="3" name="Imagen 2">
            <a:extLst>
              <a:ext uri="{FF2B5EF4-FFF2-40B4-BE49-F238E27FC236}">
                <a16:creationId xmlns:a16="http://schemas.microsoft.com/office/drawing/2014/main" id="{F6DE2CA6-9C57-C94A-6D18-A883F516EDE6}"/>
              </a:ext>
            </a:extLst>
          </p:cNvPr>
          <p:cNvPicPr>
            <a:picLocks noChangeAspect="1"/>
          </p:cNvPicPr>
          <p:nvPr/>
        </p:nvPicPr>
        <p:blipFill>
          <a:blip r:embed="rId2"/>
          <a:stretch>
            <a:fillRect/>
          </a:stretch>
        </p:blipFill>
        <p:spPr>
          <a:xfrm>
            <a:off x="3637043" y="2910795"/>
            <a:ext cx="3810330" cy="1662420"/>
          </a:xfrm>
          <a:prstGeom prst="rect">
            <a:avLst/>
          </a:prstGeom>
        </p:spPr>
      </p:pic>
    </p:spTree>
    <p:extLst>
      <p:ext uri="{BB962C8B-B14F-4D97-AF65-F5344CB8AC3E}">
        <p14:creationId xmlns:p14="http://schemas.microsoft.com/office/powerpoint/2010/main" val="2605517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A88034-011C-87A4-B55F-0105BF5F0792}"/>
              </a:ext>
            </a:extLst>
          </p:cNvPr>
          <p:cNvSpPr txBox="1"/>
          <p:nvPr/>
        </p:nvSpPr>
        <p:spPr>
          <a:xfrm>
            <a:off x="1300767" y="1442435"/>
            <a:ext cx="8628844" cy="584775"/>
          </a:xfrm>
          <a:prstGeom prst="rect">
            <a:avLst/>
          </a:prstGeom>
          <a:solidFill>
            <a:schemeClr val="accent6">
              <a:lumMod val="20000"/>
              <a:lumOff val="80000"/>
            </a:schemeClr>
          </a:solidFill>
        </p:spPr>
        <p:txBody>
          <a:bodyPr wrap="square" rtlCol="0">
            <a:spAutoFit/>
          </a:bodyPr>
          <a:lstStyle/>
          <a:p>
            <a:r>
              <a:rPr lang="es-ES" sz="3200" dirty="0"/>
              <a:t>Integrar el Modelo al Panel de Administración.</a:t>
            </a:r>
          </a:p>
        </p:txBody>
      </p:sp>
      <p:pic>
        <p:nvPicPr>
          <p:cNvPr id="4" name="Imagen 3">
            <a:extLst>
              <a:ext uri="{FF2B5EF4-FFF2-40B4-BE49-F238E27FC236}">
                <a16:creationId xmlns:a16="http://schemas.microsoft.com/office/drawing/2014/main" id="{1089DFF6-A3B0-3D4A-C150-0B078C4ACB19}"/>
              </a:ext>
            </a:extLst>
          </p:cNvPr>
          <p:cNvPicPr>
            <a:picLocks noChangeAspect="1"/>
          </p:cNvPicPr>
          <p:nvPr/>
        </p:nvPicPr>
        <p:blipFill>
          <a:blip r:embed="rId2"/>
          <a:stretch>
            <a:fillRect/>
          </a:stretch>
        </p:blipFill>
        <p:spPr>
          <a:xfrm>
            <a:off x="3009557" y="2519471"/>
            <a:ext cx="5425910" cy="3493311"/>
          </a:xfrm>
          <a:prstGeom prst="rect">
            <a:avLst/>
          </a:prstGeom>
        </p:spPr>
      </p:pic>
    </p:spTree>
    <p:extLst>
      <p:ext uri="{BB962C8B-B14F-4D97-AF65-F5344CB8AC3E}">
        <p14:creationId xmlns:p14="http://schemas.microsoft.com/office/powerpoint/2010/main" val="27813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4DC816-B2EE-00B2-C7C3-802FEF7A52EB}"/>
              </a:ext>
            </a:extLst>
          </p:cNvPr>
          <p:cNvSpPr txBox="1"/>
          <p:nvPr/>
        </p:nvSpPr>
        <p:spPr>
          <a:xfrm>
            <a:off x="257577" y="1552562"/>
            <a:ext cx="11745533" cy="584775"/>
          </a:xfrm>
          <a:prstGeom prst="rect">
            <a:avLst/>
          </a:prstGeom>
          <a:solidFill>
            <a:schemeClr val="accent6">
              <a:lumMod val="20000"/>
              <a:lumOff val="80000"/>
            </a:schemeClr>
          </a:solidFill>
        </p:spPr>
        <p:txBody>
          <a:bodyPr wrap="square">
            <a:spAutoFit/>
          </a:bodyPr>
          <a:lstStyle/>
          <a:p>
            <a:r>
              <a:rPr lang="es-ES" sz="3200" dirty="0"/>
              <a:t>Ingresar información al modelo por el Panel de Administración.</a:t>
            </a:r>
          </a:p>
        </p:txBody>
      </p:sp>
      <p:pic>
        <p:nvPicPr>
          <p:cNvPr id="6" name="Imagen 5">
            <a:extLst>
              <a:ext uri="{FF2B5EF4-FFF2-40B4-BE49-F238E27FC236}">
                <a16:creationId xmlns:a16="http://schemas.microsoft.com/office/drawing/2014/main" id="{55158F47-827A-23FD-2C11-CF8D3B18A462}"/>
              </a:ext>
            </a:extLst>
          </p:cNvPr>
          <p:cNvPicPr>
            <a:picLocks noChangeAspect="1"/>
          </p:cNvPicPr>
          <p:nvPr/>
        </p:nvPicPr>
        <p:blipFill>
          <a:blip r:embed="rId2"/>
          <a:stretch>
            <a:fillRect/>
          </a:stretch>
        </p:blipFill>
        <p:spPr>
          <a:xfrm>
            <a:off x="2678805" y="2597665"/>
            <a:ext cx="5653825" cy="3386766"/>
          </a:xfrm>
          <a:prstGeom prst="rect">
            <a:avLst/>
          </a:prstGeom>
        </p:spPr>
      </p:pic>
    </p:spTree>
    <p:extLst>
      <p:ext uri="{BB962C8B-B14F-4D97-AF65-F5344CB8AC3E}">
        <p14:creationId xmlns:p14="http://schemas.microsoft.com/office/powerpoint/2010/main" val="3748220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1C9ACB-A82B-F27E-612F-BB920400C0CA}"/>
              </a:ext>
            </a:extLst>
          </p:cNvPr>
          <p:cNvSpPr txBox="1"/>
          <p:nvPr/>
        </p:nvSpPr>
        <p:spPr>
          <a:xfrm>
            <a:off x="653602" y="1290294"/>
            <a:ext cx="11426781" cy="1077218"/>
          </a:xfrm>
          <a:prstGeom prst="rect">
            <a:avLst/>
          </a:prstGeom>
          <a:solidFill>
            <a:schemeClr val="accent6">
              <a:lumMod val="20000"/>
              <a:lumOff val="80000"/>
            </a:schemeClr>
          </a:solidFill>
        </p:spPr>
        <p:txBody>
          <a:bodyPr wrap="square">
            <a:spAutoFit/>
          </a:bodyPr>
          <a:lstStyle/>
          <a:p>
            <a:r>
              <a:rPr lang="es-ES" sz="3200" dirty="0"/>
              <a:t>Realizar la consulta de todo lo ingresado en el modelo desde el </a:t>
            </a:r>
            <a:r>
              <a:rPr lang="es-ES" sz="3200" dirty="0" err="1"/>
              <a:t>views</a:t>
            </a:r>
            <a:r>
              <a:rPr lang="es-ES" sz="3200" dirty="0"/>
              <a:t>.</a:t>
            </a:r>
          </a:p>
        </p:txBody>
      </p:sp>
      <p:pic>
        <p:nvPicPr>
          <p:cNvPr id="5" name="Imagen 4">
            <a:extLst>
              <a:ext uri="{FF2B5EF4-FFF2-40B4-BE49-F238E27FC236}">
                <a16:creationId xmlns:a16="http://schemas.microsoft.com/office/drawing/2014/main" id="{FCF8BDCB-71E7-C313-9A16-F720737A869F}"/>
              </a:ext>
            </a:extLst>
          </p:cNvPr>
          <p:cNvPicPr>
            <a:picLocks noChangeAspect="1"/>
          </p:cNvPicPr>
          <p:nvPr/>
        </p:nvPicPr>
        <p:blipFill>
          <a:blip r:embed="rId2"/>
          <a:stretch>
            <a:fillRect/>
          </a:stretch>
        </p:blipFill>
        <p:spPr>
          <a:xfrm>
            <a:off x="2530162" y="2851591"/>
            <a:ext cx="7131676" cy="2877496"/>
          </a:xfrm>
          <a:prstGeom prst="rect">
            <a:avLst/>
          </a:prstGeom>
        </p:spPr>
      </p:pic>
    </p:spTree>
    <p:extLst>
      <p:ext uri="{BB962C8B-B14F-4D97-AF65-F5344CB8AC3E}">
        <p14:creationId xmlns:p14="http://schemas.microsoft.com/office/powerpoint/2010/main" val="1233120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8F78A4E-6102-2089-99AE-52DF694A09C9}"/>
              </a:ext>
            </a:extLst>
          </p:cNvPr>
          <p:cNvSpPr txBox="1"/>
          <p:nvPr/>
        </p:nvSpPr>
        <p:spPr>
          <a:xfrm>
            <a:off x="540913" y="1346500"/>
            <a:ext cx="9723549" cy="1077218"/>
          </a:xfrm>
          <a:prstGeom prst="rect">
            <a:avLst/>
          </a:prstGeom>
          <a:solidFill>
            <a:schemeClr val="accent6">
              <a:lumMod val="20000"/>
              <a:lumOff val="80000"/>
            </a:schemeClr>
          </a:solidFill>
        </p:spPr>
        <p:txBody>
          <a:bodyPr wrap="square">
            <a:spAutoFit/>
          </a:bodyPr>
          <a:lstStyle/>
          <a:p>
            <a:r>
              <a:rPr lang="es-ES" sz="3200" dirty="0"/>
              <a:t>Mostrar los datos guardados en el modelo al HTML hijo.</a:t>
            </a:r>
          </a:p>
        </p:txBody>
      </p:sp>
      <p:pic>
        <p:nvPicPr>
          <p:cNvPr id="8" name="Imagen 7">
            <a:extLst>
              <a:ext uri="{FF2B5EF4-FFF2-40B4-BE49-F238E27FC236}">
                <a16:creationId xmlns:a16="http://schemas.microsoft.com/office/drawing/2014/main" id="{82EACE07-9121-F4EB-BF41-4A44C7563503}"/>
              </a:ext>
            </a:extLst>
          </p:cNvPr>
          <p:cNvPicPr>
            <a:picLocks noChangeAspect="1"/>
          </p:cNvPicPr>
          <p:nvPr/>
        </p:nvPicPr>
        <p:blipFill>
          <a:blip r:embed="rId2"/>
          <a:stretch>
            <a:fillRect/>
          </a:stretch>
        </p:blipFill>
        <p:spPr>
          <a:xfrm>
            <a:off x="1745898" y="2423718"/>
            <a:ext cx="7313578" cy="3845778"/>
          </a:xfrm>
          <a:prstGeom prst="rect">
            <a:avLst/>
          </a:prstGeom>
        </p:spPr>
      </p:pic>
    </p:spTree>
    <p:extLst>
      <p:ext uri="{BB962C8B-B14F-4D97-AF65-F5344CB8AC3E}">
        <p14:creationId xmlns:p14="http://schemas.microsoft.com/office/powerpoint/2010/main" val="63066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3" name="CuadroTexto 2">
            <a:extLst>
              <a:ext uri="{FF2B5EF4-FFF2-40B4-BE49-F238E27FC236}">
                <a16:creationId xmlns:a16="http://schemas.microsoft.com/office/drawing/2014/main" id="{D6FAB99C-4E89-941E-D4BD-A3E8016E3F49}"/>
              </a:ext>
            </a:extLst>
          </p:cNvPr>
          <p:cNvSpPr txBox="1"/>
          <p:nvPr/>
        </p:nvSpPr>
        <p:spPr>
          <a:xfrm>
            <a:off x="1661375" y="1305310"/>
            <a:ext cx="8116909" cy="5262979"/>
          </a:xfrm>
          <a:prstGeom prst="rect">
            <a:avLst/>
          </a:prstGeom>
          <a:noFill/>
        </p:spPr>
        <p:txBody>
          <a:bodyPr wrap="square">
            <a:spAutoFit/>
          </a:bodyPr>
          <a:lstStyle/>
          <a:p>
            <a:r>
              <a:rPr lang="es-ES" dirty="0"/>
              <a:t>14)Crear un </a:t>
            </a:r>
            <a:r>
              <a:rPr lang="es-ES" dirty="0" err="1"/>
              <a:t>view</a:t>
            </a:r>
            <a:r>
              <a:rPr lang="es-ES" dirty="0"/>
              <a:t> que llame al </a:t>
            </a:r>
            <a:r>
              <a:rPr lang="es-ES" dirty="0" err="1"/>
              <a:t>html</a:t>
            </a:r>
            <a:r>
              <a:rPr lang="es-ES" dirty="0"/>
              <a:t> hijo……………………………………………………………………………….(PAG-17)</a:t>
            </a:r>
          </a:p>
          <a:p>
            <a:r>
              <a:rPr lang="es-ES" dirty="0"/>
              <a:t>15)Crear la </a:t>
            </a:r>
            <a:r>
              <a:rPr lang="es-ES" dirty="0" err="1"/>
              <a:t>urls</a:t>
            </a:r>
            <a:r>
              <a:rPr lang="es-ES" dirty="0"/>
              <a:t> que llame al </a:t>
            </a:r>
            <a:r>
              <a:rPr lang="es-ES" dirty="0" err="1"/>
              <a:t>views</a:t>
            </a:r>
            <a:r>
              <a:rPr lang="es-ES" dirty="0"/>
              <a:t>……………………………………………………………………………………….(PAG-18)</a:t>
            </a:r>
          </a:p>
          <a:p>
            <a:r>
              <a:rPr lang="es-ES" dirty="0"/>
              <a:t>16)Integrar la aplicación APPS </a:t>
            </a:r>
            <a:r>
              <a:rPr lang="es-ES" dirty="0" err="1"/>
              <a:t>core</a:t>
            </a:r>
            <a:r>
              <a:rPr lang="es-ES" dirty="0"/>
              <a:t> al proyecto principal……………………………………………………..(PAG-19)</a:t>
            </a:r>
          </a:p>
          <a:p>
            <a:r>
              <a:rPr lang="es-ES" dirty="0"/>
              <a:t>17)Crear las tablas del sistema de usuarios para utilizar el panel de administración…………….(PAG-20)</a:t>
            </a:r>
          </a:p>
          <a:p>
            <a:r>
              <a:rPr lang="es-ES" dirty="0"/>
              <a:t>18)Crear un usuario para poder ingresar al Panel de Administración……………………………………(PAG-20)</a:t>
            </a:r>
          </a:p>
          <a:p>
            <a:r>
              <a:rPr lang="es-ES" dirty="0"/>
              <a:t>19)Que es un modelo en Django…………………………………………………………………………………….…….(PAG-21)</a:t>
            </a:r>
          </a:p>
          <a:p>
            <a:r>
              <a:rPr lang="es-ES" dirty="0"/>
              <a:t>20)Crear un modelo en Django……………………………………………………………………………………………..(PAG-22)</a:t>
            </a:r>
          </a:p>
          <a:p>
            <a:r>
              <a:rPr lang="es-ES" dirty="0"/>
              <a:t>21)Migrar el Modelo a la base del Panel de Administración………………………………………………….(PAG-23)</a:t>
            </a:r>
          </a:p>
          <a:p>
            <a:r>
              <a:rPr lang="es-ES" dirty="0"/>
              <a:t>22)Integrar el Modelo al Panel de Administración…………………………………………………………………(PAG-24)</a:t>
            </a:r>
          </a:p>
          <a:p>
            <a:r>
              <a:rPr lang="es-ES" dirty="0"/>
              <a:t>23)Ingresar información al modelo por el Panel de Administración……………………………………...(PAG-25)</a:t>
            </a:r>
          </a:p>
          <a:p>
            <a:r>
              <a:rPr lang="es-ES" dirty="0"/>
              <a:t>24)Realizar la consulta de todo lo ingresado en el modelo desde el </a:t>
            </a:r>
            <a:r>
              <a:rPr lang="es-ES" dirty="0" err="1"/>
              <a:t>views</a:t>
            </a:r>
            <a:r>
              <a:rPr lang="es-ES" dirty="0"/>
              <a:t>…………………………….(PAG-26)</a:t>
            </a:r>
          </a:p>
          <a:p>
            <a:r>
              <a:rPr lang="es-ES" dirty="0"/>
              <a:t>25)Mostrar los datos guardados en el modelo al </a:t>
            </a:r>
            <a:r>
              <a:rPr lang="es-ES" dirty="0" err="1"/>
              <a:t>html</a:t>
            </a:r>
            <a:r>
              <a:rPr lang="es-ES" dirty="0"/>
              <a:t> hijo……………………………………………………(PAG-27)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A936D63-87DE-00D9-A336-70356757187B}"/>
              </a:ext>
            </a:extLst>
          </p:cNvPr>
          <p:cNvSpPr txBox="1"/>
          <p:nvPr/>
        </p:nvSpPr>
        <p:spPr>
          <a:xfrm>
            <a:off x="1133340" y="1584759"/>
            <a:ext cx="4456090" cy="584775"/>
          </a:xfrm>
          <a:prstGeom prst="rect">
            <a:avLst/>
          </a:prstGeom>
          <a:solidFill>
            <a:schemeClr val="accent6">
              <a:lumMod val="20000"/>
              <a:lumOff val="80000"/>
            </a:schemeClr>
          </a:solidFill>
        </p:spPr>
        <p:txBody>
          <a:bodyPr wrap="square" rtlCol="0">
            <a:spAutoFit/>
          </a:bodyPr>
          <a:lstStyle/>
          <a:p>
            <a:r>
              <a:rPr lang="es-ES" sz="3200" dirty="0"/>
              <a:t>¿Qué es Django?</a:t>
            </a:r>
          </a:p>
        </p:txBody>
      </p:sp>
      <p:sp>
        <p:nvSpPr>
          <p:cNvPr id="5" name="CuadroTexto 4">
            <a:extLst>
              <a:ext uri="{FF2B5EF4-FFF2-40B4-BE49-F238E27FC236}">
                <a16:creationId xmlns:a16="http://schemas.microsoft.com/office/drawing/2014/main" id="{424AFB8E-D341-801F-D6AD-F644FDB9685B}"/>
              </a:ext>
            </a:extLst>
          </p:cNvPr>
          <p:cNvSpPr txBox="1"/>
          <p:nvPr/>
        </p:nvSpPr>
        <p:spPr>
          <a:xfrm>
            <a:off x="437883" y="2704564"/>
            <a:ext cx="7018986" cy="3170099"/>
          </a:xfrm>
          <a:prstGeom prst="rect">
            <a:avLst/>
          </a:prstGeom>
          <a:noFill/>
        </p:spPr>
        <p:txBody>
          <a:bodyPr wrap="square" rtlCol="0">
            <a:spAutoFit/>
          </a:bodyPr>
          <a:lstStyle/>
          <a:p>
            <a:r>
              <a:rPr lang="es-ES" sz="2000" dirty="0"/>
              <a:t>Django un </a:t>
            </a:r>
            <a:r>
              <a:rPr lang="es-ES" sz="2000" dirty="0" err="1"/>
              <a:t>framework</a:t>
            </a:r>
            <a:r>
              <a:rPr lang="es-ES" sz="2000" dirty="0"/>
              <a:t> de aplicaciones web gratuito y de código abierto (open </a:t>
            </a:r>
            <a:r>
              <a:rPr lang="es-ES" sz="2000" dirty="0" err="1"/>
              <a:t>source</a:t>
            </a:r>
            <a:r>
              <a:rPr lang="es-ES" sz="2000" dirty="0"/>
              <a:t>) escrito en Python. Un </a:t>
            </a:r>
            <a:r>
              <a:rPr lang="es-ES" sz="2000" dirty="0" err="1"/>
              <a:t>framework</a:t>
            </a:r>
            <a:r>
              <a:rPr lang="es-ES" sz="2000" dirty="0"/>
              <a:t> web es un conjunto de componentes que te ayudan a desarrollar sitios web más fácil y rápidamente.</a:t>
            </a:r>
          </a:p>
          <a:p>
            <a:endParaRPr lang="es-ES" sz="2000" dirty="0"/>
          </a:p>
          <a:p>
            <a:r>
              <a:rPr lang="es-ES" sz="2000" dirty="0"/>
              <a:t>Cuando construyes un sitio web, siempre necesitas un conjunto de componentes similares: una manera de manejar la autenticación de usuarios (registrarse, iniciar sesión, cerrar sesión), un panel de administración para tu sitio web, formularios, una forma de subir archivos, etc.</a:t>
            </a:r>
          </a:p>
        </p:txBody>
      </p:sp>
      <p:pic>
        <p:nvPicPr>
          <p:cNvPr id="6" name="Imagen 5">
            <a:extLst>
              <a:ext uri="{FF2B5EF4-FFF2-40B4-BE49-F238E27FC236}">
                <a16:creationId xmlns:a16="http://schemas.microsoft.com/office/drawing/2014/main" id="{379ABE12-53DF-1AC3-21C6-A5C8ACC7955E}"/>
              </a:ext>
            </a:extLst>
          </p:cNvPr>
          <p:cNvPicPr>
            <a:picLocks noChangeAspect="1"/>
          </p:cNvPicPr>
          <p:nvPr/>
        </p:nvPicPr>
        <p:blipFill>
          <a:blip r:embed="rId2"/>
          <a:stretch>
            <a:fillRect/>
          </a:stretch>
        </p:blipFill>
        <p:spPr>
          <a:xfrm>
            <a:off x="8160911" y="2800599"/>
            <a:ext cx="3412902" cy="1758771"/>
          </a:xfrm>
          <a:prstGeom prst="rect">
            <a:avLst/>
          </a:prstGeom>
        </p:spPr>
      </p:pic>
    </p:spTree>
    <p:extLst>
      <p:ext uri="{BB962C8B-B14F-4D97-AF65-F5344CB8AC3E}">
        <p14:creationId xmlns:p14="http://schemas.microsoft.com/office/powerpoint/2010/main" val="108607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2565640-5686-4FAF-DD0D-9F52B06C2FA7}"/>
              </a:ext>
            </a:extLst>
          </p:cNvPr>
          <p:cNvSpPr txBox="1"/>
          <p:nvPr/>
        </p:nvSpPr>
        <p:spPr>
          <a:xfrm>
            <a:off x="399246" y="1300766"/>
            <a:ext cx="7804597" cy="584775"/>
          </a:xfrm>
          <a:prstGeom prst="rect">
            <a:avLst/>
          </a:prstGeom>
          <a:solidFill>
            <a:schemeClr val="accent6">
              <a:lumMod val="20000"/>
              <a:lumOff val="80000"/>
            </a:schemeClr>
          </a:solidFill>
          <a:ln>
            <a:solidFill>
              <a:srgbClr val="92D050"/>
            </a:solidFill>
          </a:ln>
        </p:spPr>
        <p:txBody>
          <a:bodyPr wrap="square" rtlCol="0">
            <a:spAutoFit/>
          </a:bodyPr>
          <a:lstStyle/>
          <a:p>
            <a:pPr algn="ctr"/>
            <a:r>
              <a:rPr lang="es-ES" sz="3200" dirty="0"/>
              <a:t>¿Qué es la máquina virtual en Django</a:t>
            </a:r>
          </a:p>
        </p:txBody>
      </p:sp>
      <p:sp>
        <p:nvSpPr>
          <p:cNvPr id="3" name="CuadroTexto 2">
            <a:extLst>
              <a:ext uri="{FF2B5EF4-FFF2-40B4-BE49-F238E27FC236}">
                <a16:creationId xmlns:a16="http://schemas.microsoft.com/office/drawing/2014/main" id="{7DBD7B6B-4FD7-A9D2-56A1-12D5B57EA817}"/>
              </a:ext>
            </a:extLst>
          </p:cNvPr>
          <p:cNvSpPr txBox="1"/>
          <p:nvPr/>
        </p:nvSpPr>
        <p:spPr>
          <a:xfrm>
            <a:off x="798490" y="2369713"/>
            <a:ext cx="5447763" cy="3416320"/>
          </a:xfrm>
          <a:prstGeom prst="rect">
            <a:avLst/>
          </a:prstGeom>
          <a:noFill/>
        </p:spPr>
        <p:txBody>
          <a:bodyPr wrap="square" rtlCol="0">
            <a:spAutoFit/>
          </a:bodyPr>
          <a:lstStyle/>
          <a:p>
            <a:r>
              <a:rPr lang="es-ES" sz="1800" dirty="0"/>
              <a:t>El entorno de desarrollo es una instalación de Django en tu computadora local que puedes usar para desarrollar y probar apps Django antes de desplegarlas al entorno de producción.</a:t>
            </a:r>
          </a:p>
          <a:p>
            <a:r>
              <a:rPr lang="es-ES" sz="1800" dirty="0"/>
              <a:t>Las principales herramientas que el mismo Django proporciona son un conjunto de scripts de Python para crear y trabajar con proyectos Django, junto con un simple servidor web de desarrollo que puedes usar para probar de forma local (es decir en tu computadora, no en un servidor web externo) aplicaciones web Django con el explorador web de tu computadora</a:t>
            </a:r>
            <a:r>
              <a:rPr lang="es-ES" dirty="0"/>
              <a:t>.</a:t>
            </a:r>
          </a:p>
        </p:txBody>
      </p:sp>
      <p:pic>
        <p:nvPicPr>
          <p:cNvPr id="5" name="Imagen 4">
            <a:extLst>
              <a:ext uri="{FF2B5EF4-FFF2-40B4-BE49-F238E27FC236}">
                <a16:creationId xmlns:a16="http://schemas.microsoft.com/office/drawing/2014/main" id="{464959DB-3F1F-C8E7-F649-B9D6E834D7A3}"/>
              </a:ext>
            </a:extLst>
          </p:cNvPr>
          <p:cNvPicPr>
            <a:picLocks noChangeAspect="1"/>
          </p:cNvPicPr>
          <p:nvPr/>
        </p:nvPicPr>
        <p:blipFill>
          <a:blip r:embed="rId2"/>
          <a:stretch>
            <a:fillRect/>
          </a:stretch>
        </p:blipFill>
        <p:spPr>
          <a:xfrm>
            <a:off x="7366026" y="2369712"/>
            <a:ext cx="3568137" cy="2884867"/>
          </a:xfrm>
          <a:prstGeom prst="rect">
            <a:avLst/>
          </a:prstGeom>
        </p:spPr>
      </p:pic>
    </p:spTree>
    <p:extLst>
      <p:ext uri="{BB962C8B-B14F-4D97-AF65-F5344CB8AC3E}">
        <p14:creationId xmlns:p14="http://schemas.microsoft.com/office/powerpoint/2010/main" val="87321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B69CCAC-5E23-EAD0-1FA9-783366413621}"/>
              </a:ext>
            </a:extLst>
          </p:cNvPr>
          <p:cNvSpPr txBox="1"/>
          <p:nvPr/>
        </p:nvSpPr>
        <p:spPr>
          <a:xfrm>
            <a:off x="1472486" y="1209955"/>
            <a:ext cx="5370489" cy="584775"/>
          </a:xfrm>
          <a:prstGeom prst="rect">
            <a:avLst/>
          </a:prstGeom>
          <a:solidFill>
            <a:schemeClr val="accent6">
              <a:lumMod val="20000"/>
              <a:lumOff val="80000"/>
            </a:schemeClr>
          </a:solidFill>
          <a:ln>
            <a:solidFill>
              <a:srgbClr val="92D050"/>
            </a:solidFill>
          </a:ln>
        </p:spPr>
        <p:txBody>
          <a:bodyPr wrap="square" rtlCol="0">
            <a:spAutoFit/>
          </a:bodyPr>
          <a:lstStyle/>
          <a:p>
            <a:r>
              <a:rPr lang="es-ES" sz="3200" dirty="0"/>
              <a:t>¿Qué es MVT en Django. ?</a:t>
            </a:r>
          </a:p>
        </p:txBody>
      </p:sp>
      <p:sp>
        <p:nvSpPr>
          <p:cNvPr id="3" name="CuadroTexto 2">
            <a:extLst>
              <a:ext uri="{FF2B5EF4-FFF2-40B4-BE49-F238E27FC236}">
                <a16:creationId xmlns:a16="http://schemas.microsoft.com/office/drawing/2014/main" id="{5CB44C18-3A7B-8ED1-22D2-8CD2505B0E68}"/>
              </a:ext>
            </a:extLst>
          </p:cNvPr>
          <p:cNvSpPr txBox="1"/>
          <p:nvPr/>
        </p:nvSpPr>
        <p:spPr>
          <a:xfrm>
            <a:off x="995967" y="2253803"/>
            <a:ext cx="5649531" cy="4278094"/>
          </a:xfrm>
          <a:prstGeom prst="rect">
            <a:avLst/>
          </a:prstGeom>
          <a:noFill/>
        </p:spPr>
        <p:txBody>
          <a:bodyPr wrap="square" rtlCol="0">
            <a:spAutoFit/>
          </a:bodyPr>
          <a:lstStyle/>
          <a:p>
            <a:r>
              <a:rPr lang="es-ES" sz="1600" dirty="0"/>
              <a:t>Django redefine este modelo como MVT: Modelo-Vista-</a:t>
            </a:r>
            <a:r>
              <a:rPr lang="es-ES" sz="1600" dirty="0" err="1"/>
              <a:t>Template</a:t>
            </a:r>
            <a:r>
              <a:rPr lang="es-ES" sz="1600" dirty="0"/>
              <a:t>.</a:t>
            </a:r>
          </a:p>
          <a:p>
            <a:endParaRPr lang="es-ES" sz="1600" dirty="0"/>
          </a:p>
          <a:p>
            <a:r>
              <a:rPr lang="es-ES" sz="1600" dirty="0"/>
              <a:t>Hasta ahora lo que hemos hecho no requería de interactuar con la base de datos. Podríamos decir que simplemente se recibe una petición del navegador, se ejecuta la vista correspondiente y se renderiza el </a:t>
            </a:r>
            <a:r>
              <a:rPr lang="es-ES" sz="1600" dirty="0" err="1"/>
              <a:t>Template</a:t>
            </a:r>
            <a:r>
              <a:rPr lang="es-ES" sz="1600" dirty="0"/>
              <a:t> para que el navegador muestre el HTML resultante:</a:t>
            </a:r>
          </a:p>
          <a:p>
            <a:endParaRPr lang="es-ES" sz="1600" dirty="0"/>
          </a:p>
          <a:p>
            <a:endParaRPr lang="es-ES" sz="1600" dirty="0"/>
          </a:p>
          <a:p>
            <a:r>
              <a:rPr lang="es-ES" sz="1600" dirty="0"/>
              <a:t>Sin embargo en el momento en que aparecen las base de datos y los modelos, este proceso se </a:t>
            </a:r>
            <a:r>
              <a:rPr lang="es-ES" sz="1600" dirty="0" err="1"/>
              <a:t>extendiende</a:t>
            </a:r>
            <a:r>
              <a:rPr lang="es-ES" sz="1600" dirty="0"/>
              <a:t>. Ahora se recibirá la petición, se pasará a la vista, en la vista recuperaremos los datos del modelo correspondiente, y finalmente la renderizaremos el </a:t>
            </a:r>
            <a:r>
              <a:rPr lang="es-ES" sz="1600" dirty="0" err="1"/>
              <a:t>Template</a:t>
            </a:r>
            <a:r>
              <a:rPr lang="es-ES" sz="1600" dirty="0"/>
              <a:t> pero esta vez integrando los datos dinámicos recuperados del modelo, antes de enviar el HTML final al navegador</a:t>
            </a:r>
          </a:p>
        </p:txBody>
      </p:sp>
      <p:pic>
        <p:nvPicPr>
          <p:cNvPr id="4" name="Imagen 3">
            <a:extLst>
              <a:ext uri="{FF2B5EF4-FFF2-40B4-BE49-F238E27FC236}">
                <a16:creationId xmlns:a16="http://schemas.microsoft.com/office/drawing/2014/main" id="{59346B8D-B3DE-9E9B-2B40-8B0955073A03}"/>
              </a:ext>
            </a:extLst>
          </p:cNvPr>
          <p:cNvPicPr>
            <a:picLocks noChangeAspect="1"/>
          </p:cNvPicPr>
          <p:nvPr/>
        </p:nvPicPr>
        <p:blipFill>
          <a:blip r:embed="rId2"/>
          <a:stretch>
            <a:fillRect/>
          </a:stretch>
        </p:blipFill>
        <p:spPr>
          <a:xfrm>
            <a:off x="7300969" y="2433290"/>
            <a:ext cx="4395597" cy="2591025"/>
          </a:xfrm>
          <a:prstGeom prst="rect">
            <a:avLst/>
          </a:prstGeom>
        </p:spPr>
      </p:pic>
    </p:spTree>
    <p:extLst>
      <p:ext uri="{BB962C8B-B14F-4D97-AF65-F5344CB8AC3E}">
        <p14:creationId xmlns:p14="http://schemas.microsoft.com/office/powerpoint/2010/main" val="319244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EF096EB-91FB-D308-0926-255672E7E7E6}"/>
              </a:ext>
            </a:extLst>
          </p:cNvPr>
          <p:cNvSpPr txBox="1"/>
          <p:nvPr/>
        </p:nvSpPr>
        <p:spPr>
          <a:xfrm>
            <a:off x="528032" y="1262786"/>
            <a:ext cx="8216722" cy="584775"/>
          </a:xfrm>
          <a:prstGeom prst="rect">
            <a:avLst/>
          </a:prstGeom>
          <a:solidFill>
            <a:schemeClr val="accent6">
              <a:lumMod val="20000"/>
              <a:lumOff val="80000"/>
            </a:schemeClr>
          </a:solidFill>
        </p:spPr>
        <p:txBody>
          <a:bodyPr wrap="square" rtlCol="0">
            <a:spAutoFit/>
          </a:bodyPr>
          <a:lstStyle/>
          <a:p>
            <a:r>
              <a:rPr lang="es-ES" sz="3200" dirty="0"/>
              <a:t>Crear un proyecto con la máquina virtual.</a:t>
            </a:r>
          </a:p>
        </p:txBody>
      </p:sp>
      <p:pic>
        <p:nvPicPr>
          <p:cNvPr id="3" name="Imagen 2">
            <a:extLst>
              <a:ext uri="{FF2B5EF4-FFF2-40B4-BE49-F238E27FC236}">
                <a16:creationId xmlns:a16="http://schemas.microsoft.com/office/drawing/2014/main" id="{150A7961-A4B8-43AE-F6C0-DE07505C3577}"/>
              </a:ext>
            </a:extLst>
          </p:cNvPr>
          <p:cNvPicPr>
            <a:picLocks noChangeAspect="1"/>
          </p:cNvPicPr>
          <p:nvPr/>
        </p:nvPicPr>
        <p:blipFill>
          <a:blip r:embed="rId2"/>
          <a:stretch>
            <a:fillRect/>
          </a:stretch>
        </p:blipFill>
        <p:spPr>
          <a:xfrm>
            <a:off x="1935631" y="2163673"/>
            <a:ext cx="5401524" cy="4694327"/>
          </a:xfrm>
          <a:prstGeom prst="rect">
            <a:avLst/>
          </a:prstGeom>
        </p:spPr>
      </p:pic>
    </p:spTree>
    <p:extLst>
      <p:ext uri="{BB962C8B-B14F-4D97-AF65-F5344CB8AC3E}">
        <p14:creationId xmlns:p14="http://schemas.microsoft.com/office/powerpoint/2010/main" val="10378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363FC70-17B8-A0B6-EC7A-4C96CFBD2F86}"/>
              </a:ext>
            </a:extLst>
          </p:cNvPr>
          <p:cNvSpPr txBox="1"/>
          <p:nvPr/>
        </p:nvSpPr>
        <p:spPr>
          <a:xfrm>
            <a:off x="412124" y="1287888"/>
            <a:ext cx="9281374" cy="584775"/>
          </a:xfrm>
          <a:prstGeom prst="rect">
            <a:avLst/>
          </a:prstGeom>
          <a:solidFill>
            <a:schemeClr val="accent6">
              <a:lumMod val="20000"/>
              <a:lumOff val="80000"/>
            </a:schemeClr>
          </a:solidFill>
        </p:spPr>
        <p:txBody>
          <a:bodyPr wrap="square" rtlCol="0">
            <a:spAutoFit/>
          </a:bodyPr>
          <a:lstStyle/>
          <a:p>
            <a:r>
              <a:rPr lang="es-ES" sz="3200" dirty="0"/>
              <a:t>Descargar los instaladores de Django al proyecto</a:t>
            </a:r>
          </a:p>
        </p:txBody>
      </p:sp>
      <p:pic>
        <p:nvPicPr>
          <p:cNvPr id="3" name="Imagen 2">
            <a:extLst>
              <a:ext uri="{FF2B5EF4-FFF2-40B4-BE49-F238E27FC236}">
                <a16:creationId xmlns:a16="http://schemas.microsoft.com/office/drawing/2014/main" id="{DD810E98-D6C6-D676-E8BE-01F788ACCE26}"/>
              </a:ext>
            </a:extLst>
          </p:cNvPr>
          <p:cNvPicPr>
            <a:picLocks noChangeAspect="1"/>
          </p:cNvPicPr>
          <p:nvPr/>
        </p:nvPicPr>
        <p:blipFill>
          <a:blip r:embed="rId2"/>
          <a:stretch>
            <a:fillRect/>
          </a:stretch>
        </p:blipFill>
        <p:spPr>
          <a:xfrm>
            <a:off x="1205828" y="1906074"/>
            <a:ext cx="6856345" cy="4234240"/>
          </a:xfrm>
          <a:prstGeom prst="rect">
            <a:avLst/>
          </a:prstGeom>
        </p:spPr>
      </p:pic>
    </p:spTree>
    <p:extLst>
      <p:ext uri="{BB962C8B-B14F-4D97-AF65-F5344CB8AC3E}">
        <p14:creationId xmlns:p14="http://schemas.microsoft.com/office/powerpoint/2010/main" val="61493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DA59C4-3E91-7009-9514-1095F601373F}"/>
              </a:ext>
            </a:extLst>
          </p:cNvPr>
          <p:cNvSpPr txBox="1"/>
          <p:nvPr/>
        </p:nvSpPr>
        <p:spPr>
          <a:xfrm>
            <a:off x="824247" y="1506828"/>
            <a:ext cx="8757634" cy="584775"/>
          </a:xfrm>
          <a:prstGeom prst="rect">
            <a:avLst/>
          </a:prstGeom>
          <a:solidFill>
            <a:schemeClr val="accent6">
              <a:lumMod val="20000"/>
              <a:lumOff val="80000"/>
            </a:schemeClr>
          </a:solidFill>
        </p:spPr>
        <p:txBody>
          <a:bodyPr wrap="square" rtlCol="0">
            <a:spAutoFit/>
          </a:bodyPr>
          <a:lstStyle/>
          <a:p>
            <a:r>
              <a:rPr lang="es-ES" sz="3200" dirty="0"/>
              <a:t>Crear un proyecto para programar en Django</a:t>
            </a:r>
          </a:p>
        </p:txBody>
      </p:sp>
      <p:pic>
        <p:nvPicPr>
          <p:cNvPr id="5" name="Imagen 4">
            <a:extLst>
              <a:ext uri="{FF2B5EF4-FFF2-40B4-BE49-F238E27FC236}">
                <a16:creationId xmlns:a16="http://schemas.microsoft.com/office/drawing/2014/main" id="{A57B1280-B580-CE0B-586D-B9B81F9800A9}"/>
              </a:ext>
            </a:extLst>
          </p:cNvPr>
          <p:cNvPicPr>
            <a:picLocks noChangeAspect="1"/>
          </p:cNvPicPr>
          <p:nvPr/>
        </p:nvPicPr>
        <p:blipFill>
          <a:blip r:embed="rId2"/>
          <a:stretch>
            <a:fillRect/>
          </a:stretch>
        </p:blipFill>
        <p:spPr>
          <a:xfrm>
            <a:off x="1326525" y="2502487"/>
            <a:ext cx="7920508" cy="3742603"/>
          </a:xfrm>
          <a:prstGeom prst="rect">
            <a:avLst/>
          </a:prstGeom>
        </p:spPr>
      </p:pic>
    </p:spTree>
    <p:extLst>
      <p:ext uri="{BB962C8B-B14F-4D97-AF65-F5344CB8AC3E}">
        <p14:creationId xmlns:p14="http://schemas.microsoft.com/office/powerpoint/2010/main" val="261031059"/>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1160</Words>
  <Application>Microsoft Office PowerPoint</Application>
  <PresentationFormat>Panorámica</PresentationFormat>
  <Paragraphs>80</Paragraphs>
  <Slides>28</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Dayanara Tama</dc:creator>
  <cp:lastModifiedBy>Dayanara Tama</cp:lastModifiedBy>
  <cp:revision>8</cp:revision>
  <dcterms:modified xsi:type="dcterms:W3CDTF">2022-08-16T06:04:34Z</dcterms:modified>
</cp:coreProperties>
</file>