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440" r:id="rId4"/>
    <p:sldId id="441" r:id="rId5"/>
    <p:sldId id="360" r:id="rId6"/>
    <p:sldId id="361" r:id="rId7"/>
    <p:sldId id="362" r:id="rId8"/>
    <p:sldId id="417" r:id="rId9"/>
    <p:sldId id="366" r:id="rId10"/>
    <p:sldId id="414" r:id="rId11"/>
    <p:sldId id="405" r:id="rId12"/>
    <p:sldId id="415" r:id="rId13"/>
    <p:sldId id="406" r:id="rId14"/>
    <p:sldId id="407" r:id="rId15"/>
    <p:sldId id="408" r:id="rId16"/>
    <p:sldId id="416" r:id="rId17"/>
    <p:sldId id="409" r:id="rId18"/>
    <p:sldId id="418" r:id="rId19"/>
    <p:sldId id="425" r:id="rId20"/>
    <p:sldId id="410" r:id="rId21"/>
    <p:sldId id="411" r:id="rId22"/>
    <p:sldId id="424" r:id="rId23"/>
    <p:sldId id="412" r:id="rId24"/>
    <p:sldId id="430" r:id="rId25"/>
    <p:sldId id="420" r:id="rId26"/>
    <p:sldId id="421" r:id="rId27"/>
    <p:sldId id="438" r:id="rId28"/>
    <p:sldId id="439" r:id="rId29"/>
    <p:sldId id="429" r:id="rId30"/>
    <p:sldId id="428" r:id="rId31"/>
    <p:sldId id="431" r:id="rId32"/>
    <p:sldId id="432" r:id="rId33"/>
    <p:sldId id="433" r:id="rId34"/>
    <p:sldId id="434" r:id="rId35"/>
    <p:sldId id="423" r:id="rId36"/>
    <p:sldId id="435" r:id="rId37"/>
    <p:sldId id="437" r:id="rId38"/>
    <p:sldId id="436" r:id="rId39"/>
    <p:sldId id="30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6.png"/><Relationship Id="rId4" Type="http://schemas.openxmlformats.org/officeDocument/2006/relationships/image" Target="../media/image22.wmf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1.png"/><Relationship Id="rId4" Type="http://schemas.openxmlformats.org/officeDocument/2006/relationships/image" Target="../media/image30.wmf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7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72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Lasso/Ridge Regression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Eigenvalue Analysis + PCA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1113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Formulation for Lasso/Ridge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83" y="2099133"/>
            <a:ext cx="6553200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18" y="2335074"/>
            <a:ext cx="196215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08" y="4342551"/>
            <a:ext cx="6581775" cy="1819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018" y="4599725"/>
            <a:ext cx="1885950" cy="1304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941570" y="1674533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제한조건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48532" y="5021354"/>
            <a:ext cx="845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8848532" y="2678271"/>
            <a:ext cx="845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312116" y="2616715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Lasso</a:t>
            </a:r>
            <a:endParaRPr lang="ko-KR" altLang="en-US" sz="3200" dirty="0"/>
          </a:p>
        </p:txBody>
      </p:sp>
      <p:sp>
        <p:nvSpPr>
          <p:cNvPr id="19" name="직사각형 18"/>
          <p:cNvSpPr/>
          <p:nvPr/>
        </p:nvSpPr>
        <p:spPr>
          <a:xfrm>
            <a:off x="312116" y="4898244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5834580" y="180495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4580" y="417721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86018" y="2355870"/>
            <a:ext cx="1885950" cy="1223766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24118" y="4567837"/>
            <a:ext cx="1885950" cy="1223766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423" y="-66655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Lasso/Ridge regression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84" y="870086"/>
            <a:ext cx="9246083" cy="51920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7663" y="6062175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Lasso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6818933" y="601903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2403"/>
            <a:ext cx="196215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634" y="4584716"/>
            <a:ext cx="1885950" cy="1304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43670" y="1326731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009588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제한조건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47186" y="4123051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제한조건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981075" y="3854953"/>
            <a:ext cx="1465911" cy="62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062175" y="5134338"/>
            <a:ext cx="2096668" cy="10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7663" y="6062175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Lasso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6818933" y="601903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</a:t>
            </a:r>
            <a:endParaRPr lang="ko-KR" altLang="en-US" sz="3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Norm,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L1, L2, …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545" y="1637921"/>
            <a:ext cx="5484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Norm: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간단하게 벡터의 크기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47" y="4756617"/>
            <a:ext cx="1962150" cy="1352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36" y="4726384"/>
            <a:ext cx="1885950" cy="1304925"/>
          </a:xfrm>
          <a:prstGeom prst="rect">
            <a:avLst/>
          </a:prstGeom>
        </p:spPr>
      </p:pic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98390"/>
              </p:ext>
            </p:extLst>
          </p:nvPr>
        </p:nvGraphicFramePr>
        <p:xfrm>
          <a:off x="927854" y="2191496"/>
          <a:ext cx="2799927" cy="191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수식" r:id="rId5" imgW="685800" imgH="469800" progId="Equation.3">
                  <p:embed/>
                </p:oleObj>
              </mc:Choice>
              <mc:Fallback>
                <p:oleObj name="수식" r:id="rId5" imgW="68580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854" y="2191496"/>
                        <a:ext cx="2799927" cy="191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72629"/>
              </p:ext>
            </p:extLst>
          </p:nvPr>
        </p:nvGraphicFramePr>
        <p:xfrm>
          <a:off x="2388553" y="4103848"/>
          <a:ext cx="1078337" cy="63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수식" r:id="rId7" imgW="342720" imgH="203040" progId="Equation.3">
                  <p:embed/>
                </p:oleObj>
              </mc:Choice>
              <mc:Fallback>
                <p:oleObj name="수식" r:id="rId7" imgW="342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8553" y="4103848"/>
                        <a:ext cx="1078337" cy="636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24524"/>
              </p:ext>
            </p:extLst>
          </p:nvPr>
        </p:nvGraphicFramePr>
        <p:xfrm>
          <a:off x="7069138" y="4051300"/>
          <a:ext cx="11985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수식" r:id="rId9" imgW="380880" imgH="203040" progId="Equation.3">
                  <p:embed/>
                </p:oleObj>
              </mc:Choice>
              <mc:Fallback>
                <p:oleObj name="수식" r:id="rId9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138" y="4051300"/>
                        <a:ext cx="1198562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4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Version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26" y="1764406"/>
            <a:ext cx="1899653" cy="8141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0" y="3145213"/>
            <a:ext cx="11639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331" y="-2463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VS. Lasso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" y="1180337"/>
            <a:ext cx="5553075" cy="483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59" y="1180337"/>
            <a:ext cx="5610225" cy="4924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6240" y="6062173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Lasso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18944" y="6062174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3981745" y="3090963"/>
            <a:ext cx="1478897" cy="849972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02020" y="3217563"/>
            <a:ext cx="1541236" cy="849972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62" y="1259514"/>
            <a:ext cx="5638800" cy="428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4" y="1300931"/>
            <a:ext cx="5562600" cy="4381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331" y="-24632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VS. Ridge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0483" y="5769786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Lasso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235609" y="576978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420332" y="2303001"/>
            <a:ext cx="3570692" cy="618218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800100" lvl="1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127" y="2434107"/>
            <a:ext cx="3194391" cy="641544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273" y="402069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400483" y="3238681"/>
            <a:ext cx="106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234" y="1666005"/>
            <a:ext cx="1328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7" y="1454861"/>
            <a:ext cx="5762625" cy="4400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92" y="1473911"/>
            <a:ext cx="5629275" cy="4381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30397" y="278042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339295" y="4133251"/>
            <a:ext cx="106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9655" y="1748310"/>
            <a:ext cx="1328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81282" y="355090"/>
            <a:ext cx="190308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실선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Lasso</a:t>
            </a:r>
          </a:p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점선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Ridge 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849898" y="606169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변수가 모두 연관된 경우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6591728" y="6061696"/>
            <a:ext cx="51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변수 중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개만 연관된 경우</a:t>
            </a:r>
            <a:endParaRPr lang="ko-KR" altLang="en-US" sz="2800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20331" y="-2463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Lasso VS. Ridge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0056" y="1341304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Dimension Reduction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4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0056" y="1341304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고유값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고유벡터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61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7014" y="155056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변환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(Linear Transformation)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44948"/>
              </p:ext>
            </p:extLst>
          </p:nvPr>
        </p:nvGraphicFramePr>
        <p:xfrm>
          <a:off x="533174" y="1928934"/>
          <a:ext cx="6659811" cy="176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수식" r:id="rId3" imgW="1815840" imgH="482400" progId="Equation.3">
                  <p:embed/>
                </p:oleObj>
              </mc:Choice>
              <mc:Fallback>
                <p:oleObj name="수식" r:id="rId3" imgW="18158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174" y="1928934"/>
                        <a:ext cx="6659811" cy="176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타원 4"/>
          <p:cNvSpPr/>
          <p:nvPr/>
        </p:nvSpPr>
        <p:spPr>
          <a:xfrm>
            <a:off x="8562773" y="308620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038177" y="1222650"/>
            <a:ext cx="0" cy="2564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708287" y="3529265"/>
            <a:ext cx="2787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068887" y="148061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73788" y="1789986"/>
            <a:ext cx="328496" cy="117995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06744"/>
              </p:ext>
            </p:extLst>
          </p:nvPr>
        </p:nvGraphicFramePr>
        <p:xfrm>
          <a:off x="10130665" y="3567434"/>
          <a:ext cx="365617" cy="51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수식" r:id="rId5" imgW="152280" imgH="215640" progId="Equation.3">
                  <p:embed/>
                </p:oleObj>
              </mc:Choice>
              <mc:Fallback>
                <p:oleObj name="수식" r:id="rId5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30665" y="3567434"/>
                        <a:ext cx="365617" cy="51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21985"/>
              </p:ext>
            </p:extLst>
          </p:nvPr>
        </p:nvGraphicFramePr>
        <p:xfrm>
          <a:off x="7583628" y="1222650"/>
          <a:ext cx="396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수식" r:id="rId7" imgW="164880" imgH="215640" progId="Equation.3">
                  <p:embed/>
                </p:oleObj>
              </mc:Choice>
              <mc:Fallback>
                <p:oleObj name="수식" r:id="rId7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3628" y="1222650"/>
                        <a:ext cx="3968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7368" y="4016147"/>
            <a:ext cx="3444514" cy="27181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2985" y="4140592"/>
            <a:ext cx="3703485" cy="2493680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5357612" y="4794170"/>
            <a:ext cx="927279" cy="412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92396" y="5375207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이유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예측 정확도 향상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예측 정확도 향상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모델 해석 용이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28969" y="1987211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5848796" y="293772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&lt;   p,   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입출력 관계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9146900" y="35725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90733" y="4320271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낮은 바이어스</a:t>
            </a:r>
            <a:endParaRPr lang="ko-KR" altLang="en-US" sz="2000" b="1" dirty="0"/>
          </a:p>
        </p:txBody>
      </p:sp>
      <p:sp>
        <p:nvSpPr>
          <p:cNvPr id="67" name="오른쪽 화살표 66"/>
          <p:cNvSpPr/>
          <p:nvPr/>
        </p:nvSpPr>
        <p:spPr>
          <a:xfrm rot="5400000">
            <a:off x="6628878" y="2978723"/>
            <a:ext cx="727676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209089" y="4290089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분산이 무한대가 된다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801481" y="532907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trike="sngStrike" dirty="0" smtClean="0"/>
              <a:t>유일한 최소자승 계수 못 구함</a:t>
            </a:r>
            <a:endParaRPr lang="ko-KR" altLang="en-US" sz="2000" b="1" strike="sngStrike" dirty="0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6346746" y="47302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2549" y="6471153"/>
            <a:ext cx="33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관찰 </a:t>
            </a:r>
            <a:r>
              <a:rPr lang="ko-KR" altLang="en-US" sz="2000" b="1" dirty="0" smtClean="0"/>
              <a:t>값에서 예측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가능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345259" y="5852405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9195882" y="4141200"/>
            <a:ext cx="426799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6333816" y="359635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856715" y="4146631"/>
            <a:ext cx="1388229" cy="881060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729968" y="3035716"/>
            <a:ext cx="0" cy="34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92220" y="6284098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11408" y="3072334"/>
            <a:ext cx="3640087" cy="3332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972944" y="448126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8964" y="639895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82549" y="296339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곱셈 기호 11"/>
          <p:cNvSpPr/>
          <p:nvPr/>
        </p:nvSpPr>
        <p:spPr>
          <a:xfrm>
            <a:off x="-160698" y="2708468"/>
            <a:ext cx="1011017" cy="949029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35" y="167934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가지 선형 변환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5" y="1468773"/>
            <a:ext cx="11563350" cy="3295650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76776"/>
              </p:ext>
            </p:extLst>
          </p:nvPr>
        </p:nvGraphicFramePr>
        <p:xfrm>
          <a:off x="3225600" y="4880333"/>
          <a:ext cx="503078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수식" r:id="rId4" imgW="1371600" imgH="482400" progId="Equation.3">
                  <p:embed/>
                </p:oleObj>
              </mc:Choice>
              <mc:Fallback>
                <p:oleObj name="수식" r:id="rId4" imgW="1371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5600" y="4880333"/>
                        <a:ext cx="5030787" cy="176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35" y="167934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변환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좌표 변환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1" y="1403345"/>
            <a:ext cx="8590813" cy="49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6" y="129298"/>
            <a:ext cx="11192457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 값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 벡터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(Eigenvalue, Eigenvector)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70825"/>
              </p:ext>
            </p:extLst>
          </p:nvPr>
        </p:nvGraphicFramePr>
        <p:xfrm>
          <a:off x="3861600" y="1405501"/>
          <a:ext cx="3854187" cy="131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수식" r:id="rId3" imgW="520560" imgH="177480" progId="Equation.3">
                  <p:embed/>
                </p:oleObj>
              </mc:Choice>
              <mc:Fallback>
                <p:oleObj name="수식" r:id="rId3" imgW="520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600" y="1405501"/>
                        <a:ext cx="3854187" cy="131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229" y="3048553"/>
            <a:ext cx="4251571" cy="35683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401662" y="536576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877066" y="3502211"/>
            <a:ext cx="0" cy="2564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47176" y="5808826"/>
            <a:ext cx="2787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760128" y="3800113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612678" y="4140393"/>
            <a:ext cx="227772" cy="1003045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546234"/>
              </p:ext>
            </p:extLst>
          </p:nvPr>
        </p:nvGraphicFramePr>
        <p:xfrm>
          <a:off x="3969554" y="5846995"/>
          <a:ext cx="365617" cy="51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수식" r:id="rId6" imgW="152280" imgH="215640" progId="Equation.3">
                  <p:embed/>
                </p:oleObj>
              </mc:Choice>
              <mc:Fallback>
                <p:oleObj name="수식" r:id="rId6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9554" y="5846995"/>
                        <a:ext cx="365617" cy="51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31171"/>
              </p:ext>
            </p:extLst>
          </p:nvPr>
        </p:nvGraphicFramePr>
        <p:xfrm>
          <a:off x="1422517" y="3502211"/>
          <a:ext cx="396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수식" r:id="rId8" imgW="164880" imgH="215640" progId="Equation.3">
                  <p:embed/>
                </p:oleObj>
              </mc:Choice>
              <mc:Fallback>
                <p:oleObj name="수식" r:id="rId8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2517" y="3502211"/>
                        <a:ext cx="3968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5025892" y="4454492"/>
            <a:ext cx="927279" cy="412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intuition of eigenvector!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6620" y="2218571"/>
            <a:ext cx="538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https://www.youtube.com/watch?v=wXCRcnbCsJA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0688" y="2884607"/>
            <a:ext cx="527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https://www.youtube.com/watch?v=8UX82qVJzYI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6620" y="4255065"/>
            <a:ext cx="5267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https://www.youtube.com/watch?v=ue3yoeZvt8E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0298" y="3787667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9241" y="1751173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기존 원리 바탕으로 한 고유벡터 설명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 – Graphical Explanation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0" y="1263471"/>
            <a:ext cx="5657850" cy="558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72" y="1152525"/>
            <a:ext cx="5705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 –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84" y="1454861"/>
            <a:ext cx="5069178" cy="50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6" y="129298"/>
            <a:ext cx="11192457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 값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 벡터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(Eigenvalue, Eigenvector)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3861600" y="1405501"/>
          <a:ext cx="3854187" cy="131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수식" r:id="rId3" imgW="520560" imgH="177480" progId="Equation.3">
                  <p:embed/>
                </p:oleObj>
              </mc:Choice>
              <mc:Fallback>
                <p:oleObj name="수식" r:id="rId3" imgW="520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600" y="1405501"/>
                        <a:ext cx="3854187" cy="131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643945" y="3456839"/>
          <a:ext cx="4430332" cy="107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수식" r:id="rId5" imgW="838080" imgH="203040" progId="Equation.3">
                  <p:embed/>
                </p:oleObj>
              </mc:Choice>
              <mc:Fallback>
                <p:oleObj name="수식" r:id="rId5" imgW="838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945" y="3456839"/>
                        <a:ext cx="4430332" cy="107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376261" y="5017022"/>
          <a:ext cx="49657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수식" r:id="rId7" imgW="939600" imgH="203040" progId="Equation.3">
                  <p:embed/>
                </p:oleObj>
              </mc:Choice>
              <mc:Fallback>
                <p:oleObj name="수식" r:id="rId7" imgW="939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261" y="5017022"/>
                        <a:ext cx="49657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오른쪽 화살표 15"/>
          <p:cNvSpPr/>
          <p:nvPr/>
        </p:nvSpPr>
        <p:spPr>
          <a:xfrm rot="8252084">
            <a:off x="4177868" y="2845227"/>
            <a:ext cx="596237" cy="4722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2583085" y="4542782"/>
            <a:ext cx="552050" cy="521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/>
          </p:nvPr>
        </p:nvGraphicFramePr>
        <p:xfrm>
          <a:off x="5860229" y="3536536"/>
          <a:ext cx="5963914" cy="144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수식" r:id="rId9" imgW="1726920" imgH="419040" progId="Equation.3">
                  <p:embed/>
                </p:oleObj>
              </mc:Choice>
              <mc:Fallback>
                <p:oleObj name="수식" r:id="rId9" imgW="17269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0229" y="3536536"/>
                        <a:ext cx="5963914" cy="14414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860229" y="5490127"/>
            <a:ext cx="64011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 행렬 존재할 경우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Trivial Solution (x=0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 자명해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Non-trivial Solution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찾기 위해 역 행렬 존재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dirty="0"/>
          </a:p>
        </p:txBody>
      </p:sp>
      <p:sp>
        <p:nvSpPr>
          <p:cNvPr id="19" name="오른쪽 화살표 18"/>
          <p:cNvSpPr/>
          <p:nvPr/>
        </p:nvSpPr>
        <p:spPr>
          <a:xfrm rot="12201883">
            <a:off x="5017401" y="5943153"/>
            <a:ext cx="649118" cy="4352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88693" y="310768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역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행렬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180813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572217" y="1454408"/>
          <a:ext cx="2982354" cy="157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수식" r:id="rId3" imgW="863280" imgH="457200" progId="Equation.3">
                  <p:embed/>
                </p:oleObj>
              </mc:Choice>
              <mc:Fallback>
                <p:oleObj name="수식" r:id="rId3" imgW="8632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217" y="1454408"/>
                        <a:ext cx="2982354" cy="1571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572217" y="3332900"/>
          <a:ext cx="41671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수식" r:id="rId5" imgW="1206360" imgH="457200" progId="Equation.3">
                  <p:embed/>
                </p:oleObj>
              </mc:Choice>
              <mc:Fallback>
                <p:oleObj name="수식" r:id="rId5" imgW="1206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217" y="3332900"/>
                        <a:ext cx="4167188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72217" y="5139106"/>
          <a:ext cx="31575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수식" r:id="rId7" imgW="914400" imgH="228600" progId="Equation.3">
                  <p:embed/>
                </p:oleObj>
              </mc:Choice>
              <mc:Fallback>
                <p:oleObj name="수식" r:id="rId7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217" y="5139106"/>
                        <a:ext cx="3157538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572217" y="6159500"/>
          <a:ext cx="15795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수식" r:id="rId9" imgW="457200" imgH="203040" progId="Equation.3">
                  <p:embed/>
                </p:oleObj>
              </mc:Choice>
              <mc:Fallback>
                <p:oleObj name="수식" r:id="rId9" imgW="4572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217" y="6159500"/>
                        <a:ext cx="157956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5501961" y="1906806"/>
          <a:ext cx="4030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수식" r:id="rId11" imgW="1168200" imgH="203040" progId="Equation.3">
                  <p:embed/>
                </p:oleObj>
              </mc:Choice>
              <mc:Fallback>
                <p:oleObj name="수식" r:id="rId11" imgW="11682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1961" y="1906806"/>
                        <a:ext cx="403066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5457422" y="2671896"/>
          <a:ext cx="4427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수식" r:id="rId13" imgW="1282680" imgH="203040" progId="Equation.3">
                  <p:embed/>
                </p:oleObj>
              </mc:Choice>
              <mc:Fallback>
                <p:oleObj name="수식" r:id="rId13" imgW="1282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7422" y="2671896"/>
                        <a:ext cx="44275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5501961" y="4203074"/>
          <a:ext cx="4117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수식" r:id="rId15" imgW="1193760" imgH="203040" progId="Equation.3">
                  <p:embed/>
                </p:oleObj>
              </mc:Choice>
              <mc:Fallback>
                <p:oleObj name="수식" r:id="rId15" imgW="1193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1961" y="4203074"/>
                        <a:ext cx="41179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5459010" y="5035683"/>
          <a:ext cx="4075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수식" r:id="rId17" imgW="1180800" imgH="203040" progId="Equation.3">
                  <p:embed/>
                </p:oleObj>
              </mc:Choice>
              <mc:Fallback>
                <p:oleObj name="수식" r:id="rId17" imgW="1180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9010" y="5035683"/>
                        <a:ext cx="40751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1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2935" y="2358735"/>
            <a:ext cx="10607899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 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(PCA)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주성분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2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51" y="1256629"/>
            <a:ext cx="5762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선형모델 확장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 해석 용이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41881" y="1320133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선형 모델의 확장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2688" y="202139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예측 정확도 향상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123" y="20152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모델 해석 용이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8744" y="1990012"/>
            <a:ext cx="2315639" cy="411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5717040" y="3468159"/>
            <a:ext cx="4031173" cy="949029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7693" y="5033445"/>
            <a:ext cx="109023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ym typeface="Wingdings" panose="05000000000000000000" pitchFamily="2" charset="2"/>
              </a:rPr>
              <a:t>입출력 사이의 관계가 단순해져 서로 간의 관계를 더욱 쉽게 파악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 </a:t>
            </a: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ko-KR" altLang="en-US" sz="2800" b="1" dirty="0" smtClean="0">
                <a:sym typeface="Wingdings" panose="05000000000000000000" pitchFamily="2" charset="2"/>
              </a:rPr>
              <a:t>모델 해석 용이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68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952500"/>
            <a:ext cx="6905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47712"/>
            <a:ext cx="78009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35" y="581673"/>
            <a:ext cx="6388392" cy="56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고유벡터에서 행렬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에서는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8701"/>
              </p:ext>
            </p:extLst>
          </p:nvPr>
        </p:nvGraphicFramePr>
        <p:xfrm>
          <a:off x="3861600" y="1557892"/>
          <a:ext cx="3854187" cy="131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수식" r:id="rId3" imgW="520560" imgH="177480" progId="Equation.3">
                  <p:embed/>
                </p:oleObj>
              </mc:Choice>
              <mc:Fallback>
                <p:oleObj name="수식" r:id="rId3" imgW="520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600" y="1557892"/>
                        <a:ext cx="3854187" cy="131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301148"/>
              </p:ext>
            </p:extLst>
          </p:nvPr>
        </p:nvGraphicFramePr>
        <p:xfrm>
          <a:off x="1157288" y="3186703"/>
          <a:ext cx="9416267" cy="301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수식" r:id="rId5" imgW="1498320" imgH="482400" progId="Equation.3">
                  <p:embed/>
                </p:oleObj>
              </mc:Choice>
              <mc:Fallback>
                <p:oleObj name="수식" r:id="rId5" imgW="1498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288" y="3186703"/>
                        <a:ext cx="9416267" cy="301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6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11" y="244700"/>
            <a:ext cx="9597849" cy="647959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6062" y="1287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절차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2" y="12878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증명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72" y="347729"/>
            <a:ext cx="9907555" cy="59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마지막으로 생각할 부분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힘과 분산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84" y="1454861"/>
            <a:ext cx="5069178" cy="50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650" y="232329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마지막으로 생각할 부분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주응력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226968"/>
            <a:ext cx="7153275" cy="3362325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23590"/>
              </p:ext>
            </p:extLst>
          </p:nvPr>
        </p:nvGraphicFramePr>
        <p:xfrm>
          <a:off x="242888" y="2455863"/>
          <a:ext cx="49339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수식" r:id="rId4" imgW="1244520" imgH="736560" progId="Equation.3">
                  <p:embed/>
                </p:oleObj>
              </mc:Choice>
              <mc:Fallback>
                <p:oleObj name="수식" r:id="rId4" imgW="124452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8" y="2455863"/>
                        <a:ext cx="493395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(Subset Selection)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5105740" y="3437130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416" y="5033445"/>
            <a:ext cx="885691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출력과 관계 없는 입력 변수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없애는 방법으로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800" b="1" dirty="0" smtClean="0">
                <a:sym typeface="Wingdings" panose="05000000000000000000" pitchFamily="2" charset="2"/>
              </a:rPr>
              <a:t>최종적으로 줄어든 입력들로 최소자승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을 수행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4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8954" y="1740529"/>
            <a:ext cx="4937760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2400" b="1" dirty="0">
                <a:solidFill>
                  <a:schemeClr val="tx1"/>
                </a:solidFill>
              </a:rPr>
              <a:t>S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hrinkage or Regularization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sp>
        <p:nvSpPr>
          <p:cNvPr id="31" name="곱셈 기호 30"/>
          <p:cNvSpPr/>
          <p:nvPr/>
        </p:nvSpPr>
        <p:spPr>
          <a:xfrm>
            <a:off x="7595722" y="3405003"/>
            <a:ext cx="852572" cy="1116805"/>
          </a:xfrm>
          <a:prstGeom prst="mathMultiply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9428" y="5033445"/>
            <a:ext cx="111988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계수를 줄이거나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0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정확히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최소자승법으론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불가능</a:t>
            </a:r>
            <a:r>
              <a:rPr lang="en-US" altLang="ko-KR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수렴 시킨다</a:t>
            </a:r>
            <a:endParaRPr lang="en-US" altLang="ko-KR" sz="28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400" b="1" dirty="0" smtClean="0">
                <a:sym typeface="Wingdings" panose="05000000000000000000" pitchFamily="2" charset="2"/>
              </a:rPr>
              <a:t>모든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p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개의 입력들로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Fitting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을 수행하지만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최소자승이 아닌 다른 형태를 사용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4589063" y="3679824"/>
            <a:ext cx="727676" cy="671199"/>
          </a:xfrm>
          <a:prstGeom prst="rightArrow">
            <a:avLst/>
          </a:prstGeom>
          <a:solidFill>
            <a:srgbClr val="00206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16923" y="4476230"/>
            <a:ext cx="2222695" cy="1151091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부분집합 선택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(Subset Selection)</a:t>
            </a:r>
          </a:p>
          <a:p>
            <a:pPr marL="342900" indent="-342900" algn="ctr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종류 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줄이는 방법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724958"/>
            <a:ext cx="5317588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차원 축소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(Dimension Reduction)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95" y="3405003"/>
            <a:ext cx="8029575" cy="104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32164" y="2811127"/>
            <a:ext cx="224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표준 선형 모델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72333" y="4220308"/>
            <a:ext cx="1069144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428935" y="4220308"/>
            <a:ext cx="351693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921305" y="4220308"/>
            <a:ext cx="1603717" cy="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4813"/>
              </p:ext>
            </p:extLst>
          </p:nvPr>
        </p:nvGraphicFramePr>
        <p:xfrm>
          <a:off x="3833734" y="4915218"/>
          <a:ext cx="5415486" cy="70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수식" r:id="rId4" imgW="1765080" imgH="228600" progId="Equation.3">
                  <p:embed/>
                </p:oleObj>
              </mc:Choice>
              <mc:Fallback>
                <p:oleObj name="수식" r:id="rId4" imgW="1765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3734" y="4915218"/>
                        <a:ext cx="5415486" cy="701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10147" y="385097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0146" y="508119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</a:t>
            </a:r>
            <a:r>
              <a:rPr lang="ko-KR" altLang="en-US" b="1" dirty="0" smtClean="0">
                <a:sym typeface="Wingdings" panose="05000000000000000000" pitchFamily="2" charset="2"/>
              </a:rPr>
              <a:t>차원 입력 공간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53488" y="441944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0056" y="1341304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Shrinkage or Regularization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95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Regularization)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3" y="2060166"/>
            <a:ext cx="5572125" cy="1628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2636" r="181"/>
          <a:stretch/>
        </p:blipFill>
        <p:spPr>
          <a:xfrm>
            <a:off x="5446643" y="3972275"/>
            <a:ext cx="2464905" cy="16287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521748" y="4174780"/>
            <a:ext cx="1429556" cy="1223766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247613" y="2538956"/>
            <a:ext cx="727676" cy="671199"/>
          </a:xfrm>
          <a:prstGeom prst="rightArrow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5400000">
            <a:off x="4222670" y="4451065"/>
            <a:ext cx="727676" cy="671199"/>
          </a:xfrm>
          <a:prstGeom prst="rightArrow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3381" y="2643722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일반 선형 회귀 에러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733381" y="45558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Ridge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에러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19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72330" r="303"/>
          <a:stretch/>
        </p:blipFill>
        <p:spPr>
          <a:xfrm>
            <a:off x="5446643" y="3981800"/>
            <a:ext cx="2564983" cy="1609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467" y="129298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(L1 Regularization)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3" y="2060166"/>
            <a:ext cx="5572125" cy="16287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535000" y="4174780"/>
            <a:ext cx="1429556" cy="1223766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247613" y="2538956"/>
            <a:ext cx="727676" cy="671199"/>
          </a:xfrm>
          <a:prstGeom prst="rightArrow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5400000">
            <a:off x="4222670" y="4451065"/>
            <a:ext cx="727676" cy="671199"/>
          </a:xfrm>
          <a:prstGeom prst="rightArrow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3381" y="2643722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일반 선형 회귀 에러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733381" y="4555832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Lasso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에러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28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507</Words>
  <Application>Microsoft Office PowerPoint</Application>
  <PresentationFormat>와이드스크린</PresentationFormat>
  <Paragraphs>121</Paragraphs>
  <Slides>38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수식</vt:lpstr>
      <vt:lpstr>Lasso/Ridge Regression + Eigenvalue Analysis + PCA</vt:lpstr>
      <vt:lpstr>선형모델 확장 이유1: 예측 정확도 향상</vt:lpstr>
      <vt:lpstr>선형모델 확장 이유2: 모델 해석 용이</vt:lpstr>
      <vt:lpstr>p(입력 종류 수) 줄이는 방법 (1/3)</vt:lpstr>
      <vt:lpstr>p(입력 종류 수) 줄이는 방법 (2/3)</vt:lpstr>
      <vt:lpstr>p(입력 종류 수) 줄이는 방법 (3/3)</vt:lpstr>
      <vt:lpstr>2. Shrinkage or Regularization</vt:lpstr>
      <vt:lpstr>Ridge Regression (L2 Regularization)</vt:lpstr>
      <vt:lpstr>Lasso Regression (L1 Regularization)</vt:lpstr>
      <vt:lpstr>Another Formulation for Lasso/Ridge</vt:lpstr>
      <vt:lpstr>Intuition for Lasso/Ridge regression</vt:lpstr>
      <vt:lpstr>Norm, Regularizer L1, L2, … </vt:lpstr>
      <vt:lpstr>Extended Version</vt:lpstr>
      <vt:lpstr>Ridge VS. Lasso</vt:lpstr>
      <vt:lpstr>Lasso VS. Ridge</vt:lpstr>
      <vt:lpstr>Lasso VS. Ridge</vt:lpstr>
      <vt:lpstr>3. Dimension Reduction</vt:lpstr>
      <vt:lpstr>사전 지식 – 고유값, 고유벡터</vt:lpstr>
      <vt:lpstr>선형 변환 (Linear Transformation)</vt:lpstr>
      <vt:lpstr>여러 가지 선형 변환</vt:lpstr>
      <vt:lpstr>선형 변환 VS. 좌표 변환</vt:lpstr>
      <vt:lpstr>고유 값, 고유 벡터 (Eigenvalue, Eigenvector)</vt:lpstr>
      <vt:lpstr>Reference for intuition of eigenvector!</vt:lpstr>
      <vt:lpstr>Simple Example – Graphical Explanation</vt:lpstr>
      <vt:lpstr>Simple Example – Animation</vt:lpstr>
      <vt:lpstr>고유 값, 고유 벡터 (Eigenvalue, Eigenvector)</vt:lpstr>
      <vt:lpstr>Simple Example</vt:lpstr>
      <vt:lpstr>Principle Component Analysis  (PCA)   주성분 분석</vt:lpstr>
      <vt:lpstr>결론</vt:lpstr>
      <vt:lpstr>결론</vt:lpstr>
      <vt:lpstr>결론</vt:lpstr>
      <vt:lpstr>결론</vt:lpstr>
      <vt:lpstr>고유벡터에서 행렬A는 PCA에서는?</vt:lpstr>
      <vt:lpstr>PowerPoint 프레젠테이션</vt:lpstr>
      <vt:lpstr>증명</vt:lpstr>
      <vt:lpstr>마지막으로 생각할 부분 – 힘과 분산!</vt:lpstr>
      <vt:lpstr>마지막으로 생각할 부분 – 주응력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173</cp:revision>
  <dcterms:created xsi:type="dcterms:W3CDTF">2016-08-08T00:52:17Z</dcterms:created>
  <dcterms:modified xsi:type="dcterms:W3CDTF">2016-08-30T05:04:01Z</dcterms:modified>
</cp:coreProperties>
</file>