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7"/>
  </p:notesMasterIdLst>
  <p:sldIdLst>
    <p:sldId id="712" r:id="rId2"/>
    <p:sldId id="719" r:id="rId3"/>
    <p:sldId id="720" r:id="rId4"/>
    <p:sldId id="721" r:id="rId5"/>
    <p:sldId id="722" r:id="rId6"/>
    <p:sldId id="723" r:id="rId7"/>
    <p:sldId id="724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</p:sldIdLst>
  <p:sldSz cx="12192000" cy="6858000"/>
  <p:notesSz cx="6797675" cy="9926638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6CA"/>
    <a:srgbClr val="5B9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3" autoAdjust="0"/>
    <p:restoredTop sz="94660"/>
  </p:normalViewPr>
  <p:slideViewPr>
    <p:cSldViewPr>
      <p:cViewPr varScale="1">
        <p:scale>
          <a:sx n="115" d="100"/>
          <a:sy n="115" d="100"/>
        </p:scale>
        <p:origin x="3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00C6-7D06-4E46-AC87-31D71DF25E75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DE28-7A5A-4D67-B5C3-1626F8D0A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3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7" y="1676400"/>
            <a:ext cx="10972801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74401" y="6883401"/>
            <a:ext cx="1117600" cy="1333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6499" y="6464301"/>
            <a:ext cx="5181600" cy="14922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0355" y="6464301"/>
            <a:ext cx="450850" cy="149224"/>
          </a:xfrm>
          <a:prstGeom prst="rect">
            <a:avLst/>
          </a:prstGeom>
        </p:spPr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7" y="1206500"/>
            <a:ext cx="10972801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89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1654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1654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1654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1654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1654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1654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1654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1654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2149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"/>
            <a:ext cx="12229425" cy="4203865"/>
          </a:xfrm>
          <a:prstGeom prst="rect">
            <a:avLst/>
          </a:prstGeom>
        </p:spPr>
      </p:pic>
      <p:sp>
        <p:nvSpPr>
          <p:cNvPr id="12" name="Rectangle 6"/>
          <p:cNvSpPr/>
          <p:nvPr userDrawn="1"/>
        </p:nvSpPr>
        <p:spPr>
          <a:xfrm>
            <a:off x="1" y="4183289"/>
            <a:ext cx="12230400" cy="714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sz="1800">
              <a:solidFill>
                <a:srgbClr val="FFFFFF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6" t="39574" r="51740" b="52483"/>
          <a:stretch/>
        </p:blipFill>
        <p:spPr>
          <a:xfrm>
            <a:off x="9079632" y="5974126"/>
            <a:ext cx="2529537" cy="544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521" y="2174242"/>
            <a:ext cx="10600266" cy="1365071"/>
          </a:xfrm>
        </p:spPr>
        <p:txBody>
          <a:bodyPr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31521" y="3603861"/>
            <a:ext cx="10600266" cy="528533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731521" y="4785156"/>
            <a:ext cx="10600266" cy="672286"/>
          </a:xfrm>
        </p:spPr>
        <p:txBody>
          <a:bodyPr anchor="b" anchorCtr="0"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037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96961" y="1125538"/>
            <a:ext cx="10711679" cy="5111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1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rcRect b="66798"/>
          <a:stretch/>
        </p:blipFill>
        <p:spPr>
          <a:xfrm>
            <a:off x="-1835" y="-297"/>
            <a:ext cx="12195668" cy="22771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87063" y="1420070"/>
            <a:ext cx="9495606" cy="61560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 </a:t>
            </a:r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2089859" y="2348880"/>
            <a:ext cx="9318780" cy="388840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99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완전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09330" y="692696"/>
            <a:ext cx="1097333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9691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4611" cy="6857999"/>
          </a:xfrm>
          <a:prstGeom prst="rect">
            <a:avLst/>
          </a:prstGeom>
        </p:spPr>
      </p:pic>
      <p:pic>
        <p:nvPicPr>
          <p:cNvPr id="8194" name="Picture 2" descr="E:\굿모닝아이텍로고_png파일\굿모닝아이텍_국문로고_가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869" y="476672"/>
            <a:ext cx="2033923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8061" y="3068639"/>
            <a:ext cx="8099369" cy="7207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중간 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제목을 쓰세요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48060" y="2586390"/>
            <a:ext cx="636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/>
                </a:solidFill>
                <a:latin typeface="+mn-ea"/>
                <a:ea typeface="+mn-ea"/>
              </a:rPr>
              <a:t>Cisco UCS Server + GIT Solutions</a:t>
            </a:r>
            <a:r>
              <a:rPr lang="en-US" altLang="ko-KR" sz="1600" baseline="0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ko-KR" altLang="en-US" sz="1600" smtClean="0">
                <a:solidFill>
                  <a:schemeClr val="accent1"/>
                </a:solidFill>
                <a:latin typeface="+mn-ea"/>
                <a:ea typeface="+mn-ea"/>
              </a:rPr>
              <a:t>혁신적인 </a:t>
            </a:r>
            <a:r>
              <a:rPr lang="en-US" altLang="ko-KR" sz="1600" dirty="0" smtClean="0">
                <a:solidFill>
                  <a:schemeClr val="accent1"/>
                </a:solidFill>
                <a:latin typeface="+mn-ea"/>
                <a:ea typeface="+mn-ea"/>
              </a:rPr>
              <a:t>Data Center </a:t>
            </a:r>
            <a:r>
              <a:rPr lang="ko-KR" altLang="en-US" sz="1600" smtClean="0">
                <a:solidFill>
                  <a:schemeClr val="accent1"/>
                </a:solidFill>
                <a:latin typeface="+mn-ea"/>
                <a:ea typeface="+mn-ea"/>
              </a:rPr>
              <a:t>구성 방안</a:t>
            </a:r>
            <a:endParaRPr lang="ko-KR" altLang="en-US" sz="1600" dirty="0" smtClean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61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4611" cy="6858000"/>
          </a:xfrm>
          <a:prstGeom prst="rect">
            <a:avLst/>
          </a:prstGeom>
        </p:spPr>
      </p:pic>
      <p:pic>
        <p:nvPicPr>
          <p:cNvPr id="8" name="Picture 2" descr="E:\굿모닝아이텍로고_png파일\굿모닝아이텍_국문로고_가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" y="332656"/>
            <a:ext cx="2033923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8061" y="3068639"/>
            <a:ext cx="8099369" cy="17285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중간 </a:t>
            </a:r>
            <a:r>
              <a:rPr lang="ko-KR" altLang="en-US" dirty="0" err="1" smtClean="0"/>
              <a:t>챕터의</a:t>
            </a:r>
            <a:r>
              <a:rPr lang="ko-KR" altLang="en-US" dirty="0" smtClean="0"/>
              <a:t> 제목을 쓰세요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8060" y="2586390"/>
            <a:ext cx="600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Big Data Trends &amp;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SCAF-G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Blue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Solutions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2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" y="6492877"/>
            <a:ext cx="12192000" cy="365125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C91F1D1E-84C8-4DA9-9D54-F5C69B4EEA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6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788144" y="624273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4367" y="6434705"/>
            <a:ext cx="2743200" cy="365125"/>
          </a:xfrm>
          <a:prstGeom prst="rect">
            <a:avLst/>
          </a:prstGeom>
        </p:spPr>
        <p:txBody>
          <a:bodyPr/>
          <a:lstStyle/>
          <a:p>
            <a:fld id="{3D8F47CE-E009-47A1-B8FD-41FFB26F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3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835" y="-297"/>
            <a:ext cx="12195668" cy="685859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5922715" y="6495148"/>
            <a:ext cx="346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16112852-F243-4FE9-8B94-4E85EA85C777}" type="slidenum">
              <a:rPr lang="ko-KR" altLang="en-US" sz="100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2" descr="D:\@ 전영주\01_업무\04_문서\04_제안서\102_굿모닝아이텍 템플릿\fo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90" y="6528746"/>
            <a:ext cx="1854907" cy="23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@ 전영주\01_업무\02_편집\03_굿모닝아이텍로고\01_git로고\최종\GIT_국문가로로고png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3" y="6533281"/>
            <a:ext cx="1538441" cy="19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696420" y="365126"/>
            <a:ext cx="10712069" cy="61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96420" y="1052736"/>
            <a:ext cx="10712069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52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688" r:id="rId4"/>
    <p:sldLayoutId id="2147483700" r:id="rId5"/>
    <p:sldLayoutId id="2147483689" r:id="rId6"/>
    <p:sldLayoutId id="2147483699" r:id="rId7"/>
    <p:sldLayoutId id="2147483710" r:id="rId8"/>
    <p:sldLayoutId id="2147483711" r:id="rId9"/>
    <p:sldLayoutId id="2147483712" r:id="rId10"/>
    <p:sldLayoutId id="2147483715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1pPr>
      <a:lvl2pPr marL="446088" indent="-166688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2pPr>
      <a:lvl3pPr marL="811213" indent="-166688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3pPr>
      <a:lvl4pPr marL="1257300" indent="-155575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4pPr>
      <a:lvl5pPr marL="1611313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kgroup/derfinder/tree/master/data" TargetMode="External"/><Relationship Id="rId2" Type="http://schemas.openxmlformats.org/officeDocument/2006/relationships/hyperlink" Target="https://bitbucket.org/mwiewiorka/sparkseq/wiki/MultisampleAnalysisTutori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mwiewiorka/sparkseq/wiki/Home" TargetMode="External"/><Relationship Id="rId2" Type="http://schemas.openxmlformats.org/officeDocument/2006/relationships/hyperlink" Target="http://bioinformatics.oxfordjournals.org/content/early/2014/05/19/bioinformatics.btu34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hadoop-bam/files/?source=navba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336" y="260648"/>
            <a:ext cx="6120680" cy="27363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86766" y="2060848"/>
            <a:ext cx="8825658" cy="19479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4400" dirty="0" smtClean="0"/>
              <a:t>빅데이터 오픈소스인 </a:t>
            </a:r>
            <a:r>
              <a:rPr lang="en-US" altLang="ko-KR" sz="4400" dirty="0" smtClean="0"/>
              <a:t>Spark</a:t>
            </a:r>
            <a:r>
              <a:rPr lang="ko-KR" altLang="en-US" sz="4400" dirty="0"/>
              <a:t>를 </a:t>
            </a:r>
            <a:endParaRPr lang="en-US" altLang="ko-KR" sz="4400" dirty="0" smtClean="0"/>
          </a:p>
          <a:p>
            <a:r>
              <a:rPr lang="ko-KR" altLang="en-US" sz="4400" dirty="0" smtClean="0"/>
              <a:t>활용한 </a:t>
            </a:r>
            <a:r>
              <a:rPr lang="ko-KR" altLang="en-US" sz="4400" dirty="0"/>
              <a:t>유전체 분석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69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SparkSeq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 </a:t>
            </a:r>
            <a:r>
              <a:rPr lang="en-US" altLang="ko-KR" dirty="0" smtClean="0"/>
              <a:t>3/4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6420" y="958484"/>
            <a:ext cx="1071206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SparkSeq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계정으로 진행</a:t>
            </a:r>
          </a:p>
          <a:p>
            <a:pPr lvl="1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①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SparkSeq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다운로드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#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clone https://bitbucket.org/mwiewiorka/sparkseq.git </a:t>
            </a:r>
          </a:p>
          <a:p>
            <a:pPr lvl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②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디렉토리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이동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# cd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sparkseq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③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sparkseq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-core/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build.sbt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변경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# vi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sparkseq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-core/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build.sbt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라인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수정</a:t>
            </a:r>
          </a:p>
          <a:p>
            <a:pPr lvl="1"/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변경전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 lvl="1"/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DEFAULT_HADOOP_VERSION = "1.2.1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"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변경후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 lvl="1"/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DEFAULT_HADOOP_VERSION = "2.6.0"</a:t>
            </a:r>
          </a:p>
          <a:p>
            <a:pPr lvl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라인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21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수정</a:t>
            </a:r>
          </a:p>
          <a:p>
            <a:pPr lvl="1"/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변경전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org.apache.spark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" %% "spark-core" % "1.1.0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"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변경후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org.apache.spark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" %% "spark-core" % "1.5.0"</a:t>
            </a:r>
          </a:p>
          <a:p>
            <a:pPr lvl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④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컴파일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실행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#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sbt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package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46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SparkSeq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 </a:t>
            </a:r>
            <a:r>
              <a:rPr lang="en-US" altLang="ko-KR" dirty="0" smtClean="0"/>
              <a:t>4/4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6420" y="958484"/>
            <a:ext cx="10712069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050" dirty="0"/>
              <a:t>⑤ </a:t>
            </a:r>
            <a:r>
              <a:rPr lang="en-US" altLang="ko-KR" sz="1050" dirty="0" err="1" smtClean="0"/>
              <a:t>SparkSeq</a:t>
            </a:r>
            <a:r>
              <a:rPr lang="ko-KR" altLang="ko-KR" sz="1050" dirty="0" smtClean="0"/>
              <a:t>용 </a:t>
            </a:r>
            <a:r>
              <a:rPr lang="en-US" altLang="ko-KR" sz="1050" dirty="0" smtClean="0"/>
              <a:t>Lib</a:t>
            </a:r>
            <a:r>
              <a:rPr lang="ko-KR" altLang="ko-KR" sz="1050" dirty="0" smtClean="0"/>
              <a:t>디렉토리 생성 및 </a:t>
            </a:r>
            <a:r>
              <a:rPr lang="en-US" altLang="ko-KR" sz="1050" dirty="0" smtClean="0"/>
              <a:t>Library </a:t>
            </a:r>
            <a:r>
              <a:rPr lang="ko-KR" altLang="ko-KR" sz="1050" dirty="0" smtClean="0"/>
              <a:t>카피</a:t>
            </a:r>
            <a:r>
              <a:rPr lang="en-US" altLang="ko-KR" sz="1050" dirty="0" smtClean="0"/>
              <a:t>   </a:t>
            </a:r>
            <a:endParaRPr lang="ko-KR" altLang="ko-KR" sz="1050" dirty="0" smtClean="0"/>
          </a:p>
          <a:p>
            <a:pPr lvl="1"/>
            <a:r>
              <a:rPr lang="en-US" altLang="ko-KR" sz="1050" dirty="0" smtClean="0"/>
              <a:t># </a:t>
            </a:r>
            <a:r>
              <a:rPr lang="en-US" altLang="ko-KR" sz="1050" dirty="0" err="1"/>
              <a:t>mkdir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# 5.1.1 Hadoop-BAM </a:t>
            </a:r>
            <a:r>
              <a:rPr lang="ko-KR" altLang="ko-KR" sz="1050" dirty="0"/>
              <a:t>내용 참고</a:t>
            </a:r>
          </a:p>
          <a:p>
            <a:pPr lvl="1"/>
            <a:r>
              <a:rPr lang="en-US" altLang="ko-KR" sz="1050" dirty="0"/>
              <a:t># </a:t>
            </a:r>
            <a:r>
              <a:rPr lang="en-US" altLang="ko-KR" sz="1050" dirty="0" err="1"/>
              <a:t>cp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</a:t>
            </a:r>
            <a:r>
              <a:rPr lang="en-US" altLang="ko-KR" sz="1050" dirty="0" err="1" smtClean="0"/>
              <a:t>hadoop_tools</a:t>
            </a:r>
            <a:r>
              <a:rPr lang="en-US" altLang="ko-KR" sz="1050" dirty="0" smtClean="0"/>
              <a:t>/hadoop-bam-6.1/hadoop-bam-6.1.jar  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r>
              <a:rPr lang="en-US" altLang="ko-KR" sz="1050" dirty="0"/>
              <a:t>/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# </a:t>
            </a:r>
            <a:r>
              <a:rPr lang="en-US" altLang="ko-KR" sz="1050" dirty="0" err="1"/>
              <a:t>cp</a:t>
            </a:r>
            <a:r>
              <a:rPr lang="en-US" altLang="ko-KR" sz="1050" dirty="0"/>
              <a:t> /home/</a:t>
            </a:r>
            <a:r>
              <a:rPr lang="en-US" altLang="ko-KR" sz="1050" dirty="0" err="1"/>
              <a:t>hadoop</a:t>
            </a:r>
            <a:r>
              <a:rPr lang="en-US" altLang="ko-KR" sz="1050" dirty="0"/>
              <a:t>/.m2/repository/org/</a:t>
            </a:r>
            <a:r>
              <a:rPr lang="en-US" altLang="ko-KR" sz="1050" dirty="0" err="1"/>
              <a:t>seqdoop</a:t>
            </a:r>
            <a:r>
              <a:rPr lang="en-US" altLang="ko-KR" sz="1050" dirty="0"/>
              <a:t>/</a:t>
            </a:r>
            <a:r>
              <a:rPr lang="en-US" altLang="ko-KR" sz="1050" dirty="0" err="1"/>
              <a:t>hadoop</a:t>
            </a:r>
            <a:r>
              <a:rPr lang="en-US" altLang="ko-KR" sz="1050" dirty="0"/>
              <a:t>-bam/7.1.0/hadoop-bam-7.1.0.jar  </a:t>
            </a:r>
            <a:r>
              <a:rPr lang="en-US" altLang="ko-KR" sz="1050" dirty="0" smtClean="0"/>
              <a:t>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r>
              <a:rPr lang="en-US" altLang="ko-KR" sz="1050" dirty="0"/>
              <a:t>/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# </a:t>
            </a:r>
            <a:r>
              <a:rPr lang="en-US" altLang="ko-KR" sz="1050" dirty="0" err="1"/>
              <a:t>cp</a:t>
            </a:r>
            <a:r>
              <a:rPr lang="en-US" altLang="ko-KR" sz="1050" dirty="0"/>
              <a:t> /home/</a:t>
            </a:r>
            <a:r>
              <a:rPr lang="en-US" altLang="ko-KR" sz="1050" dirty="0" err="1"/>
              <a:t>hadoop</a:t>
            </a:r>
            <a:r>
              <a:rPr lang="en-US" altLang="ko-KR" sz="1050" dirty="0"/>
              <a:t>/.m2/repository/org/apache/commons/commons-</a:t>
            </a:r>
            <a:r>
              <a:rPr lang="en-US" altLang="ko-KR" sz="1050" dirty="0" err="1"/>
              <a:t>jexl</a:t>
            </a:r>
            <a:r>
              <a:rPr lang="en-US" altLang="ko-KR" sz="1050" dirty="0"/>
              <a:t>/2.1.1/commons-jexl-2.1.1.jar  </a:t>
            </a:r>
            <a:r>
              <a:rPr lang="en-US" altLang="ko-KR" sz="1050" dirty="0" smtClean="0"/>
              <a:t>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r>
              <a:rPr lang="en-US" altLang="ko-KR" sz="1050" dirty="0"/>
              <a:t>/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# </a:t>
            </a:r>
            <a:r>
              <a:rPr lang="en-US" altLang="ko-KR" sz="1050" dirty="0" err="1"/>
              <a:t>cp</a:t>
            </a:r>
            <a:r>
              <a:rPr lang="en-US" altLang="ko-KR" sz="1050" dirty="0"/>
              <a:t> /home/</a:t>
            </a:r>
            <a:r>
              <a:rPr lang="en-US" altLang="ko-KR" sz="1050" dirty="0" err="1"/>
              <a:t>hadoop</a:t>
            </a:r>
            <a:r>
              <a:rPr lang="en-US" altLang="ko-KR" sz="1050" dirty="0"/>
              <a:t>/.ivy2/cache/</a:t>
            </a:r>
            <a:r>
              <a:rPr lang="en-US" altLang="ko-KR" sz="1050" dirty="0" err="1"/>
              <a:t>org.seqdoop</a:t>
            </a:r>
            <a:r>
              <a:rPr lang="en-US" altLang="ko-KR" sz="1050" dirty="0"/>
              <a:t>/</a:t>
            </a:r>
            <a:r>
              <a:rPr lang="en-US" altLang="ko-KR" sz="1050" dirty="0" err="1"/>
              <a:t>htsjdk</a:t>
            </a:r>
            <a:r>
              <a:rPr lang="en-US" altLang="ko-KR" sz="1050" dirty="0"/>
              <a:t>/jars/htsjdk-1.118.jar  </a:t>
            </a:r>
            <a:r>
              <a:rPr lang="en-US" altLang="ko-KR" sz="1050" dirty="0" smtClean="0"/>
              <a:t>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r>
              <a:rPr lang="en-US" altLang="ko-KR" sz="1050" dirty="0"/>
              <a:t>/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# </a:t>
            </a:r>
            <a:r>
              <a:rPr lang="en-US" altLang="ko-KR" sz="1050" dirty="0" err="1"/>
              <a:t>wget</a:t>
            </a:r>
            <a:r>
              <a:rPr lang="en-US" altLang="ko-KR" sz="1050" dirty="0"/>
              <a:t> http://hadoop-bam.sourceforge.net/maven/picard/picard/1.93/picard-1.93.jar  -P </a:t>
            </a:r>
            <a:r>
              <a:rPr lang="en-US" altLang="ko-KR" sz="1050" dirty="0" smtClean="0"/>
              <a:t>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r>
              <a:rPr lang="en-US" altLang="ko-KR" sz="1050" dirty="0"/>
              <a:t>/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# </a:t>
            </a:r>
            <a:r>
              <a:rPr lang="en-US" altLang="ko-KR" sz="1050" dirty="0" err="1"/>
              <a:t>wget</a:t>
            </a:r>
            <a:r>
              <a:rPr lang="en-US" altLang="ko-KR" sz="1050" dirty="0"/>
              <a:t> http://downloads.sourceforge.net/project/picard/sam-jdk/1.93/sam-1.93.jar?r=https%3A%2F%2Fsourceforge.net%2Fprojects%2Fpicard%2Ffiles%2Fsam-jdk%2F1.93%2F&amp;ts=1461049989&amp;use_mirror=heanet</a:t>
            </a:r>
            <a:r>
              <a:rPr lang="en-US" altLang="ko-KR" sz="1050" b="1" dirty="0"/>
              <a:t> </a:t>
            </a:r>
            <a:r>
              <a:rPr lang="en-US" altLang="ko-KR" sz="1050" dirty="0"/>
              <a:t>-P </a:t>
            </a:r>
            <a:r>
              <a:rPr lang="en-US" altLang="ko-KR" sz="1050" dirty="0" smtClean="0"/>
              <a:t>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r>
              <a:rPr lang="en-US" altLang="ko-KR" sz="1050" dirty="0"/>
              <a:t>/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# </a:t>
            </a:r>
            <a:r>
              <a:rPr lang="en-US" altLang="ko-KR" sz="1050" dirty="0" err="1"/>
              <a:t>cp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</a:t>
            </a:r>
            <a:r>
              <a:rPr lang="en-US" altLang="ko-KR" sz="1050" dirty="0" err="1" smtClean="0"/>
              <a:t>hadoop_tools</a:t>
            </a:r>
            <a:r>
              <a:rPr lang="en-US" altLang="ko-KR" sz="1050" dirty="0" smtClean="0"/>
              <a:t>/</a:t>
            </a:r>
            <a:r>
              <a:rPr lang="en-US" altLang="ko-KR" sz="1050" dirty="0" err="1" smtClean="0"/>
              <a:t>sparkseq</a:t>
            </a:r>
            <a:r>
              <a:rPr lang="en-US" altLang="ko-KR" sz="1050" dirty="0" smtClean="0"/>
              <a:t>/</a:t>
            </a:r>
            <a:r>
              <a:rPr lang="en-US" altLang="ko-KR" sz="1050" dirty="0" err="1" smtClean="0"/>
              <a:t>sparkseq</a:t>
            </a:r>
            <a:r>
              <a:rPr lang="en-US" altLang="ko-KR" sz="1050" dirty="0" smtClean="0"/>
              <a:t>-core/target/scala-2.10/sparkseq-core_2.10-0.1-SNAPSHOT.jar  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r>
              <a:rPr lang="en-US" altLang="ko-KR" sz="1050" dirty="0"/>
              <a:t>/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# </a:t>
            </a:r>
            <a:r>
              <a:rPr lang="en-US" altLang="ko-KR" sz="1050" dirty="0" err="1"/>
              <a:t>wget</a:t>
            </a:r>
            <a:r>
              <a:rPr lang="en-US" altLang="ko-KR" sz="1050" dirty="0"/>
              <a:t> http://hadoop-bam.sourceforge.net/maven/tribble/tribble/1.93/tribble-1.93.jar  -P </a:t>
            </a:r>
            <a:r>
              <a:rPr lang="en-US" altLang="ko-KR" sz="1050" dirty="0" smtClean="0"/>
              <a:t>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r>
              <a:rPr lang="en-US" altLang="ko-KR" sz="1050" dirty="0"/>
              <a:t>/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# </a:t>
            </a:r>
            <a:r>
              <a:rPr lang="en-US" altLang="ko-KR" sz="1050" dirty="0" err="1"/>
              <a:t>wget</a:t>
            </a:r>
            <a:r>
              <a:rPr lang="en-US" altLang="ko-KR" sz="1050" dirty="0"/>
              <a:t> http://codenav.org/code.html?project=/edu/berkeley/cs/amplab/adam/adam-cli/0.7.1&amp;path=/Dependencies/variant-1.93.jar  -P </a:t>
            </a:r>
            <a:r>
              <a:rPr lang="en-US" altLang="ko-KR" sz="1050" dirty="0" smtClean="0"/>
              <a:t>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r>
              <a:rPr lang="en-US" altLang="ko-KR" sz="1050" dirty="0"/>
              <a:t>/ 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ADD JARS </a:t>
            </a:r>
            <a:r>
              <a:rPr lang="ko-KR" altLang="ko-KR" sz="1050" dirty="0"/>
              <a:t>및 </a:t>
            </a:r>
            <a:r>
              <a:rPr lang="en-US" altLang="ko-KR" sz="1050" dirty="0"/>
              <a:t> SPARK CLASSPATH </a:t>
            </a:r>
            <a:r>
              <a:rPr lang="ko-KR" altLang="ko-KR" sz="1050" dirty="0"/>
              <a:t>설정</a:t>
            </a:r>
          </a:p>
          <a:p>
            <a:pPr lvl="1"/>
            <a:r>
              <a:rPr lang="en-US" altLang="ko-KR" sz="1050" dirty="0"/>
              <a:t># vi ~/.</a:t>
            </a:r>
            <a:r>
              <a:rPr lang="en-US" altLang="ko-KR" sz="1050" dirty="0" err="1"/>
              <a:t>bashrc</a:t>
            </a:r>
            <a:r>
              <a:rPr lang="en-US" altLang="ko-KR" sz="1050" dirty="0"/>
              <a:t> </a:t>
            </a:r>
            <a:endParaRPr lang="ko-KR" altLang="ko-KR" sz="1050" dirty="0"/>
          </a:p>
          <a:p>
            <a:pPr lvl="1"/>
            <a:r>
              <a:rPr lang="en-US" altLang="ko-KR" sz="1050" dirty="0"/>
              <a:t>export SPARKSEQ_LIB</a:t>
            </a:r>
            <a:r>
              <a:rPr lang="en-US" altLang="ko-KR" sz="1050" dirty="0" smtClean="0"/>
              <a:t>="/home/</a:t>
            </a:r>
            <a:r>
              <a:rPr lang="en-US" altLang="ko-KR" sz="1050" dirty="0" err="1" smtClean="0"/>
              <a:t>hadoop</a:t>
            </a:r>
            <a:r>
              <a:rPr lang="en-US" altLang="ko-KR" sz="1050" dirty="0" smtClean="0"/>
              <a:t>/lib/</a:t>
            </a:r>
            <a:r>
              <a:rPr lang="en-US" altLang="ko-KR" sz="1050" dirty="0" err="1" smtClean="0"/>
              <a:t>sparkseq</a:t>
            </a:r>
            <a:r>
              <a:rPr lang="en-US" altLang="ko-KR" sz="1050" dirty="0"/>
              <a:t>"</a:t>
            </a:r>
            <a:endParaRPr lang="ko-KR" altLang="ko-KR" sz="1050" dirty="0"/>
          </a:p>
          <a:p>
            <a:pPr lvl="1"/>
            <a:r>
              <a:rPr lang="en-US" altLang="ko-KR" sz="1050" dirty="0"/>
              <a:t>export ADD_JARS="${SPARKSEQ_LIB}/htsjdk-1.118.jar,${SPARKSEQ_LIB}/hadoop-bam-6.1.jar,${SPARKSEQ_LIB}/hadoop-bam-7.1.0.jar,${SPARKSEQ_LIB}/picard-1.93.jar,${SPARKSEQ_LIB}/sam-1.93.jar,${SPARKSEQ_LIB}/variant-1.93.jar,${SPARKSEQ_LIB}/tribble-1.93.jar,${SPARKSEQ_LIB}/commons-jexl-2.1.1.jar,${SPARKSEQ_LIB}/sparkseq-core_2.10-0.1-SNAPSHOT.jar"</a:t>
            </a:r>
            <a:endParaRPr lang="ko-KR" altLang="ko-KR" sz="1050" dirty="0"/>
          </a:p>
          <a:p>
            <a:pPr lvl="1"/>
            <a:r>
              <a:rPr lang="en-US" altLang="ko-KR" sz="1050" dirty="0"/>
              <a:t>export SPARK_CLASSPATH="${SPARKSEQ_LIB}/htsjdk-1.118.jar:${SPARK_CLASSPATH}:${SPARKSEQ_LIB}/hadoop-bam-6.1.jar:${SPARKSEQ_LIB}/hadoop-bam-7.1.0.jar:${SPARKSEQ_LIB}/picard-1.93.jar:${SPARKSEQ_LIB}/sam-1.93.jar:${SPARKSEQ_LIB}/variant-1.93.jar:${SPARKSEQ_LIB}/tribble-1.93.jar:${SPARKSEQ_LIB}/commons-jexl-2.1.1.jar:${SPARKSEQ_LIB}/sparkseq-core_2.10-0.1-SNAPSHOT.jar"</a:t>
            </a:r>
            <a:endParaRPr lang="ko-KR" altLang="ko-KR" sz="1050" dirty="0"/>
          </a:p>
          <a:p>
            <a:pPr lvl="1"/>
            <a:r>
              <a:rPr lang="en-US" altLang="ko-KR" sz="1050" dirty="0"/>
              <a:t> </a:t>
            </a:r>
            <a:endParaRPr lang="ko-KR" altLang="ko-KR" sz="1050" dirty="0"/>
          </a:p>
          <a:p>
            <a:pPr lvl="1"/>
            <a:r>
              <a:rPr lang="en-US" altLang="ko-KR" sz="1050" dirty="0"/>
              <a:t># source ~/.</a:t>
            </a:r>
            <a:r>
              <a:rPr lang="en-US" altLang="ko-KR" sz="1050" dirty="0" err="1"/>
              <a:t>bashrc</a:t>
            </a:r>
            <a:r>
              <a:rPr lang="en-US" altLang="ko-KR" sz="1050" dirty="0"/>
              <a:t> </a:t>
            </a:r>
            <a:endParaRPr lang="ko-KR" altLang="ko-KR" sz="1050" dirty="0"/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7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SparkSeq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( 1 / 3 )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6420" y="1124744"/>
            <a:ext cx="1071206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하나의 샘플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분석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Calculate how many nucleotides in your BAM file have coverage greater or equal to 10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 Compute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coverage for all genomic regions from a given BED file and sort them descending by coverage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 Compute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coverage for all bases and find the top 10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37688"/>
              </p:ext>
            </p:extLst>
          </p:nvPr>
        </p:nvGraphicFramePr>
        <p:xfrm>
          <a:off x="1127448" y="1988840"/>
          <a:ext cx="979308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088">
                  <a:extLst>
                    <a:ext uri="{9D8B030D-6E8A-4147-A177-3AD203B41FA5}">
                      <a16:colId xmlns:a16="http://schemas.microsoft.com/office/drawing/2014/main" val="337322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import </a:t>
                      </a:r>
                      <a:r>
                        <a:rPr lang="en-US" altLang="ko-KR" sz="1400" dirty="0" err="1" smtClean="0"/>
                        <a:t>pl.elka.pw.sparkseq.seqAnalysis.SparkSeqAnalysis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seqAnalysis</a:t>
                      </a:r>
                      <a:r>
                        <a:rPr lang="en-US" altLang="ko-KR" sz="1400" dirty="0" smtClean="0"/>
                        <a:t> = new </a:t>
                      </a:r>
                      <a:r>
                        <a:rPr lang="en-US" altLang="ko-KR" sz="1400" dirty="0" err="1" smtClean="0"/>
                        <a:t>SparkSeqAnalysis</a:t>
                      </a:r>
                      <a:r>
                        <a:rPr lang="en-US" altLang="ko-KR" sz="1400" dirty="0" smtClean="0"/>
                        <a:t>(sc,"pathToYourBAM",1,1,1)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seqAnalysis.getCoverageBase</a:t>
                      </a:r>
                      <a:r>
                        <a:rPr lang="en-US" altLang="ko-KR" sz="1400" dirty="0" smtClean="0"/>
                        <a:t>().filter(p=&gt;(p._2&gt;=10)).count()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1944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00438"/>
              </p:ext>
            </p:extLst>
          </p:nvPr>
        </p:nvGraphicFramePr>
        <p:xfrm>
          <a:off x="1148582" y="3584456"/>
          <a:ext cx="9771954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1954">
                  <a:extLst>
                    <a:ext uri="{9D8B030D-6E8A-4147-A177-3AD203B41FA5}">
                      <a16:colId xmlns:a16="http://schemas.microsoft.com/office/drawing/2014/main" val="337322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import </a:t>
                      </a:r>
                      <a:r>
                        <a:rPr lang="en-US" altLang="ko-KR" sz="1400" dirty="0" err="1" smtClean="0"/>
                        <a:t>pl.elka.pw.sparkseq.seqAnalysis.SparkSeqAnalysis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genExonsMapB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err="1" smtClean="0"/>
                        <a:t>sc.broadcast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SparkSeqConversions.BEDFileToHashMap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sc</a:t>
                      </a:r>
                      <a:r>
                        <a:rPr lang="en-US" altLang="ko-KR" sz="1400" dirty="0" smtClean="0"/>
                        <a:t>,"</a:t>
                      </a:r>
                      <a:r>
                        <a:rPr lang="en-US" altLang="ko-KR" sz="1400" dirty="0" err="1" smtClean="0"/>
                        <a:t>pathToYourBED</a:t>
                      </a:r>
                      <a:r>
                        <a:rPr lang="en-US" altLang="ko-KR" sz="1400" dirty="0" smtClean="0"/>
                        <a:t>" ))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seqAnalysis</a:t>
                      </a:r>
                      <a:r>
                        <a:rPr lang="en-US" altLang="ko-KR" sz="1400" dirty="0" smtClean="0"/>
                        <a:t> = new </a:t>
                      </a:r>
                      <a:r>
                        <a:rPr lang="en-US" altLang="ko-KR" sz="1400" dirty="0" err="1" smtClean="0"/>
                        <a:t>SparkSeqAnalysis</a:t>
                      </a:r>
                      <a:r>
                        <a:rPr lang="en-US" altLang="ko-KR" sz="1400" dirty="0" smtClean="0"/>
                        <a:t>(sc,"pathToYourBAM",1,1,1)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covRegion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err="1" smtClean="0"/>
                        <a:t>seqAnalysisControl.getCoverageRegion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genExonsMap</a:t>
                      </a:r>
                      <a:r>
                        <a:rPr lang="en-US" altLang="ko-KR" sz="1400" dirty="0" smtClean="0"/>
                        <a:t>).map(t=&gt;(t._2,t._1)).</a:t>
                      </a:r>
                      <a:r>
                        <a:rPr lang="en-US" altLang="ko-KR" sz="1400" dirty="0" err="1" smtClean="0"/>
                        <a:t>sortByKey</a:t>
                      </a:r>
                      <a:r>
                        <a:rPr lang="en-US" altLang="ko-KR" sz="1400" dirty="0" smtClean="0"/>
                        <a:t>(false)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1944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75460"/>
              </p:ext>
            </p:extLst>
          </p:nvPr>
        </p:nvGraphicFramePr>
        <p:xfrm>
          <a:off x="1169394" y="5328632"/>
          <a:ext cx="97511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1141">
                  <a:extLst>
                    <a:ext uri="{9D8B030D-6E8A-4147-A177-3AD203B41FA5}">
                      <a16:colId xmlns:a16="http://schemas.microsoft.com/office/drawing/2014/main" val="337322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import </a:t>
                      </a:r>
                      <a:r>
                        <a:rPr lang="en-US" altLang="ko-KR" sz="1400" dirty="0" err="1" smtClean="0"/>
                        <a:t>pl.elka.pw.sparkseq.seqAnalysis.SparkSeqAnalysis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seqAnalysis</a:t>
                      </a:r>
                      <a:r>
                        <a:rPr lang="en-US" altLang="ko-KR" sz="1400" dirty="0" smtClean="0"/>
                        <a:t> = new </a:t>
                      </a:r>
                      <a:r>
                        <a:rPr lang="en-US" altLang="ko-KR" sz="1400" dirty="0" err="1" smtClean="0"/>
                        <a:t>SparkSeqAnalysis</a:t>
                      </a:r>
                      <a:r>
                        <a:rPr lang="en-US" altLang="ko-KR" sz="1400" dirty="0" smtClean="0"/>
                        <a:t>(sc,"pathToYourBAM",1,1,1)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topCov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err="1" smtClean="0"/>
                        <a:t>seqAnalysis.getCoverageBase</a:t>
                      </a:r>
                      <a:r>
                        <a:rPr lang="en-US" altLang="ko-KR" sz="1400" dirty="0" smtClean="0"/>
                        <a:t>().map(t=&gt;(t._2,t._1)).</a:t>
                      </a:r>
                      <a:r>
                        <a:rPr lang="en-US" altLang="ko-KR" sz="1400" dirty="0" err="1" smtClean="0"/>
                        <a:t>sortByKey</a:t>
                      </a:r>
                      <a:r>
                        <a:rPr lang="en-US" altLang="ko-KR" sz="1400" dirty="0" smtClean="0"/>
                        <a:t>(false).map(t=&gt;(t._2,t._1)).take(10)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1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6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SparkSeq</a:t>
            </a:r>
            <a:r>
              <a:rPr lang="en-US" altLang="ko-KR" dirty="0"/>
              <a:t> </a:t>
            </a:r>
            <a:r>
              <a:rPr lang="ko-KR" altLang="en-US" dirty="0" smtClean="0"/>
              <a:t>실습</a:t>
            </a:r>
            <a:r>
              <a:rPr lang="en-US" altLang="ko-KR" dirty="0"/>
              <a:t> ( </a:t>
            </a:r>
            <a:r>
              <a:rPr lang="en-US" altLang="ko-KR" dirty="0" smtClean="0"/>
              <a:t>2 </a:t>
            </a:r>
            <a:r>
              <a:rPr lang="en-US" altLang="ko-KR" dirty="0"/>
              <a:t>/ </a:t>
            </a:r>
            <a:r>
              <a:rPr lang="en-US" altLang="ko-KR" dirty="0" smtClean="0"/>
              <a:t>3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6420" y="1124744"/>
            <a:ext cx="10712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4. Calculate the number of short reads in a BAM file that were mapped, were not duplicates and have mapping quality greater than 19: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89524"/>
              </p:ext>
            </p:extLst>
          </p:nvPr>
        </p:nvGraphicFramePr>
        <p:xfrm>
          <a:off x="767408" y="1996648"/>
          <a:ext cx="1036915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152">
                  <a:extLst>
                    <a:ext uri="{9D8B030D-6E8A-4147-A177-3AD203B41FA5}">
                      <a16:colId xmlns:a16="http://schemas.microsoft.com/office/drawing/2014/main" val="337322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import </a:t>
                      </a:r>
                      <a:r>
                        <a:rPr lang="en-US" altLang="ko-KR" sz="1200" dirty="0" err="1" smtClean="0"/>
                        <a:t>pl.elka.pw.sparkseq.seqAnalysis.SparkSeqAnalysis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val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seqAnalysis</a:t>
                      </a:r>
                      <a:r>
                        <a:rPr lang="en-US" altLang="ko-KR" sz="1200" dirty="0" smtClean="0"/>
                        <a:t> = new </a:t>
                      </a:r>
                      <a:r>
                        <a:rPr lang="en-US" altLang="ko-KR" sz="1200" dirty="0" err="1" smtClean="0"/>
                        <a:t>SparkSeqAnalysis</a:t>
                      </a:r>
                      <a:r>
                        <a:rPr lang="en-US" altLang="ko-KR" sz="1200" dirty="0" smtClean="0"/>
                        <a:t>(sc,"pathToYourBAM",1,1,1)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seqAnalysis.bamFile.map</a:t>
                      </a:r>
                      <a:r>
                        <a:rPr lang="en-US" altLang="ko-KR" sz="1200" dirty="0" smtClean="0"/>
                        <a:t>(r=&gt;r._2)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.filter(r=&gt; r._2.get.getReadUnmappedFlag==false &amp;&amp; r._2.get.getDuplicateReadFlag==false &amp;&amp;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r._2.get.getMappingQuality&gt;19 )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   .count()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1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SparkSeq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( </a:t>
            </a:r>
            <a:r>
              <a:rPr lang="en-US" altLang="ko-KR" dirty="0" smtClean="0"/>
              <a:t>3 </a:t>
            </a:r>
            <a:r>
              <a:rPr lang="en-US" altLang="ko-KR" dirty="0"/>
              <a:t>/ </a:t>
            </a:r>
            <a:r>
              <a:rPr lang="en-US" altLang="ko-KR" dirty="0" smtClean="0"/>
              <a:t>3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6420" y="1124744"/>
            <a:ext cx="107120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여러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샘플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분석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dirty="0"/>
              <a:t>1. Create </a:t>
            </a:r>
            <a:r>
              <a:rPr lang="en-US" altLang="ko-KR" dirty="0" err="1"/>
              <a:t>SparkSeqAnalysis</a:t>
            </a:r>
            <a:r>
              <a:rPr lang="en-US" altLang="ko-KR" dirty="0"/>
              <a:t> object for 3 samples.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Once you created a </a:t>
            </a:r>
            <a:r>
              <a:rPr lang="en-US" altLang="ko-KR" dirty="0" err="1"/>
              <a:t>SparkSeqAnalysis</a:t>
            </a:r>
            <a:r>
              <a:rPr lang="en-US" altLang="ko-KR" dirty="0"/>
              <a:t> object for multiple samples you can for instance compute coverage for all of them at base level and get count vectors for each base across samples: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28324"/>
              </p:ext>
            </p:extLst>
          </p:nvPr>
        </p:nvGraphicFramePr>
        <p:xfrm>
          <a:off x="1127448" y="1988840"/>
          <a:ext cx="979308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088">
                  <a:extLst>
                    <a:ext uri="{9D8B030D-6E8A-4147-A177-3AD203B41FA5}">
                      <a16:colId xmlns:a16="http://schemas.microsoft.com/office/drawing/2014/main" val="337322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import </a:t>
                      </a:r>
                      <a:r>
                        <a:rPr lang="en-US" altLang="ko-KR" sz="1400" dirty="0" err="1" smtClean="0"/>
                        <a:t>pl.elka.pw.sparkseq.seqAnalysis.SparkSeqAnalysis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normArray</a:t>
                      </a:r>
                      <a:r>
                        <a:rPr lang="en-US" altLang="ko-KR" sz="1400" dirty="0" smtClean="0"/>
                        <a:t>=Array(1.0,8622606.0/19357579.0,8622606.0/14087644)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caseId</a:t>
                      </a:r>
                      <a:r>
                        <a:rPr lang="en-US" altLang="ko-KR" sz="1400" dirty="0" smtClean="0"/>
                        <a:t> = Array(2,3)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seqAnalysisCase</a:t>
                      </a:r>
                      <a:r>
                        <a:rPr lang="en-US" altLang="ko-KR" sz="1400" dirty="0" smtClean="0"/>
                        <a:t> = new </a:t>
                      </a:r>
                      <a:r>
                        <a:rPr lang="en-US" altLang="ko-KR" sz="1400" dirty="0" err="1" smtClean="0"/>
                        <a:t>SparkSeqAnalysis</a:t>
                      </a:r>
                      <a:r>
                        <a:rPr lang="en-US" altLang="ko-KR" sz="1400" dirty="0" smtClean="0"/>
                        <a:t>(sc,pathFam1+"/Case/Sample_1_sort.bam",1,normArray(0),8)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var</a:t>
                      </a:r>
                      <a:r>
                        <a:rPr lang="en-US" altLang="ko-KR" sz="1400" dirty="0" smtClean="0"/>
                        <a:t> id = 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for(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&lt;-</a:t>
                      </a:r>
                      <a:r>
                        <a:rPr lang="en-US" altLang="ko-KR" sz="1400" dirty="0" err="1" smtClean="0"/>
                        <a:t>caseId</a:t>
                      </a:r>
                      <a:r>
                        <a:rPr lang="en-US" altLang="ko-KR" sz="1400" dirty="0" smtClean="0"/>
                        <a:t>){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  </a:t>
                      </a:r>
                      <a:r>
                        <a:rPr lang="en-US" altLang="ko-KR" sz="1400" dirty="0" err="1" smtClean="0"/>
                        <a:t>seqAnalysisCase.addBAM</a:t>
                      </a:r>
                      <a:r>
                        <a:rPr lang="en-US" altLang="ko-KR" sz="1400" dirty="0" smtClean="0"/>
                        <a:t>(sc,pathFam1+"/Case/Sample_"+</a:t>
                      </a:r>
                      <a:r>
                        <a:rPr lang="en-US" altLang="ko-KR" sz="1400" dirty="0" err="1" smtClean="0"/>
                        <a:t>i.toString</a:t>
                      </a:r>
                      <a:r>
                        <a:rPr lang="en-US" altLang="ko-KR" sz="1400" dirty="0" smtClean="0"/>
                        <a:t>+"*_sort.bam",</a:t>
                      </a:r>
                      <a:r>
                        <a:rPr lang="en-US" altLang="ko-KR" sz="1400" dirty="0" err="1" smtClean="0"/>
                        <a:t>i,normArray</a:t>
                      </a:r>
                      <a:r>
                        <a:rPr lang="en-US" altLang="ko-KR" sz="1400" dirty="0" smtClean="0"/>
                        <a:t>(id))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  id+=1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}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1944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72418"/>
              </p:ext>
            </p:extLst>
          </p:nvPr>
        </p:nvGraphicFramePr>
        <p:xfrm>
          <a:off x="1107767" y="4892748"/>
          <a:ext cx="975114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1141">
                  <a:extLst>
                    <a:ext uri="{9D8B030D-6E8A-4147-A177-3AD203B41FA5}">
                      <a16:colId xmlns:a16="http://schemas.microsoft.com/office/drawing/2014/main" val="3373227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import </a:t>
                      </a:r>
                      <a:r>
                        <a:rPr lang="en-US" altLang="ko-KR" sz="1400" dirty="0" err="1" smtClean="0"/>
                        <a:t>pl.elka.pw.sparkseq.conversions</a:t>
                      </a:r>
                      <a:r>
                        <a:rPr lang="en-US" altLang="ko-KR" sz="1400" dirty="0" smtClean="0"/>
                        <a:t>._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val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covCase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err="1" smtClean="0"/>
                        <a:t>seqAnalysisCase.getCoverageBase</a:t>
                      </a:r>
                      <a:r>
                        <a:rPr lang="en-US" altLang="ko-KR" sz="1400" dirty="0" smtClean="0"/>
                        <a:t>().map(r=&gt;(</a:t>
                      </a:r>
                      <a:r>
                        <a:rPr lang="en-US" altLang="ko-KR" sz="1400" dirty="0" err="1" smtClean="0"/>
                        <a:t>SparkSeqConversions.stripSampleID</a:t>
                      </a:r>
                      <a:r>
                        <a:rPr lang="en-US" altLang="ko-KR" sz="1400" dirty="0" smtClean="0"/>
                        <a:t>(r._1),r._2)).</a:t>
                      </a:r>
                      <a:r>
                        <a:rPr lang="en-US" altLang="ko-KR" sz="1400" dirty="0" err="1" smtClean="0"/>
                        <a:t>groupByKey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1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2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SparkSeq</a:t>
            </a:r>
            <a:r>
              <a:rPr lang="en-US" altLang="ko-KR" dirty="0"/>
              <a:t> </a:t>
            </a:r>
            <a:r>
              <a:rPr lang="ko-KR" altLang="en-US" dirty="0" smtClean="0"/>
              <a:t>고급 실습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54954" y="1019629"/>
            <a:ext cx="10341646" cy="3416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6088" indent="-166688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811213" indent="-1666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257300" indent="-155575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6113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bitbucket.org/mwiewiorka/sparkseq/wiki/MultisampleAnalysisTutorial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실습데이터</a:t>
            </a:r>
            <a:r>
              <a:rPr lang="ko-KR" altLang="en-US" dirty="0" smtClean="0"/>
              <a:t> 셋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github.com/leekgroup/derfinder/tree/master/data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02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83432" y="980728"/>
            <a:ext cx="10420358" cy="53285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6088" indent="-166688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811213" indent="-1666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257300" indent="-155575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6113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/>
              <a:t>아파치 스파크  </a:t>
            </a:r>
            <a:r>
              <a:rPr lang="en-US" altLang="ko-KR" sz="2800" dirty="0"/>
              <a:t>:  </a:t>
            </a:r>
            <a:r>
              <a:rPr lang="en-US" altLang="ko-KR" sz="2800" dirty="0" smtClean="0"/>
              <a:t>http</a:t>
            </a:r>
            <a:r>
              <a:rPr lang="en-US" altLang="ko-KR" sz="2800" dirty="0"/>
              <a:t>://spark.apache.org/</a:t>
            </a:r>
            <a:endParaRPr lang="en-US" altLang="ko-KR" sz="2800" dirty="0" smtClean="0"/>
          </a:p>
          <a:p>
            <a:pPr lvl="1"/>
            <a:r>
              <a:rPr lang="ko-KR" altLang="en-US" sz="2000" dirty="0" smtClean="0">
                <a:solidFill>
                  <a:srgbClr val="FF0000"/>
                </a:solidFill>
              </a:rPr>
              <a:t>범용적</a:t>
            </a:r>
            <a:r>
              <a:rPr lang="ko-KR" altLang="en-US" sz="2000" dirty="0" smtClean="0"/>
              <a:t>이면서도 </a:t>
            </a:r>
            <a:r>
              <a:rPr lang="ko-KR" altLang="en-US" sz="2000" dirty="0" smtClean="0">
                <a:solidFill>
                  <a:srgbClr val="FF0000"/>
                </a:solidFill>
              </a:rPr>
              <a:t>빠른 속도</a:t>
            </a:r>
            <a:r>
              <a:rPr lang="ko-KR" altLang="en-US" sz="2000" dirty="0" smtClean="0"/>
              <a:t>로 작업을 수행할 수 있도록 설계한 </a:t>
            </a:r>
            <a:r>
              <a:rPr lang="ko-KR" altLang="en-US" sz="2000" dirty="0" err="1" smtClean="0"/>
              <a:t>클러스터용</a:t>
            </a:r>
            <a:r>
              <a:rPr lang="ko-KR" altLang="en-US" sz="2000" dirty="0" smtClean="0"/>
              <a:t> 연산 플랫폼</a:t>
            </a:r>
            <a:endParaRPr lang="en-US" altLang="ko-KR" sz="2000" dirty="0" smtClean="0"/>
          </a:p>
          <a:p>
            <a:pPr lvl="1"/>
            <a:r>
              <a:rPr lang="ko-KR" altLang="en-US" sz="2000" b="1" dirty="0" smtClean="0"/>
              <a:t>속도 </a:t>
            </a:r>
            <a:endParaRPr lang="en-US" altLang="ko-KR" sz="2000" b="1" dirty="0" smtClean="0"/>
          </a:p>
          <a:p>
            <a:pPr lvl="2"/>
            <a:r>
              <a:rPr lang="ko-KR" altLang="en-US" sz="1800" dirty="0" smtClean="0"/>
              <a:t>다양한 </a:t>
            </a:r>
            <a:r>
              <a:rPr lang="ko-KR" altLang="en-US" sz="1800" dirty="0" err="1" smtClean="0"/>
              <a:t>연산모델을</a:t>
            </a:r>
            <a:r>
              <a:rPr lang="ko-KR" altLang="en-US" sz="1800" dirty="0" smtClean="0"/>
              <a:t> 효과적으로 지원</a:t>
            </a:r>
            <a:r>
              <a:rPr lang="en-US" altLang="ko-KR" sz="1800" dirty="0" smtClean="0"/>
              <a:t>, </a:t>
            </a:r>
          </a:p>
          <a:p>
            <a:pPr lvl="2"/>
            <a:r>
              <a:rPr lang="ko-KR" altLang="en-US" sz="1800" dirty="0" err="1" smtClean="0"/>
              <a:t>맵리듀스</a:t>
            </a:r>
            <a:r>
              <a:rPr lang="ko-KR" altLang="en-US" sz="1800" dirty="0" smtClean="0"/>
              <a:t> 모델을 대화형 명령어 쿼리나 스트리밍 처리가 가능하도록 확장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메모리에서 </a:t>
            </a:r>
            <a:r>
              <a:rPr lang="ko-KR" altLang="en-US" sz="1800" dirty="0" err="1" smtClean="0"/>
              <a:t>연산수행</a:t>
            </a:r>
            <a:r>
              <a:rPr lang="ko-KR" altLang="en-US" sz="1800" dirty="0" smtClean="0"/>
              <a:t> 지원</a:t>
            </a:r>
            <a:r>
              <a:rPr lang="en-US" altLang="ko-KR" sz="1800" dirty="0" smtClean="0"/>
              <a:t>.  </a:t>
            </a:r>
            <a:r>
              <a:rPr lang="ko-KR" altLang="en-US" sz="1800" dirty="0" smtClean="0"/>
              <a:t>디스크에서 </a:t>
            </a:r>
            <a:r>
              <a:rPr lang="ko-KR" altLang="en-US" sz="1800" dirty="0" err="1" smtClean="0"/>
              <a:t>수행시도</a:t>
            </a:r>
            <a:r>
              <a:rPr lang="ko-KR" altLang="en-US" sz="1800" dirty="0" smtClean="0"/>
              <a:t> 맵리듀스보다 빠름</a:t>
            </a:r>
            <a:endParaRPr lang="en-US" altLang="ko-KR" sz="1800" dirty="0" smtClean="0"/>
          </a:p>
          <a:p>
            <a:pPr lvl="1"/>
            <a:r>
              <a:rPr lang="ko-KR" altLang="en-US" sz="2000" b="1" dirty="0" smtClean="0"/>
              <a:t>범용적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Batch application, </a:t>
            </a:r>
            <a:r>
              <a:rPr lang="ko-KR" altLang="en-US" sz="1800" dirty="0" smtClean="0"/>
              <a:t>반복 알고리즘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대화형 쿼리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스트리밍 같은 각각 분산된 시스템에서 돌아가던 다양한 </a:t>
            </a:r>
            <a:r>
              <a:rPr lang="ko-KR" altLang="en-US" sz="1800" dirty="0" err="1" smtClean="0"/>
              <a:t>작업타입을</a:t>
            </a:r>
            <a:r>
              <a:rPr lang="ko-KR" altLang="en-US" sz="1800" dirty="0" smtClean="0"/>
              <a:t> 동시에 </a:t>
            </a:r>
            <a:r>
              <a:rPr lang="ko-KR" altLang="en-US" sz="1800" dirty="0" err="1" smtClean="0"/>
              <a:t>커버할수</a:t>
            </a:r>
            <a:r>
              <a:rPr lang="ko-KR" altLang="en-US" sz="1800" dirty="0" smtClean="0"/>
              <a:t> 있도록 설계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서로 다른 형태의 작업을 수행하는 데이터 분석 파이프라인의 연계가 가능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ko-KR" altLang="en-US" sz="2000" b="1" dirty="0" smtClean="0"/>
              <a:t>고수준 접근</a:t>
            </a:r>
            <a:endParaRPr lang="en-US" altLang="ko-KR" sz="2000" b="1" dirty="0" smtClean="0"/>
          </a:p>
          <a:p>
            <a:pPr lvl="2"/>
            <a:r>
              <a:rPr lang="ko-KR" altLang="en-US" sz="1800" dirty="0" err="1" smtClean="0"/>
              <a:t>파이썬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스칼라</a:t>
            </a:r>
            <a:r>
              <a:rPr lang="en-US" altLang="ko-KR" sz="1800" dirty="0" smtClean="0"/>
              <a:t>, SQL API </a:t>
            </a:r>
            <a:r>
              <a:rPr lang="ko-KR" altLang="en-US" sz="1800" dirty="0" smtClean="0"/>
              <a:t>및 강력한 라이브러리 내장</a:t>
            </a:r>
            <a:r>
              <a:rPr lang="en-US" altLang="ko-KR" sz="1800" dirty="0" smtClean="0"/>
              <a:t>. </a:t>
            </a:r>
          </a:p>
          <a:p>
            <a:pPr lvl="2"/>
            <a:r>
              <a:rPr lang="ko-KR" altLang="en-US" sz="1800" dirty="0" smtClean="0"/>
              <a:t>빅데이터 </a:t>
            </a:r>
            <a:r>
              <a:rPr lang="en-US" altLang="ko-KR" sz="1800" dirty="0" smtClean="0"/>
              <a:t>tool </a:t>
            </a:r>
            <a:r>
              <a:rPr lang="ko-KR" altLang="en-US" sz="1800" dirty="0" smtClean="0"/>
              <a:t>과의 연동</a:t>
            </a:r>
            <a:endParaRPr lang="en-US" altLang="ko-KR" sz="1800" dirty="0" smtClean="0"/>
          </a:p>
          <a:p>
            <a:pPr lvl="2"/>
            <a:r>
              <a:rPr lang="ko-KR" altLang="en-US" sz="1800" dirty="0" err="1" smtClean="0"/>
              <a:t>하둡</a:t>
            </a:r>
            <a:r>
              <a:rPr lang="ko-KR" altLang="en-US" sz="1800" dirty="0" smtClean="0"/>
              <a:t> 클러스터 위에서 실행가능</a:t>
            </a:r>
            <a:endParaRPr lang="en-US" altLang="ko-KR" sz="18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5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64" y="1401499"/>
            <a:ext cx="9067800" cy="421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0820" y="257640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정형화된 데이터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57533" y="25764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실시간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142" y="2576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머신러닝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60527" y="25764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그래프처리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45164" y="36697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코어 엔진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5034" y="2114111"/>
            <a:ext cx="172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워크로드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구성요소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Core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54954" y="1019629"/>
            <a:ext cx="9697076" cy="3416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6088" indent="-166688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811213" indent="-1666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257300" indent="-155575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6113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스케쥴링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장애복구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스토리지 연동 등 기본 기능으로 구성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분산 데이터 세트 </a:t>
            </a:r>
            <a:r>
              <a:rPr lang="en-US" altLang="ko-KR" dirty="0">
                <a:solidFill>
                  <a:srgbClr val="FF0000"/>
                </a:solidFill>
              </a:rPr>
              <a:t>RDD(Resilient Distributed </a:t>
            </a:r>
            <a:r>
              <a:rPr lang="en-US" altLang="ko-KR" dirty="0" err="1">
                <a:solidFill>
                  <a:srgbClr val="FF0000"/>
                </a:solidFill>
              </a:rPr>
              <a:t>DataSet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를 생성하고 조작하는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RDD</a:t>
            </a:r>
            <a:r>
              <a:rPr lang="ko-KR" altLang="en-US" dirty="0" smtClean="0"/>
              <a:t>는 여러 분산 노드에 걸쳐서 저장되는 변경이 불가능한 데이터의 집합으로 여러 개의 파티션으로 분리가 됨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5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</a:t>
            </a:r>
            <a:r>
              <a:rPr lang="ko-KR" altLang="en-US" dirty="0" smtClean="0"/>
              <a:t>는 누가 무엇을 위해 사용하는가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96421" y="1196752"/>
            <a:ext cx="10712068" cy="4823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6088" indent="-166688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811213" indent="-1666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257300" indent="-155575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6113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데이터 과학</a:t>
            </a:r>
            <a:endParaRPr lang="en-US" altLang="ko-KR" sz="2400" dirty="0" smtClean="0"/>
          </a:p>
          <a:p>
            <a:pPr lvl="1"/>
            <a:r>
              <a:rPr lang="en-US" altLang="ko-KR" sz="1800" dirty="0" smtClean="0"/>
              <a:t>SQL, </a:t>
            </a:r>
            <a:r>
              <a:rPr lang="ko-KR" altLang="en-US" sz="1800" dirty="0" smtClean="0"/>
              <a:t>통계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예측모델링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머신러닝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경험과 함께 </a:t>
            </a:r>
            <a:r>
              <a:rPr lang="ko-KR" altLang="en-US" sz="1800" dirty="0" err="1" smtClean="0"/>
              <a:t>파이썬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매틀랩</a:t>
            </a:r>
            <a:r>
              <a:rPr lang="en-US" altLang="ko-KR" sz="1800" dirty="0" smtClean="0"/>
              <a:t>, R </a:t>
            </a:r>
            <a:r>
              <a:rPr lang="ko-KR" altLang="en-US" sz="1800" dirty="0" smtClean="0"/>
              <a:t>프로그래밍 기술 및 데이터 가공 기술적 경험을 가진 데이터 과학자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ko-KR" altLang="en-US" sz="1800" dirty="0" smtClean="0"/>
              <a:t>질문에 대한 답을 찾거나 통찰을 </a:t>
            </a:r>
            <a:r>
              <a:rPr lang="ko-KR" altLang="en-US" sz="1800" dirty="0" err="1" smtClean="0"/>
              <a:t>갖기위해</a:t>
            </a:r>
            <a:r>
              <a:rPr lang="ko-KR" altLang="en-US" sz="1800" dirty="0" smtClean="0"/>
              <a:t> 데이터 분석을 하는 업무 흐름 중 단발성 분석으로 빠른 시간 내에 짧은 코드와 단순한 쿼리로 최소한의 시간 내에 결과를 </a:t>
            </a:r>
            <a:r>
              <a:rPr lang="ko-KR" altLang="en-US" sz="1800" dirty="0" err="1" smtClean="0"/>
              <a:t>보기위해</a:t>
            </a:r>
            <a:r>
              <a:rPr lang="ko-KR" altLang="en-US" sz="1800" dirty="0" smtClean="0"/>
              <a:t> 대화형 쉘 사용</a:t>
            </a:r>
            <a:r>
              <a:rPr lang="en-US" altLang="ko-KR" sz="1800" dirty="0" smtClean="0"/>
              <a:t>.  </a:t>
            </a:r>
          </a:p>
          <a:p>
            <a:pPr lvl="1"/>
            <a:r>
              <a:rPr lang="ko-KR" altLang="en-US" sz="1800" dirty="0" smtClean="0"/>
              <a:t>스파크의 속도와 단순한 </a:t>
            </a:r>
            <a:r>
              <a:rPr lang="en-US" altLang="ko-KR" sz="1800" dirty="0" smtClean="0"/>
              <a:t>API, </a:t>
            </a:r>
            <a:r>
              <a:rPr lang="ko-KR" altLang="en-US" sz="1800" dirty="0" smtClean="0"/>
              <a:t>내장된 라이브러리로 수많은 알고리즘을 즉시 </a:t>
            </a:r>
            <a:r>
              <a:rPr lang="ko-KR" altLang="en-US" sz="1800" dirty="0" err="1" smtClean="0"/>
              <a:t>꺼내쓸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수있다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스파크 쉘 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대화형 데이터 분석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스파크 </a:t>
            </a:r>
            <a:r>
              <a:rPr lang="en-US" altLang="ko-KR" sz="1800" dirty="0" smtClean="0"/>
              <a:t>SQL: SQL</a:t>
            </a:r>
            <a:r>
              <a:rPr lang="ko-KR" altLang="en-US" sz="1800" dirty="0" smtClean="0"/>
              <a:t>을 통한 데이터 탐색 가능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Mllib</a:t>
            </a:r>
            <a:r>
              <a:rPr lang="en-US" altLang="ko-KR" sz="1800" dirty="0" smtClean="0"/>
              <a:t> : </a:t>
            </a:r>
            <a:r>
              <a:rPr lang="ko-KR" altLang="en-US" sz="1800" dirty="0" err="1" smtClean="0"/>
              <a:t>머신러닝</a:t>
            </a:r>
            <a:endParaRPr lang="en-US" altLang="ko-KR" sz="1800" dirty="0" smtClean="0"/>
          </a:p>
          <a:p>
            <a:pPr marL="279400" lvl="1" indent="0">
              <a:buNone/>
            </a:pPr>
            <a:r>
              <a:rPr lang="en-US" altLang="ko-KR" sz="1800" dirty="0" smtClean="0"/>
              <a:t> </a:t>
            </a:r>
          </a:p>
          <a:p>
            <a:r>
              <a:rPr lang="ko-KR" altLang="en-US" sz="2400" dirty="0" smtClean="0"/>
              <a:t>데이터 처리 애플리케이션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상용 데이터처리 애플리케이션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캡슐화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인터페이스 설계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 지향 프로그래밍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소프트웨어를 클러스터 위에서 동시에 동작</a:t>
            </a:r>
            <a:r>
              <a:rPr lang="en-US" altLang="ko-KR" sz="1800" dirty="0" smtClean="0"/>
              <a:t>,  </a:t>
            </a:r>
            <a:r>
              <a:rPr lang="ko-KR" altLang="en-US" sz="1800" dirty="0" smtClean="0"/>
              <a:t>시스템 프로그래밍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네트워크 통신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장애대응등의 복잡성을 숨김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업무를 재사용가능한 라이브러리로 </a:t>
            </a:r>
            <a:r>
              <a:rPr lang="ko-KR" altLang="en-US" sz="1800" dirty="0" err="1" smtClean="0"/>
              <a:t>나누기쉽고</a:t>
            </a:r>
            <a:r>
              <a:rPr lang="ko-KR" altLang="en-US" sz="1800" dirty="0" smtClean="0"/>
              <a:t> 로컬에서 테스트 하기 쉽다</a:t>
            </a:r>
            <a:r>
              <a:rPr lang="en-US" altLang="ko-KR" sz="1800" dirty="0" smtClean="0"/>
              <a:t>. </a:t>
            </a:r>
          </a:p>
          <a:p>
            <a:pPr marL="279400" lvl="1" indent="0">
              <a:buNone/>
            </a:pPr>
            <a:endParaRPr lang="en-US" altLang="ko-KR" sz="1800" dirty="0" smtClean="0"/>
          </a:p>
          <a:p>
            <a:r>
              <a:rPr lang="ko-KR" altLang="en-US" sz="2400" dirty="0" smtClean="0"/>
              <a:t>다양한 기능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배우고 쓰기 쉽다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코드가 성숙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안정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94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 오픈소스를 활용한 </a:t>
            </a:r>
            <a:r>
              <a:rPr lang="ko-KR" altLang="en-US" dirty="0" err="1" smtClean="0"/>
              <a:t>바이오인포매틱스</a:t>
            </a:r>
            <a:r>
              <a:rPr lang="ko-KR" altLang="en-US" dirty="0" smtClean="0"/>
              <a:t> 도구들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96421" y="1196752"/>
            <a:ext cx="10712068" cy="48230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6088" indent="-166688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811213" indent="-1666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257300" indent="-155575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61131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1. </a:t>
            </a:r>
            <a:r>
              <a:rPr lang="en-US" altLang="ko-KR" sz="1600" dirty="0" err="1"/>
              <a:t>BigBWA</a:t>
            </a:r>
            <a:r>
              <a:rPr lang="en-US" altLang="ko-KR" sz="1600" dirty="0"/>
              <a:t> : https://github.com/citiususc/BigBWA</a:t>
            </a:r>
          </a:p>
          <a:p>
            <a:r>
              <a:rPr lang="en-US" altLang="ko-KR" sz="1600" dirty="0"/>
              <a:t>2. </a:t>
            </a:r>
            <a:r>
              <a:rPr lang="en-US" altLang="ko-KR" sz="1600" dirty="0" err="1"/>
              <a:t>SeqHBase</a:t>
            </a:r>
            <a:r>
              <a:rPr lang="en-US" altLang="ko-KR" sz="1600" dirty="0"/>
              <a:t> : http://seqhbase.omicspace.org/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3. </a:t>
            </a:r>
            <a:r>
              <a:rPr lang="en-US" altLang="ko-KR" sz="1600" dirty="0" err="1">
                <a:solidFill>
                  <a:srgbClr val="FF0000"/>
                </a:solidFill>
              </a:rPr>
              <a:t>SparkSeq</a:t>
            </a:r>
            <a:r>
              <a:rPr lang="en-US" altLang="ko-KR" sz="1600" dirty="0">
                <a:solidFill>
                  <a:srgbClr val="FF0000"/>
                </a:solidFill>
              </a:rPr>
              <a:t> : https://bitbucket.org/mwiewiorka/sparkseq/wiki/Home</a:t>
            </a:r>
          </a:p>
          <a:p>
            <a:r>
              <a:rPr lang="en-US" altLang="ko-KR" sz="1600" dirty="0"/>
              <a:t>4. </a:t>
            </a:r>
            <a:r>
              <a:rPr lang="en-US" altLang="ko-KR" sz="1600" dirty="0" err="1"/>
              <a:t>VariantSpark</a:t>
            </a:r>
            <a:r>
              <a:rPr lang="en-US" altLang="ko-KR" sz="1600" dirty="0"/>
              <a:t> : https://github.com/BauerLab/VariantSpark</a:t>
            </a:r>
          </a:p>
          <a:p>
            <a:r>
              <a:rPr lang="en-US" altLang="ko-KR" sz="1600" dirty="0"/>
              <a:t>5. </a:t>
            </a:r>
            <a:r>
              <a:rPr lang="en-US" altLang="ko-KR" sz="1600" dirty="0" err="1"/>
              <a:t>SeqPig</a:t>
            </a:r>
            <a:r>
              <a:rPr lang="en-US" altLang="ko-KR" sz="1600" dirty="0"/>
              <a:t> : http://seqpig.sourceforge.net/</a:t>
            </a:r>
          </a:p>
          <a:p>
            <a:r>
              <a:rPr lang="en-US" altLang="ko-KR" sz="1600" dirty="0"/>
              <a:t>6. </a:t>
            </a:r>
            <a:r>
              <a:rPr lang="en-US" altLang="ko-KR" sz="1600" dirty="0" err="1"/>
              <a:t>CloudBurst</a:t>
            </a:r>
            <a:r>
              <a:rPr lang="en-US" altLang="ko-KR" sz="1600" dirty="0"/>
              <a:t> : https://</a:t>
            </a:r>
            <a:r>
              <a:rPr lang="en-US" altLang="ko-KR" sz="1600" dirty="0" smtClean="0"/>
              <a:t>sourceforge.net/projects/cloudburst-home/</a:t>
            </a:r>
            <a:endParaRPr lang="en-US" altLang="ko-KR" sz="1600" dirty="0"/>
          </a:p>
          <a:p>
            <a:r>
              <a:rPr lang="en-US" altLang="ko-KR" sz="1600" dirty="0"/>
              <a:t>7. Crossbow : http://www.ncbi.nlm.nih.gov/pmc/articles/PMC3465669/</a:t>
            </a:r>
          </a:p>
          <a:p>
            <a:r>
              <a:rPr lang="en-US" altLang="ko-KR" sz="1600" dirty="0"/>
              <a:t>8. </a:t>
            </a:r>
            <a:r>
              <a:rPr lang="en-US" altLang="ko-KR" sz="1600" dirty="0" err="1"/>
              <a:t>CloudAligner</a:t>
            </a:r>
            <a:r>
              <a:rPr lang="en-US" altLang="ko-KR" sz="1600" dirty="0"/>
              <a:t> : http://omictools.com/cloudaligner-tool</a:t>
            </a:r>
          </a:p>
          <a:p>
            <a:r>
              <a:rPr lang="en-US" altLang="ko-KR" sz="1600" dirty="0"/>
              <a:t>9. Quake : http://www.cbcb.umd.edu/software/quake/</a:t>
            </a:r>
          </a:p>
          <a:p>
            <a:r>
              <a:rPr lang="en-US" altLang="ko-KR" sz="1600" dirty="0"/>
              <a:t>10. Myrna : http://</a:t>
            </a:r>
            <a:r>
              <a:rPr lang="en-US" altLang="ko-KR" sz="1600" dirty="0" smtClean="0"/>
              <a:t>bowtie-home.sourceforge.net/myrna/index.shtml</a:t>
            </a:r>
            <a:endParaRPr lang="en-US" altLang="ko-KR" sz="1600" dirty="0"/>
          </a:p>
          <a:p>
            <a:r>
              <a:rPr lang="en-US" altLang="ko-KR" sz="1600" dirty="0"/>
              <a:t>11. FX : http://fx.gmi.ac.kr/</a:t>
            </a:r>
          </a:p>
          <a:p>
            <a:r>
              <a:rPr lang="en-US" altLang="ko-KR" sz="1600" dirty="0"/>
              <a:t>12. </a:t>
            </a:r>
            <a:r>
              <a:rPr lang="en-US" altLang="ko-KR" sz="1600" dirty="0" err="1"/>
              <a:t>PeakRanger</a:t>
            </a:r>
            <a:r>
              <a:rPr lang="en-US" altLang="ko-KR" sz="1600" dirty="0"/>
              <a:t> : http://ranger.sourceforge.net/</a:t>
            </a:r>
          </a:p>
          <a:p>
            <a:r>
              <a:rPr lang="en-US" altLang="ko-KR" sz="1600" dirty="0"/>
              <a:t>13. Hydra : https://code.google.com/archive/p/hydra-proteomics/</a:t>
            </a:r>
          </a:p>
          <a:p>
            <a:r>
              <a:rPr lang="en-US" altLang="ko-KR" sz="1600" dirty="0"/>
              <a:t>14. </a:t>
            </a:r>
            <a:r>
              <a:rPr lang="en-US" altLang="ko-KR" sz="1600" dirty="0" err="1"/>
              <a:t>YunBe</a:t>
            </a:r>
            <a:r>
              <a:rPr lang="en-US" altLang="ko-KR" sz="1600" dirty="0"/>
              <a:t> : http://lrcv-crp-sante.s3-website-us-east-1.amazonaws.com/</a:t>
            </a:r>
          </a:p>
          <a:p>
            <a:r>
              <a:rPr lang="en-US" altLang="ko-KR" sz="1600" dirty="0"/>
              <a:t>15. </a:t>
            </a:r>
            <a:r>
              <a:rPr lang="en-US" altLang="ko-KR" sz="1600" dirty="0" err="1"/>
              <a:t>Eoulsan</a:t>
            </a:r>
            <a:r>
              <a:rPr lang="en-US" altLang="ko-KR" sz="1600" dirty="0"/>
              <a:t> : http://</a:t>
            </a:r>
            <a:r>
              <a:rPr lang="en-US" altLang="ko-KR" sz="1600" dirty="0" smtClean="0"/>
              <a:t>www.tools.genomique.homelogie.ens.fr/eoulsan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16. </a:t>
            </a:r>
            <a:r>
              <a:rPr lang="en-US" altLang="ko-KR" sz="1600" dirty="0" err="1"/>
              <a:t>HadoopBlast</a:t>
            </a:r>
            <a:r>
              <a:rPr lang="en-US" altLang="ko-KR" sz="1600" dirty="0"/>
              <a:t> : https://kb.iu.edu/d/bcsp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383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SparkSeq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6420" y="1124744"/>
            <a:ext cx="107120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논문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2"/>
              </a:rPr>
              <a:t>http://homeinformatics.oxfordjournals.org/content/early/2014/05/19/homeinformatics.btu343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3"/>
              </a:rPr>
              <a:t>https://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3"/>
              </a:rPr>
              <a:t>bitbucket.org/mwiewiorka/sparkseq/wiki/Home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SparkSeq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소개 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클라우드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환경에서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정밀하게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RNA/DNA-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Seq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분석을 하기 위한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응용프로그램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Interactive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RNA/DNA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연구를 위한 확장 가능하고 매우 빠른 도구를 개발을 목표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대규모 데이터 처리를 위한 빠르고 범용적인 엔진인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Aparche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Spark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MapReduce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사용해서 일반적인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homeinformatics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포맷의 파일을 조작하는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Hadoop-BAM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사용함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1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SparkSeq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( 1/4 )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6420" y="1124744"/>
            <a:ext cx="107120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CentOS 6.7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기준으로 설명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SparkSeq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의존성 설치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Java, Scala, SBT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#Java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sudo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yum install java-1.7.0-openjdk-devel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#Scala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wget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http://www.scala-lang.org/files/archive/scala-2.10.1.tgz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tar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xvf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scala-2.10.1.tgz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sudo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mv scala-2.10.1 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/lib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sudo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ln -s 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/lib/scala-2.10.1 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/lib/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scala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export PATH=$PATH:/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/lib/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scala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/bin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scala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-version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#SBT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curl https://bintray.com/sbt/rpm/rpm |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sudo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tee 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etc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yum.repos.d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bintray-sbt-rpm.repo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sudo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yum install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sbt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2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SparkSeq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 </a:t>
            </a:r>
            <a:r>
              <a:rPr lang="en-US" altLang="ko-KR" dirty="0" smtClean="0"/>
              <a:t>2/4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9336" y="6453336"/>
            <a:ext cx="120253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6420" y="1124744"/>
            <a:ext cx="10712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Hadoop-BAM-6.1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다운로드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URL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u="sng" dirty="0">
                <a:hlinkClick r:id="rId2"/>
              </a:rPr>
              <a:t>http://sourceforge.net/projects/hadoop-bam/files/?source=navbar</a:t>
            </a:r>
            <a:endParaRPr lang="ko-KR" altLang="ko-KR" dirty="0"/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계정으로 진행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① 다운로드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리스트에서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hadoop-bam-6.1.tar.gz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다운로드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받음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②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다운로드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받은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hadoop-bam-6.1.tar.gz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/home/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hadoop_tools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디렉터리에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Upload.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③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압축해제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# tar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xvfz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hadoop-bam-6.1.tar.gz</a:t>
            </a:r>
          </a:p>
        </p:txBody>
      </p:sp>
    </p:spTree>
    <p:extLst>
      <p:ext uri="{BB962C8B-B14F-4D97-AF65-F5344CB8AC3E}">
        <p14:creationId xmlns:p14="http://schemas.microsoft.com/office/powerpoint/2010/main" val="5841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1183886</TotalTime>
  <Words>1078</Words>
  <Application>Microsoft Office PowerPoint</Application>
  <PresentationFormat>와이드스크린</PresentationFormat>
  <Paragraphs>207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Wingdings</vt:lpstr>
      <vt:lpstr>맑은 고딕</vt:lpstr>
      <vt:lpstr>디자인 사용자 지정</vt:lpstr>
      <vt:lpstr>PowerPoint 프레젠테이션</vt:lpstr>
      <vt:lpstr>Spark 란</vt:lpstr>
      <vt:lpstr>Spark 구성</vt:lpstr>
      <vt:lpstr>Spark Core</vt:lpstr>
      <vt:lpstr>Spark는 누가 무엇을 위해 사용하는가</vt:lpstr>
      <vt:lpstr>빅데이터 오픈소스를 활용한 바이오인포매틱스 도구들</vt:lpstr>
      <vt:lpstr>SparkSeq 란</vt:lpstr>
      <vt:lpstr>SparkSeq 설치 ( 1/4 )</vt:lpstr>
      <vt:lpstr>SparkSeq 설치 ( 2/4 )</vt:lpstr>
      <vt:lpstr>SparkSeq 설치 ( 3/4 )</vt:lpstr>
      <vt:lpstr>SparkSeq 설치 ( 4/4 )</vt:lpstr>
      <vt:lpstr>SparkSeq 실습 ( 1 / 3 )</vt:lpstr>
      <vt:lpstr>SparkSeq 실습 ( 2 / 3 )</vt:lpstr>
      <vt:lpstr>SparkSeq 실습 ( 3 / 3 )</vt:lpstr>
      <vt:lpstr>SparkSeq 고급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jeongbin</dc:creator>
  <cp:lastModifiedBy>Y.G JI</cp:lastModifiedBy>
  <cp:revision>704</cp:revision>
  <dcterms:created xsi:type="dcterms:W3CDTF">2013-07-23T12:18:54Z</dcterms:created>
  <dcterms:modified xsi:type="dcterms:W3CDTF">2016-09-19T13:00:49Z</dcterms:modified>
</cp:coreProperties>
</file>