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60" r:id="rId4"/>
    <p:sldId id="464" r:id="rId5"/>
    <p:sldId id="463" r:id="rId6"/>
    <p:sldId id="454" r:id="rId7"/>
    <p:sldId id="475" r:id="rId8"/>
    <p:sldId id="465" r:id="rId9"/>
    <p:sldId id="466" r:id="rId10"/>
    <p:sldId id="467" r:id="rId11"/>
    <p:sldId id="476" r:id="rId12"/>
    <p:sldId id="468" r:id="rId13"/>
    <p:sldId id="477" r:id="rId14"/>
    <p:sldId id="478" r:id="rId15"/>
    <p:sldId id="469" r:id="rId16"/>
    <p:sldId id="493" r:id="rId17"/>
    <p:sldId id="470" r:id="rId18"/>
    <p:sldId id="471" r:id="rId19"/>
    <p:sldId id="472" r:id="rId20"/>
    <p:sldId id="479" r:id="rId21"/>
    <p:sldId id="480" r:id="rId22"/>
    <p:sldId id="486" r:id="rId23"/>
    <p:sldId id="474" r:id="rId24"/>
    <p:sldId id="488" r:id="rId25"/>
    <p:sldId id="487" r:id="rId26"/>
    <p:sldId id="489" r:id="rId27"/>
    <p:sldId id="481" r:id="rId28"/>
    <p:sldId id="482" r:id="rId29"/>
    <p:sldId id="483" r:id="rId30"/>
    <p:sldId id="490" r:id="rId31"/>
    <p:sldId id="491" r:id="rId32"/>
    <p:sldId id="497" r:id="rId33"/>
    <p:sldId id="494" r:id="rId34"/>
    <p:sldId id="495" r:id="rId35"/>
    <p:sldId id="484" r:id="rId36"/>
    <p:sldId id="496" r:id="rId37"/>
    <p:sldId id="498" r:id="rId38"/>
    <p:sldId id="501" r:id="rId39"/>
    <p:sldId id="499" r:id="rId40"/>
    <p:sldId id="500" r:id="rId41"/>
    <p:sldId id="502" r:id="rId42"/>
    <p:sldId id="49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7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Methods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1113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0224" y="2636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75608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90224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66624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0570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02829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66624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466624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73283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59965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3"/>
            <a:endCxn id="5" idx="7"/>
          </p:cNvCxnSpPr>
          <p:nvPr/>
        </p:nvCxnSpPr>
        <p:spPr>
          <a:xfrm flipH="1">
            <a:off x="1864688" y="847220"/>
            <a:ext cx="1043764" cy="888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6" idx="0"/>
          </p:cNvCxnSpPr>
          <p:nvPr/>
        </p:nvCxnSpPr>
        <p:spPr>
          <a:xfrm>
            <a:off x="3193878" y="947351"/>
            <a:ext cx="0" cy="687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1"/>
          </p:cNvCxnSpPr>
          <p:nvPr/>
        </p:nvCxnSpPr>
        <p:spPr>
          <a:xfrm>
            <a:off x="3576937" y="751064"/>
            <a:ext cx="1007915" cy="9842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3"/>
            <a:endCxn id="8" idx="0"/>
          </p:cNvCxnSpPr>
          <p:nvPr/>
        </p:nvCxnSpPr>
        <p:spPr>
          <a:xfrm flipH="1">
            <a:off x="504224" y="2218820"/>
            <a:ext cx="789612" cy="1187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5"/>
            <a:endCxn id="9" idx="0"/>
          </p:cNvCxnSpPr>
          <p:nvPr/>
        </p:nvCxnSpPr>
        <p:spPr>
          <a:xfrm>
            <a:off x="1864688" y="2218820"/>
            <a:ext cx="241795" cy="1187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4"/>
            <a:endCxn id="10" idx="0"/>
          </p:cNvCxnSpPr>
          <p:nvPr/>
        </p:nvCxnSpPr>
        <p:spPr>
          <a:xfrm>
            <a:off x="4870278" y="2318951"/>
            <a:ext cx="0" cy="1087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4"/>
            <a:endCxn id="11" idx="0"/>
          </p:cNvCxnSpPr>
          <p:nvPr/>
        </p:nvCxnSpPr>
        <p:spPr>
          <a:xfrm>
            <a:off x="4870278" y="4090086"/>
            <a:ext cx="0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4"/>
            <a:endCxn id="12" idx="0"/>
          </p:cNvCxnSpPr>
          <p:nvPr/>
        </p:nvCxnSpPr>
        <p:spPr>
          <a:xfrm flipH="1">
            <a:off x="3576937" y="4090086"/>
            <a:ext cx="1293341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4"/>
            <a:endCxn id="13" idx="0"/>
          </p:cNvCxnSpPr>
          <p:nvPr/>
        </p:nvCxnSpPr>
        <p:spPr>
          <a:xfrm>
            <a:off x="4870278" y="4090086"/>
            <a:ext cx="1293341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8975124" y="2677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360508" y="16393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10651524" y="16393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6285470" y="3410466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887729" y="3410466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8975124" y="5263978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1203459" y="5263978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57" idx="3"/>
            <a:endCxn id="58" idx="7"/>
          </p:cNvCxnSpPr>
          <p:nvPr/>
        </p:nvCxnSpPr>
        <p:spPr>
          <a:xfrm flipH="1">
            <a:off x="8049588" y="851340"/>
            <a:ext cx="1043764" cy="8881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59" idx="1"/>
          </p:cNvCxnSpPr>
          <p:nvPr/>
        </p:nvCxnSpPr>
        <p:spPr>
          <a:xfrm>
            <a:off x="9761837" y="755184"/>
            <a:ext cx="1007915" cy="9842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8" idx="3"/>
            <a:endCxn id="60" idx="0"/>
          </p:cNvCxnSpPr>
          <p:nvPr/>
        </p:nvCxnSpPr>
        <p:spPr>
          <a:xfrm flipH="1">
            <a:off x="6689124" y="2222940"/>
            <a:ext cx="789612" cy="1187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8" idx="5"/>
            <a:endCxn id="61" idx="0"/>
          </p:cNvCxnSpPr>
          <p:nvPr/>
        </p:nvCxnSpPr>
        <p:spPr>
          <a:xfrm>
            <a:off x="8049588" y="2222940"/>
            <a:ext cx="241795" cy="1187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0" idx="3"/>
            <a:endCxn id="62" idx="0"/>
          </p:cNvCxnSpPr>
          <p:nvPr/>
        </p:nvCxnSpPr>
        <p:spPr>
          <a:xfrm flipH="1">
            <a:off x="9378778" y="3988679"/>
            <a:ext cx="340650" cy="127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70" idx="5"/>
            <a:endCxn id="63" idx="0"/>
          </p:cNvCxnSpPr>
          <p:nvPr/>
        </p:nvCxnSpPr>
        <p:spPr>
          <a:xfrm>
            <a:off x="10290280" y="3988679"/>
            <a:ext cx="1316833" cy="127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9601200" y="3405070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59" idx="4"/>
            <a:endCxn id="70" idx="0"/>
          </p:cNvCxnSpPr>
          <p:nvPr/>
        </p:nvCxnSpPr>
        <p:spPr>
          <a:xfrm flipH="1">
            <a:off x="10004854" y="2323071"/>
            <a:ext cx="1050324" cy="10819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007152" y="6166358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801388" y="6182148"/>
            <a:ext cx="11897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이진 트리</a:t>
            </a:r>
            <a:endParaRPr lang="ko-KR" altLang="en-US" dirty="0"/>
          </a:p>
        </p:txBody>
      </p:sp>
      <p:sp>
        <p:nvSpPr>
          <p:cNvPr id="2" name="곱셈 기호 1"/>
          <p:cNvSpPr/>
          <p:nvPr/>
        </p:nvSpPr>
        <p:spPr>
          <a:xfrm>
            <a:off x="1129150" y="1056671"/>
            <a:ext cx="3851729" cy="500036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027670" y="-306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</a:t>
            </a:r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1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" y="1204436"/>
            <a:ext cx="5511261" cy="46439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136" y="1642586"/>
            <a:ext cx="6098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각 설명변수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입력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</a:t>
            </a:r>
            <a:r>
              <a:rPr lang="ko-KR" altLang="en-US" sz="2400" b="1" dirty="0" err="1" smtClean="0"/>
              <a:t>절단점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s</a:t>
            </a:r>
            <a:r>
              <a:rPr lang="ko-KR" altLang="en-US" sz="2400" b="1" dirty="0" smtClean="0"/>
              <a:t>로 구분하여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각 </a:t>
            </a:r>
            <a:r>
              <a:rPr lang="en-US" altLang="ko-KR" sz="2400" b="1" dirty="0" smtClean="0"/>
              <a:t>RSS</a:t>
            </a:r>
            <a:r>
              <a:rPr lang="ko-KR" altLang="en-US" sz="2400" b="1" dirty="0" smtClean="0"/>
              <a:t>의 합이 최소가 되는 경우를 구함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5618132" y="3905878"/>
            <a:ext cx="599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임의의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번째 설명변수와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절단점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 구역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02" y="4624981"/>
            <a:ext cx="6195254" cy="540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30" y="5581349"/>
            <a:ext cx="7391400" cy="11087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49366" y="54790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5471223" y="5663684"/>
            <a:ext cx="2378808" cy="994053"/>
          </a:xfrm>
          <a:prstGeom prst="downArrow">
            <a:avLst/>
          </a:prstGeom>
          <a:solidFill>
            <a:srgbClr val="FF0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9309798" y="5638677"/>
            <a:ext cx="2378808" cy="994053"/>
          </a:xfrm>
          <a:prstGeom prst="downArrow">
            <a:avLst/>
          </a:prstGeom>
          <a:solidFill>
            <a:srgbClr val="FF0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2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" y="1204436"/>
            <a:ext cx="5511261" cy="46439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136" y="1642586"/>
            <a:ext cx="6269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한번 분할 이 후 나머지 구역에서 </a:t>
            </a:r>
            <a:r>
              <a:rPr lang="en-US" altLang="ko-KR" sz="2400" b="1" dirty="0" smtClean="0"/>
              <a:t>Step 1</a:t>
            </a:r>
            <a:r>
              <a:rPr lang="ko-KR" altLang="en-US" sz="2400" b="1" dirty="0" smtClean="0"/>
              <a:t>의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과정을 반복한다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1149366" y="54790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22836" y="3171380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3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" y="1204436"/>
            <a:ext cx="5511261" cy="46439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136" y="1642586"/>
            <a:ext cx="6340197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어떤 정지기준이 만족될 때 까지 계속 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예</a:t>
            </a:r>
            <a:r>
              <a:rPr lang="en-US" altLang="ko-KR" sz="2400" b="1" dirty="0" smtClean="0"/>
              <a:t>) 1. </a:t>
            </a:r>
            <a:r>
              <a:rPr lang="ko-KR" altLang="en-US" sz="2400" b="1" dirty="0" smtClean="0"/>
              <a:t>관측치가 </a:t>
            </a:r>
            <a:r>
              <a:rPr lang="en-US" altLang="ko-KR" sz="2400" b="1" dirty="0" smtClean="0"/>
              <a:t>100</a:t>
            </a:r>
            <a:r>
              <a:rPr lang="ko-KR" altLang="en-US" sz="2400" b="1" dirty="0" smtClean="0"/>
              <a:t>개 </a:t>
            </a:r>
            <a:r>
              <a:rPr lang="ko-KR" altLang="en-US" sz="2400" b="1" dirty="0" smtClean="0"/>
              <a:t>이하인 경우</a:t>
            </a:r>
            <a:r>
              <a:rPr lang="en-US" altLang="ko-KR" sz="2400" b="1" dirty="0" smtClean="0"/>
              <a:t>,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불순도 또는 </a:t>
            </a:r>
            <a:r>
              <a:rPr lang="en-US" altLang="ko-KR" sz="2400" b="1" dirty="0" smtClean="0"/>
              <a:t>RSS</a:t>
            </a:r>
            <a:r>
              <a:rPr lang="ko-KR" altLang="en-US" sz="2400" b="1" dirty="0" smtClean="0"/>
              <a:t>가 </a:t>
            </a:r>
            <a:r>
              <a:rPr lang="en-US" altLang="ko-KR" sz="2400" b="1" dirty="0" smtClean="0"/>
              <a:t>0</a:t>
            </a:r>
            <a:r>
              <a:rPr lang="ko-KR" altLang="en-US" sz="2400" b="1" dirty="0" smtClean="0"/>
              <a:t>인 경우</a:t>
            </a:r>
            <a:r>
              <a:rPr lang="en-US" altLang="ko-KR" sz="2400" b="1" dirty="0" smtClean="0"/>
              <a:t>,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불순도 또는 </a:t>
            </a:r>
            <a:r>
              <a:rPr lang="en-US" altLang="ko-KR" sz="2400" b="1" dirty="0" smtClean="0"/>
              <a:t>RSS</a:t>
            </a:r>
            <a:r>
              <a:rPr lang="ko-KR" altLang="en-US" sz="2400" b="1" dirty="0" smtClean="0"/>
              <a:t>의 감소량이 </a:t>
            </a:r>
            <a:r>
              <a:rPr lang="ko-KR" altLang="en-US" sz="2400" b="1" dirty="0" err="1" smtClean="0"/>
              <a:t>임계값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이하인 경우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그만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9366" y="54790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22836" y="3171380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98736" y="6101622"/>
            <a:ext cx="766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지금까지의 순서로 만들어 진 것이 큰 트리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해당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 문제점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0" y="1302416"/>
            <a:ext cx="6167072" cy="5457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39586" y="1636964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너무 세분화 되어 </a:t>
            </a:r>
            <a:r>
              <a:rPr lang="en-US" altLang="ko-KR" sz="2400" b="1" dirty="0" smtClean="0"/>
              <a:t>Overfitting(</a:t>
            </a:r>
            <a:r>
              <a:rPr lang="ko-KR" altLang="en-US" sz="2400" b="1" dirty="0" err="1" smtClean="0"/>
              <a:t>과적합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문제 발생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7134225" y="2476500"/>
            <a:ext cx="19431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498" y="3569664"/>
            <a:ext cx="6405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가지치기</a:t>
            </a:r>
            <a:r>
              <a:rPr lang="en-US" altLang="ko-KR" sz="2400" b="1" dirty="0" smtClean="0"/>
              <a:t>(pruning)</a:t>
            </a:r>
            <a:r>
              <a:rPr lang="ko-KR" altLang="en-US" sz="2400" b="1" dirty="0" smtClean="0"/>
              <a:t>를 통한 </a:t>
            </a:r>
            <a:r>
              <a:rPr lang="ko-KR" altLang="en-US" sz="2400" b="1" dirty="0" err="1" smtClean="0"/>
              <a:t>서브트리</a:t>
            </a:r>
            <a:r>
              <a:rPr lang="ko-KR" altLang="en-US" sz="2400" b="1" dirty="0" smtClean="0"/>
              <a:t> 만들기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47650" y="4257675"/>
            <a:ext cx="1466850" cy="1771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962525" y="5619750"/>
            <a:ext cx="1961767" cy="11404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600450" y="4340189"/>
            <a:ext cx="1961767" cy="11404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676592" y="4610100"/>
            <a:ext cx="1542666" cy="17737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76575" y="5937880"/>
            <a:ext cx="1504758" cy="8918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가치치기의 종류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5237" y="1446978"/>
            <a:ext cx="214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/>
              <a:t>사전 가지치기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7152145" y="1446979"/>
            <a:ext cx="214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/>
              <a:t>사후 가지치기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69811" y="2276898"/>
            <a:ext cx="508504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앞에서 말한 정지조건을 완화하여</a:t>
            </a:r>
            <a:endParaRPr lang="en-US" altLang="ko-KR" sz="2000" b="1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 smtClean="0"/>
              <a:t>극단이 아니라도 분할을 그만하도록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하여 </a:t>
            </a:r>
            <a:r>
              <a:rPr lang="ko-KR" altLang="en-US" sz="2000" b="1" dirty="0" err="1" smtClean="0"/>
              <a:t>트리의</a:t>
            </a:r>
            <a:r>
              <a:rPr lang="ko-KR" altLang="en-US" sz="2000" b="1" dirty="0" smtClean="0"/>
              <a:t> 크기를 적게 분할 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수평선효과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이후 더 좋은 분할이 나와도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이를 볼 수 없다는 단점이 있다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3324" y="2346919"/>
            <a:ext cx="49936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극단적인 조건으로 매우 큰 트리 </a:t>
            </a:r>
            <a:r>
              <a:rPr lang="en-US" altLang="ko-KR" sz="2000" b="1" dirty="0" smtClean="0"/>
              <a:t>T0</a:t>
            </a:r>
            <a:r>
              <a:rPr lang="ko-KR" altLang="en-US" sz="2000" b="1" dirty="0" smtClean="0"/>
              <a:t>를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먼저 만든 후에 만들어진 가지들을 쳐내어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가지치기를 한다</a:t>
            </a:r>
            <a:r>
              <a:rPr lang="en-US" altLang="ko-KR" sz="2000" b="1" dirty="0" smtClean="0"/>
              <a:t>.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4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사후 가지치기는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어떻게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705100"/>
            <a:ext cx="6600825" cy="1771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273" y="1495425"/>
            <a:ext cx="418576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err="1" smtClean="0"/>
              <a:t>서브트리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T</a:t>
            </a:r>
            <a:r>
              <a:rPr lang="ko-KR" altLang="en-US" sz="2400" b="1" dirty="0" smtClean="0"/>
              <a:t>의 터미널 </a:t>
            </a:r>
            <a:r>
              <a:rPr lang="ko-KR" altLang="en-US" sz="2400" b="1" dirty="0" err="1" smtClean="0"/>
              <a:t>노드</a:t>
            </a:r>
            <a:r>
              <a:rPr lang="ko-KR" altLang="en-US" sz="2400" b="1" dirty="0" smtClean="0"/>
              <a:t> 수</a:t>
            </a:r>
            <a:endParaRPr lang="ko-KR" altLang="en-US" sz="2400" b="1" dirty="0"/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2702154" y="1957090"/>
            <a:ext cx="336321" cy="748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2702154" y="1957090"/>
            <a:ext cx="6079896" cy="1315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9432252" y="3093898"/>
            <a:ext cx="2378808" cy="994053"/>
          </a:xfrm>
          <a:prstGeom prst="downArrow">
            <a:avLst/>
          </a:prstGeom>
          <a:solidFill>
            <a:srgbClr val="FF0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553200" y="3838575"/>
            <a:ext cx="1743075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2006" y="5038725"/>
            <a:ext cx="115290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조율파라미터로써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서브트리의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복잡도와 훈련자료의 적합도 사이의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Trade-off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제어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마지막 단계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841639"/>
            <a:ext cx="7686675" cy="54162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6280" y="1779839"/>
            <a:ext cx="34781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: Cross-Validation </a:t>
            </a:r>
            <a:r>
              <a:rPr lang="ko-KR" altLang="en-US" sz="2400" b="1" dirty="0" smtClean="0"/>
              <a:t>으로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결정하여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최종 </a:t>
            </a:r>
            <a:r>
              <a:rPr lang="ko-KR" altLang="en-US" sz="2400" b="1" dirty="0" err="1" smtClean="0"/>
              <a:t>서브트리</a:t>
            </a:r>
            <a:r>
              <a:rPr lang="ko-KR" altLang="en-US" sz="2400" b="1" dirty="0" smtClean="0"/>
              <a:t> 선정</a:t>
            </a:r>
            <a:r>
              <a:rPr lang="en-US" altLang="ko-KR" sz="2400" b="1" dirty="0"/>
              <a:t>!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065961"/>
              </p:ext>
            </p:extLst>
          </p:nvPr>
        </p:nvGraphicFramePr>
        <p:xfrm>
          <a:off x="275031" y="2421040"/>
          <a:ext cx="59690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031" y="2421040"/>
                        <a:ext cx="59690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7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트리 결과 예시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143000"/>
            <a:ext cx="58388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 트리 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 Tree)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343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1605" y="2824571"/>
            <a:ext cx="3511218" cy="437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Supervised Learning</a:t>
            </a:r>
            <a:endParaRPr lang="ko-KR" altLang="en-US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6652" y="2427814"/>
            <a:ext cx="656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Decision Tree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의사결정트리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 –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회귀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/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분류 트리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+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배깅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랜덤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포레스트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부스팅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왼쪽 대괄호 3"/>
          <p:cNvSpPr/>
          <p:nvPr/>
        </p:nvSpPr>
        <p:spPr>
          <a:xfrm>
            <a:off x="4520604" y="2578441"/>
            <a:ext cx="206989" cy="8990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1605" y="4830484"/>
            <a:ext cx="3511218" cy="437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Unsupervised Learning</a:t>
            </a:r>
            <a:endParaRPr lang="ko-KR" altLang="en-US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왼쪽 대괄호 10"/>
          <p:cNvSpPr/>
          <p:nvPr/>
        </p:nvSpPr>
        <p:spPr>
          <a:xfrm>
            <a:off x="4520604" y="4599682"/>
            <a:ext cx="206989" cy="8990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55374" y="4751735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Clustering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군집화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22978" y="1178011"/>
            <a:ext cx="4100460" cy="70402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Tree-Based Methods</a:t>
            </a:r>
            <a:endParaRPr lang="ko-KR" alt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대표적인 결정 트리 계통도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43100" y="1905000"/>
            <a:ext cx="2571750" cy="7048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L. </a:t>
            </a:r>
            <a:r>
              <a:rPr lang="en-US" altLang="ko-KR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Breiman</a:t>
            </a:r>
            <a:endParaRPr lang="ko-K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4200" y="1905000"/>
            <a:ext cx="2571750" cy="70485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R. Quinlan</a:t>
            </a:r>
            <a:endParaRPr lang="ko-K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461" y="2940870"/>
            <a:ext cx="425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CART (Classification And Regression Tree)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9773" y="2907797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ID3 (</a:t>
            </a:r>
            <a:r>
              <a:rPr lang="en-US" altLang="ko-KR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Interative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Dichotomizer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 3)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6098" y="383889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C4.5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2608" y="4795612"/>
            <a:ext cx="457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C5.0(Unix/Linux 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버전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과 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See5(Window 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버전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7905750" y="3381375"/>
            <a:ext cx="314324" cy="4575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905750" y="4254955"/>
            <a:ext cx="314324" cy="4575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40246" y="342546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times" panose="02020603050405020304" pitchFamily="18" charset="0"/>
                <a:cs typeface="times" panose="02020603050405020304" pitchFamily="18" charset="0"/>
              </a:rPr>
              <a:t>기능 확장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8346" y="4264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상용화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대표적인 결정 트리 계통도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02125"/>
              </p:ext>
            </p:extLst>
          </p:nvPr>
        </p:nvGraphicFramePr>
        <p:xfrm>
          <a:off x="1098548" y="1786466"/>
          <a:ext cx="9998076" cy="4309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9519"/>
                <a:gridCol w="2499519"/>
                <a:gridCol w="2499519"/>
                <a:gridCol w="2499519"/>
              </a:tblGrid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C4.5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 데이터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부등호 질문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등식 질문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부등호 질문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트리 형태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이진 트리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가지치기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잎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병합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규칙 집합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손실특징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대리 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샘플 무시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다중 변수 질문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3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 트리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7525" y="1628775"/>
            <a:ext cx="181927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회귀 트리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62825" y="1628775"/>
            <a:ext cx="181927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 트리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572125" y="1772986"/>
            <a:ext cx="1009650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0325" y="3048000"/>
            <a:ext cx="30364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구역 내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대표값으로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3048000"/>
            <a:ext cx="32672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구역 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최빈값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대표값으로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0086" y="3656793"/>
            <a:ext cx="24368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RSS</a:t>
            </a:r>
            <a:r>
              <a:rPr lang="ko-KR" altLang="en-US" dirty="0" smtClean="0"/>
              <a:t>를 기준으로 분할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7450" y="3656793"/>
            <a:ext cx="414728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분류오류율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또는 엔트로피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지니지수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rgbClr val="FF0000"/>
                </a:solidFill>
              </a:rPr>
              <a:t>Infromation</a:t>
            </a:r>
            <a:r>
              <a:rPr lang="en-US" altLang="ko-KR" b="1" dirty="0" smtClean="0">
                <a:solidFill>
                  <a:srgbClr val="FF0000"/>
                </a:solidFill>
              </a:rPr>
              <a:t> Gain </a:t>
            </a:r>
            <a:r>
              <a:rPr lang="ko-KR" altLang="en-US" b="1" dirty="0" smtClean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기준으로 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13" y="3826378"/>
            <a:ext cx="2586766" cy="25343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새로운 기준들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55" y="1742407"/>
            <a:ext cx="3771900" cy="981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67" y="4371975"/>
            <a:ext cx="4200525" cy="1504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575" y="4330184"/>
            <a:ext cx="4333875" cy="1447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05350" y="1122614"/>
            <a:ext cx="181927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분류오류율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61438" y="3618164"/>
            <a:ext cx="181927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지니 지수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61091" y="3559678"/>
            <a:ext cx="1819275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</a:rPr>
              <a:t>교차 엔트로피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96325" y="722809"/>
            <a:ext cx="1238250" cy="1676400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Yes, </a:t>
            </a:r>
            <a:r>
              <a:rPr lang="en-US" altLang="ko-KR" b="1" dirty="0" smtClean="0">
                <a:solidFill>
                  <a:srgbClr val="FF0000"/>
                </a:solidFill>
              </a:rPr>
              <a:t>No,</a:t>
            </a:r>
            <a:r>
              <a:rPr lang="en-US" altLang="ko-KR" b="1" dirty="0" smtClean="0">
                <a:solidFill>
                  <a:schemeClr val="tx1"/>
                </a:solidFill>
              </a:rPr>
              <a:t> Yes, </a:t>
            </a:r>
            <a:r>
              <a:rPr lang="en-US" altLang="ko-KR" b="1" dirty="0" smtClean="0">
                <a:solidFill>
                  <a:srgbClr val="FF0000"/>
                </a:solidFill>
              </a:rPr>
              <a:t>No, 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34575" y="722809"/>
            <a:ext cx="1936148" cy="16764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Yes, Yes, Yes, </a:t>
            </a:r>
            <a:r>
              <a:rPr lang="en-US" altLang="ko-KR" b="1" dirty="0" smtClean="0">
                <a:solidFill>
                  <a:srgbClr val="FF0000"/>
                </a:solidFill>
              </a:rPr>
              <a:t>No, No,</a:t>
            </a:r>
            <a:r>
              <a:rPr lang="en-US" altLang="ko-KR" b="1" dirty="0" smtClean="0">
                <a:solidFill>
                  <a:schemeClr val="tx1"/>
                </a:solidFill>
              </a:rPr>
              <a:t> Yes, </a:t>
            </a:r>
            <a:r>
              <a:rPr lang="en-US" altLang="ko-KR" b="1" dirty="0" smtClean="0">
                <a:solidFill>
                  <a:srgbClr val="FF0000"/>
                </a:solidFill>
              </a:rPr>
              <a:t>No, </a:t>
            </a:r>
            <a:r>
              <a:rPr lang="en-US" altLang="ko-KR" b="1" dirty="0" smtClean="0">
                <a:solidFill>
                  <a:schemeClr val="tx1"/>
                </a:solidFill>
              </a:rPr>
              <a:t>Yes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05984" y="32452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m</a:t>
            </a:r>
            <a:r>
              <a:rPr lang="ko-KR" altLang="en-US" b="1" dirty="0" smtClean="0">
                <a:solidFill>
                  <a:srgbClr val="C00000"/>
                </a:solidFill>
              </a:rPr>
              <a:t>번째 영역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2120" y="2767416"/>
            <a:ext cx="35349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ko-KR" altLang="en-US" b="1" dirty="0" smtClean="0"/>
              <a:t>번째 영역 내 </a:t>
            </a:r>
            <a:r>
              <a:rPr lang="en-US" altLang="ko-KR" b="1" dirty="0" smtClean="0"/>
              <a:t>k </a:t>
            </a:r>
            <a:r>
              <a:rPr lang="ko-KR" altLang="en-US" b="1" dirty="0" smtClean="0"/>
              <a:t>클래스의 비율</a:t>
            </a:r>
            <a:endParaRPr lang="ko-KR" altLang="en-US" b="1" dirty="0"/>
          </a:p>
        </p:txBody>
      </p:sp>
      <p:cxnSp>
        <p:nvCxnSpPr>
          <p:cNvPr id="21" name="직선 연결선 20"/>
          <p:cNvCxnSpPr>
            <a:stCxn id="19" idx="1"/>
          </p:cNvCxnSpPr>
          <p:nvPr/>
        </p:nvCxnSpPr>
        <p:spPr>
          <a:xfrm flipH="1" flipV="1">
            <a:off x="7067550" y="2431492"/>
            <a:ext cx="854570" cy="52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4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29" y="63751"/>
            <a:ext cx="11530395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 트리 예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ID3 (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Interative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Dichotomizer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0179" y="1608389"/>
            <a:ext cx="2417162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Information Gain</a:t>
            </a:r>
            <a:endParaRPr lang="ko-KR" altLang="en-US" b="1" dirty="0">
              <a:solidFill>
                <a:srgbClr val="FFFF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90179" y="2141789"/>
                <a:ext cx="6683110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" indent="0">
                  <a:buNone/>
                </a:pP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information gain of an attribute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relative to a collection of examples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</a:t>
                </a:r>
              </a:p>
              <a:p>
                <a:pPr marL="34290" indent="0">
                  <a:buNone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𝑉𝑎𝑙𝑢𝑒𝑠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𝐸𝑛𝑡𝑟𝑜𝑝𝑦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" indent="0">
                  <a:buNone/>
                </a:pPr>
                <a:r>
                  <a:rPr lang="en-US" altLang="ko-KR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all possible values for attribute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subset of S for which attribute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value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79" y="2141789"/>
                <a:ext cx="6683110" cy="2462213"/>
              </a:xfrm>
              <a:prstGeom prst="rect">
                <a:avLst/>
              </a:prstGeom>
              <a:blipFill rotWithShape="0">
                <a:blip r:embed="rId2"/>
                <a:stretch>
                  <a:fillRect l="-91" t="-985" b="-2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29" y="63751"/>
            <a:ext cx="11530395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원본 데이터의 엔트로피 구하기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science.slc.edu/~jmarshall/courses/2005/fall/cs151/lectures/decision-trees/PlayTenn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2955" r="2340" b="2770"/>
          <a:stretch/>
        </p:blipFill>
        <p:spPr bwMode="auto">
          <a:xfrm>
            <a:off x="375854" y="1389314"/>
            <a:ext cx="5558115" cy="38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114721" y="3429371"/>
                <a:ext cx="4303357" cy="1879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bIns="72000" anchor="b">
                <a:spAutoFit/>
              </a:bodyPr>
              <a:lstStyle/>
              <a:p>
                <a:pPr marL="171450" lvl="0" indent="-137160" defTabSz="685800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SzPct val="80000"/>
                  <a:buFont typeface="Corbel" pitchFamily="34" charset="0"/>
                  <a:buChar char="•"/>
                </a:pPr>
                <a:r>
                  <a:rPr lang="en-US" altLang="ko-KR" sz="2000" b="1" dirty="0" smtClean="0">
                    <a:solidFill>
                      <a:srgbClr val="000000"/>
                    </a:solidFill>
                  </a:rPr>
                  <a:t>Example</a:t>
                </a:r>
                <a:endParaRPr lang="en-US" altLang="ko-KR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2563" indent="-149225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[9+,5−]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2563" indent="-14922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=0.940</m:t>
                      </m:r>
                    </m:oMath>
                  </m:oMathPara>
                </a14:m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21" y="3429371"/>
                <a:ext cx="4303357" cy="1879993"/>
              </a:xfrm>
              <a:prstGeom prst="rect">
                <a:avLst/>
              </a:prstGeom>
              <a:blipFill rotWithShape="0">
                <a:blip r:embed="rId3"/>
                <a:stretch>
                  <a:fillRect t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131869" y="1700076"/>
            <a:ext cx="440256" cy="5097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31869" y="2959689"/>
            <a:ext cx="440256" cy="24071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31869" y="3415007"/>
            <a:ext cx="440256" cy="28069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31869" y="4981281"/>
            <a:ext cx="440256" cy="22930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31869" y="2209800"/>
            <a:ext cx="440256" cy="761296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31869" y="3695700"/>
            <a:ext cx="440256" cy="1285581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31869" y="3200400"/>
            <a:ext cx="440256" cy="214607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41669" y="3950270"/>
            <a:ext cx="373581" cy="254862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68993" y="3950270"/>
            <a:ext cx="393932" cy="25486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594058" y="1970330"/>
                <a:ext cx="4375877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⊕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⊕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⊖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58" y="1970330"/>
                <a:ext cx="4375877" cy="381451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6771350" y="1495156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교차 엔트로피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가장 좋은 분류 특징은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science.slc.edu/~jmarshall/courses/2005/fall/cs151/lectures/decision-trees/PlayTenn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2955" r="2340" b="2770"/>
          <a:stretch/>
        </p:blipFill>
        <p:spPr bwMode="auto">
          <a:xfrm>
            <a:off x="433006" y="1225978"/>
            <a:ext cx="4015170" cy="27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12335" y="1273603"/>
            <a:ext cx="533327" cy="2704624"/>
          </a:xfrm>
          <a:prstGeom prst="rect">
            <a:avLst/>
          </a:prstGeom>
          <a:solidFill>
            <a:srgbClr val="00863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75699" y="1159303"/>
            <a:ext cx="1895204" cy="2668336"/>
            <a:chOff x="6901297" y="1587156"/>
            <a:chExt cx="1359342" cy="2187447"/>
          </a:xfrm>
        </p:grpSpPr>
        <p:pic>
          <p:nvPicPr>
            <p:cNvPr id="6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297" y="1587156"/>
              <a:ext cx="1359342" cy="2187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296228" y="2110035"/>
              <a:ext cx="31258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</a:t>
              </a:r>
              <a:endParaRPr lang="ko-KR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21590" y="2111748"/>
              <a:ext cx="37510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Strong</a:t>
              </a:r>
              <a:endParaRPr lang="ko-KR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9090" t="19669" r="1551" b="20206"/>
          <a:stretch/>
        </p:blipFill>
        <p:spPr>
          <a:xfrm>
            <a:off x="7836551" y="345604"/>
            <a:ext cx="3279124" cy="3122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044" y="4121593"/>
                <a:ext cx="3455946" cy="1222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𝑉𝑎𝑙𝑢𝑒𝑠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𝑊𝑒𝑎𝑘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𝑆𝑡𝑟𝑜𝑛𝑔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9+,5−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𝑊𝑒𝑎𝑘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6+,2−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𝑆𝑡𝑟𝑜𝑛𝑔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←[3+,3−]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4" y="4121593"/>
                <a:ext cx="3455946" cy="1222899"/>
              </a:xfrm>
              <a:prstGeom prst="rect">
                <a:avLst/>
              </a:prstGeom>
              <a:blipFill rotWithShape="0">
                <a:blip r:embed="rId5"/>
                <a:stretch>
                  <a:fillRect b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93044" y="5459284"/>
                <a:ext cx="4717106" cy="13987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𝑊𝑒𝑎𝑘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1600" dirty="0" smtClean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ko-KR" sz="16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      </a:t>
                </a:r>
                <a:r>
                  <a:rPr lang="en-US" altLang="ko-KR" sz="16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0.811</a:t>
                </a:r>
                <a:endParaRPr lang="en-US" altLang="ko-KR" sz="16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𝑆𝑡𝑟𝑜𝑛𝑔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/>
                  <a:t> </a:t>
                </a:r>
              </a:p>
              <a:p>
                <a:r>
                  <a:rPr lang="en-US" altLang="ko-KR" sz="16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         </a:t>
                </a:r>
                <a:r>
                  <a:rPr lang="en-US" altLang="ko-KR" sz="16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1.00</a:t>
                </a:r>
                <a:endParaRPr lang="en-US" altLang="ko-KR" sz="16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4" y="5459284"/>
                <a:ext cx="4717106" cy="1398716"/>
              </a:xfrm>
              <a:prstGeom prst="rect">
                <a:avLst/>
              </a:prstGeom>
              <a:blipFill rotWithShape="0">
                <a:blip r:embed="rId6"/>
                <a:stretch>
                  <a:fillRect b="-4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34515" y="3907696"/>
                <a:ext cx="6928910" cy="294458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𝑊𝑒𝑎𝑘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𝑆𝑡𝑟𝑜𝑛𝑔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cs typeface="Times New Roman" panose="02020603050405020304" pitchFamily="18" charset="0"/>
                </a:endParaRPr>
              </a:p>
              <a:p>
                <a:pPr marL="361950" indent="-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marL="361950" indent="-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=0.940−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0.811−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altLang="ko-KR" dirty="0" smtClean="0"/>
              </a:p>
              <a:p>
                <a:pPr marL="361950" indent="-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=0.048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515" y="3907696"/>
                <a:ext cx="6928910" cy="29445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Root node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선정 후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반복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3308" y="1484564"/>
                <a:ext cx="33665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151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048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08" y="1484564"/>
                <a:ext cx="3366563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4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887773" y="1484564"/>
            <a:ext cx="2832098" cy="344236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084246" y="2789668"/>
            <a:ext cx="5964754" cy="3982786"/>
            <a:chOff x="350321" y="3470491"/>
            <a:chExt cx="4677170" cy="31112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321" y="3470491"/>
              <a:ext cx="4677170" cy="30731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85800" y="6429375"/>
              <a:ext cx="343783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00500" y="1484564"/>
            <a:ext cx="782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Information Gain</a:t>
            </a:r>
            <a:r>
              <a:rPr lang="ko-KR" altLang="en-US" b="1" dirty="0" smtClean="0"/>
              <a:t>이 가장 큰 </a:t>
            </a:r>
            <a:r>
              <a:rPr lang="en-US" altLang="ko-KR" b="1" dirty="0" smtClean="0"/>
              <a:t>Outlook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Root node</a:t>
            </a:r>
            <a:r>
              <a:rPr lang="ko-KR" altLang="en-US" b="1" dirty="0" smtClean="0"/>
              <a:t>로 선정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트리 분할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>
            <a:off x="7324725" y="1971675"/>
            <a:ext cx="1266825" cy="514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3308" y="3549134"/>
            <a:ext cx="461761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언제까지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ko-K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모든 특징들이 이미 </a:t>
            </a:r>
            <a:r>
              <a:rPr lang="en-US" altLang="ko-KR" b="1" dirty="0" smtClean="0">
                <a:solidFill>
                  <a:srgbClr val="0070C0"/>
                </a:solidFill>
              </a:rPr>
              <a:t>Tree</a:t>
            </a:r>
            <a:r>
              <a:rPr lang="ko-KR" altLang="en-US" b="1" dirty="0" smtClean="0">
                <a:solidFill>
                  <a:srgbClr val="0070C0"/>
                </a:solidFill>
              </a:rPr>
              <a:t>에 등장했거나</a:t>
            </a:r>
            <a:r>
              <a:rPr lang="en-US" altLang="ko-KR" b="1" dirty="0" smtClean="0">
                <a:solidFill>
                  <a:srgbClr val="0070C0"/>
                </a:solidFill>
              </a:rPr>
              <a:t>,</a:t>
            </a:r>
          </a:p>
          <a:p>
            <a:endParaRPr lang="en-US" altLang="ko-K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에서의 관측치들의 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endParaRPr lang="en-US" altLang="ko-KR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될 때까지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ko-K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트리 요약 정리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416334"/>
            <a:ext cx="6453188" cy="6232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530" y="1372565"/>
            <a:ext cx="3937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선형 모델과 비교하여 비선형적인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형태의 데이터에 더욱 잘 적합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00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트리 요약 정리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530" y="1477340"/>
            <a:ext cx="8788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설명하기가 쉽다</a:t>
            </a:r>
            <a:r>
              <a:rPr lang="en-US" altLang="ko-KR" b="1" dirty="0" smtClean="0"/>
              <a:t>! (</a:t>
            </a:r>
            <a:r>
              <a:rPr lang="ko-KR" altLang="en-US" b="1" dirty="0" smtClean="0"/>
              <a:t>그래픽으로 나타내기 쉽고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비전문가도 쉽게 해석 가능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가변수들을</a:t>
            </a:r>
            <a:r>
              <a:rPr lang="ko-KR" altLang="en-US" b="1" dirty="0" smtClean="0"/>
              <a:t> 만들지 않고 질적 설명변수들을 쉽게 처리 가능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다른 분류기법들과 동일한 수준의 예측 정확도 제공하지 못함</a:t>
            </a:r>
            <a:r>
              <a:rPr lang="en-US" altLang="ko-KR" b="1" dirty="0" smtClean="0"/>
              <a:t>! (Overfitting </a:t>
            </a:r>
            <a:r>
              <a:rPr lang="ko-KR" altLang="en-US" b="1" dirty="0" smtClean="0"/>
              <a:t>문제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따라서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이를 개선하기 위해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배깅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랜덤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포레스트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부스팅이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필요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의사 결정 트리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 Tree)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8" y="1653060"/>
            <a:ext cx="3694526" cy="50694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0" y="2133243"/>
            <a:ext cx="5654178" cy="33510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331201" y="2262845"/>
            <a:ext cx="953036" cy="346916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53483" y="3374612"/>
            <a:ext cx="908016" cy="870765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45050" y="5083243"/>
            <a:ext cx="422902" cy="401018"/>
          </a:xfrm>
          <a:prstGeom prst="ellipse">
            <a:avLst/>
          </a:prstGeom>
          <a:solidFill>
            <a:schemeClr val="tx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67541" y="2315518"/>
            <a:ext cx="1839783" cy="34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Branch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attribute value = </a:t>
            </a:r>
            <a:r>
              <a:rPr lang="en-US" altLang="ko-KR" sz="1050" dirty="0" smtClean="0"/>
              <a:t>sunny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endCxn id="19" idx="2"/>
          </p:cNvCxnSpPr>
          <p:nvPr/>
        </p:nvCxnSpPr>
        <p:spPr>
          <a:xfrm flipH="1" flipV="1">
            <a:off x="6887433" y="2661767"/>
            <a:ext cx="705442" cy="496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37526" y="5700495"/>
            <a:ext cx="1437950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Leaf node</a:t>
            </a:r>
          </a:p>
          <a:p>
            <a:r>
              <a:rPr lang="en-US" altLang="ko-KR" sz="1050" dirty="0" smtClean="0"/>
              <a:t>classification = </a:t>
            </a:r>
            <a:r>
              <a:rPr lang="en-US" altLang="ko-KR" sz="1050" i="1" dirty="0" smtClean="0"/>
              <a:t>No</a:t>
            </a:r>
            <a:endParaRPr lang="ko-KR" altLang="en-US" sz="1050" i="1" dirty="0"/>
          </a:p>
        </p:txBody>
      </p:sp>
      <p:cxnSp>
        <p:nvCxnSpPr>
          <p:cNvPr id="22" name="직선 연결선 21"/>
          <p:cNvCxnSpPr>
            <a:stCxn id="21" idx="0"/>
            <a:endCxn id="18" idx="4"/>
          </p:cNvCxnSpPr>
          <p:nvPr/>
        </p:nvCxnSpPr>
        <p:spPr>
          <a:xfrm flipV="1">
            <a:off x="6456501" y="5484261"/>
            <a:ext cx="0" cy="2162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06" y="1125107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트리 구조를 통한 의사결정학습법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7882934" y="1599563"/>
            <a:ext cx="1839783" cy="34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Root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attribute </a:t>
            </a:r>
            <a:r>
              <a:rPr lang="en-US" altLang="ko-KR" sz="1050" dirty="0" smtClean="0"/>
              <a:t>= outlook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4656253" y="3028363"/>
            <a:ext cx="1839783" cy="34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0" bIns="0">
            <a:spAutoFit/>
          </a:bodyPr>
          <a:lstStyle/>
          <a:p>
            <a:pPr algn="ctr"/>
            <a:r>
              <a:rPr lang="en-US" altLang="ko-KR" sz="1200" b="1" dirty="0" smtClean="0"/>
              <a:t>Internal node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attribute = humidity</a:t>
            </a:r>
            <a:endParaRPr lang="ko-KR" altLang="en-US" sz="1100" dirty="0"/>
          </a:p>
        </p:txBody>
      </p:sp>
      <p:cxnSp>
        <p:nvCxnSpPr>
          <p:cNvPr id="34" name="직선 연결선 33"/>
          <p:cNvCxnSpPr>
            <a:stCxn id="16" idx="0"/>
            <a:endCxn id="32" idx="2"/>
          </p:cNvCxnSpPr>
          <p:nvPr/>
        </p:nvCxnSpPr>
        <p:spPr>
          <a:xfrm flipH="1" flipV="1">
            <a:off x="8802826" y="1945812"/>
            <a:ext cx="4893" cy="317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5576145" y="3374612"/>
            <a:ext cx="1091807" cy="413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배깅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(Bagging)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151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배깅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왜 효과가 있나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74356" y="1911177"/>
            <a:ext cx="8287266" cy="4843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04768" y="2496064"/>
            <a:ext cx="2014151" cy="1618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32670" y="4625545"/>
            <a:ext cx="2014151" cy="1618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29200" y="2541371"/>
            <a:ext cx="2014151" cy="1618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36275" y="4333101"/>
            <a:ext cx="2014151" cy="1618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Zn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278659" y="1477083"/>
            <a:ext cx="4308390" cy="101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48100" y="1624109"/>
            <a:ext cx="3969608" cy="300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</p:cNvCxnSpPr>
          <p:nvPr/>
        </p:nvCxnSpPr>
        <p:spPr>
          <a:xfrm flipV="1">
            <a:off x="7043351" y="1781885"/>
            <a:ext cx="848498" cy="25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0"/>
          </p:cNvCxnSpPr>
          <p:nvPr/>
        </p:nvCxnSpPr>
        <p:spPr>
          <a:xfrm flipV="1">
            <a:off x="6036276" y="1542988"/>
            <a:ext cx="1703173" cy="99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70478"/>
              </p:ext>
            </p:extLst>
          </p:nvPr>
        </p:nvGraphicFramePr>
        <p:xfrm>
          <a:off x="8304288" y="624533"/>
          <a:ext cx="661344" cy="115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수식" r:id="rId3" imgW="152280" imgH="266400" progId="Equation.3">
                  <p:embed/>
                </p:oleObj>
              </mc:Choice>
              <mc:Fallback>
                <p:oleObj name="수식" r:id="rId3" imgW="1522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4288" y="624533"/>
                        <a:ext cx="661344" cy="115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1300"/>
              </p:ext>
            </p:extLst>
          </p:nvPr>
        </p:nvGraphicFramePr>
        <p:xfrm>
          <a:off x="9390427" y="428196"/>
          <a:ext cx="99218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수식" r:id="rId5" imgW="228600" imgH="419040" progId="Equation.3">
                  <p:embed/>
                </p:oleObj>
              </mc:Choice>
              <mc:Fallback>
                <p:oleObj name="수식" r:id="rId5" imgW="2286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90427" y="428196"/>
                        <a:ext cx="992187" cy="181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755469"/>
              </p:ext>
            </p:extLst>
          </p:nvPr>
        </p:nvGraphicFramePr>
        <p:xfrm>
          <a:off x="6805727" y="4424298"/>
          <a:ext cx="475246" cy="5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수식" r:id="rId7" imgW="190440" imgH="203040" progId="Equation.3">
                  <p:embed/>
                </p:oleObj>
              </mc:Choice>
              <mc:Fallback>
                <p:oleObj name="수식" r:id="rId7" imgW="190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5727" y="4424298"/>
                        <a:ext cx="475246" cy="50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39446"/>
              </p:ext>
            </p:extLst>
          </p:nvPr>
        </p:nvGraphicFramePr>
        <p:xfrm>
          <a:off x="3610477" y="4772572"/>
          <a:ext cx="475246" cy="5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수식" r:id="rId9" imgW="190440" imgH="203040" progId="Equation.3">
                  <p:embed/>
                </p:oleObj>
              </mc:Choice>
              <mc:Fallback>
                <p:oleObj name="수식" r:id="rId9" imgW="190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0477" y="4772572"/>
                        <a:ext cx="475246" cy="50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88790"/>
              </p:ext>
            </p:extLst>
          </p:nvPr>
        </p:nvGraphicFramePr>
        <p:xfrm>
          <a:off x="2886274" y="2625356"/>
          <a:ext cx="475246" cy="5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수식" r:id="rId10" imgW="190440" imgH="203040" progId="Equation.3">
                  <p:embed/>
                </p:oleObj>
              </mc:Choice>
              <mc:Fallback>
                <p:oleObj name="수식" r:id="rId10" imgW="190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6274" y="2625356"/>
                        <a:ext cx="475246" cy="50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20754"/>
              </p:ext>
            </p:extLst>
          </p:nvPr>
        </p:nvGraphicFramePr>
        <p:xfrm>
          <a:off x="5983217" y="3450479"/>
          <a:ext cx="475246" cy="5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수식" r:id="rId11" imgW="190440" imgH="203040" progId="Equation.3">
                  <p:embed/>
                </p:oleObj>
              </mc:Choice>
              <mc:Fallback>
                <p:oleObj name="수식" r:id="rId11" imgW="190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3217" y="3450479"/>
                        <a:ext cx="475246" cy="50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410254" y="2893843"/>
            <a:ext cx="4801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훈련 치를 그대로 사용 하는 것이 아니라 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그것들을 평균하면 분산을 떨어뜨리는 효과가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있어서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막아준다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95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9" y="1505243"/>
            <a:ext cx="11410531" cy="5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06" y="182880"/>
            <a:ext cx="6976727" cy="63539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4863" y="1690688"/>
            <a:ext cx="42290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반복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허용하고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관찰 값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684058" y="2316610"/>
            <a:ext cx="1772528" cy="1741824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82269" y="182879"/>
            <a:ext cx="2014768" cy="635399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200" y="127974"/>
            <a:ext cx="140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6411" y="1870499"/>
            <a:ext cx="156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1" descr="Dec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7619916" y="4957724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배깅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(Bagging) =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oostrap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Agg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0" y="1389314"/>
            <a:ext cx="5619072" cy="511752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561910" y="1662074"/>
            <a:ext cx="2971800" cy="3886200"/>
            <a:chOff x="3884613" y="1756092"/>
            <a:chExt cx="2971800" cy="3886200"/>
          </a:xfrm>
        </p:grpSpPr>
        <p:pic>
          <p:nvPicPr>
            <p:cNvPr id="9" name="Picture 11" descr="Decis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4835525" y="1756092"/>
              <a:ext cx="2020888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98900" y="23656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884613" y="36610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960813" y="56422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 rot="16200000">
              <a:off x="5458619" y="4419917"/>
              <a:ext cx="7747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600" b="1" dirty="0">
                  <a:latin typeface="Calibri" panose="020F0502020204030204" pitchFamily="34" charset="0"/>
                  <a:ea typeface="굴림" panose="020B0600000101010101" pitchFamily="50" charset="-127"/>
                </a:rPr>
                <a:t>....…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939933" y="2151856"/>
            <a:ext cx="2133600" cy="3592436"/>
            <a:chOff x="6872287" y="2247824"/>
            <a:chExt cx="2133600" cy="3592436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405687" y="3074546"/>
              <a:ext cx="160020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평균 또는 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최빈값으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로</a:t>
              </a:r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 통합</a:t>
              </a:r>
              <a:r>
                <a:rPr lang="en-US" altLang="ko-KR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18" name="AutoShape 19"/>
            <p:cNvSpPr>
              <a:spLocks/>
            </p:cNvSpPr>
            <p:nvPr/>
          </p:nvSpPr>
          <p:spPr bwMode="auto">
            <a:xfrm>
              <a:off x="6872287" y="2247824"/>
              <a:ext cx="533400" cy="3592436"/>
            </a:xfrm>
            <a:prstGeom prst="rightBrace">
              <a:avLst>
                <a:gd name="adj1" fmla="val 71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9" name="Picture 11" descr="Dec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7606267" y="3014624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 descr="Dec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7628154" y="4957724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OOB(Out Of Bag)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오차로 검증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0" y="1389314"/>
            <a:ext cx="5619072" cy="511752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939933" y="2151856"/>
            <a:ext cx="2133600" cy="3592436"/>
            <a:chOff x="6872287" y="2247824"/>
            <a:chExt cx="2133600" cy="3592436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405687" y="3074546"/>
              <a:ext cx="160020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평균 또는 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최빈값으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로</a:t>
              </a:r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 통합</a:t>
              </a:r>
              <a:r>
                <a:rPr lang="en-US" altLang="ko-KR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18" name="AutoShape 19"/>
            <p:cNvSpPr>
              <a:spLocks/>
            </p:cNvSpPr>
            <p:nvPr/>
          </p:nvSpPr>
          <p:spPr bwMode="auto">
            <a:xfrm>
              <a:off x="6872287" y="2247824"/>
              <a:ext cx="533400" cy="3592436"/>
            </a:xfrm>
            <a:prstGeom prst="rightBrace">
              <a:avLst>
                <a:gd name="adj1" fmla="val 71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79322" y="4226010"/>
            <a:ext cx="1337802" cy="292362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9322" y="3657600"/>
            <a:ext cx="1337802" cy="273998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61910" y="1662074"/>
            <a:ext cx="2971800" cy="3886200"/>
            <a:chOff x="3884613" y="1756092"/>
            <a:chExt cx="2971800" cy="3886200"/>
          </a:xfrm>
        </p:grpSpPr>
        <p:pic>
          <p:nvPicPr>
            <p:cNvPr id="22" name="Picture 11" descr="Decis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4835525" y="1756092"/>
              <a:ext cx="2020888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898900" y="23656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884613" y="36610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3960813" y="56422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 rot="16200000">
              <a:off x="5458619" y="4419917"/>
              <a:ext cx="7747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600" b="1" dirty="0">
                  <a:latin typeface="Calibri" panose="020F0502020204030204" pitchFamily="34" charset="0"/>
                  <a:ea typeface="굴림" panose="020B0600000101010101" pitchFamily="50" charset="-127"/>
                </a:rPr>
                <a:t>....…</a:t>
              </a:r>
            </a:p>
          </p:txBody>
        </p:sp>
      </p:grpSp>
      <p:pic>
        <p:nvPicPr>
          <p:cNvPr id="27" name="Picture 11" descr="Dec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7606267" y="3014624"/>
            <a:ext cx="202088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랜덤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포레스트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(Random Forest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456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랜덤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포레스트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98382" y="1194685"/>
            <a:ext cx="6273173" cy="2114975"/>
            <a:chOff x="572035" y="1080691"/>
            <a:chExt cx="6273173" cy="2114975"/>
          </a:xfrm>
        </p:grpSpPr>
        <p:pic>
          <p:nvPicPr>
            <p:cNvPr id="20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572035" y="1629624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각 삼각형 20"/>
            <p:cNvSpPr/>
            <p:nvPr/>
          </p:nvSpPr>
          <p:spPr>
            <a:xfrm rot="10800000">
              <a:off x="1390246" y="1629624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1033467" y="1186005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각 삼각형 22"/>
            <p:cNvSpPr/>
            <p:nvPr/>
          </p:nvSpPr>
          <p:spPr>
            <a:xfrm rot="10800000">
              <a:off x="1851678" y="1186005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1679957" y="1238137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각 삼각형 24"/>
            <p:cNvSpPr/>
            <p:nvPr/>
          </p:nvSpPr>
          <p:spPr>
            <a:xfrm rot="10800000">
              <a:off x="2498168" y="1238137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1784610" y="1819954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각 삼각형 26"/>
            <p:cNvSpPr/>
            <p:nvPr/>
          </p:nvSpPr>
          <p:spPr>
            <a:xfrm rot="10800000">
              <a:off x="2602821" y="1819954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2326447" y="1176536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각 삼각형 28"/>
            <p:cNvSpPr/>
            <p:nvPr/>
          </p:nvSpPr>
          <p:spPr>
            <a:xfrm rot="10800000">
              <a:off x="3144658" y="1176536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2954144" y="1611101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각 삼각형 30"/>
            <p:cNvSpPr/>
            <p:nvPr/>
          </p:nvSpPr>
          <p:spPr>
            <a:xfrm rot="10800000">
              <a:off x="3772355" y="1611101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3267587" y="1080691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각 삼각형 32"/>
            <p:cNvSpPr/>
            <p:nvPr/>
          </p:nvSpPr>
          <p:spPr>
            <a:xfrm rot="10800000">
              <a:off x="4085798" y="1080691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3917084" y="1710065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각 삼각형 34"/>
            <p:cNvSpPr/>
            <p:nvPr/>
          </p:nvSpPr>
          <p:spPr>
            <a:xfrm rot="10800000">
              <a:off x="4735295" y="1710065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4454512" y="1142291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각 삼각형 36"/>
            <p:cNvSpPr/>
            <p:nvPr/>
          </p:nvSpPr>
          <p:spPr>
            <a:xfrm rot="10800000">
              <a:off x="5272723" y="1142291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4908747" y="1645336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직각 삼각형 38"/>
            <p:cNvSpPr/>
            <p:nvPr/>
          </p:nvSpPr>
          <p:spPr>
            <a:xfrm rot="10800000">
              <a:off x="5726958" y="1645336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5552229" y="1174139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각 삼각형 40"/>
            <p:cNvSpPr/>
            <p:nvPr/>
          </p:nvSpPr>
          <p:spPr>
            <a:xfrm rot="10800000">
              <a:off x="6370440" y="1174139"/>
              <a:ext cx="473368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51631" y="1423936"/>
            <a:ext cx="1618378" cy="1592995"/>
            <a:chOff x="6545260" y="1893843"/>
            <a:chExt cx="1397633" cy="1375712"/>
          </a:xfrm>
        </p:grpSpPr>
        <p:pic>
          <p:nvPicPr>
            <p:cNvPr id="43" name="Picture 2" descr="random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75" r="52370"/>
            <a:stretch/>
          </p:blipFill>
          <p:spPr bwMode="auto">
            <a:xfrm>
              <a:off x="6545260" y="1893843"/>
              <a:ext cx="1292979" cy="1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각 삼각형 43"/>
            <p:cNvSpPr/>
            <p:nvPr/>
          </p:nvSpPr>
          <p:spPr>
            <a:xfrm rot="10800000">
              <a:off x="7363471" y="1893843"/>
              <a:ext cx="579422" cy="4345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3770009" y="1987855"/>
            <a:ext cx="504005" cy="39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71503" y="3168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Decision Tree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2095" y="3168744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Random Forest</a:t>
            </a:r>
            <a:endParaRPr lang="ko-KR" altLang="en-US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045914" y="3824531"/>
            <a:ext cx="4557202" cy="2671755"/>
            <a:chOff x="2034647" y="3421923"/>
            <a:chExt cx="5209459" cy="3054154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3048" r="-2210" b="-2168"/>
            <a:stretch/>
          </p:blipFill>
          <p:spPr>
            <a:xfrm>
              <a:off x="2034647" y="3421923"/>
              <a:ext cx="5209459" cy="30541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0" name="타원 49"/>
            <p:cNvSpPr/>
            <p:nvPr/>
          </p:nvSpPr>
          <p:spPr>
            <a:xfrm>
              <a:off x="4413913" y="5534526"/>
              <a:ext cx="312090" cy="3120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29" y="63751"/>
            <a:ext cx="11530395" cy="132556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특징을 다 </a:t>
            </a:r>
            <a:r>
              <a:rPr lang="ko-KR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쓰는게</a:t>
            </a:r>
            <a:r>
              <a:rPr lang="ko-KR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아니라 몇 개만 추출하여 </a:t>
            </a:r>
            <a:r>
              <a:rPr lang="ko-KR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배깅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science.slc.edu/~jmarshall/courses/2005/fall/cs151/lectures/decision-trees/PlayTenni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2955" r="2340" b="2770"/>
          <a:stretch/>
        </p:blipFill>
        <p:spPr bwMode="auto">
          <a:xfrm>
            <a:off x="573562" y="1389314"/>
            <a:ext cx="5558115" cy="384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29577" y="1700076"/>
            <a:ext cx="440256" cy="50972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9577" y="2959689"/>
            <a:ext cx="440256" cy="24071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29577" y="3415007"/>
            <a:ext cx="440256" cy="28069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29577" y="4981281"/>
            <a:ext cx="440256" cy="22930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29577" y="2209800"/>
            <a:ext cx="440256" cy="761296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29577" y="3695700"/>
            <a:ext cx="440256" cy="1285581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9577" y="3200400"/>
            <a:ext cx="440256" cy="214607"/>
          </a:xfrm>
          <a:prstGeom prst="rect">
            <a:avLst/>
          </a:prstGeom>
          <a:solidFill>
            <a:srgbClr val="0086E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05434" y="1723072"/>
            <a:ext cx="46121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샘플에 사용할 특징</a:t>
            </a:r>
            <a:r>
              <a:rPr lang="en-US" altLang="ko-KR" b="1" dirty="0"/>
              <a:t> </a:t>
            </a:r>
            <a:r>
              <a:rPr lang="ko-KR" altLang="en-US" b="1" dirty="0" smtClean="0"/>
              <a:t>수 </a:t>
            </a:r>
            <a:r>
              <a:rPr lang="en-US" altLang="ko-KR" b="1" dirty="0" smtClean="0"/>
              <a:t>m = p (</a:t>
            </a:r>
            <a:r>
              <a:rPr lang="ko-KR" altLang="en-US" b="1" dirty="0" smtClean="0"/>
              <a:t>총 특징 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 err="1" smtClean="0">
                <a:sym typeface="Wingdings" panose="05000000000000000000" pitchFamily="2" charset="2"/>
              </a:rPr>
              <a:t>배깅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m &lt; p </a:t>
            </a:r>
            <a:r>
              <a:rPr lang="ko-KR" altLang="en-US" b="1" dirty="0" smtClean="0"/>
              <a:t>예를 들어</a:t>
            </a:r>
            <a:r>
              <a:rPr lang="en-US" altLang="ko-KR" b="1" dirty="0" smtClean="0"/>
              <a:t>,</a:t>
            </a:r>
          </a:p>
          <a:p>
            <a:endParaRPr lang="en-US" altLang="ko-KR" b="1" dirty="0"/>
          </a:p>
          <a:p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랜덤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포레스트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132397" y="1470442"/>
            <a:ext cx="927061" cy="3715428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27594" y="1466861"/>
            <a:ext cx="927061" cy="3715428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78626"/>
              </p:ext>
            </p:extLst>
          </p:nvPr>
        </p:nvGraphicFramePr>
        <p:xfrm>
          <a:off x="8427437" y="2654287"/>
          <a:ext cx="1284974" cy="61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수식" r:id="rId4" imgW="533160" imgH="253800" progId="Equation.3">
                  <p:embed/>
                </p:oleObj>
              </mc:Choice>
              <mc:Fallback>
                <p:oleObj name="수식" r:id="rId4" imgW="533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7437" y="2654287"/>
                        <a:ext cx="1284974" cy="610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4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랜덤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포레스트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0" y="1389314"/>
            <a:ext cx="5619072" cy="511752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561910" y="2271674"/>
            <a:ext cx="3157152" cy="3276600"/>
            <a:chOff x="3884613" y="2365692"/>
            <a:chExt cx="3157152" cy="3276600"/>
          </a:xfrm>
        </p:grpSpPr>
        <p:pic>
          <p:nvPicPr>
            <p:cNvPr id="10" name="Picture 12" descr="Decision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4831965" y="2975292"/>
              <a:ext cx="2209800" cy="129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98900" y="23656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884613" y="36610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960813" y="5642292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 rot="16200000">
              <a:off x="5422257" y="4455229"/>
              <a:ext cx="77470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600" b="1" dirty="0">
                  <a:latin typeface="Calibri" panose="020F0502020204030204" pitchFamily="34" charset="0"/>
                  <a:ea typeface="굴림" panose="020B0600000101010101" pitchFamily="50" charset="-127"/>
                </a:rPr>
                <a:t>....…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939933" y="2151856"/>
            <a:ext cx="2133600" cy="3592436"/>
            <a:chOff x="6872287" y="2247824"/>
            <a:chExt cx="2133600" cy="3592436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405687" y="3074546"/>
              <a:ext cx="160020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평균 또는 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최빈값으</a:t>
              </a:r>
              <a:endParaRPr lang="en-US" altLang="ko-KR" sz="2400" b="1" dirty="0" smtClean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endPara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2400" b="1" dirty="0" err="1" smtClean="0">
                  <a:latin typeface="Calibri" panose="020F0502020204030204" pitchFamily="34" charset="0"/>
                  <a:ea typeface="굴림" panose="020B0600000101010101" pitchFamily="50" charset="-127"/>
                </a:rPr>
                <a:t>로</a:t>
              </a:r>
              <a:r>
                <a:rPr lang="ko-KR" altLang="en-US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 통합</a:t>
              </a:r>
              <a:r>
                <a:rPr lang="en-US" altLang="ko-KR" sz="2400" b="1" dirty="0" smtClean="0">
                  <a:latin typeface="Calibri" panose="020F0502020204030204" pitchFamily="34" charset="0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18" name="AutoShape 19"/>
            <p:cNvSpPr>
              <a:spLocks/>
            </p:cNvSpPr>
            <p:nvPr/>
          </p:nvSpPr>
          <p:spPr bwMode="auto">
            <a:xfrm>
              <a:off x="6872287" y="2247824"/>
              <a:ext cx="533400" cy="3592436"/>
            </a:xfrm>
            <a:prstGeom prst="rightBrace">
              <a:avLst>
                <a:gd name="adj1" fmla="val 71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89" y="4917570"/>
            <a:ext cx="1951760" cy="1367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365" y="1506500"/>
            <a:ext cx="1865788" cy="12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의사 결정 트리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 Tree)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종류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3665" y="1949624"/>
            <a:ext cx="5873482" cy="3812493"/>
            <a:chOff x="229096" y="1992155"/>
            <a:chExt cx="4551561" cy="301325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096" y="1992155"/>
              <a:ext cx="4551561" cy="26975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18748" y="4689694"/>
              <a:ext cx="172271" cy="315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715532" y="5930648"/>
            <a:ext cx="11897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분류 트리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95274" y="5930648"/>
            <a:ext cx="11897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회귀 트리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5" y="1389314"/>
            <a:ext cx="4145905" cy="42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1605" y="2824571"/>
            <a:ext cx="3511218" cy="437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Supervised Learning</a:t>
            </a:r>
            <a:endParaRPr lang="ko-KR" altLang="en-US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06652" y="2427814"/>
            <a:ext cx="6564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Decision Tree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의사결정트리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 –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회귀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/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분류 트리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+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배깅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랜덤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포레스트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부스팅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왼쪽 대괄호 3"/>
          <p:cNvSpPr/>
          <p:nvPr/>
        </p:nvSpPr>
        <p:spPr>
          <a:xfrm>
            <a:off x="4520604" y="2578441"/>
            <a:ext cx="206989" cy="8990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1605" y="4830484"/>
            <a:ext cx="3511218" cy="437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Unsupervised Learning</a:t>
            </a:r>
            <a:endParaRPr lang="ko-KR" altLang="en-US" sz="20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왼쪽 대괄호 10"/>
          <p:cNvSpPr/>
          <p:nvPr/>
        </p:nvSpPr>
        <p:spPr>
          <a:xfrm>
            <a:off x="4520604" y="4599682"/>
            <a:ext cx="206989" cy="89907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55374" y="4751735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Clustering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군집화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22978" y="1178011"/>
            <a:ext cx="4100460" cy="70402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Tree-Based Methods</a:t>
            </a:r>
            <a:endParaRPr lang="ko-KR" altLang="en-US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90224" y="2636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75608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90224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66624" y="1635211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0570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02829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66624" y="3406346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466624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73283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759965" y="5263978"/>
            <a:ext cx="807308" cy="6837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3"/>
            <a:endCxn id="5" idx="7"/>
          </p:cNvCxnSpPr>
          <p:nvPr/>
        </p:nvCxnSpPr>
        <p:spPr>
          <a:xfrm flipH="1">
            <a:off x="1864688" y="847220"/>
            <a:ext cx="1043764" cy="888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  <a:endCxn id="6" idx="0"/>
          </p:cNvCxnSpPr>
          <p:nvPr/>
        </p:nvCxnSpPr>
        <p:spPr>
          <a:xfrm>
            <a:off x="3193878" y="947351"/>
            <a:ext cx="0" cy="687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1"/>
          </p:cNvCxnSpPr>
          <p:nvPr/>
        </p:nvCxnSpPr>
        <p:spPr>
          <a:xfrm>
            <a:off x="3576937" y="751064"/>
            <a:ext cx="1007915" cy="9842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3"/>
            <a:endCxn id="8" idx="0"/>
          </p:cNvCxnSpPr>
          <p:nvPr/>
        </p:nvCxnSpPr>
        <p:spPr>
          <a:xfrm flipH="1">
            <a:off x="504224" y="2218820"/>
            <a:ext cx="789612" cy="1187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5"/>
            <a:endCxn id="9" idx="0"/>
          </p:cNvCxnSpPr>
          <p:nvPr/>
        </p:nvCxnSpPr>
        <p:spPr>
          <a:xfrm>
            <a:off x="1864688" y="2218820"/>
            <a:ext cx="241795" cy="1187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4"/>
            <a:endCxn id="10" idx="0"/>
          </p:cNvCxnSpPr>
          <p:nvPr/>
        </p:nvCxnSpPr>
        <p:spPr>
          <a:xfrm>
            <a:off x="4870278" y="2318951"/>
            <a:ext cx="0" cy="1087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4"/>
            <a:endCxn id="11" idx="0"/>
          </p:cNvCxnSpPr>
          <p:nvPr/>
        </p:nvCxnSpPr>
        <p:spPr>
          <a:xfrm>
            <a:off x="4870278" y="4090086"/>
            <a:ext cx="0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4"/>
            <a:endCxn id="12" idx="0"/>
          </p:cNvCxnSpPr>
          <p:nvPr/>
        </p:nvCxnSpPr>
        <p:spPr>
          <a:xfrm flipH="1">
            <a:off x="3576937" y="4090086"/>
            <a:ext cx="1293341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4"/>
            <a:endCxn id="13" idx="0"/>
          </p:cNvCxnSpPr>
          <p:nvPr/>
        </p:nvCxnSpPr>
        <p:spPr>
          <a:xfrm>
            <a:off x="4870278" y="4090086"/>
            <a:ext cx="1293341" cy="1173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8975124" y="2677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360508" y="16393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10651524" y="1639331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6285470" y="3410466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887729" y="3410466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8975124" y="5263978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11203459" y="5263978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57" idx="3"/>
            <a:endCxn id="58" idx="7"/>
          </p:cNvCxnSpPr>
          <p:nvPr/>
        </p:nvCxnSpPr>
        <p:spPr>
          <a:xfrm flipH="1">
            <a:off x="8049588" y="851340"/>
            <a:ext cx="1043764" cy="8881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59" idx="1"/>
          </p:cNvCxnSpPr>
          <p:nvPr/>
        </p:nvCxnSpPr>
        <p:spPr>
          <a:xfrm>
            <a:off x="9761837" y="755184"/>
            <a:ext cx="1007915" cy="9842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8" idx="3"/>
            <a:endCxn id="60" idx="0"/>
          </p:cNvCxnSpPr>
          <p:nvPr/>
        </p:nvCxnSpPr>
        <p:spPr>
          <a:xfrm flipH="1">
            <a:off x="6689124" y="2222940"/>
            <a:ext cx="789612" cy="1187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8" idx="5"/>
            <a:endCxn id="61" idx="0"/>
          </p:cNvCxnSpPr>
          <p:nvPr/>
        </p:nvCxnSpPr>
        <p:spPr>
          <a:xfrm>
            <a:off x="8049588" y="2222940"/>
            <a:ext cx="241795" cy="1187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0" idx="3"/>
            <a:endCxn id="62" idx="0"/>
          </p:cNvCxnSpPr>
          <p:nvPr/>
        </p:nvCxnSpPr>
        <p:spPr>
          <a:xfrm flipH="1">
            <a:off x="9378778" y="3988679"/>
            <a:ext cx="340650" cy="127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70" idx="5"/>
            <a:endCxn id="63" idx="0"/>
          </p:cNvCxnSpPr>
          <p:nvPr/>
        </p:nvCxnSpPr>
        <p:spPr>
          <a:xfrm>
            <a:off x="10290280" y="3988679"/>
            <a:ext cx="1316833" cy="1275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9601200" y="3405070"/>
            <a:ext cx="807308" cy="68374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59" idx="4"/>
            <a:endCxn id="70" idx="0"/>
          </p:cNvCxnSpPr>
          <p:nvPr/>
        </p:nvCxnSpPr>
        <p:spPr>
          <a:xfrm flipH="1">
            <a:off x="10004854" y="2323071"/>
            <a:ext cx="1050324" cy="10819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007152" y="6166358"/>
            <a:ext cx="6463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801388" y="6182148"/>
            <a:ext cx="11897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이진 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3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트리 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(Regression Tree)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8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트리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결론부터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0" y="1389314"/>
            <a:ext cx="6256757" cy="52720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99287" y="2001407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구역을 나누어 </a:t>
            </a:r>
            <a:r>
              <a:rPr lang="ko-KR" altLang="en-US" sz="2400" b="1" dirty="0" err="1" smtClean="0"/>
              <a:t>대표값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평균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지정하여 회귀 수행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7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9" y="43114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회귀 트리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어떻게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0" y="1389314"/>
            <a:ext cx="6256757" cy="52720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54200" y="1485900"/>
            <a:ext cx="4178300" cy="4686300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9800" y="1485900"/>
            <a:ext cx="914400" cy="468630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57" y="1485900"/>
            <a:ext cx="4352925" cy="1914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71248" y="839091"/>
            <a:ext cx="5663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구역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에서의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 최소로</a:t>
            </a:r>
            <a:endParaRPr lang="ko-KR" altLang="en-US" sz="2800" dirty="0"/>
          </a:p>
        </p:txBody>
      </p:sp>
      <p:sp>
        <p:nvSpPr>
          <p:cNvPr id="8" name="등호 7"/>
          <p:cNvSpPr/>
          <p:nvPr/>
        </p:nvSpPr>
        <p:spPr>
          <a:xfrm rot="5400000">
            <a:off x="9628928" y="1552978"/>
            <a:ext cx="582085" cy="3302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96557" y="4937524"/>
            <a:ext cx="45095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/>
              <a:t>j</a:t>
            </a:r>
            <a:r>
              <a:rPr lang="ko-KR" altLang="en-US" sz="2400" b="1" dirty="0" smtClean="0"/>
              <a:t>번째 박스 내의 관측치의 평균</a:t>
            </a:r>
            <a:endParaRPr lang="ko-KR" altLang="en-US" sz="2400" b="1" dirty="0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 flipH="1">
            <a:off x="9451341" y="2730500"/>
            <a:ext cx="1267460" cy="220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 flipH="1">
            <a:off x="8693572" y="2730500"/>
            <a:ext cx="844547" cy="1098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44348" y="3829050"/>
            <a:ext cx="36984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b="1" dirty="0" smtClean="0"/>
              <a:t>각 박스 내 개개의 관측치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84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30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필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요한 가정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재귀이진분할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33193" y="1389314"/>
            <a:ext cx="363766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/>
              <a:t>Top-down(</a:t>
            </a:r>
            <a:r>
              <a:rPr lang="ko-KR" altLang="en-US" sz="2400" b="1" dirty="0" smtClean="0"/>
              <a:t>하향식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방법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977223" y="4761496"/>
            <a:ext cx="309424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/>
              <a:t>Greedy(</a:t>
            </a:r>
            <a:r>
              <a:rPr lang="ko-KR" altLang="en-US" sz="2400" b="1" dirty="0" smtClean="0"/>
              <a:t>그리디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방법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58" y="290596"/>
            <a:ext cx="3443846" cy="35098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04543" y="2045535"/>
            <a:ext cx="4381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트리 맨 위에서 아래로 분할 하므로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977223" y="5472147"/>
            <a:ext cx="4987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각 단계에서 가장 만족할만한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탐욕적인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결과를 가져오므로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54" y="2507200"/>
            <a:ext cx="5000625" cy="4213641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9537510" y="957673"/>
            <a:ext cx="1706741" cy="2147888"/>
          </a:xfrm>
          <a:prstGeom prst="downArrow">
            <a:avLst/>
          </a:prstGeom>
          <a:solidFill>
            <a:srgbClr val="FF0000">
              <a:alpha val="2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5416</TotalTime>
  <Words>895</Words>
  <Application>Microsoft Office PowerPoint</Application>
  <PresentationFormat>와이드스크린</PresentationFormat>
  <Paragraphs>312</Paragraphs>
  <Slides>41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굴림</vt:lpstr>
      <vt:lpstr>맑은 고딕</vt:lpstr>
      <vt:lpstr>Arial</vt:lpstr>
      <vt:lpstr>Calibri</vt:lpstr>
      <vt:lpstr>Cambria Math</vt:lpstr>
      <vt:lpstr>Corbel</vt:lpstr>
      <vt:lpstr>times</vt:lpstr>
      <vt:lpstr>Times New Roman</vt:lpstr>
      <vt:lpstr>Wingdings</vt:lpstr>
      <vt:lpstr>Office 테마</vt:lpstr>
      <vt:lpstr>디자인 사용자 지정</vt:lpstr>
      <vt:lpstr>수식</vt:lpstr>
      <vt:lpstr>Microsoft Equation 3.0</vt:lpstr>
      <vt:lpstr>Tree-Based Methods</vt:lpstr>
      <vt:lpstr>Outline</vt:lpstr>
      <vt:lpstr>의사 결정 트리 (Decision Tree) 란?</vt:lpstr>
      <vt:lpstr>의사 결정 트리 (Decision Tree) 종류</vt:lpstr>
      <vt:lpstr>PowerPoint 프레젠테이션</vt:lpstr>
      <vt:lpstr>회귀 트리   (Regression Tree)</vt:lpstr>
      <vt:lpstr>회귀 트리 - 결론부터</vt:lpstr>
      <vt:lpstr>회귀 트리 – 어떻게? </vt:lpstr>
      <vt:lpstr>필요한 가정 – 재귀이진분할</vt:lpstr>
      <vt:lpstr>PowerPoint 프레젠테이션</vt:lpstr>
      <vt:lpstr>재귀이진분할 알고리즘 Step 1</vt:lpstr>
      <vt:lpstr>재귀이진분할 알고리즘 Step 2</vt:lpstr>
      <vt:lpstr>재귀이진분할 알고리즘 Step 3</vt:lpstr>
      <vt:lpstr>재귀이진분할 문제점</vt:lpstr>
      <vt:lpstr>가치치기의 종류</vt:lpstr>
      <vt:lpstr>사후 가지치기는 어떻게?</vt:lpstr>
      <vt:lpstr>마지막 단계</vt:lpstr>
      <vt:lpstr>회귀 트리 결과 예시</vt:lpstr>
      <vt:lpstr>분류 트리   (Classification Tree)</vt:lpstr>
      <vt:lpstr>대표적인 결정 트리 계통도</vt:lpstr>
      <vt:lpstr>대표적인 결정 트리 계통도</vt:lpstr>
      <vt:lpstr>분류 트리</vt:lpstr>
      <vt:lpstr>새로운 기준들</vt:lpstr>
      <vt:lpstr>분류 트리 예: ID3 (Interative Dichotomizer 3)</vt:lpstr>
      <vt:lpstr>1. 원본 데이터의 엔트로피 구하기</vt:lpstr>
      <vt:lpstr>2. 가장 좋은 분류 특징은?</vt:lpstr>
      <vt:lpstr>3. Root node 선정 후, 반복!</vt:lpstr>
      <vt:lpstr>트리 요약 정리</vt:lpstr>
      <vt:lpstr>트리 요약 정리</vt:lpstr>
      <vt:lpstr>배깅   (Bagging)</vt:lpstr>
      <vt:lpstr>배깅, 왜 효과가 있나?</vt:lpstr>
      <vt:lpstr>Bootstrap</vt:lpstr>
      <vt:lpstr>Bootstrap</vt:lpstr>
      <vt:lpstr>배깅(Bagging) = Boostrap + Aggregating</vt:lpstr>
      <vt:lpstr>OOB(Out Of Bag) 오차로 검증!</vt:lpstr>
      <vt:lpstr>랜덤 포레스트   (Random Forest)</vt:lpstr>
      <vt:lpstr>랜덤 포레스트</vt:lpstr>
      <vt:lpstr>특징을 다 쓰는게 아니라 몇 개만 추출하여 배깅</vt:lpstr>
      <vt:lpstr>랜덤 포레스트</vt:lpstr>
      <vt:lpstr>정리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223</cp:revision>
  <dcterms:created xsi:type="dcterms:W3CDTF">2016-08-08T00:52:17Z</dcterms:created>
  <dcterms:modified xsi:type="dcterms:W3CDTF">2016-09-20T02:49:15Z</dcterms:modified>
</cp:coreProperties>
</file>