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360" r:id="rId4"/>
    <p:sldId id="430" r:id="rId5"/>
    <p:sldId id="457" r:id="rId6"/>
    <p:sldId id="458" r:id="rId7"/>
    <p:sldId id="459" r:id="rId8"/>
    <p:sldId id="456" r:id="rId9"/>
    <p:sldId id="490" r:id="rId10"/>
    <p:sldId id="453" r:id="rId11"/>
    <p:sldId id="462" r:id="rId12"/>
    <p:sldId id="466" r:id="rId13"/>
    <p:sldId id="480" r:id="rId14"/>
    <p:sldId id="472" r:id="rId15"/>
    <p:sldId id="469" r:id="rId16"/>
    <p:sldId id="473" r:id="rId17"/>
    <p:sldId id="474" r:id="rId18"/>
    <p:sldId id="489" r:id="rId19"/>
    <p:sldId id="481" r:id="rId20"/>
    <p:sldId id="482" r:id="rId21"/>
    <p:sldId id="483" r:id="rId22"/>
    <p:sldId id="471" r:id="rId23"/>
    <p:sldId id="488" r:id="rId24"/>
    <p:sldId id="470" r:id="rId25"/>
    <p:sldId id="484" r:id="rId26"/>
    <p:sldId id="485" r:id="rId27"/>
    <p:sldId id="491" r:id="rId28"/>
    <p:sldId id="460" r:id="rId29"/>
    <p:sldId id="494" r:id="rId30"/>
    <p:sldId id="493" r:id="rId31"/>
    <p:sldId id="461" r:id="rId32"/>
    <p:sldId id="497" r:id="rId33"/>
    <p:sldId id="498" r:id="rId34"/>
    <p:sldId id="499" r:id="rId35"/>
    <p:sldId id="500" r:id="rId36"/>
    <p:sldId id="513" r:id="rId37"/>
    <p:sldId id="509" r:id="rId38"/>
    <p:sldId id="465" r:id="rId39"/>
    <p:sldId id="504" r:id="rId40"/>
    <p:sldId id="505" r:id="rId41"/>
    <p:sldId id="506" r:id="rId42"/>
    <p:sldId id="507" r:id="rId43"/>
    <p:sldId id="508" r:id="rId44"/>
    <p:sldId id="510" r:id="rId45"/>
    <p:sldId id="502" r:id="rId46"/>
    <p:sldId id="512" r:id="rId47"/>
    <p:sldId id="511" r:id="rId48"/>
    <p:sldId id="454" r:id="rId49"/>
    <p:sldId id="455" r:id="rId50"/>
    <p:sldId id="514" r:id="rId51"/>
    <p:sldId id="515" r:id="rId52"/>
    <p:sldId id="517" r:id="rId53"/>
    <p:sldId id="304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" initials="w" lastIdx="2" clrIdx="0">
    <p:extLst>
      <p:ext uri="{19B8F6BF-5375-455C-9EA6-DF929625EA0E}">
        <p15:presenceInfo xmlns:p15="http://schemas.microsoft.com/office/powerpoint/2012/main" userId="wi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9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4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8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5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63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7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35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44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1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6A395-3A6F-414A-ADEC-9ADC26694406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83808-BD21-47D5-B540-111569627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68100" y="63881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0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9BDF-B1F8-4D78-902D-50F6B76EF420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749DA-3F22-4CA4-902E-C530875821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0720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+ Unsupervised Learning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11132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600" b="1" dirty="0" smtClean="0"/>
              <a:t>황성원</a:t>
            </a:r>
            <a:endParaRPr lang="en-US" altLang="ko-KR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11027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분리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초평면으로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분류하기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5" y="1267117"/>
            <a:ext cx="5453463" cy="54962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53" y="1267118"/>
            <a:ext cx="5496291" cy="5496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6935" y="222334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+1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36609" y="43592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55533" y="225269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+1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35207" y="43886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4715242" y="3376341"/>
            <a:ext cx="1885071" cy="4501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분리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초평면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수식적 관점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13" y="1896339"/>
            <a:ext cx="8477250" cy="714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13" y="3041188"/>
            <a:ext cx="8848725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787" y="5031199"/>
            <a:ext cx="7419975" cy="695325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4931238" y="4262588"/>
            <a:ext cx="1885071" cy="4501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최대 마진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사전 지식</a:t>
            </a:r>
            <a:endParaRPr lang="ko-KR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44" y="1389314"/>
            <a:ext cx="5043620" cy="317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15" y="4963887"/>
            <a:ext cx="7676908" cy="15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최대 마진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수식적 관점</a:t>
            </a:r>
            <a:endParaRPr lang="ko-KR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43" y="2202089"/>
            <a:ext cx="9429750" cy="268605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2888343" y="1103086"/>
            <a:ext cx="319314" cy="1099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902941" y="4888139"/>
            <a:ext cx="51733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78272" y="497428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초평면과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훈련 데이터 사이의 거리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93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최대 마진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기하학적 관점</a:t>
            </a:r>
            <a:endParaRPr lang="ko-KR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88" y="1160714"/>
            <a:ext cx="5734378" cy="56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635449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최대 마진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한계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완벽한 상태만</a:t>
            </a:r>
            <a:endParaRPr lang="ko-KR" alt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49" y="1157085"/>
            <a:ext cx="5860458" cy="53115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1408" y="1389314"/>
            <a:ext cx="5028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정확히 나눠져 있지 않으면 못쓴다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7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최대 마진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한계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너무 민감해</a:t>
            </a:r>
            <a:endParaRPr lang="ko-KR" altLang="en-US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8" y="1509486"/>
            <a:ext cx="11165169" cy="47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벡터 분류기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(Support Vector Classifier)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4217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벡터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수식적 관점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7" y="1389314"/>
            <a:ext cx="8420100" cy="40671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161143" y="5036457"/>
            <a:ext cx="667657" cy="1045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165600" y="4804229"/>
            <a:ext cx="1190171" cy="391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14338" y="6081486"/>
            <a:ext cx="550022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슬랙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느스한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번째 관측치의 상대적 위치 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685" y="5374305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조율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파라미터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허용될 위반의 수와 그 정도 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벡터 분류기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8" y="1389314"/>
            <a:ext cx="11206185" cy="48819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711" y="4532627"/>
            <a:ext cx="1076325" cy="447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53" y="3391151"/>
            <a:ext cx="1076325" cy="4286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706" y="2249739"/>
            <a:ext cx="1123950" cy="495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303656" y="2497389"/>
            <a:ext cx="406401" cy="39095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03656" y="3830309"/>
            <a:ext cx="406401" cy="39095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71281" y="4589348"/>
            <a:ext cx="406401" cy="39095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목차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828" y="1951288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최적화 방법론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827" y="3027889"/>
            <a:ext cx="25074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분석적 풀이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내리막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경사법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라그랑제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승수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98366" y="1951287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SVM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01238" y="1951288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98366" y="3189814"/>
            <a:ext cx="32319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최대 마진 분류기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서포트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벡터 분류기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서포트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벡터 머신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01238" y="3267073"/>
            <a:ext cx="20906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PCA</a:t>
            </a: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클러스터링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 flipV="1">
            <a:off x="3299245" y="2290093"/>
            <a:ext cx="1399121" cy="2443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96250" y="1123950"/>
            <a:ext cx="0" cy="498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200021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벡터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조율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파라미터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7" y="1494970"/>
            <a:ext cx="5197083" cy="51557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105" y="1494970"/>
            <a:ext cx="5213608" cy="5155771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6200000">
            <a:off x="4829284" y="3390855"/>
            <a:ext cx="1885071" cy="4501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8882" y="6387065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작아지면 허용 수준 작아져 마진도 작아짐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벡터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한계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비선형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7" y="1629025"/>
            <a:ext cx="9954287" cy="50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벡터 머신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(Support Vector Machine)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04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벡터 머신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Kernel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차원 변환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3728"/>
          <a:stretch/>
        </p:blipFill>
        <p:spPr>
          <a:xfrm>
            <a:off x="929655" y="1894702"/>
            <a:ext cx="2505524" cy="46807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478"/>
          <a:stretch/>
        </p:blipFill>
        <p:spPr>
          <a:xfrm>
            <a:off x="4687328" y="1389314"/>
            <a:ext cx="6725711" cy="4680793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6200000">
            <a:off x="3118718" y="3504627"/>
            <a:ext cx="1885071" cy="4501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벡터 머신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여러 가지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커널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9" y="1258685"/>
            <a:ext cx="10092418" cy="512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이상인 경우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일대일 분류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686629" y="2002972"/>
            <a:ext cx="0" cy="436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10857" y="6183086"/>
            <a:ext cx="50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078514" y="4180115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78514" y="5000171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42114" y="4601027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01771" y="5591629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04971" y="2356543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50857" y="2078744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79886" y="2980229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952341" y="2604457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89484" y="3171685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451596" y="4581658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16912" y="5363028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614122" y="4903800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32859" y="4186516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191825" y="5631544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207657" y="2078744"/>
            <a:ext cx="5791200" cy="445268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214535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클래스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 이상인 경우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일대전부 분류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686629" y="2002972"/>
            <a:ext cx="0" cy="436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10857" y="6183086"/>
            <a:ext cx="50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078514" y="4180115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078514" y="5000171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42114" y="4601027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101771" y="5591629"/>
            <a:ext cx="362857" cy="36285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304971" y="2356543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50857" y="2078744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79886" y="2980229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952341" y="2604457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89484" y="3171685"/>
            <a:ext cx="362857" cy="36285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451596" y="4581658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16912" y="5363028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614122" y="4903800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32859" y="4186516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191825" y="5631544"/>
            <a:ext cx="362857" cy="36285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078514" y="1524000"/>
            <a:ext cx="2677885" cy="5173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비지도학습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(Unsupervised Learning)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590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비지도학습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입력변수도 하나의 데이터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04" y="3432028"/>
            <a:ext cx="3540661" cy="7708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266" y="5737636"/>
            <a:ext cx="3540661" cy="7708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46" y="3443464"/>
            <a:ext cx="664483" cy="7594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47276" y="2825393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7003238" y="5160030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9618429" y="2836829"/>
            <a:ext cx="149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출력 </a:t>
            </a:r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변수</a:t>
            </a:r>
            <a:endParaRPr lang="ko-KR" altLang="en-US" sz="2400" dirty="0"/>
          </a:p>
        </p:txBody>
      </p:sp>
      <p:sp>
        <p:nvSpPr>
          <p:cNvPr id="11" name="오른쪽 화살표 10"/>
          <p:cNvSpPr/>
          <p:nvPr/>
        </p:nvSpPr>
        <p:spPr>
          <a:xfrm>
            <a:off x="7576457" y="3298494"/>
            <a:ext cx="1349828" cy="497979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49597" y="298179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예측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7244476" y="138931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/>
              <a:t>관측치</a:t>
            </a:r>
            <a:endParaRPr lang="ko-KR" altLang="en-US" sz="24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457" y="1898829"/>
            <a:ext cx="438150" cy="400050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6125027" y="2282929"/>
            <a:ext cx="1262743" cy="784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06680" y="2239998"/>
            <a:ext cx="1135280" cy="59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1459" y="3015974"/>
            <a:ext cx="239681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지도학습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(Supervised Learning)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219" y="5693198"/>
            <a:ext cx="265329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비지도학습</a:t>
            </a: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(Unsupervised Learning)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-145143" y="4833257"/>
            <a:ext cx="125403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1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비지도 학습만으로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의미가 있다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2228" y="2017485"/>
            <a:ext cx="4376070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(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전처리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228" y="4158342"/>
            <a:ext cx="5314275" cy="58477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서브 그룹 발견 및 특징 분석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>
            <a:endCxn id="5" idx="1"/>
          </p:cNvCxnSpPr>
          <p:nvPr/>
        </p:nvCxnSpPr>
        <p:spPr>
          <a:xfrm>
            <a:off x="2090057" y="1045029"/>
            <a:ext cx="682171" cy="1264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090057" y="1070978"/>
            <a:ext cx="682171" cy="345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17688" y="2945396"/>
            <a:ext cx="3398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PCA </a:t>
            </a:r>
            <a:r>
              <a:rPr lang="ko-KR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주성분분석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3261016" y="5245910"/>
            <a:ext cx="828784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Clustering (</a:t>
            </a:r>
            <a:r>
              <a:rPr lang="ko-KR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예</a:t>
            </a:r>
            <a:r>
              <a:rPr lang="en-US" altLang="ko-KR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온라인 쇼핑 사이트</a:t>
            </a:r>
            <a:r>
              <a:rPr lang="en-US" altLang="ko-KR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유방암 환자 유전자 발현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2721" y="1114985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최적화 방법론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6543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PCA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주성분분석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51" y="1575943"/>
            <a:ext cx="5762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PCA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주성분분석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41" y="1226683"/>
            <a:ext cx="78009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PCA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주성분분석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4790" y="1778391"/>
            <a:ext cx="6476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ko-KR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해석력</a:t>
            </a:r>
            <a:r>
              <a:rPr lang="ko-KR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r>
              <a:rPr lang="ko-KR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좋아질 </a:t>
            </a:r>
            <a:r>
              <a:rPr lang="ko-KR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있다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ko-KR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차원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축소될 </a:t>
            </a:r>
            <a:r>
              <a:rPr lang="ko-KR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있다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0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K-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8" y="1206500"/>
            <a:ext cx="112109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K-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평균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57085"/>
            <a:ext cx="11039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K-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평균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단점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K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설정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57085"/>
            <a:ext cx="11039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432249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D.T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883" y="2419829"/>
            <a:ext cx="4145905" cy="42253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37" y="2419829"/>
            <a:ext cx="2573563" cy="40658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27408" y="1704516"/>
            <a:ext cx="3796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비지도 학습</a:t>
            </a:r>
            <a:r>
              <a:rPr lang="en-US" altLang="ko-K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15226" y="1704516"/>
            <a:ext cx="3026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지도 학습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의사결정트리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8151264" y="3135141"/>
            <a:ext cx="1045028" cy="22642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0800000">
            <a:off x="766019" y="3320633"/>
            <a:ext cx="1045028" cy="2264228"/>
          </a:xfrm>
          <a:prstGeom prst="downArrow">
            <a:avLst/>
          </a:prstGeom>
          <a:solidFill>
            <a:srgbClr val="0070C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35416" y="3343925"/>
            <a:ext cx="14157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400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ko-KR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3" y="1895928"/>
            <a:ext cx="11772900" cy="4343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11408" y="1389314"/>
            <a:ext cx="11421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모든 쌍에 </a:t>
            </a:r>
            <a:r>
              <a:rPr lang="ko-KR" alt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비유사성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측도 계산 후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가장 작은 것 선택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융합      </a:t>
            </a:r>
            <a:r>
              <a:rPr lang="en-US" altLang="ko-KR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이때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댄드로그램의</a:t>
            </a:r>
            <a:r>
              <a:rPr lang="ko-KR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높이는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비유사성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9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ko-KR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2" y="1833563"/>
            <a:ext cx="117824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ko-KR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95701"/>
            <a:ext cx="11658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최적화 방법론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6577" y="1942039"/>
            <a:ext cx="250741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분석적 풀이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내리막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경사법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라그랑제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승수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원호 3"/>
          <p:cNvSpPr/>
          <p:nvPr/>
        </p:nvSpPr>
        <p:spPr>
          <a:xfrm rot="5400000">
            <a:off x="6137122" y="573950"/>
            <a:ext cx="3299642" cy="3416320"/>
          </a:xfrm>
          <a:prstGeom prst="arc">
            <a:avLst>
              <a:gd name="adj1" fmla="val 16200000"/>
              <a:gd name="adj2" fmla="val 538470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991100" y="3931931"/>
            <a:ext cx="585787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2450" y="1866900"/>
            <a:ext cx="2651545" cy="59055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53592" y="3802622"/>
            <a:ext cx="266445" cy="2322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112935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m-3</a:t>
            </a:r>
            <a:endParaRPr lang="ko-KR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95" y="1977797"/>
            <a:ext cx="11591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330649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m-2</a:t>
            </a:r>
            <a:endParaRPr lang="ko-KR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2006599"/>
            <a:ext cx="11687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011335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m-1</a:t>
            </a:r>
            <a:endParaRPr lang="ko-KR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9" y="1833789"/>
            <a:ext cx="116490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2250149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lang="en-US" altLang="ko-KR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3" y="1935162"/>
            <a:ext cx="11744325" cy="4410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9351" y="1204648"/>
            <a:ext cx="116862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K-</a:t>
            </a:r>
            <a:r>
              <a:rPr lang="ko-KR" altLang="en-US" b="1" dirty="0" smtClean="0">
                <a:solidFill>
                  <a:srgbClr val="FF0000"/>
                </a:solidFill>
              </a:rPr>
              <a:t>평균에서의 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r>
              <a:rPr lang="ko-KR" altLang="en-US" b="1" dirty="0" smtClean="0">
                <a:solidFill>
                  <a:srgbClr val="FF0000"/>
                </a:solidFill>
              </a:rPr>
              <a:t>와 같은 역할을 하지만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장점으로 작용 가능</a:t>
            </a:r>
            <a:r>
              <a:rPr lang="en-US" altLang="ko-KR" b="1" dirty="0" smtClean="0">
                <a:solidFill>
                  <a:srgbClr val="FF0000"/>
                </a:solidFill>
              </a:rPr>
              <a:t>!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처음에 지정하지 않고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나중에 조절 가능하므로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</a:p>
          <a:p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기준은 명확하지 않음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연결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36" y="2875414"/>
            <a:ext cx="3733800" cy="3067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88" y="2784473"/>
            <a:ext cx="3800475" cy="3190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672885" y="1893496"/>
            <a:ext cx="127470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완전 연결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193982" y="1903280"/>
            <a:ext cx="127470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단일 연결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3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연결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03" y="2518379"/>
            <a:ext cx="4352925" cy="3400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97221" y="1732178"/>
            <a:ext cx="1787669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무게중심 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연결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945311" y="1732178"/>
            <a:ext cx="127470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평균 연결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09" y="2901790"/>
            <a:ext cx="3531489" cy="28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7" y="63751"/>
            <a:ext cx="11475793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계층적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클러스터링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연결 비교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14" y="1241431"/>
            <a:ext cx="7556586" cy="54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정리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1828" y="1951288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최적화 방법론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1827" y="3027889"/>
            <a:ext cx="25074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분석적 풀이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내리막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경사법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라그랑제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승수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98366" y="1951287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SVM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01238" y="1951288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Unsupervised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98366" y="3189814"/>
            <a:ext cx="32319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최대 마진 분류기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서포트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벡터 분류기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서포트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벡터 머신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601238" y="3267073"/>
            <a:ext cx="20906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PCA</a:t>
            </a: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클러스터링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cxnSp>
        <p:nvCxnSpPr>
          <p:cNvPr id="7" name="직선 화살표 연결선 6"/>
          <p:cNvCxnSpPr>
            <a:endCxn id="8" idx="1"/>
          </p:cNvCxnSpPr>
          <p:nvPr/>
        </p:nvCxnSpPr>
        <p:spPr>
          <a:xfrm flipV="1">
            <a:off x="3299245" y="2290093"/>
            <a:ext cx="1399121" cy="2443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96250" y="1123950"/>
            <a:ext cx="0" cy="498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수식 관련 문제 완전한 이해 기준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9564" y="1984852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수식적 풀이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9564" y="3556477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ko-K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기하학적 상상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9564" y="5128102"/>
            <a:ext cx="2706190" cy="677611"/>
          </a:xfrm>
          <a:prstGeom prst="rect">
            <a:avLst/>
          </a:prstGeom>
          <a:solidFill>
            <a:srgbClr val="0070C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en-US" altLang="ko-K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물리적인 직관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벡터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수식적 관점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7" y="1389314"/>
            <a:ext cx="8420100" cy="40671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1161143" y="5036457"/>
            <a:ext cx="667657" cy="1045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4165600" y="4804229"/>
            <a:ext cx="1190171" cy="391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14338" y="6081486"/>
            <a:ext cx="550022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슬랙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느스한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번째 관측치의 상대적 위치 정보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60685" y="5374305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조율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파라미터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허용될 위반의 수와 그 정도 결정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최적화 방법론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6577" y="1942039"/>
            <a:ext cx="250741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분석적 풀이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내리막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경사법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라그랑제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승수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9458002" y="2652000"/>
            <a:ext cx="266445" cy="2322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0943" y="3335874"/>
            <a:ext cx="2651545" cy="59055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338619" y="1067796"/>
            <a:ext cx="4692072" cy="4290563"/>
          </a:xfrm>
          <a:custGeom>
            <a:avLst/>
            <a:gdLst>
              <a:gd name="connsiteX0" fmla="*/ 0 w 4692072"/>
              <a:gd name="connsiteY0" fmla="*/ 1145310 h 4290563"/>
              <a:gd name="connsiteX1" fmla="*/ 757381 w 4692072"/>
              <a:gd name="connsiteY1" fmla="*/ 2493819 h 4290563"/>
              <a:gd name="connsiteX2" fmla="*/ 1967345 w 4692072"/>
              <a:gd name="connsiteY2" fmla="*/ 886691 h 4290563"/>
              <a:gd name="connsiteX3" fmla="*/ 3223490 w 4692072"/>
              <a:gd name="connsiteY3" fmla="*/ 4285673 h 4290563"/>
              <a:gd name="connsiteX4" fmla="*/ 4692072 w 4692072"/>
              <a:gd name="connsiteY4" fmla="*/ 0 h 429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2072" h="4290563">
                <a:moveTo>
                  <a:pt x="0" y="1145310"/>
                </a:moveTo>
                <a:cubicBezTo>
                  <a:pt x="214745" y="1841116"/>
                  <a:pt x="429490" y="2536922"/>
                  <a:pt x="757381" y="2493819"/>
                </a:cubicBezTo>
                <a:cubicBezTo>
                  <a:pt x="1085272" y="2450716"/>
                  <a:pt x="1556327" y="588049"/>
                  <a:pt x="1967345" y="886691"/>
                </a:cubicBezTo>
                <a:cubicBezTo>
                  <a:pt x="2378363" y="1185333"/>
                  <a:pt x="2769369" y="4433455"/>
                  <a:pt x="3223490" y="4285673"/>
                </a:cubicBezTo>
                <a:cubicBezTo>
                  <a:pt x="3677611" y="4137891"/>
                  <a:pt x="4184841" y="2068945"/>
                  <a:pt x="469207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420226" y="2884250"/>
            <a:ext cx="142343" cy="533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9258982" y="3417949"/>
            <a:ext cx="266445" cy="2322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9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벡터 분류기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8" y="1389314"/>
            <a:ext cx="11206185" cy="48819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711" y="4532627"/>
            <a:ext cx="1076325" cy="447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553" y="3391151"/>
            <a:ext cx="1076325" cy="4286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706" y="2249739"/>
            <a:ext cx="1123950" cy="495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9303656" y="2497389"/>
            <a:ext cx="406401" cy="39095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03656" y="3830309"/>
            <a:ext cx="406401" cy="39095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71281" y="4589348"/>
            <a:ext cx="406401" cy="39095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PCA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주성분분석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4790" y="1778391"/>
            <a:ext cx="647645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ko-KR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</a:t>
            </a:r>
            <a:r>
              <a:rPr lang="ko-KR" alt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해석력</a:t>
            </a:r>
            <a:r>
              <a:rPr lang="ko-KR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</a:t>
            </a:r>
            <a:r>
              <a:rPr lang="ko-KR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좋아질 </a:t>
            </a:r>
            <a:r>
              <a:rPr lang="ko-KR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있다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ko-KR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차원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이 축소될 </a:t>
            </a:r>
            <a:r>
              <a:rPr lang="ko-KR" alt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수</a:t>
            </a:r>
            <a:r>
              <a:rPr lang="ko-KR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있다</a:t>
            </a: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0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4132" y="2320534"/>
            <a:ext cx="10753578" cy="1325563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최적화 방법론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6577" y="1942039"/>
            <a:ext cx="250741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1.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분석적 풀이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2. 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내리막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경사법</a:t>
            </a:r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 smtClean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endParaRPr lang="en-US" altLang="ko-KR" sz="2400" b="1" dirty="0">
              <a:sym typeface="Wingdings" panose="05000000000000000000" pitchFamily="2" charset="2"/>
            </a:endParaRPr>
          </a:p>
          <a:p>
            <a:r>
              <a:rPr lang="en-US" altLang="ko-KR" sz="2400" b="1" dirty="0" smtClean="0">
                <a:sym typeface="Wingdings" panose="05000000000000000000" pitchFamily="2" charset="2"/>
              </a:rPr>
              <a:t>3. </a:t>
            </a:r>
            <a:r>
              <a:rPr lang="ko-KR" altLang="en-US" sz="2400" b="1" dirty="0" err="1" smtClean="0">
                <a:sym typeface="Wingdings" panose="05000000000000000000" pitchFamily="2" charset="2"/>
              </a:rPr>
              <a:t>라그랑제</a:t>
            </a:r>
            <a:r>
              <a:rPr lang="ko-KR" altLang="en-US" sz="2400" b="1" dirty="0" smtClean="0">
                <a:sym typeface="Wingdings" panose="05000000000000000000" pitchFamily="2" charset="2"/>
              </a:rPr>
              <a:t> 승수</a:t>
            </a:r>
            <a:endParaRPr lang="en-US" altLang="ko-KR" sz="2400" b="1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2450" y="4767809"/>
            <a:ext cx="2651545" cy="59055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4573385" y="1325880"/>
            <a:ext cx="7176655" cy="32501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/>
        </p:nvSpPr>
        <p:spPr>
          <a:xfrm>
            <a:off x="5338619" y="1067796"/>
            <a:ext cx="4692072" cy="4290563"/>
          </a:xfrm>
          <a:custGeom>
            <a:avLst/>
            <a:gdLst>
              <a:gd name="connsiteX0" fmla="*/ 0 w 4692072"/>
              <a:gd name="connsiteY0" fmla="*/ 1145310 h 4290563"/>
              <a:gd name="connsiteX1" fmla="*/ 757381 w 4692072"/>
              <a:gd name="connsiteY1" fmla="*/ 2493819 h 4290563"/>
              <a:gd name="connsiteX2" fmla="*/ 1967345 w 4692072"/>
              <a:gd name="connsiteY2" fmla="*/ 886691 h 4290563"/>
              <a:gd name="connsiteX3" fmla="*/ 3223490 w 4692072"/>
              <a:gd name="connsiteY3" fmla="*/ 4285673 h 4290563"/>
              <a:gd name="connsiteX4" fmla="*/ 4692072 w 4692072"/>
              <a:gd name="connsiteY4" fmla="*/ 0 h 429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2072" h="4290563">
                <a:moveTo>
                  <a:pt x="0" y="1145310"/>
                </a:moveTo>
                <a:cubicBezTo>
                  <a:pt x="214745" y="1841116"/>
                  <a:pt x="429490" y="2536922"/>
                  <a:pt x="757381" y="2493819"/>
                </a:cubicBezTo>
                <a:cubicBezTo>
                  <a:pt x="1085272" y="2450716"/>
                  <a:pt x="1556327" y="588049"/>
                  <a:pt x="1967345" y="886691"/>
                </a:cubicBezTo>
                <a:cubicBezTo>
                  <a:pt x="2378363" y="1185333"/>
                  <a:pt x="2769369" y="4433455"/>
                  <a:pt x="3223490" y="4285673"/>
                </a:cubicBezTo>
                <a:cubicBezTo>
                  <a:pt x="3677611" y="4137891"/>
                  <a:pt x="4184841" y="2068945"/>
                  <a:pt x="469207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21422" y="3417949"/>
            <a:ext cx="266445" cy="2322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9321970">
            <a:off x="4793937" y="3446106"/>
            <a:ext cx="662940" cy="82714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9321970">
            <a:off x="7742876" y="2120409"/>
            <a:ext cx="662940" cy="82714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9321970">
            <a:off x="10386123" y="927545"/>
            <a:ext cx="662940" cy="82714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739882"/>
            <a:ext cx="1060789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서포트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벡터 머신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(Support Vector Machine)</a:t>
            </a:r>
            <a:endParaRPr lang="ko-KR" altLang="en-US" sz="5400" b="1" dirty="0"/>
          </a:p>
        </p:txBody>
      </p:sp>
      <p:sp>
        <p:nvSpPr>
          <p:cNvPr id="3" name="직사각형 2"/>
          <p:cNvSpPr/>
          <p:nvPr/>
        </p:nvSpPr>
        <p:spPr>
          <a:xfrm>
            <a:off x="4262937" y="3784900"/>
            <a:ext cx="424507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1. </a:t>
            </a:r>
            <a:r>
              <a:rPr lang="ko-KR" altLang="en-US" sz="32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최대 마진 분류기</a:t>
            </a:r>
            <a:endParaRPr lang="en-US" altLang="ko-KR" sz="32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endParaRPr lang="en-US" altLang="ko-KR" sz="32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ko-KR" sz="32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3200" b="1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서포트</a:t>
            </a:r>
            <a:r>
              <a:rPr lang="ko-KR" altLang="en-US" sz="32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벡터 분류기</a:t>
            </a:r>
            <a:endParaRPr lang="en-US" altLang="ko-KR" sz="32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endParaRPr lang="en-US" altLang="ko-KR" sz="3200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altLang="ko-KR" sz="32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3200" b="1" dirty="0" err="1" smtClean="0">
                <a:solidFill>
                  <a:srgbClr val="002060"/>
                </a:solidFill>
                <a:sym typeface="Wingdings" panose="05000000000000000000" pitchFamily="2" charset="2"/>
              </a:rPr>
              <a:t>서포트</a:t>
            </a:r>
            <a:r>
              <a:rPr lang="ko-KR" altLang="en-US" sz="32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벡터 머신</a:t>
            </a:r>
            <a:endParaRPr lang="en-US" altLang="ko-KR" sz="32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65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146" y="2191310"/>
            <a:ext cx="10607899" cy="2387600"/>
          </a:xfrm>
        </p:spPr>
        <p:txBody>
          <a:bodyPr>
            <a:normAutofit/>
          </a:bodyPr>
          <a:lstStyle/>
          <a:p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 마진 분류기</a:t>
            </a: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(Maximal Margin Classifier)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3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408" y="63751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 마진 분류기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초평면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99" y="1640930"/>
            <a:ext cx="5671023" cy="51355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278" y="4783655"/>
            <a:ext cx="4895850" cy="847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/>
          <p:cNvCxnSpPr>
            <a:endCxn id="4" idx="1"/>
          </p:cNvCxnSpPr>
          <p:nvPr/>
        </p:nvCxnSpPr>
        <p:spPr>
          <a:xfrm>
            <a:off x="4459458" y="4623914"/>
            <a:ext cx="2405820" cy="583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740" y="4060847"/>
            <a:ext cx="3590925" cy="42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520" y="1924980"/>
            <a:ext cx="3571875" cy="5334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110" y="5426280"/>
            <a:ext cx="3724275" cy="533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26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677</Words>
  <Application>Microsoft Office PowerPoint</Application>
  <PresentationFormat>와이드스크린</PresentationFormat>
  <Paragraphs>166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맑은 고딕</vt:lpstr>
      <vt:lpstr>Arial</vt:lpstr>
      <vt:lpstr>Times New Roman</vt:lpstr>
      <vt:lpstr>Wingdings</vt:lpstr>
      <vt:lpstr>Office 테마</vt:lpstr>
      <vt:lpstr>디자인 사용자 지정</vt:lpstr>
      <vt:lpstr>SVM + Unsupervised Learning</vt:lpstr>
      <vt:lpstr>목차</vt:lpstr>
      <vt:lpstr>최적화 방법론</vt:lpstr>
      <vt:lpstr>최적화 방법론</vt:lpstr>
      <vt:lpstr>최적화 방법론</vt:lpstr>
      <vt:lpstr>최적화 방법론</vt:lpstr>
      <vt:lpstr>서포트 벡터 머신  (Support Vector Machine)</vt:lpstr>
      <vt:lpstr>1. 최대 마진 분류기  (Maximal Margin Classifier)</vt:lpstr>
      <vt:lpstr>1. 최대 마진 분류기 – 초평면</vt:lpstr>
      <vt:lpstr>분리 초평면으로 분류하기</vt:lpstr>
      <vt:lpstr>분리 초평면 수식적 관점</vt:lpstr>
      <vt:lpstr>1. 최대 마진 분류기 – 사전 지식</vt:lpstr>
      <vt:lpstr>1. 최대 마진 분류기 – 수식적 관점</vt:lpstr>
      <vt:lpstr>1. 최대 마진 분류기 – 기하학적 관점</vt:lpstr>
      <vt:lpstr>1. 최대 마진 분류기 – 한계 1. 완벽한 상태만</vt:lpstr>
      <vt:lpstr>1. 최대 마진 분류기 – 한계 2. 너무 민감해</vt:lpstr>
      <vt:lpstr>2. 서포트 벡터 분류기  (Support Vector Classifier)</vt:lpstr>
      <vt:lpstr>2. 서포트 벡터 분류기 – 수식적 관점</vt:lpstr>
      <vt:lpstr>2. 서포트 벡터 분류기</vt:lpstr>
      <vt:lpstr>2. 서포트 벡터 분류기 – 조율 파라미터 C</vt:lpstr>
      <vt:lpstr>2. 서포트 벡터 분류기 – 한계: 비선형?</vt:lpstr>
      <vt:lpstr>3. 서포트 벡터 머신  (Support Vector Machine)</vt:lpstr>
      <vt:lpstr>3. 서포트 벡터 머신 – Kernel  차원 변환</vt:lpstr>
      <vt:lpstr>3. 서포트 벡터 머신 – 여러 가지 커널</vt:lpstr>
      <vt:lpstr>클래스 2개 이상인 경우 – 1. 일대일 분류</vt:lpstr>
      <vt:lpstr>클래스 2개 이상인 경우 – 1. 일대전부 분류</vt:lpstr>
      <vt:lpstr>비지도학습  (Unsupervised Learning)</vt:lpstr>
      <vt:lpstr>비지도학습? – 입력변수도 하나의 데이터!</vt:lpstr>
      <vt:lpstr>비지도 학습만으로 의미가 있다!</vt:lpstr>
      <vt:lpstr>1. PCA 주성분분석</vt:lpstr>
      <vt:lpstr>1. PCA 주성분분석</vt:lpstr>
      <vt:lpstr>1. PCA 주성분분석</vt:lpstr>
      <vt:lpstr>2. 클러스터링 – K-평균</vt:lpstr>
      <vt:lpstr>2. 클러스터링 – K-평균</vt:lpstr>
      <vt:lpstr>2. 클러스터링 – K-평균 단점 – K설정</vt:lpstr>
      <vt:lpstr>2. 클러스터링 – 계층적 클러스터링 VS. D.T</vt:lpstr>
      <vt:lpstr>2. 클러스터링 – 계층적 클러스터링 Step 1</vt:lpstr>
      <vt:lpstr>2. 클러스터링 – 계층적 클러스터링 Step 2</vt:lpstr>
      <vt:lpstr>2. 클러스터링 – 계층적 클러스터링 Step 3</vt:lpstr>
      <vt:lpstr>2. 클러스터링 – 계층적 클러스터링 Step m-3</vt:lpstr>
      <vt:lpstr>2. 클러스터링 – 계층적 클러스터링 Step m-2</vt:lpstr>
      <vt:lpstr>2. 클러스터링 – 계층적 클러스터링 Step m-1</vt:lpstr>
      <vt:lpstr>2. 클러스터링 – 계층적 클러스터링 Cut!</vt:lpstr>
      <vt:lpstr>2. 클러스터링 – 계층적 클러스터링 연결</vt:lpstr>
      <vt:lpstr>2. 클러스터링 – 계층적 클러스터링 연결</vt:lpstr>
      <vt:lpstr>2. 클러스터링 – 계층적 클러스터링 연결 비교</vt:lpstr>
      <vt:lpstr>정리</vt:lpstr>
      <vt:lpstr>수식 관련 문제 완전한 이해 기준</vt:lpstr>
      <vt:lpstr>2. 서포트 벡터 분류기 – 수식적 관점</vt:lpstr>
      <vt:lpstr>2. 서포트 벡터 분류기</vt:lpstr>
      <vt:lpstr>1. PCA 주성분분석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분류</dc:title>
  <dc:creator>will</dc:creator>
  <cp:lastModifiedBy>will</cp:lastModifiedBy>
  <cp:revision>218</cp:revision>
  <dcterms:created xsi:type="dcterms:W3CDTF">2016-08-08T00:52:17Z</dcterms:created>
  <dcterms:modified xsi:type="dcterms:W3CDTF">2016-09-27T02:38:49Z</dcterms:modified>
</cp:coreProperties>
</file>