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316" r:id="rId5"/>
    <p:sldId id="317" r:id="rId6"/>
    <p:sldId id="270" r:id="rId7"/>
    <p:sldId id="308" r:id="rId8"/>
    <p:sldId id="309" r:id="rId9"/>
    <p:sldId id="318" r:id="rId10"/>
    <p:sldId id="321" r:id="rId11"/>
    <p:sldId id="310" r:id="rId12"/>
    <p:sldId id="320" r:id="rId13"/>
    <p:sldId id="311" r:id="rId14"/>
    <p:sldId id="325" r:id="rId15"/>
    <p:sldId id="323" r:id="rId16"/>
    <p:sldId id="340" r:id="rId17"/>
    <p:sldId id="326" r:id="rId18"/>
    <p:sldId id="327" r:id="rId19"/>
    <p:sldId id="324" r:id="rId20"/>
    <p:sldId id="312" r:id="rId21"/>
    <p:sldId id="313" r:id="rId22"/>
    <p:sldId id="329" r:id="rId23"/>
    <p:sldId id="331" r:id="rId24"/>
    <p:sldId id="341" r:id="rId25"/>
    <p:sldId id="342" r:id="rId26"/>
    <p:sldId id="346" r:id="rId27"/>
    <p:sldId id="347" r:id="rId28"/>
    <p:sldId id="348" r:id="rId29"/>
    <p:sldId id="349" r:id="rId30"/>
    <p:sldId id="351" r:id="rId31"/>
    <p:sldId id="350" r:id="rId32"/>
    <p:sldId id="352" r:id="rId33"/>
    <p:sldId id="353" r:id="rId34"/>
    <p:sldId id="343" r:id="rId35"/>
    <p:sldId id="337" r:id="rId36"/>
    <p:sldId id="336" r:id="rId37"/>
    <p:sldId id="338" r:id="rId38"/>
    <p:sldId id="339" r:id="rId39"/>
    <p:sldId id="314" r:id="rId40"/>
    <p:sldId id="332" r:id="rId41"/>
    <p:sldId id="333" r:id="rId42"/>
    <p:sldId id="335" r:id="rId43"/>
    <p:sldId id="334" r:id="rId44"/>
    <p:sldId id="30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8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5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1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3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135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4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1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5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1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68100" y="63881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SW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9BDF-B1F8-4D78-902D-50F6B76EF420}" type="datetimeFigureOut">
              <a:rPr lang="ko-KR" altLang="en-US" smtClean="0"/>
              <a:t>2016-08-16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6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7031" y="426904"/>
            <a:ext cx="9144000" cy="2387600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16415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Statistical Learning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600" b="1" dirty="0" smtClean="0"/>
              <a:t>황성원</a:t>
            </a:r>
            <a:endParaRPr lang="en-US" altLang="ko-K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102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단점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제거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LOOCV (Leave-One-Out Cross-Validation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14" y="2055780"/>
            <a:ext cx="7839075" cy="4048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67950" y="3376246"/>
            <a:ext cx="253219" cy="43609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852" y="2894708"/>
            <a:ext cx="314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하나만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씀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단점 제거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LOOCV (Leave-One-Out Cross-Validation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669"/>
          <a:stretch/>
        </p:blipFill>
        <p:spPr>
          <a:xfrm>
            <a:off x="7307434" y="3209178"/>
            <a:ext cx="3656942" cy="12805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9" y="1690688"/>
            <a:ext cx="5584436" cy="4767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92700" y="3705226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하나의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만 생김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정확도는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" y="1690688"/>
            <a:ext cx="11093370" cy="46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237" y="337773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특수한 경우의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추정 </a:t>
            </a:r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MSE: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Model Fitting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92793"/>
            <a:ext cx="4238625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73" y="1807549"/>
            <a:ext cx="3867150" cy="1057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887" y="3493989"/>
            <a:ext cx="3724275" cy="981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493" y="1854455"/>
            <a:ext cx="2952750" cy="110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619" y="5265530"/>
            <a:ext cx="2466975" cy="428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75687" y="5993688"/>
            <a:ext cx="634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제외한 나머지 데이터에서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예측된 값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87" y="5954517"/>
            <a:ext cx="1114425" cy="44767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744814" y="1767963"/>
            <a:ext cx="1860136" cy="113644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Shortcut!</a:t>
            </a:r>
            <a:endParaRPr lang="ko-KR" altLang="en-US" b="1" dirty="0"/>
          </a:p>
        </p:txBody>
      </p:sp>
      <p:sp>
        <p:nvSpPr>
          <p:cNvPr id="13" name="등호 12"/>
          <p:cNvSpPr/>
          <p:nvPr/>
        </p:nvSpPr>
        <p:spPr>
          <a:xfrm rot="5400000">
            <a:off x="2455840" y="4223360"/>
            <a:ext cx="730055" cy="1136836"/>
          </a:xfrm>
          <a:prstGeom prst="mathEqual">
            <a:avLst>
              <a:gd name="adj1" fmla="val 11146"/>
              <a:gd name="adj2" fmla="val 117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9003" y="5279598"/>
            <a:ext cx="456905" cy="42862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34044" y="2133655"/>
            <a:ext cx="963199" cy="42862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06425" y="2347967"/>
            <a:ext cx="420788" cy="409301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806425" y="1898749"/>
            <a:ext cx="420788" cy="409301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7502699" y="2757268"/>
            <a:ext cx="2471297" cy="101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845391" y="5092884"/>
            <a:ext cx="611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포함한 모든 데이터에서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예측된 값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691" y="5053713"/>
            <a:ext cx="1114425" cy="447675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H="1">
            <a:off x="2597317" y="5708223"/>
            <a:ext cx="462974" cy="24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7" idx="1"/>
          </p:cNvCxnSpPr>
          <p:nvPr/>
        </p:nvCxnSpPr>
        <p:spPr>
          <a:xfrm flipH="1">
            <a:off x="6491074" y="2103400"/>
            <a:ext cx="3315351" cy="283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132" y="73492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복습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Outlier VS. Leverage point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73" y="5876923"/>
            <a:ext cx="3724275" cy="981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1445419"/>
            <a:ext cx="9497092" cy="444458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49632" y="2644726"/>
            <a:ext cx="886264" cy="49665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65072" y="1563370"/>
            <a:ext cx="886264" cy="496650"/>
          </a:xfrm>
          <a:prstGeom prst="rect">
            <a:avLst/>
          </a:prstGeom>
          <a:solidFill>
            <a:srgbClr val="0070C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149632" y="1069145"/>
            <a:ext cx="443132" cy="15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3" idx="0"/>
          </p:cNvCxnSpPr>
          <p:nvPr/>
        </p:nvCxnSpPr>
        <p:spPr>
          <a:xfrm flipH="1">
            <a:off x="5208204" y="1069145"/>
            <a:ext cx="1516154" cy="49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9084567" y="3667711"/>
            <a:ext cx="481464" cy="383784"/>
          </a:xfrm>
          <a:prstGeom prst="rect">
            <a:avLst/>
          </a:prstGeom>
          <a:solidFill>
            <a:srgbClr val="0070C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20" idx="0"/>
          </p:cNvCxnSpPr>
          <p:nvPr/>
        </p:nvCxnSpPr>
        <p:spPr>
          <a:xfrm>
            <a:off x="6724358" y="1069145"/>
            <a:ext cx="2600941" cy="259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68403" y="6136629"/>
            <a:ext cx="2481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6510" y="5024066"/>
            <a:ext cx="3395821" cy="383784"/>
          </a:xfrm>
          <a:prstGeom prst="rect">
            <a:avLst/>
          </a:prstGeom>
          <a:solidFill>
            <a:srgbClr val="0070C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561759" y="5944736"/>
            <a:ext cx="2312689" cy="913263"/>
          </a:xfrm>
          <a:prstGeom prst="rect">
            <a:avLst/>
          </a:prstGeom>
          <a:solidFill>
            <a:srgbClr val="0070C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132" y="73492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복습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Outlier VS. Leverage point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73" y="5876923"/>
            <a:ext cx="3724275" cy="9810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841200" y="5944736"/>
            <a:ext cx="475194" cy="913263"/>
          </a:xfrm>
          <a:prstGeom prst="rect">
            <a:avLst/>
          </a:prstGeom>
          <a:solidFill>
            <a:srgbClr val="0070C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68403" y="6136629"/>
            <a:ext cx="2481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463272" y="2000766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02423" y="2751338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12410" y="262472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096298" y="3104226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110783" y="2465296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321798" y="236682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532813" y="2111259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28038" y="241663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862967" y="216987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474198" y="2600089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172457" y="2039408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64721" y="235361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186723" y="268452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757459" y="266339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383472" y="282871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76058" y="1493990"/>
            <a:ext cx="0" cy="296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38310" y="4273039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60607" y="1465234"/>
            <a:ext cx="0" cy="296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822859" y="4244283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8693862" y="230466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8812736" y="265286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512623" y="317533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938310" y="2039408"/>
            <a:ext cx="4316437" cy="23860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39835" y="2169874"/>
            <a:ext cx="4632026" cy="1739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389839" y="2137882"/>
            <a:ext cx="4597057" cy="1037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389839" y="2209733"/>
            <a:ext cx="4669303" cy="8944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132" y="7349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shortcut?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73" y="1413653"/>
            <a:ext cx="3867150" cy="1057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493" y="1460559"/>
            <a:ext cx="2952750" cy="11049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616" y="3015934"/>
            <a:ext cx="2466975" cy="428625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4744814" y="1374067"/>
            <a:ext cx="1860136" cy="113644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Shortcut!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1275687" y="5993688"/>
            <a:ext cx="634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제외한 나머지 데이터에서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예측된 값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87" y="5954517"/>
            <a:ext cx="1114425" cy="4476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378997" y="3041072"/>
            <a:ext cx="456905" cy="42862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877110" y="1524845"/>
            <a:ext cx="420788" cy="409301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45391" y="5092884"/>
            <a:ext cx="611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포함한 모든 데이터에서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예측된 값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91" y="5053713"/>
            <a:ext cx="1114425" cy="447675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23" idx="2"/>
          </p:cNvCxnSpPr>
          <p:nvPr/>
        </p:nvCxnSpPr>
        <p:spPr>
          <a:xfrm flipH="1">
            <a:off x="1894745" y="3469697"/>
            <a:ext cx="1712705" cy="238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1"/>
          </p:cNvCxnSpPr>
          <p:nvPr/>
        </p:nvCxnSpPr>
        <p:spPr>
          <a:xfrm flipH="1">
            <a:off x="6161649" y="1729496"/>
            <a:ext cx="3715461" cy="336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132" y="73492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shortcut?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0049" y="169782"/>
            <a:ext cx="656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참고 링크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http</a:t>
            </a:r>
            <a:r>
              <a:rPr lang="ko-KR" altLang="en-US" dirty="0"/>
              <a:t>://efavdb.com/leave-one-out-cross-validation/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73" y="1413653"/>
            <a:ext cx="3867150" cy="1057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493" y="1460559"/>
            <a:ext cx="2952750" cy="110490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4744814" y="1374067"/>
            <a:ext cx="1860136" cy="113644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Shortcut!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93" y="2896577"/>
            <a:ext cx="6290077" cy="324821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818226" y="2929486"/>
            <a:ext cx="6527410" cy="364398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한 </a:t>
            </a:r>
            <a:r>
              <a:rPr lang="en-US" altLang="ko-KR" b="1" dirty="0" smtClean="0">
                <a:solidFill>
                  <a:schemeClr val="tx1"/>
                </a:solidFill>
              </a:rPr>
              <a:t>Set</a:t>
            </a:r>
            <a:r>
              <a:rPr lang="ko-KR" altLang="en-US" b="1" dirty="0" smtClean="0">
                <a:solidFill>
                  <a:schemeClr val="tx1"/>
                </a:solidFill>
              </a:rPr>
              <a:t>만 </a:t>
            </a:r>
            <a:r>
              <a:rPr lang="en-US" altLang="ko-KR" b="1" dirty="0" smtClean="0">
                <a:solidFill>
                  <a:schemeClr val="tx1"/>
                </a:solidFill>
              </a:rPr>
              <a:t>Fitting</a:t>
            </a:r>
            <a:r>
              <a:rPr lang="ko-KR" altLang="en-US" b="1" dirty="0" smtClean="0">
                <a:solidFill>
                  <a:schemeClr val="tx1"/>
                </a:solidFill>
              </a:rPr>
              <a:t> 하면 된다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02472" y="1267539"/>
            <a:ext cx="4025779" cy="1297920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354" y="140042"/>
            <a:ext cx="11072446" cy="2296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r>
              <a:rPr lang="ko-KR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 </a:t>
            </a:r>
            <a:r>
              <a:rPr lang="ko-KR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아닌 경우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계산 량 너무 크다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따라서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더욱 일반적인 형태가 필요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k-Fold Cross-Validation</a:t>
            </a:r>
            <a:endParaRPr lang="ko-KR" alt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48" y="2633612"/>
            <a:ext cx="7877175" cy="3924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44748" y="3553823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 = 5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인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4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9899" y="0"/>
            <a:ext cx="11500484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 True VS. LOOCV VS. 10-fold CV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" y="1690688"/>
            <a:ext cx="11753850" cy="489585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2246439" y="942535"/>
            <a:ext cx="1889463" cy="319607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726180" y="942535"/>
            <a:ext cx="2834791" cy="147300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671669" y="942535"/>
            <a:ext cx="6330460" cy="9847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0166" y="66940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18653" y="1456444"/>
            <a:ext cx="2507113" cy="785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Test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6483" y="1455218"/>
            <a:ext cx="7212170" cy="785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훈련 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5049" y="809252"/>
            <a:ext cx="19960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-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기존 방법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-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339404" y="2531598"/>
            <a:ext cx="8820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훈련데이터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 Fitting Model  Test (</a:t>
            </a:r>
            <a:r>
              <a:rPr lang="ko-KR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한 번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Training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과정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)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8306878" y="3929998"/>
            <a:ext cx="2507113" cy="785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Test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4708" y="3928772"/>
            <a:ext cx="7212170" cy="785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훈련 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79785" y="3282806"/>
            <a:ext cx="30793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- Resampling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방법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-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522579" y="6171493"/>
            <a:ext cx="11237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훈련데이터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 Resampling  Fitting Model  Test (</a:t>
            </a:r>
            <a:r>
              <a:rPr lang="ko-KR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여러 번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Training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과정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)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1106484" y="5378691"/>
            <a:ext cx="2973148" cy="489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Resampling Data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32863" y="5378690"/>
            <a:ext cx="2973148" cy="489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Resampling Data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59242" y="5378690"/>
            <a:ext cx="2973148" cy="489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Resampling Data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0" idx="2"/>
            <a:endCxn id="14" idx="0"/>
          </p:cNvCxnSpPr>
          <p:nvPr/>
        </p:nvCxnSpPr>
        <p:spPr>
          <a:xfrm flipH="1">
            <a:off x="2593058" y="4714383"/>
            <a:ext cx="2107735" cy="66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  <a:endCxn id="17" idx="0"/>
          </p:cNvCxnSpPr>
          <p:nvPr/>
        </p:nvCxnSpPr>
        <p:spPr>
          <a:xfrm>
            <a:off x="4700793" y="4714383"/>
            <a:ext cx="1318644" cy="66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18" idx="0"/>
          </p:cNvCxnSpPr>
          <p:nvPr/>
        </p:nvCxnSpPr>
        <p:spPr>
          <a:xfrm>
            <a:off x="4700793" y="4714383"/>
            <a:ext cx="4745023" cy="66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Variance Trade-off 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69" y="2060020"/>
            <a:ext cx="5293860" cy="12345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10107" y="1690688"/>
            <a:ext cx="259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 Approach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44654" y="168197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56" y="2052537"/>
            <a:ext cx="5293860" cy="27337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6369" y="2888342"/>
            <a:ext cx="2710317" cy="43529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940" y="2902722"/>
            <a:ext cx="5054376" cy="43529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50671" y="5148153"/>
            <a:ext cx="9659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사용되는 데이터의 수가 많아지면서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적어지게 된다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5922544" y="2531247"/>
            <a:ext cx="66717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ko-KR" altLang="en-US" sz="3600" b="1" dirty="0"/>
          </a:p>
        </p:txBody>
      </p:sp>
      <p:sp>
        <p:nvSpPr>
          <p:cNvPr id="16" name="직사각형 15"/>
          <p:cNvSpPr/>
          <p:nvPr/>
        </p:nvSpPr>
        <p:spPr>
          <a:xfrm>
            <a:off x="5206550" y="2477210"/>
            <a:ext cx="212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Training data size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9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1" y="2027320"/>
            <a:ext cx="5317190" cy="26489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Variance Trade-off 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10107" y="1690688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44654" y="168197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56" y="2052537"/>
            <a:ext cx="5293860" cy="27337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05485" y="5242161"/>
            <a:ext cx="5715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가장 적게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5922544" y="2531247"/>
            <a:ext cx="66717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ko-KR" altLang="en-US" sz="3600" b="1" dirty="0"/>
          </a:p>
        </p:txBody>
      </p:sp>
      <p:sp>
        <p:nvSpPr>
          <p:cNvPr id="12" name="직사각형 11"/>
          <p:cNvSpPr/>
          <p:nvPr/>
        </p:nvSpPr>
        <p:spPr>
          <a:xfrm>
            <a:off x="5206550" y="2477210"/>
            <a:ext cx="212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Training data size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603718" y="2858312"/>
            <a:ext cx="4170896" cy="43529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48940" y="2902722"/>
            <a:ext cx="5054376" cy="43529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1" y="2027320"/>
            <a:ext cx="5317190" cy="26489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Trade-off 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10107" y="1690688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44654" y="168197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56" y="2052537"/>
            <a:ext cx="5293860" cy="27337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879723" y="5227584"/>
            <a:ext cx="675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 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보다 크게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5922544" y="2531247"/>
            <a:ext cx="66717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ko-KR" altLang="en-US" sz="36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52026" y="2468600"/>
            <a:ext cx="140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Correlation</a:t>
            </a:r>
            <a:endParaRPr lang="ko-KR" altLang="en-US" b="1" dirty="0"/>
          </a:p>
        </p:txBody>
      </p:sp>
      <p:sp>
        <p:nvSpPr>
          <p:cNvPr id="13" name="위쪽/아래쪽 화살표 12"/>
          <p:cNvSpPr/>
          <p:nvPr/>
        </p:nvSpPr>
        <p:spPr>
          <a:xfrm>
            <a:off x="7609497" y="2990940"/>
            <a:ext cx="506438" cy="1795364"/>
          </a:xfrm>
          <a:prstGeom prst="upDownArrow">
            <a:avLst/>
          </a:prstGeom>
          <a:solidFill>
            <a:srgbClr val="FF0000">
              <a:alpha val="3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/아래쪽 화살표 14"/>
          <p:cNvSpPr/>
          <p:nvPr/>
        </p:nvSpPr>
        <p:spPr>
          <a:xfrm>
            <a:off x="1893495" y="2943554"/>
            <a:ext cx="506438" cy="1795364"/>
          </a:xfrm>
          <a:prstGeom prst="upDownArrow">
            <a:avLst/>
          </a:prstGeom>
          <a:solidFill>
            <a:srgbClr val="FF0000">
              <a:alpha val="3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54" y="1481070"/>
            <a:ext cx="5460936" cy="5089303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V="1">
            <a:off x="2975020" y="2708719"/>
            <a:ext cx="618186" cy="67842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550794" y="2125015"/>
            <a:ext cx="141667" cy="6816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671090" y="2708719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92461" y="2281158"/>
            <a:ext cx="106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US" altLang="ko-KR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 rot="2767285">
            <a:off x="3839071" y="2272347"/>
            <a:ext cx="289022" cy="44636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16" y="2120687"/>
            <a:ext cx="3209925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3" y="2120687"/>
            <a:ext cx="3095625" cy="11239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810107" y="1690688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44654" y="168197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51" y="3572784"/>
            <a:ext cx="5317190" cy="264895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456" y="3598001"/>
            <a:ext cx="5293860" cy="273376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684320" y="2465015"/>
            <a:ext cx="900559" cy="419853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113066" y="2383172"/>
            <a:ext cx="900559" cy="419853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8393" y="4477407"/>
            <a:ext cx="5317190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71538" y="4477407"/>
            <a:ext cx="5231778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16" y="2120687"/>
            <a:ext cx="3209925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3" y="2120687"/>
            <a:ext cx="3095625" cy="11239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810107" y="1690688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44654" y="168197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51" y="3572784"/>
            <a:ext cx="5317190" cy="264895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456" y="3598001"/>
            <a:ext cx="5293860" cy="2733767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88393" y="4477407"/>
            <a:ext cx="1198739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09456" y="4477405"/>
            <a:ext cx="245136" cy="32641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84320" y="2465015"/>
            <a:ext cx="900559" cy="419853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113066" y="2383172"/>
            <a:ext cx="900559" cy="419853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16" y="2120687"/>
            <a:ext cx="3209925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3" y="2120687"/>
            <a:ext cx="3095625" cy="11239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810107" y="1690688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44654" y="168197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51" y="3572784"/>
            <a:ext cx="5317190" cy="264895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456" y="3598001"/>
            <a:ext cx="5293860" cy="2733767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88393" y="4477407"/>
            <a:ext cx="1198739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09456" y="4477405"/>
            <a:ext cx="245136" cy="32641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87132" y="4816699"/>
            <a:ext cx="1107584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94716" y="5164243"/>
            <a:ext cx="1030310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825026" y="5498908"/>
            <a:ext cx="856502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1528" y="5855916"/>
            <a:ext cx="1111176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15955" y="4803820"/>
            <a:ext cx="180304" cy="32641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1863" y="5176936"/>
            <a:ext cx="206063" cy="32641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719775" y="6005353"/>
            <a:ext cx="244904" cy="32641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8958" y="2107809"/>
            <a:ext cx="965915" cy="1136828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85787" y="2073986"/>
            <a:ext cx="949886" cy="1170651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03" y="2120687"/>
            <a:ext cx="3095625" cy="11239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810107" y="1690688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1" y="3572784"/>
            <a:ext cx="5317190" cy="2648951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88393" y="4477407"/>
            <a:ext cx="1198739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8958" y="2107809"/>
            <a:ext cx="965915" cy="1136828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736515" y="5626855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534513" y="4508268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121196" y="5086056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30422" y="598745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68918" y="547170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784930" y="601984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840738" y="464849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339034" y="427970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712135" y="522892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151138" y="580311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620810" y="4806163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7297945" y="3442686"/>
            <a:ext cx="0" cy="296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60197" y="6221735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913146" y="420533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050074" y="455214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9142215" y="5168054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6671256" y="3853501"/>
            <a:ext cx="3952204" cy="2843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6812924" y="3853501"/>
            <a:ext cx="3311237" cy="3004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2" idx="0"/>
          </p:cNvCxnSpPr>
          <p:nvPr/>
        </p:nvCxnSpPr>
        <p:spPr>
          <a:xfrm flipH="1">
            <a:off x="8723836" y="4806163"/>
            <a:ext cx="2482" cy="31799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7522404" y="471016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840737" y="5266528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stCxn id="20" idx="0"/>
          </p:cNvCxnSpPr>
          <p:nvPr/>
        </p:nvCxnSpPr>
        <p:spPr>
          <a:xfrm flipH="1">
            <a:off x="7841823" y="5626855"/>
            <a:ext cx="200" cy="30374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6"/>
          </p:cNvCxnSpPr>
          <p:nvPr/>
        </p:nvCxnSpPr>
        <p:spPr>
          <a:xfrm flipH="1">
            <a:off x="9251944" y="4650615"/>
            <a:ext cx="9145" cy="69291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7943434" y="1140267"/>
            <a:ext cx="2229558" cy="2163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9946244" y="4018280"/>
            <a:ext cx="1" cy="142198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8347957" y="1529044"/>
            <a:ext cx="1438992" cy="1387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817629" y="2001072"/>
            <a:ext cx="521405" cy="429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972823" y="1482990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03" y="2120687"/>
            <a:ext cx="3095625" cy="11239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810107" y="1690688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1" y="3572784"/>
            <a:ext cx="5317190" cy="264895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68958" y="2107809"/>
            <a:ext cx="965915" cy="1136828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736515" y="5626855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534513" y="4508268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121196" y="508605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30422" y="598745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68918" y="547170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784930" y="6019841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840738" y="464849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339034" y="427970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712135" y="5228922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151138" y="580311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620810" y="4806163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7297945" y="3442686"/>
            <a:ext cx="0" cy="296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60197" y="6221735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913146" y="420533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050074" y="455214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9142215" y="5168054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6671256" y="3853501"/>
            <a:ext cx="3952204" cy="2843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6543675" y="4279707"/>
            <a:ext cx="4079785" cy="2129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7522404" y="4710165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840737" y="5266528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7615053" y="4693570"/>
            <a:ext cx="0" cy="11643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687132" y="4816699"/>
            <a:ext cx="1107584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890437" y="5724525"/>
            <a:ext cx="0" cy="45987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635977" y="4545191"/>
            <a:ext cx="0" cy="77591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8822912" y="5228922"/>
            <a:ext cx="0" cy="22062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943434" y="1140267"/>
            <a:ext cx="2229558" cy="2163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347957" y="1529044"/>
            <a:ext cx="1438992" cy="1387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817629" y="2001072"/>
            <a:ext cx="521405" cy="429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8972823" y="1482990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9387366" y="2434786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03" y="2120687"/>
            <a:ext cx="3095625" cy="11239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810107" y="1690688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1" y="3572784"/>
            <a:ext cx="5317190" cy="264895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68958" y="2107809"/>
            <a:ext cx="965915" cy="1136828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736515" y="5626855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534513" y="4508268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121196" y="508605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30422" y="598745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68918" y="547170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784930" y="6019841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840738" y="464849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339034" y="427970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712135" y="5228922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151138" y="580311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620810" y="4806163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7297945" y="3442686"/>
            <a:ext cx="0" cy="296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60197" y="6221735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913146" y="420533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050074" y="455214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9142215" y="5168054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6671256" y="3853501"/>
            <a:ext cx="3952204" cy="2843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6543675" y="4279707"/>
            <a:ext cx="4079785" cy="2129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7522404" y="4710165"/>
            <a:ext cx="211015" cy="1969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9840737" y="5266528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7615053" y="4693570"/>
            <a:ext cx="0" cy="11643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687132" y="4816699"/>
            <a:ext cx="1107584" cy="32641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890437" y="5724525"/>
            <a:ext cx="0" cy="45987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635977" y="4545191"/>
            <a:ext cx="0" cy="77591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8822912" y="5228922"/>
            <a:ext cx="0" cy="22062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943434" y="1140267"/>
            <a:ext cx="2229558" cy="2163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347957" y="1529044"/>
            <a:ext cx="1438992" cy="1387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817629" y="2001072"/>
            <a:ext cx="521405" cy="429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972823" y="1482990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9036494" y="1979396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9360866" y="1782448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9387366" y="2434786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9527105" y="2116171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0166" y="66940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94465" y="1271205"/>
            <a:ext cx="2507113" cy="785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Test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2295" y="1269979"/>
            <a:ext cx="7212170" cy="785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훈련 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7372" y="624013"/>
            <a:ext cx="30793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- Resampling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방법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-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310166" y="3512700"/>
            <a:ext cx="11237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ym typeface="Wingdings" panose="05000000000000000000" pitchFamily="2" charset="2"/>
              </a:rPr>
              <a:t>훈련데이터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 Resampling  Fitting Model  Test (</a:t>
            </a:r>
            <a:r>
              <a:rPr lang="ko-KR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여러 번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Training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과정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)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894071" y="2719898"/>
            <a:ext cx="2973148" cy="489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Resampling Data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20450" y="2719897"/>
            <a:ext cx="2973148" cy="489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Resampling Data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46829" y="2719897"/>
            <a:ext cx="2973148" cy="489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Resampling Data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0" idx="2"/>
            <a:endCxn id="14" idx="0"/>
          </p:cNvCxnSpPr>
          <p:nvPr/>
        </p:nvCxnSpPr>
        <p:spPr>
          <a:xfrm flipH="1">
            <a:off x="2380645" y="2055590"/>
            <a:ext cx="2107735" cy="66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  <a:endCxn id="17" idx="0"/>
          </p:cNvCxnSpPr>
          <p:nvPr/>
        </p:nvCxnSpPr>
        <p:spPr>
          <a:xfrm>
            <a:off x="4488380" y="2055590"/>
            <a:ext cx="1318644" cy="66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18" idx="0"/>
          </p:cNvCxnSpPr>
          <p:nvPr/>
        </p:nvCxnSpPr>
        <p:spPr>
          <a:xfrm>
            <a:off x="4488380" y="2055590"/>
            <a:ext cx="4745023" cy="66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 rot="5400000">
            <a:off x="8189633" y="4019397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33466" y="4767167"/>
            <a:ext cx="1903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계산 부담 증가</a:t>
            </a:r>
            <a:endParaRPr lang="ko-KR" altLang="en-US" sz="2000" b="1" dirty="0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8189633" y="5346214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71907" y="6094562"/>
            <a:ext cx="3102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컴퓨터 파워 증가로 해결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26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16" y="2120687"/>
            <a:ext cx="3209925" cy="103822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944654" y="168197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56" y="3598001"/>
            <a:ext cx="5293860" cy="2733767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6709456" y="4477405"/>
            <a:ext cx="245136" cy="32641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85787" y="2073986"/>
            <a:ext cx="949886" cy="1170651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712" y="5626855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83710" y="4508268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570393" y="508605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779619" y="598745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18115" y="547170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4127" y="6019841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89935" y="464849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788231" y="427970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161332" y="5228922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00335" y="580311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070007" y="4806163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1747142" y="3442686"/>
            <a:ext cx="0" cy="296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509394" y="6221735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362343" y="420533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499271" y="455214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591412" y="5168054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120453" y="3853501"/>
            <a:ext cx="3952204" cy="28435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971601" y="4710165"/>
            <a:ext cx="211015" cy="1969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89934" y="5266528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064250" y="4693570"/>
            <a:ext cx="0" cy="129388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2212330" y="1642546"/>
            <a:ext cx="2229558" cy="2163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616853" y="2031323"/>
            <a:ext cx="1438992" cy="1387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086525" y="2503351"/>
            <a:ext cx="521405" cy="429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91219" y="1919208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16" y="2120687"/>
            <a:ext cx="3209925" cy="103822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944654" y="168197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56" y="3598001"/>
            <a:ext cx="5293860" cy="2733767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6709456" y="4477405"/>
            <a:ext cx="245136" cy="32641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85787" y="2073986"/>
            <a:ext cx="949886" cy="1170651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712" y="5626855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83710" y="4508268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570393" y="508605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779619" y="598745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18115" y="547170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4127" y="6019841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89935" y="464849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788231" y="427970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161332" y="5228922"/>
            <a:ext cx="211015" cy="19694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00335" y="580311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070007" y="4806163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1747142" y="3442686"/>
            <a:ext cx="0" cy="296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509394" y="6221735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362343" y="420533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499271" y="455214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591412" y="5168054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120453" y="3853501"/>
            <a:ext cx="3952204" cy="28435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971601" y="4710165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89934" y="5266528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endCxn id="30" idx="4"/>
          </p:cNvCxnSpPr>
          <p:nvPr/>
        </p:nvCxnSpPr>
        <p:spPr>
          <a:xfrm>
            <a:off x="3266839" y="5156175"/>
            <a:ext cx="1" cy="269695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2212330" y="1642546"/>
            <a:ext cx="2229558" cy="2163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616853" y="2031323"/>
            <a:ext cx="1438992" cy="1387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086525" y="2503351"/>
            <a:ext cx="521405" cy="429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91219" y="1919208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266839" y="2551348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16" y="2120687"/>
            <a:ext cx="3209925" cy="103822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944654" y="168197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56" y="3598001"/>
            <a:ext cx="5293860" cy="2733767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6709456" y="4477405"/>
            <a:ext cx="245136" cy="326415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85787" y="2073986"/>
            <a:ext cx="949886" cy="1170651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85712" y="5626855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983710" y="4508268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570393" y="508605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779619" y="5987450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718115" y="5471702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4127" y="6019841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89935" y="4648496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788231" y="4279707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161332" y="5228922"/>
            <a:ext cx="211015" cy="19694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00335" y="5803115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070007" y="4806163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1747142" y="3442686"/>
            <a:ext cx="0" cy="296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509394" y="6221735"/>
            <a:ext cx="4164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362343" y="4205334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499271" y="4552141"/>
            <a:ext cx="211015" cy="1969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591412" y="5168054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1120453" y="3853501"/>
            <a:ext cx="3952204" cy="28435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971601" y="4710165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89934" y="5266528"/>
            <a:ext cx="211015" cy="19694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endCxn id="30" idx="4"/>
          </p:cNvCxnSpPr>
          <p:nvPr/>
        </p:nvCxnSpPr>
        <p:spPr>
          <a:xfrm>
            <a:off x="3266839" y="5156175"/>
            <a:ext cx="1" cy="269695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2212330" y="1642546"/>
            <a:ext cx="2229558" cy="2163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616853" y="2031323"/>
            <a:ext cx="1438992" cy="1387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086525" y="2503351"/>
            <a:ext cx="521405" cy="429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57543" y="1949832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266839" y="2551348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161332" y="2677935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461704" y="2666118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281022" y="2162716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943041" y="2388079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3142103" y="3255033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161331" y="2511648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987716" y="3074559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3316481" y="2651915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/ Variance Trade-off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16" y="2120687"/>
            <a:ext cx="3209925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03" y="2120687"/>
            <a:ext cx="3095625" cy="11239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810107" y="1690688"/>
            <a:ext cx="2508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 Validation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944654" y="1681971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964892" y="1690688"/>
            <a:ext cx="403654" cy="4809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066226" y="3843119"/>
            <a:ext cx="2229558" cy="2163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470749" y="4231896"/>
            <a:ext cx="1438992" cy="1387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940421" y="4703924"/>
            <a:ext cx="521405" cy="429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095615" y="4185842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3159286" y="4682248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483658" y="4485300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510158" y="5137638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649897" y="4819023"/>
            <a:ext cx="211015" cy="1969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308330" y="3737344"/>
            <a:ext cx="2229558" cy="2163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8712853" y="4126121"/>
            <a:ext cx="1438992" cy="1387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9182525" y="4598149"/>
            <a:ext cx="521405" cy="429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8353543" y="4044630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362839" y="4646146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57332" y="4772733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8557704" y="4760916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9377022" y="4257514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10039041" y="4482877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9238103" y="5349831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9257331" y="4606446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10083716" y="5169357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9412481" y="4746713"/>
            <a:ext cx="211015" cy="19694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19" y="1505243"/>
            <a:ext cx="11410531" cy="51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906" y="182880"/>
            <a:ext cx="6976727" cy="63539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4863" y="1690688"/>
            <a:ext cx="42290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반복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허용하고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관찰 값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한다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684058" y="2316610"/>
            <a:ext cx="1772528" cy="1741824"/>
          </a:xfrm>
          <a:prstGeom prst="rect">
            <a:avLst/>
          </a:prstGeom>
          <a:solidFill>
            <a:srgbClr val="0070C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82269" y="182879"/>
            <a:ext cx="2014768" cy="6353993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2200" y="127974"/>
            <a:ext cx="1405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6411" y="1870499"/>
            <a:ext cx="156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– test error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추정이 가능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X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51" y="1404135"/>
            <a:ext cx="5450425" cy="49639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43005" y="2914582"/>
            <a:ext cx="1772528" cy="1741824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1662" y="5595940"/>
            <a:ext cx="6437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Original Sample = Training Sample = Validation Sample </a:t>
            </a:r>
            <a:endParaRPr lang="ko-KR" altLang="en-US" b="1" dirty="0"/>
          </a:p>
        </p:txBody>
      </p:sp>
      <p:cxnSp>
        <p:nvCxnSpPr>
          <p:cNvPr id="6" name="직선 화살표 연결선 5"/>
          <p:cNvCxnSpPr>
            <a:stCxn id="4" idx="1"/>
          </p:cNvCxnSpPr>
          <p:nvPr/>
        </p:nvCxnSpPr>
        <p:spPr>
          <a:xfrm flipH="1">
            <a:off x="3291840" y="3785494"/>
            <a:ext cx="3151165" cy="167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– Variability with parameter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92" y="1690688"/>
            <a:ext cx="7740015" cy="4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978" y="488537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지난 주 이슈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Bayes Classifier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36" y="1361736"/>
            <a:ext cx="4341115" cy="3909543"/>
          </a:xfrm>
          <a:prstGeom prst="rect">
            <a:avLst/>
          </a:prstGeom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98228"/>
              </p:ext>
            </p:extLst>
          </p:nvPr>
        </p:nvGraphicFramePr>
        <p:xfrm>
          <a:off x="474296" y="1745367"/>
          <a:ext cx="6275143" cy="151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수식" r:id="rId4" imgW="1930320" imgH="482400" progId="Equation.3">
                  <p:embed/>
                </p:oleObj>
              </mc:Choice>
              <mc:Fallback>
                <p:oleObj name="수식" r:id="rId4" imgW="1930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96" y="1745367"/>
                        <a:ext cx="6275143" cy="151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503516" y="3926806"/>
            <a:ext cx="3178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</a:t>
            </a:r>
            <a:endParaRPr lang="ko-KR" altLang="en-US" sz="2400" dirty="0"/>
          </a:p>
        </p:txBody>
      </p:sp>
      <p:sp>
        <p:nvSpPr>
          <p:cNvPr id="8" name="오른쪽 화살표 7"/>
          <p:cNvSpPr/>
          <p:nvPr/>
        </p:nvSpPr>
        <p:spPr>
          <a:xfrm rot="16200000">
            <a:off x="1623419" y="620685"/>
            <a:ext cx="976782" cy="3275028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6200000">
            <a:off x="4780575" y="905602"/>
            <a:ext cx="1438407" cy="3275028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544003"/>
              </p:ext>
            </p:extLst>
          </p:nvPr>
        </p:nvGraphicFramePr>
        <p:xfrm>
          <a:off x="861222" y="4450417"/>
          <a:ext cx="5163795" cy="75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수식" r:id="rId6" imgW="1511280" imgH="228600" progId="Equation.3">
                  <p:embed/>
                </p:oleObj>
              </mc:Choice>
              <mc:Fallback>
                <p:oleObj name="수식" r:id="rId6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222" y="4450417"/>
                        <a:ext cx="5163795" cy="755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1316"/>
              </p:ext>
            </p:extLst>
          </p:nvPr>
        </p:nvGraphicFramePr>
        <p:xfrm>
          <a:off x="838200" y="5267686"/>
          <a:ext cx="82454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수식" r:id="rId8" imgW="2412720" imgH="431640" progId="Equation.3">
                  <p:embed/>
                </p:oleObj>
              </mc:Choice>
              <mc:Fallback>
                <p:oleObj name="수식" r:id="rId8" imgW="2412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67686"/>
                        <a:ext cx="8245475" cy="1427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1589649" y="2067951"/>
            <a:ext cx="3024555" cy="238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522359" y="18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Bayes VS. Bayes Naïve </a:t>
            </a:r>
            <a:r>
              <a:rPr lang="ko-KR" altLang="en-US" b="1" dirty="0" smtClean="0"/>
              <a:t>링크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://www.quora.com/What-is-the-difference-between-a-Bayes-classifier-and-a-naive-Bayes-one</a:t>
            </a:r>
          </a:p>
        </p:txBody>
      </p:sp>
    </p:spTree>
    <p:extLst>
      <p:ext uri="{BB962C8B-B14F-4D97-AF65-F5344CB8AC3E}">
        <p14:creationId xmlns:p14="http://schemas.microsoft.com/office/powerpoint/2010/main" val="31269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24552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지난 주 이슈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LDA for dimension reduction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47" y="1861478"/>
            <a:ext cx="4419600" cy="27622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91" y="1861478"/>
            <a:ext cx="5457825" cy="13430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397" y="5161375"/>
            <a:ext cx="4095750" cy="13049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990" y="5423312"/>
            <a:ext cx="3400425" cy="7810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402" y="4257015"/>
            <a:ext cx="4419600" cy="7334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591" y="3522012"/>
            <a:ext cx="2733675" cy="56197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8398412" y="2869809"/>
            <a:ext cx="1913206" cy="65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9242474" y="2869809"/>
            <a:ext cx="1744394" cy="154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0166" y="66940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Resampling?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6088" y="1392503"/>
            <a:ext cx="30793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- Resampling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방법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-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1096999" y="2786262"/>
            <a:ext cx="4177612" cy="48990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CV (Cross Validation)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11" idx="2"/>
            <a:endCxn id="24" idx="0"/>
          </p:cNvCxnSpPr>
          <p:nvPr/>
        </p:nvCxnSpPr>
        <p:spPr>
          <a:xfrm flipH="1">
            <a:off x="3185805" y="1854168"/>
            <a:ext cx="2929936" cy="93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380623" y="2786262"/>
            <a:ext cx="4177612" cy="489906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Bootstrap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11" idx="2"/>
            <a:endCxn id="28" idx="0"/>
          </p:cNvCxnSpPr>
          <p:nvPr/>
        </p:nvCxnSpPr>
        <p:spPr>
          <a:xfrm>
            <a:off x="6115741" y="1854168"/>
            <a:ext cx="3353688" cy="93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115187" y="4895375"/>
            <a:ext cx="3455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rgbClr val="002060"/>
                </a:solidFill>
              </a:rPr>
              <a:t>모델의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Performance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를 평가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09348" y="5520644"/>
            <a:ext cx="3065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</a:rPr>
              <a:t>모델의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Flexibility</a:t>
            </a:r>
            <a:r>
              <a:rPr lang="ko-KR" altLang="en-US" sz="2000" b="1" dirty="0" smtClean="0">
                <a:solidFill>
                  <a:srgbClr val="7030A0"/>
                </a:solidFill>
              </a:rPr>
              <a:t>를 선택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570428" y="5095430"/>
            <a:ext cx="165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3" idx="3"/>
          </p:cNvCxnSpPr>
          <p:nvPr/>
        </p:nvCxnSpPr>
        <p:spPr>
          <a:xfrm>
            <a:off x="5274611" y="5720699"/>
            <a:ext cx="1950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310336" y="4895375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Model Assessment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10336" y="5520644"/>
            <a:ext cx="2157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7030A0"/>
                </a:solidFill>
              </a:rPr>
              <a:t>Model Selection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24552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지난 주 이슈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LDA for dimension reduction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8" y="1859501"/>
            <a:ext cx="10161059" cy="38941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51" y="1690688"/>
            <a:ext cx="2445844" cy="211590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960708" y="2841674"/>
            <a:ext cx="952498" cy="3235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24552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지난 주 이슈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LDA for dimension reduction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05" y="1828801"/>
            <a:ext cx="9574910" cy="44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24552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지난 주 이슈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LDA for dimension reduction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2025184"/>
            <a:ext cx="445770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1" y="4751920"/>
            <a:ext cx="5114925" cy="1343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199" y="3350624"/>
            <a:ext cx="60564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J(v)</a:t>
            </a:r>
            <a:r>
              <a:rPr lang="ko-KR" altLang="en-US" sz="2000" b="1" dirty="0" smtClean="0"/>
              <a:t>를 </a:t>
            </a:r>
            <a:r>
              <a:rPr lang="en-US" altLang="ko-KR" sz="2000" b="1" dirty="0" smtClean="0"/>
              <a:t>v</a:t>
            </a:r>
            <a:r>
              <a:rPr lang="ko-KR" altLang="en-US" sz="2000" b="1" dirty="0" smtClean="0"/>
              <a:t>에 대해 미분 </a:t>
            </a:r>
            <a:r>
              <a:rPr lang="en-US" altLang="ko-KR" sz="2000" b="1" dirty="0" smtClean="0"/>
              <a:t>= 0 </a:t>
            </a:r>
            <a:r>
              <a:rPr lang="ko-KR" altLang="en-US" sz="2000" b="1" dirty="0" smtClean="0"/>
              <a:t>이 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수식 정리했을 때</a:t>
            </a:r>
            <a:r>
              <a:rPr lang="en-US" altLang="ko-KR" sz="2000" b="1" dirty="0" smtClean="0"/>
              <a:t>, 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아래와 같이 고유 값 문제가 된다</a:t>
            </a:r>
            <a:r>
              <a:rPr lang="en-US" altLang="ko-KR" sz="2000" b="1" dirty="0" smtClean="0"/>
              <a:t>.!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2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4132" y="2320534"/>
            <a:ext cx="10753578" cy="1325563"/>
          </a:xfrm>
        </p:spPr>
        <p:txBody>
          <a:bodyPr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59" y="-56197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94465" y="1271205"/>
            <a:ext cx="2507113" cy="785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Test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2295" y="1269979"/>
            <a:ext cx="7212170" cy="785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훈련 데이터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1508" y="2460882"/>
            <a:ext cx="2578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Training Error Rate 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8380822" y="2460882"/>
            <a:ext cx="2078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Test Error Rate </a:t>
            </a:r>
            <a:endParaRPr lang="ko-KR" altLang="en-US" sz="2000" b="1" dirty="0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4193003" y="1886343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9124897" y="1886343"/>
            <a:ext cx="590753" cy="5583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8177241" y="437370"/>
            <a:ext cx="2424337" cy="3236439"/>
          </a:xfrm>
          <a:prstGeom prst="mathMultiply">
            <a:avLst>
              <a:gd name="adj1" fmla="val 12016"/>
            </a:avLst>
          </a:prstGeom>
          <a:solidFill>
            <a:srgbClr val="FF0000">
              <a:alpha val="7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등호 14"/>
          <p:cNvSpPr/>
          <p:nvPr/>
        </p:nvSpPr>
        <p:spPr>
          <a:xfrm>
            <a:off x="6488801" y="2460882"/>
            <a:ext cx="1308296" cy="405820"/>
          </a:xfrm>
          <a:prstGeom prst="mathNot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78540" y="669369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새로운 관찰 값 요구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858448" y="3318822"/>
            <a:ext cx="2973148" cy="489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부분집합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84827" y="3318821"/>
            <a:ext cx="2973148" cy="489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부분집합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11206" y="3318821"/>
            <a:ext cx="2973148" cy="489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부분집합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3…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345023" y="2913002"/>
            <a:ext cx="622778" cy="4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8" idx="0"/>
          </p:cNvCxnSpPr>
          <p:nvPr/>
        </p:nvCxnSpPr>
        <p:spPr>
          <a:xfrm>
            <a:off x="5281972" y="2986667"/>
            <a:ext cx="489429" cy="33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9" idx="0"/>
          </p:cNvCxnSpPr>
          <p:nvPr/>
        </p:nvCxnSpPr>
        <p:spPr>
          <a:xfrm>
            <a:off x="7461556" y="3059807"/>
            <a:ext cx="1736224" cy="25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05033" y="5071958"/>
            <a:ext cx="2811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Validation Error Rate </a:t>
            </a:r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7461556" y="5070732"/>
            <a:ext cx="2078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Test Error Rate </a:t>
            </a:r>
            <a:endParaRPr lang="ko-KR" altLang="en-US" sz="2000" b="1" dirty="0"/>
          </a:p>
        </p:txBody>
      </p:sp>
      <p:cxnSp>
        <p:nvCxnSpPr>
          <p:cNvPr id="28" name="직선 화살표 연결선 27"/>
          <p:cNvCxnSpPr>
            <a:stCxn id="17" idx="2"/>
            <a:endCxn id="26" idx="0"/>
          </p:cNvCxnSpPr>
          <p:nvPr/>
        </p:nvCxnSpPr>
        <p:spPr>
          <a:xfrm>
            <a:off x="2345022" y="3808728"/>
            <a:ext cx="2265685" cy="126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2"/>
            <a:endCxn id="26" idx="0"/>
          </p:cNvCxnSpPr>
          <p:nvPr/>
        </p:nvCxnSpPr>
        <p:spPr>
          <a:xfrm flipH="1">
            <a:off x="4610707" y="3808727"/>
            <a:ext cx="1160694" cy="126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2"/>
            <a:endCxn id="26" idx="0"/>
          </p:cNvCxnSpPr>
          <p:nvPr/>
        </p:nvCxnSpPr>
        <p:spPr>
          <a:xfrm flipH="1">
            <a:off x="4610707" y="3808727"/>
            <a:ext cx="4587073" cy="126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등호 39"/>
          <p:cNvSpPr/>
          <p:nvPr/>
        </p:nvSpPr>
        <p:spPr>
          <a:xfrm>
            <a:off x="6043275" y="5111445"/>
            <a:ext cx="1241595" cy="40011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259611" y="5511555"/>
            <a:ext cx="131664" cy="104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948867" y="5015631"/>
            <a:ext cx="131664" cy="104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171" y="0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 Approach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55" y="4462916"/>
            <a:ext cx="7800975" cy="18192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46523" y="1480457"/>
            <a:ext cx="5953934" cy="72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사용 가능 한 관찰 값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2866" y="2801257"/>
            <a:ext cx="2826105" cy="701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Training Set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00923" y="2804772"/>
            <a:ext cx="2826105" cy="701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Validation Set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flipH="1">
            <a:off x="4145919" y="2206172"/>
            <a:ext cx="1977571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6" idx="0"/>
          </p:cNvCxnSpPr>
          <p:nvPr/>
        </p:nvCxnSpPr>
        <p:spPr>
          <a:xfrm>
            <a:off x="6123490" y="2206172"/>
            <a:ext cx="1890486" cy="5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12946" y="3569065"/>
            <a:ext cx="8659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/>
              <a:t>?%</a:t>
            </a:r>
            <a:endParaRPr lang="ko-KR" altLang="en-US" sz="4000" b="1" dirty="0"/>
          </a:p>
        </p:txBody>
      </p:sp>
      <p:sp>
        <p:nvSpPr>
          <p:cNvPr id="17" name="직사각형 16"/>
          <p:cNvSpPr/>
          <p:nvPr/>
        </p:nvSpPr>
        <p:spPr>
          <a:xfrm>
            <a:off x="6846027" y="3569065"/>
            <a:ext cx="23358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/>
              <a:t>(100-?)%</a:t>
            </a:r>
            <a:endParaRPr lang="ko-KR" altLang="en-US" sz="4000" b="1" dirty="0"/>
          </a:p>
        </p:txBody>
      </p:sp>
      <p:sp>
        <p:nvSpPr>
          <p:cNvPr id="18" name="직사각형 17"/>
          <p:cNvSpPr/>
          <p:nvPr/>
        </p:nvSpPr>
        <p:spPr>
          <a:xfrm>
            <a:off x="7500806" y="5653929"/>
            <a:ext cx="1226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/>
              <a:t>50%</a:t>
            </a:r>
            <a:endParaRPr lang="ko-KR" altLang="en-US" sz="4000" b="1" dirty="0"/>
          </a:p>
        </p:txBody>
      </p:sp>
      <p:sp>
        <p:nvSpPr>
          <p:cNvPr id="19" name="직사각형 18"/>
          <p:cNvSpPr/>
          <p:nvPr/>
        </p:nvSpPr>
        <p:spPr>
          <a:xfrm>
            <a:off x="3777265" y="5660981"/>
            <a:ext cx="1226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/>
              <a:t>50%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404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14038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알 수 있는 것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(2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가지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7" y="1465944"/>
            <a:ext cx="10945525" cy="42601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83" y="5987372"/>
            <a:ext cx="8287705" cy="5730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581900" y="3063240"/>
            <a:ext cx="304800" cy="236220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581900" y="4158457"/>
            <a:ext cx="304800" cy="236220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745980" y="4634413"/>
            <a:ext cx="304800" cy="236220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851700" y="4136935"/>
            <a:ext cx="304800" cy="236220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851326" y="3816876"/>
            <a:ext cx="304800" cy="236220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787435" y="3035157"/>
            <a:ext cx="304800" cy="236220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581900" y="3560718"/>
            <a:ext cx="304800" cy="236220"/>
          </a:xfrm>
          <a:prstGeom prst="ellipse">
            <a:avLst/>
          </a:prstGeom>
          <a:solidFill>
            <a:srgbClr val="FF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9119" y="1727202"/>
            <a:ext cx="548640" cy="2813538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14038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단점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(2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가지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경우에 따라 변화 심함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7" y="1465944"/>
            <a:ext cx="10945525" cy="42601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83" y="5987372"/>
            <a:ext cx="8287705" cy="573086"/>
          </a:xfrm>
          <a:prstGeom prst="rect">
            <a:avLst/>
          </a:prstGeom>
        </p:spPr>
      </p:pic>
      <p:sp>
        <p:nvSpPr>
          <p:cNvPr id="12" name="위쪽/아래쪽 화살표 11"/>
          <p:cNvSpPr/>
          <p:nvPr/>
        </p:nvSpPr>
        <p:spPr>
          <a:xfrm>
            <a:off x="8989254" y="2698347"/>
            <a:ext cx="506438" cy="1795364"/>
          </a:xfrm>
          <a:prstGeom prst="upDownArrow">
            <a:avLst/>
          </a:prstGeom>
          <a:solidFill>
            <a:srgbClr val="FF0000">
              <a:alpha val="3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83877" y="1772475"/>
            <a:ext cx="6486879" cy="7257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사용 가능 한 관찰 값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=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Training Set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46314" y="140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단점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(2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가지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Training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사이즈 축소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Performance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감소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90252" y="4150714"/>
            <a:ext cx="5953934" cy="72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사용 가능 한 관찰 값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76595" y="5471514"/>
            <a:ext cx="2826105" cy="70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Training Set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44652" y="5475029"/>
            <a:ext cx="2826105" cy="701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Validation Set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5" idx="2"/>
            <a:endCxn id="20" idx="0"/>
          </p:cNvCxnSpPr>
          <p:nvPr/>
        </p:nvCxnSpPr>
        <p:spPr>
          <a:xfrm flipH="1">
            <a:off x="4089648" y="4876429"/>
            <a:ext cx="1977571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2"/>
            <a:endCxn id="21" idx="0"/>
          </p:cNvCxnSpPr>
          <p:nvPr/>
        </p:nvCxnSpPr>
        <p:spPr>
          <a:xfrm>
            <a:off x="6067219" y="4876429"/>
            <a:ext cx="1890486" cy="5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04114" y="2836783"/>
            <a:ext cx="1125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287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624</Words>
  <Application>Microsoft Office PowerPoint</Application>
  <PresentationFormat>와이드스크린</PresentationFormat>
  <Paragraphs>152</Paragraphs>
  <Slides>43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Times New Roman</vt:lpstr>
      <vt:lpstr>Wingdings</vt:lpstr>
      <vt:lpstr>Office 테마</vt:lpstr>
      <vt:lpstr>디자인 사용자 지정</vt:lpstr>
      <vt:lpstr>수식</vt:lpstr>
      <vt:lpstr>Resampling</vt:lpstr>
      <vt:lpstr>Resampling?</vt:lpstr>
      <vt:lpstr>Resampling?</vt:lpstr>
      <vt:lpstr>Resampling?</vt:lpstr>
      <vt:lpstr>Cross-Validation</vt:lpstr>
      <vt:lpstr>Validation Set Approach</vt:lpstr>
      <vt:lpstr>알 수 있는 것! (2 가지)</vt:lpstr>
      <vt:lpstr>단점! (2 가지) – 경우에 따라 변화 심함</vt:lpstr>
      <vt:lpstr>PowerPoint 프레젠테이션</vt:lpstr>
      <vt:lpstr>단점 제거  LOOCV (Leave-One-Out Cross-Validation</vt:lpstr>
      <vt:lpstr>단점 제거  LOOCV (Leave-One-Out Cross-Validation</vt:lpstr>
      <vt:lpstr>정확도는?</vt:lpstr>
      <vt:lpstr>특수한 경우의 추정 test MSE: Linear Model Fitting</vt:lpstr>
      <vt:lpstr>복습: Outlier VS. Leverage point</vt:lpstr>
      <vt:lpstr>복습: Outlier VS. Leverage point</vt:lpstr>
      <vt:lpstr>Why shortcut?</vt:lpstr>
      <vt:lpstr>Why shortcut?</vt:lpstr>
      <vt:lpstr>LOOCV는 Linear Model 아닌 경우, 계산 량 너무 크다! 따라서, 더욱 일반적인 형태가 필요!   k-Fold Cross-Validation</vt:lpstr>
      <vt:lpstr>Comparison: True VS. LOOCV VS. 10-fold CV</vt:lpstr>
      <vt:lpstr>Bias / Variance Trade-off </vt:lpstr>
      <vt:lpstr>Bias / Variance Trade-off </vt:lpstr>
      <vt:lpstr>Bias / Variance Trade-off </vt:lpstr>
      <vt:lpstr>Bias / Variance Trade-off </vt:lpstr>
      <vt:lpstr>Bias / Variance Trade-off </vt:lpstr>
      <vt:lpstr>Bias / Variance Trade-off </vt:lpstr>
      <vt:lpstr>Bias / Variance Trade-off </vt:lpstr>
      <vt:lpstr>Bias / Variance Trade-off </vt:lpstr>
      <vt:lpstr>Bias / Variance Trade-off </vt:lpstr>
      <vt:lpstr>Bias / Variance Trade-off </vt:lpstr>
      <vt:lpstr>Bias / Variance Trade-off </vt:lpstr>
      <vt:lpstr>Bias / Variance Trade-off </vt:lpstr>
      <vt:lpstr>Bias / Variance Trade-off </vt:lpstr>
      <vt:lpstr>Bias / Variance Trade-off </vt:lpstr>
      <vt:lpstr>Bootstrap</vt:lpstr>
      <vt:lpstr>Bootstrap</vt:lpstr>
      <vt:lpstr>Bootstrap – test error 추정이 가능? X</vt:lpstr>
      <vt:lpstr>Bootstrap – Variability with parameter</vt:lpstr>
      <vt:lpstr>지난 주 이슈 1 – Bayes Classifier</vt:lpstr>
      <vt:lpstr>지난 주 이슈 2 – LDA for dimension reduction</vt:lpstr>
      <vt:lpstr>지난 주 이슈 2 – LDA for dimension reduction</vt:lpstr>
      <vt:lpstr>지난 주 이슈 2 – LDA for dimension reduction</vt:lpstr>
      <vt:lpstr>지난 주 이슈 2 – LDA for dimension reduction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분류</dc:title>
  <dc:creator>will</dc:creator>
  <cp:lastModifiedBy>will</cp:lastModifiedBy>
  <cp:revision>91</cp:revision>
  <dcterms:created xsi:type="dcterms:W3CDTF">2016-08-08T00:52:17Z</dcterms:created>
  <dcterms:modified xsi:type="dcterms:W3CDTF">2016-08-16T02:31:58Z</dcterms:modified>
</cp:coreProperties>
</file>