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80" r:id="rId4"/>
    <p:sldId id="265" r:id="rId5"/>
    <p:sldId id="257" r:id="rId6"/>
    <p:sldId id="262" r:id="rId7"/>
    <p:sldId id="269" r:id="rId8"/>
    <p:sldId id="270" r:id="rId9"/>
    <p:sldId id="263" r:id="rId10"/>
    <p:sldId id="283" r:id="rId11"/>
    <p:sldId id="284" r:id="rId12"/>
    <p:sldId id="260" r:id="rId13"/>
    <p:sldId id="261" r:id="rId14"/>
    <p:sldId id="282" r:id="rId15"/>
    <p:sldId id="273" r:id="rId16"/>
    <p:sldId id="267" r:id="rId17"/>
    <p:sldId id="268" r:id="rId18"/>
    <p:sldId id="275" r:id="rId19"/>
    <p:sldId id="266" r:id="rId20"/>
    <p:sldId id="276" r:id="rId21"/>
    <p:sldId id="274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190" autoAdjust="0"/>
  </p:normalViewPr>
  <p:slideViewPr>
    <p:cSldViewPr snapToGrid="0">
      <p:cViewPr varScale="1">
        <p:scale>
          <a:sx n="79" d="100"/>
          <a:sy n="79" d="100"/>
        </p:scale>
        <p:origin x="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DF314-0EDA-49FE-A97A-01DE20ABB5C3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F7BD2-8A41-4422-ACD7-120FC8D5D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4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http://dogmas.tistory.com/392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F7BD2-8A41-4422-ACD7-120FC8D5DF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ko-K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of equations example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I've written a system of equations here with three variables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three equations, which, in general, has a unique solution.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this particular one doesn't.</a:t>
            </a: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-Model matrix for linear model with two factors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column is an intercept.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column was the push versus pull for the type.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column was the L2 versus L1.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Fourth column was L3 versus L1.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fifth column was L4 versus L1.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the interaction model adds these three extra columns, the 6, 7, and 8.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three columns are the product of the second column,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push versus pull effect, and the following three columns.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the sixth column here is the product of push versus pull and L2 versus L1.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the black indicates the ones.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the indicator here has ones for the samples,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are push and which are L2.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do the same for L3 and for L4.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F7BD2-8A41-4422-ACD7-120FC8D5DFE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5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4E9-8FA6-4F07-A23C-85F1B18C4FC5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428-7FD0-48F2-8DD0-8A4FF9F54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2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4E9-8FA6-4F07-A23C-85F1B18C4FC5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428-7FD0-48F2-8DD0-8A4FF9F54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4E9-8FA6-4F07-A23C-85F1B18C4FC5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428-7FD0-48F2-8DD0-8A4FF9F54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2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4E9-8FA6-4F07-A23C-85F1B18C4FC5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428-7FD0-48F2-8DD0-8A4FF9F54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0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4E9-8FA6-4F07-A23C-85F1B18C4FC5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428-7FD0-48F2-8DD0-8A4FF9F54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4E9-8FA6-4F07-A23C-85F1B18C4FC5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428-7FD0-48F2-8DD0-8A4FF9F54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8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4E9-8FA6-4F07-A23C-85F1B18C4FC5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428-7FD0-48F2-8DD0-8A4FF9F54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2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4E9-8FA6-4F07-A23C-85F1B18C4FC5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428-7FD0-48F2-8DD0-8A4FF9F54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70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4E9-8FA6-4F07-A23C-85F1B18C4FC5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428-7FD0-48F2-8DD0-8A4FF9F54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1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4E9-8FA6-4F07-A23C-85F1B18C4FC5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428-7FD0-48F2-8DD0-8A4FF9F54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4E9-8FA6-4F07-A23C-85F1B18C4FC5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428-7FD0-48F2-8DD0-8A4FF9F54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4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C4E9-8FA6-4F07-A23C-85F1B18C4FC5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C428-7FD0-48F2-8DD0-8A4FF9F54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60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/>
              <a:t>Chapter 5 - Linear Models</a:t>
            </a:r>
            <a:br>
              <a:rPr lang="en-US" altLang="ko-KR" b="1"/>
            </a:b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11636" y="5217879"/>
            <a:ext cx="5612064" cy="1655762"/>
          </a:xfrm>
        </p:spPr>
        <p:txBody>
          <a:bodyPr>
            <a:normAutofit/>
          </a:bodyPr>
          <a:lstStyle/>
          <a:p>
            <a:r>
              <a:rPr lang="en-US" altLang="ko-KR">
                <a:latin typeface="+mj-ea"/>
                <a:ea typeface="+mj-ea"/>
              </a:rPr>
              <a:t>2016.10.25 </a:t>
            </a:r>
            <a:r>
              <a:rPr lang="ko-KR" altLang="en-US">
                <a:latin typeface="+mj-ea"/>
                <a:ea typeface="+mj-ea"/>
              </a:rPr>
              <a:t>장수경</a:t>
            </a:r>
          </a:p>
        </p:txBody>
      </p:sp>
    </p:spTree>
    <p:extLst>
      <p:ext uri="{BB962C8B-B14F-4D97-AF65-F5344CB8AC3E}">
        <p14:creationId xmlns:p14="http://schemas.microsoft.com/office/powerpoint/2010/main" val="330210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570"/>
          <a:stretch/>
        </p:blipFill>
        <p:spPr>
          <a:xfrm>
            <a:off x="384540" y="578875"/>
            <a:ext cx="4711700" cy="4511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972300"/>
            <a:ext cx="7176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Non-matrix version</a:t>
            </a:r>
          </a:p>
          <a:p>
            <a:r>
              <a:rPr lang="en-US" altLang="ko-KR"/>
              <a:t>If you're in group A, you're going to get Beta0 plus an error.</a:t>
            </a:r>
          </a:p>
          <a:p>
            <a:r>
              <a:rPr lang="en-US" altLang="ko-KR"/>
              <a:t>If you're in group B, you're going to get Beta0 plus Beta1,</a:t>
            </a:r>
          </a:p>
          <a:p>
            <a:r>
              <a:rPr lang="en-US" altLang="ko-KR"/>
              <a:t>so you're up here, plus an error.</a:t>
            </a:r>
          </a:p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7317" y="80709"/>
            <a:ext cx="84030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/>
              <a:t>3. Linear Models as Matrix Multiplication </a:t>
            </a:r>
            <a:endParaRPr lang="ko-KR" altLang="en-US" sz="32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082" y="1566653"/>
            <a:ext cx="1905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2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570"/>
          <a:stretch/>
        </p:blipFill>
        <p:spPr>
          <a:xfrm>
            <a:off x="384540" y="578875"/>
            <a:ext cx="4711700" cy="4511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972300"/>
            <a:ext cx="7176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Non-matrix version</a:t>
            </a:r>
          </a:p>
          <a:p>
            <a:r>
              <a:rPr lang="en-US" altLang="ko-KR"/>
              <a:t>If you're in group A, you're going to get Beta0 plus an error.</a:t>
            </a:r>
          </a:p>
          <a:p>
            <a:r>
              <a:rPr lang="en-US" altLang="ko-KR"/>
              <a:t>If you're in group B, you're going to get Beta0 plus Beta1,</a:t>
            </a:r>
          </a:p>
          <a:p>
            <a:r>
              <a:rPr lang="en-US" altLang="ko-KR"/>
              <a:t>so you're up here, plus an error.</a:t>
            </a:r>
          </a:p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829" y="713260"/>
            <a:ext cx="7026346" cy="39013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118" y="4482881"/>
            <a:ext cx="3826031" cy="19446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7317" y="80709"/>
            <a:ext cx="84030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/>
              <a:t>3. Linear Models as Matrix Multiplication </a:t>
            </a:r>
            <a:endParaRPr lang="ko-KR" altLang="en-US" sz="3200" b="1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 rotWithShape="1">
          <a:blip r:embed="rId5"/>
          <a:srcRect l="-1" t="37941" r="80569"/>
          <a:stretch/>
        </p:blipFill>
        <p:spPr>
          <a:xfrm>
            <a:off x="10910707" y="3443301"/>
            <a:ext cx="1579468" cy="27004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6082" y="1566653"/>
            <a:ext cx="1905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9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48" y="365125"/>
            <a:ext cx="7848828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2503" y="7077545"/>
            <a:ext cx="116394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Now if you have three groups, again we can write it out in matrix notation.</a:t>
            </a:r>
          </a:p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So if you're in group 1, you multiply this by that.</a:t>
            </a:r>
          </a:p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You get Beta0 plus an error, and you're going to be one of these points here.</a:t>
            </a:r>
          </a:p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If you're in group 2, you're one of these guys.</a:t>
            </a:r>
          </a:p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Group B, so you get Beta0 plus Beta1, so you're up here, plus some error.</a:t>
            </a:r>
          </a:p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And the same goes for, if you're in group C.</a:t>
            </a:r>
          </a:p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It would be Beta0 plus Beta2 plus an error.</a:t>
            </a:r>
          </a:p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OK, so that gives us a pretty good idea of how</a:t>
            </a:r>
          </a:p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we can use matrix algebra to represent linear models</a:t>
            </a:r>
          </a:p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and make the mathematical derivations and computations faster and easier.</a:t>
            </a:r>
          </a:p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In the next modules, we're going to say a little bit more about these</a:t>
            </a:r>
          </a:p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are used in linear models and how they relate to testing.</a:t>
            </a: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 rotWithShape="1">
          <a:blip r:embed="rId3"/>
          <a:srcRect l="-1" t="37941" r="80569"/>
          <a:stretch/>
        </p:blipFill>
        <p:spPr>
          <a:xfrm>
            <a:off x="4880966" y="-750684"/>
            <a:ext cx="1579468" cy="2700410"/>
          </a:xfrm>
          <a:prstGeom prst="rect">
            <a:avLst/>
          </a:prstGeom>
        </p:spPr>
      </p:pic>
      <p:pic>
        <p:nvPicPr>
          <p:cNvPr id="9" name="내용 개체 틀 3"/>
          <p:cNvPicPr>
            <a:picLocks noChangeAspect="1"/>
          </p:cNvPicPr>
          <p:nvPr/>
        </p:nvPicPr>
        <p:blipFill rotWithShape="1">
          <a:blip r:embed="rId3"/>
          <a:srcRect l="-1" t="37941" r="80569"/>
          <a:stretch/>
        </p:blipFill>
        <p:spPr>
          <a:xfrm>
            <a:off x="5306266" y="-429319"/>
            <a:ext cx="1579468" cy="2700410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 rotWithShape="1">
          <a:blip r:embed="rId3"/>
          <a:srcRect r="27175"/>
          <a:stretch/>
        </p:blipFill>
        <p:spPr>
          <a:xfrm>
            <a:off x="5434186" y="544322"/>
            <a:ext cx="5919614" cy="4351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505" y="4716463"/>
            <a:ext cx="2227481" cy="17742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47317" y="80709"/>
            <a:ext cx="84030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/>
              <a:t>3. Linear Models as Matrix Multiplication 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86873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017" y="554896"/>
            <a:ext cx="9380201" cy="42409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70044" y="4517508"/>
            <a:ext cx="1102912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>
                <a:latin typeface="+mn-ea"/>
              </a:rPr>
              <a:t>The t-test that we described in a previous module</a:t>
            </a:r>
          </a:p>
          <a:p>
            <a:pPr>
              <a:lnSpc>
                <a:spcPct val="130000"/>
              </a:lnSpc>
            </a:pPr>
            <a:r>
              <a:rPr lang="en-US" altLang="ko-KR" b="1">
                <a:latin typeface="+mn-ea"/>
              </a:rPr>
              <a:t>is actually something can be derived from the linear model machinery.</a:t>
            </a:r>
          </a:p>
          <a:p>
            <a:pPr>
              <a:lnSpc>
                <a:spcPct val="130000"/>
              </a:lnSpc>
            </a:pPr>
            <a:r>
              <a:rPr lang="en-US" altLang="ko-KR" b="1">
                <a:latin typeface="+mn-ea"/>
              </a:rPr>
              <a:t>You can think of the t-test as a corkscrew,</a:t>
            </a:r>
          </a:p>
          <a:p>
            <a:pPr>
              <a:lnSpc>
                <a:spcPct val="130000"/>
              </a:lnSpc>
            </a:pPr>
            <a:r>
              <a:rPr lang="en-US" altLang="ko-KR" b="1">
                <a:latin typeface="+mn-ea"/>
              </a:rPr>
              <a:t>while </a:t>
            </a:r>
            <a:r>
              <a:rPr lang="en-US" altLang="ko-KR" b="1">
                <a:solidFill>
                  <a:srgbClr val="00B0F0"/>
                </a:solidFill>
                <a:latin typeface="+mn-ea"/>
              </a:rPr>
              <a:t>linear models are much more applicable and much more general</a:t>
            </a:r>
            <a:r>
              <a:rPr lang="en-US" altLang="ko-KR" b="1">
                <a:latin typeface="+mn-ea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b="1">
                <a:latin typeface="+mn-ea"/>
              </a:rPr>
              <a:t>so you can think of it as a Swiss Army knife.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7317" y="80709"/>
            <a:ext cx="84030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/>
              <a:t>3. Linear Models as Matrix Multiplication 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305685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0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7114"/>
            <a:ext cx="10515600" cy="5810885"/>
          </a:xfrm>
        </p:spPr>
        <p:txBody>
          <a:bodyPr>
            <a:normAutofit/>
          </a:bodyPr>
          <a:lstStyle/>
          <a:p>
            <a:r>
              <a:rPr lang="en-US" altLang="ko-KR" b="1"/>
              <a:t>The Design Matrix</a:t>
            </a:r>
          </a:p>
          <a:p>
            <a:pPr marL="457200" lvl="1" indent="0">
              <a:buNone/>
            </a:pPr>
            <a:r>
              <a:rPr lang="en-US" altLang="ko-KR"/>
              <a:t>group &lt;- factor(c("control","control","highfat","highfat")) </a:t>
            </a:r>
          </a:p>
          <a:p>
            <a:pPr marL="457200" lvl="1" indent="0">
              <a:buNone/>
            </a:pPr>
            <a:r>
              <a:rPr lang="en-US" altLang="ko-KR"/>
              <a:t>model.matrix(~ group)</a:t>
            </a:r>
            <a:br>
              <a:rPr lang="en-US" altLang="ko-KR"/>
            </a:b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</a:t>
            </a:r>
            <a:endParaRPr lang="en-US" altLang="ko-KR" sz="1400"/>
          </a:p>
          <a:p>
            <a:r>
              <a:rPr lang="en-US" altLang="ko-KR" b="1"/>
              <a:t>More variables</a:t>
            </a:r>
          </a:p>
          <a:p>
            <a:pPr marL="457200" lvl="1" indent="0">
              <a:buNone/>
            </a:pPr>
            <a:r>
              <a:rPr lang="en-US" altLang="ko-KR"/>
              <a:t>diet &lt;- factor(c(1,1,1,1,2,2,2,2)) </a:t>
            </a:r>
          </a:p>
          <a:p>
            <a:pPr marL="457200" lvl="1" indent="0">
              <a:buNone/>
            </a:pPr>
            <a:r>
              <a:rPr lang="en-US" altLang="ko-KR"/>
              <a:t>sex &lt;- factor(c("f","f","m","m","f","f","m","m")) </a:t>
            </a:r>
          </a:p>
          <a:p>
            <a:pPr marL="457200" lvl="1" indent="0">
              <a:buNone/>
            </a:pPr>
            <a:r>
              <a:rPr lang="en-US" altLang="ko-KR"/>
              <a:t>model.matrix(~ diet </a:t>
            </a:r>
            <a:r>
              <a:rPr lang="en-US" altLang="ko-KR" b="1"/>
              <a:t>+</a:t>
            </a:r>
            <a:r>
              <a:rPr lang="en-US" altLang="ko-KR"/>
              <a:t> sex)</a:t>
            </a:r>
          </a:p>
          <a:p>
            <a:pPr marL="0" indent="0">
              <a:buNone/>
            </a:pPr>
            <a:endParaRPr lang="en-US" altLang="ko-KR" sz="1200"/>
          </a:p>
          <a:p>
            <a:pPr lvl="1"/>
            <a:r>
              <a:rPr lang="en-US" altLang="ko-KR" b="1"/>
              <a:t>The interaction model </a:t>
            </a:r>
          </a:p>
          <a:p>
            <a:pPr marL="457200" lvl="1" indent="0">
              <a:buNone/>
            </a:pPr>
            <a:r>
              <a:rPr lang="en-US" altLang="ko-KR"/>
              <a:t>	</a:t>
            </a:r>
            <a:r>
              <a:rPr lang="ko-KR" altLang="ko-KR"/>
              <a:t>model.matrix</a:t>
            </a:r>
            <a:r>
              <a:rPr lang="ko-KR" altLang="ko-KR">
                <a:solidFill>
                  <a:srgbClr val="333333"/>
                </a:solidFill>
                <a:ea typeface="DejaVu Sans Mono"/>
              </a:rPr>
              <a:t>(</a:t>
            </a:r>
            <a:r>
              <a:rPr lang="ko-KR" altLang="ko-KR"/>
              <a:t>~</a:t>
            </a:r>
            <a:r>
              <a:rPr lang="ko-KR" altLang="ko-KR">
                <a:solidFill>
                  <a:srgbClr val="333333"/>
                </a:solidFill>
                <a:ea typeface="DejaVu Sans Mono"/>
              </a:rPr>
              <a:t> </a:t>
            </a:r>
            <a:r>
              <a:rPr lang="ko-KR" altLang="ko-KR"/>
              <a:t>diet</a:t>
            </a:r>
            <a:r>
              <a:rPr lang="ko-KR" altLang="ko-KR">
                <a:solidFill>
                  <a:srgbClr val="333333"/>
                </a:solidFill>
                <a:ea typeface="DejaVu Sans Mono"/>
              </a:rPr>
              <a:t> </a:t>
            </a:r>
            <a:r>
              <a:rPr lang="ko-KR" altLang="ko-KR"/>
              <a:t>+</a:t>
            </a:r>
            <a:r>
              <a:rPr lang="ko-KR" altLang="ko-KR">
                <a:solidFill>
                  <a:srgbClr val="333333"/>
                </a:solidFill>
                <a:ea typeface="DejaVu Sans Mono"/>
              </a:rPr>
              <a:t> </a:t>
            </a:r>
            <a:r>
              <a:rPr lang="ko-KR" altLang="ko-KR"/>
              <a:t>sex</a:t>
            </a:r>
            <a:r>
              <a:rPr lang="ko-KR" altLang="ko-KR">
                <a:solidFill>
                  <a:srgbClr val="333333"/>
                </a:solidFill>
                <a:ea typeface="DejaVu Sans Mono"/>
              </a:rPr>
              <a:t> </a:t>
            </a:r>
            <a:r>
              <a:rPr lang="ko-KR" altLang="ko-KR"/>
              <a:t>+</a:t>
            </a:r>
            <a:r>
              <a:rPr lang="ko-KR" altLang="ko-KR">
                <a:solidFill>
                  <a:srgbClr val="333333"/>
                </a:solidFill>
                <a:ea typeface="DejaVu Sans Mono"/>
              </a:rPr>
              <a:t> </a:t>
            </a:r>
            <a:r>
              <a:rPr lang="ko-KR" altLang="ko-KR"/>
              <a:t>diet</a:t>
            </a:r>
            <a:r>
              <a:rPr lang="ko-KR" altLang="ko-KR" b="1"/>
              <a:t>:</a:t>
            </a:r>
            <a:r>
              <a:rPr lang="ko-KR" altLang="ko-KR"/>
              <a:t>sex</a:t>
            </a:r>
            <a:r>
              <a:rPr lang="en-US" altLang="ko-KR">
                <a:solidFill>
                  <a:srgbClr val="333333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ko-KR"/>
              <a:t>or	</a:t>
            </a:r>
            <a:r>
              <a:rPr lang="ko-KR" altLang="ko-KR"/>
              <a:t>model.matrix</a:t>
            </a:r>
            <a:r>
              <a:rPr lang="ko-KR" altLang="ko-KR">
                <a:solidFill>
                  <a:srgbClr val="333333"/>
                </a:solidFill>
                <a:ea typeface="DejaVu Sans Mono"/>
              </a:rPr>
              <a:t>(</a:t>
            </a:r>
            <a:r>
              <a:rPr lang="ko-KR" altLang="ko-KR"/>
              <a:t>~</a:t>
            </a:r>
            <a:r>
              <a:rPr lang="ko-KR" altLang="ko-KR">
                <a:solidFill>
                  <a:srgbClr val="333333"/>
                </a:solidFill>
                <a:ea typeface="DejaVu Sans Mono"/>
              </a:rPr>
              <a:t> </a:t>
            </a:r>
            <a:r>
              <a:rPr lang="ko-KR" altLang="ko-KR"/>
              <a:t>diet</a:t>
            </a:r>
            <a:r>
              <a:rPr lang="ko-KR" altLang="ko-KR" b="1"/>
              <a:t>*</a:t>
            </a:r>
            <a:r>
              <a:rPr lang="ko-KR" altLang="ko-KR"/>
              <a:t>sex</a:t>
            </a:r>
            <a:r>
              <a:rPr lang="ko-KR" altLang="ko-KR">
                <a:solidFill>
                  <a:srgbClr val="333333"/>
                </a:solidFill>
                <a:ea typeface="DejaVu Sans Mono"/>
              </a:rPr>
              <a:t>) </a:t>
            </a:r>
            <a:endParaRPr lang="ko-KR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563" y="3662043"/>
            <a:ext cx="4010025" cy="5810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57800" y="199652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/>
              <a:t>       ##   (Intercept) 	  grouphighfat </a:t>
            </a:r>
          </a:p>
          <a:p>
            <a:pPr lvl="1"/>
            <a:r>
              <a:rPr lang="en-US" altLang="ko-KR" sz="1400"/>
              <a:t>## 1 	1		0 </a:t>
            </a:r>
          </a:p>
          <a:p>
            <a:pPr lvl="1"/>
            <a:r>
              <a:rPr lang="en-US" altLang="ko-KR" sz="1400"/>
              <a:t>## 2	1 		0 </a:t>
            </a:r>
          </a:p>
          <a:p>
            <a:pPr lvl="1"/>
            <a:r>
              <a:rPr lang="en-US" altLang="ko-KR" sz="1400"/>
              <a:t>## 3 	1 		1 </a:t>
            </a:r>
          </a:p>
          <a:p>
            <a:pPr lvl="1"/>
            <a:r>
              <a:rPr lang="en-US" altLang="ko-KR" sz="1400"/>
              <a:t>## 4 	1 		1</a:t>
            </a:r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41852" y="-23980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실습</a:t>
            </a:r>
            <a:r>
              <a:rPr lang="en-US" altLang="ko-KR" b="1"/>
              <a:t>1. Expressing design formula in R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71892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909" y="948083"/>
            <a:ext cx="9466182" cy="5681317"/>
          </a:xfrm>
          <a:prstGeom prst="rect">
            <a:avLst/>
          </a:prstGeom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92765" y="-179078"/>
            <a:ext cx="10515600" cy="1325563"/>
          </a:xfrm>
        </p:spPr>
        <p:txBody>
          <a:bodyPr/>
          <a:lstStyle/>
          <a:p>
            <a:r>
              <a:rPr lang="ko-KR" altLang="en-US" b="1"/>
              <a:t>실습</a:t>
            </a:r>
            <a:r>
              <a:rPr lang="en-US" altLang="ko-KR" b="1"/>
              <a:t>1. Expressing design formula in R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44625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235" y="1042576"/>
            <a:ext cx="10303565" cy="5487368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2765" y="-179078"/>
            <a:ext cx="10515600" cy="1325563"/>
          </a:xfrm>
        </p:spPr>
        <p:txBody>
          <a:bodyPr/>
          <a:lstStyle/>
          <a:p>
            <a:r>
              <a:rPr lang="ko-KR" altLang="en-US" b="1"/>
              <a:t>실습</a:t>
            </a:r>
            <a:r>
              <a:rPr lang="en-US" altLang="ko-KR" b="1"/>
              <a:t>1. Expressing design formula in R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5908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243" y="-201406"/>
            <a:ext cx="10515600" cy="1325563"/>
          </a:xfrm>
        </p:spPr>
        <p:txBody>
          <a:bodyPr/>
          <a:lstStyle/>
          <a:p>
            <a:r>
              <a:rPr lang="ko-KR" altLang="en-US" b="1"/>
              <a:t>실습</a:t>
            </a:r>
            <a:r>
              <a:rPr lang="en-US" altLang="ko-KR" b="1"/>
              <a:t>2. Linear models in practice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7774" y="155726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3200" b="1"/>
              <a:t>The mouse diet example</a:t>
            </a:r>
          </a:p>
          <a:p>
            <a:pPr marL="457200" lvl="1" indent="0">
              <a:buNone/>
            </a:pPr>
            <a:r>
              <a:rPr lang="en-US" altLang="ko-KR" sz="2800"/>
              <a:t>X &lt;- model.matrix(~ Diet, data=dat)</a:t>
            </a:r>
          </a:p>
          <a:p>
            <a:pPr marL="457200" lvl="1" indent="0">
              <a:buNone/>
            </a:pPr>
            <a:r>
              <a:rPr lang="en-US" altLang="ko-KR" sz="2800"/>
              <a:t>fit &lt;- lm(Bodyweight ~ Diet, data=dat) </a:t>
            </a:r>
          </a:p>
          <a:p>
            <a:pPr marL="457200" lvl="1" indent="0">
              <a:buNone/>
            </a:pPr>
            <a:endParaRPr lang="en-US" altLang="ko-KR" sz="2800"/>
          </a:p>
          <a:p>
            <a:pPr lvl="1"/>
            <a:r>
              <a:rPr lang="en-US" altLang="ko-KR" sz="2800"/>
              <a:t>the t-statistic is the same:</a:t>
            </a:r>
          </a:p>
          <a:p>
            <a:pPr marL="457200" lvl="1" indent="0">
              <a:buNone/>
            </a:pPr>
            <a:br>
              <a:rPr lang="en-US" altLang="ko-KR" sz="2800"/>
            </a:br>
            <a:r>
              <a:rPr lang="en-US" altLang="ko-KR" sz="2800"/>
              <a:t>ttest &lt;- t.test(s[["hf"]], s[["chow"]], var.equal=TRUE) </a:t>
            </a:r>
            <a:br>
              <a:rPr lang="en-US" altLang="ko-KR" sz="2800"/>
            </a:b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56121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959" y="1326668"/>
            <a:ext cx="8435170" cy="43585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636" y="4992380"/>
            <a:ext cx="4925252" cy="138560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6173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/>
              <a:t>실습</a:t>
            </a:r>
            <a:r>
              <a:rPr lang="en-US" altLang="ko-KR" sz="3600" b="1"/>
              <a:t>3. Standard errors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385952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b="1"/>
              <a:t>Linear Models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b="1"/>
              <a:t>Solving Linear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b="1"/>
              <a:t>Linear Models as Matrix Multiplication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b="1"/>
              <a:t>Interaction effect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/>
              <a:t>실습 </a:t>
            </a:r>
            <a:endParaRPr lang="en-US" altLang="ko-KR"/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/>
              <a:t>Expressing design formula in 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/>
              <a:t>Linear models in practice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/>
              <a:t>Standard errors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/>
              <a:t>Interactions and contrasts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/>
              <a:t>Co-linearity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/>
              <a:t>The QR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44692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8747" y="13255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estimate standard errors of linear model estimates</a:t>
            </a:r>
          </a:p>
          <a:p>
            <a:r>
              <a:rPr lang="en-US" altLang="ko-KR" b="1"/>
              <a:t>Falling object example</a:t>
            </a:r>
          </a:p>
          <a:p>
            <a:pPr lvl="1"/>
            <a:r>
              <a:rPr lang="en-US" altLang="ko-KR"/>
              <a:t>The constant is fixed, but our estimates are not. (a random variable)</a:t>
            </a:r>
          </a:p>
          <a:p>
            <a:pPr lvl="1"/>
            <a:r>
              <a:rPr lang="en-US" altLang="ko-KR"/>
              <a:t>To see this we can run a Monte Carlo simulation. </a:t>
            </a:r>
          </a:p>
          <a:p>
            <a:r>
              <a:rPr lang="en-US" altLang="ko-KR" b="1"/>
              <a:t>Father and son heights example</a:t>
            </a:r>
          </a:p>
          <a:p>
            <a:r>
              <a:rPr lang="en-US" altLang="ko-KR" b="1"/>
              <a:t>Variance-covariance matrix</a:t>
            </a:r>
          </a:p>
          <a:p>
            <a:pPr lvl="1"/>
            <a:r>
              <a:rPr lang="en-US" altLang="ko-KR"/>
              <a:t>estimate standard errors of linear model estimates(beta hat)</a:t>
            </a:r>
          </a:p>
          <a:p>
            <a:r>
              <a:rPr lang="en-US" altLang="ko-KR" b="1"/>
              <a:t>LSE standard errors</a:t>
            </a:r>
          </a:p>
          <a:p>
            <a:pPr marL="457200" lvl="1" indent="0">
              <a:buNone/>
            </a:pPr>
            <a:br>
              <a:rPr lang="en-US" altLang="ko-KR"/>
            </a:b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497" y="3283641"/>
            <a:ext cx="2562225" cy="62865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6173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/>
              <a:t>실습</a:t>
            </a:r>
            <a:r>
              <a:rPr lang="en-US" altLang="ko-KR" sz="3600" b="1"/>
              <a:t>3. Standard errors</a:t>
            </a:r>
            <a:endParaRPr lang="ko-KR" altLang="en-US" sz="36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193" y="4158076"/>
            <a:ext cx="1628775" cy="8477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26" y="4191621"/>
            <a:ext cx="25908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9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13791"/>
            <a:ext cx="10515600" cy="597341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3100" b="1"/>
              <a:t>Contrasting coefficients</a:t>
            </a:r>
          </a:p>
          <a:p>
            <a:pPr lvl="1"/>
            <a:r>
              <a:rPr lang="en-US" altLang="ko-KR" sz="2600"/>
              <a:t>a comparison which is not a single coefficient, but a combination of coefficients</a:t>
            </a:r>
            <a:endParaRPr lang="en-US" altLang="ko-KR" sz="2600" b="1"/>
          </a:p>
          <a:p>
            <a:pPr lvl="1"/>
            <a:r>
              <a:rPr lang="nb-NO" altLang="ko-KR" sz="2600"/>
              <a:t>L3vsL2 &lt;- </a:t>
            </a:r>
            <a:r>
              <a:rPr lang="nb-NO" altLang="ko-KR" sz="2600" b="1">
                <a:solidFill>
                  <a:schemeClr val="accent6">
                    <a:lumMod val="50000"/>
                  </a:schemeClr>
                </a:solidFill>
              </a:rPr>
              <a:t>contrast</a:t>
            </a:r>
            <a:r>
              <a:rPr lang="nb-NO" altLang="ko-KR" sz="2600"/>
              <a:t>(fitTL, list(leg="L3",type="pull"), list(leg="L2",type="pull")) </a:t>
            </a:r>
          </a:p>
          <a:p>
            <a:pPr lvl="1">
              <a:lnSpc>
                <a:spcPct val="170000"/>
              </a:lnSpc>
            </a:pPr>
            <a:r>
              <a:rPr lang="en-US" altLang="ko-KR"/>
              <a:t>A </a:t>
            </a:r>
            <a:r>
              <a:rPr lang="en-US" altLang="ko-KR" i="1"/>
              <a:t>contrast</a:t>
            </a:r>
            <a:r>
              <a:rPr lang="en-US" altLang="ko-KR"/>
              <a:t> is a combination of estimated coefficient:           ,where </a:t>
            </a:r>
            <a:r>
              <a:rPr lang="en-US" altLang="ko-KR" b="1"/>
              <a:t>c</a:t>
            </a:r>
            <a:r>
              <a:rPr lang="en-US" altLang="ko-KR"/>
              <a:t> is a column vector with as many rows as the number of coefficients in the linear model.</a:t>
            </a:r>
            <a:endParaRPr lang="nb-NO" altLang="ko-KR" sz="2600"/>
          </a:p>
          <a:p>
            <a:pPr lvl="1"/>
            <a:r>
              <a:rPr lang="en-US" altLang="ko-KR" sz="2600"/>
              <a:t>The standard error of the contrast estimate : </a:t>
            </a:r>
            <a:br>
              <a:rPr lang="nb-NO" altLang="ko-KR" sz="2600"/>
            </a:br>
            <a:br>
              <a:rPr lang="en-US" altLang="ko-KR" sz="2600"/>
            </a:br>
            <a:endParaRPr lang="en-US" altLang="ko-KR" sz="2600"/>
          </a:p>
          <a:p>
            <a:r>
              <a:rPr lang="en-US" altLang="ko-KR" sz="3100" b="1"/>
              <a:t>Linear Model with Interactions</a:t>
            </a:r>
          </a:p>
          <a:p>
            <a:pPr lvl="1"/>
            <a:r>
              <a:rPr lang="nb-NO" altLang="ko-KR" sz="2600"/>
              <a:t>X &lt;- model.matrix(~ type + leg + type:leg, data=spider) </a:t>
            </a:r>
          </a:p>
          <a:p>
            <a:pPr lvl="1"/>
            <a:r>
              <a:rPr lang="en-US" altLang="ko-KR" sz="2600"/>
              <a:t>fitX &lt;- lm(friction ~ type + leg + type:leg, data=spider) </a:t>
            </a:r>
          </a:p>
          <a:p>
            <a:pPr lvl="1"/>
            <a:endParaRPr lang="en-US" altLang="ko-KR" sz="2600"/>
          </a:p>
          <a:p>
            <a:r>
              <a:rPr lang="en-US" altLang="ko-KR" sz="3100" b="1"/>
              <a:t>Analysis of variance</a:t>
            </a:r>
          </a:p>
          <a:p>
            <a:pPr lvl="1"/>
            <a:r>
              <a:rPr lang="en-US" altLang="ko-KR" sz="2600"/>
              <a:t>anova(fitX)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459" y="3342113"/>
            <a:ext cx="1182437" cy="6651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495" y="3572824"/>
            <a:ext cx="2421839" cy="434410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92765" y="-179078"/>
            <a:ext cx="10515600" cy="1325563"/>
          </a:xfrm>
        </p:spPr>
        <p:txBody>
          <a:bodyPr/>
          <a:lstStyle/>
          <a:p>
            <a:r>
              <a:rPr lang="ko-KR" altLang="en-US" b="1"/>
              <a:t>실습</a:t>
            </a:r>
            <a:r>
              <a:rPr lang="en-US" altLang="ko-KR" b="1"/>
              <a:t>4. Interactions and contrasts</a:t>
            </a:r>
            <a:endParaRPr lang="ko-KR" altLang="en-US" b="1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660" y="2339354"/>
            <a:ext cx="725237" cy="6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5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791" y="-151710"/>
            <a:ext cx="10515600" cy="1325563"/>
          </a:xfrm>
        </p:spPr>
        <p:txBody>
          <a:bodyPr/>
          <a:lstStyle/>
          <a:p>
            <a:r>
              <a:rPr lang="ko-KR" altLang="en-US" b="1"/>
              <a:t>실습</a:t>
            </a:r>
            <a:r>
              <a:rPr lang="en-US" altLang="ko-KR" b="1"/>
              <a:t>5. Co-linearity(</a:t>
            </a:r>
            <a:r>
              <a:rPr lang="ko-KR" altLang="en-US" b="1"/>
              <a:t>공선</a:t>
            </a:r>
            <a:r>
              <a:rPr lang="en-US" altLang="ko-KR" b="1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8444" y="1825625"/>
            <a:ext cx="10515600" cy="4351338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85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48" y="3403741"/>
            <a:ext cx="1268950" cy="521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035" y="-19256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실습</a:t>
            </a:r>
            <a:r>
              <a:rPr lang="en-US" altLang="ko-KR" b="1"/>
              <a:t>6. The QR decomposition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0860"/>
            <a:ext cx="10515600" cy="4351338"/>
          </a:xfrm>
        </p:spPr>
        <p:txBody>
          <a:bodyPr/>
          <a:lstStyle/>
          <a:p>
            <a:r>
              <a:rPr lang="en-US" altLang="ko-KR"/>
              <a:t>QR </a:t>
            </a:r>
            <a:r>
              <a:rPr lang="ko-KR" altLang="en-US"/>
              <a:t>분해</a:t>
            </a:r>
            <a:r>
              <a:rPr lang="en-US" altLang="ko-KR"/>
              <a:t>(QR decomposition, QR factorization)</a:t>
            </a:r>
            <a:r>
              <a:rPr lang="ko-KR" altLang="en-US"/>
              <a:t>는 임의의 행렬을 </a:t>
            </a:r>
            <a:r>
              <a:rPr lang="ko-KR" altLang="en-US" b="1"/>
              <a:t>직교행렬</a:t>
            </a:r>
            <a:r>
              <a:rPr lang="ko-KR" altLang="en-US"/>
              <a:t>과 </a:t>
            </a:r>
            <a:r>
              <a:rPr lang="ko-KR" altLang="en-US" b="1"/>
              <a:t>상삼각행렬</a:t>
            </a:r>
            <a:r>
              <a:rPr lang="ko-KR" altLang="en-US"/>
              <a:t>의 곱으로 분해하는 방법이다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 sz="2000"/>
              <a:t>QR </a:t>
            </a:r>
            <a:r>
              <a:rPr lang="ko-KR" altLang="en-US" sz="2000"/>
              <a:t>분해는 선형 최소제곱법을 풀 때나 고유벡터를 구할 때 등의 상황에 사용되며</a:t>
            </a:r>
            <a:r>
              <a:rPr lang="en-US" altLang="ko-KR" sz="2000"/>
              <a:t>, </a:t>
            </a:r>
            <a:r>
              <a:rPr lang="ko-KR" altLang="en-US" sz="2000"/>
              <a:t>그람</a:t>
            </a:r>
            <a:r>
              <a:rPr lang="en-US" altLang="ko-KR" sz="2000"/>
              <a:t>-</a:t>
            </a:r>
            <a:r>
              <a:rPr lang="ko-KR" altLang="en-US" sz="2000"/>
              <a:t>슈미트 직교정규화 혹은 하우스홀더의 방법 등을 사용한다</a:t>
            </a:r>
            <a:r>
              <a:rPr lang="en-US" altLang="ko-KR" sz="2000"/>
              <a:t>.</a:t>
            </a:r>
            <a:endParaRPr lang="en-US" altLang="ko-KR"/>
          </a:p>
          <a:p>
            <a:pPr lvl="1"/>
            <a:r>
              <a:rPr lang="ko-KR" altLang="en-US" b="1"/>
              <a:t>직교행렬</a:t>
            </a:r>
            <a:r>
              <a:rPr lang="en-US" altLang="ko-KR"/>
              <a:t>(orthogonal matrix): </a:t>
            </a:r>
          </a:p>
          <a:p>
            <a:pPr lvl="1"/>
            <a:r>
              <a:rPr lang="ko-KR" altLang="en-US" b="1"/>
              <a:t>상삼각행렬</a:t>
            </a:r>
            <a:r>
              <a:rPr lang="en-US" altLang="ko-KR"/>
              <a:t>(upper triangular matrix): </a:t>
            </a:r>
            <a:r>
              <a:rPr lang="ko-KR" altLang="en-US"/>
              <a:t>대각항의 아래쪽 항들의 값이 모두 </a:t>
            </a:r>
            <a:r>
              <a:rPr lang="en-US" altLang="ko-KR"/>
              <a:t>0</a:t>
            </a:r>
            <a:r>
              <a:rPr lang="ko-KR" altLang="en-US"/>
              <a:t>인 정삼각행렬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91600" y="6550223"/>
            <a:ext cx="3642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https://ko.wikipedia.org/wiki/QR_분해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928" y="4536448"/>
            <a:ext cx="3358991" cy="18127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88" y="5247579"/>
            <a:ext cx="342900" cy="390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462" y="1926089"/>
            <a:ext cx="17430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6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5800" y="1714507"/>
            <a:ext cx="10515600" cy="4351338"/>
          </a:xfrm>
        </p:spPr>
        <p:txBody>
          <a:bodyPr/>
          <a:lstStyle/>
          <a:p>
            <a:r>
              <a:rPr lang="en-US" altLang="ko-KR" b="1"/>
              <a:t>Finding LSE with QR</a:t>
            </a:r>
          </a:p>
          <a:p>
            <a:pPr marL="0" indent="0">
              <a:buNone/>
            </a:pPr>
            <a:br>
              <a:rPr lang="en-US" altLang="ko-KR"/>
            </a:b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21" y="672303"/>
            <a:ext cx="1743075" cy="714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52" y="2221872"/>
            <a:ext cx="4158256" cy="333660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593160" y="2814445"/>
            <a:ext cx="434817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333333"/>
                </a:solidFill>
                <a:latin typeface="DejaVu Sans Mono"/>
              </a:rPr>
              <a:t>QR &lt;- qr(X) </a:t>
            </a:r>
          </a:p>
          <a:p>
            <a:r>
              <a:rPr lang="en-US" altLang="ko-KR" sz="2400">
                <a:solidFill>
                  <a:srgbClr val="333333"/>
                </a:solidFill>
                <a:latin typeface="DejaVu Sans Mono"/>
              </a:rPr>
              <a:t>betahat &lt;- solve.qr(QR, y)</a:t>
            </a:r>
          </a:p>
          <a:p>
            <a:endParaRPr lang="en-US" altLang="ko-KR" sz="2400">
              <a:solidFill>
                <a:srgbClr val="333333"/>
              </a:solidFill>
              <a:latin typeface="DejaVu Sans Mono"/>
            </a:endParaRPr>
          </a:p>
          <a:p>
            <a:r>
              <a:rPr lang="en-US" altLang="ko-KR" sz="2400"/>
              <a:t>This gives us identical results</a:t>
            </a:r>
          </a:p>
          <a:p>
            <a:r>
              <a:rPr lang="en-US" altLang="ko-KR" sz="2400"/>
              <a:t>to the lm function.</a:t>
            </a:r>
          </a:p>
          <a:p>
            <a:endParaRPr lang="en-US" altLang="ko-KR" sz="2400">
              <a:solidFill>
                <a:srgbClr val="333333"/>
              </a:solidFill>
              <a:latin typeface="DejaVu Sans Mono"/>
            </a:endParaRPr>
          </a:p>
          <a:p>
            <a:endParaRPr lang="ko-KR" altLang="en-US" sz="240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12035" y="-192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/>
              <a:t>실습</a:t>
            </a:r>
            <a:r>
              <a:rPr lang="en-US" altLang="ko-KR" b="1"/>
              <a:t>6. The QR decomposition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8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6335" y="-161649"/>
            <a:ext cx="10515600" cy="1325563"/>
          </a:xfrm>
        </p:spPr>
        <p:txBody>
          <a:bodyPr/>
          <a:lstStyle/>
          <a:p>
            <a:r>
              <a:rPr lang="en-US" altLang="ko-KR" b="1"/>
              <a:t>1. Linear Models 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91870" y="6586468"/>
            <a:ext cx="2700130" cy="271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400"/>
              <a:t>http://dogmas.tistory.com/392</a:t>
            </a: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30" y="974559"/>
            <a:ext cx="9928102" cy="5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3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856" y="1226172"/>
            <a:ext cx="8881609" cy="4351338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2766" y="-261040"/>
            <a:ext cx="10515600" cy="1325563"/>
          </a:xfrm>
        </p:spPr>
        <p:txBody>
          <a:bodyPr/>
          <a:lstStyle/>
          <a:p>
            <a:r>
              <a:rPr lang="en-US" altLang="ko-KR" b="1"/>
              <a:t>2. Solving Linear Models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2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665"/>
          <a:stretch/>
        </p:blipFill>
        <p:spPr>
          <a:xfrm>
            <a:off x="1943169" y="1390903"/>
            <a:ext cx="7877175" cy="25558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46258" y="4821872"/>
            <a:ext cx="122582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/>
              <a:t>Matrix notation makes writing formulas easy,</a:t>
            </a:r>
          </a:p>
          <a:p>
            <a:r>
              <a:rPr lang="en-US" altLang="ko-KR" sz="2800" b="1"/>
              <a:t>it also makes computation easy, it makes mathematics easy.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576" y="722490"/>
            <a:ext cx="5779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최소제곱법과</a:t>
            </a:r>
            <a:r>
              <a:rPr lang="en-US" altLang="ko-KR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matrix notation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4029" y="117992"/>
            <a:ext cx="5617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2. Solving Linear Models</a:t>
            </a:r>
          </a:p>
        </p:txBody>
      </p:sp>
    </p:spTree>
    <p:extLst>
      <p:ext uri="{BB962C8B-B14F-4D97-AF65-F5344CB8AC3E}">
        <p14:creationId xmlns:p14="http://schemas.microsoft.com/office/powerpoint/2010/main" val="150198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8" y="1828304"/>
            <a:ext cx="3141222" cy="203653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182057" y="19988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>
                <a:latin typeface="+mn-ea"/>
              </a:rPr>
              <a:t>도함수가 </a:t>
            </a:r>
            <a:r>
              <a:rPr lang="en-US" altLang="ko-KR" b="1">
                <a:latin typeface="+mn-ea"/>
              </a:rPr>
              <a:t>0</a:t>
            </a:r>
            <a:r>
              <a:rPr lang="ko-KR" altLang="en-US" b="1">
                <a:latin typeface="+mn-ea"/>
              </a:rPr>
              <a:t>인 지점을 찾는 방식</a:t>
            </a:r>
            <a:endParaRPr lang="en-US" altLang="ko-KR" b="1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572" y="729683"/>
            <a:ext cx="66397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최소제곱법의</a:t>
            </a:r>
            <a:r>
              <a:rPr lang="en-US" altLang="ko-KR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</a:t>
            </a:r>
            <a:r>
              <a:rPr lang="en-US" altLang="ko-KR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정규방정식</a:t>
            </a:r>
            <a:r>
              <a:rPr lang="en-US" altLang="ko-KR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,normal equation)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9026" y="125185"/>
            <a:ext cx="5617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2. Solving Linear Models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3769" t="33349" r="35639" b="31962"/>
          <a:stretch/>
        </p:blipFill>
        <p:spPr>
          <a:xfrm>
            <a:off x="4265428" y="2664090"/>
            <a:ext cx="5191638" cy="2569818"/>
          </a:xfrm>
          <a:prstGeom prst="rect">
            <a:avLst/>
          </a:prstGeom>
        </p:spPr>
      </p:pic>
      <p:pic>
        <p:nvPicPr>
          <p:cNvPr id="18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7190" t="83259" r="23475" b="293"/>
          <a:stretch/>
        </p:blipFill>
        <p:spPr>
          <a:xfrm>
            <a:off x="2768048" y="2938488"/>
            <a:ext cx="1591916" cy="2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0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855"/>
            <a:ext cx="12192000" cy="5945532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584551" y="1783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최소제곱법의 계산  </a:t>
            </a:r>
            <a:r>
              <a:rPr lang="en-US" altLang="ko-KR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분석적</a:t>
            </a:r>
            <a:r>
              <a:rPr lang="en-US" altLang="ko-KR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(analytic)</a:t>
            </a: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방법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92766" y="-2610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/>
              <a:t>(</a:t>
            </a:r>
            <a:r>
              <a:rPr lang="ko-KR" altLang="en-US" sz="3200"/>
              <a:t>참고</a:t>
            </a:r>
            <a:r>
              <a:rPr lang="en-US" altLang="ko-KR" sz="3200"/>
              <a:t>)</a:t>
            </a:r>
            <a:endParaRPr lang="ko-KR" altLang="en-US" sz="3200"/>
          </a:p>
        </p:txBody>
      </p:sp>
      <p:sp>
        <p:nvSpPr>
          <p:cNvPr id="13" name="직사각형 12"/>
          <p:cNvSpPr/>
          <p:nvPr/>
        </p:nvSpPr>
        <p:spPr>
          <a:xfrm>
            <a:off x="5890591" y="6624922"/>
            <a:ext cx="65532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/>
              <a:t>https://en.wikipedia.org/wiki/Linear_least_squares_(mathematics)#Derivation_of_the_normal_equations</a:t>
            </a:r>
          </a:p>
        </p:txBody>
      </p:sp>
    </p:spTree>
    <p:extLst>
      <p:ext uri="{BB962C8B-B14F-4D97-AF65-F5344CB8AC3E}">
        <p14:creationId xmlns:p14="http://schemas.microsoft.com/office/powerpoint/2010/main" val="96371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584551" y="1783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최소제곱법의 계산  </a:t>
            </a:r>
            <a:r>
              <a:rPr lang="en-US" altLang="ko-KR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분석적</a:t>
            </a:r>
            <a:r>
              <a:rPr lang="en-US" altLang="ko-KR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(analytic)</a:t>
            </a: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방법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2766" y="-2610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/>
              <a:t>(</a:t>
            </a:r>
            <a:r>
              <a:rPr lang="ko-KR" altLang="en-US" sz="3200"/>
              <a:t>참고</a:t>
            </a:r>
            <a:r>
              <a:rPr lang="en-US" altLang="ko-KR" sz="3200"/>
              <a:t>)</a:t>
            </a:r>
            <a:endParaRPr lang="ko-KR" altLang="en-US" sz="3200"/>
          </a:p>
        </p:txBody>
      </p:sp>
      <p:sp>
        <p:nvSpPr>
          <p:cNvPr id="7" name="직사각형 6"/>
          <p:cNvSpPr/>
          <p:nvPr/>
        </p:nvSpPr>
        <p:spPr>
          <a:xfrm>
            <a:off x="5890591" y="6654739"/>
            <a:ext cx="65532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/>
              <a:t>https://en.wikipedia.org/wiki/Linear_least_squares_(mathematics)#Derivation_of_the_normal_equations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855778"/>
            <a:ext cx="10758695" cy="58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4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987" y="503720"/>
            <a:ext cx="9260025" cy="50338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7317" y="80709"/>
            <a:ext cx="84030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/>
              <a:t>3. Linear Models as Matrix Multiplication 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269733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932</Words>
  <Application>Microsoft Office PowerPoint</Application>
  <PresentationFormat>와이드스크린</PresentationFormat>
  <Paragraphs>151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DejaVu Sans Mono</vt:lpstr>
      <vt:lpstr>굴림</vt:lpstr>
      <vt:lpstr>나눔바른고딕</vt:lpstr>
      <vt:lpstr>맑은 고딕</vt:lpstr>
      <vt:lpstr>Arial</vt:lpstr>
      <vt:lpstr>Office 테마</vt:lpstr>
      <vt:lpstr>Chapter 5 - Linear Models </vt:lpstr>
      <vt:lpstr>목차</vt:lpstr>
      <vt:lpstr>1. Linear Models Introduction</vt:lpstr>
      <vt:lpstr>2. Solving Linear Models</vt:lpstr>
      <vt:lpstr>PowerPoint 프레젠테이션</vt:lpstr>
      <vt:lpstr>PowerPoint 프레젠테이션</vt:lpstr>
      <vt:lpstr>PowerPoint 프레젠테이션</vt:lpstr>
      <vt:lpstr>(참고)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</vt:lpstr>
      <vt:lpstr>실습1. Expressing design formula in R </vt:lpstr>
      <vt:lpstr>실습1. Expressing design formula in R </vt:lpstr>
      <vt:lpstr>실습1. Expressing design formula in R </vt:lpstr>
      <vt:lpstr>실습2. Linear models in practice</vt:lpstr>
      <vt:lpstr>PowerPoint 프레젠테이션</vt:lpstr>
      <vt:lpstr>PowerPoint 프레젠테이션</vt:lpstr>
      <vt:lpstr>실습4. Interactions and contrasts</vt:lpstr>
      <vt:lpstr>실습5. Co-linearity(공선)</vt:lpstr>
      <vt:lpstr>실습6. The QR decomposition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 JANG</dc:creator>
  <cp:lastModifiedBy>SK JANG</cp:lastModifiedBy>
  <cp:revision>62</cp:revision>
  <dcterms:created xsi:type="dcterms:W3CDTF">2016-10-22T15:41:01Z</dcterms:created>
  <dcterms:modified xsi:type="dcterms:W3CDTF">2016-10-25T12:32:08Z</dcterms:modified>
</cp:coreProperties>
</file>