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70" r:id="rId5"/>
    <p:sldId id="271" r:id="rId6"/>
    <p:sldId id="259" r:id="rId7"/>
    <p:sldId id="260" r:id="rId8"/>
    <p:sldId id="261" r:id="rId9"/>
    <p:sldId id="272" r:id="rId10"/>
    <p:sldId id="27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05" r:id="rId20"/>
    <p:sldId id="306" r:id="rId21"/>
    <p:sldId id="307" r:id="rId22"/>
    <p:sldId id="292" r:id="rId23"/>
    <p:sldId id="274" r:id="rId24"/>
    <p:sldId id="275" r:id="rId25"/>
    <p:sldId id="278" r:id="rId26"/>
    <p:sldId id="293" r:id="rId27"/>
    <p:sldId id="277" r:id="rId28"/>
    <p:sldId id="276" r:id="rId29"/>
    <p:sldId id="279" r:id="rId30"/>
    <p:sldId id="296" r:id="rId31"/>
    <p:sldId id="295" r:id="rId32"/>
    <p:sldId id="297" r:id="rId33"/>
    <p:sldId id="298" r:id="rId34"/>
    <p:sldId id="299" r:id="rId35"/>
    <p:sldId id="294" r:id="rId36"/>
    <p:sldId id="300" r:id="rId37"/>
    <p:sldId id="280" r:id="rId38"/>
    <p:sldId id="301" r:id="rId39"/>
    <p:sldId id="281" r:id="rId40"/>
    <p:sldId id="302" r:id="rId41"/>
    <p:sldId id="282" r:id="rId42"/>
    <p:sldId id="303" r:id="rId43"/>
    <p:sldId id="283" r:id="rId44"/>
    <p:sldId id="284" r:id="rId45"/>
    <p:sldId id="304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47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4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4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8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5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13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3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135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8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44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81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5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1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8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0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68100" y="63881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SW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0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9BDF-B1F8-4D78-902D-50F6B76EF420}" type="datetimeFigureOut">
              <a:rPr lang="ko-KR" altLang="en-US" smtClean="0"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1.png"/><Relationship Id="rId7" Type="http://schemas.openxmlformats.org/officeDocument/2006/relationships/image" Target="../media/image26.wmf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25.wmf"/><Relationship Id="rId10" Type="http://schemas.openxmlformats.org/officeDocument/2006/relationships/image" Target="../media/image29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30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oleObject" Target="../embeddings/oleObject32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34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0.wmf"/><Relationship Id="rId9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7031" y="426904"/>
            <a:ext cx="9144000" cy="2387600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분류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16415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Statistical Learning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600" b="1" dirty="0" smtClean="0"/>
              <a:t>황성원</a:t>
            </a:r>
            <a:endParaRPr lang="en-US" altLang="ko-KR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1027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안 되는 이유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순서 매기기를 통한 오해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413171"/>
              </p:ext>
            </p:extLst>
          </p:nvPr>
        </p:nvGraphicFramePr>
        <p:xfrm>
          <a:off x="425265" y="1727885"/>
          <a:ext cx="5010025" cy="158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수식" r:id="rId3" imgW="2234880" imgH="711000" progId="Equation.3">
                  <p:embed/>
                </p:oleObj>
              </mc:Choice>
              <mc:Fallback>
                <p:oleObj name="수식" r:id="rId3" imgW="2234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65" y="1727885"/>
                        <a:ext cx="5010025" cy="1584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30461" y="2139624"/>
            <a:ext cx="215477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81018"/>
              </p:ext>
            </p:extLst>
          </p:nvPr>
        </p:nvGraphicFramePr>
        <p:xfrm>
          <a:off x="6330461" y="1690074"/>
          <a:ext cx="5361313" cy="165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수식" r:id="rId5" imgW="2273300" imgH="711200" progId="Equation.3">
                  <p:embed/>
                </p:oleObj>
              </mc:Choice>
              <mc:Fallback>
                <p:oleObj name="수식" r:id="rId5" imgW="2273300" imgH="71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461" y="1690074"/>
                        <a:ext cx="5361313" cy="1659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389130" y="3545659"/>
            <a:ext cx="7721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여기서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1.5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라는 값이 예측되면 무슨 의미일까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? 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5515627" y="2258458"/>
            <a:ext cx="734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2098209" y="4418240"/>
            <a:ext cx="5690982" cy="15081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대안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자연적인 순서를 가지는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en-US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Mild </a:t>
            </a:r>
            <a:r>
              <a:rPr lang="en-US" altLang="ko-KR" sz="3200" dirty="0" smtClean="0">
                <a:sym typeface="Wingdings" panose="05000000000000000000" pitchFamily="2" charset="2"/>
              </a:rPr>
              <a:t>or Moderate or Severe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8186285" y="4971988"/>
            <a:ext cx="721569" cy="4006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206474" y="4900766"/>
            <a:ext cx="1252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ym typeface="Wingdings" panose="05000000000000000000" pitchFamily="2" charset="2"/>
              </a:rPr>
              <a:t>1, 2, 3</a:t>
            </a:r>
            <a:endParaRPr lang="ko-KR" altLang="en-US" sz="2800" b="1" dirty="0"/>
          </a:p>
        </p:txBody>
      </p:sp>
      <p:sp>
        <p:nvSpPr>
          <p:cNvPr id="12" name="직사각형 11"/>
          <p:cNvSpPr/>
          <p:nvPr/>
        </p:nvSpPr>
        <p:spPr>
          <a:xfrm>
            <a:off x="-46065" y="6270515"/>
            <a:ext cx="12335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일반적으로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 이상의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Class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가지는 정성 출력 변수를 정량 변수로 변환 하는 방법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93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정성 출력 변수의 경우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27606" y="1844797"/>
            <a:ext cx="19304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118713"/>
              </p:ext>
            </p:extLst>
          </p:nvPr>
        </p:nvGraphicFramePr>
        <p:xfrm>
          <a:off x="2827606" y="1844797"/>
          <a:ext cx="5651560" cy="1221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수식" r:id="rId3" imgW="2120900" imgH="457200" progId="Equation.3">
                  <p:embed/>
                </p:oleObj>
              </mc:Choice>
              <mc:Fallback>
                <p:oleObj name="수식" r:id="rId3" imgW="21209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606" y="1844797"/>
                        <a:ext cx="5651560" cy="12219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3615397" y="1811554"/>
            <a:ext cx="492370" cy="1255201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0929" y="3198884"/>
            <a:ext cx="3066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Dummy Variable </a:t>
            </a:r>
            <a:r>
              <a:rPr lang="ko-KR" altLang="en-US" sz="2000" b="1" dirty="0" smtClean="0"/>
              <a:t>접근법</a:t>
            </a:r>
            <a:endParaRPr lang="ko-KR" altLang="en-US" sz="2000" b="1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28973"/>
              </p:ext>
            </p:extLst>
          </p:nvPr>
        </p:nvGraphicFramePr>
        <p:xfrm>
          <a:off x="9655974" y="1805941"/>
          <a:ext cx="1697826" cy="98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수식" r:id="rId5" imgW="482391" imgH="279279" progId="Equation.3">
                  <p:embed/>
                </p:oleObj>
              </mc:Choice>
              <mc:Fallback>
                <p:oleObj name="수식" r:id="rId5" imgW="482391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5974" y="1805941"/>
                        <a:ext cx="1697826" cy="9847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8609428" y="2475914"/>
            <a:ext cx="1046546" cy="31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910012" y="137123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확률 개념</a:t>
            </a:r>
            <a:endParaRPr lang="ko-KR" altLang="en-US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231988" y="4248442"/>
            <a:ext cx="15451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868896"/>
              </p:ext>
            </p:extLst>
          </p:nvPr>
        </p:nvGraphicFramePr>
        <p:xfrm>
          <a:off x="5653386" y="4658159"/>
          <a:ext cx="4497158" cy="75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수식" r:id="rId7" imgW="1409400" imgH="228600" progId="Equation.3">
                  <p:embed/>
                </p:oleObj>
              </mc:Choice>
              <mc:Fallback>
                <p:oleObj name="수식" r:id="rId7" imgW="1409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386" y="4658159"/>
                        <a:ext cx="4497158" cy="759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 flipH="1">
            <a:off x="2053883" y="2554885"/>
            <a:ext cx="1561515" cy="110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55168" y="3772256"/>
            <a:ext cx="5476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 회귀 방식으로 하기 위해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최소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자승법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(Least Squares)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사용해서 예측해보면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043533"/>
              </p:ext>
            </p:extLst>
          </p:nvPr>
        </p:nvGraphicFramePr>
        <p:xfrm>
          <a:off x="1642183" y="4689461"/>
          <a:ext cx="26733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수식" r:id="rId9" imgW="838080" imgH="228600" progId="Equation.3">
                  <p:embed/>
                </p:oleObj>
              </mc:Choice>
              <mc:Fallback>
                <p:oleObj name="수식" r:id="rId9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183" y="4689461"/>
                        <a:ext cx="2673350" cy="758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등호 21"/>
          <p:cNvSpPr/>
          <p:nvPr/>
        </p:nvSpPr>
        <p:spPr>
          <a:xfrm>
            <a:off x="4514105" y="4709150"/>
            <a:ext cx="940709" cy="62074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5510" y="5781812"/>
            <a:ext cx="11732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위와 같이 계산하는 절차는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LDA(Linear Discriminant Analysis)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와 동일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6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문제점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3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1. </a:t>
            </a:r>
            <a:r>
              <a:rPr lang="ko-KR" altLang="en-US" dirty="0" smtClean="0">
                <a:sym typeface="Wingdings" panose="05000000000000000000" pitchFamily="2" charset="2"/>
              </a:rPr>
              <a:t>마이너스 구역과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이상의 구역이 존재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2. Dummy Variable </a:t>
            </a:r>
            <a:r>
              <a:rPr lang="ko-KR" altLang="en-US" dirty="0" smtClean="0">
                <a:sym typeface="Wingdings" panose="05000000000000000000" pitchFamily="2" charset="2"/>
              </a:rPr>
              <a:t>접근법은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만을 취하므로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개 이상의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를 가지는 정성적 출력에는 적합하지 않음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822" b="10967"/>
          <a:stretch/>
        </p:blipFill>
        <p:spPr>
          <a:xfrm>
            <a:off x="7821638" y="192015"/>
            <a:ext cx="4220307" cy="32123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30256" y="5824015"/>
            <a:ext cx="6131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Logistic Regression(</a:t>
            </a:r>
            <a:r>
              <a:rPr lang="ko-KR" altLang="en-US" sz="2800" b="1" dirty="0" err="1" smtClean="0"/>
              <a:t>로지스틱</a:t>
            </a:r>
            <a:r>
              <a:rPr lang="ko-KR" altLang="en-US" sz="2800" b="1" dirty="0" smtClean="0"/>
              <a:t> 회귀</a:t>
            </a:r>
            <a:r>
              <a:rPr lang="en-US" altLang="ko-KR" sz="2800" b="1" dirty="0" smtClean="0"/>
              <a:t>)</a:t>
            </a:r>
            <a:endParaRPr lang="ko-KR" altLang="en-US" sz="2800" dirty="0"/>
          </a:p>
        </p:txBody>
      </p:sp>
      <p:sp>
        <p:nvSpPr>
          <p:cNvPr id="6" name="오른쪽 화살표 5"/>
          <p:cNvSpPr/>
          <p:nvPr/>
        </p:nvSpPr>
        <p:spPr>
          <a:xfrm rot="5400000">
            <a:off x="5735214" y="4369977"/>
            <a:ext cx="721569" cy="21088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로지스틱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회귀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1009" y="2757267"/>
            <a:ext cx="161723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023077"/>
              </p:ext>
            </p:extLst>
          </p:nvPr>
        </p:nvGraphicFramePr>
        <p:xfrm>
          <a:off x="2929695" y="1640580"/>
          <a:ext cx="90455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수식" r:id="rId3" imgW="2641320" imgH="228600" progId="Equation.3">
                  <p:embed/>
                </p:oleObj>
              </mc:Choice>
              <mc:Fallback>
                <p:oleObj name="수식" r:id="rId3" imgW="264132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695" y="1640580"/>
                        <a:ext cx="9045575" cy="752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564" y="2600761"/>
            <a:ext cx="4902591" cy="37974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41" y="2707159"/>
            <a:ext cx="4602706" cy="358462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374431" y="3869565"/>
            <a:ext cx="721569" cy="4006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121522"/>
              </p:ext>
            </p:extLst>
          </p:nvPr>
        </p:nvGraphicFramePr>
        <p:xfrm>
          <a:off x="5669719" y="329762"/>
          <a:ext cx="35655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수식" r:id="rId7" imgW="1041120" imgH="228600" progId="Equation.3">
                  <p:embed/>
                </p:oleObj>
              </mc:Choice>
              <mc:Fallback>
                <p:oleObj name="수식" r:id="rId7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719" y="329762"/>
                        <a:ext cx="3565525" cy="752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등호 9"/>
          <p:cNvSpPr/>
          <p:nvPr/>
        </p:nvSpPr>
        <p:spPr>
          <a:xfrm rot="16996528">
            <a:off x="7106276" y="1001918"/>
            <a:ext cx="692409" cy="682817"/>
          </a:xfrm>
          <a:prstGeom prst="mathEqual">
            <a:avLst>
              <a:gd name="adj1" fmla="val 23520"/>
              <a:gd name="adj2" fmla="val 1955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로지스틱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모델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8282" y="2532184"/>
            <a:ext cx="354229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567127"/>
              </p:ext>
            </p:extLst>
          </p:nvPr>
        </p:nvGraphicFramePr>
        <p:xfrm>
          <a:off x="3749675" y="1855788"/>
          <a:ext cx="4691063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수식" r:id="rId3" imgW="1143000" imgH="419040" progId="Equation.3">
                  <p:embed/>
                </p:oleObj>
              </mc:Choice>
              <mc:Fallback>
                <p:oleObj name="수식" r:id="rId3" imgW="114300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1855788"/>
                        <a:ext cx="4691063" cy="16716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839286"/>
            <a:ext cx="32899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028560"/>
              </p:ext>
            </p:extLst>
          </p:nvPr>
        </p:nvGraphicFramePr>
        <p:xfrm>
          <a:off x="692149" y="4885005"/>
          <a:ext cx="54038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수식" r:id="rId5" imgW="1574640" imgH="419040" progId="Equation.3">
                  <p:embed/>
                </p:oleObj>
              </mc:Choice>
              <mc:Fallback>
                <p:oleObj name="수식" r:id="rId5" imgW="15746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49" y="4885005"/>
                        <a:ext cx="5403850" cy="142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오른쪽 화살표 7"/>
          <p:cNvSpPr/>
          <p:nvPr/>
        </p:nvSpPr>
        <p:spPr>
          <a:xfrm rot="6587343">
            <a:off x="4402076" y="3982966"/>
            <a:ext cx="721569" cy="4006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762860" y="4162677"/>
            <a:ext cx="2270986" cy="67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960204" y="4748762"/>
            <a:ext cx="29610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Scale </a:t>
            </a:r>
            <a:r>
              <a:rPr lang="ko-KR" altLang="en-US" sz="2800" b="1" dirty="0" smtClean="0"/>
              <a:t>변환</a:t>
            </a:r>
            <a:endParaRPr lang="en-US" altLang="ko-KR" sz="2800" b="1" dirty="0" smtClean="0"/>
          </a:p>
          <a:p>
            <a:pPr algn="ctr"/>
            <a:r>
              <a:rPr lang="en-US" altLang="ko-KR" sz="2800" dirty="0" smtClean="0"/>
              <a:t>0~1 </a:t>
            </a:r>
            <a:r>
              <a:rPr lang="en-US" altLang="ko-KR" sz="2800" dirty="0" smtClean="0">
                <a:sym typeface="Wingdings" panose="05000000000000000000" pitchFamily="2" charset="2"/>
              </a:rPr>
              <a:t> 0~</a:t>
            </a:r>
            <a:r>
              <a:rPr lang="ko-KR" altLang="en-US" sz="2800" dirty="0" smtClean="0">
                <a:sym typeface="Wingdings" panose="05000000000000000000" pitchFamily="2" charset="2"/>
              </a:rPr>
              <a:t>무한대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83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로지스틱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모델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8933"/>
              </p:ext>
            </p:extLst>
          </p:nvPr>
        </p:nvGraphicFramePr>
        <p:xfrm>
          <a:off x="3238401" y="1958924"/>
          <a:ext cx="54038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수식" r:id="rId3" imgW="1574640" imgH="419040" progId="Equation.3">
                  <p:embed/>
                </p:oleObj>
              </mc:Choice>
              <mc:Fallback>
                <p:oleObj name="수식" r:id="rId3" imgW="1574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01" y="1958924"/>
                        <a:ext cx="5403850" cy="142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029943"/>
              </p:ext>
            </p:extLst>
          </p:nvPr>
        </p:nvGraphicFramePr>
        <p:xfrm>
          <a:off x="1776313" y="3990071"/>
          <a:ext cx="832802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수식" r:id="rId5" imgW="2247840" imgH="419040" progId="Equation.3">
                  <p:embed/>
                </p:oleObj>
              </mc:Choice>
              <mc:Fallback>
                <p:oleObj name="수식" r:id="rId5" imgW="22478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313" y="3990071"/>
                        <a:ext cx="8328025" cy="1528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3238401" y="5859620"/>
            <a:ext cx="6332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Log odds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X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에 대해서 선형이 된다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66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 계수 측정 방법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*</a:t>
            </a:r>
            <a:r>
              <a:rPr lang="ko-KR" altLang="en-US" dirty="0" smtClean="0">
                <a:sym typeface="Wingdings" panose="05000000000000000000" pitchFamily="2" charset="2"/>
              </a:rPr>
              <a:t>선형 회귀</a:t>
            </a:r>
            <a:r>
              <a:rPr lang="en-US" altLang="ko-KR" dirty="0" smtClean="0">
                <a:sym typeface="Wingdings" panose="05000000000000000000" pitchFamily="2" charset="2"/>
              </a:rPr>
              <a:t>  </a:t>
            </a:r>
            <a:r>
              <a:rPr lang="ko-KR" altLang="en-US" dirty="0" smtClean="0">
                <a:sym typeface="Wingdings" panose="05000000000000000000" pitchFamily="2" charset="2"/>
              </a:rPr>
              <a:t>최소 </a:t>
            </a:r>
            <a:r>
              <a:rPr lang="ko-KR" altLang="en-US" dirty="0" err="1" smtClean="0">
                <a:sym typeface="Wingdings" panose="05000000000000000000" pitchFamily="2" charset="2"/>
              </a:rPr>
              <a:t>자승법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최대우도법의</a:t>
            </a:r>
            <a:r>
              <a:rPr lang="ko-KR" altLang="en-US" dirty="0" smtClean="0">
                <a:sym typeface="Wingdings" panose="05000000000000000000" pitchFamily="2" charset="2"/>
              </a:rPr>
              <a:t> 특수한 경우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*</a:t>
            </a:r>
            <a:r>
              <a:rPr lang="ko-KR" altLang="en-US" dirty="0" err="1" smtClean="0">
                <a:sym typeface="Wingdings" panose="05000000000000000000" pitchFamily="2" charset="2"/>
              </a:rPr>
              <a:t>로지스틱</a:t>
            </a:r>
            <a:r>
              <a:rPr lang="ko-KR" altLang="en-US" dirty="0" smtClean="0">
                <a:sym typeface="Wingdings" panose="05000000000000000000" pitchFamily="2" charset="2"/>
              </a:rPr>
              <a:t> 회귀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err="1" smtClean="0">
                <a:sym typeface="Wingdings" panose="05000000000000000000" pitchFamily="2" charset="2"/>
              </a:rPr>
              <a:t>최대우도법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552023"/>
              </p:ext>
            </p:extLst>
          </p:nvPr>
        </p:nvGraphicFramePr>
        <p:xfrm>
          <a:off x="1055078" y="3790278"/>
          <a:ext cx="9448478" cy="1595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수식" r:id="rId3" imgW="2108200" imgH="368300" progId="Equation.3">
                  <p:embed/>
                </p:oleObj>
              </mc:Choice>
              <mc:Fallback>
                <p:oleObj name="수식" r:id="rId3" imgW="2108200" imgH="368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078" y="3790278"/>
                        <a:ext cx="9448478" cy="15957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1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계수 분석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5" y="2658794"/>
            <a:ext cx="11205550" cy="1645919"/>
          </a:xfrm>
          <a:prstGeom prst="rect">
            <a:avLst/>
          </a:prstGeom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223804"/>
              </p:ext>
            </p:extLst>
          </p:nvPr>
        </p:nvGraphicFramePr>
        <p:xfrm>
          <a:off x="736232" y="4777862"/>
          <a:ext cx="832802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수식" r:id="rId4" imgW="2247840" imgH="419040" progId="Equation.3">
                  <p:embed/>
                </p:oleObj>
              </mc:Choice>
              <mc:Fallback>
                <p:oleObj name="수식" r:id="rId4" imgW="2247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32" y="4777862"/>
                        <a:ext cx="8328025" cy="1528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493225" y="1913131"/>
            <a:ext cx="5424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R</a:t>
            </a:r>
            <a:r>
              <a:rPr lang="ko-KR" altLang="en-US" sz="2800" dirty="0" smtClean="0"/>
              <a:t>을 이용해서 계산 수행 후 결과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3419622" y="3705248"/>
            <a:ext cx="1757290" cy="444722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04871" y="5171771"/>
            <a:ext cx="704557" cy="877336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94537" y="3232099"/>
            <a:ext cx="1982375" cy="404052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93521" y="5171771"/>
            <a:ext cx="718627" cy="877336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계수 분석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5" y="2658794"/>
            <a:ext cx="11205550" cy="16459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3225" y="1913131"/>
            <a:ext cx="5424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R</a:t>
            </a:r>
            <a:r>
              <a:rPr lang="ko-KR" altLang="en-US" sz="2800" dirty="0" smtClean="0"/>
              <a:t>을 이용해서 계산 수행 후 결과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55" y="4614149"/>
            <a:ext cx="11324289" cy="13173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177308" y="2658794"/>
            <a:ext cx="2163650" cy="1645919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6200000">
            <a:off x="5792984" y="-979766"/>
            <a:ext cx="606030" cy="3275028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9585900" y="-11660"/>
            <a:ext cx="606030" cy="3275028"/>
          </a:xfrm>
          <a:prstGeom prst="rightArrow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5792984" y="-37790"/>
            <a:ext cx="606030" cy="3275028"/>
          </a:xfrm>
          <a:prstGeom prst="rightArrow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9585900" y="-979766"/>
            <a:ext cx="606030" cy="3275028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83844" y="954462"/>
            <a:ext cx="12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Std. error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97860" y="95322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Biasedness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등호 19"/>
          <p:cNvSpPr/>
          <p:nvPr/>
        </p:nvSpPr>
        <p:spPr>
          <a:xfrm>
            <a:off x="7480460" y="851425"/>
            <a:ext cx="1004552" cy="52030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351314"/>
              </p:ext>
            </p:extLst>
          </p:nvPr>
        </p:nvGraphicFramePr>
        <p:xfrm>
          <a:off x="493225" y="5590406"/>
          <a:ext cx="1620126" cy="1082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수식" r:id="rId5" imgW="469800" imgH="317160" progId="Equation.3">
                  <p:embed/>
                </p:oleObj>
              </mc:Choice>
              <mc:Fallback>
                <p:oleObj name="수식" r:id="rId5" imgW="4698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25" y="5590406"/>
                        <a:ext cx="1620126" cy="108225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6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계수 분석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5" y="2658794"/>
            <a:ext cx="11205550" cy="16459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3225" y="1913131"/>
            <a:ext cx="5424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R</a:t>
            </a:r>
            <a:r>
              <a:rPr lang="ko-KR" altLang="en-US" sz="2800" dirty="0" smtClean="0"/>
              <a:t>을 이용해서 계산 수행 후 결과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55" y="4614149"/>
            <a:ext cx="11324289" cy="131734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16200000">
            <a:off x="5792984" y="-979766"/>
            <a:ext cx="606030" cy="3275028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9585900" y="-11660"/>
            <a:ext cx="606030" cy="3275028"/>
          </a:xfrm>
          <a:prstGeom prst="rightArrow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5792984" y="-37790"/>
            <a:ext cx="606030" cy="3275028"/>
          </a:xfrm>
          <a:prstGeom prst="rightArrow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9585900" y="-979766"/>
            <a:ext cx="606030" cy="3275028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83844" y="954462"/>
            <a:ext cx="12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Std. error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97860" y="95322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Biasedness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등호 19"/>
          <p:cNvSpPr/>
          <p:nvPr/>
        </p:nvSpPr>
        <p:spPr>
          <a:xfrm>
            <a:off x="7480460" y="851425"/>
            <a:ext cx="1004552" cy="52030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6202961" y="1717233"/>
            <a:ext cx="606030" cy="3275028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 rot="16200000">
            <a:off x="3941337" y="1751205"/>
            <a:ext cx="606030" cy="3275028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6202961" y="2391209"/>
            <a:ext cx="606030" cy="3275028"/>
          </a:xfrm>
          <a:prstGeom prst="rightArrow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5400000">
            <a:off x="3977579" y="2429766"/>
            <a:ext cx="606030" cy="3275028"/>
          </a:xfrm>
          <a:prstGeom prst="rightArrow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30697"/>
              </p:ext>
            </p:extLst>
          </p:nvPr>
        </p:nvGraphicFramePr>
        <p:xfrm>
          <a:off x="493225" y="5590406"/>
          <a:ext cx="1620126" cy="1082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수식" r:id="rId5" imgW="469800" imgH="317160" progId="Equation.3">
                  <p:embed/>
                </p:oleObj>
              </mc:Choice>
              <mc:Fallback>
                <p:oleObj name="수식" r:id="rId5" imgW="4698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25" y="5590406"/>
                        <a:ext cx="1620126" cy="108225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4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타입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정량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VS. Qualitative(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정성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475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Quantitative: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숫자로 표시되는 값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주식 값</a:t>
            </a:r>
            <a:r>
              <a:rPr lang="en-US" altLang="ko-KR" dirty="0" smtClean="0">
                <a:sym typeface="Wingdings" panose="05000000000000000000" pitchFamily="2" charset="2"/>
              </a:rPr>
              <a:t>(1,120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1,223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1,402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…), </a:t>
            </a:r>
            <a:r>
              <a:rPr lang="ko-KR" altLang="en-US" dirty="0" smtClean="0">
                <a:sym typeface="Wingdings" panose="05000000000000000000" pitchFamily="2" charset="2"/>
              </a:rPr>
              <a:t>성적</a:t>
            </a:r>
            <a:r>
              <a:rPr lang="en-US" altLang="ko-KR" dirty="0" smtClean="0">
                <a:sym typeface="Wingdings" panose="05000000000000000000" pitchFamily="2" charset="2"/>
              </a:rPr>
              <a:t>(66</a:t>
            </a:r>
            <a:r>
              <a:rPr lang="ko-KR" altLang="en-US" dirty="0" smtClean="0">
                <a:sym typeface="Wingdings" panose="05000000000000000000" pitchFamily="2" charset="2"/>
              </a:rPr>
              <a:t>점</a:t>
            </a:r>
            <a:r>
              <a:rPr lang="en-US" altLang="ko-KR" dirty="0" smtClean="0">
                <a:sym typeface="Wingdings" panose="05000000000000000000" pitchFamily="2" charset="2"/>
              </a:rPr>
              <a:t>, 78</a:t>
            </a:r>
            <a:r>
              <a:rPr lang="ko-KR" altLang="en-US" dirty="0" smtClean="0">
                <a:sym typeface="Wingdings" panose="05000000000000000000" pitchFamily="2" charset="2"/>
              </a:rPr>
              <a:t>점</a:t>
            </a:r>
            <a:r>
              <a:rPr lang="en-US" altLang="ko-KR" dirty="0" smtClean="0">
                <a:sym typeface="Wingdings" panose="05000000000000000000" pitchFamily="2" charset="2"/>
              </a:rPr>
              <a:t>, 90</a:t>
            </a:r>
            <a:r>
              <a:rPr lang="ko-KR" altLang="en-US" dirty="0" smtClean="0">
                <a:sym typeface="Wingdings" panose="05000000000000000000" pitchFamily="2" charset="2"/>
              </a:rPr>
              <a:t>점</a:t>
            </a:r>
            <a:r>
              <a:rPr lang="en-US" altLang="ko-KR" dirty="0" smtClean="0">
                <a:sym typeface="Wingdings" panose="05000000000000000000" pitchFamily="2" charset="2"/>
              </a:rPr>
              <a:t>, …)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Qualitative: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카테고리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또는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Class)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로 표시되는 값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눈의 색깔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파란색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갈색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초록색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환자 상태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뇌졸증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약물 과다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간질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45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18" y="1690688"/>
            <a:ext cx="11610164" cy="26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5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계수 분석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5" y="2124223"/>
            <a:ext cx="11205550" cy="16459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3225" y="1378560"/>
            <a:ext cx="5424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R</a:t>
            </a:r>
            <a:r>
              <a:rPr lang="ko-KR" altLang="en-US" sz="2800" dirty="0" smtClean="0"/>
              <a:t>을 이용해서 계산 수행 후 결과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7534142" y="2124223"/>
            <a:ext cx="4164634" cy="1645919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195754" y="4529797"/>
            <a:ext cx="0" cy="1969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70671" y="6302326"/>
            <a:ext cx="286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70670" y="5528603"/>
            <a:ext cx="286980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16351" y="6383162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08606" y="4475202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676880"/>
              </p:ext>
            </p:extLst>
          </p:nvPr>
        </p:nvGraphicFramePr>
        <p:xfrm>
          <a:off x="4525299" y="4957458"/>
          <a:ext cx="31051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수식" r:id="rId4" imgW="838080" imgH="228600" progId="Equation.3">
                  <p:embed/>
                </p:oleObj>
              </mc:Choice>
              <mc:Fallback>
                <p:oleObj name="수식" r:id="rId4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299" y="4957458"/>
                        <a:ext cx="3105150" cy="833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5759" y="3838775"/>
            <a:ext cx="52020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 smtClean="0"/>
              <a:t>귀무가설</a:t>
            </a:r>
            <a:r>
              <a:rPr lang="en-US" altLang="ko-KR" sz="2800" b="1" dirty="0" smtClean="0"/>
              <a:t>(X,Y</a:t>
            </a:r>
            <a:r>
              <a:rPr lang="ko-KR" altLang="en-US" sz="2800" b="1" dirty="0" smtClean="0"/>
              <a:t>간에 관계가 없다</a:t>
            </a:r>
            <a:r>
              <a:rPr lang="en-US" altLang="ko-KR" sz="2800" b="1" dirty="0" smtClean="0"/>
              <a:t>)</a:t>
            </a:r>
          </a:p>
          <a:p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6450515" y="4957459"/>
            <a:ext cx="698695" cy="833438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8497514" y="4483676"/>
            <a:ext cx="0" cy="1969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272431" y="6256205"/>
            <a:ext cx="286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110366" y="4844534"/>
            <a:ext cx="2806789" cy="186184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818111" y="633704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10366" y="442908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50578" y="3862049"/>
            <a:ext cx="52020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/>
              <a:t>대립가설</a:t>
            </a:r>
            <a:r>
              <a:rPr lang="en-US" altLang="ko-KR" sz="2800" b="1" dirty="0"/>
              <a:t>(X,Y</a:t>
            </a:r>
            <a:r>
              <a:rPr lang="ko-KR" altLang="en-US" sz="2800" b="1" dirty="0"/>
              <a:t>간에 관계가 </a:t>
            </a:r>
            <a:r>
              <a:rPr lang="ko-KR" altLang="en-US" sz="2800" b="1" dirty="0" smtClean="0"/>
              <a:t>있다</a:t>
            </a:r>
            <a:r>
              <a:rPr lang="en-US" altLang="ko-KR" sz="2800" b="1" dirty="0"/>
              <a:t>)</a:t>
            </a:r>
          </a:p>
          <a:p>
            <a:endParaRPr lang="ko-KR" altLang="en-US" sz="2800" b="1" dirty="0"/>
          </a:p>
        </p:txBody>
      </p:sp>
      <p:cxnSp>
        <p:nvCxnSpPr>
          <p:cNvPr id="30" name="직선 연결선 29"/>
          <p:cNvCxnSpPr>
            <a:endCxn id="25" idx="2"/>
          </p:cNvCxnSpPr>
          <p:nvPr/>
        </p:nvCxnSpPr>
        <p:spPr>
          <a:xfrm>
            <a:off x="7885281" y="5128639"/>
            <a:ext cx="3094894" cy="157773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8110366" y="5227842"/>
            <a:ext cx="2869809" cy="56305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441267"/>
              </p:ext>
            </p:extLst>
          </p:nvPr>
        </p:nvGraphicFramePr>
        <p:xfrm>
          <a:off x="1853013" y="4422456"/>
          <a:ext cx="15049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수식" r:id="rId6" imgW="406080" imgH="215640" progId="Equation.3">
                  <p:embed/>
                </p:oleObj>
              </mc:Choice>
              <mc:Fallback>
                <p:oleObj name="수식" r:id="rId6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013" y="4422456"/>
                        <a:ext cx="1504950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545551"/>
              </p:ext>
            </p:extLst>
          </p:nvPr>
        </p:nvGraphicFramePr>
        <p:xfrm>
          <a:off x="8719911" y="4382999"/>
          <a:ext cx="2365522" cy="51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수식" r:id="rId8" imgW="977760" imgH="215640" progId="Equation.3">
                  <p:embed/>
                </p:oleObj>
              </mc:Choice>
              <mc:Fallback>
                <p:oleObj name="수식" r:id="rId8" imgW="977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9911" y="4382999"/>
                        <a:ext cx="2365522" cy="5143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직사각형 37"/>
          <p:cNvSpPr/>
          <p:nvPr/>
        </p:nvSpPr>
        <p:spPr>
          <a:xfrm>
            <a:off x="4655908" y="6075431"/>
            <a:ext cx="268099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P-value &lt; 0.05</a:t>
            </a:r>
            <a:endParaRPr lang="ko-KR" altLang="en-US" sz="2800" dirty="0"/>
          </a:p>
        </p:txBody>
      </p:sp>
      <p:sp>
        <p:nvSpPr>
          <p:cNvPr id="39" name="오른쪽 화살표 38"/>
          <p:cNvSpPr/>
          <p:nvPr/>
        </p:nvSpPr>
        <p:spPr>
          <a:xfrm rot="19870858">
            <a:off x="7429403" y="5908755"/>
            <a:ext cx="685168" cy="5141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0632" y="603338"/>
            <a:ext cx="2198460" cy="122786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001673" y="923600"/>
            <a:ext cx="2871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 얼마나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으로부터 멀리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떨어졌는지의 표준편차</a:t>
            </a:r>
            <a:endParaRPr lang="ko-KR" altLang="en-US" b="1" dirty="0"/>
          </a:p>
        </p:txBody>
      </p: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664478"/>
              </p:ext>
            </p:extLst>
          </p:nvPr>
        </p:nvGraphicFramePr>
        <p:xfrm>
          <a:off x="8599542" y="587564"/>
          <a:ext cx="449709" cy="7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수식" r:id="rId11" imgW="177480" imgH="317160" progId="Equation.3">
                  <p:embed/>
                </p:oleObj>
              </mc:Choice>
              <mc:Fallback>
                <p:oleObj name="수식" r:id="rId11" imgW="177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9542" y="587564"/>
                        <a:ext cx="449709" cy="792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등호 31"/>
          <p:cNvSpPr/>
          <p:nvPr/>
        </p:nvSpPr>
        <p:spPr>
          <a:xfrm>
            <a:off x="7885281" y="1008001"/>
            <a:ext cx="612924" cy="552439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7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예측 값 계산 해보기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96" y="4135317"/>
            <a:ext cx="12225996" cy="14808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62038" y="2651392"/>
            <a:ext cx="9759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잔고</a:t>
            </a:r>
            <a:r>
              <a:rPr lang="en-US" altLang="ko-KR" sz="2800" dirty="0" smtClean="0"/>
              <a:t>(X)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1,000</a:t>
            </a:r>
            <a:r>
              <a:rPr lang="ko-KR" altLang="en-US" sz="2800" dirty="0" smtClean="0"/>
              <a:t>인 경우의 채무 불이행 확률은 다음과 같다</a:t>
            </a:r>
            <a:r>
              <a:rPr lang="en-US" altLang="ko-KR" sz="2800" dirty="0" smtClean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52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0764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다른 입력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학생여부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 경우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5976"/>
            <a:ext cx="10515600" cy="165355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학생 여부 </a:t>
            </a:r>
            <a:r>
              <a:rPr lang="en-US" altLang="ko-KR" dirty="0" smtClean="0">
                <a:sym typeface="Wingdings" panose="05000000000000000000" pitchFamily="2" charset="2"/>
              </a:rPr>
              <a:t> 0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로 학생일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1, </a:t>
            </a:r>
            <a:r>
              <a:rPr lang="ko-KR" altLang="en-US" dirty="0" smtClean="0">
                <a:sym typeface="Wingdings" panose="05000000000000000000" pitchFamily="2" charset="2"/>
              </a:rPr>
              <a:t>아닐 때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이번에는 입력에 대해서 </a:t>
            </a:r>
            <a:r>
              <a:rPr lang="en-US" altLang="ko-KR" dirty="0" smtClean="0">
                <a:sym typeface="Wingdings" panose="05000000000000000000" pitchFamily="2" charset="2"/>
              </a:rPr>
              <a:t>Dummy Variable </a:t>
            </a:r>
            <a:r>
              <a:rPr lang="ko-KR" altLang="en-US" dirty="0" smtClean="0">
                <a:sym typeface="Wingdings" panose="05000000000000000000" pitchFamily="2" charset="2"/>
              </a:rPr>
              <a:t>접근법을 적용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723"/>
          <a:stretch/>
        </p:blipFill>
        <p:spPr>
          <a:xfrm>
            <a:off x="309780" y="3051910"/>
            <a:ext cx="11572435" cy="15060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5" y="4515126"/>
            <a:ext cx="11140587" cy="23991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84716" y="4153880"/>
            <a:ext cx="3318804" cy="361246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58274" y="4974617"/>
            <a:ext cx="690491" cy="477661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251829" y="4931811"/>
            <a:ext cx="1297746" cy="596791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251829" y="5925119"/>
            <a:ext cx="1297746" cy="596791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43522" y="6064294"/>
            <a:ext cx="583555" cy="457616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다변량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여러 입력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로지스틱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회귀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55267"/>
            <a:ext cx="10621109" cy="2374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52" y="1467802"/>
            <a:ext cx="9067800" cy="1362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7" y="2793365"/>
            <a:ext cx="65246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학생 여부에 관한 역설적 결과 분석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00522"/>
            <a:ext cx="10621109" cy="23743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6723"/>
          <a:stretch/>
        </p:blipFill>
        <p:spPr>
          <a:xfrm>
            <a:off x="309782" y="1690688"/>
            <a:ext cx="11572435" cy="15060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27336" y="3244334"/>
            <a:ext cx="1125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endParaRPr lang="ko-KR" altLang="en-US" sz="4800" dirty="0"/>
          </a:p>
        </p:txBody>
      </p:sp>
      <p:sp>
        <p:nvSpPr>
          <p:cNvPr id="8" name="직사각형 7"/>
          <p:cNvSpPr/>
          <p:nvPr/>
        </p:nvSpPr>
        <p:spPr>
          <a:xfrm>
            <a:off x="3879164" y="2694500"/>
            <a:ext cx="1565033" cy="549835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79163" y="5950634"/>
            <a:ext cx="1705711" cy="624283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Confounding?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43092"/>
            <a:ext cx="10214537" cy="3908456"/>
          </a:xfrm>
          <a:prstGeom prst="rect">
            <a:avLst/>
          </a:prstGeom>
        </p:spPr>
      </p:pic>
      <p:pic>
        <p:nvPicPr>
          <p:cNvPr id="6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053" y="6080032"/>
            <a:ext cx="8325510" cy="7779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47" y="5136356"/>
            <a:ext cx="7724813" cy="86889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23888" y="5136357"/>
            <a:ext cx="284875" cy="350044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46627" y="5541979"/>
            <a:ext cx="284875" cy="350044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28689" y="6017935"/>
            <a:ext cx="284875" cy="350044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93631" y="6465757"/>
            <a:ext cx="284875" cy="350044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682130" y="6322735"/>
            <a:ext cx="955433" cy="350044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92338" y="5404836"/>
            <a:ext cx="955433" cy="350044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로지스틱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회귀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(Class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 이상인 경우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Discriminant Analysis </a:t>
            </a:r>
            <a:r>
              <a:rPr lang="ko-KR" altLang="en-US" dirty="0" smtClean="0"/>
              <a:t>에서 다루게 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따로 다루지 않음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에서 쉽게 구현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8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 (Linear Discriminant Analysis)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372658"/>
              </p:ext>
            </p:extLst>
          </p:nvPr>
        </p:nvGraphicFramePr>
        <p:xfrm>
          <a:off x="667678" y="2408763"/>
          <a:ext cx="10520363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수식" r:id="rId3" imgW="3568680" imgH="419040" progId="Equation.3">
                  <p:embed/>
                </p:oleObj>
              </mc:Choice>
              <mc:Fallback>
                <p:oleObj name="수식" r:id="rId3" imgW="3568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78" y="2408763"/>
                        <a:ext cx="10520363" cy="1192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41047"/>
              </p:ext>
            </p:extLst>
          </p:nvPr>
        </p:nvGraphicFramePr>
        <p:xfrm>
          <a:off x="667678" y="5163397"/>
          <a:ext cx="6275143" cy="151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수식" r:id="rId5" imgW="1930320" imgH="482400" progId="Equation.3">
                  <p:embed/>
                </p:oleObj>
              </mc:Choice>
              <mc:Fallback>
                <p:oleObj name="수식" r:id="rId5" imgW="1930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78" y="5163397"/>
                        <a:ext cx="6275143" cy="1516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946934"/>
              </p:ext>
            </p:extLst>
          </p:nvPr>
        </p:nvGraphicFramePr>
        <p:xfrm>
          <a:off x="6709337" y="4004524"/>
          <a:ext cx="5163795" cy="75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수식" r:id="rId7" imgW="1511280" imgH="228600" progId="Equation.3">
                  <p:embed/>
                </p:oleObj>
              </mc:Choice>
              <mc:Fallback>
                <p:oleObj name="수식" r:id="rId7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9337" y="4004524"/>
                        <a:ext cx="5163795" cy="755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오른쪽 화살표 7"/>
          <p:cNvSpPr/>
          <p:nvPr/>
        </p:nvSpPr>
        <p:spPr>
          <a:xfrm rot="4840611">
            <a:off x="2523669" y="4073068"/>
            <a:ext cx="1064962" cy="6164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5134708" y="4382185"/>
            <a:ext cx="1574629" cy="87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38200" y="1571018"/>
            <a:ext cx="265156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Theorem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527410" y="5261317"/>
            <a:ext cx="1092308" cy="20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536291"/>
              </p:ext>
            </p:extLst>
          </p:nvPr>
        </p:nvGraphicFramePr>
        <p:xfrm>
          <a:off x="7913615" y="4883492"/>
          <a:ext cx="30384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수식" r:id="rId9" imgW="888840" imgH="228600" progId="Equation.3">
                  <p:embed/>
                </p:oleObj>
              </mc:Choice>
              <mc:Fallback>
                <p:oleObj name="수식" r:id="rId9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15" y="4883492"/>
                        <a:ext cx="3038475" cy="75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9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 (Linear Discriminant Analysis)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629041" y="2755048"/>
          <a:ext cx="6275143" cy="151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수식" r:id="rId3" imgW="1930320" imgH="482400" progId="Equation.3">
                  <p:embed/>
                </p:oleObj>
              </mc:Choice>
              <mc:Fallback>
                <p:oleObj name="수식" r:id="rId3" imgW="1930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41" y="2755048"/>
                        <a:ext cx="6275143" cy="1516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>
            <a:off x="6488773" y="2009104"/>
            <a:ext cx="1457492" cy="105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27752"/>
              </p:ext>
            </p:extLst>
          </p:nvPr>
        </p:nvGraphicFramePr>
        <p:xfrm>
          <a:off x="8042403" y="1516178"/>
          <a:ext cx="30384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수식" r:id="rId5" imgW="888840" imgH="228600" progId="Equation.3">
                  <p:embed/>
                </p:oleObj>
              </mc:Choice>
              <mc:Fallback>
                <p:oleObj name="수식" r:id="rId5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403" y="1516178"/>
                        <a:ext cx="3038475" cy="75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0300" y="2598392"/>
            <a:ext cx="4111563" cy="41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형태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정량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VS. Qualitative(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정성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475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Quantitative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회귀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(Regression)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문제</a:t>
            </a:r>
            <a:r>
              <a:rPr lang="en-US" altLang="ko-KR" dirty="0" smtClean="0">
                <a:sym typeface="Wingdings" panose="05000000000000000000" pitchFamily="2" charset="2"/>
              </a:rPr>
              <a:t>: Fitting</a:t>
            </a:r>
            <a:r>
              <a:rPr lang="ko-KR" altLang="en-US" dirty="0" smtClean="0">
                <a:sym typeface="Wingdings" panose="05000000000000000000" pitchFamily="2" charset="2"/>
              </a:rPr>
              <a:t>하여 값을 추정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13" y="2849499"/>
            <a:ext cx="4173292" cy="3855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9645"/>
          <a:stretch/>
        </p:blipFill>
        <p:spPr>
          <a:xfrm>
            <a:off x="6414752" y="2780296"/>
            <a:ext cx="4426057" cy="34530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6430" y="6120222"/>
            <a:ext cx="2650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회귀 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VS. 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분류</a:t>
            </a:r>
            <a:endParaRPr lang="en-US" altLang="ko-KR" sz="3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89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 (Linear Discriminant Analysis)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444239"/>
              </p:ext>
            </p:extLst>
          </p:nvPr>
        </p:nvGraphicFramePr>
        <p:xfrm>
          <a:off x="629041" y="2755048"/>
          <a:ext cx="6275143" cy="151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수식" r:id="rId3" imgW="1930320" imgH="482400" progId="Equation.3">
                  <p:embed/>
                </p:oleObj>
              </mc:Choice>
              <mc:Fallback>
                <p:oleObj name="수식" r:id="rId3" imgW="1930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41" y="2755048"/>
                        <a:ext cx="6275143" cy="1516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23691"/>
              </p:ext>
            </p:extLst>
          </p:nvPr>
        </p:nvGraphicFramePr>
        <p:xfrm>
          <a:off x="6670700" y="1596175"/>
          <a:ext cx="5163795" cy="75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수식" r:id="rId5" imgW="1511280" imgH="228600" progId="Equation.3">
                  <p:embed/>
                </p:oleObj>
              </mc:Choice>
              <mc:Fallback>
                <p:oleObj name="수식" r:id="rId5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700" y="1596175"/>
                        <a:ext cx="5163795" cy="755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5096071" y="1973836"/>
            <a:ext cx="1574629" cy="87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0300" y="2598392"/>
            <a:ext cx="4111563" cy="4100237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8115220" y="3992451"/>
            <a:ext cx="1853028" cy="1893194"/>
          </a:xfrm>
          <a:prstGeom prst="ellipse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변수가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p=1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개인 경우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629041" y="2755048"/>
          <a:ext cx="6275143" cy="151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수식" r:id="rId3" imgW="1930320" imgH="482400" progId="Equation.3">
                  <p:embed/>
                </p:oleObj>
              </mc:Choice>
              <mc:Fallback>
                <p:oleObj name="수식" r:id="rId3" imgW="1930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41" y="2755048"/>
                        <a:ext cx="6275143" cy="1516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6670700" y="1596175"/>
          <a:ext cx="5163795" cy="75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수식" r:id="rId5" imgW="1511280" imgH="228600" progId="Equation.3">
                  <p:embed/>
                </p:oleObj>
              </mc:Choice>
              <mc:Fallback>
                <p:oleObj name="수식" r:id="rId5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700" y="1596175"/>
                        <a:ext cx="5163795" cy="755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5096071" y="1973836"/>
            <a:ext cx="1574629" cy="87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938" y="2538986"/>
            <a:ext cx="4902591" cy="379742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8295659" y="2399957"/>
            <a:ext cx="3993074" cy="1043562"/>
          </a:xfrm>
          <a:prstGeom prst="ellipse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579696" y="4677371"/>
            <a:ext cx="3993074" cy="1043562"/>
          </a:xfrm>
          <a:prstGeom prst="ellipse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742" y="5336361"/>
            <a:ext cx="7143750" cy="12001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93476" y="4624737"/>
            <a:ext cx="5346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or Gaussian Distribution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93476" y="4165190"/>
            <a:ext cx="1031051" cy="4616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가정 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변수가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p=1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개인 경우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629041" y="2755048"/>
          <a:ext cx="6275143" cy="151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수식" r:id="rId3" imgW="1930320" imgH="482400" progId="Equation.3">
                  <p:embed/>
                </p:oleObj>
              </mc:Choice>
              <mc:Fallback>
                <p:oleObj name="수식" r:id="rId3" imgW="1930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41" y="2755048"/>
                        <a:ext cx="6275143" cy="1516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6670700" y="1596175"/>
          <a:ext cx="5163795" cy="75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수식" r:id="rId5" imgW="1511280" imgH="228600" progId="Equation.3">
                  <p:embed/>
                </p:oleObj>
              </mc:Choice>
              <mc:Fallback>
                <p:oleObj name="수식" r:id="rId5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700" y="1596175"/>
                        <a:ext cx="5163795" cy="755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5096071" y="1973836"/>
            <a:ext cx="1574629" cy="87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938" y="2538986"/>
            <a:ext cx="4902591" cy="379742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8295659" y="2399957"/>
            <a:ext cx="3993074" cy="1043562"/>
          </a:xfrm>
          <a:prstGeom prst="ellipse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579696" y="4677371"/>
            <a:ext cx="3993074" cy="1043562"/>
          </a:xfrm>
          <a:prstGeom prst="ellipse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3476" y="4624737"/>
            <a:ext cx="471315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에서의 분산이 동일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93476" y="4165190"/>
            <a:ext cx="1031051" cy="4616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가정 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9471" y="5500693"/>
            <a:ext cx="3276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변수가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p=1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개인 경우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154746"/>
              </p:ext>
            </p:extLst>
          </p:nvPr>
        </p:nvGraphicFramePr>
        <p:xfrm>
          <a:off x="5796567" y="1314903"/>
          <a:ext cx="6275143" cy="151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수식" r:id="rId3" imgW="1930320" imgH="482400" progId="Equation.3">
                  <p:embed/>
                </p:oleObj>
              </mc:Choice>
              <mc:Fallback>
                <p:oleObj name="수식" r:id="rId3" imgW="1930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567" y="1314903"/>
                        <a:ext cx="6275143" cy="1516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28" y="3145971"/>
            <a:ext cx="7143750" cy="12001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25362" y="2532927"/>
            <a:ext cx="5346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or Gaussian Distribution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25362" y="2073380"/>
            <a:ext cx="1031051" cy="4616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가정 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02635" y="4988344"/>
            <a:ext cx="471315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에서의 분산이 동일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02635" y="4528797"/>
            <a:ext cx="1031051" cy="4616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가정 </a:t>
            </a:r>
            <a:r>
              <a:rPr lang="en-US" altLang="ko-K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630" y="5864300"/>
            <a:ext cx="3276600" cy="762000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12" idx="3"/>
          </p:cNvCxnSpPr>
          <p:nvPr/>
        </p:nvCxnSpPr>
        <p:spPr>
          <a:xfrm flipV="1">
            <a:off x="6571634" y="2503748"/>
            <a:ext cx="2012257" cy="29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7" idx="3"/>
          </p:cNvCxnSpPr>
          <p:nvPr/>
        </p:nvCxnSpPr>
        <p:spPr>
          <a:xfrm flipV="1">
            <a:off x="6015785" y="2861035"/>
            <a:ext cx="2824378" cy="238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477" y="4055494"/>
            <a:ext cx="4521051" cy="910584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 rot="5400000">
            <a:off x="9922792" y="3236567"/>
            <a:ext cx="606030" cy="4599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9624856" y="5157014"/>
            <a:ext cx="606030" cy="4599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7974" y="5714146"/>
            <a:ext cx="4643736" cy="86231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0157858" y="5077579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양변 </a:t>
            </a:r>
            <a:r>
              <a:rPr lang="en-US" altLang="ko-KR" b="1" dirty="0" smtClean="0"/>
              <a:t>Log</a:t>
            </a:r>
            <a:endParaRPr lang="ko-KR" altLang="en-US" b="1" dirty="0"/>
          </a:p>
        </p:txBody>
      </p:sp>
      <p:sp>
        <p:nvSpPr>
          <p:cNvPr id="29" name="오른쪽 화살표 28"/>
          <p:cNvSpPr/>
          <p:nvPr/>
        </p:nvSpPr>
        <p:spPr>
          <a:xfrm rot="16200000">
            <a:off x="9689097" y="4586354"/>
            <a:ext cx="606030" cy="3275028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349" y="5526626"/>
            <a:ext cx="3425249" cy="3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 계수 측정 방법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5" y="1690688"/>
            <a:ext cx="6454720" cy="2753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85" y="4668656"/>
            <a:ext cx="2178141" cy="723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164" y="5391994"/>
            <a:ext cx="7067550" cy="1295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7625" y="1533378"/>
            <a:ext cx="6583680" cy="3858616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3566211">
            <a:off x="6395136" y="5178201"/>
            <a:ext cx="606030" cy="4599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123" y="1413740"/>
            <a:ext cx="4902591" cy="37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457" y="-136236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 Classifier VS. LDA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61" y="1976576"/>
            <a:ext cx="10014878" cy="377452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3291840" y="1463040"/>
            <a:ext cx="2138289" cy="61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6217921" y="1463040"/>
            <a:ext cx="2518116" cy="113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613043" y="967486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 Classifier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96943" y="967485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/>
          <p:cNvCxnSpPr>
            <a:endCxn id="16" idx="2"/>
          </p:cNvCxnSpPr>
          <p:nvPr/>
        </p:nvCxnSpPr>
        <p:spPr>
          <a:xfrm flipH="1" flipV="1">
            <a:off x="8014686" y="1429150"/>
            <a:ext cx="566606" cy="137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61" y="5825945"/>
            <a:ext cx="4648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입력 변수가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p&gt;1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개인 경우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9726" y="16385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Multivariate Gaussian(normal) Distribution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2057"/>
          <a:stretch/>
        </p:blipFill>
        <p:spPr>
          <a:xfrm>
            <a:off x="1027409" y="2246784"/>
            <a:ext cx="4318314" cy="3691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133" y="5937813"/>
            <a:ext cx="3061809" cy="5625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13" y="5937813"/>
            <a:ext cx="3615984" cy="531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315"/>
          <a:stretch/>
        </p:blipFill>
        <p:spPr>
          <a:xfrm>
            <a:off x="7319735" y="2246783"/>
            <a:ext cx="4475304" cy="369102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997526" y="3636370"/>
            <a:ext cx="606030" cy="4599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45723" y="427623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입력끼리 상관 있다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396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Discriminant Function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모델링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12" y="2453524"/>
            <a:ext cx="3028950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0675"/>
            <a:ext cx="3171825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15" y="3738518"/>
            <a:ext cx="9614379" cy="11794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986" y="5526725"/>
            <a:ext cx="8982075" cy="12287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5400000">
            <a:off x="5317022" y="2936917"/>
            <a:ext cx="606030" cy="4599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5323402" y="5022155"/>
            <a:ext cx="606030" cy="4599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5323402" y="4526362"/>
            <a:ext cx="606030" cy="3275028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 Classifier VS. LDA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0870"/>
            <a:ext cx="10370829" cy="487713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6710289" y="1406769"/>
            <a:ext cx="759656" cy="194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3502855" y="1406769"/>
            <a:ext cx="3967091" cy="237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997612" y="1406769"/>
            <a:ext cx="1139483" cy="237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로지스틱이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있는데 왜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1. Class</a:t>
            </a:r>
            <a:r>
              <a:rPr lang="ko-KR" altLang="en-US" dirty="0" smtClean="0">
                <a:sym typeface="Wingdings" panose="05000000000000000000" pitchFamily="2" charset="2"/>
              </a:rPr>
              <a:t>가 많이 나눠진 경우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2. </a:t>
            </a:r>
            <a:r>
              <a:rPr lang="ko-KR" altLang="en-US" dirty="0" smtClean="0">
                <a:sym typeface="Wingdings" panose="05000000000000000000" pitchFamily="2" charset="2"/>
              </a:rPr>
              <a:t>샘플 개수 </a:t>
            </a:r>
            <a:r>
              <a:rPr lang="en-US" altLang="ko-KR" dirty="0" smtClean="0"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sym typeface="Wingdings" panose="05000000000000000000" pitchFamily="2" charset="2"/>
              </a:rPr>
              <a:t>이 적으면서 입력 </a:t>
            </a:r>
            <a:r>
              <a:rPr lang="en-US" altLang="ko-KR" dirty="0" smtClean="0">
                <a:sym typeface="Wingdings" panose="05000000000000000000" pitchFamily="2" charset="2"/>
              </a:rPr>
              <a:t>X </a:t>
            </a:r>
            <a:r>
              <a:rPr lang="ko-KR" altLang="en-US" dirty="0" smtClean="0">
                <a:sym typeface="Wingdings" panose="05000000000000000000" pitchFamily="2" charset="2"/>
              </a:rPr>
              <a:t>분포가 </a:t>
            </a:r>
            <a:r>
              <a:rPr lang="en-US" altLang="ko-KR" dirty="0" smtClean="0">
                <a:sym typeface="Wingdings" panose="05000000000000000000" pitchFamily="2" charset="2"/>
              </a:rPr>
              <a:t>Gaussian</a:t>
            </a:r>
            <a:r>
              <a:rPr lang="ko-KR" altLang="en-US" dirty="0" smtClean="0">
                <a:sym typeface="Wingdings" panose="05000000000000000000" pitchFamily="2" charset="2"/>
              </a:rPr>
              <a:t>과 흡사 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LDA</a:t>
            </a:r>
            <a:r>
              <a:rPr lang="ko-KR" altLang="en-US" b="1" dirty="0">
                <a:sym typeface="Wingdings" panose="05000000000000000000" pitchFamily="2" charset="2"/>
              </a:rPr>
              <a:t>가 </a:t>
            </a:r>
            <a:r>
              <a:rPr lang="ko-KR" altLang="en-US" b="1" dirty="0" err="1">
                <a:sym typeface="Wingdings" panose="05000000000000000000" pitchFamily="2" charset="2"/>
              </a:rPr>
              <a:t>로지스틱</a:t>
            </a:r>
            <a:r>
              <a:rPr lang="ko-KR" altLang="en-US" b="1" dirty="0">
                <a:sym typeface="Wingdings" panose="05000000000000000000" pitchFamily="2" charset="2"/>
              </a:rPr>
              <a:t> 보다 </a:t>
            </a:r>
            <a:r>
              <a:rPr lang="ko-KR" altLang="en-US" b="1" dirty="0" smtClean="0">
                <a:sym typeface="Wingdings" panose="05000000000000000000" pitchFamily="2" charset="2"/>
              </a:rPr>
              <a:t>안정적</a:t>
            </a:r>
            <a:r>
              <a:rPr lang="en-US" altLang="ko-KR" b="1" dirty="0" smtClean="0">
                <a:sym typeface="Wingdings" panose="05000000000000000000" pitchFamily="2" charset="2"/>
              </a:rPr>
              <a:t>!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28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형태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정량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VS. Qualitative(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정성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475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Qualitative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분류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(Classification)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문제</a:t>
            </a:r>
            <a:r>
              <a:rPr lang="en-US" altLang="ko-KR" dirty="0" smtClean="0">
                <a:sym typeface="Wingdings" panose="05000000000000000000" pitchFamily="2" charset="2"/>
              </a:rPr>
              <a:t>: Class</a:t>
            </a:r>
            <a:r>
              <a:rPr lang="ko-KR" altLang="en-US" dirty="0" smtClean="0">
                <a:sym typeface="Wingdings" panose="05000000000000000000" pitchFamily="2" charset="2"/>
              </a:rPr>
              <a:t>로 할당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확률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회귀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393" y="2752937"/>
            <a:ext cx="4111563" cy="41002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9540"/>
          <a:stretch/>
        </p:blipFill>
        <p:spPr>
          <a:xfrm>
            <a:off x="838200" y="2892222"/>
            <a:ext cx="4426057" cy="34570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55224" y="4803056"/>
            <a:ext cx="20313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입력 변수 </a:t>
            </a:r>
            <a:endParaRPr lang="en-US" altLang="ko-KR" sz="3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증가</a:t>
            </a:r>
            <a:endParaRPr lang="en-US" altLang="ko-KR" sz="3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072089" y="3829391"/>
            <a:ext cx="1133341" cy="6310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QDA (Quadratic Discriminant Analysis)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LDA = Gaussian </a:t>
            </a:r>
            <a:r>
              <a:rPr lang="ko-KR" altLang="en-US" dirty="0" smtClean="0">
                <a:sym typeface="Wingdings" panose="05000000000000000000" pitchFamily="2" charset="2"/>
              </a:rPr>
              <a:t>분포 가정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err="1" smtClean="0">
                <a:sym typeface="Wingdings" panose="05000000000000000000" pitchFamily="2" charset="2"/>
              </a:rPr>
              <a:t>베이즈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정리 이용하여 추정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공분산</a:t>
            </a:r>
            <a:r>
              <a:rPr lang="ko-KR" altLang="en-US" dirty="0" smtClean="0">
                <a:sym typeface="Wingdings" panose="05000000000000000000" pitchFamily="2" charset="2"/>
              </a:rPr>
              <a:t> 동일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QDA = LDA – </a:t>
            </a:r>
            <a:r>
              <a:rPr lang="ko-KR" altLang="en-US" b="1" dirty="0" err="1" smtClean="0">
                <a:sym typeface="Wingdings" panose="05000000000000000000" pitchFamily="2" charset="2"/>
              </a:rPr>
              <a:t>공분산</a:t>
            </a:r>
            <a:r>
              <a:rPr lang="ko-KR" altLang="en-US" b="1" dirty="0" smtClean="0">
                <a:sym typeface="Wingdings" panose="05000000000000000000" pitchFamily="2" charset="2"/>
              </a:rPr>
              <a:t> 동일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77" y="3682206"/>
            <a:ext cx="3533775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01661"/>
            <a:ext cx="10730305" cy="19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04" y="1424061"/>
            <a:ext cx="2085975" cy="5524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510" y="154109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QDA VS. LDA VS. Bayes Classifier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41" y="2130708"/>
            <a:ext cx="10094317" cy="4727292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3643532" y="1153551"/>
            <a:ext cx="829995" cy="378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4684542" y="1153551"/>
            <a:ext cx="1645920" cy="378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1674056" y="1153552"/>
            <a:ext cx="872196" cy="164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716" y="1479672"/>
            <a:ext cx="19240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선형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문제에 대한 예측 결과 에러 값 비교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5" y="2014101"/>
            <a:ext cx="11328889" cy="460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5" y="1997613"/>
            <a:ext cx="10949455" cy="4613613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3578" cy="1325563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비선형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문제에 대한 예측 결과 에러 값 비교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4132" y="2320534"/>
            <a:ext cx="10753578" cy="1325563"/>
          </a:xfrm>
        </p:spPr>
        <p:txBody>
          <a:bodyPr/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세트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(Dataset):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= Training +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Test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30628" y="3103808"/>
            <a:ext cx="2858037" cy="1262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훈련 데이터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7551312" y="3061800"/>
            <a:ext cx="2858037" cy="1262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Test</a:t>
            </a:r>
            <a:r>
              <a:rPr lang="ko-KR" altLang="en-US" sz="3200" dirty="0" smtClean="0"/>
              <a:t> 데이터</a:t>
            </a:r>
            <a:endParaRPr lang="ko-KR" altLang="en-US" sz="3200" dirty="0"/>
          </a:p>
        </p:txBody>
      </p:sp>
      <p:sp>
        <p:nvSpPr>
          <p:cNvPr id="6" name="오른쪽 화살표 5"/>
          <p:cNvSpPr/>
          <p:nvPr/>
        </p:nvSpPr>
        <p:spPr>
          <a:xfrm rot="2151505">
            <a:off x="2700492" y="4638080"/>
            <a:ext cx="1133341" cy="6310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70451" y="5473521"/>
            <a:ext cx="3752044" cy="1262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분류기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분류 모델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0" name="오른쪽 화살표 9"/>
          <p:cNvSpPr/>
          <p:nvPr/>
        </p:nvSpPr>
        <p:spPr>
          <a:xfrm>
            <a:off x="5353318" y="3382481"/>
            <a:ext cx="1133341" cy="6310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8982292">
            <a:off x="7783708" y="4638079"/>
            <a:ext cx="1133341" cy="6310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43874" y="528060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모델링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33300" y="511060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성능평가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52328" y="1944710"/>
            <a:ext cx="2507113" cy="785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Test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데이터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0158" y="1943484"/>
            <a:ext cx="7212170" cy="785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훈련 데이터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0158" y="1943484"/>
            <a:ext cx="9719283" cy="785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총 관찰 값들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샘플 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754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4699" y="146184"/>
            <a:ext cx="11784169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예시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잔고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수입 현황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채무 불이행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Yes or No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14185" cy="45750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868422" y="5823136"/>
            <a:ext cx="1365954" cy="605307"/>
          </a:xfrm>
          <a:prstGeom prst="ellipse">
            <a:avLst/>
          </a:prstGeom>
          <a:solidFill>
            <a:srgbClr val="7030A0">
              <a:alpha val="4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01180" y="2741648"/>
            <a:ext cx="805590" cy="1858488"/>
          </a:xfrm>
          <a:prstGeom prst="ellipse">
            <a:avLst/>
          </a:prstGeom>
          <a:solidFill>
            <a:srgbClr val="7030A0">
              <a:alpha val="4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분류문제에 선형 회귀는 적용이 안 될까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02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예시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응급실에 환자가 왔을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환자의 증상을 보고 상태를 예측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7913" y="1724562"/>
            <a:ext cx="872197" cy="608086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6449" y="1738628"/>
            <a:ext cx="872197" cy="608086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2"/>
            <a:endCxn id="19" idx="0"/>
          </p:cNvCxnSpPr>
          <p:nvPr/>
        </p:nvCxnSpPr>
        <p:spPr>
          <a:xfrm flipH="1">
            <a:off x="6496110" y="2332648"/>
            <a:ext cx="98790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2"/>
            <a:endCxn id="23" idx="0"/>
          </p:cNvCxnSpPr>
          <p:nvPr/>
        </p:nvCxnSpPr>
        <p:spPr>
          <a:xfrm flipH="1">
            <a:off x="8448354" y="2346714"/>
            <a:ext cx="1104194" cy="53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0" y="29016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입력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48244" y="28844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출력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098432" y="4109154"/>
            <a:ext cx="33618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정량적 입력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열의 온도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en-US" altLang="ko-KR" sz="2400" b="1" dirty="0" smtClean="0"/>
              <a:t>20</a:t>
            </a:r>
            <a:r>
              <a:rPr lang="ko-KR" altLang="en-US" sz="2400" b="1" dirty="0" smtClean="0"/>
              <a:t>도</a:t>
            </a:r>
            <a:r>
              <a:rPr lang="en-US" altLang="ko-KR" sz="2400" b="1" dirty="0" smtClean="0"/>
              <a:t>, 25</a:t>
            </a:r>
            <a:r>
              <a:rPr lang="ko-KR" altLang="en-US" sz="2400" b="1" dirty="0" smtClean="0"/>
              <a:t>도</a:t>
            </a:r>
            <a:r>
              <a:rPr lang="en-US" altLang="ko-KR" sz="2400" b="1" dirty="0" smtClean="0"/>
              <a:t>, 30</a:t>
            </a:r>
            <a:r>
              <a:rPr lang="ko-KR" altLang="en-US" sz="2400" b="1" dirty="0" smtClean="0"/>
              <a:t>도</a:t>
            </a:r>
            <a:r>
              <a:rPr lang="en-US" altLang="ko-KR" sz="2400" b="1" dirty="0" smtClean="0"/>
              <a:t>… 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96219" y="4086982"/>
            <a:ext cx="468589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정성적 입력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열이 있다 </a:t>
            </a:r>
            <a:r>
              <a:rPr lang="en-US" altLang="ko-KR" sz="2400" b="1" dirty="0" smtClean="0"/>
              <a:t>or </a:t>
            </a:r>
            <a:r>
              <a:rPr lang="ko-KR" altLang="en-US" sz="2400" b="1" dirty="0" smtClean="0"/>
              <a:t>없다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이진 변수가 된다</a:t>
            </a:r>
            <a:r>
              <a:rPr lang="en-US" altLang="ko-KR" sz="2400" b="1" dirty="0" smtClean="0"/>
              <a:t>. </a:t>
            </a:r>
            <a:endParaRPr lang="ko-KR" altLang="en-US" sz="2400" b="1" dirty="0"/>
          </a:p>
        </p:txBody>
      </p:sp>
      <p:sp>
        <p:nvSpPr>
          <p:cNvPr id="29" name="오른쪽 화살표 28"/>
          <p:cNvSpPr/>
          <p:nvPr/>
        </p:nvSpPr>
        <p:spPr>
          <a:xfrm rot="8141350">
            <a:off x="5259652" y="3349484"/>
            <a:ext cx="721569" cy="4006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2423822">
            <a:off x="6983373" y="3365581"/>
            <a:ext cx="721569" cy="4006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분류문제에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 회귀는 적용이 안 될까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02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예시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응급실에 환자가 왔을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환자의 증상을 보고 상태를 예측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7913" y="1724562"/>
            <a:ext cx="872197" cy="608086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6449" y="1738628"/>
            <a:ext cx="872197" cy="608086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2"/>
            <a:endCxn id="19" idx="0"/>
          </p:cNvCxnSpPr>
          <p:nvPr/>
        </p:nvCxnSpPr>
        <p:spPr>
          <a:xfrm flipH="1">
            <a:off x="6496110" y="2332648"/>
            <a:ext cx="98790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2"/>
            <a:endCxn id="23" idx="0"/>
          </p:cNvCxnSpPr>
          <p:nvPr/>
        </p:nvCxnSpPr>
        <p:spPr>
          <a:xfrm flipH="1">
            <a:off x="8448354" y="2346714"/>
            <a:ext cx="1104194" cy="53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0" y="29016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입력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48244" y="28844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출력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71959" y="4415508"/>
            <a:ext cx="59907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정성적 출력</a:t>
            </a:r>
            <a:r>
              <a:rPr lang="en-US" altLang="ko-KR" sz="2400" b="1" dirty="0" smtClean="0"/>
              <a:t>: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err="1" smtClean="0"/>
              <a:t>뇌졸증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or </a:t>
            </a:r>
            <a:r>
              <a:rPr lang="ko-KR" altLang="en-US" sz="2400" b="1" dirty="0" smtClean="0"/>
              <a:t>약물 과다 복용 </a:t>
            </a:r>
            <a:r>
              <a:rPr lang="en-US" altLang="ko-KR" sz="2400" b="1" dirty="0" smtClean="0"/>
              <a:t>or </a:t>
            </a:r>
            <a:r>
              <a:rPr lang="ko-KR" altLang="en-US" sz="2400" b="1" dirty="0" err="1" smtClean="0"/>
              <a:t>간질성</a:t>
            </a:r>
            <a:r>
              <a:rPr lang="ko-KR" altLang="en-US" sz="2400" b="1" dirty="0" smtClean="0"/>
              <a:t> 발작</a:t>
            </a:r>
            <a:endParaRPr lang="ko-KR" altLang="en-US" sz="2400" b="1" dirty="0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8087568" y="3580095"/>
            <a:ext cx="721569" cy="4006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6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분류문제에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선형 회귀는 적용이 안 될까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02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예시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응급실에 환자가 왔을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환자의 증상을 보고 상태를 예측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7913" y="1724562"/>
            <a:ext cx="872197" cy="608086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116449" y="1738628"/>
            <a:ext cx="872197" cy="608086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2"/>
            <a:endCxn id="19" idx="0"/>
          </p:cNvCxnSpPr>
          <p:nvPr/>
        </p:nvCxnSpPr>
        <p:spPr>
          <a:xfrm flipH="1">
            <a:off x="6496110" y="2332648"/>
            <a:ext cx="98790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2"/>
            <a:endCxn id="23" idx="0"/>
          </p:cNvCxnSpPr>
          <p:nvPr/>
        </p:nvCxnSpPr>
        <p:spPr>
          <a:xfrm flipH="1">
            <a:off x="8448354" y="2346714"/>
            <a:ext cx="1104194" cy="53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0" y="29016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입력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48244" y="28844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출력</a:t>
            </a:r>
            <a:endParaRPr lang="ko-KR" altLang="en-US" sz="2400" b="1" dirty="0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8087568" y="3580095"/>
            <a:ext cx="721569" cy="4006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5168005" y="4815368"/>
            <a:ext cx="721569" cy="4006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7285" y="4141184"/>
            <a:ext cx="130817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3044"/>
              </p:ext>
            </p:extLst>
          </p:nvPr>
        </p:nvGraphicFramePr>
        <p:xfrm>
          <a:off x="157979" y="4133460"/>
          <a:ext cx="5010025" cy="158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수식" r:id="rId3" imgW="2234880" imgH="711000" progId="Equation.3">
                  <p:embed/>
                </p:oleObj>
              </mc:Choice>
              <mc:Fallback>
                <p:oleObj name="수식" r:id="rId3" imgW="223488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79" y="4133460"/>
                        <a:ext cx="5010025" cy="1584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71959" y="4415508"/>
            <a:ext cx="59907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정성적 출력</a:t>
            </a:r>
            <a:r>
              <a:rPr lang="en-US" altLang="ko-KR" sz="2400" b="1" dirty="0" smtClean="0"/>
              <a:t>: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err="1" smtClean="0"/>
              <a:t>뇌졸증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or </a:t>
            </a:r>
            <a:r>
              <a:rPr lang="ko-KR" altLang="en-US" sz="2400" b="1" dirty="0" smtClean="0"/>
              <a:t>약물 과다 복용 </a:t>
            </a:r>
            <a:r>
              <a:rPr lang="en-US" altLang="ko-KR" sz="2400" b="1" dirty="0" smtClean="0"/>
              <a:t>or </a:t>
            </a:r>
            <a:r>
              <a:rPr lang="ko-KR" altLang="en-US" sz="2400" b="1" dirty="0" err="1" smtClean="0"/>
              <a:t>간질성</a:t>
            </a:r>
            <a:r>
              <a:rPr lang="ko-KR" altLang="en-US" sz="2400" b="1" dirty="0" smtClean="0"/>
              <a:t> 발작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785575" y="3443939"/>
            <a:ext cx="4416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정량적 출력으로 변환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암호화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793</Words>
  <Application>Microsoft Office PowerPoint</Application>
  <PresentationFormat>와이드스크린</PresentationFormat>
  <Paragraphs>165</Paragraphs>
  <Slides>44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맑은 고딕</vt:lpstr>
      <vt:lpstr>Arial</vt:lpstr>
      <vt:lpstr>Times New Roman</vt:lpstr>
      <vt:lpstr>Wingdings</vt:lpstr>
      <vt:lpstr>Office 테마</vt:lpstr>
      <vt:lpstr>디자인 사용자 지정</vt:lpstr>
      <vt:lpstr>수식</vt:lpstr>
      <vt:lpstr>Microsoft Equation 3.0</vt:lpstr>
      <vt:lpstr>Classification 분류</vt:lpstr>
      <vt:lpstr>데이터 타입:  Quantitative(정량) VS. Qualitative(정성)</vt:lpstr>
      <vt:lpstr>데이터 형태:  Quantitative(정량) VS. Qualitative(정성)</vt:lpstr>
      <vt:lpstr>데이터 형태:  Quantitative(정량) VS. Qualitative(정성)</vt:lpstr>
      <vt:lpstr>데이터 세트(Dataset):  Observed = Training + Test</vt:lpstr>
      <vt:lpstr>예시: 잔고, 수입 현황  채무 불이행 Yes or No</vt:lpstr>
      <vt:lpstr>분류문제에 선형 회귀는 적용이 안 될까?</vt:lpstr>
      <vt:lpstr>분류문제에 선형 회귀는 적용이 안 될까?</vt:lpstr>
      <vt:lpstr>분류문제에 선형 회귀는 적용이 안 될까?</vt:lpstr>
      <vt:lpstr>안 되는 이유: 순서 매기기를 통한 오해</vt:lpstr>
      <vt:lpstr>2개!의 정성 출력 변수의 경우!</vt:lpstr>
      <vt:lpstr>문제점</vt:lpstr>
      <vt:lpstr>로지스틱 회귀</vt:lpstr>
      <vt:lpstr>로지스틱 모델</vt:lpstr>
      <vt:lpstr>로지스틱 모델</vt:lpstr>
      <vt:lpstr>회귀 계수 측정 방법</vt:lpstr>
      <vt:lpstr>계수 분석</vt:lpstr>
      <vt:lpstr>계수 분석</vt:lpstr>
      <vt:lpstr>계수 분석</vt:lpstr>
      <vt:lpstr>…</vt:lpstr>
      <vt:lpstr>계수 분석</vt:lpstr>
      <vt:lpstr>예측 값 계산 해보기</vt:lpstr>
      <vt:lpstr>다른 입력(학생여부)일 경우.</vt:lpstr>
      <vt:lpstr>다변량(여러 입력) 로지스틱 회귀</vt:lpstr>
      <vt:lpstr>학생 여부에 관한 역설적 결과 분석</vt:lpstr>
      <vt:lpstr>Confounding?</vt:lpstr>
      <vt:lpstr>로지스틱 회귀(Class가 2개 이상인 경우)</vt:lpstr>
      <vt:lpstr>LDA (Linear Discriminant Analysis)</vt:lpstr>
      <vt:lpstr>LDA (Linear Discriminant Analysis)</vt:lpstr>
      <vt:lpstr>LDA (Linear Discriminant Analysis)</vt:lpstr>
      <vt:lpstr>LDA 입력 변수가 p=1개인 경우</vt:lpstr>
      <vt:lpstr>LDA 입력 변수가 p=1개인 경우</vt:lpstr>
      <vt:lpstr>LDA 입력 변수가 p=1개인 경우</vt:lpstr>
      <vt:lpstr>회귀 계수 측정 방법</vt:lpstr>
      <vt:lpstr>Bayes Classifier VS. LDA </vt:lpstr>
      <vt:lpstr>LDA 입력 변수가 p&gt;1개인 경우</vt:lpstr>
      <vt:lpstr>Discriminant Function 모델링</vt:lpstr>
      <vt:lpstr>Bayes Classifier VS. LDA </vt:lpstr>
      <vt:lpstr>로지스틱이 있는데 왜 LDA?</vt:lpstr>
      <vt:lpstr>QDA (Quadratic Discriminant Analysis)</vt:lpstr>
      <vt:lpstr>QDA VS. LDA VS. Bayes Classifier</vt:lpstr>
      <vt:lpstr>선형 문제에 대한 예측 결과 에러 값 비교</vt:lpstr>
      <vt:lpstr>비선형 문제에 대한 예측 결과 에러 값 비교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분류</dc:title>
  <dc:creator>will</dc:creator>
  <cp:lastModifiedBy>will</cp:lastModifiedBy>
  <cp:revision>46</cp:revision>
  <dcterms:created xsi:type="dcterms:W3CDTF">2016-08-08T00:52:17Z</dcterms:created>
  <dcterms:modified xsi:type="dcterms:W3CDTF">2016-08-09T06:00:28Z</dcterms:modified>
</cp:coreProperties>
</file>