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84" r:id="rId2"/>
    <p:sldId id="287" r:id="rId3"/>
    <p:sldId id="292" r:id="rId4"/>
    <p:sldId id="293" r:id="rId5"/>
    <p:sldId id="294" r:id="rId6"/>
    <p:sldId id="295" r:id="rId7"/>
    <p:sldId id="296" r:id="rId8"/>
    <p:sldId id="297" r:id="rId9"/>
    <p:sldId id="286" r:id="rId10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2"/>
      <p:bold r:id="rId13"/>
    </p:embeddedFont>
    <p:embeddedFont>
      <p:font typeface="나눔명조" panose="02020603020101020101" pitchFamily="18" charset="-127"/>
      <p:regular r:id="rId14"/>
      <p:bold r:id="rId15"/>
    </p:embeddedFont>
    <p:embeddedFont>
      <p:font typeface="나눔고딕" panose="020D0604000000000000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2929"/>
    <a:srgbClr val="9C2424"/>
    <a:srgbClr val="F78C81"/>
    <a:srgbClr val="9F2B2B"/>
    <a:srgbClr val="EE5C58"/>
    <a:srgbClr val="909AAE"/>
    <a:srgbClr val="6C7994"/>
    <a:srgbClr val="B92525"/>
    <a:srgbClr val="E82C2E"/>
    <a:srgbClr val="B1A5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02" autoAdjust="0"/>
    <p:restoredTop sz="72862" autoAdjust="0"/>
  </p:normalViewPr>
  <p:slideViewPr>
    <p:cSldViewPr>
      <p:cViewPr varScale="1">
        <p:scale>
          <a:sx n="38" d="100"/>
          <a:sy n="38" d="100"/>
        </p:scale>
        <p:origin x="-1824" y="-77"/>
      </p:cViewPr>
      <p:guideLst>
        <p:guide orient="horz" pos="2840"/>
        <p:guide orient="horz" pos="482"/>
        <p:guide pos="3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48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870C5-E39E-4D4A-8B97-122E944BE205}" type="datetimeFigureOut">
              <a:rPr lang="ko-KR" altLang="en-US" smtClean="0"/>
              <a:pPr/>
              <a:t>2016-08-02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562BB-DACB-4090-9EB0-C718CC4DFD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044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562BB-DACB-4090-9EB0-C718CC4DFD5D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562BB-DACB-4090-9EB0-C718CC4DFD5D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393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However, it is more usual to calculate GC content in overlapping windows along a sequence, although that makes the code slightly more complicated.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562BB-DACB-4090-9EB0-C718CC4DFD5D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69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However, it is more usual to calculate GC content in overlapping windows along a sequence, although that makes the code slightly more complicated.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562BB-DACB-4090-9EB0-C718CC4DFD5D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69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562BB-DACB-4090-9EB0-C718CC4DFD5D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69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562BB-DACB-4090-9EB0-C718CC4DFD5D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69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562BB-DACB-4090-9EB0-C718CC4DFD5D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69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081191" y="332656"/>
            <a:ext cx="739281" cy="288032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6660232" y="6381908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081191" y="332656"/>
            <a:ext cx="739281" cy="288032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6660232" y="6381908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67544" y="286072"/>
            <a:ext cx="8229600" cy="1143000"/>
          </a:xfrm>
        </p:spPr>
        <p:txBody>
          <a:bodyPr>
            <a:normAutofit/>
          </a:bodyPr>
          <a:lstStyle>
            <a:lvl1pPr algn="l">
              <a:defRPr sz="4000" spc="-15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3528" y="6345352"/>
            <a:ext cx="646799" cy="252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‹#›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3528" y="6345352"/>
            <a:ext cx="646799" cy="252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‹#›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395536" y="188640"/>
            <a:ext cx="7772400" cy="893961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2" name="내용 개체 틀 3"/>
          <p:cNvSpPr>
            <a:spLocks noGrp="1"/>
          </p:cNvSpPr>
          <p:nvPr>
            <p:ph sz="half" idx="2"/>
          </p:nvPr>
        </p:nvSpPr>
        <p:spPr>
          <a:xfrm>
            <a:off x="2476028" y="1493936"/>
            <a:ext cx="4040188" cy="3951288"/>
          </a:xfrm>
        </p:spPr>
        <p:txBody>
          <a:bodyPr>
            <a:normAutofit/>
          </a:bodyPr>
          <a:lstStyle>
            <a:lvl1pPr>
              <a:buNone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1pPr>
            <a:lvl2pPr>
              <a:buNone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2pPr>
            <a:lvl3pPr>
              <a:buFont typeface="Wingdings" pitchFamily="2" charset="2"/>
              <a:buChar char="§"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3pPr>
            <a:lvl4pPr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4pPr>
            <a:lvl5pPr>
              <a:buNone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75F0-4FDF-431C-B6B2-41F992E67A7C}" type="datetimeFigureOut">
              <a:rPr lang="ko-KR" altLang="en-US" smtClean="0"/>
              <a:pPr/>
              <a:t>2016-08-02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8A1D-F5E3-4971-B0EE-D6B8EE5A56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75F0-4FDF-431C-B6B2-41F992E67A7C}" type="datetimeFigureOut">
              <a:rPr lang="ko-KR" altLang="en-US" smtClean="0"/>
              <a:pPr/>
              <a:t>2016-08-02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8A1D-F5E3-4971-B0EE-D6B8EE5A56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C75F0-4FDF-431C-B6B2-41F992E67A7C}" type="datetimeFigureOut">
              <a:rPr lang="ko-KR" altLang="en-US" smtClean="0"/>
              <a:pPr/>
              <a:t>2016-08-02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D8A1D-F5E3-4971-B0EE-D6B8EE5A56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5" r:id="rId3"/>
    <p:sldLayoutId id="2147483662" r:id="rId4"/>
    <p:sldLayoutId id="2147483663" r:id="rId5"/>
    <p:sldLayoutId id="2147483649" r:id="rId6"/>
    <p:sldLayoutId id="2147483650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251520" y="6165304"/>
            <a:ext cx="3024336" cy="576064"/>
          </a:xfrm>
        </p:spPr>
        <p:txBody>
          <a:bodyPr>
            <a:normAutofit/>
          </a:bodyPr>
          <a:lstStyle/>
          <a:p>
            <a:pPr algn="l"/>
            <a:r>
              <a:rPr lang="en-US" altLang="ko-KR" sz="10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UT Health Science Center </a:t>
            </a:r>
            <a:r>
              <a:rPr lang="ko-KR" altLang="en-US" sz="10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진학예정</a:t>
            </a:r>
            <a:r>
              <a:rPr lang="en-US" altLang="ko-KR" sz="10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/Yunju Yang</a:t>
            </a:r>
          </a:p>
          <a:p>
            <a:pPr algn="l"/>
            <a:r>
              <a:rPr lang="en-US" altLang="ko-KR" sz="10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2016.08</a:t>
            </a:r>
            <a:endParaRPr lang="ko-KR" altLang="en-US" sz="1000" b="1" spc="-3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469776" y="531515"/>
            <a:ext cx="6910536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4000" b="1" spc="-150" dirty="0" smtClean="0">
                <a:solidFill>
                  <a:schemeClr val="bg1"/>
                </a:solidFill>
                <a:latin typeface="+mj-ea"/>
              </a:rPr>
              <a:t>DNA </a:t>
            </a:r>
            <a:br>
              <a:rPr lang="en-US" altLang="ko-KR" sz="4000" b="1" spc="-150" dirty="0" smtClean="0">
                <a:solidFill>
                  <a:schemeClr val="bg1"/>
                </a:solidFill>
                <a:latin typeface="+mj-ea"/>
              </a:rPr>
            </a:br>
            <a:r>
              <a:rPr lang="en-US" altLang="ko-KR" sz="4000" b="1" spc="-150" dirty="0" smtClean="0">
                <a:solidFill>
                  <a:schemeClr val="bg1"/>
                </a:solidFill>
                <a:latin typeface="+mj-ea"/>
              </a:rPr>
              <a:t>Sequence Statistics (2)</a:t>
            </a:r>
            <a:endParaRPr lang="ko-KR" altLang="en-US" sz="4000" b="1" spc="-150" dirty="0">
              <a:solidFill>
                <a:schemeClr val="bg1"/>
              </a:solidFill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76211" y="1484784"/>
            <a:ext cx="6128237" cy="4358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en-US" altLang="ko-KR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NCBI offers the sequence data in FASTA format! </a:t>
            </a:r>
          </a:p>
          <a:p>
            <a:pPr indent="-514350">
              <a:lnSpc>
                <a:spcPct val="120000"/>
              </a:lnSpc>
            </a:pPr>
            <a:r>
              <a:rPr lang="en-US" altLang="ko-KR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(i.e. file name – “den1.fasta”)</a:t>
            </a:r>
          </a:p>
          <a:p>
            <a:pPr indent="-514350">
              <a:lnSpc>
                <a:spcPct val="120000"/>
              </a:lnSpc>
            </a:pP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 smtClean="0">
                <a:solidFill>
                  <a:schemeClr val="bg1"/>
                </a:solidFill>
              </a:rPr>
              <a:t>5.2 Reading Sequence Data with </a:t>
            </a:r>
            <a:r>
              <a:rPr lang="en-US" altLang="ko-KR" sz="2400" spc="-150" dirty="0" err="1" smtClean="0">
                <a:solidFill>
                  <a:schemeClr val="bg1"/>
                </a:solidFill>
              </a:rPr>
              <a:t>Seqin</a:t>
            </a:r>
            <a:r>
              <a:rPr lang="en-US" altLang="ko-KR" sz="2400" spc="-150" dirty="0" err="1">
                <a:solidFill>
                  <a:schemeClr val="bg1"/>
                </a:solidFill>
              </a:rPr>
              <a:t>R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758429" y="2294819"/>
            <a:ext cx="6383810" cy="2120208"/>
            <a:chOff x="1758429" y="1867526"/>
            <a:chExt cx="6383810" cy="2120208"/>
          </a:xfrm>
        </p:grpSpPr>
        <p:pic>
          <p:nvPicPr>
            <p:cNvPr id="1030" name="Picture 6" descr="image5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0779"/>
            <a:stretch/>
          </p:blipFill>
          <p:spPr bwMode="auto">
            <a:xfrm>
              <a:off x="2589164" y="1867526"/>
              <a:ext cx="5553075" cy="1707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2843808" y="2682946"/>
              <a:ext cx="2016224" cy="16999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851648" y="2682946"/>
              <a:ext cx="2888704" cy="16999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758429" y="2479485"/>
              <a:ext cx="9285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Label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5" name="직선 화살표 연결선 4"/>
            <p:cNvCxnSpPr>
              <a:endCxn id="2" idx="1"/>
            </p:cNvCxnSpPr>
            <p:nvPr/>
          </p:nvCxnSpPr>
          <p:spPr>
            <a:xfrm>
              <a:off x="2411760" y="2682946"/>
              <a:ext cx="432048" cy="8499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831726" y="2110153"/>
              <a:ext cx="1404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0B0F0"/>
                  </a:solidFill>
                </a:rPr>
                <a:t>Comments</a:t>
              </a:r>
              <a:endParaRPr lang="ko-KR" altLang="en-US" b="1" dirty="0">
                <a:solidFill>
                  <a:srgbClr val="00B0F0"/>
                </a:solidFill>
              </a:endParaRPr>
            </a:p>
          </p:txBody>
        </p:sp>
        <p:cxnSp>
          <p:nvCxnSpPr>
            <p:cNvPr id="20" name="직선 화살표 연결선 19"/>
            <p:cNvCxnSpPr/>
            <p:nvPr/>
          </p:nvCxnSpPr>
          <p:spPr>
            <a:xfrm flipH="1">
              <a:off x="6296000" y="2436987"/>
              <a:ext cx="148208" cy="330954"/>
            </a:xfrm>
            <a:prstGeom prst="straightConnector1">
              <a:avLst/>
            </a:prstGeom>
            <a:ln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301763" y="3618402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0B050"/>
                  </a:solidFill>
                </a:rPr>
                <a:t>Sequence</a:t>
              </a:r>
              <a:endParaRPr lang="ko-KR" altLang="en-US" b="1" dirty="0">
                <a:solidFill>
                  <a:srgbClr val="00B050"/>
                </a:solidFill>
              </a:endParaRPr>
            </a:p>
          </p:txBody>
        </p:sp>
      </p:grp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061030"/>
              </p:ext>
            </p:extLst>
          </p:nvPr>
        </p:nvGraphicFramePr>
        <p:xfrm>
          <a:off x="2476211" y="4581128"/>
          <a:ext cx="6382399" cy="969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4007"/>
                <a:gridCol w="3528392"/>
              </a:tblGrid>
              <a:tr h="370840">
                <a:tc>
                  <a:txBody>
                    <a:bodyPr/>
                    <a:lstStyle/>
                    <a:p>
                      <a:pPr indent="-514350" algn="l">
                        <a:lnSpc>
                          <a:spcPct val="120000"/>
                        </a:lnSpc>
                      </a:pPr>
                      <a:r>
                        <a:rPr lang="en-US" altLang="ko-KR" sz="1200" b="1" spc="-30" dirty="0" smtClean="0">
                          <a:solidFill>
                            <a:schemeClr val="tx1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&gt; library(“</a:t>
                      </a:r>
                      <a:r>
                        <a:rPr lang="en-US" altLang="ko-KR" sz="1200" b="1" spc="-30" dirty="0" err="1" smtClean="0">
                          <a:solidFill>
                            <a:schemeClr val="tx1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seqinr</a:t>
                      </a:r>
                      <a:r>
                        <a:rPr lang="en-US" altLang="ko-KR" sz="1200" b="1" spc="-30" dirty="0" smtClean="0">
                          <a:solidFill>
                            <a:schemeClr val="tx1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”)</a:t>
                      </a: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altLang="ko-KR" sz="1200" b="1" spc="-30" dirty="0" smtClean="0">
                          <a:solidFill>
                            <a:schemeClr val="tx1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&gt; dengue &lt;- </a:t>
                      </a:r>
                      <a:r>
                        <a:rPr lang="en-US" altLang="ko-KR" sz="1200" b="1" spc="-30" dirty="0" err="1" smtClean="0">
                          <a:solidFill>
                            <a:schemeClr val="tx1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read.fasta</a:t>
                      </a:r>
                      <a:r>
                        <a:rPr lang="en-US" altLang="ko-KR" sz="1200" b="1" spc="-30" dirty="0" smtClean="0">
                          <a:solidFill>
                            <a:schemeClr val="tx1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(file=“den1.fasta”)</a:t>
                      </a: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altLang="ko-KR" sz="1200" b="1" spc="-30" dirty="0" smtClean="0">
                          <a:solidFill>
                            <a:schemeClr val="tx1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&gt; </a:t>
                      </a:r>
                      <a:r>
                        <a:rPr lang="en-US" altLang="ko-KR" sz="1200" b="1" spc="-30" dirty="0" err="1" smtClean="0">
                          <a:solidFill>
                            <a:schemeClr val="tx1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dengueseq</a:t>
                      </a:r>
                      <a:r>
                        <a:rPr lang="en-US" altLang="ko-KR" sz="1200" b="1" spc="-30" dirty="0" smtClean="0">
                          <a:solidFill>
                            <a:schemeClr val="tx1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 &lt;- dengue[[1]]</a:t>
                      </a: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dengueseq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[425:535]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# Load the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SeqinR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 package. </a:t>
                      </a:r>
                    </a:p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# Read in the file "den1.fasta". </a:t>
                      </a:r>
                    </a:p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# Put the sequence in a vector called "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dengueseq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".</a:t>
                      </a:r>
                    </a:p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# Extract a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piece of a sequence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76211" y="1484784"/>
            <a:ext cx="6128237" cy="731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endParaRPr lang="en-US" altLang="ko-KR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endParaRPr lang="en-US" altLang="ko-KR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r>
              <a:rPr lang="en-US" altLang="ko-KR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There is probably local variation in GC content within the genome. Local fluctuations in GC content within the genome sequence can provide different interesting information.</a:t>
            </a:r>
          </a:p>
          <a:p>
            <a:pPr indent="-514350">
              <a:lnSpc>
                <a:spcPct val="120000"/>
              </a:lnSpc>
            </a:pPr>
            <a:endParaRPr lang="en-US" altLang="ko-KR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 algn="ctr">
              <a:lnSpc>
                <a:spcPct val="120000"/>
              </a:lnSpc>
            </a:pPr>
            <a:r>
              <a:rPr lang="en-US" altLang="ko-KR" b="1" spc="-30" dirty="0" smtClean="0">
                <a:solidFill>
                  <a:schemeClr val="accent5"/>
                </a:solidFill>
                <a:latin typeface="나눔명조" pitchFamily="18" charset="-127"/>
                <a:ea typeface="나눔명조" pitchFamily="18" charset="-127"/>
              </a:rPr>
              <a:t>Horizontal transfer!??    Biases in mutation !!??</a:t>
            </a:r>
          </a:p>
          <a:p>
            <a:pPr indent="-514350">
              <a:lnSpc>
                <a:spcPct val="120000"/>
              </a:lnSpc>
            </a:pP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marL="228600" indent="-228600">
              <a:buAutoNum type="arabicParenR"/>
            </a:pPr>
            <a:r>
              <a:rPr lang="en-US" altLang="ko-KR" sz="1400" dirty="0"/>
              <a:t>Low GC content </a:t>
            </a:r>
            <a:r>
              <a:rPr lang="ko-KR" altLang="en-US" sz="1400" dirty="0"/>
              <a:t>를 가지는 종의 </a:t>
            </a:r>
            <a:r>
              <a:rPr lang="en-US" altLang="ko-KR" sz="1400" dirty="0"/>
              <a:t>DNA </a:t>
            </a:r>
            <a:r>
              <a:rPr lang="ko-KR" altLang="en-US" sz="1400" dirty="0"/>
              <a:t>일부가 </a:t>
            </a:r>
            <a:r>
              <a:rPr lang="en-US" altLang="ko-KR" sz="1400" dirty="0"/>
              <a:t>high GC content</a:t>
            </a:r>
            <a:r>
              <a:rPr lang="ko-KR" altLang="en-US" sz="1400" dirty="0"/>
              <a:t>를 갖는 종으로 </a:t>
            </a:r>
            <a:r>
              <a:rPr lang="en-US" altLang="ko-KR" sz="1400" dirty="0"/>
              <a:t>horizontal transfer</a:t>
            </a:r>
            <a:r>
              <a:rPr lang="ko-KR" altLang="en-US" sz="1400" dirty="0"/>
              <a:t>로 옮겨간다면</a:t>
            </a:r>
            <a:r>
              <a:rPr lang="en-US" altLang="ko-KR" sz="1400" dirty="0"/>
              <a:t>?? </a:t>
            </a:r>
            <a:r>
              <a:rPr lang="ko-KR" altLang="en-US" sz="1400" dirty="0"/>
              <a:t>그 </a:t>
            </a:r>
            <a:r>
              <a:rPr lang="en-US" altLang="ko-KR" sz="1400" dirty="0"/>
              <a:t>high GC content </a:t>
            </a:r>
            <a:r>
              <a:rPr lang="ko-KR" altLang="en-US" sz="1400" dirty="0"/>
              <a:t>종에서 유독 </a:t>
            </a:r>
            <a:r>
              <a:rPr lang="en-US" altLang="ko-KR" sz="1400" dirty="0"/>
              <a:t>GC content</a:t>
            </a:r>
            <a:r>
              <a:rPr lang="ko-KR" altLang="en-US" sz="1400" dirty="0"/>
              <a:t>가 낮은 부분이 바로 </a:t>
            </a:r>
            <a:r>
              <a:rPr lang="en-US" altLang="ko-KR" sz="1400" dirty="0"/>
              <a:t>transfer </a:t>
            </a:r>
            <a:r>
              <a:rPr lang="ko-KR" altLang="en-US" sz="1400" dirty="0"/>
              <a:t>된 부분이 될 거다</a:t>
            </a:r>
            <a:r>
              <a:rPr lang="en-US" altLang="ko-KR" sz="1400" dirty="0"/>
              <a:t>! </a:t>
            </a:r>
          </a:p>
          <a:p>
            <a:pPr marL="228600" indent="-228600">
              <a:buAutoNum type="arabicParenR"/>
            </a:pPr>
            <a:r>
              <a:rPr lang="ko-KR" altLang="en-US" sz="1400" dirty="0"/>
              <a:t>유독 </a:t>
            </a:r>
            <a:r>
              <a:rPr lang="en-US" altLang="ko-KR" sz="1400" dirty="0"/>
              <a:t>Low GC content</a:t>
            </a:r>
            <a:r>
              <a:rPr lang="ko-KR" altLang="en-US" sz="1400" dirty="0"/>
              <a:t>인</a:t>
            </a:r>
            <a:r>
              <a:rPr lang="en-US" altLang="ko-KR" sz="1400" dirty="0"/>
              <a:t> </a:t>
            </a:r>
            <a:r>
              <a:rPr lang="ko-KR" altLang="en-US" sz="1400" dirty="0"/>
              <a:t>부분이 있다면</a:t>
            </a:r>
            <a:r>
              <a:rPr lang="en-US" altLang="ko-KR" sz="1400" dirty="0"/>
              <a:t>, </a:t>
            </a:r>
            <a:r>
              <a:rPr lang="ko-KR" altLang="en-US" sz="1400" dirty="0"/>
              <a:t>그 부분에서 </a:t>
            </a:r>
            <a:r>
              <a:rPr lang="en-US" altLang="ko-KR" sz="1400" dirty="0"/>
              <a:t>mutation</a:t>
            </a:r>
            <a:r>
              <a:rPr lang="ko-KR" altLang="en-US" sz="1400" dirty="0"/>
              <a:t>에서 편향이 발생했다고 볼 수 있다</a:t>
            </a:r>
            <a:r>
              <a:rPr lang="en-US" altLang="ko-KR" sz="1400" dirty="0"/>
              <a:t>. GC-&gt; AT </a:t>
            </a:r>
            <a:r>
              <a:rPr lang="ko-KR" altLang="en-US" sz="1400" dirty="0"/>
              <a:t>로 바뀌는 </a:t>
            </a:r>
            <a:r>
              <a:rPr lang="en-US" altLang="ko-KR" sz="1400" dirty="0"/>
              <a:t>mutation</a:t>
            </a:r>
            <a:r>
              <a:rPr lang="ko-KR" altLang="en-US" sz="1400" dirty="0"/>
              <a:t>이 유전체 내의 다른 부분보다 더 자주 일어나겠지</a:t>
            </a:r>
            <a:r>
              <a:rPr lang="en-US" altLang="ko-KR" sz="1400" dirty="0"/>
              <a:t>!</a:t>
            </a:r>
            <a:endParaRPr lang="ko-KR" altLang="en-US" sz="1400" dirty="0"/>
          </a:p>
          <a:p>
            <a:pPr indent="-514350">
              <a:lnSpc>
                <a:spcPct val="120000"/>
              </a:lnSpc>
            </a:pP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 smtClean="0">
                <a:solidFill>
                  <a:schemeClr val="bg1"/>
                </a:solidFill>
              </a:rPr>
              <a:t>5.3 Local Variation in GC Content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924651"/>
              </p:ext>
            </p:extLst>
          </p:nvPr>
        </p:nvGraphicFramePr>
        <p:xfrm>
          <a:off x="2582089" y="1484784"/>
          <a:ext cx="6382399" cy="676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4007"/>
                <a:gridCol w="3528392"/>
              </a:tblGrid>
              <a:tr h="37084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buFont typeface="Wingdings" pitchFamily="2" charset="2"/>
                        <a:buNone/>
                      </a:pPr>
                      <a:r>
                        <a:rPr lang="en-US" altLang="ko-KR" sz="1600" b="1" spc="-30" dirty="0" smtClean="0">
                          <a:solidFill>
                            <a:schemeClr val="tx1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&gt;</a:t>
                      </a:r>
                      <a:r>
                        <a:rPr lang="en-US" altLang="ko-KR" sz="1600" b="1" spc="-30" baseline="0" dirty="0" smtClean="0">
                          <a:solidFill>
                            <a:schemeClr val="tx1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 </a:t>
                      </a:r>
                      <a:r>
                        <a:rPr lang="en-US" altLang="ko-KR" sz="1600" b="1" spc="-30" dirty="0" smtClean="0">
                          <a:solidFill>
                            <a:schemeClr val="tx1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GC(</a:t>
                      </a:r>
                      <a:r>
                        <a:rPr lang="en-US" altLang="ko-KR" sz="1600" b="1" spc="-30" dirty="0" err="1" smtClean="0">
                          <a:solidFill>
                            <a:schemeClr val="tx1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dengueseq</a:t>
                      </a:r>
                      <a:r>
                        <a:rPr lang="en-US" altLang="ko-KR" sz="1600" b="1" spc="-30" dirty="0" smtClean="0">
                          <a:solidFill>
                            <a:schemeClr val="tx1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)</a:t>
                      </a:r>
                    </a:p>
                    <a:p>
                      <a:pPr marL="0" indent="0" algn="l">
                        <a:lnSpc>
                          <a:spcPct val="120000"/>
                        </a:lnSpc>
                        <a:buFont typeface="Wingdings" pitchFamily="2" charset="2"/>
                        <a:buNone/>
                      </a:pPr>
                      <a:r>
                        <a:rPr lang="en-US" altLang="ko-KR" sz="1600" b="1" spc="-30" dirty="0" smtClean="0">
                          <a:solidFill>
                            <a:srgbClr val="00B05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[1] 0.4666977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# Calculate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GC proportion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26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35696" y="1450229"/>
            <a:ext cx="6128237" cy="394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ko-KR" altLang="en-US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구간별로 </a:t>
            </a:r>
            <a:r>
              <a:rPr lang="en-US" altLang="ko-KR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GC content </a:t>
            </a:r>
            <a:r>
              <a:rPr lang="ko-KR" altLang="en-US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를 구해보자</a:t>
            </a:r>
            <a:r>
              <a:rPr lang="en-US" altLang="ko-KR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b="1" spc="-150" dirty="0" smtClean="0">
                <a:solidFill>
                  <a:schemeClr val="bg1"/>
                </a:solidFill>
              </a:rPr>
              <a:t>5.4 A Sliding Window Analysis of GC Content</a:t>
            </a:r>
            <a:endParaRPr lang="ko-KR" altLang="en-US" sz="2400" b="1" spc="-150" dirty="0">
              <a:solidFill>
                <a:schemeClr val="bg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896020"/>
              </p:ext>
            </p:extLst>
          </p:nvPr>
        </p:nvGraphicFramePr>
        <p:xfrm>
          <a:off x="1835696" y="1879379"/>
          <a:ext cx="7128792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5651"/>
                <a:gridCol w="4143141"/>
              </a:tblGrid>
              <a:tr h="582571">
                <a:tc>
                  <a:txBody>
                    <a:bodyPr/>
                    <a:lstStyle/>
                    <a:p>
                      <a:pPr marL="0" marR="0" lvl="0" indent="-5143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&gt; GC(</a:t>
                      </a:r>
                      <a:r>
                        <a:rPr kumimoji="0" lang="en-US" altLang="ko-KR" sz="1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dengueseq</a:t>
                      </a: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[1:2000]) </a:t>
                      </a:r>
                    </a:p>
                    <a:p>
                      <a:pPr marL="0" marR="0" lvl="0" indent="-5143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0.465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indent="0" algn="l" latinLnBrk="1">
                        <a:buFont typeface="Wingdings"/>
                        <a:buNone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&gt; starts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&lt;-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seq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(1, length(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dengueseq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)-2000, by=2000)</a:t>
                      </a:r>
                    </a:p>
                    <a:p>
                      <a:pPr marL="0" indent="0" algn="l" latinLnBrk="1">
                        <a:buFont typeface="Wingdings"/>
                        <a:buNone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&gt; starts</a:t>
                      </a:r>
                    </a:p>
                    <a:p>
                      <a:pPr marL="0" indent="0" algn="l" latinLnBrk="1">
                        <a:buFont typeface="Wingdings"/>
                        <a:buNone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altLang="ko-KR" sz="1400" baseline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en-US" altLang="ko-KR" sz="1400" baseline="0" dirty="0" smtClean="0">
                          <a:solidFill>
                            <a:srgbClr val="00B050"/>
                          </a:solidFill>
                        </a:rPr>
                        <a:t> 1 2001 4001 6001 8001</a:t>
                      </a:r>
                    </a:p>
                    <a:p>
                      <a:pPr marL="0" indent="0" algn="l" latinLnBrk="1">
                        <a:buFont typeface="Wingdings"/>
                        <a:buNone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&gt; n &lt;- length(starts)</a:t>
                      </a:r>
                    </a:p>
                    <a:p>
                      <a:pPr marL="0" indent="0" algn="l" latinLnBrk="1">
                        <a:buFont typeface="Wingdings"/>
                        <a:buNone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&gt; for (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in 1:n) {</a:t>
                      </a:r>
                    </a:p>
                    <a:p>
                      <a:pPr marL="0" indent="0" algn="l" latinLnBrk="1">
                        <a:buFont typeface="Wingdings"/>
                        <a:buNone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    chunk &lt;-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dengueseq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[starts[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]: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(starts[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]+1999)]</a:t>
                      </a:r>
                    </a:p>
                    <a:p>
                      <a:pPr marL="0" indent="0" algn="l" latinLnBrk="1">
                        <a:buFont typeface="Wingdings"/>
                        <a:buNone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chunkGC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&lt;-GC(chunk)</a:t>
                      </a:r>
                    </a:p>
                    <a:p>
                      <a:pPr marL="0" indent="0" algn="l" latinLnBrk="1">
                        <a:buFont typeface="Wingdings"/>
                        <a:buNone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    print (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chunkGC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indent="0" algn="l" latinLnBrk="1">
                        <a:buFont typeface="Wingdings"/>
                        <a:buNone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     }</a:t>
                      </a:r>
                    </a:p>
                    <a:p>
                      <a:pPr marL="0" indent="0" algn="l" latinLnBrk="1">
                        <a:buFont typeface="Wingdings"/>
                        <a:buNone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en-US" altLang="ko-KR" sz="1400" baseline="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]</a:t>
                      </a:r>
                      <a:r>
                        <a:rPr lang="en-US" altLang="ko-KR" sz="1400" baseline="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 0.465 </a:t>
                      </a:r>
                    </a:p>
                    <a:p>
                      <a:pPr marL="0" indent="0" algn="l" latinLnBrk="1">
                        <a:buFont typeface="Wingdings"/>
                        <a:buNone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en-US" altLang="ko-KR" sz="1400" baseline="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]</a:t>
                      </a:r>
                      <a:r>
                        <a:rPr lang="en-US" altLang="ko-KR" sz="1400" baseline="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 0.4525 </a:t>
                      </a:r>
                    </a:p>
                    <a:p>
                      <a:pPr marL="0" indent="0" algn="l" latinLnBrk="1">
                        <a:buFont typeface="Wingdings"/>
                        <a:buNone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en-US" altLang="ko-KR" sz="1400" baseline="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]</a:t>
                      </a:r>
                      <a:r>
                        <a:rPr lang="en-US" altLang="ko-KR" sz="1400" baseline="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 0.4705 </a:t>
                      </a:r>
                    </a:p>
                    <a:p>
                      <a:pPr marL="0" indent="0" algn="l" latinLnBrk="1">
                        <a:buFont typeface="Wingdings"/>
                        <a:buNone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en-US" altLang="ko-KR" sz="1400" baseline="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]</a:t>
                      </a:r>
                      <a:r>
                        <a:rPr lang="en-US" altLang="ko-KR" sz="1400" baseline="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 0.479 </a:t>
                      </a:r>
                    </a:p>
                    <a:p>
                      <a:pPr marL="0" indent="0" algn="l" latinLnBrk="1">
                        <a:buFont typeface="Wingdings"/>
                        <a:buNone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en-US" altLang="ko-KR" sz="1400" baseline="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]</a:t>
                      </a:r>
                      <a:r>
                        <a:rPr lang="en-US" altLang="ko-KR" sz="1400" baseline="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 0.4545</a:t>
                      </a:r>
                    </a:p>
                    <a:p>
                      <a:pPr marL="0" indent="0" algn="l" latinLnBrk="1">
                        <a:buFont typeface="Wingdings"/>
                        <a:buNone/>
                      </a:pP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82571">
                <a:tc>
                  <a:txBody>
                    <a:bodyPr/>
                    <a:lstStyle/>
                    <a:p>
                      <a:pPr marL="0" marR="0" lvl="0" indent="-5143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&gt; GC(</a:t>
                      </a:r>
                      <a:r>
                        <a:rPr kumimoji="0" lang="en-US" altLang="ko-KR" sz="1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dengueseq</a:t>
                      </a: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[2001:4000]) </a:t>
                      </a:r>
                    </a:p>
                    <a:p>
                      <a:pPr marL="0" marR="0" lvl="0" indent="-5143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0.4525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82571">
                <a:tc>
                  <a:txBody>
                    <a:bodyPr/>
                    <a:lstStyle/>
                    <a:p>
                      <a:pPr marL="0" marR="0" lvl="0" indent="-5143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&gt; GC(</a:t>
                      </a:r>
                      <a:r>
                        <a:rPr kumimoji="0" lang="en-US" altLang="ko-KR" sz="1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dengueseq</a:t>
                      </a: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[4001:6000]) </a:t>
                      </a:r>
                    </a:p>
                    <a:p>
                      <a:pPr marL="0" marR="0" lvl="0" indent="-5143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0.4705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82571">
                <a:tc>
                  <a:txBody>
                    <a:bodyPr/>
                    <a:lstStyle/>
                    <a:p>
                      <a:pPr marL="0" marR="0" lvl="0" indent="-5143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&gt; GC(</a:t>
                      </a:r>
                      <a:r>
                        <a:rPr kumimoji="0" lang="en-US" altLang="ko-KR" sz="1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dengueseq</a:t>
                      </a: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[6001:8000]) </a:t>
                      </a:r>
                    </a:p>
                    <a:p>
                      <a:pPr marL="0" marR="0" lvl="0" indent="-5143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0.479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82571">
                <a:tc>
                  <a:txBody>
                    <a:bodyPr/>
                    <a:lstStyle/>
                    <a:p>
                      <a:pPr marL="0" marR="0" lvl="0" indent="-5143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&gt; GC(</a:t>
                      </a:r>
                      <a:r>
                        <a:rPr kumimoji="0" lang="en-US" altLang="ko-KR" sz="1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dengueseq</a:t>
                      </a: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[8001:10000])</a:t>
                      </a:r>
                    </a:p>
                    <a:p>
                      <a:pPr marL="0" marR="0" lvl="0" indent="-5143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0.4545</a:t>
                      </a: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82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&gt; GC(</a:t>
                      </a:r>
                      <a:r>
                        <a:rPr kumimoji="0" lang="en-US" altLang="ko-KR" sz="1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dengueseq</a:t>
                      </a: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[10001:10735])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0.4993197 </a:t>
                      </a:r>
                      <a:endParaRPr kumimoji="0" lang="ko-KR" altLang="en-US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934156" y="5790455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There seems to be some local variation!!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26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35696" y="1450229"/>
            <a:ext cx="6128237" cy="394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ko-KR" altLang="en-US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구간별로 </a:t>
            </a:r>
            <a:r>
              <a:rPr lang="en-US" altLang="ko-KR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GC content </a:t>
            </a:r>
            <a:r>
              <a:rPr lang="ko-KR" altLang="en-US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를 구해보자</a:t>
            </a:r>
            <a:r>
              <a:rPr lang="en-US" altLang="ko-KR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b="1" spc="-150" dirty="0" smtClean="0">
                <a:solidFill>
                  <a:schemeClr val="bg1"/>
                </a:solidFill>
              </a:rPr>
              <a:t>5.5 A Sliding Window Plot of GC Content</a:t>
            </a:r>
            <a:endParaRPr lang="ko-KR" altLang="en-US" sz="2400" b="1" spc="-150" dirty="0">
              <a:solidFill>
                <a:schemeClr val="bg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141182"/>
              </p:ext>
            </p:extLst>
          </p:nvPr>
        </p:nvGraphicFramePr>
        <p:xfrm>
          <a:off x="1835696" y="1879379"/>
          <a:ext cx="6984776" cy="3495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4776"/>
              </a:tblGrid>
              <a:tr h="3495426">
                <a:tc>
                  <a:txBody>
                    <a:bodyPr/>
                    <a:lstStyle/>
                    <a:p>
                      <a:pPr marL="0" indent="0" algn="l" latinLnBrk="1">
                        <a:buFont typeface="Wingdings"/>
                        <a:buNone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&gt; starts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&lt;-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seq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(1, length(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dengueseq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)-2000, by=2000)</a:t>
                      </a:r>
                    </a:p>
                    <a:p>
                      <a:pPr marL="0" indent="0" algn="l" latinLnBrk="1">
                        <a:buFont typeface="Wingdings"/>
                        <a:buNone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&gt; starts</a:t>
                      </a:r>
                    </a:p>
                    <a:p>
                      <a:pPr marL="0" indent="0" algn="l" latinLnBrk="1">
                        <a:buFont typeface="Wingdings"/>
                        <a:buNone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altLang="ko-KR" sz="1400" baseline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en-US" altLang="ko-KR" sz="1400" baseline="0" dirty="0" smtClean="0">
                          <a:solidFill>
                            <a:srgbClr val="00B050"/>
                          </a:solidFill>
                        </a:rPr>
                        <a:t> 1 2001 4001 6001 8001</a:t>
                      </a:r>
                    </a:p>
                    <a:p>
                      <a:pPr marL="0" indent="0" algn="l" latinLnBrk="1">
                        <a:buFont typeface="Wingdings"/>
                        <a:buNone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&gt; n &lt;- length(starts)</a:t>
                      </a:r>
                    </a:p>
                    <a:p>
                      <a:pPr marL="0" indent="0" algn="l" latinLnBrk="1">
                        <a:buFont typeface="Wingdings"/>
                        <a:buNone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&gt; for (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in 1:n) {</a:t>
                      </a:r>
                    </a:p>
                    <a:p>
                      <a:pPr marL="0" indent="0" algn="l" latinLnBrk="1">
                        <a:buFont typeface="Wingdings"/>
                        <a:buNone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    chunk &lt;-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dengueseq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[starts[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]: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(starts[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]+1999)]</a:t>
                      </a:r>
                    </a:p>
                    <a:p>
                      <a:pPr marL="0" indent="0" algn="l" latinLnBrk="1">
                        <a:buFont typeface="Wingdings"/>
                        <a:buNone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chunkGC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&lt;-GC(chunk)</a:t>
                      </a:r>
                    </a:p>
                    <a:p>
                      <a:pPr marL="0" indent="0" algn="l" latinLnBrk="1">
                        <a:buFont typeface="Wingdings"/>
                        <a:buNone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    print (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chunkGC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indent="0" algn="l" latinLnBrk="1">
                        <a:buFont typeface="Wingdings"/>
                        <a:buNone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    </a:t>
                      </a:r>
                      <a:r>
                        <a:rPr lang="en-US" altLang="ko-KR" sz="1400" baseline="0" dirty="0" err="1" smtClean="0">
                          <a:solidFill>
                            <a:schemeClr val="tx2"/>
                          </a:solidFill>
                          <a:sym typeface="Wingdings" panose="05000000000000000000" pitchFamily="2" charset="2"/>
                        </a:rPr>
                        <a:t>chunkGCs</a:t>
                      </a:r>
                      <a:r>
                        <a:rPr lang="en-US" altLang="ko-KR" sz="1400" baseline="0" dirty="0" smtClean="0">
                          <a:solidFill>
                            <a:schemeClr val="tx2"/>
                          </a:solidFill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en-US" altLang="ko-KR" sz="1400" baseline="0" dirty="0" err="1" smtClean="0">
                          <a:solidFill>
                            <a:schemeClr val="tx2"/>
                          </a:solidFill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400" baseline="0" dirty="0" smtClean="0">
                          <a:solidFill>
                            <a:schemeClr val="tx2"/>
                          </a:solidFill>
                          <a:sym typeface="Wingdings" panose="05000000000000000000" pitchFamily="2" charset="2"/>
                        </a:rPr>
                        <a:t>]  &lt;- </a:t>
                      </a:r>
                      <a:r>
                        <a:rPr lang="en-US" altLang="ko-KR" sz="1400" baseline="0" dirty="0" err="1" smtClean="0">
                          <a:solidFill>
                            <a:schemeClr val="tx2"/>
                          </a:solidFill>
                          <a:sym typeface="Wingdings" panose="05000000000000000000" pitchFamily="2" charset="2"/>
                        </a:rPr>
                        <a:t>chunkGC</a:t>
                      </a:r>
                      <a:endParaRPr lang="en-US" altLang="ko-KR" sz="1400" baseline="0" dirty="0" smtClean="0">
                        <a:solidFill>
                          <a:schemeClr val="tx2"/>
                        </a:solidFill>
                        <a:sym typeface="Wingdings" panose="05000000000000000000" pitchFamily="2" charset="2"/>
                      </a:endParaRPr>
                    </a:p>
                    <a:p>
                      <a:pPr marL="0" indent="0" algn="l" latinLnBrk="1">
                        <a:buFont typeface="Wingdings"/>
                        <a:buNone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     }</a:t>
                      </a:r>
                    </a:p>
                    <a:p>
                      <a:pPr marL="0" indent="0" algn="l" latinLnBrk="1">
                        <a:buFont typeface="Wingdings"/>
                        <a:buNone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&gt; </a:t>
                      </a:r>
                      <a:r>
                        <a:rPr lang="en-US" altLang="ko-KR" sz="1400" baseline="0" dirty="0" smtClean="0">
                          <a:solidFill>
                            <a:schemeClr val="tx2"/>
                          </a:solidFill>
                          <a:sym typeface="Wingdings" panose="05000000000000000000" pitchFamily="2" charset="2"/>
                        </a:rPr>
                        <a:t>Plot (starts, </a:t>
                      </a:r>
                      <a:r>
                        <a:rPr lang="en-US" altLang="ko-KR" sz="1400" baseline="0" dirty="0" err="1" smtClean="0">
                          <a:solidFill>
                            <a:schemeClr val="tx2"/>
                          </a:solidFill>
                          <a:sym typeface="Wingdings" panose="05000000000000000000" pitchFamily="2" charset="2"/>
                        </a:rPr>
                        <a:t>chunkGCs</a:t>
                      </a:r>
                      <a:r>
                        <a:rPr lang="en-US" altLang="ko-KR" sz="1400" baseline="0" dirty="0" smtClean="0">
                          <a:solidFill>
                            <a:schemeClr val="tx2"/>
                          </a:solidFill>
                          <a:sym typeface="Wingdings" panose="05000000000000000000" pitchFamily="2" charset="2"/>
                        </a:rPr>
                        <a:t>, type=‘b’, </a:t>
                      </a:r>
                      <a:r>
                        <a:rPr lang="en-US" altLang="ko-KR" sz="1400" baseline="0" dirty="0" err="1" smtClean="0">
                          <a:solidFill>
                            <a:schemeClr val="tx2"/>
                          </a:solidFill>
                          <a:sym typeface="Wingdings" panose="05000000000000000000" pitchFamily="2" charset="2"/>
                        </a:rPr>
                        <a:t>xlab</a:t>
                      </a:r>
                      <a:r>
                        <a:rPr lang="en-US" altLang="ko-KR" sz="1400" baseline="0" dirty="0" smtClean="0">
                          <a:solidFill>
                            <a:schemeClr val="tx2"/>
                          </a:solidFill>
                          <a:sym typeface="Wingdings" panose="05000000000000000000" pitchFamily="2" charset="2"/>
                        </a:rPr>
                        <a:t>=“Nucleotide start position”, </a:t>
                      </a:r>
                      <a:r>
                        <a:rPr lang="en-US" altLang="ko-KR" sz="1400" baseline="0" dirty="0" err="1" smtClean="0">
                          <a:solidFill>
                            <a:schemeClr val="tx2"/>
                          </a:solidFill>
                          <a:sym typeface="Wingdings" panose="05000000000000000000" pitchFamily="2" charset="2"/>
                        </a:rPr>
                        <a:t>ylab</a:t>
                      </a:r>
                      <a:r>
                        <a:rPr lang="en-US" altLang="ko-KR" sz="1400" baseline="0" dirty="0" smtClean="0">
                          <a:solidFill>
                            <a:schemeClr val="tx2"/>
                          </a:solidFill>
                          <a:sym typeface="Wingdings" panose="05000000000000000000" pitchFamily="2" charset="2"/>
                        </a:rPr>
                        <a:t>=“GC content”)</a:t>
                      </a:r>
                    </a:p>
                    <a:p>
                      <a:pPr marL="0" indent="0" algn="l" latinLnBrk="1">
                        <a:buFont typeface="Wingdings"/>
                        <a:buNone/>
                      </a:pP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934156" y="5790455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There seems to be some local variation!!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5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b="1" spc="-150" dirty="0" smtClean="0">
                <a:solidFill>
                  <a:schemeClr val="bg1"/>
                </a:solidFill>
              </a:rPr>
              <a:t>5.5 A Sliding Window Plot of GC Content</a:t>
            </a:r>
            <a:endParaRPr lang="ko-KR" altLang="en-US" sz="2400" b="1" spc="-150" dirty="0">
              <a:solidFill>
                <a:schemeClr val="bg1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430486"/>
            <a:ext cx="5213350" cy="502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142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b="1" spc="-150" dirty="0" smtClean="0">
                <a:solidFill>
                  <a:schemeClr val="bg1"/>
                </a:solidFill>
              </a:rPr>
              <a:t>5.5 A Sliding Window Plot of GC Content </a:t>
            </a:r>
            <a:br>
              <a:rPr lang="en-US" altLang="ko-KR" sz="2400" b="1" spc="-150" dirty="0" smtClean="0">
                <a:solidFill>
                  <a:schemeClr val="bg1"/>
                </a:solidFill>
              </a:rPr>
            </a:br>
            <a:r>
              <a:rPr lang="en-US" altLang="ko-KR" sz="2400" b="1" spc="-150" dirty="0" smtClean="0">
                <a:solidFill>
                  <a:schemeClr val="bg1"/>
                </a:solidFill>
              </a:rPr>
              <a:t>– Function</a:t>
            </a:r>
            <a:r>
              <a:rPr lang="ko-KR" altLang="en-US" sz="2400" b="1" spc="-150" dirty="0" smtClean="0">
                <a:solidFill>
                  <a:schemeClr val="bg1"/>
                </a:solidFill>
              </a:rPr>
              <a:t>으로 만들어</a:t>
            </a:r>
            <a:r>
              <a:rPr lang="en-US" altLang="ko-KR" sz="2400" b="1" spc="-150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spc="-150" dirty="0" smtClean="0">
                <a:solidFill>
                  <a:schemeClr val="bg1"/>
                </a:solidFill>
              </a:rPr>
              <a:t>자동화하기</a:t>
            </a:r>
            <a:endParaRPr lang="ko-KR" altLang="en-US" sz="2400" b="1" spc="-150" dirty="0">
              <a:solidFill>
                <a:schemeClr val="bg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398118"/>
              </p:ext>
            </p:extLst>
          </p:nvPr>
        </p:nvGraphicFramePr>
        <p:xfrm>
          <a:off x="1835696" y="1879379"/>
          <a:ext cx="6984776" cy="3495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4776"/>
              </a:tblGrid>
              <a:tr h="3495426">
                <a:tc>
                  <a:txBody>
                    <a:bodyPr/>
                    <a:lstStyle/>
                    <a:p>
                      <a:pPr marL="0" indent="0" algn="l" latinLnBrk="1">
                        <a:buFont typeface="Wingdings" pitchFamily="2" charset="2"/>
                        <a:buNone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slidingwindowplot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 &lt;- function(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windowsize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inputseq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indent="0" algn="l" latinLnBrk="1">
                        <a:buFont typeface="Wingdings" pitchFamily="2" charset="2"/>
                        <a:buNone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latinLnBrk="1">
                        <a:buFont typeface="Wingdings"/>
                        <a:buNone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starts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&lt;-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seq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(1, length(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inputseq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)-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windowsize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, by=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windowsize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indent="0" algn="l" latinLnBrk="1">
                        <a:buFont typeface="Wingdings"/>
                        <a:buNone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  n &lt;- length(starts)</a:t>
                      </a:r>
                    </a:p>
                    <a:p>
                      <a:pPr marL="0" indent="0" algn="l" latinLnBrk="1">
                        <a:buFont typeface="Wingdings"/>
                        <a:buNone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chunkGCs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&lt;-numeric(n)</a:t>
                      </a:r>
                    </a:p>
                    <a:p>
                      <a:pPr marL="0" indent="0" algn="l" latinLnBrk="1">
                        <a:buFont typeface="Wingdings"/>
                        <a:buNone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&gt; for (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in 1:n) {</a:t>
                      </a:r>
                    </a:p>
                    <a:p>
                      <a:pPr marL="0" indent="0" algn="l" latinLnBrk="1">
                        <a:buFont typeface="Wingdings"/>
                        <a:buNone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    chunk &lt;-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inputseq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[starts[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]: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(starts[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]+windowsize-1)]</a:t>
                      </a:r>
                    </a:p>
                    <a:p>
                      <a:pPr marL="0" indent="0" algn="l" latinLnBrk="1">
                        <a:buFont typeface="Wingdings"/>
                        <a:buNone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chunkGC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&lt;-GC(chunk)</a:t>
                      </a:r>
                    </a:p>
                    <a:p>
                      <a:pPr marL="0" indent="0" algn="l" latinLnBrk="1">
                        <a:buFont typeface="Wingdings"/>
                        <a:buNone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    print (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chunkGC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indent="0" algn="l" latinLnBrk="1">
                        <a:buFont typeface="Wingdings"/>
                        <a:buNone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chunkGCs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]  &lt;-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chunkGC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  <a:p>
                      <a:pPr marL="0" indent="0" algn="l" latinLnBrk="1">
                        <a:buFont typeface="Wingdings"/>
                        <a:buNone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     }</a:t>
                      </a:r>
                    </a:p>
                    <a:p>
                      <a:pPr marL="0" indent="0" algn="l" latinLnBrk="1">
                        <a:buFont typeface="Wingdings"/>
                        <a:buNone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&gt; plot (starts,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chunkGCs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, type=‘b’,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xlab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=“Nucleotide start position”,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ylab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=“GC content”)</a:t>
                      </a:r>
                    </a:p>
                    <a:p>
                      <a:pPr marL="0" indent="0" algn="l" latinLnBrk="1">
                        <a:buFont typeface="Wingdings"/>
                        <a:buNone/>
                      </a:pPr>
                      <a:endParaRPr lang="en-US" altLang="ko-KR" sz="1400" baseline="0" dirty="0" smtClean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  <a:p>
                      <a:pPr marL="0" indent="0" algn="l" latinLnBrk="1">
                        <a:buFont typeface="Wingdings"/>
                        <a:buNone/>
                      </a:pPr>
                      <a:r>
                        <a:rPr lang="en-US" altLang="ko-KR" sz="1400" baseline="0" dirty="0" smtClean="0">
                          <a:solidFill>
                            <a:schemeClr val="tx2"/>
                          </a:solidFill>
                          <a:sym typeface="Wingdings" panose="05000000000000000000" pitchFamily="2" charset="2"/>
                        </a:rPr>
                        <a:t>&gt; </a:t>
                      </a:r>
                      <a:r>
                        <a:rPr lang="en-US" altLang="ko-KR" sz="1400" baseline="0" dirty="0" err="1" smtClean="0">
                          <a:solidFill>
                            <a:schemeClr val="tx2"/>
                          </a:solidFill>
                          <a:sym typeface="Wingdings" panose="05000000000000000000" pitchFamily="2" charset="2"/>
                        </a:rPr>
                        <a:t>slidingwindowplot</a:t>
                      </a:r>
                      <a:r>
                        <a:rPr lang="en-US" altLang="ko-KR" sz="1400" baseline="0" dirty="0" smtClean="0">
                          <a:solidFill>
                            <a:schemeClr val="tx2"/>
                          </a:solidFill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400" baseline="0" dirty="0" err="1" smtClean="0">
                          <a:solidFill>
                            <a:schemeClr val="tx2"/>
                          </a:solidFill>
                          <a:sym typeface="Wingdings" panose="05000000000000000000" pitchFamily="2" charset="2"/>
                        </a:rPr>
                        <a:t>windowsize</a:t>
                      </a:r>
                      <a:r>
                        <a:rPr lang="en-US" altLang="ko-KR" sz="1400" baseline="0" dirty="0" smtClean="0">
                          <a:solidFill>
                            <a:schemeClr val="tx2"/>
                          </a:solidFill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400" baseline="0" dirty="0" err="1" smtClean="0">
                          <a:solidFill>
                            <a:schemeClr val="tx2"/>
                          </a:solidFill>
                          <a:sym typeface="Wingdings" panose="05000000000000000000" pitchFamily="2" charset="2"/>
                        </a:rPr>
                        <a:t>denguueseq</a:t>
                      </a:r>
                      <a:r>
                        <a:rPr lang="en-US" altLang="ko-KR" sz="1400" baseline="0" dirty="0" smtClean="0">
                          <a:solidFill>
                            <a:schemeClr val="tx2"/>
                          </a:solidFill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581368" y="486916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짠</a:t>
            </a:r>
            <a:r>
              <a:rPr lang="en-US" altLang="ko-KR" b="1" dirty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10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b="1" spc="-150" dirty="0" smtClean="0">
                <a:solidFill>
                  <a:schemeClr val="bg1"/>
                </a:solidFill>
              </a:rPr>
              <a:t>5.6 Over-represented and Under-represented DNA Words</a:t>
            </a:r>
            <a:endParaRPr lang="ko-KR" altLang="en-US" sz="2400" b="1" spc="-150" dirty="0">
              <a:solidFill>
                <a:schemeClr val="bg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587061"/>
              </p:ext>
            </p:extLst>
          </p:nvPr>
        </p:nvGraphicFramePr>
        <p:xfrm>
          <a:off x="683568" y="1628800"/>
          <a:ext cx="8136904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6904"/>
              </a:tblGrid>
              <a:tr h="3495426">
                <a:tc>
                  <a:txBody>
                    <a:bodyPr/>
                    <a:lstStyle/>
                    <a:p>
                      <a:pPr marL="0" indent="0" algn="l" latinLnBrk="1">
                        <a:buFont typeface="Wingdings" pitchFamily="2" charset="2"/>
                        <a:buNone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&gt; count (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dengueseq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, 2)  ##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특정길이의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sequence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가 몇 개나 등장하는지 세기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!</a:t>
                      </a:r>
                    </a:p>
                    <a:p>
                      <a:pPr marL="0" indent="0" algn="l" latinLnBrk="1">
                        <a:buFont typeface="Wingdings" pitchFamily="2" charset="2"/>
                        <a:buNone/>
                      </a:pPr>
                      <a:endParaRPr lang="en-US" altLang="ko-KR" sz="1400" baseline="0" dirty="0" smtClean="0">
                        <a:solidFill>
                          <a:schemeClr val="tx2"/>
                        </a:solidFill>
                        <a:sym typeface="Wingdings" panose="05000000000000000000" pitchFamily="2" charset="2"/>
                      </a:endParaRPr>
                    </a:p>
                    <a:p>
                      <a:pPr marL="0" indent="0" algn="l" latinLnBrk="1">
                        <a:buFont typeface="Wingdings" pitchFamily="2" charset="2"/>
                        <a:buNone/>
                      </a:pPr>
                      <a:endParaRPr lang="en-US" altLang="ko-KR" sz="1400" baseline="0" dirty="0" smtClean="0">
                        <a:solidFill>
                          <a:schemeClr val="tx2"/>
                        </a:solidFill>
                        <a:sym typeface="Wingdings" panose="05000000000000000000" pitchFamily="2" charset="2"/>
                      </a:endParaRPr>
                    </a:p>
                    <a:p>
                      <a:pPr marL="0" indent="0" algn="l" latinLnBrk="1">
                        <a:buFont typeface="Wingdings" pitchFamily="2" charset="2"/>
                        <a:buNone/>
                      </a:pPr>
                      <a:endParaRPr lang="en-US" altLang="ko-KR" sz="1400" baseline="0" dirty="0" smtClean="0">
                        <a:solidFill>
                          <a:schemeClr val="tx2"/>
                        </a:solidFill>
                        <a:sym typeface="Wingdings" panose="05000000000000000000" pitchFamily="2" charset="2"/>
                      </a:endParaRPr>
                    </a:p>
                    <a:p>
                      <a:pPr marL="0" indent="0" algn="l" latinLnBrk="1">
                        <a:buFont typeface="Wingdings" pitchFamily="2" charset="2"/>
                        <a:buNone/>
                      </a:pPr>
                      <a:endParaRPr lang="en-US" altLang="ko-KR" sz="1400" baseline="0" dirty="0" smtClean="0">
                        <a:solidFill>
                          <a:schemeClr val="tx2"/>
                        </a:solidFill>
                        <a:sym typeface="Wingdings" panose="05000000000000000000" pitchFamily="2" charset="2"/>
                      </a:endParaRPr>
                    </a:p>
                    <a:p>
                      <a:pPr marL="0" indent="0" algn="l" latinLnBrk="1">
                        <a:buFont typeface="Wingdings" pitchFamily="2" charset="2"/>
                        <a:buNone/>
                      </a:pPr>
                      <a:endParaRPr lang="en-US" altLang="ko-KR" sz="1400" baseline="0" dirty="0" smtClean="0">
                        <a:solidFill>
                          <a:schemeClr val="tx2"/>
                        </a:solidFill>
                        <a:sym typeface="Wingdings" panose="05000000000000000000" pitchFamily="2" charset="2"/>
                      </a:endParaRPr>
                    </a:p>
                    <a:p>
                      <a:pPr marL="0" indent="0" algn="ctr" latinLnBrk="1">
                        <a:buFont typeface="Wingdings" pitchFamily="2" charset="2"/>
                        <a:buNone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Over- or Under-represented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인지 판단하는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Statistics!</a:t>
                      </a:r>
                    </a:p>
                    <a:p>
                      <a:pPr marL="0" indent="0" algn="l" latinLnBrk="1">
                        <a:buFont typeface="Wingdings" pitchFamily="2" charset="2"/>
                        <a:buNone/>
                      </a:pPr>
                      <a:endParaRPr lang="en-US" altLang="ko-KR" sz="1400" baseline="0" dirty="0" smtClean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  <a:p>
                      <a:pPr marL="0" indent="0" algn="l" latinLnBrk="1">
                        <a:buFont typeface="Wingdings" pitchFamily="2" charset="2"/>
                        <a:buNone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&gt; count(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dengueseq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, 1) </a:t>
                      </a:r>
                      <a:r>
                        <a:rPr lang="en-US" altLang="ko-KR" sz="1400" baseline="0" dirty="0" smtClean="0">
                          <a:solidFill>
                            <a:schemeClr val="accent5"/>
                          </a:solidFill>
                          <a:sym typeface="Wingdings" panose="05000000000000000000" pitchFamily="2" charset="2"/>
                        </a:rPr>
                        <a:t># Get the number of occurrences of 1-nucleotide DNA words </a:t>
                      </a:r>
                    </a:p>
                    <a:p>
                      <a:pPr marL="0" indent="0" algn="l" latinLnBrk="1">
                        <a:buFont typeface="Wingdings" pitchFamily="2" charset="2"/>
                        <a:buNone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       a        c         g        t </a:t>
                      </a:r>
                    </a:p>
                    <a:p>
                      <a:pPr marL="0" indent="0" algn="l" latinLnBrk="1">
                        <a:buFont typeface="Wingdings" pitchFamily="2" charset="2"/>
                        <a:buNone/>
                      </a:pPr>
                      <a:r>
                        <a:rPr lang="en-US" altLang="ko-KR" sz="1400" baseline="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      3426   2240   2770   2299 </a:t>
                      </a:r>
                    </a:p>
                    <a:p>
                      <a:pPr marL="0" indent="0" algn="l" latinLnBrk="1">
                        <a:buFont typeface="Wingdings" pitchFamily="2" charset="2"/>
                        <a:buNone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&gt; </a:t>
                      </a:r>
                      <a:r>
                        <a:rPr lang="en-US" altLang="ko-KR" sz="1400" baseline="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2770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/(</a:t>
                      </a:r>
                      <a:r>
                        <a:rPr lang="en-US" altLang="ko-KR" sz="1400" baseline="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3426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en-US" altLang="ko-KR" sz="1400" baseline="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2240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en-US" altLang="ko-KR" sz="1400" baseline="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2770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en-US" altLang="ko-KR" sz="1400" baseline="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2299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en-US" altLang="ko-KR" sz="1400" baseline="0" dirty="0" smtClean="0">
                          <a:solidFill>
                            <a:schemeClr val="accent5"/>
                          </a:solidFill>
                          <a:sym typeface="Wingdings" panose="05000000000000000000" pitchFamily="2" charset="2"/>
                        </a:rPr>
                        <a:t># Get </a:t>
                      </a:r>
                      <a:r>
                        <a:rPr lang="en-US" altLang="ko-KR" sz="1400" baseline="0" dirty="0" err="1" smtClean="0">
                          <a:solidFill>
                            <a:schemeClr val="accent5"/>
                          </a:solidFill>
                          <a:sym typeface="Wingdings" panose="05000000000000000000" pitchFamily="2" charset="2"/>
                        </a:rPr>
                        <a:t>fG</a:t>
                      </a:r>
                      <a:r>
                        <a:rPr lang="en-US" altLang="ko-KR" sz="1400" baseline="0" dirty="0" smtClean="0">
                          <a:solidFill>
                            <a:schemeClr val="accent5"/>
                          </a:solidFill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indent="0" algn="l" latinLnBrk="1">
                        <a:buFont typeface="Wingdings" pitchFamily="2" charset="2"/>
                        <a:buNone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   [</a:t>
                      </a:r>
                      <a:r>
                        <a:rPr lang="en-US" altLang="ko-KR" sz="1400" baseline="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] </a:t>
                      </a:r>
                      <a:r>
                        <a:rPr lang="en-US" altLang="ko-KR" sz="1400" baseline="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0.2580345 </a:t>
                      </a:r>
                    </a:p>
                    <a:p>
                      <a:pPr marL="0" indent="0" algn="l" latinLnBrk="1">
                        <a:buFont typeface="Wingdings" pitchFamily="2" charset="2"/>
                        <a:buNone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&gt; </a:t>
                      </a:r>
                      <a:r>
                        <a:rPr lang="en-US" altLang="ko-KR" sz="1400" baseline="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2240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/(</a:t>
                      </a:r>
                      <a:r>
                        <a:rPr lang="en-US" altLang="ko-KR" sz="1400" baseline="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3426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en-US" altLang="ko-KR" sz="1400" baseline="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2240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en-US" altLang="ko-KR" sz="1400" baseline="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2770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en-US" altLang="ko-KR" sz="1400" baseline="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2299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en-US" altLang="ko-KR" sz="1400" baseline="0" dirty="0" smtClean="0">
                          <a:solidFill>
                            <a:schemeClr val="accent5"/>
                          </a:solidFill>
                          <a:sym typeface="Wingdings" panose="05000000000000000000" pitchFamily="2" charset="2"/>
                        </a:rPr>
                        <a:t># Get </a:t>
                      </a:r>
                      <a:r>
                        <a:rPr lang="en-US" altLang="ko-KR" sz="1400" baseline="0" dirty="0" err="1" smtClean="0">
                          <a:solidFill>
                            <a:schemeClr val="accent5"/>
                          </a:solidFill>
                          <a:sym typeface="Wingdings" panose="05000000000000000000" pitchFamily="2" charset="2"/>
                        </a:rPr>
                        <a:t>fC</a:t>
                      </a:r>
                      <a:r>
                        <a:rPr lang="en-US" altLang="ko-KR" sz="1400" baseline="0" dirty="0" smtClean="0">
                          <a:solidFill>
                            <a:schemeClr val="accent5"/>
                          </a:solidFill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indent="0" algn="l" latinLnBrk="1">
                        <a:buFont typeface="Wingdings" pitchFamily="2" charset="2"/>
                        <a:buNone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   [</a:t>
                      </a:r>
                      <a:r>
                        <a:rPr lang="en-US" altLang="ko-KR" sz="1400" baseline="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] </a:t>
                      </a:r>
                      <a:r>
                        <a:rPr lang="en-US" altLang="ko-KR" sz="1400" baseline="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0.2086633 </a:t>
                      </a:r>
                    </a:p>
                    <a:p>
                      <a:pPr marL="0" indent="0" algn="l" latinLnBrk="1">
                        <a:buFont typeface="Wingdings" pitchFamily="2" charset="2"/>
                        <a:buNone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&gt; count(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dengueseq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400" baseline="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en-US" altLang="ko-KR" sz="1400" baseline="0" dirty="0" smtClean="0">
                          <a:solidFill>
                            <a:schemeClr val="accent5"/>
                          </a:solidFill>
                          <a:sym typeface="Wingdings" panose="05000000000000000000" pitchFamily="2" charset="2"/>
                        </a:rPr>
                        <a:t># Get the number of occurrences of 2-nucleotide DNA words</a:t>
                      </a:r>
                    </a:p>
                    <a:p>
                      <a:pPr marL="0" indent="0" algn="l" latinLnBrk="1">
                        <a:buFont typeface="Wingdings" pitchFamily="2" charset="2"/>
                        <a:buNone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      aa     ac    ag    at     ca    cc    cg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ct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ga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gc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   gg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gt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    ta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tc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tg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tt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indent="0" algn="l" latinLnBrk="1">
                        <a:buFont typeface="Wingdings" pitchFamily="2" charset="2"/>
                        <a:buNone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     </a:t>
                      </a:r>
                      <a:r>
                        <a:rPr lang="en-US" altLang="ko-KR" sz="1400" baseline="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1108  720  890  708  901  523  261  555  976  500  787  507  440  497  832  5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29 </a:t>
                      </a:r>
                    </a:p>
                    <a:p>
                      <a:pPr marL="0" indent="0" algn="l" latinLnBrk="1">
                        <a:buFont typeface="Wingdings" pitchFamily="2" charset="2"/>
                        <a:buNone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&gt; </a:t>
                      </a:r>
                      <a:r>
                        <a:rPr lang="en-US" altLang="ko-KR" sz="1400" baseline="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500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/(</a:t>
                      </a:r>
                      <a:r>
                        <a:rPr lang="en-US" altLang="ko-KR" sz="1400" baseline="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1108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en-US" altLang="ko-KR" sz="1400" baseline="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720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en-US" altLang="ko-KR" sz="1400" baseline="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890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en-US" altLang="ko-KR" sz="1400" baseline="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708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en-US" altLang="ko-KR" sz="1400" baseline="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901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en-US" altLang="ko-KR" sz="1400" baseline="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523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en-US" altLang="ko-KR" sz="1400" baseline="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261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en-US" altLang="ko-KR" sz="1400" baseline="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555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en-US" altLang="ko-KR" sz="1400" baseline="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976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en-US" altLang="ko-KR" sz="1400" baseline="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500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en-US" altLang="ko-KR" sz="1400" baseline="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787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en-US" altLang="ko-KR" sz="1400" baseline="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507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en-US" altLang="ko-KR" sz="1400" baseline="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440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en-US" altLang="ko-KR" sz="1400" baseline="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497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en-US" altLang="ko-KR" sz="1400" baseline="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832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en-US" altLang="ko-KR" sz="1400" baseline="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529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en-US" altLang="ko-KR" sz="1400" baseline="0" dirty="0" smtClean="0">
                          <a:solidFill>
                            <a:schemeClr val="accent5"/>
                          </a:solidFill>
                          <a:sym typeface="Wingdings" panose="05000000000000000000" pitchFamily="2" charset="2"/>
                        </a:rPr>
                        <a:t># Get </a:t>
                      </a:r>
                      <a:r>
                        <a:rPr lang="en-US" altLang="ko-KR" sz="1400" baseline="0" dirty="0" err="1" smtClean="0">
                          <a:solidFill>
                            <a:schemeClr val="accent5"/>
                          </a:solidFill>
                          <a:sym typeface="Wingdings" panose="05000000000000000000" pitchFamily="2" charset="2"/>
                        </a:rPr>
                        <a:t>fGC</a:t>
                      </a:r>
                      <a:endParaRPr lang="en-US" altLang="ko-KR" sz="1400" baseline="0" dirty="0" smtClean="0">
                        <a:solidFill>
                          <a:schemeClr val="accent5"/>
                        </a:solidFill>
                        <a:sym typeface="Wingdings" panose="05000000000000000000" pitchFamily="2" charset="2"/>
                      </a:endParaRPr>
                    </a:p>
                    <a:p>
                      <a:pPr marL="0" indent="0" algn="l" latinLnBrk="1">
                        <a:buFont typeface="Wingdings" pitchFamily="2" charset="2"/>
                        <a:buNone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   [</a:t>
                      </a:r>
                      <a:r>
                        <a:rPr lang="en-US" altLang="ko-KR" sz="1400" baseline="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] </a:t>
                      </a:r>
                      <a:r>
                        <a:rPr lang="en-US" altLang="ko-KR" sz="1400" baseline="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0.04658096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indent="0" algn="l" latinLnBrk="1">
                        <a:buFont typeface="Wingdings" pitchFamily="2" charset="2"/>
                        <a:buNone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&gt; </a:t>
                      </a:r>
                      <a:r>
                        <a:rPr lang="en-US" altLang="ko-KR" sz="1400" baseline="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0.04658096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/(</a:t>
                      </a:r>
                      <a:r>
                        <a:rPr lang="en-US" altLang="ko-KR" sz="1400" baseline="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0.2580345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*</a:t>
                      </a:r>
                      <a:r>
                        <a:rPr lang="en-US" altLang="ko-KR" sz="1400" baseline="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0.2086633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en-US" altLang="ko-KR" sz="1400" baseline="0" dirty="0" smtClean="0">
                          <a:solidFill>
                            <a:schemeClr val="accent5"/>
                          </a:solidFill>
                          <a:sym typeface="Wingdings" panose="05000000000000000000" pitchFamily="2" charset="2"/>
                        </a:rPr>
                        <a:t># Get rho(GC) </a:t>
                      </a:r>
                    </a:p>
                    <a:p>
                      <a:pPr marL="0" indent="0" algn="l" latinLnBrk="1">
                        <a:buFont typeface="Wingdings" pitchFamily="2" charset="2"/>
                        <a:buNone/>
                      </a:pPr>
                      <a:r>
                        <a:rPr lang="en-US" altLang="ko-KR" sz="1400" baseline="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en-US" altLang="ko-KR" sz="1400" baseline="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]</a:t>
                      </a:r>
                      <a:r>
                        <a:rPr lang="en-US" altLang="ko-KR" sz="1400" baseline="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 0.8651364</a:t>
                      </a:r>
                    </a:p>
                    <a:p>
                      <a:pPr marL="0" indent="0" algn="l" latinLnBrk="1">
                        <a:buFont typeface="Wingdings" pitchFamily="2" charset="2"/>
                        <a:buNone/>
                      </a:pPr>
                      <a:endParaRPr lang="en-US" altLang="ko-KR" sz="1400" baseline="0" dirty="0" smtClean="0">
                        <a:solidFill>
                          <a:schemeClr val="tx2"/>
                        </a:solidFill>
                        <a:sym typeface="Wingdings" panose="05000000000000000000" pitchFamily="2" charset="2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모서리가 둥근 직사각형 1"/>
          <p:cNvSpPr/>
          <p:nvPr/>
        </p:nvSpPr>
        <p:spPr>
          <a:xfrm>
            <a:off x="3491880" y="2108172"/>
            <a:ext cx="2736304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dirty="0">
                <a:solidFill>
                  <a:schemeClr val="tx2"/>
                </a:solidFill>
                <a:sym typeface="Wingdings" panose="05000000000000000000" pitchFamily="2" charset="2"/>
              </a:rPr>
              <a:t>ρ(</a:t>
            </a:r>
            <a:r>
              <a:rPr lang="en-US" altLang="ko-KR" dirty="0" err="1">
                <a:solidFill>
                  <a:schemeClr val="tx2"/>
                </a:solidFill>
                <a:sym typeface="Wingdings" panose="05000000000000000000" pitchFamily="2" charset="2"/>
              </a:rPr>
              <a:t>xy</a:t>
            </a:r>
            <a:r>
              <a:rPr lang="en-US" altLang="ko-KR" dirty="0">
                <a:solidFill>
                  <a:schemeClr val="tx2"/>
                </a:solidFill>
                <a:sym typeface="Wingdings" panose="05000000000000000000" pitchFamily="2" charset="2"/>
              </a:rPr>
              <a:t>) = </a:t>
            </a:r>
            <a:r>
              <a:rPr lang="en-US" altLang="ko-KR" dirty="0" err="1">
                <a:solidFill>
                  <a:schemeClr val="tx2"/>
                </a:solidFill>
                <a:sym typeface="Wingdings" panose="05000000000000000000" pitchFamily="2" charset="2"/>
              </a:rPr>
              <a:t>fxy</a:t>
            </a:r>
            <a:r>
              <a:rPr lang="en-US" altLang="ko-KR" dirty="0">
                <a:solidFill>
                  <a:schemeClr val="tx2"/>
                </a:solidFill>
                <a:sym typeface="Wingdings" panose="05000000000000000000" pitchFamily="2" charset="2"/>
              </a:rPr>
              <a:t>/(</a:t>
            </a:r>
            <a:r>
              <a:rPr lang="en-US" altLang="ko-KR" dirty="0" err="1">
                <a:solidFill>
                  <a:schemeClr val="tx2"/>
                </a:solidFill>
                <a:sym typeface="Wingdings" panose="05000000000000000000" pitchFamily="2" charset="2"/>
              </a:rPr>
              <a:t>fx</a:t>
            </a:r>
            <a:r>
              <a:rPr lang="en-US" altLang="ko-KR" dirty="0">
                <a:solidFill>
                  <a:schemeClr val="tx2"/>
                </a:solidFill>
                <a:sym typeface="Wingdings" panose="05000000000000000000" pitchFamily="2" charset="2"/>
              </a:rPr>
              <a:t>*</a:t>
            </a:r>
            <a:r>
              <a:rPr lang="en-US" altLang="ko-KR" dirty="0" err="1">
                <a:solidFill>
                  <a:schemeClr val="tx2"/>
                </a:solidFill>
                <a:sym typeface="Wingdings" panose="05000000000000000000" pitchFamily="2" charset="2"/>
              </a:rPr>
              <a:t>fy</a:t>
            </a:r>
            <a:r>
              <a:rPr lang="en-US" altLang="ko-KR" dirty="0" smtClean="0">
                <a:solidFill>
                  <a:schemeClr val="tx2"/>
                </a:solidFill>
                <a:sym typeface="Wingdings" panose="05000000000000000000" pitchFamily="2" charset="2"/>
              </a:rPr>
              <a:t>)</a:t>
            </a:r>
            <a:endParaRPr lang="en-US" altLang="ko-KR" dirty="0">
              <a:solidFill>
                <a:schemeClr val="tx2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6176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466403" y="4149080"/>
            <a:ext cx="4753669" cy="1244476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spc="-150" smtClean="0">
                <a:latin typeface="+mj-ea"/>
              </a:rPr>
              <a:t>감사합니다</a:t>
            </a:r>
            <a:r>
              <a:rPr lang="en-US" altLang="ko-KR" sz="4000" spc="-150" smtClean="0">
                <a:latin typeface="+mj-ea"/>
              </a:rPr>
              <a:t>.</a:t>
            </a:r>
            <a:endParaRPr lang="ko-KR" altLang="en-US" sz="4000" spc="-150"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595959"/>
      </a:folHlink>
    </a:clrScheme>
    <a:fontScheme name="나눔명조">
      <a:majorFont>
        <a:latin typeface="나눔명조"/>
        <a:ea typeface="나눔명조"/>
        <a:cs typeface=""/>
      </a:majorFont>
      <a:minorFont>
        <a:latin typeface="나눔명조"/>
        <a:ea typeface="나눔명조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2270</TotalTime>
  <Words>809</Words>
  <Application>Microsoft Office PowerPoint</Application>
  <PresentationFormat>화면 슬라이드 쇼(4:3)</PresentationFormat>
  <Paragraphs>155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굴림</vt:lpstr>
      <vt:lpstr>Arial</vt:lpstr>
      <vt:lpstr>맑은 고딕</vt:lpstr>
      <vt:lpstr>나눔명조</vt:lpstr>
      <vt:lpstr>Wingdings</vt:lpstr>
      <vt:lpstr>나눔고딕</vt:lpstr>
      <vt:lpstr>Office 테마</vt:lpstr>
      <vt:lpstr>DNA  Sequence Statistics (2)</vt:lpstr>
      <vt:lpstr>5.2 Reading Sequence Data with SeqinR</vt:lpstr>
      <vt:lpstr>5.3 Local Variation in GC Content</vt:lpstr>
      <vt:lpstr>5.4 A Sliding Window Analysis of GC Content</vt:lpstr>
      <vt:lpstr>5.5 A Sliding Window Plot of GC Content</vt:lpstr>
      <vt:lpstr>5.5 A Sliding Window Plot of GC Content</vt:lpstr>
      <vt:lpstr>5.5 A Sliding Window Plot of GC Content  – Function으로 만들어 자동화하기</vt:lpstr>
      <vt:lpstr>5.6 Over-represented and Under-represented DNA Words</vt:lpstr>
      <vt:lpstr>감사합니다.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 나눔명조R, 40pt</dc:title>
  <dc:creator>네이버 한글캠페인</dc:creator>
  <cp:lastModifiedBy>Yunju Yang</cp:lastModifiedBy>
  <cp:revision>24</cp:revision>
  <dcterms:created xsi:type="dcterms:W3CDTF">2011-08-23T09:33:59Z</dcterms:created>
  <dcterms:modified xsi:type="dcterms:W3CDTF">2016-08-02T11:28:45Z</dcterms:modified>
</cp:coreProperties>
</file>