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60" r:id="rId4"/>
    <p:sldId id="430" r:id="rId5"/>
    <p:sldId id="431" r:id="rId6"/>
    <p:sldId id="432" r:id="rId7"/>
    <p:sldId id="433" r:id="rId8"/>
    <p:sldId id="436" r:id="rId9"/>
    <p:sldId id="434" r:id="rId10"/>
    <p:sldId id="435" r:id="rId11"/>
    <p:sldId id="443" r:id="rId12"/>
    <p:sldId id="437" r:id="rId13"/>
    <p:sldId id="444" r:id="rId14"/>
    <p:sldId id="438" r:id="rId15"/>
    <p:sldId id="445" r:id="rId16"/>
    <p:sldId id="446" r:id="rId17"/>
    <p:sldId id="439" r:id="rId18"/>
    <p:sldId id="440" r:id="rId19"/>
    <p:sldId id="447" r:id="rId20"/>
    <p:sldId id="441" r:id="rId21"/>
    <p:sldId id="442" r:id="rId22"/>
    <p:sldId id="361" r:id="rId23"/>
    <p:sldId id="362" r:id="rId24"/>
    <p:sldId id="448" r:id="rId25"/>
    <p:sldId id="449" r:id="rId26"/>
    <p:sldId id="450" r:id="rId27"/>
    <p:sldId id="454" r:id="rId28"/>
    <p:sldId id="451" r:id="rId29"/>
    <p:sldId id="452" r:id="rId30"/>
    <p:sldId id="455" r:id="rId31"/>
    <p:sldId id="453" r:id="rId32"/>
    <p:sldId id="456" r:id="rId33"/>
    <p:sldId id="457" r:id="rId34"/>
    <p:sldId id="462" r:id="rId35"/>
    <p:sldId id="458" r:id="rId36"/>
    <p:sldId id="459" r:id="rId37"/>
    <p:sldId id="463" r:id="rId38"/>
    <p:sldId id="464" r:id="rId39"/>
    <p:sldId id="30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7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Beyond Linearity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1113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 내는 방법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계단함수 사용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04" y="2714877"/>
            <a:ext cx="5876925" cy="30765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36" y="1389314"/>
            <a:ext cx="8972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913"/>
          <a:stretch/>
        </p:blipFill>
        <p:spPr>
          <a:xfrm>
            <a:off x="633687" y="1210613"/>
            <a:ext cx="10071041" cy="52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스플라인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(Regression Spline)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135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기저함수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(Basis Function)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방법론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1" y="2155929"/>
            <a:ext cx="11709692" cy="9090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29291" y="4071883"/>
            <a:ext cx="690766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일반적인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입력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변수로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쓰는 것이 아닌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어떠한 함수를 취한 것을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쓴다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34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기저벡터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(Basis Vector)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82" y="3250171"/>
            <a:ext cx="3048000" cy="2495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25287" y="1389178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기저벡터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endParaRPr lang="ko-KR" altLang="en-US" sz="28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94328"/>
              </p:ext>
            </p:extLst>
          </p:nvPr>
        </p:nvGraphicFramePr>
        <p:xfrm>
          <a:off x="6866225" y="2691003"/>
          <a:ext cx="41497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수식" r:id="rId4" imgW="1015920" imgH="304560" progId="Equation.3">
                  <p:embed/>
                </p:oleObj>
              </mc:Choice>
              <mc:Fallback>
                <p:oleObj name="수식" r:id="rId4" imgW="10159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6225" y="2691003"/>
                        <a:ext cx="414972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4941" y="2647649"/>
            <a:ext cx="425003" cy="1455313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04807" y="2647648"/>
            <a:ext cx="425003" cy="1455313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64091" y="2647647"/>
            <a:ext cx="425003" cy="1455313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99221"/>
              </p:ext>
            </p:extLst>
          </p:nvPr>
        </p:nvGraphicFramePr>
        <p:xfrm>
          <a:off x="189083" y="5448007"/>
          <a:ext cx="25384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수식" r:id="rId6" imgW="622080" imgH="304560" progId="Equation.3">
                  <p:embed/>
                </p:oleObj>
              </mc:Choice>
              <mc:Fallback>
                <p:oleObj name="수식" r:id="rId6" imgW="62208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083" y="5448007"/>
                        <a:ext cx="2538413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10624"/>
              </p:ext>
            </p:extLst>
          </p:nvPr>
        </p:nvGraphicFramePr>
        <p:xfrm>
          <a:off x="1628287" y="1912261"/>
          <a:ext cx="26908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수식" r:id="rId8" imgW="660240" imgH="304560" progId="Equation.3">
                  <p:embed/>
                </p:oleObj>
              </mc:Choice>
              <mc:Fallback>
                <p:oleObj name="수식" r:id="rId8" imgW="66024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8287" y="1912261"/>
                        <a:ext cx="2690813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2005"/>
              </p:ext>
            </p:extLst>
          </p:nvPr>
        </p:nvGraphicFramePr>
        <p:xfrm>
          <a:off x="4888592" y="4208170"/>
          <a:ext cx="26908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수식" r:id="rId10" imgW="660240" imgH="304560" progId="Equation.3">
                  <p:embed/>
                </p:oleObj>
              </mc:Choice>
              <mc:Fallback>
                <p:oleObj name="수식" r:id="rId10" imgW="66024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88592" y="4208170"/>
                        <a:ext cx="2690812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9" idx="0"/>
          </p:cNvCxnSpPr>
          <p:nvPr/>
        </p:nvCxnSpPr>
        <p:spPr>
          <a:xfrm>
            <a:off x="6372665" y="1912261"/>
            <a:ext cx="2114778" cy="7353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6372665" y="1912261"/>
            <a:ext cx="3244644" cy="73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1" idx="0"/>
          </p:cNvCxnSpPr>
          <p:nvPr/>
        </p:nvCxnSpPr>
        <p:spPr>
          <a:xfrm>
            <a:off x="6372665" y="1912261"/>
            <a:ext cx="4403928" cy="7353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기저함수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(Basis Function)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푸리에급수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92" y="3171769"/>
            <a:ext cx="5320792" cy="3642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55" y="1436608"/>
            <a:ext cx="7404983" cy="17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가지 기저 함수 적용 형태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389314"/>
            <a:ext cx="6203046" cy="5162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64" y="2763537"/>
            <a:ext cx="205740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64" y="4571883"/>
            <a:ext cx="4562475" cy="63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5864" y="2112466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다항회귀의 경우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7052908" y="3920812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조각별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상수함수의 경우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32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상수가 아니라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다항식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89" y="2125060"/>
            <a:ext cx="5810250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40837"/>
            <a:ext cx="8267700" cy="12382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5789202" y="3177286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5490" y="16018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다항식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3514512" y="4257849"/>
            <a:ext cx="5190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기준으로 조각난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다항식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6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상수가 아니라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다항식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323" t="14243" r="22039" b="44857"/>
          <a:stretch/>
        </p:blipFill>
        <p:spPr>
          <a:xfrm>
            <a:off x="323249" y="1412113"/>
            <a:ext cx="5261318" cy="5064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0012"/>
          <a:stretch/>
        </p:blipFill>
        <p:spPr>
          <a:xfrm>
            <a:off x="2615976" y="2124227"/>
            <a:ext cx="5937182" cy="45900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4493" t="55432" r="22550" b="4805"/>
          <a:stretch/>
        </p:blipFill>
        <p:spPr>
          <a:xfrm>
            <a:off x="6664642" y="1467478"/>
            <a:ext cx="5205046" cy="49237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7143219" y="2165525"/>
            <a:ext cx="2123946" cy="225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57268" y="2124227"/>
            <a:ext cx="2096086" cy="229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288259" y="4419275"/>
            <a:ext cx="2978906" cy="12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67165" y="5668582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매듭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(knots)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323249" y="1232192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7359" y="1267645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56844" y="1267645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66329" y="1265670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88881" y="1273496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28109" y="1285192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68483" y="1302029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190684" y="1285192"/>
            <a:ext cx="577083" cy="892036"/>
          </a:xfrm>
          <a:prstGeom prst="rect">
            <a:avLst/>
          </a:prstGeom>
          <a:solidFill>
            <a:srgbClr val="00B05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0555" y="2331598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자유도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2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연속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다항식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1" y="2956910"/>
            <a:ext cx="6593677" cy="37364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83" y="342777"/>
            <a:ext cx="6260962" cy="2740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82083" y="2433690"/>
            <a:ext cx="126188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불연속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317539" y="3100935"/>
            <a:ext cx="90281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94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World!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384116"/>
            <a:ext cx="5317588" cy="489906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비선형적 접근법 종류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6652" y="2427814"/>
            <a:ext cx="292419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다항회귀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조각별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상수함수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회귀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스플라인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 algn="ctr"/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4.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평활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스플라인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5.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국소회귀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6.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일반화가법모델</a:t>
            </a:r>
            <a:endParaRPr lang="ko-KR" altLang="en-US" sz="2400" dirty="0"/>
          </a:p>
        </p:txBody>
      </p:sp>
      <p:sp>
        <p:nvSpPr>
          <p:cNvPr id="4" name="왼쪽 대괄호 3"/>
          <p:cNvSpPr/>
          <p:nvPr/>
        </p:nvSpPr>
        <p:spPr>
          <a:xfrm>
            <a:off x="4546243" y="2593770"/>
            <a:ext cx="283336" cy="302800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8065" y="3907718"/>
            <a:ext cx="3788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ym typeface="Wingdings" panose="05000000000000000000" pitchFamily="2" charset="2"/>
              </a:rPr>
              <a:t>단일 입력 변수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X –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출력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052" y="6141469"/>
            <a:ext cx="4778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ym typeface="Wingdings" panose="05000000000000000000" pitchFamily="2" charset="2"/>
              </a:rPr>
              <a:t>다중 입력 변수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X1, X2, …,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Xp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–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출력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4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연속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다항식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52" y="1389314"/>
            <a:ext cx="12264593" cy="5367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68504" y="1389314"/>
            <a:ext cx="3675564" cy="4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3009" y="1385888"/>
            <a:ext cx="2139840" cy="442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98617" y="1333379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ko-KR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연속조건      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삼차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스플라인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(Cubic Spline)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235"/>
            <a:ext cx="5945042" cy="5263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604"/>
          <a:stretch/>
        </p:blipFill>
        <p:spPr>
          <a:xfrm>
            <a:off x="6215943" y="1717235"/>
            <a:ext cx="5714596" cy="50185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05877" y="1651299"/>
            <a:ext cx="1837782" cy="439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2504" y="1717235"/>
            <a:ext cx="3546609" cy="442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97500" y="1724568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+ 1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미분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/2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미분 연속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자연 삼차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스플라인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(Natural Cubic Spline)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55" y="1027651"/>
            <a:ext cx="6828253" cy="50495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96478" y="6077243"/>
            <a:ext cx="8169885" cy="60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삼차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스플라인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끝자락 선형 가정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자연 삼차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스플라인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271" y="1600329"/>
            <a:ext cx="428514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제한 조건이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많아지면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 smtClean="0"/>
              <a:t>자유도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를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낮추고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이는 </a:t>
            </a:r>
            <a:r>
              <a:rPr lang="ko-KR" altLang="en-US" sz="2400" b="1" dirty="0" smtClean="0"/>
              <a:t>분산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감소로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smtClean="0"/>
              <a:t>신뢰구간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 안정성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확보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b="1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따라서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자연 삼차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스플라인이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좋다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매듭 수와 위치 선택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05" y="1017876"/>
            <a:ext cx="9319333" cy="56853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4796" y="1373943"/>
            <a:ext cx="263726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매듭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이 많으면 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smtClean="0"/>
              <a:t>유연성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이 커지고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 smtClean="0"/>
              <a:t>계산량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도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커진다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5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매듭 수와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자유도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2421474"/>
            <a:ext cx="10829925" cy="4181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1408" y="1274916"/>
            <a:ext cx="11349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보통 매듭은 일정한 간격으로 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개수를 설정하는 문제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교차검증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(CV)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으로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272372" y="1736581"/>
            <a:ext cx="33305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 rot="5400000">
            <a:off x="5542648" y="1518126"/>
            <a:ext cx="324896" cy="761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51098" y="209657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자유도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다항회귀와 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28" y="323557"/>
            <a:ext cx="7321242" cy="54195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068" y="2472526"/>
            <a:ext cx="482055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경계부분에서 </a:t>
            </a:r>
            <a:endParaRPr lang="en-US" altLang="ko-KR" sz="2400" b="1" dirty="0" smtClean="0"/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삼차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스플라인과는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신뢰구간 차이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다항회귀와는 값 자체의 차이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28531" y="5772035"/>
            <a:ext cx="653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(15</a:t>
            </a:r>
            <a:r>
              <a:rPr lang="ko-KR" altLang="en-US" sz="2400" b="1" dirty="0" smtClean="0"/>
              <a:t>차 다항 </a:t>
            </a:r>
            <a:r>
              <a:rPr lang="en-US" altLang="ko-KR" sz="2400" b="1" dirty="0" smtClean="0"/>
              <a:t>VS. 15</a:t>
            </a:r>
            <a:r>
              <a:rPr lang="ko-KR" altLang="en-US" sz="2400" b="1" dirty="0" smtClean="0"/>
              <a:t>자유도 자연 삼차 </a:t>
            </a:r>
            <a:r>
              <a:rPr lang="ko-KR" altLang="en-US" sz="2400" b="1" dirty="0" err="1" smtClean="0"/>
              <a:t>스플라인</a:t>
            </a:r>
            <a:r>
              <a:rPr lang="en-US" altLang="ko-KR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평활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스플라인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(Smoothing Spline)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623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목적 함수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RSS + Penalty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10" y="1769141"/>
            <a:ext cx="6715040" cy="164930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4037428" y="1153551"/>
            <a:ext cx="0" cy="61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866228" y="1055077"/>
            <a:ext cx="1125415" cy="7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75914" y="1769141"/>
            <a:ext cx="3643532" cy="164930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8935" y="1769141"/>
            <a:ext cx="2893215" cy="1649308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8658" y="3991837"/>
            <a:ext cx="100767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 미분 </a:t>
            </a:r>
            <a:r>
              <a:rPr lang="en-US" altLang="ko-KR" sz="2400" b="1" dirty="0" smtClean="0"/>
              <a:t>= 1</a:t>
            </a:r>
            <a:r>
              <a:rPr lang="ko-KR" altLang="en-US" sz="2400" b="1" dirty="0" smtClean="0"/>
              <a:t>차 미분의 변동 </a:t>
            </a:r>
            <a:r>
              <a:rPr lang="en-US" altLang="ko-KR" sz="2400" b="1" dirty="0" smtClean="0"/>
              <a:t>= </a:t>
            </a:r>
            <a:r>
              <a:rPr lang="ko-KR" altLang="en-US" sz="2400" b="1" dirty="0" smtClean="0"/>
              <a:t>기울기의 변동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차 미분 값이 적으면 </a:t>
            </a: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전 구간에 대한 기울기의 변동이 크지 않게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ko-KR" altLang="en-US" sz="2400" b="1" dirty="0" smtClean="0">
                <a:sym typeface="Wingdings" panose="05000000000000000000" pitchFamily="2" charset="2"/>
              </a:rPr>
              <a:t>결론적으로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Smoothing (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평활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하게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Fitting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한다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925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평활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스플라인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적합 모습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4" y="1085850"/>
            <a:ext cx="7839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ko-KR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국소회귀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(Local Regression)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776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다항회귀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(Polynomial Regression)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54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메인 아이디어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부분적으로 적합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1" y="1111348"/>
            <a:ext cx="11389653" cy="55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234367"/>
            <a:ext cx="11163300" cy="619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5101" y="2359985"/>
            <a:ext cx="1187857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특정 입력 </a:t>
            </a:r>
            <a:r>
              <a:rPr lang="en-US" altLang="ko-KR" sz="2400" b="1" dirty="0" smtClean="0"/>
              <a:t>X</a:t>
            </a:r>
            <a:r>
              <a:rPr lang="ko-KR" altLang="en-US" sz="2400" b="1" dirty="0" smtClean="0"/>
              <a:t>에 가까운 일부 </a:t>
            </a:r>
            <a:r>
              <a:rPr lang="en-US" altLang="ko-KR" sz="2400" b="1" dirty="0" smtClean="0"/>
              <a:t>s = k/n</a:t>
            </a:r>
            <a:r>
              <a:rPr lang="ko-KR" altLang="en-US" sz="2400" b="1" dirty="0" smtClean="0"/>
              <a:t>을 모은다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이웃의 각 점에 가중치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를 할당한다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예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입력 </a:t>
            </a:r>
            <a:r>
              <a:rPr lang="en-US" altLang="ko-KR" sz="2400" b="1" dirty="0" smtClean="0"/>
              <a:t>X</a:t>
            </a:r>
            <a:r>
              <a:rPr lang="ko-KR" altLang="en-US" sz="2400" b="1" dirty="0" smtClean="0"/>
              <a:t>에 가까우면 큰 값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멀수록 작아지다가 </a:t>
            </a:r>
            <a:r>
              <a:rPr lang="en-US" altLang="ko-KR" sz="2400" b="1" dirty="0" smtClean="0"/>
              <a:t>0)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앞의 가중치 적용하여 오른쪽 계수를 구한다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각 지점에서의 </a:t>
            </a:r>
            <a:r>
              <a:rPr lang="ko-KR" altLang="en-US" sz="2400" b="1" dirty="0" err="1" smtClean="0"/>
              <a:t>적합된</a:t>
            </a:r>
            <a:r>
              <a:rPr lang="ko-KR" altLang="en-US" sz="2400" b="1" dirty="0" smtClean="0"/>
              <a:t> 모델이 다르므로</a:t>
            </a:r>
            <a:r>
              <a:rPr lang="en-US" altLang="ko-KR" sz="2400" b="1" dirty="0" smtClean="0"/>
              <a:t>,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추정값은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입력에 맞는 함수를 사용한 결과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65" y="4375052"/>
            <a:ext cx="4714488" cy="14595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94166" y="4656406"/>
            <a:ext cx="1980542" cy="872197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56189" y="4119602"/>
            <a:ext cx="265649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선형 이외도 가능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64387" y="3115241"/>
            <a:ext cx="483016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여러 방법으로 가중치 배치 가능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61832" y="2018480"/>
            <a:ext cx="352372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값에 따라 유연성 결정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값에 따른 국소회귀 결과 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12" y="1266094"/>
            <a:ext cx="7335238" cy="54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일반화가법모델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(Generalized Additive Models)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241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메인 아이디어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40" y="2251554"/>
            <a:ext cx="7391400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18" y="4546941"/>
            <a:ext cx="8505825" cy="18954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5811027" y="3382470"/>
            <a:ext cx="795027" cy="1017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08" y="1429932"/>
            <a:ext cx="811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각각의 입력에 비선형 함수를 씌우고 그냥 합한다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가법</a:t>
            </a:r>
            <a:r>
              <a:rPr lang="en-US" altLang="ko-KR" sz="2400" b="1" dirty="0" smtClean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4898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경력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나이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교육 정도에 따른 임금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28" y="1147983"/>
            <a:ext cx="9258300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9" y="2005233"/>
            <a:ext cx="11148001" cy="48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메인 아이디어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 rot="5400000">
            <a:off x="5780402" y="3785542"/>
            <a:ext cx="795027" cy="1017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08" y="1429932"/>
            <a:ext cx="811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각각의 입력에 비선형 함수를 씌우고 그냥 합한다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가법</a:t>
            </a:r>
            <a:r>
              <a:rPr lang="en-US" altLang="ko-KR" sz="2400" b="1" dirty="0" smtClean="0"/>
              <a:t>)!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83" y="2294910"/>
            <a:ext cx="8743950" cy="1295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83" y="4998190"/>
            <a:ext cx="9344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037" y="1384116"/>
            <a:ext cx="5317588" cy="489906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비선형적 접근법 종류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6652" y="2427814"/>
            <a:ext cx="292419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다항회귀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조각별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상수함수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회귀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스플라인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pPr algn="ctr"/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4.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평활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스플라인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5.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국소회귀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6.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일반화가법모델</a:t>
            </a:r>
            <a:endParaRPr lang="ko-KR" altLang="en-US" sz="2400" dirty="0"/>
          </a:p>
        </p:txBody>
      </p:sp>
      <p:sp>
        <p:nvSpPr>
          <p:cNvPr id="4" name="왼쪽 대괄호 3"/>
          <p:cNvSpPr/>
          <p:nvPr/>
        </p:nvSpPr>
        <p:spPr>
          <a:xfrm>
            <a:off x="4546243" y="2593770"/>
            <a:ext cx="283336" cy="302800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8065" y="3907718"/>
            <a:ext cx="3788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ym typeface="Wingdings" panose="05000000000000000000" pitchFamily="2" charset="2"/>
              </a:rPr>
              <a:t>단일 입력 변수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X –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출력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052" y="6141469"/>
            <a:ext cx="4778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ym typeface="Wingdings" panose="05000000000000000000" pitchFamily="2" charset="2"/>
              </a:rPr>
              <a:t>다중 입력 변수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X1, X2, …,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Xp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–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출력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9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메인 아이디어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다항회귀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55" y="2826445"/>
            <a:ext cx="4219575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17" y="4769207"/>
            <a:ext cx="10067925" cy="10287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5601480" y="3971101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08" y="1389313"/>
            <a:ext cx="951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적합 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모델 변경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 다항식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고차 다항식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비선형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9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50" y="5742916"/>
            <a:ext cx="9355689" cy="9559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회귀에서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66" y="395328"/>
            <a:ext cx="5012660" cy="5454953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5494392" y="1759912"/>
            <a:ext cx="2464752" cy="24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07915" y="1568937"/>
            <a:ext cx="3286477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다항식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Fitting Line</a:t>
            </a:r>
            <a:endParaRPr lang="ko-KR" altLang="en-US" sz="2400" dirty="0"/>
          </a:p>
        </p:txBody>
      </p:sp>
      <p:cxnSp>
        <p:nvCxnSpPr>
          <p:cNvPr id="7" name="직선 화살표 연결선 6"/>
          <p:cNvCxnSpPr>
            <a:stCxn id="13" idx="3"/>
          </p:cNvCxnSpPr>
          <p:nvPr/>
        </p:nvCxnSpPr>
        <p:spPr>
          <a:xfrm flipV="1">
            <a:off x="4945487" y="3464417"/>
            <a:ext cx="6490952" cy="49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945487" y="3985131"/>
            <a:ext cx="6606862" cy="20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29167" y="3723969"/>
            <a:ext cx="3416320" cy="46166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정규분포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95%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신뢰구간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분류에서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43" y="131433"/>
            <a:ext cx="4758480" cy="5264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75" y="5396135"/>
            <a:ext cx="10600923" cy="12289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97337" y="1640400"/>
            <a:ext cx="614783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임금이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250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이상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고소득자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확률을 가능도로 지정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전체 표본 수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(n) = 3,000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명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고소득자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수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79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명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따라서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추정된 계수의 분산이 크고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신뢰구간이 넓다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75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상수함수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(Piecewise Constant)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634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계단함수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(Step Function)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9" y="2189409"/>
            <a:ext cx="9979759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메인 아이디어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조각별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상수함수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65" y="5060121"/>
            <a:ext cx="8972550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53" y="2568867"/>
            <a:ext cx="4219575" cy="9048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301544" y="3219718"/>
            <a:ext cx="2292439" cy="19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924282" y="3219718"/>
            <a:ext cx="669701" cy="19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593983" y="3219718"/>
            <a:ext cx="2099256" cy="19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408" y="1389313"/>
            <a:ext cx="1008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입력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개의 구간으로 조각 내어 상수 값으로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Fitting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한다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4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607</Words>
  <Application>Microsoft Office PowerPoint</Application>
  <PresentationFormat>와이드스크린</PresentationFormat>
  <Paragraphs>141</Paragraphs>
  <Slides>38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수식</vt:lpstr>
      <vt:lpstr>Moving Beyond Linearity</vt:lpstr>
      <vt:lpstr>Nonlinear World!</vt:lpstr>
      <vt:lpstr>1. 다항회귀  (Polynomial Regression)</vt:lpstr>
      <vt:lpstr>메인 아이디어 - 다항회귀</vt:lpstr>
      <vt:lpstr>회귀에서…</vt:lpstr>
      <vt:lpstr>분류에서…</vt:lpstr>
      <vt:lpstr>2. 조각별 상수함수  (Piecewise Constant)</vt:lpstr>
      <vt:lpstr>계단함수 (Step Function)</vt:lpstr>
      <vt:lpstr>메인 아이디어 - 조각별 상수함수</vt:lpstr>
      <vt:lpstr>조각 내는 방법 (계단함수 사용)</vt:lpstr>
      <vt:lpstr>회귀 / 분류 결과</vt:lpstr>
      <vt:lpstr>3. 회귀 스플라인  (Regression Spline)</vt:lpstr>
      <vt:lpstr>기저함수 (Basis Function) 방법론</vt:lpstr>
      <vt:lpstr>기저벡터 (Basis Vector)</vt:lpstr>
      <vt:lpstr>기저함수 (Basis Function) 예: 푸리에급수</vt:lpstr>
      <vt:lpstr>여러 가지 기저 함수 적용 형태</vt:lpstr>
      <vt:lpstr>조각별 상수가 아니라 조각별 다항식!</vt:lpstr>
      <vt:lpstr>조각별 상수가 아니라 조각별 다항식!</vt:lpstr>
      <vt:lpstr>연속 조각별 다항식</vt:lpstr>
      <vt:lpstr>연속 조각별 다항식</vt:lpstr>
      <vt:lpstr>삼차 스플라인 (Cubic Spline)</vt:lpstr>
      <vt:lpstr>자연 삼차 스플라인 (Natural Cubic Spline)</vt:lpstr>
      <vt:lpstr>매듭 수와 위치 선택</vt:lpstr>
      <vt:lpstr>매듭 수와 자유도</vt:lpstr>
      <vt:lpstr>다항회귀와 비교</vt:lpstr>
      <vt:lpstr>4. 평활 스플라인  (Smoothing Spline)</vt:lpstr>
      <vt:lpstr>목적 함수 = RSS + Penalty</vt:lpstr>
      <vt:lpstr>평활 스플라인 적합 모습</vt:lpstr>
      <vt:lpstr>5. 국소회귀  (Local Regression)</vt:lpstr>
      <vt:lpstr>메인 아이디어: 부분적으로 적합!</vt:lpstr>
      <vt:lpstr>알고리즘</vt:lpstr>
      <vt:lpstr>s값에 따른 국소회귀 결과 비교</vt:lpstr>
      <vt:lpstr>6. 일반화가법모델  (Generalized Additive Models)</vt:lpstr>
      <vt:lpstr>메인 아이디어 (회귀)</vt:lpstr>
      <vt:lpstr>예시: 경력, 나이, 교육 정도에 따른 임금</vt:lpstr>
      <vt:lpstr>메인 아이디어 (분류)</vt:lpstr>
      <vt:lpstr>정리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196</cp:revision>
  <dcterms:created xsi:type="dcterms:W3CDTF">2016-08-08T00:52:17Z</dcterms:created>
  <dcterms:modified xsi:type="dcterms:W3CDTF">2016-09-06T05:49:11Z</dcterms:modified>
</cp:coreProperties>
</file>