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6" r:id="rId13"/>
    <p:sldId id="363" r:id="rId14"/>
    <p:sldId id="365" r:id="rId15"/>
    <p:sldId id="367" r:id="rId16"/>
    <p:sldId id="354" r:id="rId17"/>
    <p:sldId id="374" r:id="rId18"/>
    <p:sldId id="375" r:id="rId19"/>
    <p:sldId id="368" r:id="rId20"/>
    <p:sldId id="376" r:id="rId21"/>
    <p:sldId id="369" r:id="rId22"/>
    <p:sldId id="378" r:id="rId23"/>
    <p:sldId id="387" r:id="rId24"/>
    <p:sldId id="380" r:id="rId25"/>
    <p:sldId id="379" r:id="rId26"/>
    <p:sldId id="383" r:id="rId27"/>
    <p:sldId id="382" r:id="rId28"/>
    <p:sldId id="381" r:id="rId29"/>
    <p:sldId id="384" r:id="rId30"/>
    <p:sldId id="385" r:id="rId31"/>
    <p:sldId id="386" r:id="rId32"/>
    <p:sldId id="389" r:id="rId33"/>
    <p:sldId id="390" r:id="rId34"/>
    <p:sldId id="391" r:id="rId35"/>
    <p:sldId id="388" r:id="rId36"/>
    <p:sldId id="370" r:id="rId37"/>
    <p:sldId id="377" r:id="rId38"/>
    <p:sldId id="392" r:id="rId39"/>
    <p:sldId id="371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372" r:id="rId49"/>
    <p:sldId id="373" r:id="rId50"/>
    <p:sldId id="402" r:id="rId51"/>
    <p:sldId id="403" r:id="rId52"/>
    <p:sldId id="404" r:id="rId53"/>
    <p:sldId id="304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44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6.wmf"/><Relationship Id="rId1" Type="http://schemas.openxmlformats.org/officeDocument/2006/relationships/image" Target="../media/image4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6.wmf"/><Relationship Id="rId1" Type="http://schemas.openxmlformats.org/officeDocument/2006/relationships/image" Target="../media/image4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6.wmf"/><Relationship Id="rId5" Type="http://schemas.openxmlformats.org/officeDocument/2006/relationships/image" Target="../media/image59.wmf"/><Relationship Id="rId10" Type="http://schemas.openxmlformats.org/officeDocument/2006/relationships/image" Target="../media/image70.wmf"/><Relationship Id="rId4" Type="http://schemas.openxmlformats.org/officeDocument/2006/relationships/image" Target="../media/image58.wmf"/><Relationship Id="rId9" Type="http://schemas.openxmlformats.org/officeDocument/2006/relationships/image" Target="../media/image6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6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11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6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ko-KR" dirty="0" smtClean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47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4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9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14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8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59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13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63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7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135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86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44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81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4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5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1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8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6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0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68100" y="63881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SW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0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9BDF-B1F8-4D78-902D-50F6B76EF420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5.png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25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10" Type="http://schemas.openxmlformats.org/officeDocument/2006/relationships/image" Target="../media/image27.wmf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32.bin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png"/><Relationship Id="rId4" Type="http://schemas.openxmlformats.org/officeDocument/2006/relationships/image" Target="../media/image31.wmf"/><Relationship Id="rId9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oleObject" Target="../embeddings/oleObject37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png"/><Relationship Id="rId5" Type="http://schemas.openxmlformats.org/officeDocument/2006/relationships/image" Target="../media/image42.png"/><Relationship Id="rId4" Type="http://schemas.openxmlformats.org/officeDocument/2006/relationships/image" Target="../media/image6.wmf"/><Relationship Id="rId9" Type="http://schemas.openxmlformats.org/officeDocument/2006/relationships/oleObject" Target="../embeddings/oleObject3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25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31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5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45.pn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45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3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7.bin"/><Relationship Id="rId18" Type="http://schemas.openxmlformats.org/officeDocument/2006/relationships/oleObject" Target="../embeddings/oleObject71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9.wmf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0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58.wmf"/><Relationship Id="rId19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6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63.png"/><Relationship Id="rId4" Type="http://schemas.openxmlformats.org/officeDocument/2006/relationships/image" Target="../media/image6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46.wmf"/><Relationship Id="rId9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6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63.png"/><Relationship Id="rId4" Type="http://schemas.openxmlformats.org/officeDocument/2006/relationships/image" Target="../media/image49.wmf"/><Relationship Id="rId9" Type="http://schemas.openxmlformats.org/officeDocument/2006/relationships/image" Target="../media/image3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7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4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93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7031" y="426904"/>
            <a:ext cx="9144000" cy="2387600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 Selection and Regularization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16415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Learning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600" b="1" dirty="0" smtClean="0"/>
              <a:t>황성원</a:t>
            </a:r>
            <a:endParaRPr lang="en-US" altLang="ko-KR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11027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종류 수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줄이는 방법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(3/3)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98037" y="1724958"/>
            <a:ext cx="5317588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차원 축소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(Dimension Reduction)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95" y="3405003"/>
            <a:ext cx="8029575" cy="10477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132164" y="2811127"/>
            <a:ext cx="22493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>
                <a:sym typeface="Wingdings" panose="05000000000000000000" pitchFamily="2" charset="2"/>
              </a:rPr>
              <a:t>표준 선형 모델</a:t>
            </a:r>
            <a:endParaRPr lang="ko-KR" altLang="en-US" sz="2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472333" y="4220308"/>
            <a:ext cx="1069144" cy="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428935" y="4220308"/>
            <a:ext cx="351693" cy="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921305" y="4220308"/>
            <a:ext cx="1603717" cy="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54813"/>
              </p:ext>
            </p:extLst>
          </p:nvPr>
        </p:nvGraphicFramePr>
        <p:xfrm>
          <a:off x="3833734" y="4915218"/>
          <a:ext cx="5415486" cy="701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수식" r:id="rId4" imgW="1765080" imgH="228600" progId="Equation.3">
                  <p:embed/>
                </p:oleObj>
              </mc:Choice>
              <mc:Fallback>
                <p:oleObj name="수식" r:id="rId4" imgW="1765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3734" y="4915218"/>
                        <a:ext cx="5415486" cy="701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10147" y="3850976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p</a:t>
            </a:r>
            <a:r>
              <a:rPr lang="ko-KR" altLang="en-US" b="1" dirty="0" smtClean="0">
                <a:sym typeface="Wingdings" panose="05000000000000000000" pitchFamily="2" charset="2"/>
              </a:rPr>
              <a:t>차원 입력 공간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10146" y="5081195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</a:t>
            </a:r>
            <a:r>
              <a:rPr lang="ko-KR" altLang="en-US" b="1" dirty="0" smtClean="0">
                <a:sym typeface="Wingdings" panose="05000000000000000000" pitchFamily="2" charset="2"/>
              </a:rPr>
              <a:t>차원 입력 공간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953488" y="4419446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복습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TSS (Total Sum of Squares)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644967" y="4238520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4321136" y="2225546"/>
            <a:ext cx="0" cy="343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083388" y="5473928"/>
            <a:ext cx="4164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7229117" y="2943020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121105" y="3270208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537155" y="2453831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584932" y="4615147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444195" y="549708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40098" y="21829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</a:t>
            </a:r>
            <a:r>
              <a:rPr lang="ko-KR" altLang="en-US" smtClean="0"/>
              <a:t>력</a:t>
            </a:r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752794" y="3572257"/>
            <a:ext cx="0" cy="7904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7340294" y="3037118"/>
            <a:ext cx="0" cy="5351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7642663" y="2552305"/>
            <a:ext cx="0" cy="10199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6226613" y="3368682"/>
            <a:ext cx="0" cy="203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690439" y="3572257"/>
            <a:ext cx="0" cy="11380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110" y="1054046"/>
            <a:ext cx="4004587" cy="1023826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4321136" y="3572257"/>
            <a:ext cx="3839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60500" y="337699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 smtClean="0"/>
              <a:t>평균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566597" y="6099593"/>
            <a:ext cx="8380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ym typeface="Wingdings" panose="05000000000000000000" pitchFamily="2" charset="2"/>
              </a:rPr>
              <a:t>회귀 전 출력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y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자체에 내재된 변화가능성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or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출력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의 분산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19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복습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RSS (Residual Sum of Squares)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27" y="1125855"/>
            <a:ext cx="5312537" cy="8381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27" y="1963965"/>
            <a:ext cx="11919663" cy="900315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690751" y="5230104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366920" y="3217130"/>
            <a:ext cx="0" cy="343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29172" y="6465512"/>
            <a:ext cx="4164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274901" y="3934604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048360" y="3253748"/>
            <a:ext cx="3640087" cy="3332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166889" y="4261792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582939" y="3445415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630716" y="5606731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489979" y="64886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5882" y="31745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</a:t>
            </a:r>
            <a:r>
              <a:rPr lang="ko-KR" altLang="en-US" smtClean="0"/>
              <a:t>력</a:t>
            </a:r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2798578" y="4968501"/>
            <a:ext cx="0" cy="3857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386078" y="3534413"/>
            <a:ext cx="0" cy="4942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88447" y="3253748"/>
            <a:ext cx="0" cy="2901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3272397" y="4360266"/>
            <a:ext cx="0" cy="203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1736223" y="5701892"/>
            <a:ext cx="0" cy="2508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535222" y="5020775"/>
            <a:ext cx="8238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ym typeface="Wingdings" panose="05000000000000000000" pitchFamily="2" charset="2"/>
              </a:rPr>
              <a:t>회귀 후 변화가능성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회귀식의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 정확도를 판별할 때 사용</a:t>
            </a:r>
            <a:endParaRPr lang="ko-KR" altLang="en-US" sz="2400" dirty="0"/>
          </a:p>
        </p:txBody>
      </p:sp>
      <p:sp>
        <p:nvSpPr>
          <p:cNvPr id="41" name="오른쪽 화살표 40"/>
          <p:cNvSpPr/>
          <p:nvPr/>
        </p:nvSpPr>
        <p:spPr>
          <a:xfrm rot="16200000">
            <a:off x="8662587" y="4235083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218063" y="3542272"/>
            <a:ext cx="6535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y</a:t>
            </a:r>
            <a:r>
              <a:rPr lang="ko-KR" alt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출력의 단위로 값이 정해지므로</a:t>
            </a:r>
            <a:r>
              <a:rPr lang="en-US" altLang="ko-KR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기준이 애매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53145" y="5938688"/>
            <a:ext cx="936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RSS</a:t>
            </a:r>
            <a:endParaRPr lang="ko-KR" altLang="en-US" sz="3200" dirty="0"/>
          </a:p>
        </p:txBody>
      </p:sp>
      <p:sp>
        <p:nvSpPr>
          <p:cNvPr id="44" name="오른쪽 화살표 43"/>
          <p:cNvSpPr/>
          <p:nvPr/>
        </p:nvSpPr>
        <p:spPr>
          <a:xfrm rot="5400000">
            <a:off x="7126332" y="5993150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862391" y="5952751"/>
            <a:ext cx="2749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회귀식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정확도</a:t>
            </a:r>
            <a:endParaRPr lang="ko-KR" altLang="en-US" sz="3200" dirty="0"/>
          </a:p>
        </p:txBody>
      </p:sp>
      <p:sp>
        <p:nvSpPr>
          <p:cNvPr id="46" name="오른쪽 화살표 45"/>
          <p:cNvSpPr/>
          <p:nvPr/>
        </p:nvSpPr>
        <p:spPr>
          <a:xfrm rot="16200000">
            <a:off x="10595649" y="5952376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복습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     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결정계수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62503"/>
              </p:ext>
            </p:extLst>
          </p:nvPr>
        </p:nvGraphicFramePr>
        <p:xfrm>
          <a:off x="2089109" y="145604"/>
          <a:ext cx="1034997" cy="969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수식" r:id="rId3" imgW="203040" imgH="190440" progId="Equation.3">
                  <p:embed/>
                </p:oleObj>
              </mc:Choice>
              <mc:Fallback>
                <p:oleObj name="수식" r:id="rId3" imgW="203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9109" y="145604"/>
                        <a:ext cx="1034997" cy="969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17127" y="3017802"/>
            <a:ext cx="11338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TSS</a:t>
            </a:r>
            <a:r>
              <a:rPr lang="ko-KR" altLang="en-US" sz="24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와 </a:t>
            </a:r>
            <a:r>
              <a:rPr lang="en-US" altLang="ko-KR" sz="24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RSS</a:t>
            </a:r>
            <a:r>
              <a:rPr lang="ko-KR" altLang="en-US" sz="24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의 상대적 비를 통해 </a:t>
            </a:r>
            <a:r>
              <a:rPr lang="en-US" altLang="ko-KR" sz="24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24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sz="24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4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사이로 스케일링을 옮겨서 그 정도를 파악</a:t>
            </a:r>
            <a:r>
              <a:rPr lang="en-US" altLang="ko-KR" sz="24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22" name="오른쪽 화살표 21"/>
          <p:cNvSpPr/>
          <p:nvPr/>
        </p:nvSpPr>
        <p:spPr>
          <a:xfrm rot="5400000">
            <a:off x="5094668" y="2194714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876" y="3611678"/>
            <a:ext cx="5218026" cy="131565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16402" y="1521525"/>
            <a:ext cx="9935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RSS</a:t>
            </a:r>
            <a:r>
              <a:rPr lang="ko-KR" alt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에서의 판별 문제점</a:t>
            </a:r>
            <a:r>
              <a:rPr lang="en-US" altLang="ko-KR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y</a:t>
            </a:r>
            <a:r>
              <a:rPr lang="ko-KR" alt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출력의 단위로 값이 정해지므로</a:t>
            </a:r>
            <a:r>
              <a:rPr lang="en-US" altLang="ko-KR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기준이 애매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rot="16200000">
            <a:off x="7126332" y="5993150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62391" y="5952751"/>
            <a:ext cx="2749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회귀식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정확도</a:t>
            </a:r>
            <a:endParaRPr lang="ko-KR" altLang="en-US" sz="3200" dirty="0"/>
          </a:p>
        </p:txBody>
      </p:sp>
      <p:sp>
        <p:nvSpPr>
          <p:cNvPr id="24" name="오른쪽 화살표 23"/>
          <p:cNvSpPr/>
          <p:nvPr/>
        </p:nvSpPr>
        <p:spPr>
          <a:xfrm rot="16200000">
            <a:off x="10595649" y="5952376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790232"/>
              </p:ext>
            </p:extLst>
          </p:nvPr>
        </p:nvGraphicFramePr>
        <p:xfrm>
          <a:off x="6007993" y="5682446"/>
          <a:ext cx="1034997" cy="969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수식" r:id="rId6" imgW="203040" imgH="190440" progId="Equation.3">
                  <p:embed/>
                </p:oleObj>
              </mc:Choice>
              <mc:Fallback>
                <p:oleObj name="수식" r:id="rId6" imgW="203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7993" y="5682446"/>
                        <a:ext cx="1034997" cy="969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339278" y="5976936"/>
            <a:ext cx="936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RSS</a:t>
            </a:r>
            <a:endParaRPr lang="ko-KR" altLang="en-US" sz="3200" dirty="0"/>
          </a:p>
        </p:txBody>
      </p:sp>
      <p:sp>
        <p:nvSpPr>
          <p:cNvPr id="27" name="오른쪽 화살표 26"/>
          <p:cNvSpPr/>
          <p:nvPr/>
        </p:nvSpPr>
        <p:spPr>
          <a:xfrm rot="5400000">
            <a:off x="5212465" y="6031398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87021" y="1105980"/>
            <a:ext cx="5317588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부분집합 선택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(Subset Selection)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84767" y="2358785"/>
            <a:ext cx="75441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Subset Selection</a:t>
            </a:r>
          </a:p>
          <a:p>
            <a:pPr marL="342900" indent="-342900">
              <a:buAutoNum type="arabicPeriod"/>
            </a:pPr>
            <a:endParaRPr lang="en-US" altLang="ko-K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Stepwise Selection</a:t>
            </a:r>
          </a:p>
          <a:p>
            <a:pPr marL="342900" indent="-342900">
              <a:buAutoNum type="arabicPeriod"/>
            </a:pPr>
            <a:endParaRPr lang="en-US" altLang="ko-K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Stepwise Selection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51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Best Subset Selection:</a:t>
            </a:r>
            <a:endParaRPr lang="ko-KR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27076" y="8915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모든 부분집합들 중 가장 좋은 것으로 하겠다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27076" y="1944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 경우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082010"/>
              </p:ext>
            </p:extLst>
          </p:nvPr>
        </p:nvGraphicFramePr>
        <p:xfrm>
          <a:off x="913607" y="3269827"/>
          <a:ext cx="3011280" cy="87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수식" r:id="rId3" imgW="787320" imgH="228600" progId="Equation.3">
                  <p:embed/>
                </p:oleObj>
              </mc:Choice>
              <mc:Fallback>
                <p:oleObj name="수식" r:id="rId3" imgW="7873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3607" y="3269827"/>
                        <a:ext cx="3011280" cy="872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359013"/>
              </p:ext>
            </p:extLst>
          </p:nvPr>
        </p:nvGraphicFramePr>
        <p:xfrm>
          <a:off x="841375" y="4141788"/>
          <a:ext cx="31559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수식" r:id="rId5" imgW="825480" imgH="228600" progId="Equation.3">
                  <p:embed/>
                </p:oleObj>
              </mc:Choice>
              <mc:Fallback>
                <p:oleObj name="수식" r:id="rId5" imgW="825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1375" y="4141788"/>
                        <a:ext cx="315595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017400"/>
              </p:ext>
            </p:extLst>
          </p:nvPr>
        </p:nvGraphicFramePr>
        <p:xfrm>
          <a:off x="793750" y="5862638"/>
          <a:ext cx="32527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수식" r:id="rId7" imgW="850680" imgH="241200" progId="Equation.3">
                  <p:embed/>
                </p:oleObj>
              </mc:Choice>
              <mc:Fallback>
                <p:oleObj name="수식" r:id="rId7" imgW="8506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3750" y="5862638"/>
                        <a:ext cx="3252788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19295"/>
              </p:ext>
            </p:extLst>
          </p:nvPr>
        </p:nvGraphicFramePr>
        <p:xfrm>
          <a:off x="2152547" y="5305637"/>
          <a:ext cx="5334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3" name="수식" r:id="rId9" imgW="139680" imgH="75960" progId="Equation.3">
                  <p:embed/>
                </p:oleObj>
              </mc:Choice>
              <mc:Fallback>
                <p:oleObj name="수식" r:id="rId9" imgW="139680" imgH="75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2547" y="5305637"/>
                        <a:ext cx="533400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제목 1"/>
          <p:cNvSpPr txBox="1">
            <a:spLocks/>
          </p:cNvSpPr>
          <p:nvPr/>
        </p:nvSpPr>
        <p:spPr>
          <a:xfrm>
            <a:off x="6654272" y="31618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총 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개의 부분집합이 생김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7736"/>
              </p:ext>
            </p:extLst>
          </p:nvPr>
        </p:nvGraphicFramePr>
        <p:xfrm>
          <a:off x="4411418" y="2952313"/>
          <a:ext cx="2287587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4" name="수식" r:id="rId11" imgW="596880" imgH="457200" progId="Equation.3">
                  <p:embed/>
                </p:oleObj>
              </mc:Choice>
              <mc:Fallback>
                <p:oleObj name="수식" r:id="rId11" imgW="5968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11418" y="2952313"/>
                        <a:ext cx="2287587" cy="174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3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Best Subset Selection:</a:t>
            </a:r>
            <a:endParaRPr lang="ko-KR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27076" y="8915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모든 부분집합들 중 가장 좋은 것으로 하겠다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27076" y="1944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p=2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 경우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781654"/>
              </p:ext>
            </p:extLst>
          </p:nvPr>
        </p:nvGraphicFramePr>
        <p:xfrm>
          <a:off x="835673" y="3257921"/>
          <a:ext cx="47085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수식" r:id="rId3" imgW="1231560" imgH="228600" progId="Equation.3">
                  <p:embed/>
                </p:oleObj>
              </mc:Choice>
              <mc:Fallback>
                <p:oleObj name="수식" r:id="rId3" imgW="1231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673" y="3257921"/>
                        <a:ext cx="4708525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15606"/>
              </p:ext>
            </p:extLst>
          </p:nvPr>
        </p:nvGraphicFramePr>
        <p:xfrm>
          <a:off x="809625" y="4165600"/>
          <a:ext cx="46609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name="수식" r:id="rId5" imgW="1218960" imgH="228600" progId="Equation.3">
                  <p:embed/>
                </p:oleObj>
              </mc:Choice>
              <mc:Fallback>
                <p:oleObj name="수식" r:id="rId5" imgW="12189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9625" y="4165600"/>
                        <a:ext cx="46609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308673"/>
              </p:ext>
            </p:extLst>
          </p:nvPr>
        </p:nvGraphicFramePr>
        <p:xfrm>
          <a:off x="809625" y="5862637"/>
          <a:ext cx="568007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1" name="수식" r:id="rId7" imgW="1485720" imgH="241200" progId="Equation.3">
                  <p:embed/>
                </p:oleObj>
              </mc:Choice>
              <mc:Fallback>
                <p:oleObj name="수식" r:id="rId7" imgW="1485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9625" y="5862637"/>
                        <a:ext cx="5680075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633559"/>
              </p:ext>
            </p:extLst>
          </p:nvPr>
        </p:nvGraphicFramePr>
        <p:xfrm>
          <a:off x="3189935" y="5305425"/>
          <a:ext cx="5334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수식" r:id="rId9" imgW="139680" imgH="75960" progId="Equation.3">
                  <p:embed/>
                </p:oleObj>
              </mc:Choice>
              <mc:Fallback>
                <p:oleObj name="수식" r:id="rId9" imgW="139680" imgH="75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89935" y="5305425"/>
                        <a:ext cx="533400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제목 1"/>
          <p:cNvSpPr txBox="1">
            <a:spLocks/>
          </p:cNvSpPr>
          <p:nvPr/>
        </p:nvSpPr>
        <p:spPr>
          <a:xfrm>
            <a:off x="6890824" y="38246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총 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p(p-1)/2 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개의 부분집합</a:t>
            </a:r>
            <a:endParaRPr lang="en-US" altLang="ko-KR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530643"/>
              </p:ext>
            </p:extLst>
          </p:nvPr>
        </p:nvGraphicFramePr>
        <p:xfrm>
          <a:off x="5807075" y="4027488"/>
          <a:ext cx="10699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3" name="수식" r:id="rId11" imgW="279360" imgH="241200" progId="Equation.3">
                  <p:embed/>
                </p:oleObj>
              </mc:Choice>
              <mc:Fallback>
                <p:oleObj name="수식" r:id="rId11" imgW="2793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07075" y="4027488"/>
                        <a:ext cx="106997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81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Best Subset Selection:</a:t>
            </a:r>
            <a:endParaRPr lang="ko-KR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27076" y="8915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모든 부분집합들 중 가장 좋은 것으로 하겠다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27076" y="21935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p=k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 경우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328562"/>
              </p:ext>
            </p:extLst>
          </p:nvPr>
        </p:nvGraphicFramePr>
        <p:xfrm>
          <a:off x="2847829" y="2357138"/>
          <a:ext cx="10699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4" name="수식" r:id="rId3" imgW="279360" imgH="241200" progId="Equation.3">
                  <p:embed/>
                </p:oleObj>
              </mc:Choice>
              <mc:Fallback>
                <p:oleObj name="수식" r:id="rId3" imgW="2793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7829" y="2357138"/>
                        <a:ext cx="106997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941106"/>
              </p:ext>
            </p:extLst>
          </p:nvPr>
        </p:nvGraphicFramePr>
        <p:xfrm>
          <a:off x="771723" y="4371787"/>
          <a:ext cx="9715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5" name="수식" r:id="rId5" imgW="253800" imgH="253800" progId="Equation.3">
                  <p:embed/>
                </p:oleObj>
              </mc:Choice>
              <mc:Fallback>
                <p:oleObj name="수식" r:id="rId5" imgW="2538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1723" y="4371787"/>
                        <a:ext cx="971550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584728"/>
              </p:ext>
            </p:extLst>
          </p:nvPr>
        </p:nvGraphicFramePr>
        <p:xfrm>
          <a:off x="1543532" y="4375080"/>
          <a:ext cx="8255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6" name="수식" r:id="rId7" imgW="215640" imgH="215640" progId="Equation.3">
                  <p:embed/>
                </p:oleObj>
              </mc:Choice>
              <mc:Fallback>
                <p:oleObj name="수식" r:id="rId7" imgW="2156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3532" y="4375080"/>
                        <a:ext cx="825500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50450"/>
              </p:ext>
            </p:extLst>
          </p:nvPr>
        </p:nvGraphicFramePr>
        <p:xfrm>
          <a:off x="2304143" y="4380054"/>
          <a:ext cx="8255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7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04143" y="4380054"/>
                        <a:ext cx="8255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094486"/>
              </p:ext>
            </p:extLst>
          </p:nvPr>
        </p:nvGraphicFramePr>
        <p:xfrm>
          <a:off x="3890254" y="4367882"/>
          <a:ext cx="8731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8" name="수식" r:id="rId11" imgW="228600" imgH="241200" progId="Equation.3">
                  <p:embed/>
                </p:oleObj>
              </mc:Choice>
              <mc:Fallback>
                <p:oleObj name="수식" r:id="rId11" imgW="2286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90254" y="4367882"/>
                        <a:ext cx="87312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448043"/>
              </p:ext>
            </p:extLst>
          </p:nvPr>
        </p:nvGraphicFramePr>
        <p:xfrm>
          <a:off x="3129643" y="4681690"/>
          <a:ext cx="5334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" name="수식" r:id="rId13" imgW="139680" imgH="75960" progId="Equation.3">
                  <p:embed/>
                </p:oleObj>
              </mc:Choice>
              <mc:Fallback>
                <p:oleObj name="수식" r:id="rId13" imgW="139680" imgH="75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29643" y="4681690"/>
                        <a:ext cx="533400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123366"/>
              </p:ext>
            </p:extLst>
          </p:nvPr>
        </p:nvGraphicFramePr>
        <p:xfrm>
          <a:off x="854160" y="5307366"/>
          <a:ext cx="46624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0" name="수식" r:id="rId15" imgW="1218960" imgH="203040" progId="Equation.3">
                  <p:embed/>
                </p:oleObj>
              </mc:Choice>
              <mc:Fallback>
                <p:oleObj name="수식" r:id="rId15" imgW="12189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4160" y="5307366"/>
                        <a:ext cx="4662488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427076" y="3811526"/>
            <a:ext cx="8773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p=1</a:t>
            </a:r>
            <a:r>
              <a:rPr lang="ko-KR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부터 </a:t>
            </a:r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ko-KR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까지 모든 경우의 수</a:t>
            </a:r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ko-KR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클 경우</a:t>
            </a:r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계산 량이 엄청나다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 rot="16200000">
            <a:off x="4719005" y="5095793"/>
            <a:ext cx="788767" cy="1174444"/>
          </a:xfrm>
          <a:prstGeom prst="rightArrow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4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Best Subset Selection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87175"/>
              </p:ext>
            </p:extLst>
          </p:nvPr>
        </p:nvGraphicFramePr>
        <p:xfrm>
          <a:off x="1205818" y="4294588"/>
          <a:ext cx="237807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수식" r:id="rId3" imgW="622080" imgH="317160" progId="Equation.3">
                  <p:embed/>
                </p:oleObj>
              </mc:Choice>
              <mc:Fallback>
                <p:oleObj name="수식" r:id="rId3" imgW="622080" imgH="317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5818" y="4294588"/>
                        <a:ext cx="2378075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05" y="1309050"/>
            <a:ext cx="10658475" cy="581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3905" y="1968947"/>
            <a:ext cx="719940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1. </a:t>
            </a:r>
          </a:p>
          <a:p>
            <a:endParaRPr lang="en-US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:  null model(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입력이 하나도 없는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경우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Mean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값을 예측 한다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8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446610"/>
              </p:ext>
            </p:extLst>
          </p:nvPr>
        </p:nvGraphicFramePr>
        <p:xfrm>
          <a:off x="403905" y="2661444"/>
          <a:ext cx="9223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수식" r:id="rId6" imgW="241200" imgH="228600" progId="Equation.3">
                  <p:embed/>
                </p:oleObj>
              </mc:Choice>
              <mc:Fallback>
                <p:oleObj name="수식" r:id="rId6" imgW="241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905" y="2661444"/>
                        <a:ext cx="922338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6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Best Subset Selection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05" y="1309050"/>
            <a:ext cx="10658475" cy="581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3905" y="1968947"/>
            <a:ext cx="10549683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2. </a:t>
            </a:r>
          </a:p>
          <a:p>
            <a:endParaRPr lang="en-US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k=1, 2, …, p:                              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모델은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이라고 표기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개의 입력이 포함된 모든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개의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모두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한다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 startAt="2"/>
            </a:pP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개의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중에서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고른다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514350">
              <a:buAutoNum type="arabicParenBoth" startAt="2"/>
            </a:pPr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여기서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RSS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가장 작고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 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는 가장 큰 값이다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800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019806"/>
              </p:ext>
            </p:extLst>
          </p:nvPr>
        </p:nvGraphicFramePr>
        <p:xfrm>
          <a:off x="5133665" y="3416409"/>
          <a:ext cx="689857" cy="107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3" name="수식" r:id="rId4" imgW="291960" imgH="457200" progId="Equation.3">
                  <p:embed/>
                </p:oleObj>
              </mc:Choice>
              <mc:Fallback>
                <p:oleObj name="수식" r:id="rId4" imgW="2919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3665" y="3416409"/>
                        <a:ext cx="689857" cy="1075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604055"/>
              </p:ext>
            </p:extLst>
          </p:nvPr>
        </p:nvGraphicFramePr>
        <p:xfrm>
          <a:off x="953551" y="4260594"/>
          <a:ext cx="689857" cy="107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4" name="수식" r:id="rId6" imgW="291960" imgH="457200" progId="Equation.3">
                  <p:embed/>
                </p:oleObj>
              </mc:Choice>
              <mc:Fallback>
                <p:oleObj name="수식" r:id="rId6" imgW="2919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3551" y="4260594"/>
                        <a:ext cx="689857" cy="1075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32177"/>
              </p:ext>
            </p:extLst>
          </p:nvPr>
        </p:nvGraphicFramePr>
        <p:xfrm>
          <a:off x="5561346" y="5293376"/>
          <a:ext cx="622140" cy="5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5" name="수식" r:id="rId7" imgW="203040" imgH="190440" progId="Equation.3">
                  <p:embed/>
                </p:oleObj>
              </mc:Choice>
              <mc:Fallback>
                <p:oleObj name="수식" r:id="rId7" imgW="203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61346" y="5293376"/>
                        <a:ext cx="622140" cy="5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687618"/>
              </p:ext>
            </p:extLst>
          </p:nvPr>
        </p:nvGraphicFramePr>
        <p:xfrm>
          <a:off x="6337391" y="2544871"/>
          <a:ext cx="9223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6" name="수식" r:id="rId9" imgW="241200" imgH="228600" progId="Equation.3">
                  <p:embed/>
                </p:oleObj>
              </mc:Choice>
              <mc:Fallback>
                <p:oleObj name="수식" r:id="rId9" imgW="241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37391" y="2544871"/>
                        <a:ext cx="922338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1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선형과 비선형 모델의 차이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선형 확장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33" y="1771784"/>
            <a:ext cx="8029575" cy="10477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48515" y="3751628"/>
            <a:ext cx="4177612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선형 모델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endCxn id="21" idx="0"/>
          </p:cNvCxnSpPr>
          <p:nvPr/>
        </p:nvCxnSpPr>
        <p:spPr>
          <a:xfrm flipH="1">
            <a:off x="3237321" y="2819534"/>
            <a:ext cx="2929936" cy="93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432139" y="3751628"/>
            <a:ext cx="4177612" cy="489906"/>
          </a:xfrm>
          <a:prstGeom prst="rect">
            <a:avLst/>
          </a:prstGeom>
          <a:solidFill>
            <a:srgbClr val="0070C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비 선형 모델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endCxn id="24" idx="0"/>
          </p:cNvCxnSpPr>
          <p:nvPr/>
        </p:nvCxnSpPr>
        <p:spPr>
          <a:xfrm>
            <a:off x="6167257" y="2819534"/>
            <a:ext cx="3353688" cy="93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89180" y="451211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해석 측면에서 유리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579821" y="454192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복잡성에서 유리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5182805" y="1389314"/>
            <a:ext cx="22493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>
                <a:sym typeface="Wingdings" panose="05000000000000000000" pitchFamily="2" charset="2"/>
              </a:rPr>
              <a:t>표준 선형 모델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186411" y="3464417"/>
            <a:ext cx="4700789" cy="285911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 smtClean="0">
                <a:solidFill>
                  <a:srgbClr val="0070C0"/>
                </a:solidFill>
              </a:rPr>
              <a:t>이 후 장에서 다룸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3327472" y="4893972"/>
            <a:ext cx="1" cy="45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148515" y="5456034"/>
            <a:ext cx="4177612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선형 모델의 확장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9322" y="6157300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 </a:t>
            </a:r>
            <a:r>
              <a:rPr lang="ko-KR" altLang="en-US" b="1" dirty="0" smtClean="0">
                <a:solidFill>
                  <a:srgbClr val="FF0000"/>
                </a:solidFill>
              </a:rPr>
              <a:t>예측 정확도 향상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48757" y="615120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2. </a:t>
            </a:r>
            <a:r>
              <a:rPr lang="ko-KR" altLang="en-US" b="1" dirty="0" smtClean="0">
                <a:solidFill>
                  <a:srgbClr val="FF0000"/>
                </a:solidFill>
              </a:rPr>
              <a:t>모델 해석 용이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35164" y="4893971"/>
            <a:ext cx="4926115" cy="1891459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45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Best Subset Selection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47" y="1389445"/>
            <a:ext cx="10229850" cy="4924425"/>
          </a:xfrm>
          <a:prstGeom prst="rect">
            <a:avLst/>
          </a:prstGeom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637406"/>
              </p:ext>
            </p:extLst>
          </p:nvPr>
        </p:nvGraphicFramePr>
        <p:xfrm>
          <a:off x="6270172" y="5878101"/>
          <a:ext cx="9223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수식" r:id="rId4" imgW="241200" imgH="228600" progId="Equation.3">
                  <p:embed/>
                </p:oleObj>
              </mc:Choice>
              <mc:Fallback>
                <p:oleObj name="수식" r:id="rId4" imgW="241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0172" y="5878101"/>
                        <a:ext cx="922338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5718629" y="5250096"/>
            <a:ext cx="836433" cy="74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10229" y="1403961"/>
            <a:ext cx="449085" cy="375887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7700686" y="1901371"/>
            <a:ext cx="449085" cy="371743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2131702" y="956808"/>
            <a:ext cx="1151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</a:t>
            </a:r>
          </a:p>
        </p:txBody>
      </p:sp>
    </p:spTree>
    <p:extLst>
      <p:ext uri="{BB962C8B-B14F-4D97-AF65-F5344CB8AC3E}">
        <p14:creationId xmlns:p14="http://schemas.microsoft.com/office/powerpoint/2010/main" val="1568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에서의 이슈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94885" y="1677605"/>
            <a:ext cx="2507113" cy="785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Test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데이터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82715" y="1677605"/>
            <a:ext cx="7212170" cy="784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훈련 데이터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4393423" y="2724005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28220" y="5358135"/>
            <a:ext cx="6032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훈련 </a:t>
            </a:r>
            <a:r>
              <a:rPr lang="ko-KR" altLang="en-US" sz="2400" b="1" dirty="0" smtClean="0"/>
              <a:t>데이터 </a:t>
            </a:r>
            <a:r>
              <a:rPr lang="en-US" altLang="ko-KR" sz="2400" b="1" dirty="0" smtClean="0"/>
              <a:t>Error                Test Error</a:t>
            </a:r>
            <a:endParaRPr lang="ko-KR" altLang="en-US" sz="2400" b="1" dirty="0"/>
          </a:p>
        </p:txBody>
      </p:sp>
      <p:sp>
        <p:nvSpPr>
          <p:cNvPr id="14" name="오른쪽 화살표 13"/>
          <p:cNvSpPr/>
          <p:nvPr/>
        </p:nvSpPr>
        <p:spPr>
          <a:xfrm rot="16200000">
            <a:off x="5610685" y="3648360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097335"/>
              </p:ext>
            </p:extLst>
          </p:nvPr>
        </p:nvGraphicFramePr>
        <p:xfrm>
          <a:off x="4783517" y="3522103"/>
          <a:ext cx="734867" cy="688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수식" r:id="rId3" imgW="203040" imgH="190440" progId="Equation.3">
                  <p:embed/>
                </p:oleObj>
              </mc:Choice>
              <mc:Fallback>
                <p:oleObj name="수식" r:id="rId3" imgW="203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3517" y="3522103"/>
                        <a:ext cx="734867" cy="688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957642" y="3645599"/>
            <a:ext cx="936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RSS</a:t>
            </a:r>
            <a:endParaRPr lang="ko-KR" altLang="en-US" sz="3200" dirty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5537853" y="5288224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4393423" y="4449994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032540"/>
              </p:ext>
            </p:extLst>
          </p:nvPr>
        </p:nvGraphicFramePr>
        <p:xfrm>
          <a:off x="6359397" y="5314975"/>
          <a:ext cx="504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수식" r:id="rId5" imgW="139680" imgH="139680" progId="Equation.3">
                  <p:embed/>
                </p:oleObj>
              </mc:Choice>
              <mc:Fallback>
                <p:oleObj name="수식" r:id="rId5" imgW="13968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9397" y="5314975"/>
                        <a:ext cx="50482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오른쪽 화살표 19"/>
          <p:cNvSpPr/>
          <p:nvPr/>
        </p:nvSpPr>
        <p:spPr>
          <a:xfrm rot="5400000">
            <a:off x="8642862" y="5288224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5400000">
            <a:off x="3993963" y="3642944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65057" y="6280548"/>
            <a:ext cx="10466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간접적 방법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(Adjustment to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훈련 데이터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 2.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직접적 방법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(Cross-Validation Approach)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360757" y="5841282"/>
            <a:ext cx="400891" cy="35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2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에서의 이슈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간접적 방법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94885" y="1677605"/>
            <a:ext cx="2507113" cy="785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Test </a:t>
            </a:r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데이터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82715" y="1677605"/>
            <a:ext cx="7212170" cy="784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훈련 데이터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4393423" y="2724005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28220" y="5358135"/>
            <a:ext cx="6032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훈련 </a:t>
            </a: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데이터 </a:t>
            </a: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</a:rPr>
              <a:t>Error                Test Error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 rot="16200000">
            <a:off x="5610685" y="3648360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/>
        </p:nvGraphicFramePr>
        <p:xfrm>
          <a:off x="4783517" y="3522103"/>
          <a:ext cx="734867" cy="688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수식" r:id="rId3" imgW="203040" imgH="190440" progId="Equation.3">
                  <p:embed/>
                </p:oleObj>
              </mc:Choice>
              <mc:Fallback>
                <p:oleObj name="수식" r:id="rId3" imgW="203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3517" y="3522103"/>
                        <a:ext cx="734867" cy="688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957642" y="3645599"/>
            <a:ext cx="936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RSS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rot="5400000">
            <a:off x="5537853" y="5288224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4393423" y="4449994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개체 18"/>
          <p:cNvGraphicFramePr>
            <a:graphicFrameLocks noChangeAspect="1"/>
          </p:cNvGraphicFramePr>
          <p:nvPr/>
        </p:nvGraphicFramePr>
        <p:xfrm>
          <a:off x="6359397" y="5314975"/>
          <a:ext cx="504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수식" r:id="rId5" imgW="139680" imgH="139680" progId="Equation.3">
                  <p:embed/>
                </p:oleObj>
              </mc:Choice>
              <mc:Fallback>
                <p:oleObj name="수식" r:id="rId5" imgW="13968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9397" y="5314975"/>
                        <a:ext cx="50482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오른쪽 화살표 19"/>
          <p:cNvSpPr/>
          <p:nvPr/>
        </p:nvSpPr>
        <p:spPr>
          <a:xfrm rot="5400000">
            <a:off x="8642862" y="5288224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5400000">
            <a:off x="3993963" y="3642944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65057" y="6280548"/>
            <a:ext cx="10466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간접적 방법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(Adjustment to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훈련 데이터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직접적 방법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(Cross-Validation Approach)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360757" y="5841282"/>
            <a:ext cx="400891" cy="35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에서는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Test Set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에서는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47" y="1389445"/>
            <a:ext cx="10229850" cy="492442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 flipH="1" flipV="1">
            <a:off x="2463594" y="6352648"/>
            <a:ext cx="8596292" cy="3582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5400000">
            <a:off x="3708520" y="4365689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6200000">
            <a:off x="9185846" y="2046010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969169" y="1744797"/>
            <a:ext cx="852572" cy="3604914"/>
          </a:xfrm>
          <a:prstGeom prst="mathMultiply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6177133" y="2988852"/>
            <a:ext cx="852572" cy="1116805"/>
          </a:xfrm>
          <a:prstGeom prst="mathMultiply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사전 지식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Step 3 – 1.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906194"/>
              </p:ext>
            </p:extLst>
          </p:nvPr>
        </p:nvGraphicFramePr>
        <p:xfrm>
          <a:off x="6526213" y="266700"/>
          <a:ext cx="7762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수식" r:id="rId3" imgW="203040" imgH="241200" progId="Equation.3">
                  <p:embed/>
                </p:oleObj>
              </mc:Choice>
              <mc:Fallback>
                <p:oleObj name="수식" r:id="rId3" imgW="2030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6213" y="266700"/>
                        <a:ext cx="776287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64" y="1534205"/>
            <a:ext cx="4937734" cy="130537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H="1">
            <a:off x="2351314" y="2423886"/>
            <a:ext cx="2133600" cy="936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8784" y="3359932"/>
            <a:ext cx="445309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b="1" dirty="0"/>
              <a:t>d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모델이 포함하고 있는 입력 종류의 수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1843314" y="2423886"/>
            <a:ext cx="3042566" cy="1825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91567" y="4380878"/>
            <a:ext cx="445309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b="1" dirty="0" smtClean="0"/>
              <a:t>Irreducible Error</a:t>
            </a:r>
            <a:r>
              <a:rPr lang="ko-KR" altLang="en-US" b="1" dirty="0" smtClean="0"/>
              <a:t>의 분산의 추정치</a:t>
            </a:r>
            <a:endParaRPr lang="ko-KR" altLang="en-US" b="1" dirty="0"/>
          </a:p>
        </p:txBody>
      </p: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05905"/>
              </p:ext>
            </p:extLst>
          </p:nvPr>
        </p:nvGraphicFramePr>
        <p:xfrm>
          <a:off x="715237" y="4101150"/>
          <a:ext cx="553194" cy="634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수식" r:id="rId6" imgW="253800" imgH="291960" progId="Equation.3">
                  <p:embed/>
                </p:oleObj>
              </mc:Choice>
              <mc:Fallback>
                <p:oleObj name="수식" r:id="rId6" imgW="25380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5237" y="4101150"/>
                        <a:ext cx="553194" cy="634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200963"/>
              </p:ext>
            </p:extLst>
          </p:nvPr>
        </p:nvGraphicFramePr>
        <p:xfrm>
          <a:off x="5631263" y="2041059"/>
          <a:ext cx="484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수식" r:id="rId8" imgW="126720" imgH="126720" progId="Equation.3">
                  <p:embed/>
                </p:oleObj>
              </mc:Choice>
              <mc:Fallback>
                <p:oleObj name="수식" r:id="rId8" imgW="12672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31263" y="2041059"/>
                        <a:ext cx="484188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직사각형 28"/>
          <p:cNvSpPr/>
          <p:nvPr/>
        </p:nvSpPr>
        <p:spPr>
          <a:xfrm>
            <a:off x="6202516" y="2041059"/>
            <a:ext cx="2850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Test MSE</a:t>
            </a:r>
            <a:r>
              <a:rPr lang="ko-KR" altLang="en-US" sz="2400" b="1" dirty="0" smtClean="0"/>
              <a:t>의 추정치</a:t>
            </a:r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1849006" y="1631333"/>
            <a:ext cx="1895938" cy="130537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31" name="직사각형 30"/>
          <p:cNvSpPr/>
          <p:nvPr/>
        </p:nvSpPr>
        <p:spPr>
          <a:xfrm>
            <a:off x="1798143" y="1104035"/>
            <a:ext cx="2110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Training MSE</a:t>
            </a:r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>
            <a:off x="3817323" y="1094035"/>
            <a:ext cx="1840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&lt; Test MSE</a:t>
            </a:r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3744944" y="1860831"/>
            <a:ext cx="1715819" cy="8221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34" name="직사각형 33"/>
          <p:cNvSpPr/>
          <p:nvPr/>
        </p:nvSpPr>
        <p:spPr>
          <a:xfrm>
            <a:off x="4401522" y="2656512"/>
            <a:ext cx="1256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Penalty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97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사전 지식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Step 3 – 1.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527" y="0"/>
            <a:ext cx="4937734" cy="13053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949" y="1305378"/>
            <a:ext cx="4035684" cy="505308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r="51561"/>
          <a:stretch/>
        </p:blipFill>
        <p:spPr>
          <a:xfrm>
            <a:off x="931066" y="1543188"/>
            <a:ext cx="4613132" cy="458442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167086" y="4949371"/>
            <a:ext cx="232228" cy="377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5167086" y="4949371"/>
            <a:ext cx="232228" cy="377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88333" y="3185736"/>
            <a:ext cx="889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endParaRPr lang="ko-KR" altLang="en-US" sz="3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8476343" y="5486400"/>
            <a:ext cx="2162628" cy="391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884" y="209025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사전 지식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Step 3 – 2. AIC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Akaike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Criterion)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11" y="4132645"/>
            <a:ext cx="5774422" cy="11947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30584" y="4843722"/>
            <a:ext cx="586445" cy="52656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80780" y="1922499"/>
            <a:ext cx="7484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Model Fitting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0780" y="2807610"/>
            <a:ext cx="10910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Irreducible Error = Gaussian Error 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ML = Least </a:t>
            </a:r>
            <a:r>
              <a:rPr lang="en-US" altLang="ko-K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Squres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 rot="9107675">
            <a:off x="7477900" y="3684301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55" y="23826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사전 지식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Step 3 – 3. BIC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(Bayesian Information Criterion)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169" y="3218315"/>
            <a:ext cx="5637440" cy="12080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46837" y="1660955"/>
            <a:ext cx="9105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Model + Bayesian Point of View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 rot="5400000">
            <a:off x="5625512" y="2595010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40069" y="3559044"/>
            <a:ext cx="1254102" cy="52656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621184"/>
              </p:ext>
            </p:extLst>
          </p:nvPr>
        </p:nvGraphicFramePr>
        <p:xfrm>
          <a:off x="2297284" y="5130708"/>
          <a:ext cx="3841774" cy="68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수식" r:id="rId4" imgW="1143000" imgH="203040" progId="Equation.3">
                  <p:embed/>
                </p:oleObj>
              </mc:Choice>
              <mc:Fallback>
                <p:oleObj name="수식" r:id="rId4" imgW="11430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97284" y="5130708"/>
                        <a:ext cx="3841774" cy="681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6427159" y="5130708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67120" y="5130708"/>
            <a:ext cx="45640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Penalty 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증가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비해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더 작은 입력 종류에서 최소값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9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757959" y="3359908"/>
            <a:ext cx="889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79" y="1305378"/>
            <a:ext cx="4035684" cy="505308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2331773" y="5486400"/>
            <a:ext cx="2162628" cy="391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296" y="1389446"/>
            <a:ext cx="4154052" cy="4969016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42855" y="2382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사전 지식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Step 3 – 3. BIC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(Bayesian Information Criterion)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8783392" y="4842456"/>
            <a:ext cx="2162628" cy="1133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8498607" y="5486400"/>
            <a:ext cx="2162628" cy="391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9123357" y="4445615"/>
            <a:ext cx="1856779" cy="1708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9715787" y="4241108"/>
            <a:ext cx="1230233" cy="1734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0034688" y="4120363"/>
            <a:ext cx="911332" cy="1561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0245774" y="3942205"/>
            <a:ext cx="682003" cy="174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사전 지식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Step 3 – 4. Adjusted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135961"/>
              </p:ext>
            </p:extLst>
          </p:nvPr>
        </p:nvGraphicFramePr>
        <p:xfrm>
          <a:off x="8696432" y="245482"/>
          <a:ext cx="824940" cy="77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수식" r:id="rId3" imgW="203040" imgH="190440" progId="Equation.3">
                  <p:embed/>
                </p:oleObj>
              </mc:Choice>
              <mc:Fallback>
                <p:oleObj name="수식" r:id="rId3" imgW="203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6432" y="245482"/>
                        <a:ext cx="824940" cy="77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90" y="1389445"/>
            <a:ext cx="6442907" cy="12521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515" y="3015626"/>
            <a:ext cx="1485611" cy="954062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rot="16200000">
            <a:off x="2553921" y="1524570"/>
            <a:ext cx="784959" cy="812801"/>
          </a:xfrm>
          <a:prstGeom prst="rightArrow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5400000">
            <a:off x="5001632" y="1216641"/>
            <a:ext cx="784959" cy="812801"/>
          </a:xfrm>
          <a:prstGeom prst="rightArrow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4086414" y="3306102"/>
            <a:ext cx="456973" cy="1158069"/>
          </a:xfrm>
          <a:prstGeom prst="rightArrow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6200000">
            <a:off x="5001632" y="3170808"/>
            <a:ext cx="784959" cy="812801"/>
          </a:xfrm>
          <a:prstGeom prst="rightArrow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4477" y="4610712"/>
            <a:ext cx="1485611" cy="954062"/>
          </a:xfrm>
          <a:prstGeom prst="rect">
            <a:avLst/>
          </a:prstGeom>
        </p:spPr>
      </p:pic>
      <p:sp>
        <p:nvSpPr>
          <p:cNvPr id="36" name="오른쪽 화살표 35"/>
          <p:cNvSpPr/>
          <p:nvPr/>
        </p:nvSpPr>
        <p:spPr>
          <a:xfrm rot="5400000">
            <a:off x="4086415" y="4472437"/>
            <a:ext cx="456973" cy="812801"/>
          </a:xfrm>
          <a:prstGeom prst="rightArrow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5400000">
            <a:off x="4992047" y="4681342"/>
            <a:ext cx="784959" cy="812801"/>
          </a:xfrm>
          <a:prstGeom prst="rightArrow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6200000">
            <a:off x="4145112" y="3559079"/>
            <a:ext cx="339578" cy="375836"/>
          </a:xfrm>
          <a:prstGeom prst="rightArrow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9261" y="3577208"/>
            <a:ext cx="35477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종류를 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모델에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많이 넣으면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ko-KR" altLang="en-US" sz="20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71" y="3015626"/>
            <a:ext cx="5465248" cy="106215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71" y="4665284"/>
            <a:ext cx="5465248" cy="1062151"/>
          </a:xfrm>
          <a:prstGeom prst="rect">
            <a:avLst/>
          </a:prstGeom>
        </p:spPr>
      </p:pic>
      <p:sp>
        <p:nvSpPr>
          <p:cNvPr id="42" name="오른쪽 화살표 41"/>
          <p:cNvSpPr/>
          <p:nvPr/>
        </p:nvSpPr>
        <p:spPr>
          <a:xfrm rot="5400000">
            <a:off x="7022620" y="3117907"/>
            <a:ext cx="784959" cy="812801"/>
          </a:xfrm>
          <a:prstGeom prst="rightArrow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 rot="16200000">
            <a:off x="7084931" y="4724662"/>
            <a:ext cx="784959" cy="812801"/>
          </a:xfrm>
          <a:prstGeom prst="rightArrow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9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선형모델 확장 이유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예측 정확도 향상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41881" y="1320133"/>
            <a:ext cx="4177612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선형 모델의 확장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2688" y="2021399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 </a:t>
            </a:r>
            <a:r>
              <a:rPr lang="ko-KR" altLang="en-US" b="1" dirty="0" smtClean="0">
                <a:solidFill>
                  <a:srgbClr val="FF0000"/>
                </a:solidFill>
              </a:rPr>
              <a:t>예측 정확도 향상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2123" y="2015299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모델 해석 용이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28969" y="1987211"/>
            <a:ext cx="2315639" cy="4114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30" name="타원 29"/>
          <p:cNvSpPr/>
          <p:nvPr/>
        </p:nvSpPr>
        <p:spPr>
          <a:xfrm>
            <a:off x="2883018" y="3980749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118051" y="4491899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19406" y="4737970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683556" y="5222584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580638" y="4079223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721805" y="4894187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337852" y="3656784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034082" y="4393425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497398" y="5222584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206427" y="5478487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728642" y="4759737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729968" y="3035716"/>
            <a:ext cx="0" cy="343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92220" y="6284098"/>
            <a:ext cx="4164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2363223" y="4344482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059174" y="3882275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548867" y="3406575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411408" y="3072334"/>
            <a:ext cx="3640087" cy="3332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3035418" y="4133149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929910" y="3740018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665199" y="4076494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228514" y="3690150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387110" y="3362475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517286" y="4344482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583283" y="5052822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806761" y="3035716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985793" y="5701697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226271" y="4534123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182666" y="5515105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48964" y="639895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930" y="29931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</a:t>
            </a:r>
            <a:r>
              <a:rPr lang="ko-KR" altLang="en-US" smtClean="0"/>
              <a:t>력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848796" y="2937729"/>
            <a:ext cx="5604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  &gt;&gt;   p,   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입출력 관계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선형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오른쪽 화살표 64"/>
          <p:cNvSpPr/>
          <p:nvPr/>
        </p:nvSpPr>
        <p:spPr>
          <a:xfrm rot="5400000">
            <a:off x="9146900" y="3572501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490733" y="4320271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낮은 </a:t>
            </a:r>
            <a:r>
              <a:rPr lang="ko-KR" altLang="en-US" sz="2000" b="1" dirty="0" smtClean="0"/>
              <a:t>바이어스</a:t>
            </a:r>
            <a:endParaRPr lang="en-US" altLang="ko-KR" sz="2000" b="1" dirty="0" smtClean="0"/>
          </a:p>
        </p:txBody>
      </p:sp>
      <p:sp>
        <p:nvSpPr>
          <p:cNvPr id="67" name="오른쪽 화살표 66"/>
          <p:cNvSpPr/>
          <p:nvPr/>
        </p:nvSpPr>
        <p:spPr>
          <a:xfrm rot="5400000">
            <a:off x="6333816" y="3596356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955261" y="4328612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낮은 </a:t>
            </a:r>
            <a:r>
              <a:rPr lang="ko-KR" altLang="en-US" sz="2000" b="1" dirty="0" smtClean="0"/>
              <a:t>분산</a:t>
            </a:r>
            <a:endParaRPr lang="en-US" altLang="ko-KR" sz="2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770743" y="5875835"/>
            <a:ext cx="36731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Test </a:t>
            </a:r>
            <a:r>
              <a:rPr lang="ko-KR" altLang="en-US" sz="2000" b="1" dirty="0"/>
              <a:t>관찰 </a:t>
            </a:r>
            <a:r>
              <a:rPr lang="ko-KR" altLang="en-US" sz="2000" b="1" dirty="0" smtClean="0"/>
              <a:t>값에서 높은 예측력</a:t>
            </a:r>
            <a:r>
              <a:rPr lang="en-US" altLang="ko-KR" sz="2000" b="1" dirty="0" smtClean="0"/>
              <a:t>!</a:t>
            </a:r>
            <a:endParaRPr lang="ko-KR" altLang="en-US" sz="2000" b="1" dirty="0"/>
          </a:p>
        </p:txBody>
      </p:sp>
      <p:sp>
        <p:nvSpPr>
          <p:cNvPr id="69" name="오른쪽 화살표 68"/>
          <p:cNvSpPr/>
          <p:nvPr/>
        </p:nvSpPr>
        <p:spPr>
          <a:xfrm rot="5400000">
            <a:off x="6425755" y="5151144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7174523" y="2757268"/>
            <a:ext cx="393895" cy="31506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46564" y="250548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입력 종류 수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 flipV="1">
            <a:off x="5585283" y="2804101"/>
            <a:ext cx="336190" cy="29719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26366" y="258960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샘플 수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80638" y="4741103"/>
            <a:ext cx="5771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여러 훈련 데이터에서 모델이 얼마나 </a:t>
            </a:r>
            <a:r>
              <a:rPr lang="ko-KR" altLang="en-US" b="1" dirty="0" smtClean="0">
                <a:solidFill>
                  <a:srgbClr val="0070C0"/>
                </a:solidFill>
              </a:rPr>
              <a:t>변하는지 </a:t>
            </a:r>
            <a:r>
              <a:rPr lang="ko-KR" altLang="en-US" b="1" dirty="0">
                <a:solidFill>
                  <a:srgbClr val="0070C0"/>
                </a:solidFill>
              </a:rPr>
              <a:t>정도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19493" y="4807995"/>
            <a:ext cx="29033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모델이 얼마나 실제 값을 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잘 </a:t>
            </a:r>
            <a:r>
              <a:rPr lang="ko-KR" altLang="en-US" b="1" dirty="0">
                <a:solidFill>
                  <a:srgbClr val="0070C0"/>
                </a:solidFill>
              </a:rPr>
              <a:t>맞추냐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정도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cxnSp>
        <p:nvCxnSpPr>
          <p:cNvPr id="10" name="직선 연결선 9"/>
          <p:cNvCxnSpPr>
            <a:stCxn id="68" idx="2"/>
          </p:cNvCxnSpPr>
          <p:nvPr/>
        </p:nvCxnSpPr>
        <p:spPr>
          <a:xfrm>
            <a:off x="6605439" y="4728722"/>
            <a:ext cx="569084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9112849" y="4725120"/>
            <a:ext cx="1191201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사전 지식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Step 3 – 4. Adjusted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/>
        </p:nvGraphicFramePr>
        <p:xfrm>
          <a:off x="8696432" y="245482"/>
          <a:ext cx="824940" cy="77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수식" r:id="rId3" imgW="203040" imgH="190440" progId="Equation.3">
                  <p:embed/>
                </p:oleObj>
              </mc:Choice>
              <mc:Fallback>
                <p:oleObj name="수식" r:id="rId3" imgW="203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6432" y="245482"/>
                        <a:ext cx="824940" cy="77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147" y="2554505"/>
            <a:ext cx="3589218" cy="420872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rcRect l="51090"/>
          <a:stretch/>
        </p:blipFill>
        <p:spPr>
          <a:xfrm>
            <a:off x="4341017" y="2651411"/>
            <a:ext cx="4142130" cy="40767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r="51561"/>
          <a:stretch/>
        </p:blipFill>
        <p:spPr>
          <a:xfrm>
            <a:off x="176324" y="2599448"/>
            <a:ext cx="4236020" cy="4209655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 rot="5400000">
            <a:off x="2882828" y="4548650"/>
            <a:ext cx="215643" cy="2700734"/>
          </a:xfrm>
          <a:prstGeom prst="rightArrow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6398" y="1389445"/>
            <a:ext cx="36471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올바른 입력이 모두 들어간 후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노이즈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입력이 들어갔을 때</a:t>
            </a:r>
            <a:endParaRPr lang="ko-KR" altLang="en-US" sz="20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8320" y="1311558"/>
            <a:ext cx="1485611" cy="954062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 rot="5400000">
            <a:off x="4724401" y="1177384"/>
            <a:ext cx="188685" cy="812801"/>
          </a:xfrm>
          <a:prstGeom prst="rightArrow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6200000">
            <a:off x="4563253" y="1844763"/>
            <a:ext cx="510979" cy="434661"/>
          </a:xfrm>
          <a:prstGeom prst="rightArrow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8"/>
          <a:srcRect r="62023"/>
          <a:stretch/>
        </p:blipFill>
        <p:spPr>
          <a:xfrm>
            <a:off x="6132765" y="1326072"/>
            <a:ext cx="2075545" cy="1062151"/>
          </a:xfrm>
          <a:prstGeom prst="rect">
            <a:avLst/>
          </a:prstGeom>
        </p:spPr>
      </p:pic>
      <p:sp>
        <p:nvSpPr>
          <p:cNvPr id="30" name="오른쪽 화살표 29"/>
          <p:cNvSpPr/>
          <p:nvPr/>
        </p:nvSpPr>
        <p:spPr>
          <a:xfrm rot="5400000">
            <a:off x="6740532" y="1419379"/>
            <a:ext cx="784959" cy="812801"/>
          </a:xfrm>
          <a:prstGeom prst="rightArrow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등호 2"/>
          <p:cNvSpPr/>
          <p:nvPr/>
        </p:nvSpPr>
        <p:spPr>
          <a:xfrm>
            <a:off x="5493931" y="1678127"/>
            <a:ext cx="667862" cy="38290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08791"/>
              </p:ext>
            </p:extLst>
          </p:nvPr>
        </p:nvGraphicFramePr>
        <p:xfrm>
          <a:off x="9092684" y="1291896"/>
          <a:ext cx="824940" cy="77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수식" r:id="rId9" imgW="203040" imgH="190440" progId="Equation.3">
                  <p:embed/>
                </p:oleObj>
              </mc:Choice>
              <mc:Fallback>
                <p:oleObj name="수식" r:id="rId9" imgW="203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92684" y="1291896"/>
                        <a:ext cx="824940" cy="77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오른쪽 화살표 33"/>
          <p:cNvSpPr/>
          <p:nvPr/>
        </p:nvSpPr>
        <p:spPr>
          <a:xfrm rot="16200000">
            <a:off x="9044727" y="1188131"/>
            <a:ext cx="826693" cy="919102"/>
          </a:xfrm>
          <a:prstGeom prst="rightArrow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6200000">
            <a:off x="7038900" y="1729539"/>
            <a:ext cx="302051" cy="2586443"/>
          </a:xfrm>
          <a:prstGeom prst="rightArrow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5400000">
            <a:off x="10961767" y="1839739"/>
            <a:ext cx="215644" cy="2452451"/>
          </a:xfrm>
          <a:prstGeom prst="rightArrow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133258" y="1400107"/>
            <a:ext cx="889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478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사전 지식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Step 3 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비교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44020"/>
              </p:ext>
            </p:extLst>
          </p:nvPr>
        </p:nvGraphicFramePr>
        <p:xfrm>
          <a:off x="2832401" y="2975591"/>
          <a:ext cx="824940" cy="77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수식" r:id="rId3" imgW="203040" imgH="190440" progId="Equation.3">
                  <p:embed/>
                </p:oleObj>
              </mc:Choice>
              <mc:Fallback>
                <p:oleObj name="수식" r:id="rId3" imgW="203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2401" y="2975591"/>
                        <a:ext cx="824940" cy="77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852372" y="3101722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5373469" y="4219805"/>
            <a:ext cx="100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3469" y="3187973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</a:t>
            </a:r>
            <a:endParaRPr lang="ko-KR" altLang="en-US" sz="3600" dirty="0"/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15194"/>
              </p:ext>
            </p:extLst>
          </p:nvPr>
        </p:nvGraphicFramePr>
        <p:xfrm>
          <a:off x="5539004" y="2002648"/>
          <a:ext cx="674334" cy="799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수식" r:id="rId5" imgW="203040" imgH="241200" progId="Equation.3">
                  <p:embed/>
                </p:oleObj>
              </mc:Choice>
              <mc:Fallback>
                <p:oleObj name="수식" r:id="rId5" imgW="2030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39004" y="2002648"/>
                        <a:ext cx="674334" cy="799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직선 연결선 8"/>
          <p:cNvCxnSpPr/>
          <p:nvPr/>
        </p:nvCxnSpPr>
        <p:spPr>
          <a:xfrm flipH="1">
            <a:off x="3831772" y="2351314"/>
            <a:ext cx="1045028" cy="107405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831772" y="3410857"/>
            <a:ext cx="943428" cy="113211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77641" y="5251637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계산 용이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사전 지식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Step 3 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비교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/>
        </p:nvGraphicFramePr>
        <p:xfrm>
          <a:off x="2832401" y="2975591"/>
          <a:ext cx="824940" cy="77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수식" r:id="rId3" imgW="203040" imgH="190440" progId="Equation.3">
                  <p:embed/>
                </p:oleObj>
              </mc:Choice>
              <mc:Fallback>
                <p:oleObj name="수식" r:id="rId3" imgW="203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2401" y="2975591"/>
                        <a:ext cx="824940" cy="77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852372" y="3101722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5373469" y="4219805"/>
            <a:ext cx="100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3469" y="3187973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</a:t>
            </a:r>
            <a:endParaRPr lang="ko-KR" altLang="en-US" sz="3600" dirty="0"/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/>
        </p:nvGraphicFramePr>
        <p:xfrm>
          <a:off x="5539004" y="2002648"/>
          <a:ext cx="674334" cy="799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수식" r:id="rId5" imgW="203040" imgH="241200" progId="Equation.3">
                  <p:embed/>
                </p:oleObj>
              </mc:Choice>
              <mc:Fallback>
                <p:oleObj name="수식" r:id="rId5" imgW="2030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39004" y="2002648"/>
                        <a:ext cx="674334" cy="799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직선 연결선 8"/>
          <p:cNvCxnSpPr/>
          <p:nvPr/>
        </p:nvCxnSpPr>
        <p:spPr>
          <a:xfrm flipH="1">
            <a:off x="3831772" y="2351314"/>
            <a:ext cx="1045028" cy="107405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831772" y="3410857"/>
            <a:ext cx="943428" cy="113211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77641" y="5251637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계산 용이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6875541" y="1389445"/>
            <a:ext cx="1296002" cy="202141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75541" y="3396343"/>
            <a:ext cx="1296002" cy="214811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291695" y="3113358"/>
            <a:ext cx="4953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Approach</a:t>
            </a:r>
            <a:endParaRPr lang="ko-KR" altLang="en-US" sz="3200" dirty="0"/>
          </a:p>
        </p:txBody>
      </p:sp>
      <p:sp>
        <p:nvSpPr>
          <p:cNvPr id="16" name="직사각형 15"/>
          <p:cNvSpPr/>
          <p:nvPr/>
        </p:nvSpPr>
        <p:spPr>
          <a:xfrm>
            <a:off x="6213338" y="5929958"/>
            <a:ext cx="4746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가정이 적고</a:t>
            </a:r>
            <a:r>
              <a:rPr lang="en-US" altLang="ko-K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직접 </a:t>
            </a:r>
            <a:r>
              <a:rPr lang="en-US" altLang="ko-K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ko-KR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추정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8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사전 지식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Step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/>
        </p:nvGraphicFramePr>
        <p:xfrm>
          <a:off x="2832401" y="2975591"/>
          <a:ext cx="824940" cy="77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수식" r:id="rId3" imgW="203040" imgH="190440" progId="Equation.3">
                  <p:embed/>
                </p:oleObj>
              </mc:Choice>
              <mc:Fallback>
                <p:oleObj name="수식" r:id="rId3" imgW="203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2401" y="2975591"/>
                        <a:ext cx="824940" cy="77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852372" y="3101722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5373469" y="4219805"/>
            <a:ext cx="100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3469" y="3187973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</a:t>
            </a:r>
            <a:endParaRPr lang="ko-KR" altLang="en-US" sz="3600" dirty="0"/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/>
        </p:nvGraphicFramePr>
        <p:xfrm>
          <a:off x="5539004" y="2002648"/>
          <a:ext cx="674334" cy="799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수식" r:id="rId5" imgW="203040" imgH="241200" progId="Equation.3">
                  <p:embed/>
                </p:oleObj>
              </mc:Choice>
              <mc:Fallback>
                <p:oleObj name="수식" r:id="rId5" imgW="2030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39004" y="2002648"/>
                        <a:ext cx="674334" cy="799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직선 연결선 8"/>
          <p:cNvCxnSpPr/>
          <p:nvPr/>
        </p:nvCxnSpPr>
        <p:spPr>
          <a:xfrm flipH="1">
            <a:off x="3831772" y="2351314"/>
            <a:ext cx="1045028" cy="107405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831772" y="3410857"/>
            <a:ext cx="943428" cy="113211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77641" y="5251637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계산 용이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6875541" y="1389445"/>
            <a:ext cx="1296002" cy="202141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75541" y="3396343"/>
            <a:ext cx="1296002" cy="214811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291695" y="3113358"/>
            <a:ext cx="4953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Approach</a:t>
            </a:r>
            <a:endParaRPr lang="ko-KR" altLang="en-US" sz="3200" dirty="0"/>
          </a:p>
        </p:txBody>
      </p:sp>
      <p:sp>
        <p:nvSpPr>
          <p:cNvPr id="16" name="직사각형 15"/>
          <p:cNvSpPr/>
          <p:nvPr/>
        </p:nvSpPr>
        <p:spPr>
          <a:xfrm>
            <a:off x="6213338" y="5929958"/>
            <a:ext cx="4746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가정이 적고</a:t>
            </a:r>
            <a:r>
              <a:rPr lang="en-US" altLang="ko-K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직접 </a:t>
            </a:r>
            <a:r>
              <a:rPr lang="en-US" altLang="ko-K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ko-KR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추정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8072" y="1540616"/>
            <a:ext cx="5540799" cy="45408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6690111" y="1135310"/>
            <a:ext cx="5501890" cy="531786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1114913" y="174370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과거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55644" y="126274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현재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5988366" y="501814"/>
            <a:ext cx="1297052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73469" y="42547"/>
            <a:ext cx="2465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/>
              <a:t>컴퓨팅의 발전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05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에서의 이슈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접적 방법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94885" y="1677605"/>
            <a:ext cx="2507113" cy="785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Test </a:t>
            </a:r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데이터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82715" y="1677605"/>
            <a:ext cx="7212170" cy="784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훈련 데이터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4393423" y="2724005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28220" y="5358135"/>
            <a:ext cx="6032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훈련 </a:t>
            </a: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데이터 </a:t>
            </a: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</a:rPr>
              <a:t>Error                Test Error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 rot="16200000">
            <a:off x="5610685" y="3648360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/>
        </p:nvGraphicFramePr>
        <p:xfrm>
          <a:off x="4783517" y="3522103"/>
          <a:ext cx="734867" cy="688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수식" r:id="rId3" imgW="203040" imgH="190440" progId="Equation.3">
                  <p:embed/>
                </p:oleObj>
              </mc:Choice>
              <mc:Fallback>
                <p:oleObj name="수식" r:id="rId3" imgW="203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3517" y="3522103"/>
                        <a:ext cx="734867" cy="688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957642" y="3645599"/>
            <a:ext cx="936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RSS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rot="5400000">
            <a:off x="5537853" y="5288224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4393423" y="4449994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개체 18"/>
          <p:cNvGraphicFramePr>
            <a:graphicFrameLocks noChangeAspect="1"/>
          </p:cNvGraphicFramePr>
          <p:nvPr/>
        </p:nvGraphicFramePr>
        <p:xfrm>
          <a:off x="6359397" y="5314975"/>
          <a:ext cx="504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수식" r:id="rId5" imgW="139680" imgH="139680" progId="Equation.3">
                  <p:embed/>
                </p:oleObj>
              </mc:Choice>
              <mc:Fallback>
                <p:oleObj name="수식" r:id="rId5" imgW="13968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9397" y="5314975"/>
                        <a:ext cx="50482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오른쪽 화살표 19"/>
          <p:cNvSpPr/>
          <p:nvPr/>
        </p:nvSpPr>
        <p:spPr>
          <a:xfrm rot="5400000">
            <a:off x="8642862" y="5288224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5400000">
            <a:off x="3993963" y="3642944"/>
            <a:ext cx="590753" cy="558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65057" y="6280548"/>
            <a:ext cx="10466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간접적 방법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(Adjustment to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훈련 데이터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직접적 방법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(Cross-Validation Approach)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360757" y="5841282"/>
            <a:ext cx="400891" cy="35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0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34" y="1636187"/>
            <a:ext cx="8908824" cy="5239779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직접적 방법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Cross-Validation Approach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50399" y="1185277"/>
            <a:ext cx="306725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Standard Error Rule 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곱셈 기호 6"/>
          <p:cNvSpPr/>
          <p:nvPr/>
        </p:nvSpPr>
        <p:spPr>
          <a:xfrm>
            <a:off x="2583543" y="5355771"/>
            <a:ext cx="537029" cy="43542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7003143" y="5341256"/>
            <a:ext cx="537029" cy="43542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Best Subset Selection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05" y="1309050"/>
            <a:ext cx="10658475" cy="581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3905" y="1968947"/>
            <a:ext cx="837120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3. </a:t>
            </a:r>
          </a:p>
          <a:p>
            <a:endParaRPr lang="en-US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중에서 하나의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구한다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아래의 기준들을 이용해서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endParaRPr lang="ko-KR" altLang="en-US" sz="28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384753"/>
              </p:ext>
            </p:extLst>
          </p:nvPr>
        </p:nvGraphicFramePr>
        <p:xfrm>
          <a:off x="2337175" y="5065658"/>
          <a:ext cx="667161" cy="62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수식" r:id="rId4" imgW="203040" imgH="190440" progId="Equation.3">
                  <p:embed/>
                </p:oleObj>
              </mc:Choice>
              <mc:Fallback>
                <p:oleObj name="수식" r:id="rId4" imgW="203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7175" y="5065658"/>
                        <a:ext cx="667161" cy="624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577661"/>
              </p:ext>
            </p:extLst>
          </p:nvPr>
        </p:nvGraphicFramePr>
        <p:xfrm>
          <a:off x="403905" y="2634613"/>
          <a:ext cx="2571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수식" r:id="rId6" imgW="672840" imgH="241200" progId="Equation.3">
                  <p:embed/>
                </p:oleObj>
              </mc:Choice>
              <mc:Fallback>
                <p:oleObj name="수식" r:id="rId6" imgW="6728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905" y="2634613"/>
                        <a:ext cx="257175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842404" y="5088018"/>
            <a:ext cx="100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40898" y="5088018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</a:t>
            </a:r>
            <a:endParaRPr lang="ko-KR" altLang="en-US" sz="3600" dirty="0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990631"/>
              </p:ext>
            </p:extLst>
          </p:nvPr>
        </p:nvGraphicFramePr>
        <p:xfrm>
          <a:off x="3030447" y="5043151"/>
          <a:ext cx="674334" cy="799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수식" r:id="rId8" imgW="203040" imgH="241200" progId="Equation.3">
                  <p:embed/>
                </p:oleObj>
              </mc:Choice>
              <mc:Fallback>
                <p:oleObj name="수식" r:id="rId8" imgW="2030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30447" y="5043151"/>
                        <a:ext cx="674334" cy="799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325571" y="5065834"/>
            <a:ext cx="4953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Approach</a:t>
            </a:r>
            <a:endParaRPr lang="ko-KR" altLang="en-US" sz="3200" dirty="0"/>
          </a:p>
        </p:txBody>
      </p:sp>
      <p:sp>
        <p:nvSpPr>
          <p:cNvPr id="18" name="직사각형 17"/>
          <p:cNvSpPr/>
          <p:nvPr/>
        </p:nvSpPr>
        <p:spPr>
          <a:xfrm>
            <a:off x="403905" y="4947388"/>
            <a:ext cx="11174202" cy="99134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670537" y="5118795"/>
            <a:ext cx="1779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60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Best Subset Selection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문제점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7026" y="1592645"/>
            <a:ext cx="11903130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컴퓨팅 부담이 너무 큼</a:t>
            </a:r>
            <a:endParaRPr lang="en-US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통계적으로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너무 클 경우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endParaRPr lang="en-US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해야 할 공간이 넓어 지고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이는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에만 좋아 보이는 지점</a:t>
            </a:r>
            <a:endParaRPr lang="en-US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하여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공간에서는 좋지 못한 결과를 주는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</a:t>
            </a:r>
            <a:endParaRPr lang="en-US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가능성이 높아지고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계수의 추정치의 분산이 높아 짐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585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Stepwise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389445"/>
            <a:ext cx="10648950" cy="5619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3905" y="1968947"/>
            <a:ext cx="719940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1. </a:t>
            </a:r>
          </a:p>
          <a:p>
            <a:endParaRPr lang="en-US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:  null model(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입력이 하나도 없는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경우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920260"/>
              </p:ext>
            </p:extLst>
          </p:nvPr>
        </p:nvGraphicFramePr>
        <p:xfrm>
          <a:off x="403905" y="2661444"/>
          <a:ext cx="9223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수식" r:id="rId4" imgW="241200" imgH="228600" progId="Equation.3">
                  <p:embed/>
                </p:oleObj>
              </mc:Choice>
              <mc:Fallback>
                <p:oleObj name="수식" r:id="rId4" imgW="241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905" y="2661444"/>
                        <a:ext cx="922338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8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Stepwise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389445"/>
            <a:ext cx="10648950" cy="5619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3905" y="1968947"/>
            <a:ext cx="11368818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2.  </a:t>
            </a:r>
          </a:p>
          <a:p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= 0, … , p-1:</a:t>
            </a:r>
          </a:p>
          <a:p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안에 하나의 추가적인 입력을 넣은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p-k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개의 모델을 고려해라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arenBoth"/>
            </a:pPr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p-k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개의 모델에서 가장 작은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RSS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와 가장 큰       값을 보이는 모델을 </a:t>
            </a:r>
            <a:endParaRPr lang="en-US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Best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 지정하고 이를              라 칭한다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572420"/>
              </p:ext>
            </p:extLst>
          </p:nvPr>
        </p:nvGraphicFramePr>
        <p:xfrm>
          <a:off x="1013505" y="3447065"/>
          <a:ext cx="9223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수식" r:id="rId4" imgW="241200" imgH="228600" progId="Equation.3">
                  <p:embed/>
                </p:oleObj>
              </mc:Choice>
              <mc:Fallback>
                <p:oleObj name="수식" r:id="rId4" imgW="241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3505" y="3447065"/>
                        <a:ext cx="922338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744062"/>
              </p:ext>
            </p:extLst>
          </p:nvPr>
        </p:nvGraphicFramePr>
        <p:xfrm>
          <a:off x="7697571" y="4413208"/>
          <a:ext cx="632685" cy="592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수식" r:id="rId6" imgW="203040" imgH="190440" progId="Equation.3">
                  <p:embed/>
                </p:oleObj>
              </mc:Choice>
              <mc:Fallback>
                <p:oleObj name="수식" r:id="rId6" imgW="203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7571" y="4413208"/>
                        <a:ext cx="632685" cy="592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427014"/>
              </p:ext>
            </p:extLst>
          </p:nvPr>
        </p:nvGraphicFramePr>
        <p:xfrm>
          <a:off x="4311423" y="5175931"/>
          <a:ext cx="126206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수식" r:id="rId8" imgW="330120" imgH="228600" progId="Equation.3">
                  <p:embed/>
                </p:oleObj>
              </mc:Choice>
              <mc:Fallback>
                <p:oleObj name="수식" r:id="rId8" imgW="3301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11423" y="5175931"/>
                        <a:ext cx="1262063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88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선형모델 확장 이유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예측 정확도 향상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341881" y="1320133"/>
            <a:ext cx="4177612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선형 모델의 확장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2688" y="2021399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 </a:t>
            </a:r>
            <a:r>
              <a:rPr lang="ko-KR" altLang="en-US" b="1" dirty="0" smtClean="0">
                <a:solidFill>
                  <a:srgbClr val="FF0000"/>
                </a:solidFill>
              </a:rPr>
              <a:t>예측 정확도 향상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2123" y="2015299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모델 해석 용이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28969" y="1987211"/>
            <a:ext cx="2315639" cy="4114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36" name="타원 35"/>
          <p:cNvSpPr/>
          <p:nvPr/>
        </p:nvSpPr>
        <p:spPr>
          <a:xfrm>
            <a:off x="2053799" y="5048690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729968" y="3035716"/>
            <a:ext cx="0" cy="343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92220" y="6284098"/>
            <a:ext cx="4164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3637949" y="3753190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411408" y="3072334"/>
            <a:ext cx="3640087" cy="3332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517286" y="4344482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945987" y="3264001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985793" y="5701697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48964" y="639895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930" y="29931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</a:t>
            </a:r>
            <a:r>
              <a:rPr lang="ko-KR" altLang="en-US" smtClean="0"/>
              <a:t>력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848796" y="2937729"/>
            <a:ext cx="5604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  &gt;   p,   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입출력 관계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선형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오른쪽 화살표 64"/>
          <p:cNvSpPr/>
          <p:nvPr/>
        </p:nvSpPr>
        <p:spPr>
          <a:xfrm rot="5400000">
            <a:off x="9146900" y="3572501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490733" y="4320271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낮은 바이어스</a:t>
            </a:r>
            <a:endParaRPr lang="ko-KR" altLang="en-US" sz="2000" b="1" dirty="0"/>
          </a:p>
        </p:txBody>
      </p:sp>
      <p:sp>
        <p:nvSpPr>
          <p:cNvPr id="67" name="오른쪽 화살표 66"/>
          <p:cNvSpPr/>
          <p:nvPr/>
        </p:nvSpPr>
        <p:spPr>
          <a:xfrm rot="5400000">
            <a:off x="6333816" y="3596356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141701" y="4294394"/>
            <a:ext cx="3085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/>
              <a:t>높</a:t>
            </a:r>
            <a:r>
              <a:rPr lang="ko-KR" altLang="en-US" sz="2000" b="1" dirty="0" smtClean="0"/>
              <a:t>은 분산 </a:t>
            </a:r>
            <a:r>
              <a:rPr lang="en-US" altLang="ko-KR" sz="2000" b="1" dirty="0" smtClean="0"/>
              <a:t>+ Overfitting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784810" y="5575690"/>
            <a:ext cx="36731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Test </a:t>
            </a:r>
            <a:r>
              <a:rPr lang="ko-KR" altLang="en-US" sz="2000" b="1" dirty="0"/>
              <a:t>관찰 </a:t>
            </a:r>
            <a:r>
              <a:rPr lang="ko-KR" altLang="en-US" sz="2000" b="1" dirty="0" smtClean="0"/>
              <a:t>값에서 </a:t>
            </a:r>
            <a:r>
              <a:rPr lang="ko-KR" altLang="en-US" sz="2000" b="1" dirty="0"/>
              <a:t>낮</a:t>
            </a:r>
            <a:r>
              <a:rPr lang="ko-KR" altLang="en-US" sz="2000" b="1" dirty="0" smtClean="0"/>
              <a:t>은 예측력</a:t>
            </a:r>
            <a:r>
              <a:rPr lang="en-US" altLang="ko-KR" sz="2000" b="1" dirty="0" smtClean="0"/>
              <a:t>!</a:t>
            </a:r>
            <a:endParaRPr lang="ko-KR" altLang="en-US" sz="2000" b="1" dirty="0"/>
          </a:p>
        </p:txBody>
      </p:sp>
      <p:sp>
        <p:nvSpPr>
          <p:cNvPr id="69" name="오른쪽 화살표 68"/>
          <p:cNvSpPr/>
          <p:nvPr/>
        </p:nvSpPr>
        <p:spPr>
          <a:xfrm rot="5400000">
            <a:off x="6325995" y="4868001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Stepwise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389445"/>
            <a:ext cx="10648950" cy="5619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3905" y="1968947"/>
            <a:ext cx="1093280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3.</a:t>
            </a:r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중에서 최종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구한다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아래 기준 이용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786701"/>
              </p:ext>
            </p:extLst>
          </p:nvPr>
        </p:nvGraphicFramePr>
        <p:xfrm>
          <a:off x="655007" y="2662370"/>
          <a:ext cx="25717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수식" r:id="rId4" imgW="672840" imgH="241200" progId="Equation.3">
                  <p:embed/>
                </p:oleObj>
              </mc:Choice>
              <mc:Fallback>
                <p:oleObj name="수식" r:id="rId4" imgW="6728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007" y="2662370"/>
                        <a:ext cx="2571750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242243"/>
              </p:ext>
            </p:extLst>
          </p:nvPr>
        </p:nvGraphicFramePr>
        <p:xfrm>
          <a:off x="2399995" y="4051714"/>
          <a:ext cx="667161" cy="62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수식" r:id="rId6" imgW="203040" imgH="190440" progId="Equation.3">
                  <p:embed/>
                </p:oleObj>
              </mc:Choice>
              <mc:Fallback>
                <p:oleObj name="수식" r:id="rId6" imgW="203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9995" y="4051714"/>
                        <a:ext cx="667161" cy="624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905224" y="4074074"/>
            <a:ext cx="100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803718" y="4074074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</a:t>
            </a:r>
            <a:endParaRPr lang="ko-KR" altLang="en-US" sz="3600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391512"/>
              </p:ext>
            </p:extLst>
          </p:nvPr>
        </p:nvGraphicFramePr>
        <p:xfrm>
          <a:off x="3093267" y="4029207"/>
          <a:ext cx="674334" cy="799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수식" r:id="rId8" imgW="203040" imgH="241200" progId="Equation.3">
                  <p:embed/>
                </p:oleObj>
              </mc:Choice>
              <mc:Fallback>
                <p:oleObj name="수식" r:id="rId8" imgW="2030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3267" y="4029207"/>
                        <a:ext cx="674334" cy="799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388391" y="4051890"/>
            <a:ext cx="4953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Approach</a:t>
            </a:r>
            <a:endParaRPr lang="ko-KR" altLang="en-US" sz="3200" dirty="0"/>
          </a:p>
        </p:txBody>
      </p:sp>
      <p:sp>
        <p:nvSpPr>
          <p:cNvPr id="24" name="직사각형 23"/>
          <p:cNvSpPr/>
          <p:nvPr/>
        </p:nvSpPr>
        <p:spPr>
          <a:xfrm>
            <a:off x="466725" y="3933444"/>
            <a:ext cx="11174202" cy="99134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733357" y="4104851"/>
            <a:ext cx="1779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86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Stepwise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1374" y="1187217"/>
            <a:ext cx="6199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컴퓨팅 이점은 얼마나</a:t>
            </a:r>
            <a:r>
              <a:rPr lang="en-US" altLang="ko-KR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– </a:t>
            </a:r>
            <a:r>
              <a:rPr lang="ko-KR" alt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총 경우의 수</a:t>
            </a:r>
            <a:endParaRPr lang="en-US" altLang="ko-KR" sz="28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243248"/>
              </p:ext>
            </p:extLst>
          </p:nvPr>
        </p:nvGraphicFramePr>
        <p:xfrm>
          <a:off x="507901" y="2374669"/>
          <a:ext cx="6454775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수식" r:id="rId3" imgW="1688760" imgH="444240" progId="Equation.3">
                  <p:embed/>
                </p:oleObj>
              </mc:Choice>
              <mc:Fallback>
                <p:oleObj name="수식" r:id="rId3" imgW="16887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901" y="2374669"/>
                        <a:ext cx="6454775" cy="1693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988866"/>
              </p:ext>
            </p:extLst>
          </p:nvPr>
        </p:nvGraphicFramePr>
        <p:xfrm>
          <a:off x="9548902" y="2664844"/>
          <a:ext cx="7286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수식" r:id="rId5" imgW="190440" imgH="190440" progId="Equation.3">
                  <p:embed/>
                </p:oleObj>
              </mc:Choice>
              <mc:Fallback>
                <p:oleObj name="수식" r:id="rId5" imgW="1904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48902" y="2664844"/>
                        <a:ext cx="728663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1582032" y="1963519"/>
            <a:ext cx="3825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Stepwise Selection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58822" y="200138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Subset Selection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364641"/>
              </p:ext>
            </p:extLst>
          </p:nvPr>
        </p:nvGraphicFramePr>
        <p:xfrm>
          <a:off x="470548" y="5706609"/>
          <a:ext cx="184626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수식" r:id="rId7" imgW="482400" imgH="203040" progId="Equation.3">
                  <p:embed/>
                </p:oleObj>
              </mc:Choice>
              <mc:Fallback>
                <p:oleObj name="수식" r:id="rId7" imgW="4824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548" y="5706609"/>
                        <a:ext cx="1846262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875683" y="5475776"/>
            <a:ext cx="3825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Stepwise Selection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71574" y="547577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Subset Selection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851931"/>
              </p:ext>
            </p:extLst>
          </p:nvPr>
        </p:nvGraphicFramePr>
        <p:xfrm>
          <a:off x="4232275" y="6038850"/>
          <a:ext cx="10207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수식" r:id="rId9" imgW="266400" imgH="164880" progId="Equation.3">
                  <p:embed/>
                </p:oleObj>
              </mc:Choice>
              <mc:Fallback>
                <p:oleObj name="수식" r:id="rId9" imgW="26640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32275" y="6038850"/>
                        <a:ext cx="1020763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67852"/>
              </p:ext>
            </p:extLst>
          </p:nvPr>
        </p:nvGraphicFramePr>
        <p:xfrm>
          <a:off x="8358821" y="5967414"/>
          <a:ext cx="23812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수식" r:id="rId11" imgW="622080" imgH="203040" progId="Equation.3">
                  <p:embed/>
                </p:oleObj>
              </mc:Choice>
              <mc:Fallback>
                <p:oleObj name="수식" r:id="rId11" imgW="6220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58821" y="5967414"/>
                        <a:ext cx="238125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직선 연결선 26"/>
          <p:cNvCxnSpPr/>
          <p:nvPr/>
        </p:nvCxnSpPr>
        <p:spPr>
          <a:xfrm flipH="1">
            <a:off x="7217941" y="1963519"/>
            <a:ext cx="1045028" cy="107405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217941" y="3023062"/>
            <a:ext cx="943428" cy="113211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956474" y="4690382"/>
            <a:ext cx="1045028" cy="107405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956474" y="5749925"/>
            <a:ext cx="943428" cy="113211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5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Stepwise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–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헛점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704036"/>
              </p:ext>
            </p:extLst>
          </p:nvPr>
        </p:nvGraphicFramePr>
        <p:xfrm>
          <a:off x="591270" y="1655876"/>
          <a:ext cx="14573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0" name="수식" r:id="rId3" imgW="380880" imgH="203040" progId="Equation.3">
                  <p:embed/>
                </p:oleObj>
              </mc:Choice>
              <mc:Fallback>
                <p:oleObj name="수식" r:id="rId3" imgW="3808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270" y="1655876"/>
                        <a:ext cx="1457325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직사각형 22"/>
          <p:cNvSpPr/>
          <p:nvPr/>
        </p:nvSpPr>
        <p:spPr>
          <a:xfrm>
            <a:off x="591270" y="3908609"/>
            <a:ext cx="3825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Stepwise Selection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8903" y="1169605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Subset Selection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268595"/>
              </p:ext>
            </p:extLst>
          </p:nvPr>
        </p:nvGraphicFramePr>
        <p:xfrm>
          <a:off x="2875683" y="1631270"/>
          <a:ext cx="7778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1" name="수식" r:id="rId5" imgW="203040" imgH="215640" progId="Equation.3">
                  <p:embed/>
                </p:oleObj>
              </mc:Choice>
              <mc:Fallback>
                <p:oleObj name="수식" r:id="rId5" imgW="203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5683" y="1631270"/>
                        <a:ext cx="77787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085059"/>
              </p:ext>
            </p:extLst>
          </p:nvPr>
        </p:nvGraphicFramePr>
        <p:xfrm>
          <a:off x="2607029" y="2441576"/>
          <a:ext cx="8270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2" name="수식" r:id="rId7" imgW="215640" imgH="215640" progId="Equation.3">
                  <p:embed/>
                </p:oleObj>
              </mc:Choice>
              <mc:Fallback>
                <p:oleObj name="수식" r:id="rId7" imgW="2156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7029" y="2441576"/>
                        <a:ext cx="827087" cy="8255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44199"/>
              </p:ext>
            </p:extLst>
          </p:nvPr>
        </p:nvGraphicFramePr>
        <p:xfrm>
          <a:off x="3434116" y="2417763"/>
          <a:ext cx="8270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3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34116" y="2417763"/>
                        <a:ext cx="827088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785353"/>
              </p:ext>
            </p:extLst>
          </p:nvPr>
        </p:nvGraphicFramePr>
        <p:xfrm>
          <a:off x="544513" y="2514600"/>
          <a:ext cx="155416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4" name="수식" r:id="rId11" imgW="406080" imgH="203040" progId="Equation.3">
                  <p:embed/>
                </p:oleObj>
              </mc:Choice>
              <mc:Fallback>
                <p:oleObj name="수식" r:id="rId11" imgW="4060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4513" y="2514600"/>
                        <a:ext cx="1554162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131047"/>
              </p:ext>
            </p:extLst>
          </p:nvPr>
        </p:nvGraphicFramePr>
        <p:xfrm>
          <a:off x="584694" y="4563184"/>
          <a:ext cx="14573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5" name="수식" r:id="rId13" imgW="380880" imgH="203040" progId="Equation.3">
                  <p:embed/>
                </p:oleObj>
              </mc:Choice>
              <mc:Fallback>
                <p:oleObj name="수식" r:id="rId13" imgW="3808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694" y="4563184"/>
                        <a:ext cx="1457325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986984"/>
              </p:ext>
            </p:extLst>
          </p:nvPr>
        </p:nvGraphicFramePr>
        <p:xfrm>
          <a:off x="537937" y="5421908"/>
          <a:ext cx="155416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6" name="수식" r:id="rId14" imgW="406080" imgH="203040" progId="Equation.3">
                  <p:embed/>
                </p:oleObj>
              </mc:Choice>
              <mc:Fallback>
                <p:oleObj name="수식" r:id="rId14" imgW="4060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7937" y="5421908"/>
                        <a:ext cx="1554162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893436"/>
              </p:ext>
            </p:extLst>
          </p:nvPr>
        </p:nvGraphicFramePr>
        <p:xfrm>
          <a:off x="2836462" y="4491915"/>
          <a:ext cx="7778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7" name="수식" r:id="rId15" imgW="203040" imgH="215640" progId="Equation.3">
                  <p:embed/>
                </p:oleObj>
              </mc:Choice>
              <mc:Fallback>
                <p:oleObj name="수식" r:id="rId15" imgW="203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6462" y="4491915"/>
                        <a:ext cx="777875" cy="8255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941593"/>
              </p:ext>
            </p:extLst>
          </p:nvPr>
        </p:nvGraphicFramePr>
        <p:xfrm>
          <a:off x="2606928" y="5397302"/>
          <a:ext cx="7778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8" name="수식" r:id="rId16" imgW="203040" imgH="215640" progId="Equation.3">
                  <p:embed/>
                </p:oleObj>
              </mc:Choice>
              <mc:Fallback>
                <p:oleObj name="수식" r:id="rId16" imgW="203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06928" y="5397302"/>
                        <a:ext cx="777875" cy="8255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286763"/>
              </p:ext>
            </p:extLst>
          </p:nvPr>
        </p:nvGraphicFramePr>
        <p:xfrm>
          <a:off x="3434116" y="5378705"/>
          <a:ext cx="8270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9" name="수식" r:id="rId18" imgW="215640" imgH="228600" progId="Equation.3">
                  <p:embed/>
                </p:oleObj>
              </mc:Choice>
              <mc:Fallback>
                <p:oleObj name="수식" r:id="rId18" imgW="215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434116" y="5378705"/>
                        <a:ext cx="827088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곱셈 기호 2"/>
          <p:cNvSpPr/>
          <p:nvPr/>
        </p:nvSpPr>
        <p:spPr>
          <a:xfrm>
            <a:off x="4310517" y="5175676"/>
            <a:ext cx="1127842" cy="109500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8359" y="5538513"/>
            <a:ext cx="3150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 </a:t>
            </a:r>
            <a:r>
              <a:rPr lang="ko-KR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추정 실패</a:t>
            </a:r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Backward Stepwise Selection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3905" y="1968947"/>
            <a:ext cx="731963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1. </a:t>
            </a:r>
          </a:p>
          <a:p>
            <a:endParaRPr lang="en-US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:  full model(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모든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입력이 포함된 모델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385052"/>
              </p:ext>
            </p:extLst>
          </p:nvPr>
        </p:nvGraphicFramePr>
        <p:xfrm>
          <a:off x="379413" y="2638425"/>
          <a:ext cx="9715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수식" r:id="rId3" imgW="253800" imgH="241200" progId="Equation.3">
                  <p:embed/>
                </p:oleObj>
              </mc:Choice>
              <mc:Fallback>
                <p:oleObj name="수식" r:id="rId3" imgW="2538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413" y="2638425"/>
                        <a:ext cx="97155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98" y="1274671"/>
            <a:ext cx="107061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Backward Stepwise Selection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3905" y="1968947"/>
            <a:ext cx="11121955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2.  </a:t>
            </a:r>
          </a:p>
          <a:p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= p, p-1, … , 1:</a:t>
            </a:r>
          </a:p>
          <a:p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안에 하나의 추가적인 입력을 뺀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개의 입력을 가진 </a:t>
            </a:r>
            <a:endParaRPr lang="en-US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개의 모델을 고려해라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k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개의 모델에서 가장 작은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RSS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와 가장 큰       값을 보이는 모델을 </a:t>
            </a:r>
            <a:endParaRPr lang="en-US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Best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 지정하고 이를              라 칭한다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1013505" y="3447065"/>
          <a:ext cx="9223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수식" r:id="rId3" imgW="241200" imgH="228600" progId="Equation.3">
                  <p:embed/>
                </p:oleObj>
              </mc:Choice>
              <mc:Fallback>
                <p:oleObj name="수식" r:id="rId3" imgW="241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3505" y="3447065"/>
                        <a:ext cx="922338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614060"/>
              </p:ext>
            </p:extLst>
          </p:nvPr>
        </p:nvGraphicFramePr>
        <p:xfrm>
          <a:off x="7394112" y="5303433"/>
          <a:ext cx="632685" cy="592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수식" r:id="rId5" imgW="203040" imgH="190440" progId="Equation.3">
                  <p:embed/>
                </p:oleObj>
              </mc:Choice>
              <mc:Fallback>
                <p:oleObj name="수식" r:id="rId5" imgW="203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94112" y="5303433"/>
                        <a:ext cx="632685" cy="592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455973"/>
              </p:ext>
            </p:extLst>
          </p:nvPr>
        </p:nvGraphicFramePr>
        <p:xfrm>
          <a:off x="4282135" y="5986463"/>
          <a:ext cx="126206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수식" r:id="rId7" imgW="330120" imgH="228600" progId="Equation.3">
                  <p:embed/>
                </p:oleObj>
              </mc:Choice>
              <mc:Fallback>
                <p:oleObj name="수식" r:id="rId7" imgW="3301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2135" y="5986463"/>
                        <a:ext cx="1262063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98" y="1274671"/>
            <a:ext cx="107061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Backward Stepwise Selection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3905" y="1968947"/>
            <a:ext cx="1093280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3.</a:t>
            </a:r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중에서 최종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구한다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아래 기준 이용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/>
        </p:nvGraphicFramePr>
        <p:xfrm>
          <a:off x="655007" y="2662370"/>
          <a:ext cx="25717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name="수식" r:id="rId3" imgW="672840" imgH="241200" progId="Equation.3">
                  <p:embed/>
                </p:oleObj>
              </mc:Choice>
              <mc:Fallback>
                <p:oleObj name="수식" r:id="rId3" imgW="6728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007" y="2662370"/>
                        <a:ext cx="2571750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98" y="1274671"/>
            <a:ext cx="10706100" cy="581025"/>
          </a:xfrm>
          <a:prstGeom prst="rect">
            <a:avLst/>
          </a:prstGeom>
        </p:spPr>
      </p:pic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7281"/>
              </p:ext>
            </p:extLst>
          </p:nvPr>
        </p:nvGraphicFramePr>
        <p:xfrm>
          <a:off x="2399995" y="4051714"/>
          <a:ext cx="667161" cy="62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0" name="수식" r:id="rId6" imgW="203040" imgH="190440" progId="Equation.3">
                  <p:embed/>
                </p:oleObj>
              </mc:Choice>
              <mc:Fallback>
                <p:oleObj name="수식" r:id="rId6" imgW="203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9995" y="4051714"/>
                        <a:ext cx="667161" cy="624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905224" y="4074074"/>
            <a:ext cx="100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803718" y="4074074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</a:t>
            </a:r>
            <a:endParaRPr lang="ko-KR" altLang="en-US" sz="3600" dirty="0"/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279758"/>
              </p:ext>
            </p:extLst>
          </p:nvPr>
        </p:nvGraphicFramePr>
        <p:xfrm>
          <a:off x="3093267" y="4029207"/>
          <a:ext cx="674334" cy="799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수식" r:id="rId8" imgW="203040" imgH="241200" progId="Equation.3">
                  <p:embed/>
                </p:oleObj>
              </mc:Choice>
              <mc:Fallback>
                <p:oleObj name="수식" r:id="rId8" imgW="2030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3267" y="4029207"/>
                        <a:ext cx="674334" cy="799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직사각형 23"/>
          <p:cNvSpPr/>
          <p:nvPr/>
        </p:nvSpPr>
        <p:spPr>
          <a:xfrm>
            <a:off x="6388391" y="4051890"/>
            <a:ext cx="4953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Approach</a:t>
            </a:r>
            <a:endParaRPr lang="ko-KR" altLang="en-US" sz="3200" dirty="0"/>
          </a:p>
        </p:txBody>
      </p:sp>
      <p:sp>
        <p:nvSpPr>
          <p:cNvPr id="25" name="직사각형 24"/>
          <p:cNvSpPr/>
          <p:nvPr/>
        </p:nvSpPr>
        <p:spPr>
          <a:xfrm>
            <a:off x="466725" y="3933444"/>
            <a:ext cx="11174202" cy="99134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733357" y="4104851"/>
            <a:ext cx="1779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55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Backward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Stepwise Selection –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헛점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/>
        </p:nvGraphicFramePr>
        <p:xfrm>
          <a:off x="591270" y="1655876"/>
          <a:ext cx="14573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6" name="수식" r:id="rId3" imgW="380880" imgH="203040" progId="Equation.3">
                  <p:embed/>
                </p:oleObj>
              </mc:Choice>
              <mc:Fallback>
                <p:oleObj name="수식" r:id="rId3" imgW="3808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270" y="1655876"/>
                        <a:ext cx="1457325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직사각형 22"/>
          <p:cNvSpPr/>
          <p:nvPr/>
        </p:nvSpPr>
        <p:spPr>
          <a:xfrm>
            <a:off x="591270" y="3908609"/>
            <a:ext cx="401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ko-KR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ward </a:t>
            </a:r>
            <a:r>
              <a:rPr lang="en-US" altLang="ko-KR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Stepwise Selection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8903" y="1169605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Subset Selection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25" name="개체 24"/>
          <p:cNvGraphicFramePr>
            <a:graphicFrameLocks noChangeAspect="1"/>
          </p:cNvGraphicFramePr>
          <p:nvPr/>
        </p:nvGraphicFramePr>
        <p:xfrm>
          <a:off x="2875683" y="1631270"/>
          <a:ext cx="7778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7" name="수식" r:id="rId5" imgW="203040" imgH="215640" progId="Equation.3">
                  <p:embed/>
                </p:oleObj>
              </mc:Choice>
              <mc:Fallback>
                <p:oleObj name="수식" r:id="rId5" imgW="203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5683" y="1631270"/>
                        <a:ext cx="77787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/>
        </p:nvGraphicFramePr>
        <p:xfrm>
          <a:off x="2607029" y="2441576"/>
          <a:ext cx="8270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8" name="수식" r:id="rId7" imgW="215640" imgH="215640" progId="Equation.3">
                  <p:embed/>
                </p:oleObj>
              </mc:Choice>
              <mc:Fallback>
                <p:oleObj name="수식" r:id="rId7" imgW="2156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7029" y="2441576"/>
                        <a:ext cx="827087" cy="8255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/>
        </p:nvGraphicFramePr>
        <p:xfrm>
          <a:off x="3434116" y="2417763"/>
          <a:ext cx="8270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34116" y="2417763"/>
                        <a:ext cx="827088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/>
        </p:nvGraphicFramePr>
        <p:xfrm>
          <a:off x="544513" y="2514600"/>
          <a:ext cx="155416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0" name="수식" r:id="rId11" imgW="406080" imgH="203040" progId="Equation.3">
                  <p:embed/>
                </p:oleObj>
              </mc:Choice>
              <mc:Fallback>
                <p:oleObj name="수식" r:id="rId11" imgW="4060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4513" y="2514600"/>
                        <a:ext cx="1554162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780495"/>
              </p:ext>
            </p:extLst>
          </p:nvPr>
        </p:nvGraphicFramePr>
        <p:xfrm>
          <a:off x="536575" y="4562475"/>
          <a:ext cx="155416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1" name="수식" r:id="rId13" imgW="406080" imgH="203040" progId="Equation.3">
                  <p:embed/>
                </p:oleObj>
              </mc:Choice>
              <mc:Fallback>
                <p:oleObj name="수식" r:id="rId13" imgW="4060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6575" y="4562475"/>
                        <a:ext cx="1554163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551953"/>
              </p:ext>
            </p:extLst>
          </p:nvPr>
        </p:nvGraphicFramePr>
        <p:xfrm>
          <a:off x="585788" y="5421313"/>
          <a:ext cx="14573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2" name="수식" r:id="rId15" imgW="380880" imgH="203040" progId="Equation.3">
                  <p:embed/>
                </p:oleObj>
              </mc:Choice>
              <mc:Fallback>
                <p:oleObj name="수식" r:id="rId15" imgW="3808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5788" y="5421313"/>
                        <a:ext cx="1457325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342717"/>
              </p:ext>
            </p:extLst>
          </p:nvPr>
        </p:nvGraphicFramePr>
        <p:xfrm>
          <a:off x="2535238" y="5486400"/>
          <a:ext cx="82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3" name="수식" r:id="rId17" imgW="215640" imgH="215640" progId="Equation.3">
                  <p:embed/>
                </p:oleObj>
              </mc:Choice>
              <mc:Fallback>
                <p:oleObj name="수식" r:id="rId17" imgW="2156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35238" y="5486400"/>
                        <a:ext cx="825500" cy="8255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749551"/>
              </p:ext>
            </p:extLst>
          </p:nvPr>
        </p:nvGraphicFramePr>
        <p:xfrm>
          <a:off x="2559050" y="4414838"/>
          <a:ext cx="82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4" name="수식" r:id="rId19" imgW="215640" imgH="215640" progId="Equation.3">
                  <p:embed/>
                </p:oleObj>
              </mc:Choice>
              <mc:Fallback>
                <p:oleObj name="수식" r:id="rId19" imgW="2156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59050" y="4414838"/>
                        <a:ext cx="825500" cy="8255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402082"/>
              </p:ext>
            </p:extLst>
          </p:nvPr>
        </p:nvGraphicFramePr>
        <p:xfrm>
          <a:off x="3446469" y="4414114"/>
          <a:ext cx="8270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5" name="수식" r:id="rId21" imgW="215640" imgH="228600" progId="Equation.3">
                  <p:embed/>
                </p:oleObj>
              </mc:Choice>
              <mc:Fallback>
                <p:oleObj name="수식" r:id="rId21" imgW="215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46469" y="4414114"/>
                        <a:ext cx="827088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곱셈 기호 2"/>
          <p:cNvSpPr/>
          <p:nvPr/>
        </p:nvSpPr>
        <p:spPr>
          <a:xfrm>
            <a:off x="3653558" y="5338763"/>
            <a:ext cx="1127842" cy="109500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81400" y="5701600"/>
            <a:ext cx="3150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 </a:t>
            </a:r>
            <a:r>
              <a:rPr lang="ko-KR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추정 실패</a:t>
            </a:r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7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VS. Backward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4723" y="1389445"/>
            <a:ext cx="3578224" cy="4616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High-Dimensional Setting</a:t>
            </a:r>
            <a:endParaRPr lang="ko-KR" altLang="en-US" sz="24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101736"/>
              </p:ext>
            </p:extLst>
          </p:nvPr>
        </p:nvGraphicFramePr>
        <p:xfrm>
          <a:off x="1826760" y="2084771"/>
          <a:ext cx="14589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수식" r:id="rId3" imgW="380880" imgH="164880" progId="Equation.3">
                  <p:embed/>
                </p:oleObj>
              </mc:Choice>
              <mc:Fallback>
                <p:oleObj name="수식" r:id="rId3" imgW="38088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6760" y="2084771"/>
                        <a:ext cx="1458912" cy="630237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264020"/>
              </p:ext>
            </p:extLst>
          </p:nvPr>
        </p:nvGraphicFramePr>
        <p:xfrm>
          <a:off x="2547144" y="4094618"/>
          <a:ext cx="286226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수식" r:id="rId5" imgW="749160" imgH="228600" progId="Equation.3">
                  <p:embed/>
                </p:oleObj>
              </mc:Choice>
              <mc:Fallback>
                <p:oleObj name="수식" r:id="rId5" imgW="749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7144" y="4094618"/>
                        <a:ext cx="2862263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2556215" y="3060644"/>
            <a:ext cx="72779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VS</a:t>
            </a:r>
            <a:r>
              <a:rPr lang="en-US" altLang="ko-K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Backward</a:t>
            </a:r>
            <a:endParaRPr lang="ko-KR" altLang="en-US" sz="4400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107779"/>
              </p:ext>
            </p:extLst>
          </p:nvPr>
        </p:nvGraphicFramePr>
        <p:xfrm>
          <a:off x="2213539" y="5209694"/>
          <a:ext cx="15573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name="수식" r:id="rId7" imgW="406080" imgH="190440" progId="Equation.3">
                  <p:embed/>
                </p:oleObj>
              </mc:Choice>
              <mc:Fallback>
                <p:oleObj name="수식" r:id="rId7" imgW="4060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3539" y="5209694"/>
                        <a:ext cx="1557338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6736329" y="4197559"/>
            <a:ext cx="3510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Fitting</a:t>
            </a:r>
            <a:r>
              <a:rPr lang="ko-KR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 시작 될 수 없다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41849" y="5296779"/>
            <a:ext cx="2112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5400000">
            <a:off x="3641030" y="5764534"/>
            <a:ext cx="380915" cy="4940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08615" y="6354416"/>
            <a:ext cx="2614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Solution 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398" y="63882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Approaches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90043" y="2079902"/>
            <a:ext cx="63546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	Backward</a:t>
            </a:r>
            <a:endParaRPr lang="ko-KR" altLang="en-US" sz="4400" dirty="0"/>
          </a:p>
        </p:txBody>
      </p:sp>
      <p:sp>
        <p:nvSpPr>
          <p:cNvPr id="4" name="직사각형 3"/>
          <p:cNvSpPr/>
          <p:nvPr/>
        </p:nvSpPr>
        <p:spPr>
          <a:xfrm>
            <a:off x="3744426" y="4527139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Subset Selection</a:t>
            </a:r>
            <a:endParaRPr lang="ko-KR" altLang="en-US" sz="44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054892"/>
              </p:ext>
            </p:extLst>
          </p:nvPr>
        </p:nvGraphicFramePr>
        <p:xfrm>
          <a:off x="5795438" y="3262111"/>
          <a:ext cx="1011762" cy="100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수식" r:id="rId3" imgW="126720" imgH="126720" progId="Equation.3">
                  <p:embed/>
                </p:oleObj>
              </mc:Choice>
              <mc:Fallback>
                <p:oleObj name="수식" r:id="rId3" imgW="12672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5438" y="3262111"/>
                        <a:ext cx="1011762" cy="100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63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종류 수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줄이는 방법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(1/3)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98037" y="1724958"/>
            <a:ext cx="5317588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부분집합 선택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(Subset Selection)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95" y="3405003"/>
            <a:ext cx="8029575" cy="10477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132164" y="2811127"/>
            <a:ext cx="22493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>
                <a:sym typeface="Wingdings" panose="05000000000000000000" pitchFamily="2" charset="2"/>
              </a:rPr>
              <a:t>표준 선형 모델</a:t>
            </a:r>
            <a:endParaRPr lang="ko-KR" altLang="en-US" sz="2400" dirty="0"/>
          </a:p>
        </p:txBody>
      </p:sp>
      <p:sp>
        <p:nvSpPr>
          <p:cNvPr id="31" name="곱셈 기호 30"/>
          <p:cNvSpPr/>
          <p:nvPr/>
        </p:nvSpPr>
        <p:spPr>
          <a:xfrm>
            <a:off x="5105740" y="3437130"/>
            <a:ext cx="852572" cy="1116805"/>
          </a:xfrm>
          <a:prstGeom prst="mathMultiply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10416" y="5033445"/>
            <a:ext cx="885691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출력과 관계 없는 입력 변수</a:t>
            </a:r>
            <a:r>
              <a:rPr lang="en-US" altLang="ko-KR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없애는 방법으로</a:t>
            </a:r>
            <a:endParaRPr lang="en-US" altLang="ko-KR" sz="28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algn="ctr"/>
            <a:endParaRPr lang="en-US" altLang="ko-KR" sz="2800" b="1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800" b="1" dirty="0" smtClean="0">
                <a:sym typeface="Wingdings" panose="05000000000000000000" pitchFamily="2" charset="2"/>
              </a:rPr>
              <a:t>최종적으로 줄어든 입력들로 최소자승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Fitting</a:t>
            </a:r>
            <a:r>
              <a:rPr lang="ko-KR" altLang="en-US" sz="2800" b="1" dirty="0" smtClean="0">
                <a:sym typeface="Wingdings" panose="05000000000000000000" pitchFamily="2" charset="2"/>
              </a:rPr>
              <a:t>을 수행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05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선형모델 확장 이유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예측 정확도 향상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341881" y="1320133"/>
            <a:ext cx="4177612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선형 모델의 확장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2688" y="2021399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 </a:t>
            </a:r>
            <a:r>
              <a:rPr lang="ko-KR" altLang="en-US" b="1" dirty="0" smtClean="0">
                <a:solidFill>
                  <a:srgbClr val="FF0000"/>
                </a:solidFill>
              </a:rPr>
              <a:t>예측 정확도 향상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2123" y="2015299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모델 해석 용이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28969" y="1987211"/>
            <a:ext cx="2315639" cy="4114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729968" y="3035716"/>
            <a:ext cx="0" cy="343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92220" y="6284098"/>
            <a:ext cx="4164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11408" y="3072334"/>
            <a:ext cx="3640087" cy="3332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1972944" y="4481268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48964" y="639895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-82549" y="296339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48796" y="2937729"/>
            <a:ext cx="539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  &lt;   p,   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입출력 관계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선형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오른쪽 화살표 64"/>
          <p:cNvSpPr/>
          <p:nvPr/>
        </p:nvSpPr>
        <p:spPr>
          <a:xfrm rot="5400000">
            <a:off x="9146900" y="3572501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490733" y="4320271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낮은 바이어스</a:t>
            </a:r>
            <a:endParaRPr lang="ko-KR" altLang="en-US" sz="2000" b="1" dirty="0"/>
          </a:p>
        </p:txBody>
      </p:sp>
      <p:sp>
        <p:nvSpPr>
          <p:cNvPr id="67" name="오른쪽 화살표 66"/>
          <p:cNvSpPr/>
          <p:nvPr/>
        </p:nvSpPr>
        <p:spPr>
          <a:xfrm rot="5400000">
            <a:off x="6333816" y="3596356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209089" y="4290089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분산이 무한대가 된다</a:t>
            </a:r>
            <a:endParaRPr lang="en-US" altLang="ko-KR" sz="2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801481" y="5329070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유일한 최소자승 계수 못 구함</a:t>
            </a:r>
            <a:endParaRPr lang="ko-KR" altLang="en-US" sz="2000" b="1" dirty="0"/>
          </a:p>
        </p:txBody>
      </p:sp>
      <p:sp>
        <p:nvSpPr>
          <p:cNvPr id="69" name="오른쪽 화살표 68"/>
          <p:cNvSpPr/>
          <p:nvPr/>
        </p:nvSpPr>
        <p:spPr>
          <a:xfrm rot="5400000">
            <a:off x="6346746" y="4730201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62549" y="6471153"/>
            <a:ext cx="3333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Test </a:t>
            </a:r>
            <a:r>
              <a:rPr lang="ko-KR" altLang="en-US" sz="2000" b="1" dirty="0"/>
              <a:t>관찰 </a:t>
            </a:r>
            <a:r>
              <a:rPr lang="ko-KR" altLang="en-US" sz="2000" b="1" dirty="0" smtClean="0"/>
              <a:t>값에서 예측 불가</a:t>
            </a:r>
            <a:endParaRPr lang="ko-KR" altLang="en-US" sz="2000" b="1" dirty="0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6345259" y="5852405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종류 수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줄이는 방법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(2/3)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38954" y="1740529"/>
            <a:ext cx="4937760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2. </a:t>
            </a:r>
            <a:r>
              <a:rPr lang="en-US" altLang="ko-KR" sz="2400" b="1" dirty="0">
                <a:solidFill>
                  <a:schemeClr val="tx1"/>
                </a:solidFill>
              </a:rPr>
              <a:t>S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hrinkage or Regularization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95" y="3405003"/>
            <a:ext cx="8029575" cy="10477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132164" y="2811127"/>
            <a:ext cx="22493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>
                <a:sym typeface="Wingdings" panose="05000000000000000000" pitchFamily="2" charset="2"/>
              </a:rPr>
              <a:t>표준 선형 모델</a:t>
            </a:r>
            <a:endParaRPr lang="ko-KR" altLang="en-US" sz="2400" dirty="0"/>
          </a:p>
        </p:txBody>
      </p:sp>
      <p:sp>
        <p:nvSpPr>
          <p:cNvPr id="31" name="곱셈 기호 30"/>
          <p:cNvSpPr/>
          <p:nvPr/>
        </p:nvSpPr>
        <p:spPr>
          <a:xfrm>
            <a:off x="7595722" y="3405003"/>
            <a:ext cx="852572" cy="1116805"/>
          </a:xfrm>
          <a:prstGeom prst="mathMultiply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9428" y="5033445"/>
            <a:ext cx="111988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계수를 줄이거나</a:t>
            </a:r>
            <a:r>
              <a:rPr lang="en-US" altLang="ko-KR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0</a:t>
            </a:r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정확히</a:t>
            </a:r>
            <a:r>
              <a:rPr lang="en-US" altLang="ko-KR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8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최소자승법으론</a:t>
            </a:r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불가능</a:t>
            </a:r>
            <a:r>
              <a:rPr lang="en-US" altLang="ko-KR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수렴 시킨다</a:t>
            </a:r>
            <a:endParaRPr lang="en-US" altLang="ko-KR" sz="28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algn="ctr"/>
            <a:endParaRPr lang="en-US" altLang="ko-KR" sz="2800" b="1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400" b="1" dirty="0" smtClean="0">
                <a:sym typeface="Wingdings" panose="05000000000000000000" pitchFamily="2" charset="2"/>
              </a:rPr>
              <a:t>모든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p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개의 입력들로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Fitting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을 수행하지만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최소자승이 아닌 다른 형태를 사용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!</a:t>
            </a:r>
            <a:endParaRPr lang="ko-KR" altLang="en-US" sz="2400" dirty="0"/>
          </a:p>
        </p:txBody>
      </p:sp>
      <p:sp>
        <p:nvSpPr>
          <p:cNvPr id="8" name="오른쪽 화살표 7"/>
          <p:cNvSpPr/>
          <p:nvPr/>
        </p:nvSpPr>
        <p:spPr>
          <a:xfrm rot="5400000">
            <a:off x="4589063" y="3679824"/>
            <a:ext cx="727676" cy="671199"/>
          </a:xfrm>
          <a:prstGeom prst="rightArrow">
            <a:avLst/>
          </a:prstGeom>
          <a:solidFill>
            <a:srgbClr val="00206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16923" y="4476230"/>
            <a:ext cx="2222695" cy="1151091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1600" b="1" dirty="0" smtClean="0">
                <a:solidFill>
                  <a:schemeClr val="tx1"/>
                </a:solidFill>
              </a:rPr>
              <a:t>부분집합 선택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(Subset Selection)</a:t>
            </a:r>
          </a:p>
          <a:p>
            <a:pPr marL="342900" indent="-342900" algn="ctr">
              <a:buAutoNum type="arabicPeriod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종류 수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줄이는 방법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(3/3)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98037" y="1724958"/>
            <a:ext cx="5317588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차원 축소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(Dimension Reduction)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95" y="3405003"/>
            <a:ext cx="8029575" cy="10477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132164" y="2811127"/>
            <a:ext cx="22493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>
                <a:sym typeface="Wingdings" panose="05000000000000000000" pitchFamily="2" charset="2"/>
              </a:rPr>
              <a:t>표준 선형 모델</a:t>
            </a:r>
            <a:endParaRPr lang="ko-KR" altLang="en-US" sz="2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472333" y="4220308"/>
            <a:ext cx="1069144" cy="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428935" y="4220308"/>
            <a:ext cx="351693" cy="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921305" y="4220308"/>
            <a:ext cx="1603717" cy="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/>
        </p:nvGraphicFramePr>
        <p:xfrm>
          <a:off x="3833734" y="4915218"/>
          <a:ext cx="5415486" cy="701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수식" r:id="rId4" imgW="1765080" imgH="228600" progId="Equation.3">
                  <p:embed/>
                </p:oleObj>
              </mc:Choice>
              <mc:Fallback>
                <p:oleObj name="수식" r:id="rId4" imgW="1765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3734" y="4915218"/>
                        <a:ext cx="5415486" cy="701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10147" y="3850976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p</a:t>
            </a:r>
            <a:r>
              <a:rPr lang="ko-KR" altLang="en-US" b="1" dirty="0" smtClean="0">
                <a:sym typeface="Wingdings" panose="05000000000000000000" pitchFamily="2" charset="2"/>
              </a:rPr>
              <a:t>차원 입력 공간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10146" y="5081195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</a:t>
            </a:r>
            <a:r>
              <a:rPr lang="ko-KR" altLang="en-US" b="1" dirty="0" smtClean="0">
                <a:sym typeface="Wingdings" panose="05000000000000000000" pitchFamily="2" charset="2"/>
              </a:rPr>
              <a:t>차원 입력 공간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953488" y="4419446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4132" y="2320534"/>
            <a:ext cx="10753578" cy="1325563"/>
          </a:xfrm>
        </p:spPr>
        <p:txBody>
          <a:bodyPr/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선형모델 확장 이유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예측 정확도 향상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341881" y="1320133"/>
            <a:ext cx="4177612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선형 모델의 확장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2688" y="2021399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 </a:t>
            </a:r>
            <a:r>
              <a:rPr lang="ko-KR" altLang="en-US" b="1" dirty="0" smtClean="0">
                <a:solidFill>
                  <a:srgbClr val="FF0000"/>
                </a:solidFill>
              </a:rPr>
              <a:t>예측 정확도 향상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2123" y="2015299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모델 해석 용이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28969" y="1987211"/>
            <a:ext cx="2315639" cy="4114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64" name="TextBox 63"/>
          <p:cNvSpPr txBox="1"/>
          <p:nvPr/>
        </p:nvSpPr>
        <p:spPr>
          <a:xfrm>
            <a:off x="5848796" y="2937729"/>
            <a:ext cx="539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  &lt;   p,   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입출력 관계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선형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오른쪽 화살표 64"/>
          <p:cNvSpPr/>
          <p:nvPr/>
        </p:nvSpPr>
        <p:spPr>
          <a:xfrm rot="5400000">
            <a:off x="9146900" y="3572501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490733" y="4320271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낮은 바이어스</a:t>
            </a:r>
            <a:endParaRPr lang="ko-KR" altLang="en-US" sz="2000" b="1" dirty="0"/>
          </a:p>
        </p:txBody>
      </p:sp>
      <p:sp>
        <p:nvSpPr>
          <p:cNvPr id="67" name="오른쪽 화살표 66"/>
          <p:cNvSpPr/>
          <p:nvPr/>
        </p:nvSpPr>
        <p:spPr>
          <a:xfrm rot="5400000">
            <a:off x="6628878" y="2978723"/>
            <a:ext cx="727676" cy="671199"/>
          </a:xfrm>
          <a:prstGeom prst="rightArrow">
            <a:avLst/>
          </a:prstGeom>
          <a:solidFill>
            <a:srgbClr val="00206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209089" y="4290089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분산이 무한대가 된다</a:t>
            </a:r>
            <a:endParaRPr lang="en-US" altLang="ko-KR" sz="2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801481" y="5329070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trike="sngStrike" dirty="0" smtClean="0"/>
              <a:t>유일한 최소자승 계수 못 구함</a:t>
            </a:r>
            <a:endParaRPr lang="ko-KR" altLang="en-US" sz="2000" b="1" strike="sngStrike" dirty="0"/>
          </a:p>
        </p:txBody>
      </p:sp>
      <p:sp>
        <p:nvSpPr>
          <p:cNvPr id="69" name="오른쪽 화살표 68"/>
          <p:cNvSpPr/>
          <p:nvPr/>
        </p:nvSpPr>
        <p:spPr>
          <a:xfrm rot="5400000">
            <a:off x="6346746" y="4730201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62549" y="6471153"/>
            <a:ext cx="3333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Test </a:t>
            </a:r>
            <a:r>
              <a:rPr lang="ko-KR" altLang="en-US" sz="2000" b="1" dirty="0"/>
              <a:t>관찰 </a:t>
            </a:r>
            <a:r>
              <a:rPr lang="ko-KR" altLang="en-US" sz="2000" b="1" dirty="0" smtClean="0"/>
              <a:t>값에서 예측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가능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 rot="5400000">
            <a:off x="6345259" y="5852405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6200000">
            <a:off x="9195882" y="4141200"/>
            <a:ext cx="426799" cy="671199"/>
          </a:xfrm>
          <a:prstGeom prst="rightArrow">
            <a:avLst/>
          </a:prstGeom>
          <a:solidFill>
            <a:srgbClr val="00206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5400000">
            <a:off x="6333816" y="3596356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5400000">
            <a:off x="4856715" y="4146631"/>
            <a:ext cx="1388229" cy="881060"/>
          </a:xfrm>
          <a:prstGeom prst="rightArrow">
            <a:avLst/>
          </a:prstGeom>
          <a:solidFill>
            <a:srgbClr val="00206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729968" y="3035716"/>
            <a:ext cx="0" cy="343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92220" y="6284098"/>
            <a:ext cx="4164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11408" y="3072334"/>
            <a:ext cx="3640087" cy="3332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1972944" y="4481268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48964" y="639895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-82549" y="296339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곱셈 기호 11"/>
          <p:cNvSpPr/>
          <p:nvPr/>
        </p:nvSpPr>
        <p:spPr>
          <a:xfrm>
            <a:off x="-160698" y="2708468"/>
            <a:ext cx="1011017" cy="949029"/>
          </a:xfrm>
          <a:prstGeom prst="mathMultiply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선형모델 확장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이유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모델 해석 용이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41881" y="1320133"/>
            <a:ext cx="4177612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선형 모델의 확장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2688" y="2021399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예측 정확도 향상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2123" y="2015299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2. </a:t>
            </a:r>
            <a:r>
              <a:rPr lang="ko-KR" altLang="en-US" b="1" dirty="0" smtClean="0">
                <a:solidFill>
                  <a:srgbClr val="FF0000"/>
                </a:solidFill>
              </a:rPr>
              <a:t>모델 해석 용이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88744" y="1990012"/>
            <a:ext cx="2315639" cy="4114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95" y="3405003"/>
            <a:ext cx="8029575" cy="10477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132164" y="2811127"/>
            <a:ext cx="22493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>
                <a:sym typeface="Wingdings" panose="05000000000000000000" pitchFamily="2" charset="2"/>
              </a:rPr>
              <a:t>표준 선형 모델</a:t>
            </a:r>
            <a:endParaRPr lang="ko-KR" altLang="en-US" sz="2400" dirty="0"/>
          </a:p>
        </p:txBody>
      </p:sp>
      <p:sp>
        <p:nvSpPr>
          <p:cNvPr id="31" name="곱셈 기호 30"/>
          <p:cNvSpPr/>
          <p:nvPr/>
        </p:nvSpPr>
        <p:spPr>
          <a:xfrm>
            <a:off x="5717040" y="3468159"/>
            <a:ext cx="4031173" cy="949029"/>
          </a:xfrm>
          <a:prstGeom prst="mathMultiply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87693" y="5033445"/>
            <a:ext cx="1090234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sym typeface="Wingdings" panose="05000000000000000000" pitchFamily="2" charset="2"/>
              </a:rPr>
              <a:t>입출력 사이의 관계가 단순해져 서로 간의 관계를 더욱 쉽게 파악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! </a:t>
            </a:r>
          </a:p>
          <a:p>
            <a:pPr algn="ctr"/>
            <a:endParaRPr lang="en-US" altLang="ko-KR" sz="2800" b="1" dirty="0">
              <a:sym typeface="Wingdings" panose="05000000000000000000" pitchFamily="2" charset="2"/>
            </a:endParaRPr>
          </a:p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ko-KR" altLang="en-US" sz="2800" b="1" dirty="0" smtClean="0">
                <a:sym typeface="Wingdings" panose="05000000000000000000" pitchFamily="2" charset="2"/>
              </a:rPr>
              <a:t>모델 해석 용이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46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종류 수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줄이는 방법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(1/3)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98037" y="1724958"/>
            <a:ext cx="5317588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부분집합 선택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(Subset Selection)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95" y="3405003"/>
            <a:ext cx="8029575" cy="10477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132164" y="2811127"/>
            <a:ext cx="22493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>
                <a:sym typeface="Wingdings" panose="05000000000000000000" pitchFamily="2" charset="2"/>
              </a:rPr>
              <a:t>표준 선형 모델</a:t>
            </a:r>
            <a:endParaRPr lang="ko-KR" altLang="en-US" sz="2400" dirty="0"/>
          </a:p>
        </p:txBody>
      </p:sp>
      <p:sp>
        <p:nvSpPr>
          <p:cNvPr id="31" name="곱셈 기호 30"/>
          <p:cNvSpPr/>
          <p:nvPr/>
        </p:nvSpPr>
        <p:spPr>
          <a:xfrm>
            <a:off x="5105740" y="3437130"/>
            <a:ext cx="852572" cy="1116805"/>
          </a:xfrm>
          <a:prstGeom prst="mathMultiply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10416" y="5033445"/>
            <a:ext cx="885691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출력과 관계 없는 입력 변수</a:t>
            </a:r>
            <a:r>
              <a:rPr lang="en-US" altLang="ko-KR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없애는 방법으로</a:t>
            </a:r>
            <a:endParaRPr lang="en-US" altLang="ko-KR" sz="28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algn="ctr"/>
            <a:endParaRPr lang="en-US" altLang="ko-KR" sz="2800" b="1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800" b="1" dirty="0" smtClean="0">
                <a:sym typeface="Wingdings" panose="05000000000000000000" pitchFamily="2" charset="2"/>
              </a:rPr>
              <a:t>최종적으로 줄어든 입력들로 최소자승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Fitting</a:t>
            </a:r>
            <a:r>
              <a:rPr lang="ko-KR" altLang="en-US" sz="2800" b="1" dirty="0" smtClean="0">
                <a:sym typeface="Wingdings" panose="05000000000000000000" pitchFamily="2" charset="2"/>
              </a:rPr>
              <a:t>을 수행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40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종류 수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줄이는 방법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(2/3)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38954" y="1740529"/>
            <a:ext cx="4937760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2. </a:t>
            </a:r>
            <a:r>
              <a:rPr lang="en-US" altLang="ko-KR" sz="2400" b="1" dirty="0">
                <a:solidFill>
                  <a:schemeClr val="tx1"/>
                </a:solidFill>
              </a:rPr>
              <a:t>S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hrinkage or Regularization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95" y="3405003"/>
            <a:ext cx="8029575" cy="10477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132164" y="2811127"/>
            <a:ext cx="22493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>
                <a:sym typeface="Wingdings" panose="05000000000000000000" pitchFamily="2" charset="2"/>
              </a:rPr>
              <a:t>표준 선형 모델</a:t>
            </a:r>
            <a:endParaRPr lang="ko-KR" altLang="en-US" sz="2400" dirty="0"/>
          </a:p>
        </p:txBody>
      </p:sp>
      <p:sp>
        <p:nvSpPr>
          <p:cNvPr id="31" name="곱셈 기호 30"/>
          <p:cNvSpPr/>
          <p:nvPr/>
        </p:nvSpPr>
        <p:spPr>
          <a:xfrm>
            <a:off x="7595722" y="3405003"/>
            <a:ext cx="852572" cy="1116805"/>
          </a:xfrm>
          <a:prstGeom prst="mathMultiply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9428" y="5033445"/>
            <a:ext cx="111988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계수를 줄이거나</a:t>
            </a:r>
            <a:r>
              <a:rPr lang="en-US" altLang="ko-KR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0</a:t>
            </a:r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정확히</a:t>
            </a:r>
            <a:r>
              <a:rPr lang="en-US" altLang="ko-KR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8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최소자승법으론</a:t>
            </a:r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불가능</a:t>
            </a:r>
            <a:r>
              <a:rPr lang="en-US" altLang="ko-KR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수렴 시킨다</a:t>
            </a:r>
            <a:endParaRPr lang="en-US" altLang="ko-KR" sz="28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algn="ctr"/>
            <a:endParaRPr lang="en-US" altLang="ko-KR" sz="2800" b="1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400" b="1" dirty="0" smtClean="0">
                <a:sym typeface="Wingdings" panose="05000000000000000000" pitchFamily="2" charset="2"/>
              </a:rPr>
              <a:t>모든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p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개의 입력들로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Fitting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을 수행하지만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최소자승이 아닌 다른 형태를 사용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!</a:t>
            </a:r>
            <a:endParaRPr lang="ko-KR" altLang="en-US" sz="2400" dirty="0"/>
          </a:p>
        </p:txBody>
      </p:sp>
      <p:sp>
        <p:nvSpPr>
          <p:cNvPr id="8" name="오른쪽 화살표 7"/>
          <p:cNvSpPr/>
          <p:nvPr/>
        </p:nvSpPr>
        <p:spPr>
          <a:xfrm rot="5400000">
            <a:off x="4589063" y="3679824"/>
            <a:ext cx="727676" cy="671199"/>
          </a:xfrm>
          <a:prstGeom prst="rightArrow">
            <a:avLst/>
          </a:prstGeom>
          <a:solidFill>
            <a:srgbClr val="00206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16923" y="4476230"/>
            <a:ext cx="2222695" cy="1151091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1600" b="1" dirty="0" smtClean="0">
                <a:solidFill>
                  <a:schemeClr val="tx1"/>
                </a:solidFill>
              </a:rPr>
              <a:t>부분집합 선택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(Subset Selection)</a:t>
            </a:r>
          </a:p>
          <a:p>
            <a:pPr marL="342900" indent="-342900" algn="ctr">
              <a:buAutoNum type="arabicPeriod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1484</Words>
  <Application>Microsoft Office PowerPoint</Application>
  <PresentationFormat>와이드스크린</PresentationFormat>
  <Paragraphs>359</Paragraphs>
  <Slides>52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맑은 고딕</vt:lpstr>
      <vt:lpstr>Arial</vt:lpstr>
      <vt:lpstr>Times New Roman</vt:lpstr>
      <vt:lpstr>Wingdings</vt:lpstr>
      <vt:lpstr>Office 테마</vt:lpstr>
      <vt:lpstr>디자인 사용자 지정</vt:lpstr>
      <vt:lpstr>수식</vt:lpstr>
      <vt:lpstr>Linear Model Selection and Regularization</vt:lpstr>
      <vt:lpstr>선형과 비선형 모델의 차이  선형 확장!</vt:lpstr>
      <vt:lpstr>선형모델 확장 이유1: 예측 정확도 향상</vt:lpstr>
      <vt:lpstr>선형모델 확장 이유1: 예측 정확도 향상</vt:lpstr>
      <vt:lpstr>선형모델 확장 이유1: 예측 정확도 향상</vt:lpstr>
      <vt:lpstr>선형모델 확장 이유1: 예측 정확도 향상</vt:lpstr>
      <vt:lpstr>선형모델 확장 이유2: 모델 해석 용이</vt:lpstr>
      <vt:lpstr>p(입력 종류 수) 줄이는 방법 (1/3)</vt:lpstr>
      <vt:lpstr>p(입력 종류 수) 줄이는 방법 (2/3)</vt:lpstr>
      <vt:lpstr>p(입력 종류 수) 줄이는 방법 (3/3)</vt:lpstr>
      <vt:lpstr>복습 – TSS (Total Sum of Squares)</vt:lpstr>
      <vt:lpstr>복습 – RSS (Residual Sum of Squares)</vt:lpstr>
      <vt:lpstr>복습 –        결정계수 </vt:lpstr>
      <vt:lpstr>PowerPoint 프레젠테이션</vt:lpstr>
      <vt:lpstr>1. Best Subset Selection:</vt:lpstr>
      <vt:lpstr>1. Best Subset Selection:</vt:lpstr>
      <vt:lpstr>1. Best Subset Selection:</vt:lpstr>
      <vt:lpstr>1. Best Subset Selection</vt:lpstr>
      <vt:lpstr>1. Best Subset Selection</vt:lpstr>
      <vt:lpstr>1. Best Subset Selection</vt:lpstr>
      <vt:lpstr>Step 2에서의 이슈</vt:lpstr>
      <vt:lpstr>Step 2에서의 이슈 – 간접적 방법</vt:lpstr>
      <vt:lpstr>Training Set 에서는… Test Set에서는 X </vt:lpstr>
      <vt:lpstr>사전 지식 For Step 3 – 1. </vt:lpstr>
      <vt:lpstr>사전 지식 For Step 3 – 1. </vt:lpstr>
      <vt:lpstr>사전 지식 For Step 3 – 2. AIC (Akaike Information Criterion)</vt:lpstr>
      <vt:lpstr>사전 지식 For Step 3 – 3. BIC (Bayesian Information Criterion)</vt:lpstr>
      <vt:lpstr>PowerPoint 프레젠테이션</vt:lpstr>
      <vt:lpstr>사전 지식 For Step 3 – 4. Adjusted</vt:lpstr>
      <vt:lpstr>사전 지식 For Step 3 – 4. Adjusted</vt:lpstr>
      <vt:lpstr>사전 지식 For Step 3 – 비교</vt:lpstr>
      <vt:lpstr>사전 지식 For Step 3 – 비교</vt:lpstr>
      <vt:lpstr>사전 지식 For Step </vt:lpstr>
      <vt:lpstr>Step 2에서의 이슈 – 직접적 방법</vt:lpstr>
      <vt:lpstr>직접적 방법 – Cross-Validation Approach</vt:lpstr>
      <vt:lpstr>1. Best Subset Selection</vt:lpstr>
      <vt:lpstr>1. Best Subset Selection 문제점</vt:lpstr>
      <vt:lpstr>2. Forward Stepwise Selection</vt:lpstr>
      <vt:lpstr>2. Forward Stepwise Selection</vt:lpstr>
      <vt:lpstr>2. Forward Stepwise Selection</vt:lpstr>
      <vt:lpstr>2. Forward Stepwise Selection</vt:lpstr>
      <vt:lpstr>2. Forward Stepwise Selection – 헛점</vt:lpstr>
      <vt:lpstr>3. Backward Stepwise Selection</vt:lpstr>
      <vt:lpstr>3. Backward Stepwise Selection</vt:lpstr>
      <vt:lpstr>3. Backward Stepwise Selection</vt:lpstr>
      <vt:lpstr>3. Backward Stepwise Selection – 헛점</vt:lpstr>
      <vt:lpstr>Forward VS. Backward</vt:lpstr>
      <vt:lpstr>Hybrid Approaches</vt:lpstr>
      <vt:lpstr>p(입력 종류 수) 줄이는 방법 (1/3)</vt:lpstr>
      <vt:lpstr>p(입력 종류 수) 줄이는 방법 (2/3)</vt:lpstr>
      <vt:lpstr>p(입력 종류 수) 줄이는 방법 (3/3)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분류</dc:title>
  <dc:creator>will</dc:creator>
  <cp:lastModifiedBy>will</cp:lastModifiedBy>
  <cp:revision>139</cp:revision>
  <dcterms:created xsi:type="dcterms:W3CDTF">2016-08-08T00:52:17Z</dcterms:created>
  <dcterms:modified xsi:type="dcterms:W3CDTF">2016-08-23T05:56:34Z</dcterms:modified>
</cp:coreProperties>
</file>