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58" r:id="rId4"/>
    <p:sldId id="264" r:id="rId5"/>
    <p:sldId id="261" r:id="rId6"/>
    <p:sldId id="267" r:id="rId7"/>
    <p:sldId id="268" r:id="rId8"/>
    <p:sldId id="262" r:id="rId9"/>
    <p:sldId id="269" r:id="rId10"/>
    <p:sldId id="260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89A-D405-4F16-9F45-0DEE6A0765EC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4CF9-FC8D-45C5-9110-95C1ACF29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6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89A-D405-4F16-9F45-0DEE6A0765EC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4CF9-FC8D-45C5-9110-95C1ACF29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3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89A-D405-4F16-9F45-0DEE6A0765EC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4CF9-FC8D-45C5-9110-95C1ACF29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5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89A-D405-4F16-9F45-0DEE6A0765EC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4CF9-FC8D-45C5-9110-95C1ACF29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89A-D405-4F16-9F45-0DEE6A0765EC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4CF9-FC8D-45C5-9110-95C1ACF29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66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89A-D405-4F16-9F45-0DEE6A0765EC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4CF9-FC8D-45C5-9110-95C1ACF29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22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89A-D405-4F16-9F45-0DEE6A0765EC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4CF9-FC8D-45C5-9110-95C1ACF29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01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89A-D405-4F16-9F45-0DEE6A0765EC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4CF9-FC8D-45C5-9110-95C1ACF29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3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89A-D405-4F16-9F45-0DEE6A0765EC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4CF9-FC8D-45C5-9110-95C1ACF29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38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89A-D405-4F16-9F45-0DEE6A0765EC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4CF9-FC8D-45C5-9110-95C1ACF29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01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089A-D405-4F16-9F45-0DEE6A0765EC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4CF9-FC8D-45C5-9110-95C1ACF29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78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E089A-D405-4F16-9F45-0DEE6A0765EC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34CF9-FC8D-45C5-9110-95C1ACF29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7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4971" y="2183517"/>
            <a:ext cx="371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Ch.3 Clustering Analysis</a:t>
            </a:r>
            <a:endParaRPr lang="ko-KR" altLang="en-US" sz="2800" b="1"/>
          </a:p>
        </p:txBody>
      </p:sp>
      <p:sp>
        <p:nvSpPr>
          <p:cNvPr id="3" name="TextBox 2"/>
          <p:cNvSpPr txBox="1"/>
          <p:nvPr/>
        </p:nvSpPr>
        <p:spPr>
          <a:xfrm>
            <a:off x="7378854" y="55330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/>
              <a:t>장준규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13983" y="5794309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/>
              <a:t>2017. 04. 24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70718" y="2567874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어서와</a:t>
            </a:r>
            <a:r>
              <a:rPr lang="en-US" altLang="ko-KR"/>
              <a:t>~ </a:t>
            </a:r>
            <a:r>
              <a:rPr lang="ko-KR" altLang="en-US"/>
              <a:t>머신러닝은 처음이지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21842" y="3928741"/>
            <a:ext cx="6904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거리행렬 기반의 비지도 학습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Hierarchical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K-means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DBSCAN(Density-Based Spatial Clustering of Applications with Noise)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4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633"/>
            <a:ext cx="9144000" cy="575873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00473" y="6031368"/>
            <a:ext cx="4156364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source: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http://www.datamarket.kr/xe/board_BoGi29/9880</a:t>
            </a:r>
          </a:p>
        </p:txBody>
      </p:sp>
    </p:spTree>
    <p:extLst>
      <p:ext uri="{BB962C8B-B14F-4D97-AF65-F5344CB8AC3E}">
        <p14:creationId xmlns:p14="http://schemas.microsoft.com/office/powerpoint/2010/main" val="939216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슬라이드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319134" y="6009501"/>
            <a:ext cx="4156364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source: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http://www.datamarket.kr/xe/board_BoGi29/9880</a:t>
            </a:r>
          </a:p>
        </p:txBody>
      </p:sp>
    </p:spTree>
    <p:extLst>
      <p:ext uri="{BB962C8B-B14F-4D97-AF65-F5344CB8AC3E}">
        <p14:creationId xmlns:p14="http://schemas.microsoft.com/office/powerpoint/2010/main" val="1346411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8585"/>
            <a:ext cx="9144000" cy="36706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56" y="5575814"/>
            <a:ext cx="8115300" cy="742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967" y="268407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(</a:t>
            </a:r>
            <a:r>
              <a:rPr lang="ko-KR" altLang="en-US" b="1"/>
              <a:t>과거</a:t>
            </a:r>
            <a:r>
              <a:rPr lang="en-US" altLang="ko-KR" b="1"/>
              <a:t>) </a:t>
            </a:r>
            <a:r>
              <a:rPr lang="ko-KR" altLang="en-US" b="1"/>
              <a:t>아이린의 남자호감 타입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273" y="5075853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새로운 남자는 어떤 타입일까</a:t>
            </a:r>
            <a:r>
              <a:rPr lang="en-US" altLang="ko-KR" b="1"/>
              <a:t>?</a:t>
            </a:r>
            <a:endParaRPr lang="ko-KR" altLang="en-US" b="1"/>
          </a:p>
        </p:txBody>
      </p:sp>
      <p:sp>
        <p:nvSpPr>
          <p:cNvPr id="6" name="직사각형 5"/>
          <p:cNvSpPr/>
          <p:nvPr/>
        </p:nvSpPr>
        <p:spPr>
          <a:xfrm>
            <a:off x="5399352" y="576794"/>
            <a:ext cx="184746" cy="2052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743513" y="576794"/>
            <a:ext cx="184746" cy="20527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957569" y="576794"/>
            <a:ext cx="184746" cy="2052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29457" y="520808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</a:t>
            </a:r>
            <a:r>
              <a:rPr lang="ko-KR" altLang="en-US" sz="1400" b="1"/>
              <a:t>타입</a:t>
            </a:r>
            <a:r>
              <a:rPr lang="en-US" altLang="ko-KR" sz="1400" b="1"/>
              <a:t>: </a:t>
            </a:r>
            <a:r>
              <a:rPr lang="ko-KR" altLang="en-US" sz="1400" b="1"/>
              <a:t>호감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73618" y="520808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</a:t>
            </a:r>
            <a:r>
              <a:rPr lang="ko-KR" altLang="en-US" sz="1400" b="1"/>
              <a:t>타입</a:t>
            </a:r>
            <a:r>
              <a:rPr lang="en-US" altLang="ko-KR" sz="1400" b="1"/>
              <a:t>: </a:t>
            </a:r>
            <a:r>
              <a:rPr lang="ko-KR" altLang="en-US" sz="1400" b="1"/>
              <a:t>보통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87674" y="520808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</a:t>
            </a:r>
            <a:r>
              <a:rPr lang="ko-KR" altLang="en-US" sz="1400" b="1"/>
              <a:t>타입</a:t>
            </a:r>
            <a:r>
              <a:rPr lang="en-US" altLang="ko-KR" sz="1400" b="1"/>
              <a:t>: </a:t>
            </a:r>
            <a:r>
              <a:rPr lang="ko-KR" altLang="en-US" sz="1400" b="1"/>
              <a:t>극혐</a:t>
            </a:r>
          </a:p>
        </p:txBody>
      </p:sp>
    </p:spTree>
    <p:extLst>
      <p:ext uri="{BB962C8B-B14F-4D97-AF65-F5344CB8AC3E}">
        <p14:creationId xmlns:p14="http://schemas.microsoft.com/office/powerpoint/2010/main" val="435360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56" y="1593167"/>
            <a:ext cx="5997982" cy="372764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11128" y="4448998"/>
            <a:ext cx="184746" cy="2052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41233" y="4393012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</a:t>
            </a:r>
            <a:r>
              <a:rPr lang="ko-KR" altLang="en-US" sz="1400" b="1"/>
              <a:t>타입</a:t>
            </a:r>
            <a:r>
              <a:rPr lang="en-US" altLang="ko-KR" sz="1400" b="1"/>
              <a:t>: </a:t>
            </a:r>
            <a:r>
              <a:rPr lang="ko-KR" altLang="en-US" sz="1400" b="1"/>
              <a:t>극혐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0396" y="1177318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K</a:t>
            </a:r>
            <a:r>
              <a:rPr lang="ko-KR" altLang="en-US" b="1"/>
              <a:t>가 </a:t>
            </a:r>
            <a:r>
              <a:rPr lang="en-US" altLang="ko-KR" b="1"/>
              <a:t>3, 4 </a:t>
            </a:r>
            <a:r>
              <a:rPr lang="ko-KR" altLang="en-US" b="1"/>
              <a:t>일 때</a:t>
            </a:r>
          </a:p>
        </p:txBody>
      </p:sp>
    </p:spTree>
    <p:extLst>
      <p:ext uri="{BB962C8B-B14F-4D97-AF65-F5344CB8AC3E}">
        <p14:creationId xmlns:p14="http://schemas.microsoft.com/office/powerpoint/2010/main" val="293419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563" y="662473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주의</a:t>
            </a:r>
            <a:r>
              <a:rPr lang="en-US" altLang="ko-KR" b="1"/>
              <a:t>1. </a:t>
            </a:r>
            <a:r>
              <a:rPr lang="ko-KR" altLang="en-US" b="1"/>
              <a:t>거리 가중치</a:t>
            </a:r>
            <a:r>
              <a:rPr lang="en-US" altLang="ko-KR" b="1"/>
              <a:t> </a:t>
            </a:r>
            <a:endParaRPr lang="ko-KR" altLang="en-US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23" y="2175074"/>
            <a:ext cx="4696069" cy="7350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5740" y="1031805"/>
            <a:ext cx="7694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앞의 </a:t>
            </a:r>
            <a:r>
              <a:rPr lang="en-US" altLang="ko-KR"/>
              <a:t>knn</a:t>
            </a:r>
            <a:r>
              <a:rPr lang="ko-KR" altLang="en-US"/>
              <a:t>은 거리를 계산하지 않고 반경에만 들어가면 다수결로 </a:t>
            </a:r>
            <a:r>
              <a:rPr lang="en-US" altLang="ko-KR"/>
              <a:t>label</a:t>
            </a:r>
            <a:r>
              <a:rPr lang="ko-KR" altLang="en-US"/>
              <a:t>이</a:t>
            </a:r>
            <a:r>
              <a:rPr lang="en-US" altLang="ko-KR"/>
              <a:t> </a:t>
            </a:r>
            <a:r>
              <a:rPr lang="ko-KR" altLang="en-US"/>
              <a:t>결정</a:t>
            </a:r>
            <a:endParaRPr lang="en-US" altLang="ko-KR"/>
          </a:p>
          <a:p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원점에서 가까운 거리일수록 가중치를 주자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6449" y="1678136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거리가중치 분류방법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4563" y="32937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주의</a:t>
            </a:r>
            <a:r>
              <a:rPr lang="en-US" altLang="ko-KR" b="1"/>
              <a:t>2. </a:t>
            </a:r>
            <a:r>
              <a:rPr lang="ko-KR" altLang="en-US" b="1"/>
              <a:t>표준화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04" y="4594757"/>
            <a:ext cx="2162175" cy="1962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014" y="4909276"/>
            <a:ext cx="4095750" cy="1543050"/>
          </a:xfrm>
          <a:prstGeom prst="rect">
            <a:avLst/>
          </a:prstGeom>
        </p:spPr>
      </p:pic>
      <p:sp>
        <p:nvSpPr>
          <p:cNvPr id="9" name="화살표: 오른쪽 8"/>
          <p:cNvSpPr/>
          <p:nvPr/>
        </p:nvSpPr>
        <p:spPr>
          <a:xfrm>
            <a:off x="3480318" y="5368226"/>
            <a:ext cx="466531" cy="415213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12873" y="3663038"/>
            <a:ext cx="833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표준화를 하지 않은 채로 거리를 계산시 월수입이 미치는 영향이 나이보다 크게됨</a:t>
            </a:r>
            <a:endParaRPr lang="en-US" altLang="ko-KR"/>
          </a:p>
          <a:p>
            <a:r>
              <a:rPr lang="en-US" altLang="ko-KR">
                <a:sym typeface="Wingdings" panose="05000000000000000000" pitchFamily="2" charset="2"/>
              </a:rPr>
              <a:t> R</a:t>
            </a:r>
            <a:r>
              <a:rPr lang="ko-KR" altLang="en-US">
                <a:sym typeface="Wingdings" panose="05000000000000000000" pitchFamily="2" charset="2"/>
              </a:rPr>
              <a:t>의 </a:t>
            </a:r>
            <a:r>
              <a:rPr lang="en-US" altLang="ko-KR">
                <a:sym typeface="Wingdings" panose="05000000000000000000" pitchFamily="2" charset="2"/>
              </a:rPr>
              <a:t>scale</a:t>
            </a:r>
            <a:r>
              <a:rPr lang="ko-KR" altLang="en-US">
                <a:sym typeface="Wingdings" panose="05000000000000000000" pitchFamily="2" charset="2"/>
              </a:rPr>
              <a:t>함수를 통해서 표준화를 시키자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0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601"/>
            <a:ext cx="9116806" cy="561279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09803" y="5958399"/>
            <a:ext cx="4156364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source: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http://www.datamarket.kr/xe/board_BoGi29/9880</a:t>
            </a:r>
          </a:p>
        </p:txBody>
      </p:sp>
    </p:spTree>
    <p:extLst>
      <p:ext uri="{BB962C8B-B14F-4D97-AF65-F5344CB8AC3E}">
        <p14:creationId xmlns:p14="http://schemas.microsoft.com/office/powerpoint/2010/main" val="2778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3660860" y="5551979"/>
            <a:ext cx="2861119" cy="1046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64483" y="2219836"/>
            <a:ext cx="6438123" cy="1259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0547" y="569721"/>
            <a:ext cx="2820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1. Hierarchical Clustering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489" y="1552440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군집간의 거리 계산 방법</a:t>
            </a:r>
            <a:endParaRPr lang="en-US" altLang="ko-KR" b="1"/>
          </a:p>
        </p:txBody>
      </p:sp>
      <p:sp>
        <p:nvSpPr>
          <p:cNvPr id="6" name="TextBox 5"/>
          <p:cNvSpPr txBox="1"/>
          <p:nvPr/>
        </p:nvSpPr>
        <p:spPr>
          <a:xfrm>
            <a:off x="882231" y="2117274"/>
            <a:ext cx="13965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최단연결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최장연결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평균연결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중심연결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워드연결</a:t>
            </a:r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833" y="2451863"/>
            <a:ext cx="2257425" cy="352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921" y="2804288"/>
            <a:ext cx="6191250" cy="352425"/>
          </a:xfrm>
          <a:prstGeom prst="rect">
            <a:avLst/>
          </a:prstGeom>
        </p:spPr>
      </p:pic>
      <p:cxnSp>
        <p:nvCxnSpPr>
          <p:cNvPr id="11" name="연결선: 꺾임 10"/>
          <p:cNvCxnSpPr>
            <a:stCxn id="6" idx="0"/>
            <a:endCxn id="9" idx="0"/>
          </p:cNvCxnSpPr>
          <p:nvPr/>
        </p:nvCxnSpPr>
        <p:spPr>
          <a:xfrm rot="16200000" flipH="1">
            <a:off x="3630741" y="67032"/>
            <a:ext cx="102562" cy="4203046"/>
          </a:xfrm>
          <a:prstGeom prst="bentConnector3">
            <a:avLst>
              <a:gd name="adj1" fmla="val -86427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107" y="4220308"/>
            <a:ext cx="5523961" cy="110791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6489" y="3627218"/>
            <a:ext cx="37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Step1. </a:t>
            </a:r>
            <a:r>
              <a:rPr lang="ko-KR" altLang="en-US" b="1"/>
              <a:t>학생 </a:t>
            </a:r>
            <a:r>
              <a:rPr lang="en-US" altLang="ko-KR" b="1"/>
              <a:t>5</a:t>
            </a:r>
            <a:r>
              <a:rPr lang="ko-KR" altLang="en-US" b="1"/>
              <a:t>명에 대한 거리행렬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79340" y="5712430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>
                <a:sym typeface="Wingdings" panose="05000000000000000000" pitchFamily="2" charset="2"/>
              </a:rPr>
              <a:t>BD </a:t>
            </a:r>
            <a:r>
              <a:rPr lang="ko-KR" altLang="en-US">
                <a:sym typeface="Wingdings" panose="05000000000000000000" pitchFamily="2" charset="2"/>
              </a:rPr>
              <a:t>군집 형성</a:t>
            </a:r>
            <a:endParaRPr lang="en-US" altLang="ko-KR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>
                <a:sym typeface="Wingdings" panose="05000000000000000000" pitchFamily="2" charset="2"/>
              </a:rPr>
              <a:t>B,D</a:t>
            </a:r>
            <a:r>
              <a:rPr lang="ko-KR" altLang="en-US">
                <a:sym typeface="Wingdings" panose="05000000000000000000" pitchFamily="2" charset="2"/>
              </a:rPr>
              <a:t> 삭제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66556" y="60817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</a:t>
            </a:r>
            <a:endParaRPr lang="ko-KR" altLang="en-US"/>
          </a:p>
        </p:txBody>
      </p:sp>
      <p:cxnSp>
        <p:nvCxnSpPr>
          <p:cNvPr id="25" name="연결선: 꺾임 24"/>
          <p:cNvCxnSpPr>
            <a:cxnSpLocks/>
            <a:stCxn id="29" idx="0"/>
            <a:endCxn id="32" idx="0"/>
          </p:cNvCxnSpPr>
          <p:nvPr/>
        </p:nvCxnSpPr>
        <p:spPr>
          <a:xfrm rot="5400000" flipH="1" flipV="1">
            <a:off x="4850920" y="5841263"/>
            <a:ext cx="12700" cy="480999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46754" y="608176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936570" y="60817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408752" y="60817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879332" y="608176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</a:t>
            </a: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06489" y="1140786"/>
            <a:ext cx="633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가장 가까운 데이터끼리 먼저 연결하여 트리구조로 군집화 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63026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325195" y="1749125"/>
            <a:ext cx="2861119" cy="1280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0547" y="569721"/>
            <a:ext cx="2820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1. Hierarchical Clustering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5443" y="969831"/>
            <a:ext cx="335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Step2. BD</a:t>
            </a:r>
            <a:r>
              <a:rPr lang="ko-KR" altLang="en-US" b="1"/>
              <a:t>군집 간의 거리행렬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78294" y="2653827"/>
            <a:ext cx="1829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>
                <a:sym typeface="Wingdings" panose="05000000000000000000" pitchFamily="2" charset="2"/>
              </a:rPr>
              <a:t>BDE</a:t>
            </a:r>
            <a:r>
              <a:rPr lang="ko-KR" altLang="en-US">
                <a:sym typeface="Wingdings" panose="05000000000000000000" pitchFamily="2" charset="2"/>
              </a:rPr>
              <a:t>군집 형성</a:t>
            </a:r>
            <a:endParaRPr lang="en-US" altLang="ko-KR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/>
              <a:t>E </a:t>
            </a:r>
            <a:r>
              <a:rPr lang="ko-KR" altLang="en-US"/>
              <a:t>삭제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22751" y="26599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</a:t>
            </a:r>
            <a:endParaRPr lang="ko-KR" altLang="en-US"/>
          </a:p>
        </p:txBody>
      </p:sp>
      <p:cxnSp>
        <p:nvCxnSpPr>
          <p:cNvPr id="25" name="연결선: 꺾임 24"/>
          <p:cNvCxnSpPr>
            <a:cxnSpLocks/>
            <a:stCxn id="29" idx="0"/>
            <a:endCxn id="32" idx="0"/>
          </p:cNvCxnSpPr>
          <p:nvPr/>
        </p:nvCxnSpPr>
        <p:spPr>
          <a:xfrm rot="5400000" flipH="1" flipV="1">
            <a:off x="6507115" y="2419444"/>
            <a:ext cx="12700" cy="480999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02949" y="265994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592765" y="26599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064947" y="26599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535527" y="26599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95" y="1455750"/>
            <a:ext cx="3971925" cy="933450"/>
          </a:xfrm>
          <a:prstGeom prst="rect">
            <a:avLst/>
          </a:prstGeom>
        </p:spPr>
      </p:pic>
      <p:cxnSp>
        <p:nvCxnSpPr>
          <p:cNvPr id="19" name="연결선: 꺾임 18"/>
          <p:cNvCxnSpPr>
            <a:cxnSpLocks/>
            <a:stCxn id="34" idx="0"/>
          </p:cNvCxnSpPr>
          <p:nvPr/>
        </p:nvCxnSpPr>
        <p:spPr>
          <a:xfrm rot="16200000" flipV="1">
            <a:off x="6801112" y="1777089"/>
            <a:ext cx="593266" cy="11724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6511524" y="2066677"/>
            <a:ext cx="0" cy="382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05443" y="3496983"/>
            <a:ext cx="346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Step3. BDE</a:t>
            </a:r>
            <a:r>
              <a:rPr lang="ko-KR" altLang="en-US" b="1"/>
              <a:t>군집 간의 거리행렬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695" y="3960549"/>
            <a:ext cx="2705100" cy="73342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882054" y="4727827"/>
            <a:ext cx="28270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>
                <a:sym typeface="Wingdings" panose="05000000000000000000" pitchFamily="2" charset="2"/>
              </a:rPr>
              <a:t>BDEA</a:t>
            </a:r>
            <a:r>
              <a:rPr lang="ko-KR" altLang="en-US">
                <a:sym typeface="Wingdings" panose="05000000000000000000" pitchFamily="2" charset="2"/>
              </a:rPr>
              <a:t>군집 형성</a:t>
            </a:r>
            <a:endParaRPr lang="en-US" altLang="ko-KR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/>
              <a:t>A </a:t>
            </a:r>
            <a:r>
              <a:rPr lang="ko-KR" altLang="en-US"/>
              <a:t>삭제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/>
              <a:t>BDEA </a:t>
            </a:r>
            <a:r>
              <a:rPr lang="ko-KR" altLang="en-US"/>
              <a:t>군집 간 거리행렬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/>
              <a:t>BDEAC </a:t>
            </a:r>
            <a:r>
              <a:rPr lang="ko-KR" altLang="en-US"/>
              <a:t>덴드로그램 완성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325195" y="3866315"/>
            <a:ext cx="2861119" cy="1455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630891" y="48048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</a:t>
            </a:r>
            <a:endParaRPr lang="ko-KR" altLang="en-US"/>
          </a:p>
        </p:txBody>
      </p:sp>
      <p:cxnSp>
        <p:nvCxnSpPr>
          <p:cNvPr id="44" name="연결선: 꺾임 43"/>
          <p:cNvCxnSpPr>
            <a:cxnSpLocks/>
            <a:stCxn id="45" idx="0"/>
            <a:endCxn id="46" idx="0"/>
          </p:cNvCxnSpPr>
          <p:nvPr/>
        </p:nvCxnSpPr>
        <p:spPr>
          <a:xfrm rot="5400000" flipH="1" flipV="1">
            <a:off x="6515255" y="4564315"/>
            <a:ext cx="12700" cy="480999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11089" y="48048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</a:t>
            </a: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600905" y="48048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897052" y="48048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</a:t>
            </a: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543667" y="480481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</a:t>
            </a:r>
            <a:endParaRPr lang="ko-KR" altLang="en-US"/>
          </a:p>
        </p:txBody>
      </p:sp>
      <p:cxnSp>
        <p:nvCxnSpPr>
          <p:cNvPr id="49" name="연결선: 꺾임 48"/>
          <p:cNvCxnSpPr>
            <a:cxnSpLocks/>
            <a:stCxn id="48" idx="0"/>
          </p:cNvCxnSpPr>
          <p:nvPr/>
        </p:nvCxnSpPr>
        <p:spPr>
          <a:xfrm rot="16200000" flipV="1">
            <a:off x="6809252" y="3921960"/>
            <a:ext cx="593266" cy="11724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cxnSpLocks/>
          </p:cNvCxnSpPr>
          <p:nvPr/>
        </p:nvCxnSpPr>
        <p:spPr>
          <a:xfrm flipV="1">
            <a:off x="6519664" y="4211548"/>
            <a:ext cx="0" cy="382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cxnSpLocks/>
          </p:cNvCxnSpPr>
          <p:nvPr/>
        </p:nvCxnSpPr>
        <p:spPr>
          <a:xfrm>
            <a:off x="5780181" y="4060279"/>
            <a:ext cx="0" cy="73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789512" y="4060279"/>
            <a:ext cx="1283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142451" y="4060279"/>
            <a:ext cx="0" cy="15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8072886" y="3959626"/>
            <a:ext cx="0" cy="838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>
            <a:off x="6438423" y="3987617"/>
            <a:ext cx="1612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438423" y="40602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6438238" y="3987617"/>
            <a:ext cx="0" cy="72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5443" y="6100224"/>
            <a:ext cx="231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*R</a:t>
            </a:r>
            <a:r>
              <a:rPr lang="ko-KR" altLang="en-US" b="1"/>
              <a:t>의 </a:t>
            </a:r>
            <a:r>
              <a:rPr lang="en-US" altLang="ko-KR" b="1"/>
              <a:t>hclust </a:t>
            </a:r>
            <a:r>
              <a:rPr lang="ko-KR" altLang="en-US" b="1"/>
              <a:t>함수 제공</a:t>
            </a:r>
          </a:p>
        </p:txBody>
      </p:sp>
    </p:spTree>
    <p:extLst>
      <p:ext uri="{BB962C8B-B14F-4D97-AF65-F5344CB8AC3E}">
        <p14:creationId xmlns:p14="http://schemas.microsoft.com/office/powerpoint/2010/main" val="68546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9209" y="610047"/>
            <a:ext cx="2488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2. K-means Clustering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489" y="1140786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K</a:t>
            </a:r>
            <a:r>
              <a:rPr lang="ko-KR" altLang="en-US" b="1"/>
              <a:t>개의 중심에서 가장 가까운 데이터를 군집화</a:t>
            </a:r>
            <a:endParaRPr lang="en-US" altLang="ko-KR" b="1"/>
          </a:p>
        </p:txBody>
      </p:sp>
      <p:pic>
        <p:nvPicPr>
          <p:cNvPr id="1026" name="Picture 2" descr="kmea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321" y="2001417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25" y="1640747"/>
            <a:ext cx="5428393" cy="43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5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9209" y="610047"/>
            <a:ext cx="2488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2. K-means Clustering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489" y="1140786"/>
            <a:ext cx="846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Step1. K</a:t>
            </a:r>
            <a:r>
              <a:rPr lang="ko-KR" altLang="en-US" b="1"/>
              <a:t>가 </a:t>
            </a:r>
            <a:r>
              <a:rPr lang="en-US" altLang="ko-KR" b="1"/>
              <a:t>2</a:t>
            </a:r>
            <a:r>
              <a:rPr lang="ko-KR" altLang="en-US" b="1"/>
              <a:t>인 </a:t>
            </a:r>
            <a:r>
              <a:rPr lang="en-US" altLang="ko-KR" b="1"/>
              <a:t>2-means, </a:t>
            </a:r>
            <a:r>
              <a:rPr lang="ko-KR" altLang="en-US" b="1"/>
              <a:t>임의의 두 점</a:t>
            </a:r>
            <a:r>
              <a:rPr lang="en-US" altLang="ko-KR" b="1"/>
              <a:t>(</a:t>
            </a:r>
            <a:r>
              <a:rPr lang="ko-KR" altLang="en-US" b="1"/>
              <a:t>군집의 중심</a:t>
            </a:r>
            <a:r>
              <a:rPr lang="en-US" altLang="ko-KR" b="1"/>
              <a:t>)</a:t>
            </a:r>
            <a:r>
              <a:rPr lang="ko-KR" altLang="en-US" b="1"/>
              <a:t>과 모든 점들 사이의 거리계산</a:t>
            </a:r>
            <a:endParaRPr lang="en-US" altLang="ko-KR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89" y="1640747"/>
            <a:ext cx="5857875" cy="15783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96" y="1535397"/>
            <a:ext cx="2191542" cy="17890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89" y="3455040"/>
            <a:ext cx="8228449" cy="27909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64702" y="6337432"/>
            <a:ext cx="108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distance1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55793" y="6337432"/>
            <a:ext cx="108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distance2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13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9209" y="610047"/>
            <a:ext cx="2488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2. K-means Clustering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489" y="1140786"/>
            <a:ext cx="560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Step2. </a:t>
            </a:r>
            <a:r>
              <a:rPr lang="ko-KR" altLang="en-US" b="1"/>
              <a:t>가장 가까운 거리를 가지는 점에 대해 군집화</a:t>
            </a:r>
            <a:endParaRPr lang="en-US" altLang="ko-KR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00" y="1510118"/>
            <a:ext cx="6524625" cy="11906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6489" y="2885409"/>
            <a:ext cx="391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Step2. </a:t>
            </a:r>
            <a:r>
              <a:rPr lang="ko-KR" altLang="en-US" b="1"/>
              <a:t>군집마다 평균</a:t>
            </a:r>
            <a:r>
              <a:rPr lang="en-US" altLang="ko-KR" b="1"/>
              <a:t>(</a:t>
            </a:r>
            <a:r>
              <a:rPr lang="ko-KR" altLang="en-US" b="1"/>
              <a:t>중심점</a:t>
            </a:r>
            <a:r>
              <a:rPr lang="en-US" altLang="ko-KR" b="1"/>
              <a:t>) </a:t>
            </a:r>
            <a:r>
              <a:rPr lang="ko-KR" altLang="en-US" b="1"/>
              <a:t>계산</a:t>
            </a:r>
            <a:endParaRPr lang="en-US" altLang="ko-KR" b="1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36" y="3343858"/>
            <a:ext cx="6143625" cy="15733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6489" y="5006350"/>
            <a:ext cx="517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Step3. </a:t>
            </a:r>
            <a:r>
              <a:rPr lang="ko-KR" altLang="en-US" b="1"/>
              <a:t>임의의 두 점과 평균</a:t>
            </a:r>
            <a:r>
              <a:rPr lang="en-US" altLang="ko-KR" b="1"/>
              <a:t>(</a:t>
            </a:r>
            <a:r>
              <a:rPr lang="ko-KR" altLang="en-US" b="1"/>
              <a:t>중심점</a:t>
            </a:r>
            <a:r>
              <a:rPr lang="en-US" altLang="ko-KR" b="1"/>
              <a:t>)</a:t>
            </a:r>
            <a:r>
              <a:rPr lang="ko-KR" altLang="en-US" b="1"/>
              <a:t>의 변화확인</a:t>
            </a:r>
            <a:endParaRPr lang="en-US" altLang="ko-KR" b="1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236" y="5464799"/>
            <a:ext cx="2609850" cy="10763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61048" y="5541296"/>
            <a:ext cx="3454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>
                <a:sym typeface="Wingdings" panose="05000000000000000000" pitchFamily="2" charset="2"/>
              </a:rPr>
              <a:t>변화가 큼</a:t>
            </a:r>
            <a:endParaRPr lang="en-US" altLang="ko-KR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>
                <a:sym typeface="Wingdings" panose="05000000000000000000" pitchFamily="2" charset="2"/>
              </a:rPr>
              <a:t>변화가 거의 없을 때까지 반복</a:t>
            </a:r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 b="1">
                <a:sym typeface="Wingdings" panose="05000000000000000000" pitchFamily="2" charset="2"/>
              </a:rPr>
              <a:t>*R</a:t>
            </a:r>
            <a:r>
              <a:rPr lang="ko-KR" altLang="en-US" b="1">
                <a:sym typeface="Wingdings" panose="05000000000000000000" pitchFamily="2" charset="2"/>
              </a:rPr>
              <a:t>의 </a:t>
            </a:r>
            <a:r>
              <a:rPr lang="en-US" altLang="ko-KR" b="1">
                <a:sym typeface="Wingdings" panose="05000000000000000000" pitchFamily="2" charset="2"/>
              </a:rPr>
              <a:t>kmeans </a:t>
            </a:r>
            <a:r>
              <a:rPr lang="ko-KR" altLang="en-US" b="1">
                <a:sym typeface="Wingdings" panose="05000000000000000000" pitchFamily="2" charset="2"/>
              </a:rPr>
              <a:t>함수 이용 가능</a:t>
            </a:r>
            <a:endParaRPr lang="en-US" altLang="ko-KR" b="1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3167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9209" y="569721"/>
            <a:ext cx="7764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3. DBSCAN(Density-Based Spatial Clustering of Applications with Noise)</a:t>
            </a:r>
            <a:endParaRPr lang="ko-KR" altLang="en-US" sz="2000" b="1"/>
          </a:p>
        </p:txBody>
      </p:sp>
      <p:sp>
        <p:nvSpPr>
          <p:cNvPr id="4" name="TextBox 3"/>
          <p:cNvSpPr txBox="1"/>
          <p:nvPr/>
        </p:nvSpPr>
        <p:spPr>
          <a:xfrm>
            <a:off x="606489" y="1140786"/>
            <a:ext cx="4661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데이터 밀도를 이용한 군집화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노이즈 데이터가 군집에 영향을 주지 않음</a:t>
            </a:r>
            <a:endParaRPr lang="en-US" altLang="ko-KR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05" y="1929160"/>
            <a:ext cx="3361302" cy="32983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93" y="5276803"/>
            <a:ext cx="4779522" cy="5705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93" y="5847304"/>
            <a:ext cx="5854827" cy="8989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83762" y="3110986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</a:t>
            </a:r>
            <a:r>
              <a:rPr lang="ko-KR" altLang="en-US"/>
              <a:t>을 </a:t>
            </a:r>
            <a:r>
              <a:rPr lang="en-US" altLang="ko-KR"/>
              <a:t>4</a:t>
            </a:r>
            <a:r>
              <a:rPr lang="ko-KR" altLang="en-US"/>
              <a:t>라고 가정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3762" y="3480318"/>
            <a:ext cx="346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노이즈는 아웃벡터가 </a:t>
            </a:r>
            <a:r>
              <a:rPr lang="en-US" altLang="ko-KR"/>
              <a:t>4</a:t>
            </a:r>
            <a:r>
              <a:rPr lang="ko-KR" altLang="en-US"/>
              <a:t>보다 작다</a:t>
            </a:r>
          </a:p>
        </p:txBody>
      </p:sp>
    </p:spTree>
    <p:extLst>
      <p:ext uri="{BB962C8B-B14F-4D97-AF65-F5344CB8AC3E}">
        <p14:creationId xmlns:p14="http://schemas.microsoft.com/office/powerpoint/2010/main" val="273068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29371" y="2379460"/>
            <a:ext cx="160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Ch.4 KNN</a:t>
            </a:r>
            <a:endParaRPr lang="ko-KR" altLang="en-US" sz="2800" b="1"/>
          </a:p>
        </p:txBody>
      </p:sp>
      <p:sp>
        <p:nvSpPr>
          <p:cNvPr id="3" name="TextBox 2"/>
          <p:cNvSpPr txBox="1"/>
          <p:nvPr/>
        </p:nvSpPr>
        <p:spPr>
          <a:xfrm>
            <a:off x="7378854" y="55330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/>
              <a:t>장준규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13983" y="5794309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/>
              <a:t>2017. 04. 24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21842" y="3928741"/>
            <a:ext cx="3171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거리행렬 기반의 지도 학습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70718" y="2718014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어서와</a:t>
            </a:r>
            <a:r>
              <a:rPr lang="en-US" altLang="ko-KR"/>
              <a:t>~ </a:t>
            </a:r>
            <a:r>
              <a:rPr lang="ko-KR" altLang="en-US"/>
              <a:t>머신러닝은 처음이지</a:t>
            </a:r>
            <a:r>
              <a:rPr lang="en-US" altLang="ko-KR"/>
              <a:t>&gt;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860" y="4621238"/>
            <a:ext cx="3093570" cy="4448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21842" y="4251906"/>
            <a:ext cx="551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K</a:t>
            </a:r>
            <a:r>
              <a:rPr lang="ko-KR" altLang="en-US"/>
              <a:t>개의 인접이웃의 가장많은 </a:t>
            </a:r>
            <a:r>
              <a:rPr lang="en-US" altLang="ko-KR"/>
              <a:t>Label</a:t>
            </a:r>
            <a:r>
              <a:rPr lang="ko-KR" altLang="en-US"/>
              <a:t>을 다수결로 선발</a:t>
            </a:r>
          </a:p>
        </p:txBody>
      </p:sp>
    </p:spTree>
    <p:extLst>
      <p:ext uri="{BB962C8B-B14F-4D97-AF65-F5344CB8AC3E}">
        <p14:creationId xmlns:p14="http://schemas.microsoft.com/office/powerpoint/2010/main" val="339840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393</Words>
  <Application>Microsoft Office PowerPoint</Application>
  <PresentationFormat>화면 슬라이드 쇼(4:3)</PresentationFormat>
  <Paragraphs>85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22</cp:revision>
  <dcterms:created xsi:type="dcterms:W3CDTF">2017-04-24T13:13:14Z</dcterms:created>
  <dcterms:modified xsi:type="dcterms:W3CDTF">2017-04-24T15:18:00Z</dcterms:modified>
</cp:coreProperties>
</file>