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310" r:id="rId8"/>
    <p:sldId id="311" r:id="rId9"/>
    <p:sldId id="31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95" r:id="rId18"/>
    <p:sldId id="301" r:id="rId19"/>
    <p:sldId id="270" r:id="rId20"/>
    <p:sldId id="294" r:id="rId21"/>
    <p:sldId id="303" r:id="rId22"/>
    <p:sldId id="271" r:id="rId23"/>
    <p:sldId id="304" r:id="rId24"/>
    <p:sldId id="272" r:id="rId25"/>
    <p:sldId id="273" r:id="rId26"/>
    <p:sldId id="274" r:id="rId27"/>
    <p:sldId id="275" r:id="rId28"/>
    <p:sldId id="276" r:id="rId29"/>
    <p:sldId id="277" r:id="rId30"/>
    <p:sldId id="296" r:id="rId31"/>
    <p:sldId id="278" r:id="rId32"/>
    <p:sldId id="307" r:id="rId33"/>
    <p:sldId id="308" r:id="rId34"/>
    <p:sldId id="309" r:id="rId35"/>
    <p:sldId id="297" r:id="rId36"/>
    <p:sldId id="298" r:id="rId37"/>
    <p:sldId id="300" r:id="rId38"/>
    <p:sldId id="302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9" r:id="rId51"/>
    <p:sldId id="293" r:id="rId52"/>
    <p:sldId id="306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7" autoAdjust="0"/>
    <p:restoredTop sz="94660"/>
  </p:normalViewPr>
  <p:slideViewPr>
    <p:cSldViewPr>
      <p:cViewPr varScale="1">
        <p:scale>
          <a:sx n="83" d="100"/>
          <a:sy n="83" d="100"/>
        </p:scale>
        <p:origin x="-124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28263" cy="737282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0EEC9-ED80-4DF7-AAC3-2AC8FDFCED87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A525F-A00B-4FDE-BEA6-F603CFBC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304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120441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8818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5E5E66-BFE2-4CB5-85A7-5FAE0E767EEE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690026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252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110018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F7C87-297F-4768-A2F9-56F4DE179C51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47065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B77A5-F454-4FD5-A1AA-CCF708A15013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891404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F1A45E-3089-4D4E-9F90-A4C64E4B9717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576799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806CC-9FF8-4F65-B784-7AB7A6C0FA35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940700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806CC-9FF8-4F65-B784-7AB7A6C0FA35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2579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EDAE0-F2B7-42C1-A1AC-18180CF9BC8C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109737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89AB3D-9A8B-4687-9BC4-24CDAE87BF70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95098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8393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468F666-0869-4312-89B5-2E40BA5D65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6798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468F666-0869-4312-89B5-2E40BA5D65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672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037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3433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BEBA8EAE-BF5A-486C-A8C5-ECC9F3942E4B}">
                <a14:imgProps xmlns:a14="http://schemas.microsoft.com/office/drawing/2010/main" xmlns="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16693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Number" TargetMode="External"/><Relationship Id="rId2" Type="http://schemas.openxmlformats.org/officeDocument/2006/relationships/hyperlink" Target="http://en.wikipedia.org/wiki/IEEE_floating_poin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OdiApLocoA2qyjzbkF/SIG=123gpadeg/EXP=1259067933/**http:/users.omskreg.ru/~lanin/pict/eigenf1.jp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6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ZlhgpLqRMA8kKjzbkF/SIG=128oj9t9o/EXP=1259067365/**http:/www.flickr.com/photos/thorsdottir/3346542372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rds.yahoo.com/_ylt=A0WTefPVhgpL9.QAB_GjzbkF/SIG=1297j1l2d/EXP=1259067477/**http:/www.dyeartist.com/IMAGES/ValueGrad_Palette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81300"/>
            <a:ext cx="8229600" cy="876300"/>
          </a:xfrm>
        </p:spPr>
        <p:txBody>
          <a:bodyPr/>
          <a:lstStyle/>
          <a:p>
            <a:r>
              <a:rPr lang="en-US" dirty="0" smtClean="0"/>
              <a:t>Data Types and Variables</a:t>
            </a:r>
            <a:endParaRPr lang="en-US" dirty="0"/>
          </a:p>
        </p:txBody>
      </p:sp>
      <p:pic>
        <p:nvPicPr>
          <p:cNvPr id="30722" name="Picture 2" descr="http://educhoices.org/cimages/multimages/1/free_technology_courses.jpg"/>
          <p:cNvPicPr>
            <a:picLocks noChangeAspect="1" noChangeArrowheads="1"/>
          </p:cNvPicPr>
          <p:nvPr/>
        </p:nvPicPr>
        <p:blipFill>
          <a:blip r:embed="rId2" cstate="screen">
            <a:lum bright="-10000"/>
          </a:blip>
          <a:srcRect/>
          <a:stretch>
            <a:fillRect/>
          </a:stretch>
        </p:blipFill>
        <p:spPr bwMode="auto">
          <a:xfrm>
            <a:off x="4876800" y="4367022"/>
            <a:ext cx="3886200" cy="2109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03730" y="605254"/>
            <a:ext cx="1511939" cy="1828959"/>
          </a:xfrm>
          <a:prstGeom prst="rect">
            <a:avLst/>
          </a:prstGeom>
        </p:spPr>
      </p:pic>
      <p:pic>
        <p:nvPicPr>
          <p:cNvPr id="1028" name="Picture 4" descr="data, fold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3184" y="605255"/>
            <a:ext cx="1828958" cy="182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nary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9080" y="685623"/>
            <a:ext cx="1668220" cy="166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6"/>
          <p:cNvSpPr>
            <a:spLocks noGrp="1"/>
          </p:cNvSpPr>
          <p:nvPr/>
        </p:nvSpPr>
        <p:spPr>
          <a:xfrm>
            <a:off x="429087" y="5726668"/>
            <a:ext cx="360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1" name="Text Placeholder 7"/>
          <p:cNvSpPr>
            <a:spLocks noGrp="1"/>
          </p:cNvSpPr>
          <p:nvPr/>
        </p:nvSpPr>
        <p:spPr>
          <a:xfrm>
            <a:off x="429087" y="6031468"/>
            <a:ext cx="360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/>
        </p:nvSpPr>
        <p:spPr>
          <a:xfrm>
            <a:off x="429087" y="5352025"/>
            <a:ext cx="3609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JavaScript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00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676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Integer Types</a:t>
            </a:r>
            <a:endParaRPr lang="bg-BG" dirty="0"/>
          </a:p>
        </p:txBody>
      </p:sp>
      <p:pic>
        <p:nvPicPr>
          <p:cNvPr id="75777" name="Picture 1" descr="C:\Temp\digits-smal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83653" y="3023235"/>
            <a:ext cx="4700494" cy="29965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1169165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/>
              <a:t>What are Integer Types?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78000"/>
            <a:ext cx="8686800" cy="4927600"/>
          </a:xfrm>
        </p:spPr>
        <p:txBody>
          <a:bodyPr/>
          <a:lstStyle/>
          <a:p>
            <a:r>
              <a:rPr lang="en-US" dirty="0"/>
              <a:t>Integer types:</a:t>
            </a:r>
          </a:p>
          <a:p>
            <a:pPr lvl="1"/>
            <a:r>
              <a:rPr lang="en-US" dirty="0"/>
              <a:t>Represent whole numbers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range of values, depending on the </a:t>
            </a:r>
            <a:r>
              <a:rPr lang="en-US" dirty="0" smtClean="0"/>
              <a:t>size of memory used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73730" name="Picture 2" descr="closeup of digits by mkbgeorgi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84900" y="4775200"/>
            <a:ext cx="2438400" cy="1623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525751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 smtClean="0"/>
              <a:t>Integer Types – Example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27600"/>
            <a:ext cx="8686800" cy="5525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Integer</a:t>
            </a:r>
            <a:r>
              <a:rPr lang="en-US" dirty="0"/>
              <a:t> type can hold numbers from </a:t>
            </a:r>
            <a:br>
              <a:rPr lang="en-US" dirty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9007199254740992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9007199254740992</a:t>
            </a:r>
          </a:p>
          <a:p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The underlying type behind is a floating-point number (IEEE-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754</a:t>
            </a:r>
            <a:r>
              <a:rPr lang="en-US" dirty="0" smtClean="0"/>
              <a:t>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684000" y="2362891"/>
            <a:ext cx="7776000" cy="29146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studentsCount = 5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maxInteger = 9007199254740992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minInteger = -9007199254740992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5, b = 3;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a + b; // 8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div = a / 0; // Infinity</a:t>
            </a:r>
          </a:p>
        </p:txBody>
      </p:sp>
    </p:spTree>
    <p:extLst>
      <p:ext uri="{BB962C8B-B14F-4D97-AF65-F5344CB8AC3E}">
        <p14:creationId xmlns:p14="http://schemas.microsoft.com/office/powerpoint/2010/main" xmlns="" val="2811149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107700"/>
            <a:ext cx="8229600" cy="685800"/>
          </a:xfrm>
        </p:spPr>
        <p:txBody>
          <a:bodyPr/>
          <a:lstStyle/>
          <a:p>
            <a:r>
              <a:rPr lang="en-US" dirty="0" smtClean="0"/>
              <a:t>Integer Types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859880"/>
            <a:ext cx="82296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  <p:pic>
        <p:nvPicPr>
          <p:cNvPr id="69634" name="Picture 2" descr="http://rds.yahoo.com/_ylt=A0WTefVhfApLJGoAK7yjzbkF/SIG=1281pab8j/EXP=1259064801/**http%3A/www.gridagents.com/images/accent-red-wave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0650" y="3357000"/>
            <a:ext cx="3181350" cy="29693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40403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0226" y="1629000"/>
            <a:ext cx="8004174" cy="9748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Floating-Point Numbers</a:t>
            </a:r>
            <a:endParaRPr lang="en-US" dirty="0"/>
          </a:p>
        </p:txBody>
      </p:sp>
      <p:pic>
        <p:nvPicPr>
          <p:cNvPr id="3" name="Picture 2" descr="CB101868 by charlyxbox.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14600" y="3129174"/>
            <a:ext cx="4076014" cy="2714626"/>
          </a:xfrm>
          <a:prstGeom prst="snip1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662278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What are Floating-Point Types?</a:t>
            </a:r>
            <a:endParaRPr lang="bg-BG" sz="3800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Floating-point types: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 real numbers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Have </a:t>
            </a:r>
            <a:r>
              <a:rPr lang="en-US" dirty="0"/>
              <a:t>range of values and </a:t>
            </a:r>
            <a:r>
              <a:rPr lang="en-US" dirty="0" smtClean="0"/>
              <a:t>precision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Can behave abnormally in the calculations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6562" name="Picture 2" descr="Numbers by inconspicuous_bostonian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66800" y="4648200"/>
            <a:ext cx="6781800" cy="1385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3990991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Types</a:t>
            </a:r>
            <a:endParaRPr lang="bg-BG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1371600"/>
            <a:ext cx="8496000" cy="4648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Floating-point </a:t>
            </a:r>
            <a:r>
              <a:rPr lang="en-US" dirty="0" smtClean="0"/>
              <a:t>size depend on the platform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browser and the OS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32-bit OS and browser have 32 bits for number, while 64-bit have 64 bits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It is good idea to use up to 32-bit numbers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Will always work on all platforms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7928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Floating-Point Types – Example</a:t>
            </a:r>
            <a:endParaRPr lang="en-US" sz="38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41000"/>
            <a:ext cx="8686800" cy="4932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floating-point </a:t>
            </a:r>
            <a:r>
              <a:rPr lang="en-US" dirty="0" smtClean="0"/>
              <a:t>type can </a:t>
            </a:r>
            <a:r>
              <a:rPr lang="en-US" dirty="0"/>
              <a:t>hold numbers </a:t>
            </a:r>
            <a:r>
              <a:rPr lang="en-US" dirty="0" smtClean="0"/>
              <a:t>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5e-324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1.79e+308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603600" y="2746356"/>
            <a:ext cx="7784400" cy="29146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PI = Math.PI;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3.141592653589793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minValue = Number.MIN_VALUE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5e-324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maxValue = Number.MAX_VALUE;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1.79e+308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div0 = PI / 0; // Infinity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divMinus0 = -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 / 0;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-Infinity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unknown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div0 / divMinus0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NaN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6248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45000"/>
            <a:ext cx="5867400" cy="914400"/>
          </a:xfrm>
        </p:spPr>
        <p:txBody>
          <a:bodyPr/>
          <a:lstStyle/>
          <a:p>
            <a:r>
              <a:rPr lang="en-US" sz="3600" dirty="0"/>
              <a:t>Abnormalities in the Floating-Point Calculations</a:t>
            </a:r>
            <a:endParaRPr lang="bg-BG" sz="3600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44294"/>
            <a:ext cx="8686800" cy="31977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Sometimes abnormalities </a:t>
            </a:r>
            <a:r>
              <a:rPr lang="en-US" dirty="0" smtClean="0"/>
              <a:t>can be observed </a:t>
            </a:r>
            <a:r>
              <a:rPr lang="en-US" dirty="0"/>
              <a:t>when using floating-point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Comparing floating-point numbers can not be </a:t>
            </a:r>
            <a:r>
              <a:rPr lang="en-US" dirty="0" smtClean="0"/>
              <a:t>performed directly </a:t>
            </a:r>
            <a:r>
              <a:rPr lang="en-US" dirty="0"/>
              <a:t>with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 </a:t>
            </a:r>
            <a:r>
              <a:rPr lang="en-US" dirty="0" smtClean="0"/>
              <a:t>operators (== and ===)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55650" y="4196321"/>
            <a:ext cx="7632700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0.1;</a:t>
            </a:r>
            <a:endParaRPr lang="pt-BR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0.2;</a:t>
            </a:r>
            <a:endParaRPr lang="pt-BR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0.3;</a:t>
            </a:r>
            <a:endParaRPr lang="pt-BR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equal = (a+b == sum); //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!!!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('a+b </a:t>
            </a: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'+ </a:t>
            </a: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(a+b) +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sum </a:t>
            </a: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+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+ ', </a:t>
            </a: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== a+b? is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equal);</a:t>
            </a:r>
          </a:p>
        </p:txBody>
      </p:sp>
      <p:pic>
        <p:nvPicPr>
          <p:cNvPr id="62466" name="Picture 2" descr="http://rds.yahoo.com/_ylt=A0WTefeqfQpLnuoA13ajzbkF/SIG=12dsa8g6n/EXP=1259065130/**http%3A/www2.hiren.info/desktopwallpapers/3d/alien-we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660000" y="3633000"/>
            <a:ext cx="1905000" cy="152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414148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221000"/>
            <a:ext cx="8077200" cy="816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Floating-Point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100" y="51542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42" name="Picture 2" descr="Imagination.vg by sub.site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340000" y="915525"/>
            <a:ext cx="5981700" cy="2657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8753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04900"/>
            <a:ext cx="8686800" cy="5486400"/>
          </a:xfrm>
        </p:spPr>
        <p:txBody>
          <a:bodyPr/>
          <a:lstStyle/>
          <a:p>
            <a:pPr marL="511175" indent="-511175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Types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Integer </a:t>
            </a:r>
            <a:endParaRPr lang="en-US" sz="2800" dirty="0"/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Floating-Point 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Boolean</a:t>
            </a:r>
            <a:endParaRPr lang="en-US" sz="2800" dirty="0"/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String</a:t>
            </a:r>
          </a:p>
          <a:p>
            <a:pPr marL="511175" indent="-5111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Declaring and Using Variables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Identifiers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Declaring Variables and Assigning Values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2948" name="Picture 4" descr="http://rds.yahoo.com/_ylt=A0WTbx4gcgpLskoAd.CjzbkF/SIG=11u4jlgvp/EXP=1259062176/**http%3A/www.regejepress.com/1books5-me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626100" y="1600200"/>
            <a:ext cx="2844800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157220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numbers in JavaScript are stored internally as double-precision floating-point numbers</a:t>
            </a:r>
          </a:p>
          <a:p>
            <a:pPr lvl="1"/>
            <a:r>
              <a:rPr lang="en-US" dirty="0"/>
              <a:t>According to the </a:t>
            </a:r>
            <a:r>
              <a:rPr lang="en-US" dirty="0">
                <a:hlinkClick r:id="rId2"/>
              </a:rPr>
              <a:t>IEEE-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754</a:t>
            </a:r>
            <a:r>
              <a:rPr lang="en-US" dirty="0"/>
              <a:t> </a:t>
            </a:r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Can be wrapped as objects of type </a:t>
            </a:r>
            <a:r>
              <a:rPr lang="en-US" dirty="0" smtClean="0">
                <a:hlinkClick r:id="rId3"/>
              </a:rPr>
              <a:t>Number</a:t>
            </a:r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000" y="4185342"/>
            <a:ext cx="79200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3.14159;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new Number(100); // Number { 100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value + 1; // 101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biggestNum = Number.MAX_VALUE;</a:t>
            </a:r>
          </a:p>
        </p:txBody>
      </p:sp>
    </p:spTree>
    <p:extLst>
      <p:ext uri="{BB962C8B-B14F-4D97-AF65-F5344CB8AC3E}">
        <p14:creationId xmlns:p14="http://schemas.microsoft.com/office/powerpoint/2010/main" xmlns="" val="7112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924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Convert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floating-point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</a:t>
            </a:r>
          </a:p>
          <a:p>
            <a:pPr>
              <a:lnSpc>
                <a:spcPct val="100000"/>
              </a:lnSpc>
            </a:pP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to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 with rounding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string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000" y="1665342"/>
            <a:ext cx="7920000" cy="8495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valueDouble = 8.75;</a:t>
            </a:r>
            <a:endParaRPr lang="en-US" sz="23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valueInt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valueDouble | 0; // 8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000" y="3587472"/>
            <a:ext cx="7920000" cy="8495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valueDouble = 8.75;</a:t>
            </a:r>
            <a:endParaRPr lang="en-US" sz="23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roundedInt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(valueDouble + 0.5) | 0; // 9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000" y="5531472"/>
            <a:ext cx="7920000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'1234';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| 0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+ 1; // 1235</a:t>
            </a:r>
          </a:p>
        </p:txBody>
      </p:sp>
    </p:spTree>
    <p:extLst>
      <p:ext uri="{BB962C8B-B14F-4D97-AF65-F5344CB8AC3E}">
        <p14:creationId xmlns:p14="http://schemas.microsoft.com/office/powerpoint/2010/main" xmlns="" val="147008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125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Number Conversion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39600" y="1970740"/>
            <a:ext cx="59124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www.leadliaison.com/wp-content/uploads/2013/06/how-to-convert-more-b2b-leads-into-customers-through-marketing-automatio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6883" t="-2520" r="-6883" b="-2520"/>
          <a:stretch/>
        </p:blipFill>
        <p:spPr bwMode="auto">
          <a:xfrm>
            <a:off x="1827600" y="2815412"/>
            <a:ext cx="5336400" cy="3364676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xmlns="" val="3835252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2133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Boolean Type</a:t>
            </a:r>
            <a:endParaRPr lang="en-US" dirty="0"/>
          </a:p>
        </p:txBody>
      </p:sp>
      <p:pic>
        <p:nvPicPr>
          <p:cNvPr id="60418" name="Picture 2" descr="Tumbling Dice by r o s e n d a h l.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3400" y="3657600"/>
            <a:ext cx="4038601" cy="2409827"/>
          </a:xfrm>
          <a:prstGeom prst="rect">
            <a:avLst/>
          </a:prstGeom>
          <a:noFill/>
        </p:spPr>
      </p:pic>
      <p:pic>
        <p:nvPicPr>
          <p:cNvPr id="61442" name="Picture 2" descr="http://www.filmfestivalworld.com/fileadmin/media/festival/True_False_Film_Festival/True_False_Documentary_Festival_10_orig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143000" y="3657600"/>
            <a:ext cx="2133600" cy="2433638"/>
          </a:xfrm>
          <a:prstGeom prst="roundRect">
            <a:avLst>
              <a:gd name="adj" fmla="val 10417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380260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Boolean Data Type</a:t>
            </a:r>
            <a:endParaRPr lang="bg-BG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438400"/>
            <a:ext cx="8686800" cy="3429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Has </a:t>
            </a:r>
            <a:r>
              <a:rPr lang="en-US" dirty="0"/>
              <a:t>two possible values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/>
            <a:r>
              <a:rPr lang="en-US" dirty="0"/>
              <a:t>Is useful in logical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8370" name="Picture 2" descr="digital infinity by Mr.  Mark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652000" y="1341000"/>
            <a:ext cx="2712375" cy="24814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17683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 – Example</a:t>
            </a:r>
            <a:endParaRPr lang="bg-BG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3000"/>
            <a:ext cx="8686800" cy="5652600"/>
          </a:xfrm>
        </p:spPr>
        <p:txBody>
          <a:bodyPr/>
          <a:lstStyle/>
          <a:p>
            <a:r>
              <a:rPr lang="en-US" dirty="0" smtClean="0"/>
              <a:t>Example of boolean </a:t>
            </a:r>
            <a:r>
              <a:rPr lang="en-US" dirty="0"/>
              <a:t>variables </a:t>
            </a:r>
            <a:r>
              <a:rPr lang="en-US" dirty="0" smtClean="0"/>
              <a:t>taking </a:t>
            </a:r>
            <a:r>
              <a:rPr lang="en-US" dirty="0"/>
              <a:t>values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755650" y="2514600"/>
            <a:ext cx="76327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2;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greaterAB = (a &gt; b);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console.log(greaterAB);  // false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equalA1 = (a == 1);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console.log(equalA1);    // true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3650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09601"/>
            <a:ext cx="8229600" cy="685800"/>
          </a:xfrm>
        </p:spPr>
        <p:txBody>
          <a:bodyPr/>
          <a:lstStyle/>
          <a:p>
            <a:r>
              <a:rPr lang="en-US" dirty="0" smtClean="0"/>
              <a:t>Boolean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35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Mastermind by Harri_1970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04000" y="699599"/>
            <a:ext cx="5270003" cy="3133039"/>
          </a:xfrm>
          <a:prstGeom prst="roundRect">
            <a:avLst>
              <a:gd name="adj" fmla="val 11803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7136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27211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String Type</a:t>
            </a:r>
            <a:endParaRPr lang="en-US" dirty="0"/>
          </a:p>
        </p:txBody>
      </p:sp>
      <p:pic>
        <p:nvPicPr>
          <p:cNvPr id="3" name="Picture 2" descr="http://guindo.pntic.mec.es/~jmag0042/alphabetum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81200" y="3389710"/>
            <a:ext cx="4800600" cy="2858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02" name="Picture 2" descr="http://www.nitt.edu/sym/tachyons/Tachyons/normal_Super-String_Theory1600.jp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417910"/>
            <a:ext cx="6477000" cy="1600200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21067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15888"/>
            <a:ext cx="6553200" cy="909637"/>
          </a:xfrm>
        </p:spPr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data type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Strings </a:t>
            </a:r>
            <a:r>
              <a:rPr lang="en-US" dirty="0"/>
              <a:t>are enclosed in quotes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Both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work correctly</a:t>
            </a:r>
          </a:p>
          <a:p>
            <a:pPr lvl="2"/>
            <a:r>
              <a:rPr lang="en-US" dirty="0" smtClean="0"/>
              <a:t>Best practices suggest using single quotes</a:t>
            </a:r>
            <a:endParaRPr lang="en-US" dirty="0"/>
          </a:p>
          <a:p>
            <a:pPr>
              <a:spcBef>
                <a:spcPts val="4200"/>
              </a:spcBef>
            </a:pPr>
            <a:r>
              <a:rPr lang="en-US" dirty="0" smtClean="0"/>
              <a:t>Strings </a:t>
            </a:r>
            <a:r>
              <a:rPr lang="en-US" dirty="0"/>
              <a:t>can be </a:t>
            </a:r>
            <a:r>
              <a:rPr lang="en-US" dirty="0" smtClean="0"/>
              <a:t>concatenated</a:t>
            </a:r>
          </a:p>
          <a:p>
            <a:pPr lvl="1"/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84000" y="4221000"/>
            <a:ext cx="76320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'Welcome to JavaScript';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000" y="6046586"/>
            <a:ext cx="76320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'Ivaylo'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' '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'Kenov';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7470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</a:t>
            </a:r>
            <a:r>
              <a:rPr lang="en-US" dirty="0" smtClean="0"/>
              <a:t>Hello – Example</a:t>
            </a:r>
            <a:endParaRPr lang="bg-BG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</a:t>
            </a:r>
            <a:r>
              <a:rPr lang="en-US" dirty="0"/>
              <a:t>the two names of a person to </a:t>
            </a:r>
            <a:r>
              <a:rPr lang="en-US" dirty="0" smtClean="0"/>
              <a:t>obtain </a:t>
            </a:r>
            <a:r>
              <a:rPr lang="en-US" dirty="0"/>
              <a:t>his full name: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/>
              <a:t>NOTE: a space is missing between the two names! We have to add it manually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684001" y="2406200"/>
            <a:ext cx="77760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firstName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'Ivan';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lastName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'Ivanov';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console.log('Hello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+ firstName + '!');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fullName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 + lastName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console.log('Your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full name is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+ fullName);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0921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0725" y="1625600"/>
            <a:ext cx="7585076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Data Types in JavaScript</a:t>
            </a:r>
            <a:endParaRPr lang="bg-BG" dirty="0"/>
          </a:p>
        </p:txBody>
      </p:sp>
      <p:pic>
        <p:nvPicPr>
          <p:cNvPr id="80898" name="Picture 2" descr="http://rds.yahoo.com/_ylt=A0WTb_4YeQpLi1UAAJqjzbkF/SIG=123oh4419/EXP=1259063960/**http%3A/www.usernomics.com/images/site/data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477834" y="3106737"/>
            <a:ext cx="3060700" cy="2295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C:\Trash\binary-data-abstract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01034" y="3106737"/>
            <a:ext cx="44958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020111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stored as Unicode</a:t>
            </a:r>
          </a:p>
          <a:p>
            <a:pPr lvl="1"/>
            <a:r>
              <a:rPr lang="en-US" dirty="0" smtClean="0"/>
              <a:t>Unicode supports all commonly used alphabets in the world</a:t>
            </a:r>
          </a:p>
          <a:p>
            <a:pPr lvl="2"/>
            <a:r>
              <a:rPr lang="en-US" dirty="0" smtClean="0"/>
              <a:t>E.g. Cyrillic, Chinese, Arabic, Greek, etc. scripts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001" y="3491077"/>
            <a:ext cx="7776000" cy="2837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asSalamuAlaykum =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ar-AE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السلام عليكم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alert(asSalamuAlaykum);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кирилица =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Това е на кирилица!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кирилица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leafJapanese = '</a:t>
            </a:r>
            <a:r>
              <a:rPr lang="ja-JP" alt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葉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alert(leafJapanese);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33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00" y="1524000"/>
            <a:ext cx="6318000" cy="685800"/>
          </a:xfrm>
        </p:spPr>
        <p:txBody>
          <a:bodyPr/>
          <a:lstStyle/>
          <a:p>
            <a:r>
              <a:rPr lang="en-US" dirty="0" smtClean="0"/>
              <a:t>String Data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83880"/>
            <a:ext cx="4572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132000" y="3357000"/>
            <a:ext cx="5524500" cy="3000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113613">
            <a:off x="1241281" y="3188839"/>
            <a:ext cx="6893772" cy="124418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xmlns="" val="401827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String to Numbers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84481"/>
            <a:ext cx="8686800" cy="1923604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Strings can be parsed to numbers</a:t>
            </a:r>
            <a:endParaRPr lang="bg-BG" sz="2800" dirty="0" smtClean="0"/>
          </a:p>
          <a:p>
            <a:pPr lvl="1">
              <a:lnSpc>
                <a:spcPct val="90000"/>
              </a:lnSpc>
            </a:pPr>
            <a:r>
              <a:rPr lang="en-US" sz="2600" dirty="0" smtClean="0"/>
              <a:t>Floating-point and rounded (integer)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trivial way to parse string to a number is using the functions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/>
              <a:t> and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parseFloat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/>
              <a:t>: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2000" y="2690268"/>
            <a:ext cx="7920000" cy="14278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numberString = '123'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console.log(parseInt(numberString); //prints 123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floatString = '12.3';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console.log(parseFloat(floatString); //prints 12.3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24000" y="4264259"/>
            <a:ext cx="8686800" cy="1271117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sz="2600" dirty="0"/>
              <a:t>Yet a strange behavior is </a:t>
            </a:r>
            <a:r>
              <a:rPr lang="en-US" sz="2600" dirty="0" smtClean="0"/>
              <a:t>supported: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If a non-number string starts with a number, only the number is extracted: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2000" y="5558217"/>
            <a:ext cx="7920000" cy="7507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'123Hello'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console.log(parseInt(str)); //prints 123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36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Strings to Numbers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7698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String to </a:t>
            </a:r>
            <a:br>
              <a:rPr lang="en-US" dirty="0" smtClean="0"/>
            </a:br>
            <a:r>
              <a:rPr lang="en-US" dirty="0" smtClean="0"/>
              <a:t>Number Parsing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53000"/>
            <a:ext cx="8686800" cy="4068806"/>
          </a:xfr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parseFloat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are great, but slow</a:t>
            </a:r>
          </a:p>
          <a:p>
            <a:pPr lvl="1"/>
            <a:r>
              <a:rPr lang="en-US" dirty="0" smtClean="0"/>
              <a:t>Better ways to parse string to numbers are as follows:</a:t>
            </a:r>
          </a:p>
          <a:p>
            <a:pPr lvl="2"/>
            <a:r>
              <a:rPr lang="en-US" dirty="0" smtClean="0"/>
              <a:t>With rounding: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As is: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00000" y="3874064"/>
            <a:ext cx="4896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'123.3' | 0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 123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00000" y="5115712"/>
            <a:ext cx="4896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Number('123.3') -&gt; returns 123.3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00000" y="5681095"/>
            <a:ext cx="4896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'123.3' * 1 -&gt; returns 123.3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7899" y="6178064"/>
            <a:ext cx="4896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+'123.3' -&gt; returns 123.3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940000" y="4996022"/>
            <a:ext cx="3352800" cy="527804"/>
          </a:xfrm>
          <a:prstGeom prst="wedgeRoundRectCallout">
            <a:avLst>
              <a:gd name="adj1" fmla="val -50844"/>
              <a:gd name="adj2" fmla="val -159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Preferred ways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940000" y="4996504"/>
            <a:ext cx="3352800" cy="527804"/>
          </a:xfrm>
          <a:prstGeom prst="wedgeRoundRectCallout">
            <a:avLst>
              <a:gd name="adj1" fmla="val -53227"/>
              <a:gd name="adj2" fmla="val 18994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Preferred ways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680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79400"/>
            <a:ext cx="7924800" cy="685800"/>
          </a:xfrm>
        </p:spPr>
        <p:txBody>
          <a:bodyPr/>
          <a:lstStyle/>
          <a:p>
            <a:r>
              <a:rPr lang="en-US" dirty="0" smtClean="0"/>
              <a:t>Undefined and Null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39880"/>
            <a:ext cx="7924800" cy="569120"/>
          </a:xfrm>
        </p:spPr>
        <p:txBody>
          <a:bodyPr/>
          <a:lstStyle/>
          <a:p>
            <a:r>
              <a:rPr lang="en-US" dirty="0" smtClean="0"/>
              <a:t>Understanding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' in JavaScript</a:t>
            </a:r>
            <a:endParaRPr lang="en-US" dirty="0"/>
          </a:p>
        </p:txBody>
      </p:sp>
      <p:pic>
        <p:nvPicPr>
          <p:cNvPr id="6146" name="Picture 2" descr="http://measuredme.com/wp-content/uploads/2013/01/quantified-self-self-tracking-data-and-missing-valu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018649"/>
            <a:ext cx="4762500" cy="3562351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  <p:pic>
        <p:nvPicPr>
          <p:cNvPr id="6148" name="Picture 4" descr="http://www.codeproject.com/KB/architecture/648760/Nu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3260" t="-11339" r="-13260" b="-11339"/>
          <a:stretch/>
        </p:blipFill>
        <p:spPr bwMode="auto">
          <a:xfrm>
            <a:off x="6193800" y="549000"/>
            <a:ext cx="2410200" cy="2337000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xmlns="" val="255663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and Null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JS there is a special value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1"/>
            <a:r>
              <a:rPr lang="en-US" dirty="0" smtClean="0"/>
              <a:t>It means the variable has not been defined (no such variable in the current context)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 is different 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 means that an object exists and is empty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002" y="4200731"/>
            <a:ext cx="7775998" cy="2108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alert(x);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undefined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alert(x); // null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66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a Variable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3000"/>
            <a:ext cx="8686800" cy="5652600"/>
          </a:xfrm>
        </p:spPr>
        <p:txBody>
          <a:bodyPr/>
          <a:lstStyle/>
          <a:p>
            <a:r>
              <a:rPr lang="en-US" dirty="0" smtClean="0"/>
              <a:t>The variable type can be checked at runtime: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002" y="1917000"/>
            <a:ext cx="777599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number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Number(5);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object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// Number {}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null;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undefined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478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23400"/>
            <a:ext cx="7924800" cy="685800"/>
          </a:xfrm>
        </p:spPr>
        <p:txBody>
          <a:bodyPr/>
          <a:lstStyle/>
          <a:p>
            <a:r>
              <a:rPr lang="en-US" dirty="0" smtClean="0"/>
              <a:t>Undefined / Null / Typeof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83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measuredme.com/wp-content/uploads/2013/01/quantified-self-self-tracking-data-and-missing-valu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018649"/>
            <a:ext cx="4762500" cy="3562351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  <p:pic>
        <p:nvPicPr>
          <p:cNvPr id="6148" name="Picture 4" descr="http://www.codeproject.com/KB/architecture/648760/Nu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3260" t="-11339" r="-13260" b="-11339"/>
          <a:stretch/>
        </p:blipFill>
        <p:spPr bwMode="auto">
          <a:xfrm>
            <a:off x="6193800" y="549000"/>
            <a:ext cx="2410200" cy="2337000"/>
          </a:xfrm>
          <a:prstGeom prst="rect">
            <a:avLst/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1026" name="Picture 2" descr="magnifi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6000" y="2886000"/>
            <a:ext cx="1943998" cy="1944000"/>
          </a:xfrm>
          <a:prstGeom prst="rect">
            <a:avLst/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xmlns="" val="32165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6000" y="1451800"/>
            <a:ext cx="6480175" cy="1473200"/>
          </a:xfrm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en-US" dirty="0" smtClean="0"/>
              <a:t>Declaring and Using Variables</a:t>
            </a:r>
            <a:endParaRPr lang="bg-BG" dirty="0"/>
          </a:p>
        </p:txBody>
      </p:sp>
      <p:pic>
        <p:nvPicPr>
          <p:cNvPr id="40961" name="Picture 1" descr="C:\Temp\math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52000" y="2997000"/>
            <a:ext cx="4548526" cy="3164910"/>
          </a:xfrm>
          <a:prstGeom prst="roundRect">
            <a:avLst>
              <a:gd name="adj" fmla="val 3732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 rot="21010789">
            <a:off x="898794" y="3678936"/>
            <a:ext cx="2183611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var</a:t>
            </a:r>
            <a:endParaRPr lang="en-US" sz="115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539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351838" cy="5329237"/>
          </a:xfrm>
        </p:spPr>
        <p:txBody>
          <a:bodyPr/>
          <a:lstStyle/>
          <a:p>
            <a:r>
              <a:rPr lang="en-US" sz="3000" dirty="0" smtClean="0"/>
              <a:t>Computers are machines that process data</a:t>
            </a:r>
          </a:p>
          <a:p>
            <a:pPr lvl="1"/>
            <a:r>
              <a:rPr lang="en-US" sz="2800" dirty="0" smtClean="0"/>
              <a:t>Data is stored in the computer memory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variables</a:t>
            </a:r>
          </a:p>
          <a:p>
            <a:pPr lvl="1"/>
            <a:r>
              <a:rPr lang="en-US" sz="2800" dirty="0" smtClean="0"/>
              <a:t>Variables have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r>
              <a:rPr lang="en-US" sz="3000" dirty="0" smtClean="0"/>
              <a:t>Example of variable definition and assignment in JavaScript</a:t>
            </a:r>
            <a:r>
              <a:rPr lang="bg-BG" sz="3000" dirty="0" smtClean="0"/>
              <a:t>:</a:t>
            </a:r>
            <a:endParaRPr lang="bg-BG" sz="30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2743200" y="5257800"/>
            <a:ext cx="3675062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count = 5;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3556000" y="4394200"/>
            <a:ext cx="3352800" cy="527804"/>
          </a:xfrm>
          <a:prstGeom prst="wedgeRoundRectCallout">
            <a:avLst>
              <a:gd name="adj1" fmla="val -41311"/>
              <a:gd name="adj2" fmla="val 1260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name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3429000" y="6069846"/>
            <a:ext cx="3048000" cy="527804"/>
          </a:xfrm>
          <a:prstGeom prst="wedgeRoundRectCallout">
            <a:avLst>
              <a:gd name="adj1" fmla="val -2299"/>
              <a:gd name="adj2" fmla="val -1242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value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5174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4" grpId="0" animBg="1"/>
      <p:bldP spid="5601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When declaring a variable we: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Specify </a:t>
            </a:r>
            <a:r>
              <a:rPr lang="en-US" dirty="0"/>
              <a:t>its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/>
              <a:t> (called identifier)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May give it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</a:t>
            </a:r>
            <a:r>
              <a:rPr lang="en-US" dirty="0" smtClean="0"/>
              <a:t> is identified by the value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The syntax is the following: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685800" y="4530739"/>
            <a:ext cx="77724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&lt;identifier&gt; [= &lt;initialization&gt;];</a:t>
            </a: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685800" y="5877000"/>
            <a:ext cx="77724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 = 200;</a:t>
            </a:r>
          </a:p>
        </p:txBody>
      </p:sp>
    </p:spTree>
    <p:extLst>
      <p:ext uri="{BB962C8B-B14F-4D97-AF65-F5344CB8AC3E}">
        <p14:creationId xmlns:p14="http://schemas.microsoft.com/office/powerpoint/2010/main" xmlns="" val="717938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3600"/>
            <a:ext cx="8686800" cy="5791200"/>
          </a:xfrm>
        </p:spPr>
        <p:txBody>
          <a:bodyPr/>
          <a:lstStyle/>
          <a:p>
            <a:r>
              <a:rPr lang="en-US" dirty="0"/>
              <a:t>Identifiers may consist of:</a:t>
            </a:r>
          </a:p>
          <a:p>
            <a:pPr lvl="1"/>
            <a:r>
              <a:rPr lang="en-US" dirty="0"/>
              <a:t>Letters (Unicode) </a:t>
            </a:r>
          </a:p>
          <a:p>
            <a:pPr lvl="1"/>
            <a:r>
              <a:rPr lang="en-US" dirty="0"/>
              <a:t>Digits 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-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Underscore </a:t>
            </a:r>
            <a:r>
              <a:rPr lang="en-US" dirty="0" smtClean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smtClean="0"/>
              <a:t>'</a:t>
            </a:r>
          </a:p>
          <a:p>
            <a:pPr lvl="1"/>
            <a:r>
              <a:rPr lang="en-US" dirty="0" smtClean="0"/>
              <a:t>Dollar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/>
              <a:t>'</a:t>
            </a:r>
            <a:endParaRPr lang="en-US" dirty="0"/>
          </a:p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Can begin only with a </a:t>
            </a:r>
            <a:r>
              <a:rPr lang="en-US" dirty="0" smtClean="0"/>
              <a:t>letter, $, </a:t>
            </a:r>
            <a:r>
              <a:rPr lang="en-US" dirty="0"/>
              <a:t>or an underscore</a:t>
            </a:r>
          </a:p>
          <a:p>
            <a:pPr lvl="1"/>
            <a:r>
              <a:rPr lang="en-US" dirty="0"/>
              <a:t>Cannot be a </a:t>
            </a:r>
            <a:r>
              <a:rPr lang="en-US" dirty="0" smtClean="0"/>
              <a:t>JavaScript keyword</a:t>
            </a:r>
          </a:p>
          <a:p>
            <a:r>
              <a:rPr lang="en-US" dirty="0" smtClean="0"/>
              <a:t>Variables / functions names: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camelCase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36868" name="Picture 4" descr="Old Fashioned Ampersand by Mykl Roventine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220000" y="1862085"/>
            <a:ext cx="3124200" cy="22869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1078261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 (2)</a:t>
            </a:r>
            <a:endParaRPr lang="bg-BG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1000"/>
            <a:ext cx="8686800" cy="5724600"/>
          </a:xfrm>
        </p:spPr>
        <p:txBody>
          <a:bodyPr/>
          <a:lstStyle/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Should </a:t>
            </a:r>
            <a:r>
              <a:rPr lang="en-US" dirty="0" smtClean="0"/>
              <a:t>have a </a:t>
            </a:r>
            <a:r>
              <a:rPr lang="en-US" dirty="0"/>
              <a:t>descriptive name</a:t>
            </a:r>
          </a:p>
          <a:p>
            <a:pPr lvl="1"/>
            <a:r>
              <a:rPr lang="en-US" dirty="0"/>
              <a:t>It is recommended to use only Latin letters</a:t>
            </a:r>
          </a:p>
          <a:p>
            <a:pPr lvl="1"/>
            <a:r>
              <a:rPr lang="en-US" dirty="0"/>
              <a:t>Should be neither too long nor too short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Names in JavaScript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case-sensitive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Small </a:t>
            </a:r>
            <a:r>
              <a:rPr lang="en-US" dirty="0"/>
              <a:t>letters are considered different than </a:t>
            </a:r>
            <a:r>
              <a:rPr lang="en-US" dirty="0" smtClean="0"/>
              <a:t>the capital letters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1550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– Examples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01700"/>
            <a:ext cx="8496300" cy="5562600"/>
          </a:xfrm>
        </p:spPr>
        <p:txBody>
          <a:bodyPr/>
          <a:lstStyle/>
          <a:p>
            <a:r>
              <a:rPr lang="en-US" sz="3000" dirty="0" smtClean="0"/>
              <a:t>Examples of </a:t>
            </a:r>
            <a:r>
              <a:rPr lang="en-US" sz="3000" dirty="0"/>
              <a:t>correct identifiers</a:t>
            </a:r>
            <a:r>
              <a:rPr lang="en-US" sz="3000" dirty="0" smtClean="0"/>
              <a:t>: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pPr>
              <a:spcBef>
                <a:spcPts val="3000"/>
              </a:spcBef>
            </a:pPr>
            <a:r>
              <a:rPr lang="en-US" sz="3000" dirty="0" smtClean="0"/>
              <a:t>Examples of incorrect identifiers:</a:t>
            </a:r>
            <a:endParaRPr lang="en-US" sz="3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84213" y="5719707"/>
            <a:ext cx="7775575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new;	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new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keyword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2Pac;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 with a digit</a:t>
            </a: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684213" y="1570038"/>
            <a:ext cx="7775575" cy="3296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= 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Here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is capital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 // This identifier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begins with _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поздрав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'Hello'; // Unicode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symbols used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is more appropriate: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greeting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'Hello'; 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100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Undescriptive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numberOfClients = 100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Descriptive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Overdescriptive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numberOfPrivateClientOfTheFirm = 100;</a:t>
            </a:r>
          </a:p>
        </p:txBody>
      </p:sp>
    </p:spTree>
    <p:extLst>
      <p:ext uri="{BB962C8B-B14F-4D97-AF65-F5344CB8AC3E}">
        <p14:creationId xmlns:p14="http://schemas.microsoft.com/office/powerpoint/2010/main" xmlns="" val="114583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2387800"/>
            <a:ext cx="4968875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Assigning Values To Variables</a:t>
            </a:r>
            <a:endParaRPr lang="bg-BG" dirty="0"/>
          </a:p>
        </p:txBody>
      </p:sp>
      <p:pic>
        <p:nvPicPr>
          <p:cNvPr id="33794" name="Picture 2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09600" y="4457699"/>
            <a:ext cx="7924800" cy="1790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698" name="Picture 2" descr="http://soundproofing.org/images/ggSoundproofing/greenGlueInstallation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5400000">
            <a:off x="6495503" y="-12397"/>
            <a:ext cx="1373894" cy="2628900"/>
          </a:xfrm>
          <a:prstGeom prst="roundRect">
            <a:avLst>
              <a:gd name="adj" fmla="val 1042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51166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Assigning Values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97000"/>
            <a:ext cx="8686800" cy="5508600"/>
          </a:xfrm>
        </p:spPr>
        <p:txBody>
          <a:bodyPr/>
          <a:lstStyle/>
          <a:p>
            <a:r>
              <a:rPr lang="en-US" dirty="0"/>
              <a:t>Assigning </a:t>
            </a:r>
            <a:r>
              <a:rPr lang="en-US" dirty="0" smtClean="0"/>
              <a:t>values </a:t>
            </a:r>
            <a:r>
              <a:rPr lang="en-US" dirty="0"/>
              <a:t>to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/>
              <a:t>Is achieved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 operator</a:t>
            </a:r>
          </a:p>
          <a:p>
            <a:r>
              <a:rPr lang="en-US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 operator has</a:t>
            </a:r>
          </a:p>
          <a:p>
            <a:pPr lvl="1"/>
            <a:r>
              <a:rPr lang="en-US" dirty="0"/>
              <a:t>Variable identifier on the left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on </a:t>
            </a:r>
            <a:r>
              <a:rPr lang="en-US" dirty="0"/>
              <a:t>the </a:t>
            </a:r>
            <a:r>
              <a:rPr lang="en-US" dirty="0" smtClean="0"/>
              <a:t>right</a:t>
            </a:r>
          </a:p>
          <a:p>
            <a:pPr lvl="2"/>
            <a:r>
              <a:rPr lang="en-US" dirty="0" smtClean="0"/>
              <a:t>Can be of any value type</a:t>
            </a:r>
            <a:endParaRPr lang="en-US" dirty="0"/>
          </a:p>
          <a:p>
            <a:pPr lvl="1"/>
            <a:r>
              <a:rPr lang="en-US" dirty="0"/>
              <a:t>Could be used in a cascade calling, where assigning is done from right to left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27650" name="Picture 2" descr="http://www.gluetape.com/body_img/1120809176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>
            <a:off x="6400800" y="1341000"/>
            <a:ext cx="2016000" cy="2016000"/>
          </a:xfrm>
          <a:prstGeom prst="roundRect">
            <a:avLst>
              <a:gd name="adj" fmla="val 41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04880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 – Examples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29238"/>
          </a:xfrm>
        </p:spPr>
        <p:txBody>
          <a:bodyPr/>
          <a:lstStyle/>
          <a:p>
            <a:r>
              <a:rPr lang="en-US" dirty="0" smtClean="0"/>
              <a:t>Assigning values example: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49892" name="Rectangle 4"/>
          <p:cNvSpPr>
            <a:spLocks noChangeArrowheads="1"/>
          </p:cNvSpPr>
          <p:nvPr/>
        </p:nvSpPr>
        <p:spPr bwMode="auto">
          <a:xfrm>
            <a:off x="755650" y="1828800"/>
            <a:ext cx="7561263" cy="44748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firstValue = 5;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already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secondValue = firstValue;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cascade calling assigns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firstValue and then firstValue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thirdValue, so both variables have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3 as a result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thirdValue = firstValue = 3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Avoid this!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6625" name="Picture 1" descr="C:\Trash\mouse-hammer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0" y="1634240"/>
            <a:ext cx="1638300" cy="1947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890827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Variables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Initializing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assigning of initial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Must be done before the variable is used!</a:t>
            </a:r>
          </a:p>
          <a:p>
            <a:pPr>
              <a:spcBef>
                <a:spcPts val="1200"/>
              </a:spcBef>
            </a:pPr>
            <a:r>
              <a:rPr lang="en-US" dirty="0"/>
              <a:t>Several ways of initializing: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By </a:t>
            </a:r>
            <a:r>
              <a:rPr lang="en-US" dirty="0"/>
              <a:t>using a literal expression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referring to an already initialized </a:t>
            </a:r>
            <a:r>
              <a:rPr lang="en-US" dirty="0" smtClean="0"/>
              <a:t>variable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Uninitialized variables are undefined 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29698" name="Picture 2" descr="pi-poster by gomartin.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>
            <a:off x="7668000" y="1096600"/>
            <a:ext cx="807720" cy="11538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48762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– Examples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686800" cy="3810000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of some initializations: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27364" name="Rectangle 4"/>
          <p:cNvSpPr>
            <a:spLocks noChangeArrowheads="1"/>
          </p:cNvSpPr>
          <p:nvPr/>
        </p:nvSpPr>
        <p:spPr bwMode="auto">
          <a:xfrm>
            <a:off x="827088" y="2833553"/>
            <a:ext cx="7488237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how we use a literal expression: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heightInMeters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1.74;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use an already initialized variable: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greeting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World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!';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 = greeting;</a:t>
            </a:r>
          </a:p>
        </p:txBody>
      </p:sp>
    </p:spTree>
    <p:extLst>
      <p:ext uri="{BB962C8B-B14F-4D97-AF65-F5344CB8AC3E}">
        <p14:creationId xmlns:p14="http://schemas.microsoft.com/office/powerpoint/2010/main" xmlns="" val="2336041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651000"/>
            <a:ext cx="6553200" cy="1295401"/>
          </a:xfrm>
        </p:spPr>
        <p:txBody>
          <a:bodyPr/>
          <a:lstStyle/>
          <a:p>
            <a:r>
              <a:rPr lang="en-US" dirty="0" smtClean="0"/>
              <a:t>Assigning and Initializing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545680"/>
            <a:ext cx="2743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758" y="3505200"/>
            <a:ext cx="2217042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554" name="Picture 2" descr="http://flitting.files.wordpress.com/2008/08/hammer1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48400" y="3505200"/>
            <a:ext cx="2057400" cy="22923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34405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 domain of values 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memory (in a variable)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010400" y="4196674"/>
            <a:ext cx="1600200" cy="21279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847307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Global Variables</a:t>
            </a:r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Declared with the keyword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</a:p>
          <a:p>
            <a:endParaRPr lang="en-US" dirty="0" smtClean="0"/>
          </a:p>
          <a:p>
            <a:pPr>
              <a:spcBef>
                <a:spcPts val="4800"/>
              </a:spcBef>
            </a:pPr>
            <a:r>
              <a:rPr lang="en-US" dirty="0" smtClean="0"/>
              <a:t>Global variables</a:t>
            </a:r>
          </a:p>
          <a:p>
            <a:pPr lvl="1"/>
            <a:r>
              <a:rPr lang="en-US" dirty="0" smtClean="0"/>
              <a:t>Declared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without</a:t>
            </a:r>
            <a:r>
              <a:rPr lang="en-US" dirty="0" smtClean="0"/>
              <a:t> the keyword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bg-BG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noProof="1"/>
              <a:t>Bad </a:t>
            </a:r>
            <a:r>
              <a:rPr lang="en-US" noProof="1" smtClean="0"/>
              <a:t>practices – never do this!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7088" y="2519848"/>
            <a:ext cx="7488237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 // a is local in the current scope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alabala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the same a is referenced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27087" y="5517000"/>
            <a:ext cx="7488237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undefined;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5; // the same as window.a = 5;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4284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and Variables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49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 descr="http://academy.telerik.com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cademy.telerik.com/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facebook.com/TelerikAcademy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html5course.telerik.com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380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 smtClean="0"/>
              <a:t>JavaScript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00" y="837000"/>
            <a:ext cx="8712000" cy="2808000"/>
          </a:xfrm>
        </p:spPr>
        <p:txBody>
          <a:bodyPr/>
          <a:lstStyle/>
          <a:p>
            <a:r>
              <a:rPr lang="en-US" dirty="0" smtClean="0"/>
              <a:t>JavaScript is </a:t>
            </a:r>
            <a:r>
              <a:rPr lang="en-US" dirty="0" smtClean="0">
                <a:solidFill>
                  <a:srgbClr val="00B050"/>
                </a:solidFill>
              </a:rPr>
              <a:t>weakly typed</a:t>
            </a:r>
            <a:r>
              <a:rPr lang="en-US" dirty="0" smtClean="0"/>
              <a:t> language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.e. the type of a variable can be changed</a:t>
            </a:r>
          </a:p>
          <a:p>
            <a:pPr lvl="1"/>
            <a:r>
              <a:rPr lang="en-US" dirty="0" smtClean="0"/>
              <a:t>All variables are declared with the keyword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var, let, const</a:t>
            </a:r>
          </a:p>
          <a:p>
            <a:pPr lvl="1"/>
            <a:r>
              <a:rPr lang="en-US" noProof="1" smtClean="0">
                <a:solidFill>
                  <a:schemeClr val="tx2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Values have types, variables don’t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5214" y="3854450"/>
            <a:ext cx="8077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5; // variable holds an integer value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= 'hello'; // the same variable now holds a string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'Telerik Academy'; // variable holds a string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mark = 5.25 // mark holds a floating-point number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mark = true; // mark now holds a boolean value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MAX_COUNT = 250;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MAX_COUNT = 0; // error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68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362200"/>
            <a:ext cx="6130925" cy="1422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Introducing Variables</a:t>
            </a:r>
            <a:endParaRPr lang="bg-BG" dirty="0"/>
          </a:p>
        </p:txBody>
      </p:sp>
      <p:pic>
        <p:nvPicPr>
          <p:cNvPr id="45064" name="Picture 8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3733800"/>
            <a:ext cx="3352800" cy="2306726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6629400" y="609600"/>
            <a:ext cx="1938883" cy="1635125"/>
            <a:chOff x="6629400" y="609600"/>
            <a:chExt cx="1938883" cy="1635125"/>
          </a:xfrm>
        </p:grpSpPr>
        <p:pic>
          <p:nvPicPr>
            <p:cNvPr id="40962" name="Picture 2" descr="http://www.clker.com/cliparts/e/4/3/7/1194985850869704712package_frederic_moser_01.svg.hi.png"/>
            <p:cNvPicPr>
              <a:picLocks noChangeAspect="1" noChangeArrowheads="1"/>
            </p:cNvPicPr>
            <p:nvPr/>
          </p:nvPicPr>
          <p:blipFill>
            <a:blip r:embed="rId5" cstate="screen">
              <a:lum bright="20000" contrast="20000"/>
            </a:blip>
            <a:srcRect/>
            <a:stretch>
              <a:fillRect/>
            </a:stretch>
          </p:blipFill>
          <p:spPr bwMode="auto">
            <a:xfrm>
              <a:off x="6629400" y="609600"/>
              <a:ext cx="1938883" cy="163512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 rot="20324634">
              <a:off x="7256785" y="1050530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  <a:endPara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768578">
              <a:off x="7675907" y="1010442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q</a:t>
              </a:r>
              <a:endPara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9981374">
              <a:off x="7441170" y="14413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62244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Variable?</a:t>
            </a:r>
            <a:endParaRPr lang="bg-BG"/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</a:t>
            </a:r>
            <a:r>
              <a:rPr lang="en-US" dirty="0"/>
              <a:t> is a:</a:t>
            </a:r>
          </a:p>
          <a:p>
            <a:pPr lvl="1"/>
            <a:r>
              <a:rPr lang="en-US" dirty="0"/>
              <a:t>Placeholder of information that can usually </a:t>
            </a:r>
            <a:r>
              <a:rPr lang="en-US" dirty="0" smtClean="0"/>
              <a:t>be changed </a:t>
            </a:r>
            <a:r>
              <a:rPr lang="en-US" dirty="0"/>
              <a:t>at </a:t>
            </a:r>
            <a:r>
              <a:rPr lang="en-US" dirty="0" smtClean="0"/>
              <a:t>run-time</a:t>
            </a:r>
          </a:p>
          <a:p>
            <a:pPr lvl="1"/>
            <a:r>
              <a:rPr lang="en-US" dirty="0" smtClean="0"/>
              <a:t>A piece of computer memory</a:t>
            </a:r>
            <a:br>
              <a:rPr lang="en-US" dirty="0" smtClean="0"/>
            </a:br>
            <a:r>
              <a:rPr lang="en-US" dirty="0" smtClean="0"/>
              <a:t>holding some value</a:t>
            </a:r>
            <a:endParaRPr lang="en-US" dirty="0"/>
          </a:p>
          <a:p>
            <a:r>
              <a:rPr lang="en-US" dirty="0"/>
              <a:t>Variables allow you to:</a:t>
            </a:r>
          </a:p>
          <a:p>
            <a:pPr lvl="1"/>
            <a:r>
              <a:rPr lang="en-US" dirty="0"/>
              <a:t>Store information</a:t>
            </a:r>
          </a:p>
          <a:p>
            <a:pPr lvl="1"/>
            <a:r>
              <a:rPr lang="en-US" dirty="0"/>
              <a:t>Retrieve the stored information</a:t>
            </a:r>
          </a:p>
          <a:p>
            <a:pPr lvl="1"/>
            <a:r>
              <a:rPr lang="en-US" dirty="0"/>
              <a:t>Manipulate the stored information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43010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000" y="2955600"/>
            <a:ext cx="2810654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513968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Characteristics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has: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Value</a:t>
            </a: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Name: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counter</a:t>
            </a:r>
          </a:p>
          <a:p>
            <a:pPr lvl="1"/>
            <a:r>
              <a:rPr lang="en-US" dirty="0" smtClean="0"/>
              <a:t>Value</a:t>
            </a:r>
            <a:r>
              <a:rPr lang="en-US" dirty="0" smtClean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00000" y="3573000"/>
            <a:ext cx="7162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et counter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7890" name="Picture 2" descr="http://www.jerrysartarama.com/IMAGES/LUKAS/Lukas-Studio-Oil-Color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86400" y="1219201"/>
            <a:ext cx="3057053" cy="2315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21500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3087</TotalTime>
  <Words>2155</Words>
  <Application>Microsoft Office PowerPoint</Application>
  <PresentationFormat>Презентация на цял екран (4:3)</PresentationFormat>
  <Paragraphs>417</Paragraphs>
  <Slides>52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52</vt:i4>
      </vt:variant>
    </vt:vector>
  </HeadingPairs>
  <TitlesOfParts>
    <vt:vector size="53" baseType="lpstr">
      <vt:lpstr>Telerik Academy</vt:lpstr>
      <vt:lpstr>Data Types and Variables</vt:lpstr>
      <vt:lpstr>Table of Contents</vt:lpstr>
      <vt:lpstr>Data Types in JavaScript</vt:lpstr>
      <vt:lpstr>How Computing Works?</vt:lpstr>
      <vt:lpstr>What Is a Data Type?</vt:lpstr>
      <vt:lpstr>JavaScript Data Types</vt:lpstr>
      <vt:lpstr>Introducing Variables</vt:lpstr>
      <vt:lpstr>What Is a Variable?</vt:lpstr>
      <vt:lpstr>Variable Characteristics</vt:lpstr>
      <vt:lpstr>Integer Types</vt:lpstr>
      <vt:lpstr>What are Integer Types?</vt:lpstr>
      <vt:lpstr>Integer Types – Example</vt:lpstr>
      <vt:lpstr>Integer Types</vt:lpstr>
      <vt:lpstr>Floating-Point Numbers</vt:lpstr>
      <vt:lpstr>What are Floating-Point Types?</vt:lpstr>
      <vt:lpstr>Floating-Point Types</vt:lpstr>
      <vt:lpstr>Floating-Point Types – Example</vt:lpstr>
      <vt:lpstr>Abnormalities in the Floating-Point Calculations</vt:lpstr>
      <vt:lpstr>Floating-Point Types</vt:lpstr>
      <vt:lpstr>Numbers in JavaScript</vt:lpstr>
      <vt:lpstr>Numbers Conversion</vt:lpstr>
      <vt:lpstr>Number Conversion</vt:lpstr>
      <vt:lpstr>Boolean Type</vt:lpstr>
      <vt:lpstr>The Boolean Data Type</vt:lpstr>
      <vt:lpstr>Boolean Values – Example</vt:lpstr>
      <vt:lpstr>Boolean Type</vt:lpstr>
      <vt:lpstr>String Type</vt:lpstr>
      <vt:lpstr>The String Data Type</vt:lpstr>
      <vt:lpstr>Saying Hello – Example</vt:lpstr>
      <vt:lpstr>Strings are Unicode</vt:lpstr>
      <vt:lpstr>String Data Type</vt:lpstr>
      <vt:lpstr>Parsing String to Numbers</vt:lpstr>
      <vt:lpstr>Parsing Strings to Numbers</vt:lpstr>
      <vt:lpstr>Better String to  Number Parsing</vt:lpstr>
      <vt:lpstr>Undefined and Null Values</vt:lpstr>
      <vt:lpstr>Undefined and Null Values</vt:lpstr>
      <vt:lpstr>Checking a Variable Type</vt:lpstr>
      <vt:lpstr>Undefined / Null / Typeof</vt:lpstr>
      <vt:lpstr>Declaring and Using Variables</vt:lpstr>
      <vt:lpstr>Declaring Variables</vt:lpstr>
      <vt:lpstr>Identifiers</vt:lpstr>
      <vt:lpstr>Identifiers (2)</vt:lpstr>
      <vt:lpstr>Identifiers – Examples</vt:lpstr>
      <vt:lpstr>Assigning Values To Variables</vt:lpstr>
      <vt:lpstr>Assigning Values</vt:lpstr>
      <vt:lpstr>Assigning Values – Examples</vt:lpstr>
      <vt:lpstr>Initializing Variables</vt:lpstr>
      <vt:lpstr>Initialization – Examples</vt:lpstr>
      <vt:lpstr>Assigning and Initializing Variables</vt:lpstr>
      <vt:lpstr>Local and Global Variables</vt:lpstr>
      <vt:lpstr>Data Types and Variables</vt:lpstr>
      <vt:lpstr>Free Trainings @ Telerik Academy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Variables</dc:title>
  <dc:creator>Telerik Academy</dc:creator>
  <cp:lastModifiedBy>PePsi</cp:lastModifiedBy>
  <cp:revision>152</cp:revision>
  <dcterms:created xsi:type="dcterms:W3CDTF">2013-02-21T09:12:12Z</dcterms:created>
  <dcterms:modified xsi:type="dcterms:W3CDTF">2016-06-22T22:56:42Z</dcterms:modified>
</cp:coreProperties>
</file>