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9" r:id="rId3"/>
    <p:sldId id="260" r:id="rId4"/>
    <p:sldId id="261" r:id="rId5"/>
    <p:sldId id="263" r:id="rId6"/>
    <p:sldId id="264" r:id="rId7"/>
    <p:sldId id="266" r:id="rId8"/>
    <p:sldId id="267" r:id="rId9"/>
    <p:sldId id="270" r:id="rId10"/>
    <p:sldId id="271" r:id="rId11"/>
    <p:sldId id="272" r:id="rId12"/>
    <p:sldId id="273" r:id="rId13"/>
    <p:sldId id="275" r:id="rId14"/>
    <p:sldId id="276" r:id="rId15"/>
    <p:sldId id="279" r:id="rId16"/>
    <p:sldId id="280" r:id="rId17"/>
    <p:sldId id="283" r:id="rId18"/>
    <p:sldId id="284" r:id="rId19"/>
    <p:sldId id="285" r:id="rId20"/>
    <p:sldId id="287" r:id="rId21"/>
    <p:sldId id="289" r:id="rId22"/>
    <p:sldId id="291" r:id="rId23"/>
    <p:sldId id="292" r:id="rId24"/>
    <p:sldId id="295" r:id="rId25"/>
    <p:sldId id="296" r:id="rId26"/>
    <p:sldId id="297" r:id="rId27"/>
    <p:sldId id="298" r:id="rId28"/>
    <p:sldId id="300" r:id="rId29"/>
    <p:sldId id="301" r:id="rId30"/>
    <p:sldId id="302" r:id="rId31"/>
    <p:sldId id="303" r:id="rId32"/>
    <p:sldId id="305" r:id="rId33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69" y="-83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B51CB-DF5E-4A4C-8384-4E2054FA3D9D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E174E-DE76-41CC-9BF4-9325BCABB363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49F-80FA-4451-A575-8A79F46EEC3C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2044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81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252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4744"/>
            <a:ext cx="4392488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88840"/>
            <a:ext cx="8686800" cy="5486400"/>
          </a:xfrm>
        </p:spPr>
        <p:txBody>
          <a:bodyPr/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Types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Integer 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Floating-Point 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Boolean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String</a:t>
            </a:r>
          </a:p>
          <a:p>
            <a:pPr marL="511175" indent="-5111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Identifiers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Declaring Variables and Assigning Values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188640"/>
            <a:ext cx="8229600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Types and Variables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2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1371600"/>
            <a:ext cx="84960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Floating-point </a:t>
            </a:r>
            <a:r>
              <a:rPr lang="en-US" dirty="0" smtClean="0"/>
              <a:t>size depend on the platform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browser and the OS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32-bit OS and browser have 32 bits for number, while 64-bit have 64 bits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is good idea to use up to 32-bit numbers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 always work on all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92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Types – Example</a:t>
            </a:r>
            <a:endParaRPr lang="en-US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000"/>
            <a:ext cx="8686800" cy="4932800"/>
          </a:xfrm>
        </p:spPr>
        <p:txBody>
          <a:bodyPr/>
          <a:lstStyle/>
          <a:p>
            <a:r>
              <a:rPr lang="en-US" dirty="0" smtClean="0"/>
              <a:t>The floating-point type can </a:t>
            </a:r>
            <a:r>
              <a:rPr lang="en-US" dirty="0"/>
              <a:t>hold numbers </a:t>
            </a:r>
            <a:r>
              <a:rPr lang="en-US" dirty="0" smtClean="0"/>
              <a:t>from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5e-324</a:t>
            </a:r>
            <a:r>
              <a:rPr lang="en-US" dirty="0" smtClean="0"/>
              <a:t> to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1.79e+308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03600" y="2746356"/>
            <a:ext cx="77844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5e-324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maxValue = Number.MAX_VALUE;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divMinus0 = -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/ 0;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div0 / divMinus0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NaN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24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5000"/>
            <a:ext cx="8735888" cy="914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4294"/>
            <a:ext cx="8686800" cy="319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equals </a:t>
            </a:r>
            <a:r>
              <a:rPr lang="en-US" dirty="0" smtClean="0"/>
              <a:t>operators (== and ===)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576" y="4005064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0.1;</a:t>
            </a:r>
            <a:endParaRPr lang="pt-BR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0.2;</a:t>
            </a:r>
            <a:endParaRPr lang="pt-BR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0.3;</a:t>
            </a:r>
            <a:endParaRPr lang="pt-BR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('a+b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(a+b) +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sum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+ ',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== a+b? is </a:t>
            </a:r>
            <a:r>
              <a:rPr lang="pt-BR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pt-BR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equal);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63888" y="6309320"/>
            <a:ext cx="5046712" cy="360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Floating-Point Types –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14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numbers in JavaScript are stored internally as double-precision floating-point numbers</a:t>
            </a:r>
          </a:p>
          <a:p>
            <a:pPr lvl="1"/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4185342"/>
            <a:ext cx="7920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xmlns="" val="711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 </a:t>
            </a:r>
            <a:r>
              <a:rPr lang="en-US" noProof="1" smtClean="0"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</a:pPr>
            <a:endParaRPr lang="en-US" noProof="1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  <a:endParaRPr lang="en-US" noProof="1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cs typeface="Consolas" panose="020B0609020204030204" pitchFamily="49" charset="0"/>
              </a:rPr>
              <a:t>integer</a:t>
            </a:r>
            <a:endParaRPr lang="en-US" noProof="1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1665342"/>
            <a:ext cx="7920000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| 0; // 8</a:t>
            </a:r>
            <a:endParaRPr lang="en-US" sz="23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000" y="3587472"/>
            <a:ext cx="7920000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roundedInt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 + 0.5) | 0; // 9</a:t>
            </a:r>
            <a:endParaRPr lang="en-US" sz="23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000" y="5531472"/>
            <a:ext cx="7920000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| 0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04048" y="6282192"/>
            <a:ext cx="3961184" cy="57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Number Conversion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0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Boolean Data Type</a:t>
            </a:r>
            <a:endParaRPr lang="bg-BG" b="1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38400"/>
            <a:ext cx="8686800" cy="3429000"/>
          </a:xfrm>
        </p:spPr>
        <p:txBody>
          <a:bodyPr/>
          <a:lstStyle/>
          <a:p>
            <a:r>
              <a:rPr lang="en-US" dirty="0"/>
              <a:t>The Boolean </a:t>
            </a:r>
            <a:r>
              <a:rPr lang="en-US" dirty="0" smtClean="0"/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83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7984" y="5517232"/>
            <a:ext cx="4042792" cy="647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Boolean Type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65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6553200" cy="909637"/>
          </a:xfrm>
        </p:spPr>
        <p:txBody>
          <a:bodyPr/>
          <a:lstStyle/>
          <a:p>
            <a:r>
              <a:rPr lang="en-US" b="1" dirty="0"/>
              <a:t>The String Data Type</a:t>
            </a:r>
            <a:endParaRPr lang="bg-BG" b="1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pPr>
              <a:spcBef>
                <a:spcPts val="4200"/>
              </a:spcBef>
            </a:pPr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3568" y="4437112"/>
            <a:ext cx="76320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'Welcome to JavaScript';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5877272"/>
            <a:ext cx="76320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'Ivaylo'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'Kenov';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47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683568" y="2636912"/>
            <a:ext cx="77760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'Ivan';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'Ivanov';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console.log('Hello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firstName + '!');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fullName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+ lastName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console.log('Your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 name is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fullName);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92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as 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3573016"/>
            <a:ext cx="7776000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ar-AE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88024" y="6093296"/>
            <a:ext cx="3869952" cy="53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Data Type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33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052736"/>
            <a:ext cx="7086600" cy="838200"/>
          </a:xfrm>
        </p:spPr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16832"/>
            <a:ext cx="8351838" cy="5329237"/>
          </a:xfrm>
        </p:spPr>
        <p:txBody>
          <a:bodyPr/>
          <a:lstStyle/>
          <a:p>
            <a:r>
              <a:rPr lang="en-US" sz="3000" dirty="0" smtClean="0"/>
              <a:t>Computers are machines that process data</a:t>
            </a:r>
          </a:p>
          <a:p>
            <a:pPr lvl="1"/>
            <a:r>
              <a:rPr lang="en-US" sz="2800" dirty="0" smtClean="0"/>
              <a:t>Data is stored in the computer memory in variables</a:t>
            </a:r>
          </a:p>
          <a:p>
            <a:pPr lvl="1"/>
            <a:r>
              <a:rPr lang="en-US" sz="2800" dirty="0" smtClean="0"/>
              <a:t>Variables have name, data type and value</a:t>
            </a:r>
          </a:p>
          <a:p>
            <a:r>
              <a:rPr lang="en-US" sz="3000" dirty="0" smtClean="0"/>
              <a:t>Example of variable definition and assignment in JavaScript</a:t>
            </a:r>
            <a:r>
              <a:rPr lang="bg-BG" sz="3000" dirty="0" smtClean="0"/>
              <a:t>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count = 5;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556000" y="43942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3429000" y="606984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99592" y="188640"/>
            <a:ext cx="7585076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Types in JavaScript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17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/>
          <a:lstStyle/>
          <a:p>
            <a:r>
              <a:rPr lang="en-US" dirty="0" smtClean="0"/>
              <a:t>Parsing String to Numbers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4481"/>
            <a:ext cx="8686800" cy="1782026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Strings can be parsed to numbers</a:t>
            </a:r>
            <a:endParaRPr lang="bg-BG" sz="28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Floating-point and rounded (integer)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trivial way to parse string to a number is using the functions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000" y="2690268"/>
            <a:ext cx="7920000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numberString = '123'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console.log(parseInt(numberString); //prints 123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floatString = '12.3';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console.log(parseFloat(floatString); //prints 12.3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4000" y="4264259"/>
            <a:ext cx="8686800" cy="127111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Yet a strange behavior is </a:t>
            </a:r>
            <a:r>
              <a:rPr lang="en-US" sz="2600" dirty="0" smtClean="0">
                <a:solidFill>
                  <a:schemeClr val="tx1"/>
                </a:solidFill>
              </a:rPr>
              <a:t>supported: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If a non-number string starts with a number, only the number is extracted: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2000" y="5558217"/>
            <a:ext cx="792000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'123Hello'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console.log(parseInt(str)); //prints 123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067944" y="6309320"/>
            <a:ext cx="4462264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Parsing Strings to Numbers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Better String to Number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2923877"/>
          </a:xfr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are great, but slow</a:t>
            </a:r>
          </a:p>
          <a:p>
            <a:pPr lvl="1"/>
            <a:r>
              <a:rPr lang="en-US" dirty="0" smtClean="0"/>
              <a:t>Better ways to parse string to numbers are as follows:</a:t>
            </a:r>
          </a:p>
          <a:p>
            <a:pPr lvl="2"/>
            <a:r>
              <a:rPr lang="en-US" dirty="0" smtClean="0"/>
              <a:t>With rounding: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As is: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000" y="3874064"/>
            <a:ext cx="4896000" cy="412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'123.3' | 0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123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0000" y="5115712"/>
            <a:ext cx="4896000" cy="412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Number('123.3') -&gt; returns 123.3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000" y="5681095"/>
            <a:ext cx="4896000" cy="412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'123.3' * 1 -&gt; returns 123.3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7899" y="6178064"/>
            <a:ext cx="4896000" cy="412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+'123.3' -&gt; returns 123.3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40000" y="4996022"/>
            <a:ext cx="3352800" cy="527804"/>
          </a:xfrm>
          <a:prstGeom prst="wedgeRoundRectCallout">
            <a:avLst>
              <a:gd name="adj1" fmla="val -50844"/>
              <a:gd name="adj2" fmla="val -15991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Preferred ways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40000" y="4996504"/>
            <a:ext cx="3352800" cy="527804"/>
          </a:xfrm>
          <a:prstGeom prst="wedgeRoundRectCallout">
            <a:avLst>
              <a:gd name="adj1" fmla="val -53227"/>
              <a:gd name="adj2" fmla="val 18994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Preferred ways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68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/>
              <a:t>Undefined and Null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n-US" dirty="0" smtClean="0"/>
              <a:t>In JS there is a special value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dirty="0" smtClean="0"/>
              <a:t>It means the variable has not been defined (no such variable in the current context)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different than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means that an object exists and is empty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4509120"/>
            <a:ext cx="7775998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980728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 '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undefined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 in JavaScript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6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1917000"/>
            <a:ext cx="77759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Number(5);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3888" y="6165304"/>
            <a:ext cx="5114528" cy="46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Undefined / Null / Typeof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7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name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initial </a:t>
            </a:r>
            <a:r>
              <a:rPr lang="en-US" dirty="0" smtClean="0"/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type is identified by the value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530739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877000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200;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31640" y="0"/>
            <a:ext cx="6480175" cy="89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Declaring and Using Variables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93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Underscore </a:t>
            </a:r>
            <a:r>
              <a:rPr lang="en-US" dirty="0" smtClean="0"/>
              <a:t>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Dollar 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</a:t>
            </a:r>
            <a:r>
              <a:rPr lang="en-US" dirty="0" smtClean="0"/>
              <a:t>letter, $, </a:t>
            </a:r>
            <a:r>
              <a:rPr lang="en-US" dirty="0"/>
              <a:t>or an underscore</a:t>
            </a:r>
          </a:p>
          <a:p>
            <a:pPr lvl="1"/>
            <a:r>
              <a:rPr lang="en-US" dirty="0"/>
              <a:t>Cannot 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Variables / functions names: use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26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1000"/>
            <a:ext cx="8686800" cy="5724600"/>
          </a:xfrm>
        </p:spPr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Names in JavaScript are case-sensitive</a:t>
            </a:r>
            <a:endParaRPr lang="en-US" dirty="0"/>
          </a:p>
          <a:p>
            <a:pPr lvl="1"/>
            <a:r>
              <a:rPr lang="en-US" dirty="0" smtClean="0"/>
              <a:t>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155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1700"/>
            <a:ext cx="8496300" cy="55626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30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5576" y="5157192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new;	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2Pac;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3568" y="134076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2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identifier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// Unicode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numberOfClients = 100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xmlns="" val="114583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</a:t>
            </a:r>
            <a:r>
              <a:rPr lang="en-US" b="1" dirty="0" smtClean="0"/>
              <a:t>Values To Variables</a:t>
            </a:r>
            <a:endParaRPr lang="en-US" b="1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7000"/>
            <a:ext cx="8686800" cy="5508600"/>
          </a:xfrm>
        </p:spPr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Can be of any value type</a:t>
            </a:r>
            <a:endParaRPr lang="en-US" dirty="0"/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88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82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data type: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30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</a:t>
            </a:r>
            <a:r>
              <a:rPr lang="en-US" dirty="0"/>
              <a:t>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</a:t>
            </a:r>
            <a:r>
              <a:rPr lang="en-US" dirty="0" smtClean="0"/>
              <a:t>variable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Uninitialized variables are undefined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76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833553"/>
            <a:ext cx="7488237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heightInMeters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1.74;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greeting;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87824" y="5517232"/>
            <a:ext cx="5513040" cy="40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Assigning and Initializing Variables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04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with the keyword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without the keyword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bg-BG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/>
              <a:t>Bad </a:t>
            </a:r>
            <a:r>
              <a:rPr lang="en-US" noProof="1" smtClean="0"/>
              <a:t>practices – never do this!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519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the same a is referenced here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087" y="5517000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undefined;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// the same as window.a = 5;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2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414" y="1701000"/>
            <a:ext cx="8686800" cy="201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JavaScript is weakly typed language</a:t>
            </a:r>
          </a:p>
          <a:p>
            <a:pPr lvl="1"/>
            <a:r>
              <a:rPr lang="en-US" dirty="0" smtClean="0"/>
              <a:t>i.e. the type of a variable can be changed</a:t>
            </a:r>
          </a:p>
          <a:p>
            <a:pPr lvl="1"/>
            <a:r>
              <a:rPr lang="en-US" dirty="0" smtClean="0"/>
              <a:t>All variables are declared with the keyword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var, let, const</a:t>
            </a:r>
          </a:p>
          <a:p>
            <a:pPr lvl="1"/>
            <a:r>
              <a:rPr lang="en-US" noProof="1" smtClean="0">
                <a:latin typeface="Consolas" pitchFamily="49" charset="0"/>
                <a:cs typeface="Consolas" pitchFamily="49" charset="0"/>
              </a:rPr>
              <a:t>Values have types, variables don’t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45214" y="385445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variable holds an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'Telerik Academy'; // variable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mark = 5.25 // mark holds a floating-point number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mark = true; // mark now holds a boolean value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MAX_COUNT = 250;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MAX_COUNT = 0; // error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8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/>
          <a:lstStyle/>
          <a:p>
            <a:r>
              <a:rPr lang="en-US" dirty="0"/>
              <a:t>What Is a Variable?</a:t>
            </a:r>
            <a:endParaRPr lang="bg-BG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variable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</a:t>
            </a:r>
            <a:br>
              <a:rPr lang="en-US" dirty="0" smtClean="0"/>
            </a:br>
            <a:r>
              <a:rPr lang="en-US" dirty="0" smtClean="0"/>
              <a:t>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75656" y="0"/>
            <a:ext cx="6130925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Introducing Variables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96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Value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Value</a:t>
            </a:r>
            <a:r>
              <a:rPr lang="en-US" dirty="0" smtClean="0"/>
              <a:t>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861048"/>
            <a:ext cx="7162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50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276872"/>
            <a:ext cx="7086600" cy="838200"/>
          </a:xfrm>
        </p:spPr>
        <p:txBody>
          <a:bodyPr/>
          <a:lstStyle/>
          <a:p>
            <a:r>
              <a:rPr lang="en-US" dirty="0"/>
              <a:t>What are Integer Types?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7504" y="3840064"/>
            <a:ext cx="8686800" cy="2299072"/>
          </a:xfrm>
        </p:spPr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range of values, depending on the </a:t>
            </a:r>
            <a:r>
              <a:rPr lang="en-US" dirty="0" smtClean="0"/>
              <a:t>size of memory used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87624" y="692696"/>
            <a:ext cx="6480175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Integer Types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75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Integer Types – Example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600"/>
            <a:ext cx="8686800" cy="5525600"/>
          </a:xfrm>
        </p:spPr>
        <p:txBody>
          <a:bodyPr/>
          <a:lstStyle/>
          <a:p>
            <a:r>
              <a:rPr lang="en-US" dirty="0"/>
              <a:t>Integer type can hold numbers from </a:t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/>
              <a:t> to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9007199254740992</a:t>
            </a:r>
          </a:p>
          <a:p>
            <a:endParaRPr lang="en-US" noProof="1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endParaRPr lang="en-US" noProof="1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The underlying type behind is a floating-point number (IEEE-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3568" y="2132856"/>
            <a:ext cx="77760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studentsCount = 5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563888" y="6021288"/>
            <a:ext cx="4834880" cy="529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Integer Types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14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72816"/>
            <a:ext cx="8229600" cy="1143000"/>
          </a:xfrm>
        </p:spPr>
        <p:txBody>
          <a:bodyPr/>
          <a:lstStyle/>
          <a:p>
            <a:r>
              <a:rPr lang="en-US" sz="3800" dirty="0"/>
              <a:t>What are </a:t>
            </a:r>
            <a:r>
              <a:rPr lang="en-US" sz="3800" dirty="0" smtClean="0"/>
              <a:t>Floating-Point </a:t>
            </a:r>
            <a:r>
              <a:rPr lang="en-US" sz="3800" dirty="0"/>
              <a:t>Types?</a:t>
            </a:r>
            <a:endParaRPr lang="bg-BG" sz="3800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38944" y="2641178"/>
            <a:ext cx="86868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/>
              <a:t>range of values and </a:t>
            </a:r>
            <a:r>
              <a:rPr lang="en-US" dirty="0" smtClean="0"/>
              <a:t>precision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7544" y="332656"/>
            <a:ext cx="8004174" cy="97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Floating-Point Numbers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99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1838</Words>
  <Application>Microsoft Office PowerPoint</Application>
  <PresentationFormat>Презентация на цял екран (4:3)</PresentationFormat>
  <Paragraphs>359</Paragraphs>
  <Slides>32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3" baseType="lpstr">
      <vt:lpstr>Office тема</vt:lpstr>
      <vt:lpstr>Table of Contents</vt:lpstr>
      <vt:lpstr>How Computing Works?</vt:lpstr>
      <vt:lpstr>What Is a Data Type?</vt:lpstr>
      <vt:lpstr>JavaScript Data Types</vt:lpstr>
      <vt:lpstr>What Is a Variable?</vt:lpstr>
      <vt:lpstr>Variable Characteristics</vt:lpstr>
      <vt:lpstr>What are Integer Types?</vt:lpstr>
      <vt:lpstr>Integer Types – Example</vt:lpstr>
      <vt:lpstr>What are Floating-Point Types?</vt:lpstr>
      <vt:lpstr>Floating-Point Types</vt:lpstr>
      <vt:lpstr>Floating-Point Types – Example</vt:lpstr>
      <vt:lpstr>Abnormalities in the Floating-Point Calculations</vt:lpstr>
      <vt:lpstr>Numbers in JavaScript</vt:lpstr>
      <vt:lpstr>Numbers Conversion</vt:lpstr>
      <vt:lpstr>The Boolean Data Type</vt:lpstr>
      <vt:lpstr>Boolean Values – Example</vt:lpstr>
      <vt:lpstr>The String Data Type</vt:lpstr>
      <vt:lpstr>Saying Hello – Example</vt:lpstr>
      <vt:lpstr>Strings are Unicode</vt:lpstr>
      <vt:lpstr>Parsing String to Numbers</vt:lpstr>
      <vt:lpstr>Better String to Number Parsing</vt:lpstr>
      <vt:lpstr>Undefined and Null Values</vt:lpstr>
      <vt:lpstr>Checking a Variable Type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 – Examples</vt:lpstr>
      <vt:lpstr>Initializing Variables</vt:lpstr>
      <vt:lpstr>Initialization – Examples</vt:lpstr>
      <vt:lpstr>Local and Global Variables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Петя Костова</dc:creator>
  <cp:lastModifiedBy>PePsi</cp:lastModifiedBy>
  <cp:revision>36</cp:revision>
  <dcterms:created xsi:type="dcterms:W3CDTF">2015-05-22T08:34:30Z</dcterms:created>
  <dcterms:modified xsi:type="dcterms:W3CDTF">2016-06-22T22:48:55Z</dcterms:modified>
</cp:coreProperties>
</file>