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77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CCBF4-460D-48CF-9A41-F4CE11435004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9E2AE-A2E2-41C0-BC0F-92EC0ABC6387}" type="datetimeFigureOut">
              <a:rPr lang="bg-BG" smtClean="0"/>
              <a:t>14.4.2015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24EF8-17C4-418F-BD70-E9266C64B285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585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CFCADE9-A681-4A2D-ADF3-89A90627284E}" type="datetime1">
              <a:rPr lang="en-US"/>
              <a:pPr/>
              <a:t>4/14/2015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D388C-C0E5-4A7A-8B3A-DAEAB9F33201}" type="slidenum">
              <a:rPr lang="en-US"/>
              <a:pPr/>
              <a:t>25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030888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4927D0-65A8-4373-AAAE-444F16813071}" type="datetime1">
              <a:rPr lang="en-US"/>
              <a:pPr/>
              <a:t>4/14/2015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Copyright (c) 2005 National Academy of Software Development, Ltd. All rights reserved. Unauthorized copying or re-distribution is strictly prohibited.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7E63F-D718-4910-8FA0-B9BE248379AD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73789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8585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4383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868" y="2133600"/>
            <a:ext cx="8229600" cy="990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Web Technologies Basics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532" y="3317080"/>
            <a:ext cx="5943600" cy="569120"/>
          </a:xfrm>
        </p:spPr>
        <p:txBody>
          <a:bodyPr/>
          <a:lstStyle/>
          <a:p>
            <a:r>
              <a:rPr lang="en-US" noProof="1" smtClean="0">
                <a:solidFill>
                  <a:schemeClr val="tx1"/>
                </a:solidFill>
              </a:rPr>
              <a:t>Concepts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5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Telerik Software Academy</a:t>
            </a:r>
          </a:p>
        </p:txBody>
      </p:sp>
      <p:sp>
        <p:nvSpPr>
          <p:cNvPr id="16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hlinkClick r:id="rId2"/>
              </a:rPr>
              <a:t>http://academy.telerik.com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HTML5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16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519864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Layout </a:t>
            </a:r>
            <a:r>
              <a:rPr lang="en-US" dirty="0" smtClean="0">
                <a:solidFill>
                  <a:schemeClr val="tx1"/>
                </a:solidFill>
              </a:rPr>
              <a:t>Engines and </a:t>
            </a:r>
            <a:r>
              <a:rPr lang="en-US" dirty="0" smtClean="0">
                <a:solidFill>
                  <a:schemeClr val="tx1"/>
                </a:solidFill>
              </a:rPr>
              <a:t>Web Browsers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4574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tx1"/>
                </a:solidFill>
              </a:rPr>
              <a:t>Trident-based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Internet </a:t>
            </a:r>
            <a:r>
              <a:rPr lang="en-US" sz="2800" dirty="0" smtClean="0">
                <a:solidFill>
                  <a:schemeClr val="tx1"/>
                </a:solidFill>
              </a:rPr>
              <a:t>Explorer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Netscape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Maxthon</a:t>
            </a:r>
            <a:r>
              <a:rPr lang="en-US" sz="2800" dirty="0" smtClean="0">
                <a:solidFill>
                  <a:schemeClr val="tx1"/>
                </a:solidFill>
              </a:rPr>
              <a:t>, etc.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tx1"/>
                </a:solidFill>
              </a:rPr>
              <a:t>Gecko-based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Firefox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Netscape, </a:t>
            </a:r>
            <a:r>
              <a:rPr lang="en-US" sz="2800" dirty="0" err="1" smtClean="0">
                <a:solidFill>
                  <a:schemeClr val="tx1"/>
                </a:solidFill>
              </a:rPr>
              <a:t>SeaMonkey</a:t>
            </a:r>
            <a:r>
              <a:rPr lang="en-US" sz="2800" dirty="0" smtClean="0">
                <a:solidFill>
                  <a:schemeClr val="tx1"/>
                </a:solidFill>
              </a:rPr>
              <a:t>, etc.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tx1"/>
                </a:solidFill>
              </a:rPr>
              <a:t>Blink-based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Chrome, Opera</a:t>
            </a:r>
          </a:p>
          <a:p>
            <a:pPr>
              <a:lnSpc>
                <a:spcPct val="90000"/>
              </a:lnSpc>
            </a:pPr>
            <a:r>
              <a:rPr lang="en-US" sz="3000" dirty="0" err="1" smtClean="0">
                <a:solidFill>
                  <a:schemeClr val="tx1"/>
                </a:solidFill>
              </a:rPr>
              <a:t>WebKit</a:t>
            </a:r>
            <a:r>
              <a:rPr lang="en-US" sz="3000" dirty="0" smtClean="0">
                <a:solidFill>
                  <a:schemeClr val="tx1"/>
                </a:solidFill>
              </a:rPr>
              <a:t>-based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Old Chrome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smtClean="0">
                <a:solidFill>
                  <a:schemeClr val="tx1"/>
                </a:solidFill>
              </a:rPr>
              <a:t>Safari, </a:t>
            </a:r>
            <a:r>
              <a:rPr lang="en-US" sz="2800" dirty="0" err="1" smtClean="0">
                <a:solidFill>
                  <a:schemeClr val="tx1"/>
                </a:solidFill>
              </a:rPr>
              <a:t>Maxthon</a:t>
            </a:r>
            <a:r>
              <a:rPr lang="en-US" sz="2800" dirty="0" smtClean="0">
                <a:solidFill>
                  <a:schemeClr val="tx1"/>
                </a:solidFill>
              </a:rPr>
              <a:t>, etc.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solidFill>
                  <a:schemeClr val="tx1"/>
                </a:solidFill>
              </a:rPr>
              <a:t>Presto-based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Old Opera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65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User Agent Strings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09283"/>
          </a:xfrm>
        </p:spPr>
        <p:txBody>
          <a:bodyPr/>
          <a:lstStyle/>
          <a:p>
            <a:pPr>
              <a:lnSpc>
                <a:spcPts val="3300"/>
              </a:lnSpc>
            </a:pPr>
            <a:r>
              <a:rPr lang="en-US" dirty="0">
                <a:solidFill>
                  <a:schemeClr val="tx1"/>
                </a:solidFill>
              </a:rPr>
              <a:t>Identify web browsers and their version</a:t>
            </a:r>
          </a:p>
          <a:p>
            <a:pPr>
              <a:lnSpc>
                <a:spcPts val="3300"/>
              </a:lnSpc>
            </a:pPr>
            <a:r>
              <a:rPr lang="en-US" dirty="0">
                <a:solidFill>
                  <a:schemeClr val="tx1"/>
                </a:solidFill>
              </a:rPr>
              <a:t>Can have some additional information like layout engine, user's operating system, etc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3300"/>
              </a:lnSpc>
            </a:pPr>
            <a:r>
              <a:rPr lang="en-US" dirty="0" smtClean="0">
                <a:solidFill>
                  <a:schemeClr val="tx1"/>
                </a:solidFill>
              </a:rPr>
              <a:t>Example:</a:t>
            </a:r>
          </a:p>
          <a:p>
            <a:pPr>
              <a:lnSpc>
                <a:spcPts val="33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ts val="33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lnSpc>
                <a:spcPts val="3300"/>
              </a:lnSpc>
            </a:pPr>
            <a:r>
              <a:rPr lang="en-US" dirty="0" smtClean="0">
                <a:solidFill>
                  <a:schemeClr val="tx1"/>
                </a:solidFill>
              </a:rPr>
              <a:t>Web browser: Firefox 7.0.1</a:t>
            </a:r>
          </a:p>
          <a:p>
            <a:pPr lvl="1">
              <a:lnSpc>
                <a:spcPts val="3300"/>
              </a:lnSpc>
            </a:pPr>
            <a:r>
              <a:rPr lang="en-US" dirty="0" smtClean="0">
                <a:solidFill>
                  <a:schemeClr val="tx1"/>
                </a:solidFill>
              </a:rPr>
              <a:t>Rendering (layout) engine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Gecko/20100101</a:t>
            </a:r>
          </a:p>
          <a:p>
            <a:pPr lvl="1">
              <a:lnSpc>
                <a:spcPts val="3300"/>
              </a:lnSpc>
            </a:pPr>
            <a:r>
              <a:rPr lang="en-US" dirty="0" smtClean="0">
                <a:solidFill>
                  <a:schemeClr val="tx1"/>
                </a:solidFill>
              </a:rPr>
              <a:t>Operating system: 64-bit Windows 7</a:t>
            </a:r>
          </a:p>
          <a:p>
            <a:pPr lvl="2">
              <a:lnSpc>
                <a:spcPts val="3300"/>
              </a:lnSpc>
            </a:pPr>
            <a:r>
              <a:rPr lang="en-US" dirty="0" smtClean="0">
                <a:solidFill>
                  <a:schemeClr val="tx1"/>
                </a:solidFill>
              </a:rPr>
              <a:t>WOW64 = </a:t>
            </a:r>
            <a:r>
              <a:rPr lang="en-US" dirty="0">
                <a:solidFill>
                  <a:schemeClr val="tx1"/>
                </a:solidFill>
              </a:rPr>
              <a:t>Windows-On-Windows </a:t>
            </a:r>
            <a:r>
              <a:rPr lang="en-US" dirty="0" smtClean="0">
                <a:solidFill>
                  <a:schemeClr val="tx1"/>
                </a:solidFill>
              </a:rPr>
              <a:t>64-bit</a:t>
            </a:r>
          </a:p>
          <a:p>
            <a:pPr lvl="2">
              <a:lnSpc>
                <a:spcPts val="3300"/>
              </a:lnSpc>
            </a:pPr>
            <a:r>
              <a:rPr lang="en-US" dirty="0">
                <a:solidFill>
                  <a:schemeClr val="tx1"/>
                </a:solidFill>
              </a:rPr>
              <a:t>Windows NT </a:t>
            </a:r>
            <a:r>
              <a:rPr lang="en-US" dirty="0" smtClean="0">
                <a:solidFill>
                  <a:schemeClr val="tx1"/>
                </a:solidFill>
              </a:rPr>
              <a:t>6.1 = Windows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2990850"/>
            <a:ext cx="8153400" cy="7078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Mozilla/5.0 (Windows NT 6.1; WOW64; rv:7.0.1) Gecko/20100101 </a:t>
            </a:r>
            <a:r>
              <a:rPr lang="en-US" dirty="0" smtClean="0">
                <a:solidFill>
                  <a:schemeClr val="tx1"/>
                </a:solidFill>
              </a:rPr>
              <a:t>Firefox/7.0.1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98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Hardware Servers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Physical </a:t>
            </a:r>
            <a:r>
              <a:rPr lang="en-US" dirty="0">
                <a:solidFill>
                  <a:schemeClr val="tx1"/>
                </a:solidFill>
              </a:rPr>
              <a:t>computer (a hardware system) dedicated to running one or more such </a:t>
            </a:r>
            <a:r>
              <a:rPr lang="en-US" dirty="0" smtClean="0">
                <a:solidFill>
                  <a:schemeClr val="tx1"/>
                </a:solidFill>
              </a:rPr>
              <a:t>services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Servers are placed in collocation centers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server may be: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atabase server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ile server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ail server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rint server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VPS servers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Web Servers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Apache, IIS, </a:t>
            </a:r>
            <a:r>
              <a:rPr lang="en-US" dirty="0" err="1" smtClean="0">
                <a:solidFill>
                  <a:schemeClr val="tx1"/>
                </a:solidFill>
              </a:rPr>
              <a:t>nginx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lighttpd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etc.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6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Do the Web Servers Do?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All physical servers have hardware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hardware is controlled by the operating system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Web servers are software products that use the operating  system to handle web requests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Web servers serve </a:t>
            </a:r>
            <a:r>
              <a:rPr lang="en-US" dirty="0">
                <a:solidFill>
                  <a:schemeClr val="tx1"/>
                </a:solidFill>
              </a:rPr>
              <a:t>Web content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These requests are redirected to other software products (ASP.NET, PHP, etc.), depending on the web server settings</a:t>
            </a:r>
          </a:p>
          <a:p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19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2834"/>
            <a:ext cx="7239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Web Servers Market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Share Feb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</a:t>
            </a:r>
            <a:endParaRPr lang="bg-BG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1034"/>
            <a:ext cx="8686800" cy="5764566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>
                <a:solidFill>
                  <a:schemeClr val="tx1"/>
                </a:solidFill>
              </a:rPr>
              <a:t>Apache</a:t>
            </a:r>
          </a:p>
          <a:p>
            <a:pPr lvl="1">
              <a:lnSpc>
                <a:spcPts val="3400"/>
              </a:lnSpc>
            </a:pPr>
            <a:r>
              <a:rPr lang="en-US" dirty="0" smtClean="0">
                <a:solidFill>
                  <a:schemeClr val="tx1"/>
                </a:solidFill>
              </a:rPr>
              <a:t>38.22 %</a:t>
            </a:r>
          </a:p>
          <a:p>
            <a:pPr>
              <a:lnSpc>
                <a:spcPts val="3400"/>
              </a:lnSpc>
            </a:pPr>
            <a:r>
              <a:rPr lang="en-US" dirty="0" smtClean="0">
                <a:solidFill>
                  <a:schemeClr val="tx1"/>
                </a:solidFill>
              </a:rPr>
              <a:t>IIS (</a:t>
            </a:r>
            <a:r>
              <a:rPr lang="en-US" dirty="0">
                <a:solidFill>
                  <a:schemeClr val="tx1"/>
                </a:solidFill>
              </a:rPr>
              <a:t>by </a:t>
            </a:r>
            <a:r>
              <a:rPr lang="en-US" dirty="0" smtClean="0">
                <a:solidFill>
                  <a:schemeClr val="tx1"/>
                </a:solidFill>
              </a:rPr>
              <a:t>Microsoft)</a:t>
            </a:r>
          </a:p>
          <a:p>
            <a:pPr lvl="1">
              <a:lnSpc>
                <a:spcPts val="3400"/>
              </a:lnSpc>
            </a:pPr>
            <a:r>
              <a:rPr lang="en-US" dirty="0" smtClean="0">
                <a:solidFill>
                  <a:schemeClr val="tx1"/>
                </a:solidFill>
              </a:rPr>
              <a:t>32.80%</a:t>
            </a:r>
          </a:p>
          <a:p>
            <a:pPr>
              <a:lnSpc>
                <a:spcPts val="34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nginx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(by Igor </a:t>
            </a:r>
            <a:r>
              <a:rPr lang="en-US" dirty="0" err="1" smtClean="0">
                <a:solidFill>
                  <a:schemeClr val="tx1"/>
                </a:solidFill>
              </a:rPr>
              <a:t>Sysoev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ts val="3400"/>
              </a:lnSpc>
            </a:pPr>
            <a:r>
              <a:rPr lang="en-US" dirty="0" smtClean="0">
                <a:solidFill>
                  <a:schemeClr val="tx1"/>
                </a:solidFill>
              </a:rPr>
              <a:t>15.00%</a:t>
            </a:r>
          </a:p>
          <a:p>
            <a:pPr>
              <a:lnSpc>
                <a:spcPts val="3400"/>
              </a:lnSpc>
            </a:pPr>
            <a:r>
              <a:rPr lang="en-US" dirty="0" smtClean="0">
                <a:solidFill>
                  <a:schemeClr val="tx1"/>
                </a:solidFill>
              </a:rPr>
              <a:t>GWS (by Google)</a:t>
            </a:r>
          </a:p>
          <a:p>
            <a:pPr lvl="1">
              <a:lnSpc>
                <a:spcPts val="3400"/>
              </a:lnSpc>
            </a:pPr>
            <a:r>
              <a:rPr lang="en-US" dirty="0" smtClean="0">
                <a:solidFill>
                  <a:schemeClr val="tx1"/>
                </a:solidFill>
              </a:rPr>
              <a:t>2.30%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30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7244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Client-Server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609600" y="545068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Classical Client-Server Model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2.bp.blogspot.com/_OnJDEppzuHI/SchYIfa6sII/AAAAAAAAAMY/OihdaIewEkU/s320/client-server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6800"/>
            <a:ext cx="4114800" cy="3185652"/>
          </a:xfrm>
          <a:prstGeom prst="roundRect">
            <a:avLst>
              <a:gd name="adj" fmla="val 8590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>
              <a:defRPr sz="1100"/>
            </a:lvl1pPr>
          </a:lstStyle>
          <a:p>
            <a:fld id="{58452FF4-89E3-4D1B-9927-2DBDC00E58D7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65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Client-Server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client-server model consists of: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Server – a single machine or cluster of machines that provides web applications (or services) to multiple clients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Examples: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Web server running PHP scripts or ASP.NET pages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IIS based Web server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WCF based service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ervices in the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454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Client-Server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client-server model consists of: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Clients –software applications that provide UI (front-end) to access the services at the server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Examples: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Web browsers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WPF applications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HTML5 applications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Silverlight applications</a:t>
            </a: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ASP.NET consuming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24200"/>
            <a:ext cx="2438400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458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Client-Server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3" name="Group 23"/>
          <p:cNvGrpSpPr/>
          <p:nvPr/>
        </p:nvGrpSpPr>
        <p:grpSpPr>
          <a:xfrm>
            <a:off x="838200" y="1371600"/>
            <a:ext cx="7367656" cy="4724400"/>
            <a:chOff x="870754" y="1295400"/>
            <a:chExt cx="7367656" cy="47244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133600" y="3768298"/>
              <a:ext cx="4000500" cy="1527602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356472" y="3352800"/>
              <a:ext cx="3777628" cy="263098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133600" y="1905000"/>
              <a:ext cx="4000500" cy="121920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275727" y="4552146"/>
              <a:ext cx="108074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27" name="Picture 3" descr="C:\Users\nakov\Downloads\hp_mobile_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2971800"/>
              <a:ext cx="14478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laptop,comput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295400"/>
              <a:ext cx="14478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omputer,monitor,screen,display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4572000"/>
              <a:ext cx="1447800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858000" y="5029200"/>
              <a:ext cx="1298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Desktop</a:t>
              </a:r>
            </a:p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26832" y="3200400"/>
              <a:ext cx="10919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Mobile</a:t>
              </a:r>
            </a:p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26832" y="1524000"/>
              <a:ext cx="1311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</a:p>
            <a:p>
              <a:pPr algn="ctr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Machine</a:t>
              </a: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37" name="Picture 13" descr="off,server,comput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754" y="2567006"/>
              <a:ext cx="1890690" cy="1890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 rot="20580705">
              <a:off x="2924903" y="2087280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 connection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49247">
              <a:off x="2999341" y="3094829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 connection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1265164">
              <a:off x="2940812" y="4134270"/>
              <a:ext cx="2401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 connection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8680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Table of 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Web Sites and Web Applications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Web 1.0, 2.0, 3.0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Web Browsers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Hardware Servers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Web Servers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Client-Server Architecture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3-Tier / Multi-Tier </a:t>
            </a:r>
            <a:r>
              <a:rPr lang="en-US" dirty="0" smtClean="0">
                <a:solidFill>
                  <a:schemeClr val="tx1"/>
                </a:solidFill>
              </a:rPr>
              <a:t>Architectures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Service-Oriented </a:t>
            </a:r>
            <a:r>
              <a:rPr lang="en-US" dirty="0">
                <a:solidFill>
                  <a:schemeClr val="tx1"/>
                </a:solidFill>
              </a:rPr>
              <a:t>Architecture (SOA)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43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>
                <a:solidFill>
                  <a:schemeClr val="tx1"/>
                </a:solidFill>
              </a:rPr>
              <a:t>Client-Server </a:t>
            </a:r>
            <a:r>
              <a:rPr lang="en-US" sz="3900" dirty="0" smtClean="0">
                <a:solidFill>
                  <a:schemeClr val="tx1"/>
                </a:solidFill>
              </a:rPr>
              <a:t>Model – Examples</a:t>
            </a:r>
            <a:endParaRPr lang="en-US" sz="39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Web server </a:t>
            </a:r>
            <a:r>
              <a:rPr lang="en-US" dirty="0" smtClean="0">
                <a:solidFill>
                  <a:schemeClr val="tx1"/>
                </a:solidFill>
              </a:rPr>
              <a:t>(Apache, IIS) </a:t>
            </a:r>
            <a:r>
              <a:rPr lang="en-US" dirty="0">
                <a:solidFill>
                  <a:schemeClr val="tx1"/>
                </a:solidFill>
              </a:rPr>
              <a:t>– Web </a:t>
            </a:r>
            <a:r>
              <a:rPr lang="en-US" dirty="0" smtClean="0">
                <a:solidFill>
                  <a:schemeClr val="tx1"/>
                </a:solidFill>
              </a:rPr>
              <a:t>browser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FTP server (ftpd) – FTP client (FileZilla)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EMail</a:t>
            </a:r>
            <a:r>
              <a:rPr lang="en-US" dirty="0" smtClean="0">
                <a:solidFill>
                  <a:schemeClr val="tx1"/>
                </a:solidFill>
              </a:rPr>
              <a:t> server (qmail) – email client (Outlook)</a:t>
            </a:r>
          </a:p>
          <a:p>
            <a:r>
              <a:rPr lang="en-US" dirty="0">
                <a:solidFill>
                  <a:schemeClr val="tx1"/>
                </a:solidFill>
              </a:rPr>
              <a:t>SQL Server – SQL Server Management Studio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BitTorrent</a:t>
            </a:r>
            <a:r>
              <a:rPr lang="en-US" dirty="0" smtClean="0">
                <a:solidFill>
                  <a:schemeClr val="tx1"/>
                </a:solidFill>
              </a:rPr>
              <a:t> Tracker – Torrent client (</a:t>
            </a:r>
            <a:r>
              <a:rPr lang="el-GR" dirty="0" smtClean="0">
                <a:solidFill>
                  <a:schemeClr val="tx1"/>
                </a:solidFill>
              </a:rPr>
              <a:t>μ</a:t>
            </a:r>
            <a:r>
              <a:rPr lang="en-US" dirty="0" smtClean="0">
                <a:solidFill>
                  <a:schemeClr val="tx1"/>
                </a:solidFill>
              </a:rPr>
              <a:t>Torrent)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DNS server (bind) – DNS client (resolver)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DHCP server (wireless router firmware) – DHCP client (mobile phone /Android DHCP client/)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SMB server (Windows) – SMB client (Windows)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74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144780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3-Tier / Multi-Tier Architectures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707480"/>
            <a:ext cx="7924800" cy="56912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Classical Layered Structure of Software Systems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://download.oracle.com/docs/cd/E17904_01/web.1111/b32441/img/threetierov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718560"/>
            <a:ext cx="5753100" cy="2301240"/>
          </a:xfrm>
          <a:prstGeom prst="roundRect">
            <a:avLst>
              <a:gd name="adj" fmla="val 4000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245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3-Tier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3-tier architecture consists of the following tiers (layers):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Front-end (client layer)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Client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software – provides the UI of the system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Middle tier (business layer)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Server software – provides the core system logic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Implements the business processes /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Back-end (data layer)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Manages the data of the system (database / cloud)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69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5844759" y="1054100"/>
            <a:ext cx="2927052" cy="5334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438401" y="1066800"/>
            <a:ext cx="2134050" cy="53340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6317" y="1053885"/>
            <a:ext cx="1828080" cy="5346915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576227" y="3505200"/>
            <a:ext cx="1471773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3-Tier Architecture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886200" y="3771900"/>
            <a:ext cx="2781300" cy="160020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59200" y="3492500"/>
            <a:ext cx="3022600" cy="27940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886200" y="2133600"/>
            <a:ext cx="2767225" cy="114300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19400" y="4575940"/>
            <a:ext cx="1391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 descr="C:\Users\nakov\Downloads\hp_mobile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6447" y="32004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laptop,comp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6447" y="16002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omputer,monitor,screen,displ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6447" y="46482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413447" y="5105400"/>
            <a:ext cx="1298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Desktop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33079" y="3429000"/>
            <a:ext cx="1091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8047" y="1759803"/>
            <a:ext cx="1311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7" name="Picture 13" descr="off,server,compu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1890690" cy="189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 rot="20309905">
            <a:off x="4655096" y="2313187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 rot="249247">
            <a:off x="4673929" y="3240239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 rot="1808832">
            <a:off x="4660604" y="4117724"/>
            <a:ext cx="111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database,d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4" y="2590800"/>
            <a:ext cx="1835142" cy="183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20700" y="4419600"/>
            <a:ext cx="15023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867" y="1066800"/>
            <a:ext cx="1519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Tier</a:t>
            </a:r>
          </a:p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(Back-End)</a:t>
            </a:r>
            <a:endParaRPr lang="en-US" sz="2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56967" y="1079500"/>
            <a:ext cx="1933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 Tier</a:t>
            </a:r>
          </a:p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(Business Tier)</a:t>
            </a:r>
            <a:endParaRPr lang="en-US" sz="2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1133" y="1079500"/>
            <a:ext cx="28792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Tier (Front-End)</a:t>
            </a:r>
            <a:endParaRPr lang="en-US" sz="2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38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Typical Layers of the Middle Tier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dirty="0" smtClean="0"/>
              <a:t>The middle tier usually has parts related to the front-end, business logic and back-end: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452" y="2209800"/>
            <a:ext cx="8381548" cy="9906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2849" y="2281535"/>
            <a:ext cx="2530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Logic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652" y="2693313"/>
            <a:ext cx="78379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Implements the UI of the application (HTML5, Silverlight, WPF, …)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3505200"/>
            <a:ext cx="8381548" cy="9906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6103" y="3576935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Logic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3988713"/>
            <a:ext cx="72843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Implements the core processes / services of </a:t>
            </a:r>
            <a:r>
              <a:rPr lang="en-US" sz="2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application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1000" y="4800600"/>
            <a:ext cx="8381548" cy="990600"/>
          </a:xfrm>
          <a:prstGeom prst="roundRect">
            <a:avLst>
              <a:gd name="adj" fmla="val 569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1686" y="4872335"/>
            <a:ext cx="2411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Access Logic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5284113"/>
            <a:ext cx="83208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Implements the data access functionality (usually ORM framework)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database,d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020714"/>
            <a:ext cx="1219200" cy="63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72000" y="3124200"/>
            <a:ext cx="0" cy="452735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4424065"/>
            <a:ext cx="0" cy="452735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2000" y="5719465"/>
            <a:ext cx="0" cy="452735"/>
          </a:xfrm>
          <a:prstGeom prst="line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78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495800"/>
            <a:ext cx="6858000" cy="182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 smtClean="0">
                <a:solidFill>
                  <a:schemeClr val="tx1"/>
                </a:solidFill>
              </a:rPr>
              <a:t>Service-Oriented Architecture (SOA)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3076" name="Picture 4" descr="http://www.ibm.com/developerworks/webservices/library/ws-wsilover/WebServicesArchitectu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667554" y="1195248"/>
            <a:ext cx="3812837" cy="3014802"/>
          </a:xfrm>
          <a:prstGeom prst="roundRect">
            <a:avLst>
              <a:gd name="adj" fmla="val 4925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1702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a Service</a:t>
            </a:r>
            <a:r>
              <a:rPr lang="bg-BG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9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In the real world </a:t>
            </a:r>
            <a:r>
              <a:rPr lang="en-US" dirty="0" smtClean="0">
                <a:solidFill>
                  <a:schemeClr val="tx1"/>
                </a:solidFill>
              </a:rPr>
              <a:t>a "service" is</a:t>
            </a:r>
            <a:r>
              <a:rPr lang="bg-BG" dirty="0">
                <a:solidFill>
                  <a:schemeClr val="tx1"/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A piece of work performed </a:t>
            </a:r>
            <a:r>
              <a:rPr lang="en-US" dirty="0">
                <a:solidFill>
                  <a:schemeClr val="tx1"/>
                </a:solidFill>
              </a:rPr>
              <a:t>by a service provider</a:t>
            </a:r>
            <a:endParaRPr lang="bg-BG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Provides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client (consumer) some desired </a:t>
            </a:r>
            <a:r>
              <a:rPr lang="en-US" dirty="0" smtClean="0">
                <a:solidFill>
                  <a:schemeClr val="tx1"/>
                </a:solidFill>
              </a:rPr>
              <a:t>result by some input parameters</a:t>
            </a:r>
            <a:endParaRPr lang="bg-BG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The requirements and the result are known</a:t>
            </a:r>
            <a:endParaRPr lang="bg-BG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Easy to </a:t>
            </a:r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bg-BG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Always available</a:t>
            </a:r>
            <a:endParaRPr lang="bg-BG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Has </a:t>
            </a:r>
            <a:r>
              <a:rPr lang="en-US" dirty="0">
                <a:solidFill>
                  <a:schemeClr val="tx1"/>
                </a:solidFill>
              </a:rPr>
              <a:t>quality characteristics</a:t>
            </a:r>
            <a:r>
              <a:rPr lang="bg-BG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price</a:t>
            </a:r>
            <a:r>
              <a:rPr lang="bg-BG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execution time, </a:t>
            </a:r>
            <a:r>
              <a:rPr lang="en-US" dirty="0" smtClean="0">
                <a:solidFill>
                  <a:schemeClr val="tx1"/>
                </a:solidFill>
              </a:rPr>
              <a:t>constraints, etc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bg-BG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3411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What is Cloud?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5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tx1"/>
                </a:solidFill>
              </a:rPr>
              <a:t>Cloud ≈ multiple hardware machines combine their computing power and resources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tx1"/>
                </a:solidFill>
              </a:rPr>
              <a:t>Share them between multiple applications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tx1"/>
                </a:solidFill>
              </a:rPr>
              <a:t>To save costs and use resources more efficiently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tx1"/>
                </a:solidFill>
              </a:rPr>
              <a:t>Public clouds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tx1"/>
                </a:solidFill>
              </a:rPr>
              <a:t>Provide computing resources on demand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tx1"/>
                </a:solidFill>
              </a:rPr>
              <a:t>Publicly in Internet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tx1"/>
                </a:solidFill>
              </a:rPr>
              <a:t>Paid or free of charge (to some limit)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tx1"/>
                </a:solidFill>
              </a:rPr>
              <a:t>Amazon AWS, Google App Engine, Microsoft Azure, </a:t>
            </a:r>
            <a:r>
              <a:rPr lang="en-US" dirty="0">
                <a:solidFill>
                  <a:schemeClr val="tx1"/>
                </a:solidFill>
              </a:rPr>
              <a:t>Rackspace, </a:t>
            </a:r>
            <a:r>
              <a:rPr lang="en-US" dirty="0" smtClean="0">
                <a:solidFill>
                  <a:schemeClr val="tx1"/>
                </a:solidFill>
              </a:rPr>
              <a:t>PHPFog, Heroku, AppHarbor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22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Cloud Computing 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Infrastructure as a Service (IaaS)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Virtual machines in the cloud on demand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Users install the OS and software they need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Platform as a Service (PaaS)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Platform, services and APIs for developers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E.g. Java + JBoss + JSF + JPA + MongoDB 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JavaScript </a:t>
            </a:r>
            <a:r>
              <a:rPr lang="en-US" dirty="0">
                <a:solidFill>
                  <a:schemeClr val="tx1"/>
                </a:solidFill>
              </a:rPr>
              <a:t>+ Node.js + MongoDB + RabbitMQ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Software as a Service (SaaS)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Hosted application on demand (e.g. WordPress)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12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8001000" cy="1600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Web Sites and 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Web Applications</a:t>
            </a: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45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Web Page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Document </a:t>
            </a:r>
            <a:r>
              <a:rPr lang="en-US" dirty="0">
                <a:solidFill>
                  <a:schemeClr val="tx1"/>
                </a:solidFill>
              </a:rPr>
              <a:t>or information resource that is suitable for the World Wide </a:t>
            </a:r>
            <a:r>
              <a:rPr lang="en-US" dirty="0" smtClean="0">
                <a:solidFill>
                  <a:schemeClr val="tx1"/>
                </a:solidFill>
              </a:rPr>
              <a:t>Web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Can </a:t>
            </a:r>
            <a:r>
              <a:rPr lang="en-US" dirty="0">
                <a:solidFill>
                  <a:schemeClr val="tx1"/>
                </a:solidFill>
              </a:rPr>
              <a:t>be accessed through a web browser and displayed on a monitor or mobile </a:t>
            </a:r>
            <a:r>
              <a:rPr lang="en-US" dirty="0" smtClean="0">
                <a:solidFill>
                  <a:schemeClr val="tx1"/>
                </a:solidFill>
              </a:rPr>
              <a:t>device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information is usually in HTML or XHTML format, and may provide navigation to other web pages via hypertext </a:t>
            </a:r>
            <a:r>
              <a:rPr lang="en-US" dirty="0" smtClean="0">
                <a:solidFill>
                  <a:schemeClr val="tx1"/>
                </a:solidFill>
              </a:rPr>
              <a:t>links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Web </a:t>
            </a:r>
            <a:r>
              <a:rPr lang="en-US" dirty="0">
                <a:solidFill>
                  <a:schemeClr val="tx1"/>
                </a:solidFill>
              </a:rPr>
              <a:t>pages frequently </a:t>
            </a:r>
            <a:r>
              <a:rPr lang="en-US" dirty="0" smtClean="0">
                <a:solidFill>
                  <a:schemeClr val="tx1"/>
                </a:solidFill>
              </a:rPr>
              <a:t>refer to other </a:t>
            </a:r>
            <a:r>
              <a:rPr lang="en-US" dirty="0">
                <a:solidFill>
                  <a:schemeClr val="tx1"/>
                </a:solidFill>
              </a:rPr>
              <a:t>resources such as style </a:t>
            </a:r>
            <a:r>
              <a:rPr lang="en-US" dirty="0" smtClean="0">
                <a:solidFill>
                  <a:schemeClr val="tx1"/>
                </a:solidFill>
              </a:rPr>
              <a:t>sheets (CSS), scripts (</a:t>
            </a:r>
            <a:r>
              <a:rPr lang="en-US" dirty="0">
                <a:solidFill>
                  <a:schemeClr val="tx1"/>
                </a:solidFill>
              </a:rPr>
              <a:t>J</a:t>
            </a:r>
            <a:r>
              <a:rPr lang="en-US" dirty="0" smtClean="0">
                <a:solidFill>
                  <a:schemeClr val="tx1"/>
                </a:solidFill>
              </a:rPr>
              <a:t>avaScript) </a:t>
            </a:r>
            <a:r>
              <a:rPr lang="en-US" dirty="0">
                <a:solidFill>
                  <a:schemeClr val="tx1"/>
                </a:solidFill>
              </a:rPr>
              <a:t>and images into their final </a:t>
            </a:r>
            <a:r>
              <a:rPr lang="en-US" dirty="0" smtClean="0">
                <a:solidFill>
                  <a:schemeClr val="tx1"/>
                </a:solidFill>
              </a:rPr>
              <a:t>presentation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88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Web Site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ts val="4000"/>
              </a:lnSpc>
            </a:pPr>
            <a:r>
              <a:rPr lang="en-US" dirty="0" smtClean="0">
                <a:solidFill>
                  <a:schemeClr val="tx1"/>
                </a:solidFill>
              </a:rPr>
              <a:t>Collection </a:t>
            </a:r>
            <a:r>
              <a:rPr lang="en-US" dirty="0">
                <a:solidFill>
                  <a:schemeClr val="tx1"/>
                </a:solidFill>
              </a:rPr>
              <a:t>of related web pages containing </a:t>
            </a:r>
            <a:r>
              <a:rPr lang="en-US" dirty="0" smtClean="0">
                <a:solidFill>
                  <a:schemeClr val="tx1"/>
                </a:solidFill>
              </a:rPr>
              <a:t>web resources (web pages, images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videos, CSS files, JS files or </a:t>
            </a:r>
            <a:r>
              <a:rPr lang="en-US" dirty="0">
                <a:solidFill>
                  <a:schemeClr val="tx1"/>
                </a:solidFill>
              </a:rPr>
              <a:t>other digital </a:t>
            </a:r>
            <a:r>
              <a:rPr lang="en-US" dirty="0" smtClean="0">
                <a:solidFill>
                  <a:schemeClr val="tx1"/>
                </a:solidFill>
              </a:rPr>
              <a:t>assets)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ts val="4200"/>
              </a:lnSpc>
            </a:pPr>
            <a:r>
              <a:rPr lang="en-US" dirty="0">
                <a:solidFill>
                  <a:schemeClr val="tx1"/>
                </a:solidFill>
              </a:rPr>
              <a:t>Common </a:t>
            </a:r>
            <a:r>
              <a:rPr lang="en-US" dirty="0" smtClean="0">
                <a:solidFill>
                  <a:schemeClr val="tx1"/>
                </a:solidFill>
              </a:rPr>
              <a:t>navigation between </a:t>
            </a:r>
            <a:r>
              <a:rPr lang="en-US" dirty="0">
                <a:solidFill>
                  <a:schemeClr val="tx1"/>
                </a:solidFill>
              </a:rPr>
              <a:t>web pages</a:t>
            </a:r>
          </a:p>
          <a:p>
            <a:pPr>
              <a:lnSpc>
                <a:spcPts val="4500"/>
              </a:lnSpc>
            </a:pP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website is hosted on at least one web </a:t>
            </a:r>
            <a:r>
              <a:rPr lang="en-US" dirty="0" smtClean="0">
                <a:solidFill>
                  <a:schemeClr val="tx1"/>
                </a:solidFill>
              </a:rPr>
              <a:t>server</a:t>
            </a:r>
          </a:p>
          <a:p>
            <a:pPr>
              <a:lnSpc>
                <a:spcPts val="4000"/>
              </a:lnSpc>
            </a:pPr>
            <a:r>
              <a:rPr lang="en-US" dirty="0" smtClean="0">
                <a:solidFill>
                  <a:schemeClr val="tx1"/>
                </a:solidFill>
              </a:rPr>
              <a:t>Accessible </a:t>
            </a:r>
            <a:r>
              <a:rPr lang="en-US" dirty="0">
                <a:solidFill>
                  <a:schemeClr val="tx1"/>
                </a:solidFill>
              </a:rPr>
              <a:t>via a network </a:t>
            </a:r>
            <a:r>
              <a:rPr lang="en-US" dirty="0" smtClean="0">
                <a:solidFill>
                  <a:schemeClr val="tx1"/>
                </a:solidFill>
              </a:rPr>
              <a:t>(such </a:t>
            </a:r>
            <a:r>
              <a:rPr lang="en-US" dirty="0">
                <a:solidFill>
                  <a:schemeClr val="tx1"/>
                </a:solidFill>
              </a:rPr>
              <a:t>as the </a:t>
            </a:r>
            <a:r>
              <a:rPr lang="en-US" dirty="0" smtClean="0">
                <a:solidFill>
                  <a:schemeClr val="tx1"/>
                </a:solidFill>
              </a:rPr>
              <a:t>Internet)</a:t>
            </a:r>
          </a:p>
          <a:p>
            <a:pPr>
              <a:lnSpc>
                <a:spcPts val="4000"/>
              </a:lnSpc>
            </a:pPr>
            <a:r>
              <a:rPr lang="en-US" dirty="0" smtClean="0">
                <a:solidFill>
                  <a:schemeClr val="tx1"/>
                </a:solidFill>
              </a:rPr>
              <a:t>All </a:t>
            </a:r>
            <a:r>
              <a:rPr lang="en-US" dirty="0">
                <a:solidFill>
                  <a:schemeClr val="tx1"/>
                </a:solidFill>
              </a:rPr>
              <a:t>publicly accessible websites collectively constitute the World Wide </a:t>
            </a:r>
            <a:r>
              <a:rPr lang="en-US" dirty="0" smtClean="0">
                <a:solidFill>
                  <a:schemeClr val="tx1"/>
                </a:solidFill>
              </a:rPr>
              <a:t>Web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75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Web Application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Next level web sites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High interactivity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High accessibility (Cloud)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AJAX, Silverlight, Flash, Flex, etc.</a:t>
            </a:r>
          </a:p>
          <a:p>
            <a:r>
              <a:rPr lang="en-US" dirty="0">
                <a:solidFill>
                  <a:schemeClr val="tx1"/>
                </a:solidFill>
              </a:rPr>
              <a:t>Applications are usually broken into logical chunks called "tiers", where every tier is assigned a </a:t>
            </a:r>
            <a:r>
              <a:rPr lang="en-US" dirty="0" smtClean="0">
                <a:solidFill>
                  <a:schemeClr val="tx1"/>
                </a:solidFill>
              </a:rPr>
              <a:t>role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Desktop-like application in the web browser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Web applications on desktop (Windows 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427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Web Browsers and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Layout Engines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6256" y="4276729"/>
            <a:ext cx="1090162" cy="1090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76727"/>
            <a:ext cx="1153931" cy="1090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4206" y="4276727"/>
            <a:ext cx="1090162" cy="1090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6907" y="4267200"/>
            <a:ext cx="1298849" cy="1090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96931" y="4276729"/>
            <a:ext cx="980360" cy="1090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8306" y="4276726"/>
            <a:ext cx="1090161" cy="1090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>
              <a:defRPr sz="1100"/>
            </a:lvl1pPr>
          </a:lstStyle>
          <a:p>
            <a:fld id="{58452FF4-89E3-4D1B-9927-2DBDC00E58D7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232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Web Browsers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Program </a:t>
            </a:r>
            <a:r>
              <a:rPr lang="en-US" dirty="0">
                <a:solidFill>
                  <a:schemeClr val="tx1"/>
                </a:solidFill>
              </a:rPr>
              <a:t>designed to enable users to access, retrieve and view documents and other resources </a:t>
            </a:r>
            <a:r>
              <a:rPr lang="en-US" dirty="0" smtClean="0">
                <a:solidFill>
                  <a:schemeClr val="tx1"/>
                </a:solidFill>
              </a:rPr>
              <a:t>from the Web</a:t>
            </a:r>
          </a:p>
          <a:p>
            <a:r>
              <a:rPr lang="en-US" dirty="0">
                <a:solidFill>
                  <a:schemeClr val="tx1"/>
                </a:solidFill>
              </a:rPr>
              <a:t>Main </a:t>
            </a:r>
            <a:r>
              <a:rPr lang="en-US" dirty="0" smtClean="0">
                <a:solidFill>
                  <a:schemeClr val="tx1"/>
                </a:solidFill>
              </a:rPr>
              <a:t>responsibilities: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Bring </a:t>
            </a:r>
            <a:r>
              <a:rPr lang="en-US" dirty="0">
                <a:solidFill>
                  <a:schemeClr val="tx1"/>
                </a:solidFill>
              </a:rPr>
              <a:t>information resources to the user (issuing requests to the web server and handling any results generated by the request)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Presenting </a:t>
            </a:r>
            <a:r>
              <a:rPr lang="en-US" dirty="0">
                <a:solidFill>
                  <a:schemeClr val="tx1"/>
                </a:solidFill>
              </a:rPr>
              <a:t>web </a:t>
            </a:r>
            <a:r>
              <a:rPr lang="en-US" dirty="0" smtClean="0">
                <a:solidFill>
                  <a:schemeClr val="tx1"/>
                </a:solidFill>
              </a:rPr>
              <a:t>content (render HTML, CSS, JS)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Capable </a:t>
            </a:r>
            <a:r>
              <a:rPr lang="en-US" dirty="0">
                <a:solidFill>
                  <a:schemeClr val="tx1"/>
                </a:solidFill>
              </a:rPr>
              <a:t>of executing applications within the same context as the document on </a:t>
            </a:r>
            <a:r>
              <a:rPr lang="en-US" dirty="0" smtClean="0">
                <a:solidFill>
                  <a:schemeClr val="tx1"/>
                </a:solidFill>
              </a:rPr>
              <a:t>view (Flash)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46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Layout Engines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601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Software </a:t>
            </a:r>
            <a:r>
              <a:rPr lang="en-US" dirty="0">
                <a:solidFill>
                  <a:schemeClr val="tx1"/>
                </a:solidFill>
              </a:rPr>
              <a:t>component that displays the formatted content on the </a:t>
            </a:r>
            <a:r>
              <a:rPr lang="en-US" dirty="0" smtClean="0">
                <a:solidFill>
                  <a:schemeClr val="tx1"/>
                </a:solidFill>
              </a:rPr>
              <a:t>screen combining: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Marked </a:t>
            </a:r>
            <a:r>
              <a:rPr lang="en-US" dirty="0">
                <a:solidFill>
                  <a:schemeClr val="tx1"/>
                </a:solidFill>
              </a:rPr>
              <a:t>up content (such as HTML, XML, image files, etc</a:t>
            </a:r>
            <a:r>
              <a:rPr lang="en-US" dirty="0" smtClean="0">
                <a:solidFill>
                  <a:schemeClr val="tx1"/>
                </a:solidFill>
              </a:rPr>
              <a:t>.)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ormatting </a:t>
            </a:r>
            <a:r>
              <a:rPr lang="en-US" dirty="0">
                <a:solidFill>
                  <a:schemeClr val="tx1"/>
                </a:solidFill>
              </a:rPr>
              <a:t>information (such as CSS, XSL, etc</a:t>
            </a:r>
            <a:r>
              <a:rPr lang="en-US" dirty="0" smtClean="0">
                <a:solidFill>
                  <a:schemeClr val="tx1"/>
                </a:solidFill>
              </a:rPr>
              <a:t>.)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"paints" on the content area of a window, which is displayed on a monitor or a </a:t>
            </a:r>
            <a:r>
              <a:rPr lang="en-US" dirty="0" smtClean="0">
                <a:solidFill>
                  <a:schemeClr val="tx1"/>
                </a:solidFill>
              </a:rPr>
              <a:t>printer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Typically </a:t>
            </a:r>
            <a:r>
              <a:rPr lang="en-US" dirty="0">
                <a:solidFill>
                  <a:schemeClr val="tx1"/>
                </a:solidFill>
              </a:rPr>
              <a:t>embedded in web browsers, e-mail clients, on-line help systems or other applications that require the displaying (and editing) of web </a:t>
            </a:r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67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1302</Words>
  <Application>Microsoft Office PowerPoint</Application>
  <PresentationFormat>Презентация на цял екран (4:3)</PresentationFormat>
  <Paragraphs>231</Paragraphs>
  <Slides>28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28</vt:i4>
      </vt:variant>
    </vt:vector>
  </HeadingPairs>
  <TitlesOfParts>
    <vt:vector size="29" baseType="lpstr">
      <vt:lpstr>Office тема</vt:lpstr>
      <vt:lpstr>Web Technologies Basics</vt:lpstr>
      <vt:lpstr>Table of Contents</vt:lpstr>
      <vt:lpstr>Web Sites and  Web Applications</vt:lpstr>
      <vt:lpstr>Web Page</vt:lpstr>
      <vt:lpstr>Web Site</vt:lpstr>
      <vt:lpstr>Web Application</vt:lpstr>
      <vt:lpstr>Web Browsers and Layout Engines</vt:lpstr>
      <vt:lpstr>Web Browsers</vt:lpstr>
      <vt:lpstr>Layout Engines</vt:lpstr>
      <vt:lpstr>Layout Engines and Web Browsers</vt:lpstr>
      <vt:lpstr>User Agent Strings</vt:lpstr>
      <vt:lpstr>Hardware Servers</vt:lpstr>
      <vt:lpstr>Web Servers</vt:lpstr>
      <vt:lpstr>What Do the Web Servers Do?</vt:lpstr>
      <vt:lpstr>Web Servers Market  Share Feb 2014</vt:lpstr>
      <vt:lpstr>Client-Server Architecture</vt:lpstr>
      <vt:lpstr>Client-Server Architecture</vt:lpstr>
      <vt:lpstr>Client-Server Architecture</vt:lpstr>
      <vt:lpstr>The Client-Server Model</vt:lpstr>
      <vt:lpstr>Client-Server Model – Examples</vt:lpstr>
      <vt:lpstr>3-Tier / Multi-Tier Architectures</vt:lpstr>
      <vt:lpstr>The 3-Tier Architecture</vt:lpstr>
      <vt:lpstr>The 3-Tier Architecture Model</vt:lpstr>
      <vt:lpstr>Typical Layers of the Middle Tier</vt:lpstr>
      <vt:lpstr>Service-Oriented Architecture (SOA)</vt:lpstr>
      <vt:lpstr>What is a Service?</vt:lpstr>
      <vt:lpstr>What is Cloud?</vt:lpstr>
      <vt:lpstr>Cloud Computing Models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PePsi</dc:creator>
  <cp:lastModifiedBy>PePsi</cp:lastModifiedBy>
  <cp:revision>11</cp:revision>
  <dcterms:created xsi:type="dcterms:W3CDTF">2015-04-14T12:28:09Z</dcterms:created>
  <dcterms:modified xsi:type="dcterms:W3CDTF">2015-04-14T12:39:37Z</dcterms:modified>
</cp:coreProperties>
</file>