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2" r:id="rId22"/>
    <p:sldId id="283" r:id="rId23"/>
    <p:sldId id="285" r:id="rId24"/>
    <p:sldId id="287" r:id="rId25"/>
    <p:sldId id="288" r:id="rId26"/>
    <p:sldId id="289" r:id="rId27"/>
    <p:sldId id="291" r:id="rId28"/>
    <p:sldId id="293" r:id="rId29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1780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53F6B-8AC7-431C-A90D-348A144D14BA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8984D-C0DB-4398-AFFD-E51C8153141C}" type="datetimeFigureOut">
              <a:rPr lang="bg-BG" smtClean="0"/>
              <a:t>14.4.2015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32CC0-AADC-4B3C-A490-136AF6ECEEB6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EA362-CBCC-4B7C-9718-17CBFAD9F0C9}" type="slidenum">
              <a:rPr lang="en-US" smtClean="0"/>
              <a:pPr/>
              <a:t>2</a:t>
            </a:fld>
            <a:r>
              <a:rPr lang="en-US" dirty="0" smtClean="0"/>
              <a:t>##</a:t>
            </a: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6" y="3311491"/>
            <a:ext cx="7341421" cy="3137373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3140938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  <a:pPr/>
              <a:t>22</a:t>
            </a:fld>
            <a:r>
              <a:rPr lang="en-US" dirty="0" smtClean="0"/>
              <a:t>##</a:t>
            </a: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6" y="3311491"/>
            <a:ext cx="7341421" cy="3137373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3433765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  <a:pPr/>
              <a:t>23</a:t>
            </a:fld>
            <a:r>
              <a:rPr lang="en-US" dirty="0" smtClean="0"/>
              <a:t>##</a:t>
            </a: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6" y="3311491"/>
            <a:ext cx="7341421" cy="3137373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422256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6033D-A158-4643-B0CB-9A46D0DC77BD}" type="slidenum">
              <a:rPr lang="en-US" smtClean="0"/>
              <a:pPr/>
              <a:t>3</a:t>
            </a:fld>
            <a:r>
              <a:rPr lang="en-US" dirty="0" smtClean="0"/>
              <a:t>##</a:t>
            </a: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6" y="3311491"/>
            <a:ext cx="7341421" cy="3137373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1726955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0857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3CF38-3629-4207-957A-9B391F7372AA}" type="slidenum">
              <a:rPr lang="en-US" smtClean="0"/>
              <a:pPr/>
              <a:t>15</a:t>
            </a:fld>
            <a:r>
              <a:rPr lang="en-US" dirty="0" smtClean="0"/>
              <a:t>##</a:t>
            </a: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6" y="3311491"/>
            <a:ext cx="7341421" cy="3137373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1152974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16</a:t>
            </a:fld>
            <a:r>
              <a:rPr lang="en-US" dirty="0" smtClean="0"/>
              <a:t>##</a:t>
            </a: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6" y="3311491"/>
            <a:ext cx="7341421" cy="3137373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3542999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17</a:t>
            </a:fld>
            <a:r>
              <a:rPr lang="en-US" dirty="0" smtClean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6" y="3311491"/>
            <a:ext cx="7341421" cy="3137373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42928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18</a:t>
            </a:fld>
            <a:r>
              <a:rPr lang="en-US" dirty="0" smtClean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6" y="3311491"/>
            <a:ext cx="7341421" cy="3137373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2325761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19</a:t>
            </a:fld>
            <a:r>
              <a:rPr lang="en-US" dirty="0" smtClean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6" y="3311491"/>
            <a:ext cx="7341421" cy="3137373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1927546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20040-D6DB-4DD4-AA12-22D64B042A1F}" type="slidenum">
              <a:rPr lang="en-US" smtClean="0"/>
              <a:pPr/>
              <a:t>21</a:t>
            </a:fld>
            <a:r>
              <a:rPr lang="en-US" dirty="0" smtClean="0"/>
              <a:t>##</a:t>
            </a: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410539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09083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TML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988840"/>
            <a:ext cx="8229600" cy="9862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Table of Contents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952725"/>
            <a:ext cx="8229600" cy="39052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Hypertext </a:t>
            </a:r>
            <a:r>
              <a:rPr lang="en-US" dirty="0">
                <a:solidFill>
                  <a:schemeClr val="tx1"/>
                </a:solidFill>
              </a:rPr>
              <a:t>Markup Language</a:t>
            </a:r>
          </a:p>
          <a:p>
            <a:r>
              <a:rPr lang="en-US" dirty="0">
                <a:solidFill>
                  <a:schemeClr val="tx1"/>
                </a:solidFill>
              </a:rPr>
              <a:t>HTML Concepts</a:t>
            </a:r>
          </a:p>
          <a:p>
            <a:r>
              <a:rPr lang="en-US" dirty="0">
                <a:solidFill>
                  <a:schemeClr val="tx1"/>
                </a:solidFill>
              </a:rPr>
              <a:t>HTML Document Structure</a:t>
            </a:r>
          </a:p>
          <a:p>
            <a:r>
              <a:rPr lang="en-US" dirty="0">
                <a:solidFill>
                  <a:schemeClr val="tx1"/>
                </a:solidFill>
              </a:rPr>
              <a:t>HTML Common Elements</a:t>
            </a:r>
          </a:p>
          <a:p>
            <a:r>
              <a:rPr lang="en-US" dirty="0">
                <a:solidFill>
                  <a:schemeClr val="tx1"/>
                </a:solidFill>
              </a:rPr>
              <a:t>Section Elements</a:t>
            </a:r>
          </a:p>
          <a:p>
            <a:r>
              <a:rPr lang="en-US" dirty="0">
                <a:solidFill>
                  <a:schemeClr val="tx1"/>
                </a:solidFill>
              </a:rPr>
              <a:t>Semantic Structural </a:t>
            </a:r>
            <a:r>
              <a:rPr lang="en-US" dirty="0" smtClean="0">
                <a:solidFill>
                  <a:schemeClr val="tx1"/>
                </a:solidFill>
              </a:rPr>
              <a:t>Tags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4400" y="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 5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43608" y="1268760"/>
            <a:ext cx="8229600" cy="56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past, the present, the future</a:t>
            </a:r>
            <a:endParaRPr kumimoji="0" 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68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1219200"/>
            <a:ext cx="88392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HTML Document Structure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981199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HTML Document, Doctype, Head, Body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677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elements are essential to each HTML Document:</a:t>
            </a:r>
          </a:p>
          <a:p>
            <a:pPr lvl="2"/>
            <a:r>
              <a:rPr lang="en-US" dirty="0">
                <a:latin typeface="Consolas" pitchFamily="49" charset="0"/>
                <a:cs typeface="Consolas" pitchFamily="49" charset="0"/>
              </a:rPr>
              <a:t>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tml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body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doctype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 smtClean="0"/>
              <a:t> element</a:t>
            </a:r>
          </a:p>
          <a:p>
            <a:pPr lvl="1"/>
            <a:r>
              <a:rPr lang="en-US" dirty="0" smtClean="0"/>
              <a:t>Used to mark the beginning and ending of a HTML document</a:t>
            </a:r>
          </a:p>
          <a:p>
            <a:pPr lvl="1"/>
            <a:r>
              <a:rPr lang="en-US" dirty="0" smtClean="0"/>
              <a:t>All the content of the web page is inside this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400" y="5193268"/>
            <a:ext cx="73152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428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Head Element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tag</a:t>
            </a:r>
            <a:r>
              <a:rPr lang="en-US" dirty="0" smtClean="0">
                <a:solidFill>
                  <a:schemeClr val="tx1"/>
                </a:solidFill>
              </a:rPr>
              <a:t> contains markup that is not visible to the user (i.e. the person using the browser)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But helps the browser to render correctly the HTML document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What is in there?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Styles, scripts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Declare encodings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Etc..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>
                <a:solidFill>
                  <a:schemeClr val="tx1"/>
                </a:solidFill>
              </a:rPr>
              <a:t> tag - the text in the tab of a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4098" name="Picture 2" descr="http://farm4.staticflickr.com/3243/2837029754_69f6f5aa44_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3246362" cy="2434772"/>
          </a:xfrm>
          <a:prstGeom prst="roundRect">
            <a:avLst>
              <a:gd name="adj" fmla="val 77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040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Body Element and Doctype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dirty="0" smtClean="0">
                <a:solidFill>
                  <a:schemeClr val="tx1"/>
                </a:solidFill>
              </a:rPr>
              <a:t> element contains all the visible to the user markup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Headings, text, hyperlinks, images, etc…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Textboxes, sliders, buttons…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dirty="0" smtClean="0">
                <a:solidFill>
                  <a:schemeClr val="tx1"/>
                </a:solidFill>
              </a:rPr>
              <a:t> is kind of the validator of the page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Tells the browser in which version of HTML the page is written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HTML 5 </a:t>
            </a:r>
            <a:r>
              <a:rPr lang="en-US" dirty="0" err="1" smtClean="0">
                <a:solidFill>
                  <a:schemeClr val="tx1"/>
                </a:solidFill>
              </a:rPr>
              <a:t>Doctype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544" y="5157192"/>
            <a:ext cx="799623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3275856" y="6165304"/>
            <a:ext cx="5283696" cy="360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 Document Structure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78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HTML Common Elements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Used in 90% of all the sites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577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Text Formatting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776" y="887412"/>
            <a:ext cx="8683624" cy="154507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Text formatting tags modify the text between the opening tag and the closing tag</a:t>
            </a:r>
          </a:p>
          <a:p>
            <a:pPr lvl="1">
              <a:defRPr/>
            </a:pPr>
            <a:r>
              <a:rPr lang="en-US" dirty="0" smtClean="0"/>
              <a:t>Ex.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&lt;b&gt;Hello&lt;/b&gt;</a:t>
            </a:r>
            <a:r>
              <a:rPr lang="en-US" dirty="0" smtClean="0"/>
              <a:t> makes "Hello" bold</a:t>
            </a:r>
          </a:p>
        </p:txBody>
      </p:sp>
      <p:graphicFrame>
        <p:nvGraphicFramePr>
          <p:cNvPr id="909375" name="Group 6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2740580163"/>
              </p:ext>
            </p:extLst>
          </p:nvPr>
        </p:nvGraphicFramePr>
        <p:xfrm>
          <a:off x="762000" y="2445058"/>
          <a:ext cx="7543800" cy="3051810"/>
        </p:xfrm>
        <a:graphic>
          <a:graphicData uri="http://schemas.openxmlformats.org/drawingml/2006/table">
            <a:tbl>
              <a:tblPr/>
              <a:tblGrid>
                <a:gridCol w="3886200"/>
                <a:gridCol w="36576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&lt;b&gt;&lt;/b&gt;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bold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&lt;i&gt;&lt;/i&gt;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italicized</a:t>
                      </a:r>
                      <a:endParaRPr kumimoji="1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&lt;u&gt;&lt;/u&gt;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underlined</a:t>
                      </a:r>
                      <a:endParaRPr kumimoji="1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&lt;sup&gt;&lt;/sup&gt;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3000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superscript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&lt;sub&gt;&lt;/sub&gt;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-2500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subscript</a:t>
                      </a:r>
                      <a:endParaRPr kumimoji="1" lang="en-US" sz="2000" b="0" i="0" u="none" strike="noStrike" cap="none" normalizeH="0" baseline="-2500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&lt;strong&gt;&lt;/strong&gt;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strong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&lt;em&gt;&lt;/em&gt;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emphasized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&lt;pre&gt;&lt;/pre&gt;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Preformatted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1776" y="5594058"/>
            <a:ext cx="8683624" cy="1028683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Many of the formatting tags are deprecated</a:t>
            </a:r>
          </a:p>
          <a:p>
            <a:pPr lvl="2">
              <a:defRPr/>
            </a:pPr>
            <a:r>
              <a:rPr lang="en-US" dirty="0" smtClean="0">
                <a:solidFill>
                  <a:schemeClr val="tx1"/>
                </a:solidFill>
              </a:rPr>
              <a:t>Use CSS instead</a:t>
            </a:r>
          </a:p>
        </p:txBody>
      </p:sp>
    </p:spTree>
    <p:extLst>
      <p:ext uri="{BB962C8B-B14F-4D97-AF65-F5344CB8AC3E}">
        <p14:creationId xmlns:p14="http://schemas.microsoft.com/office/powerpoint/2010/main" xmlns="" val="40638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Some Simple Tags</a:t>
            </a:r>
            <a:endParaRPr lang="en-US" dirty="0" smtClean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ZA" dirty="0" smtClean="0"/>
              <a:t>Hyperlink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Image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en-ZA" dirty="0" smtClean="0"/>
              <a:t>Text formatting tags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683568" y="2209800"/>
            <a:ext cx="799147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www.telerik.com/"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title="Telerik"&gt;Link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Web site&lt;/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683568" y="3861048"/>
            <a:ext cx="7991475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683568" y="5085184"/>
            <a:ext cx="7991475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text is &lt;em&gt;emphasized.&lt;/em&gt;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/&gt;new line&lt;br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one is &lt;strong&gt;more emphasized.&lt;/strong&gt;</a:t>
            </a:r>
          </a:p>
        </p:txBody>
      </p:sp>
    </p:spTree>
    <p:extLst>
      <p:ext uri="{BB962C8B-B14F-4D97-AF65-F5344CB8AC3E}">
        <p14:creationId xmlns:p14="http://schemas.microsoft.com/office/powerpoint/2010/main" xmlns="" val="3591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 smtClean="0"/>
              <a:t>Headings and Paragraphs</a:t>
            </a:r>
            <a:endParaRPr lang="en-US" sz="3800" dirty="0" smtClean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7613"/>
            <a:ext cx="8496300" cy="532923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Heading Tags (h1 – h6)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ZA" dirty="0" smtClean="0"/>
              <a:t>Paragraph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3600"/>
              </a:spcBef>
              <a:defRPr/>
            </a:pPr>
            <a:r>
              <a:rPr lang="en-ZA" dirty="0" smtClean="0"/>
              <a:t>Sections: </a:t>
            </a:r>
            <a:r>
              <a:rPr lang="en-ZA" dirty="0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ZA" dirty="0" smtClean="0"/>
              <a:t> and </a:t>
            </a:r>
            <a:r>
              <a:rPr lang="en-ZA" dirty="0" smtClean="0">
                <a:latin typeface="Consolas" pitchFamily="49" charset="0"/>
                <a:cs typeface="Consolas" pitchFamily="49" charset="0"/>
              </a:rPr>
              <a:t>span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683568" y="378904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755651" y="1847671"/>
            <a:ext cx="76263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683568" y="5301208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div&lt;/div&gt;</a:t>
            </a:r>
          </a:p>
        </p:txBody>
      </p:sp>
    </p:spTree>
    <p:extLst>
      <p:ext uri="{BB962C8B-B14F-4D97-AF65-F5344CB8AC3E}">
        <p14:creationId xmlns:p14="http://schemas.microsoft.com/office/powerpoint/2010/main" xmlns="" val="364069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492500" y="4937125"/>
            <a:ext cx="201689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latin typeface="+mn-lt"/>
              </a:rPr>
              <a:t>Grapefruit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Ordered Lists: </a:t>
            </a:r>
            <a:r>
              <a:rPr lang="en-US" noProof="1" smtClean="0"/>
              <a:t>&lt;ol&gt;</a:t>
            </a:r>
            <a:r>
              <a:rPr lang="en-US" dirty="0" smtClean="0"/>
              <a:t> Tag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Create an Ordered List using </a:t>
            </a:r>
            <a:r>
              <a:rPr lang="en-US" sz="3000" noProof="1" smtClean="0"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sz="3000" dirty="0" smtClean="0"/>
              <a:t>:</a:t>
            </a:r>
            <a:endParaRPr lang="en-US" sz="3000" noProof="1" smtClean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000" noProof="1" smtClean="0">
              <a:latin typeface="Courier New" pitchFamily="49" charset="0"/>
            </a:endParaRPr>
          </a:p>
          <a:p>
            <a:pPr>
              <a:defRPr/>
            </a:pPr>
            <a:endParaRPr lang="en-US" sz="3000" dirty="0" smtClean="0">
              <a:latin typeface="Courier New" pitchFamily="49" charset="0"/>
            </a:endParaRPr>
          </a:p>
          <a:p>
            <a:pPr>
              <a:defRPr/>
            </a:pPr>
            <a:endParaRPr lang="en-US" sz="30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000" dirty="0" smtClean="0"/>
              <a:t>Attribute values for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000" dirty="0" smtClean="0"/>
              <a:t> are </a:t>
            </a:r>
            <a:r>
              <a:rPr lang="en-US" sz="3000" noProof="1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, </a:t>
            </a:r>
            <a:r>
              <a:rPr lang="en-US" sz="3000" noProof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dirty="0" smtClean="0"/>
              <a:t>, or </a:t>
            </a:r>
            <a:r>
              <a:rPr lang="en-US" sz="3000" noProof="1" smtClean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57200" y="4041775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latin typeface="+mn-lt"/>
              </a:rPr>
              <a:t>Grapefruit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479550" y="5370513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lang="en-US" sz="2400" b="1" dirty="0"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latin typeface="+mn-lt"/>
              </a:rPr>
              <a:t>Grapefruit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601613" y="5297488"/>
            <a:ext cx="217078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latin typeface="+mn-lt"/>
              </a:rPr>
              <a:t>Apple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latin typeface="+mn-lt"/>
              </a:rPr>
              <a:t>Orange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latin typeface="+mn-lt"/>
              </a:rPr>
              <a:t>Grapefruit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6885548" y="4114800"/>
            <a:ext cx="205537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latin typeface="+mn-lt"/>
              </a:rPr>
              <a:t>Apple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latin typeface="+mn-lt"/>
              </a:rPr>
              <a:t>Orange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latin typeface="+mn-lt"/>
              </a:rPr>
              <a:t>Grapefruit</a:t>
            </a: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914399" y="3859619"/>
            <a:ext cx="4465673" cy="10207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0" name="Oval 10"/>
          <p:cNvSpPr>
            <a:spLocks noChangeArrowheads="1"/>
          </p:cNvSpPr>
          <p:nvPr/>
        </p:nvSpPr>
        <p:spPr bwMode="auto">
          <a:xfrm>
            <a:off x="347332" y="4000500"/>
            <a:ext cx="539750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1889089" y="3886200"/>
            <a:ext cx="3902109" cy="151981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2" name="Oval 12"/>
          <p:cNvSpPr>
            <a:spLocks noChangeArrowheads="1"/>
          </p:cNvSpPr>
          <p:nvPr/>
        </p:nvSpPr>
        <p:spPr bwMode="auto">
          <a:xfrm>
            <a:off x="1408653" y="5294313"/>
            <a:ext cx="56082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H="1">
            <a:off x="3868613" y="3859619"/>
            <a:ext cx="2351433" cy="118465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4" name="Oval 14"/>
          <p:cNvSpPr>
            <a:spLocks noChangeArrowheads="1"/>
          </p:cNvSpPr>
          <p:nvPr/>
        </p:nvSpPr>
        <p:spPr bwMode="auto">
          <a:xfrm>
            <a:off x="3394598" y="4941906"/>
            <a:ext cx="577850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 flipH="1">
            <a:off x="5908431" y="3886200"/>
            <a:ext cx="797168" cy="134899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6" name="Oval 16"/>
          <p:cNvSpPr>
            <a:spLocks noChangeArrowheads="1"/>
          </p:cNvSpPr>
          <p:nvPr/>
        </p:nvSpPr>
        <p:spPr bwMode="auto">
          <a:xfrm>
            <a:off x="5506496" y="5221288"/>
            <a:ext cx="63976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 flipH="1">
            <a:off x="7219507" y="3912781"/>
            <a:ext cx="244548" cy="2232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6781800" y="4122738"/>
            <a:ext cx="612776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20" name="Rectangle 20"/>
          <p:cNvSpPr>
            <a:spLocks noChangeArrowheads="1"/>
          </p:cNvSpPr>
          <p:nvPr/>
        </p:nvSpPr>
        <p:spPr bwMode="auto">
          <a:xfrm>
            <a:off x="467544" y="1484784"/>
            <a:ext cx="8066087" cy="17664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  <a:endParaRPr lang="it-IT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03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900" dirty="0" smtClean="0"/>
              <a:t>Unordered Lists: </a:t>
            </a:r>
            <a:r>
              <a:rPr lang="en-US" sz="3900" noProof="1" smtClean="0"/>
              <a:t>&lt;</a:t>
            </a:r>
            <a:r>
              <a:rPr lang="en-US" sz="3900" dirty="0" smtClean="0"/>
              <a:t>u</a:t>
            </a:r>
            <a:r>
              <a:rPr lang="en-US" sz="3900" noProof="1" smtClean="0"/>
              <a:t>l&gt;</a:t>
            </a:r>
            <a:r>
              <a:rPr lang="en-US" sz="3900" dirty="0" smtClean="0"/>
              <a:t> Tag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dirty="0" smtClean="0"/>
              <a:t>Create an Unordered List using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 smtClean="0"/>
              <a:t>:</a:t>
            </a:r>
            <a:endParaRPr lang="en-US" noProof="1" smtClean="0"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noProof="1" smtClean="0"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 smtClean="0"/>
          </a:p>
          <a:p>
            <a:pPr>
              <a:lnSpc>
                <a:spcPts val="3600"/>
              </a:lnSpc>
              <a:defRPr/>
            </a:pPr>
            <a:r>
              <a:rPr lang="en-US" dirty="0" smtClean="0"/>
              <a:t>Attribute values for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are:</a:t>
            </a:r>
          </a:p>
          <a:p>
            <a:pPr lvl="1">
              <a:lnSpc>
                <a:spcPts val="3600"/>
              </a:lnSpc>
              <a:defRPr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disc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 or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square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782096" y="4419600"/>
            <a:ext cx="3810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3" name="Line 5"/>
          <p:cNvSpPr>
            <a:spLocks noChangeShapeType="1"/>
          </p:cNvSpPr>
          <p:nvPr/>
        </p:nvSpPr>
        <p:spPr bwMode="auto">
          <a:xfrm>
            <a:off x="4571207" y="4419600"/>
            <a:ext cx="1657097" cy="61964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>
            <a:off x="2667000" y="4419600"/>
            <a:ext cx="818104" cy="685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63544" y="4876800"/>
            <a:ext cx="1676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latin typeface="+mn-lt"/>
              </a:rPr>
              <a:t>  Pear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485104" y="4876800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latin typeface="+mn-lt"/>
              </a:rPr>
              <a:t>  Pear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227763" y="4945063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latin typeface="+mn-lt"/>
              </a:rPr>
              <a:t>  Pear</a:t>
            </a:r>
          </a:p>
        </p:txBody>
      </p:sp>
      <p:sp>
        <p:nvSpPr>
          <p:cNvPr id="923658" name="Oval 10"/>
          <p:cNvSpPr>
            <a:spLocks noChangeArrowheads="1"/>
          </p:cNvSpPr>
          <p:nvPr/>
        </p:nvSpPr>
        <p:spPr bwMode="auto">
          <a:xfrm>
            <a:off x="533400" y="4868863"/>
            <a:ext cx="358776" cy="1655762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9" name="Oval 11"/>
          <p:cNvSpPr>
            <a:spLocks noChangeArrowheads="1"/>
          </p:cNvSpPr>
          <p:nvPr/>
        </p:nvSpPr>
        <p:spPr bwMode="auto">
          <a:xfrm>
            <a:off x="6172200" y="4868863"/>
            <a:ext cx="447676" cy="16764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0" name="Oval 12"/>
          <p:cNvSpPr>
            <a:spLocks noChangeArrowheads="1"/>
          </p:cNvSpPr>
          <p:nvPr/>
        </p:nvSpPr>
        <p:spPr bwMode="auto">
          <a:xfrm>
            <a:off x="3449096" y="4884233"/>
            <a:ext cx="431800" cy="16002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608013" y="1524000"/>
            <a:ext cx="79263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type="disc"&gt;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it-IT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1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Hypertext Markup Language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HTML – </a:t>
            </a:r>
            <a:r>
              <a:rPr lang="en-US" u="sng" dirty="0" smtClean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yper </a:t>
            </a:r>
            <a:r>
              <a:rPr lang="en-US" u="sng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ext </a:t>
            </a:r>
            <a:r>
              <a:rPr lang="en-US" u="sng" dirty="0" smtClean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arkup </a:t>
            </a:r>
            <a:r>
              <a:rPr lang="en-US" u="sng" dirty="0" smtClean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anguage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A notation for describing</a:t>
            </a:r>
          </a:p>
          <a:p>
            <a:pPr lvl="2">
              <a:defRPr/>
            </a:pPr>
            <a:r>
              <a:rPr lang="en-US" dirty="0" smtClean="0">
                <a:solidFill>
                  <a:schemeClr val="tx1"/>
                </a:solidFill>
              </a:rPr>
              <a:t>document structure (semantic markup)</a:t>
            </a:r>
          </a:p>
          <a:p>
            <a:pPr lvl="2">
              <a:defRPr/>
            </a:pPr>
            <a:r>
              <a:rPr lang="en-US" dirty="0" smtClean="0">
                <a:solidFill>
                  <a:schemeClr val="tx1"/>
                </a:solidFill>
              </a:rPr>
              <a:t>formatting (presentation markup)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Looks (looked?) like:</a:t>
            </a:r>
          </a:p>
          <a:p>
            <a:pPr lvl="2">
              <a:defRPr/>
            </a:pPr>
            <a:r>
              <a:rPr lang="en-US" dirty="0" smtClean="0">
                <a:solidFill>
                  <a:schemeClr val="tx1"/>
                </a:solidFill>
              </a:rPr>
              <a:t>A Microsoft Word document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The markup tags provide information about the page content structure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A HTML document consists of many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30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Definition lists: &lt;dl&gt; tag</a:t>
            </a:r>
            <a:endParaRPr lang="bg-BG" dirty="0" smtClean="0">
              <a:solidFill>
                <a:schemeClr val="tx1"/>
              </a:solidFill>
            </a:endParaRPr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Create definition lists using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Pairs of text and associated definition; text is in </a:t>
            </a:r>
            <a:r>
              <a:rPr lang="en-US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 smtClean="0">
                <a:solidFill>
                  <a:schemeClr val="tx1"/>
                </a:solidFill>
              </a:rPr>
              <a:t> tag, definition in </a:t>
            </a:r>
            <a:r>
              <a:rPr lang="en-US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 smtClean="0">
                <a:solidFill>
                  <a:schemeClr val="tx1"/>
                </a:solidFill>
              </a:rPr>
              <a:t> tag</a:t>
            </a:r>
          </a:p>
          <a:p>
            <a:pPr lvl="1"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Renders </a:t>
            </a:r>
            <a:r>
              <a:rPr lang="en-US" dirty="0" smtClean="0">
                <a:solidFill>
                  <a:schemeClr val="tx1"/>
                </a:solidFill>
              </a:rPr>
              <a:t>without bullets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Definition is indented</a:t>
            </a:r>
            <a:endParaRPr lang="bg-BG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719931" y="2731699"/>
            <a:ext cx="7704138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67944" y="6021288"/>
            <a:ext cx="4534272" cy="43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 Common Elements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7907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9600" y="449580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Section Elements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522208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&lt;div&gt; and The &lt;span&gt;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9562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The &lt;div&gt; Tag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>
                <a:solidFill>
                  <a:schemeClr val="tx1"/>
                </a:solidFill>
              </a:rPr>
              <a:t> creates logical divisions within a page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>
                <a:solidFill>
                  <a:schemeClr val="tx1"/>
                </a:solidFill>
              </a:rPr>
              <a:t>Block element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>
                <a:solidFill>
                  <a:schemeClr val="tx1"/>
                </a:solidFill>
              </a:rPr>
              <a:t>Used with </a:t>
            </a:r>
            <a:r>
              <a:rPr lang="en-US" dirty="0" smtClean="0">
                <a:solidFill>
                  <a:schemeClr val="tx1"/>
                </a:solidFill>
              </a:rPr>
              <a:t>CSS</a:t>
            </a:r>
            <a:endParaRPr lang="bg-BG" dirty="0" smtClean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  <a:defRPr/>
            </a:pPr>
            <a:r>
              <a:rPr lang="en-US" dirty="0" smtClean="0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539552" y="4005064"/>
            <a:ext cx="784701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font-size:24px;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color:red"&gt;DIV example&lt;/div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148064" y="6309320"/>
            <a:ext cx="3396208" cy="3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&lt;DIV&gt;    - Live Demo</a:t>
            </a:r>
            <a:endParaRPr kumimoji="0" lang="bg-BG" sz="1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374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&lt;span&gt; Tag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4297"/>
            <a:ext cx="8686800" cy="53739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Inline style element</a:t>
            </a:r>
          </a:p>
          <a:p>
            <a:pPr>
              <a:defRPr/>
            </a:pPr>
            <a:r>
              <a:rPr lang="en-US" dirty="0" smtClean="0"/>
              <a:t>Useful for modifying a specific portion of text </a:t>
            </a:r>
          </a:p>
          <a:p>
            <a:pPr lvl="1">
              <a:defRPr/>
            </a:pPr>
            <a:r>
              <a:rPr lang="en-US" dirty="0" smtClean="0"/>
              <a:t>Don't create a separate area			 (paragraph) in the document</a:t>
            </a:r>
          </a:p>
          <a:p>
            <a:pPr>
              <a:defRPr/>
            </a:pPr>
            <a:r>
              <a:rPr lang="en-US" dirty="0" smtClean="0"/>
              <a:t>Mainly used to style parts of a text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467518" y="4296301"/>
            <a:ext cx="820896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p&gt;This one is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 &lt;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style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="font-size:32px;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font-weight:bold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"&gt;TEST&lt;/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span&gt;.&lt;/p&gt;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427984" y="6021288"/>
            <a:ext cx="4111352" cy="60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&lt;SPAN&gt;  - Live Demo</a:t>
            </a:r>
            <a:endParaRPr kumimoji="0" lang="bg-BG" sz="1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274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Semantic Structural Tags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029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Structure of a Web 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sample layout structure of a Web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175500" cy="4432300"/>
          </a:xfrm>
          <a:prstGeom prst="roundRect">
            <a:avLst>
              <a:gd name="adj" fmla="val 64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825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"HTML 4 and Before"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divs</a:t>
            </a:r>
            <a:r>
              <a:rPr lang="en-US" dirty="0" smtClean="0"/>
              <a:t> with IDs</a:t>
            </a:r>
          </a:p>
          <a:p>
            <a:pPr lvl="1"/>
            <a:r>
              <a:rPr lang="en-US" dirty="0" smtClean="0"/>
              <a:t>The IDs are needed for styling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6725" y="2431971"/>
            <a:ext cx="82089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… &lt;/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id="header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id="navigation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id="sidebar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id="content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="footer"&gt; … &lt;/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4788024" y="6021288"/>
            <a:ext cx="3844652" cy="537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HTML 4 Way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303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HTML 5 Way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25658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 HTML 5 there are semantic tags for layout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&lt;section&gt;</a:t>
            </a:r>
          </a:p>
          <a:p>
            <a:pPr lvl="1"/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Work </a:t>
            </a:r>
            <a:r>
              <a:rPr lang="en-US" dirty="0">
                <a:solidFill>
                  <a:schemeClr val="tx1"/>
                </a:solidFill>
              </a:rPr>
              <a:t>only on </a:t>
            </a:r>
            <a:r>
              <a:rPr lang="en-US" dirty="0" smtClean="0">
                <a:solidFill>
                  <a:schemeClr val="tx1"/>
                </a:solidFill>
              </a:rPr>
              <a:t>newer </a:t>
            </a:r>
            <a:r>
              <a:rPr lang="en-US" dirty="0">
                <a:solidFill>
                  <a:schemeClr val="tx1"/>
                </a:solidFill>
              </a:rPr>
              <a:t>browsers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9552" y="2420888"/>
            <a:ext cx="82089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… &lt;/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&lt;header&gt; … &lt;/header&gt;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&lt;nav&gt; … &lt;/nav&gt;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&lt;aside&gt; … &lt;/aside&gt;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&lt;section&gt; … &lt;/section&gt;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&lt;footer&gt; … &lt;/footer&gt;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57464" y="6316960"/>
            <a:ext cx="5186536" cy="541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Semantic Structural Tags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71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important to have the correct vision and attitude towards HTML</a:t>
            </a:r>
          </a:p>
          <a:p>
            <a:pPr lvl="1"/>
            <a:r>
              <a:rPr lang="en-US" dirty="0" smtClean="0"/>
              <a:t>HTML is only about structure, not appearance</a:t>
            </a:r>
          </a:p>
          <a:p>
            <a:pPr lvl="1"/>
            <a:r>
              <a:rPr lang="en-US" dirty="0" smtClean="0"/>
              <a:t>Browsers tolerate invalid HTML code and parse errors – you should not</a:t>
            </a:r>
          </a:p>
          <a:p>
            <a:pPr lvl="1"/>
            <a:r>
              <a:rPr lang="en-US" dirty="0" smtClean="0"/>
              <a:t>Always think about semantics</a:t>
            </a:r>
          </a:p>
          <a:p>
            <a:r>
              <a:rPr lang="en-US" dirty="0" smtClean="0"/>
              <a:t>The W3C HTML Validator is a way to validate your HTML</a:t>
            </a:r>
          </a:p>
          <a:p>
            <a:pPr lvl="1"/>
            <a:r>
              <a:rPr lang="en-US" dirty="0">
                <a:hlinkClick r:id="rId2"/>
              </a:rPr>
              <a:t>http://validator.w3.org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879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Creating HTML Pages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An HTML document must have an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.</a:t>
            </a:r>
            <a:r>
              <a:rPr lang="en-US" noProof="1" smtClean="0">
                <a:solidFill>
                  <a:schemeClr val="tx1"/>
                </a:solidFill>
                <a:latin typeface="Consolas" pitchFamily="49" charset="0"/>
              </a:rPr>
              <a:t>htm</a:t>
            </a:r>
            <a:r>
              <a:rPr lang="en-US" dirty="0" smtClean="0">
                <a:solidFill>
                  <a:schemeClr val="tx1"/>
                </a:solidFill>
              </a:rPr>
              <a:t> or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.html</a:t>
            </a:r>
            <a:r>
              <a:rPr lang="en-US" dirty="0" smtClean="0">
                <a:solidFill>
                  <a:schemeClr val="tx1"/>
                </a:solidFill>
              </a:rPr>
              <a:t> file extension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HTML files can be created with text editors: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tx1"/>
                </a:solidFill>
              </a:rPr>
              <a:t>Notepad, Notepad++, Sublime Text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Or HTML editors (WYSIWYG Editors</a:t>
            </a:r>
            <a:r>
              <a:rPr lang="en-US" dirty="0">
                <a:solidFill>
                  <a:schemeClr val="tx1"/>
                </a:solidFill>
              </a:rPr>
              <a:t>):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tx1"/>
                </a:solidFill>
              </a:rPr>
              <a:t>Microsoft </a:t>
            </a:r>
            <a:r>
              <a:rPr lang="en-US" dirty="0" smtClean="0">
                <a:solidFill>
                  <a:schemeClr val="tx1"/>
                </a:solidFill>
              </a:rPr>
              <a:t>WebMatrix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Microsoft </a:t>
            </a:r>
            <a:r>
              <a:rPr lang="en-US" dirty="0">
                <a:solidFill>
                  <a:schemeClr val="tx1"/>
                </a:solidFill>
              </a:rPr>
              <a:t>Expression Web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tx1"/>
                </a:solidFill>
              </a:rPr>
              <a:t>Microsoft Visual Studio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Adobe Dreamweaver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110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HTML – Past, Present, Future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1991 </a:t>
            </a:r>
            <a:r>
              <a:rPr lang="en-US" sz="2400" dirty="0" smtClean="0">
                <a:solidFill>
                  <a:schemeClr val="tx1"/>
                </a:solidFill>
              </a:rPr>
              <a:t>– HTML first mentioned </a:t>
            </a:r>
            <a:r>
              <a:rPr lang="en-US" sz="2400" dirty="0">
                <a:solidFill>
                  <a:schemeClr val="tx1"/>
                </a:solidFill>
              </a:rPr>
              <a:t>– Tim Berners-Lee – HTML </a:t>
            </a:r>
            <a:r>
              <a:rPr lang="en-US" sz="2400" dirty="0" smtClean="0">
                <a:solidFill>
                  <a:schemeClr val="tx1"/>
                </a:solidFill>
              </a:rPr>
              <a:t>tags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1993</a:t>
            </a:r>
            <a:r>
              <a:rPr lang="en-US" sz="2400" dirty="0">
                <a:solidFill>
                  <a:schemeClr val="tx1"/>
                </a:solidFill>
              </a:rPr>
              <a:t> – </a:t>
            </a:r>
            <a:r>
              <a:rPr lang="en-US" sz="2400" dirty="0" smtClean="0">
                <a:solidFill>
                  <a:schemeClr val="tx1"/>
                </a:solidFill>
              </a:rPr>
              <a:t>HTML (first public version, published at IETF)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1993</a:t>
            </a:r>
            <a:r>
              <a:rPr lang="en-US" sz="2400" dirty="0">
                <a:solidFill>
                  <a:schemeClr val="tx1"/>
                </a:solidFill>
              </a:rPr>
              <a:t> – </a:t>
            </a:r>
            <a:r>
              <a:rPr lang="en-US" sz="2400" dirty="0" smtClean="0">
                <a:solidFill>
                  <a:schemeClr val="tx1"/>
                </a:solidFill>
              </a:rPr>
              <a:t>HTML </a:t>
            </a:r>
            <a:r>
              <a:rPr lang="en-US" sz="2400" dirty="0">
                <a:solidFill>
                  <a:schemeClr val="tx1"/>
                </a:solidFill>
              </a:rPr>
              <a:t>2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1995</a:t>
            </a:r>
            <a:r>
              <a:rPr lang="en-US" sz="2400" dirty="0">
                <a:solidFill>
                  <a:schemeClr val="tx1"/>
                </a:solidFill>
              </a:rPr>
              <a:t> – </a:t>
            </a:r>
            <a:r>
              <a:rPr lang="en-US" sz="2400" dirty="0" smtClean="0">
                <a:solidFill>
                  <a:schemeClr val="tx1"/>
                </a:solidFill>
              </a:rPr>
              <a:t>HTML </a:t>
            </a:r>
            <a:r>
              <a:rPr lang="en-US" sz="2400" dirty="0">
                <a:solidFill>
                  <a:schemeClr val="tx1"/>
                </a:solidFill>
              </a:rPr>
              <a:t>2 – W3C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1995</a:t>
            </a:r>
            <a:r>
              <a:rPr lang="en-US" sz="2400" dirty="0">
                <a:solidFill>
                  <a:schemeClr val="tx1"/>
                </a:solidFill>
              </a:rPr>
              <a:t> – </a:t>
            </a:r>
            <a:r>
              <a:rPr lang="en-US" sz="2400" dirty="0" smtClean="0">
                <a:solidFill>
                  <a:schemeClr val="tx1"/>
                </a:solidFill>
              </a:rPr>
              <a:t>HTML </a:t>
            </a:r>
            <a:r>
              <a:rPr lang="en-US" sz="2400" dirty="0">
                <a:solidFill>
                  <a:schemeClr val="tx1"/>
                </a:solidFill>
              </a:rPr>
              <a:t>3 </a:t>
            </a:r>
            <a:r>
              <a:rPr lang="en-US" sz="2400" dirty="0" smtClean="0">
                <a:solidFill>
                  <a:schemeClr val="tx1"/>
                </a:solidFill>
              </a:rPr>
              <a:t>draft 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1997</a:t>
            </a:r>
            <a:r>
              <a:rPr lang="en-US" sz="2400" dirty="0">
                <a:solidFill>
                  <a:schemeClr val="tx1"/>
                </a:solidFill>
              </a:rPr>
              <a:t> – </a:t>
            </a:r>
            <a:r>
              <a:rPr lang="en-US" sz="2400" dirty="0" smtClean="0">
                <a:solidFill>
                  <a:schemeClr val="tx1"/>
                </a:solidFill>
              </a:rPr>
              <a:t>HTML </a:t>
            </a:r>
            <a:r>
              <a:rPr lang="en-US" sz="2400" dirty="0">
                <a:solidFill>
                  <a:schemeClr val="tx1"/>
                </a:solidFill>
              </a:rPr>
              <a:t>3.2 – “Wilbur”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1997</a:t>
            </a:r>
            <a:r>
              <a:rPr lang="en-US" sz="2400" dirty="0">
                <a:solidFill>
                  <a:schemeClr val="tx1"/>
                </a:solidFill>
              </a:rPr>
              <a:t> – </a:t>
            </a:r>
            <a:r>
              <a:rPr lang="en-US" sz="2400" dirty="0" smtClean="0">
                <a:solidFill>
                  <a:schemeClr val="tx1"/>
                </a:solidFill>
              </a:rPr>
              <a:t>HTML </a:t>
            </a:r>
            <a:r>
              <a:rPr lang="en-US" sz="2400" dirty="0">
                <a:solidFill>
                  <a:schemeClr val="tx1"/>
                </a:solidFill>
              </a:rPr>
              <a:t>4 </a:t>
            </a:r>
            <a:r>
              <a:rPr lang="en-US" sz="2400" dirty="0" smtClean="0">
                <a:solidFill>
                  <a:schemeClr val="tx1"/>
                </a:solidFill>
              </a:rPr>
              <a:t>– ”</a:t>
            </a:r>
            <a:r>
              <a:rPr lang="en-US" sz="2400" dirty="0">
                <a:solidFill>
                  <a:schemeClr val="tx1"/>
                </a:solidFill>
              </a:rPr>
              <a:t>Cougar” </a:t>
            </a:r>
            <a:r>
              <a:rPr lang="en-US" sz="2400" dirty="0" smtClean="0">
                <a:solidFill>
                  <a:schemeClr val="tx1"/>
                </a:solidFill>
              </a:rPr>
              <a:t>– CSS 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1999</a:t>
            </a:r>
            <a:r>
              <a:rPr lang="en-US" sz="2400" dirty="0">
                <a:solidFill>
                  <a:schemeClr val="tx1"/>
                </a:solidFill>
              </a:rPr>
              <a:t> – </a:t>
            </a:r>
            <a:r>
              <a:rPr lang="en-US" sz="2400" dirty="0" smtClean="0">
                <a:solidFill>
                  <a:schemeClr val="tx1"/>
                </a:solidFill>
              </a:rPr>
              <a:t>HTML 4.01 (final)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2000</a:t>
            </a:r>
            <a:r>
              <a:rPr lang="en-US" sz="2400" dirty="0">
                <a:solidFill>
                  <a:schemeClr val="tx1"/>
                </a:solidFill>
              </a:rPr>
              <a:t> – </a:t>
            </a:r>
            <a:r>
              <a:rPr lang="en-US" sz="2400" dirty="0" smtClean="0">
                <a:solidFill>
                  <a:schemeClr val="tx1"/>
                </a:solidFill>
              </a:rPr>
              <a:t>XHTML draft 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2001</a:t>
            </a:r>
            <a:r>
              <a:rPr lang="en-US" sz="2400" dirty="0">
                <a:solidFill>
                  <a:schemeClr val="tx1"/>
                </a:solidFill>
              </a:rPr>
              <a:t> – </a:t>
            </a:r>
            <a:r>
              <a:rPr lang="en-US" sz="2400" dirty="0" smtClean="0">
                <a:solidFill>
                  <a:schemeClr val="tx1"/>
                </a:solidFill>
              </a:rPr>
              <a:t>XHTML  (final)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2008</a:t>
            </a:r>
            <a:r>
              <a:rPr lang="en-US" sz="2400" dirty="0">
                <a:solidFill>
                  <a:schemeClr val="tx1"/>
                </a:solidFill>
              </a:rPr>
              <a:t> – </a:t>
            </a:r>
            <a:r>
              <a:rPr lang="en-US" sz="2400" dirty="0" smtClean="0">
                <a:solidFill>
                  <a:schemeClr val="tx1"/>
                </a:solidFill>
              </a:rPr>
              <a:t>HTML5 </a:t>
            </a:r>
            <a:r>
              <a:rPr lang="en-US" sz="2400" dirty="0">
                <a:solidFill>
                  <a:schemeClr val="tx1"/>
                </a:solidFill>
              </a:rPr>
              <a:t>/ XHTML5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2011</a:t>
            </a:r>
            <a:r>
              <a:rPr lang="en-US" sz="2400" dirty="0">
                <a:solidFill>
                  <a:schemeClr val="tx1"/>
                </a:solidFill>
              </a:rPr>
              <a:t> – </a:t>
            </a:r>
            <a:r>
              <a:rPr lang="en-US" sz="2400" dirty="0" smtClean="0">
                <a:solidFill>
                  <a:schemeClr val="tx1"/>
                </a:solidFill>
              </a:rPr>
              <a:t>feature </a:t>
            </a:r>
            <a:r>
              <a:rPr lang="en-US" sz="2400" dirty="0">
                <a:solidFill>
                  <a:schemeClr val="tx1"/>
                </a:solidFill>
              </a:rPr>
              <a:t>complete HTML5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tx1"/>
                </a:solidFill>
                <a:hlinkClick r:id="rId3"/>
              </a:rPr>
              <a:t>en.wikipedia.org/wiki/HTML5#Plan_2014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516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HTML </a:t>
            </a:r>
            <a:r>
              <a:rPr lang="en-US" dirty="0">
                <a:solidFill>
                  <a:schemeClr val="tx1"/>
                </a:solidFill>
              </a:rPr>
              <a:t>Terminology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034952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Concepts in HTML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Tags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Opening tag and closing tag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smallest piece in HTML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Attributes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Properties of the tag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Size, color, etc…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Elements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Combination of opening, closing tag and attributes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304800" y="0"/>
            <a:ext cx="8839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 Terminology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ubtitle 5"/>
          <p:cNvSpPr txBox="1">
            <a:spLocks/>
          </p:cNvSpPr>
          <p:nvPr/>
        </p:nvSpPr>
        <p:spPr>
          <a:xfrm>
            <a:off x="762000" y="761999"/>
            <a:ext cx="7924800" cy="56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Tags, Attributes and Elements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82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181600"/>
          </a:xfrm>
        </p:spPr>
        <p:txBody>
          <a:bodyPr/>
          <a:lstStyle/>
          <a:p>
            <a:r>
              <a:rPr lang="en-US" dirty="0" smtClean="0"/>
              <a:t>Tags are the smallest piece in HTML Document</a:t>
            </a:r>
          </a:p>
          <a:p>
            <a:pPr lvl="1"/>
            <a:r>
              <a:rPr lang="en-US" dirty="0" smtClean="0"/>
              <a:t>Start with 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" and end with 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"</a:t>
            </a:r>
          </a:p>
          <a:p>
            <a:r>
              <a:rPr lang="en-US" dirty="0"/>
              <a:t>Two kinds of tags</a:t>
            </a:r>
          </a:p>
          <a:p>
            <a:pPr lvl="1"/>
            <a:r>
              <a:rPr lang="en-US" dirty="0"/>
              <a:t>Opening</a:t>
            </a:r>
          </a:p>
          <a:p>
            <a:pPr lvl="2"/>
            <a:r>
              <a:rPr lang="en-US" dirty="0"/>
              <a:t>Mark the start of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</a:t>
            </a:r>
            <a:r>
              <a:rPr lang="en-US" dirty="0"/>
              <a:t>element</a:t>
            </a:r>
          </a:p>
          <a:p>
            <a:pPr lvl="1"/>
            <a:r>
              <a:rPr lang="en-US" dirty="0"/>
              <a:t>Closing</a:t>
            </a:r>
          </a:p>
          <a:p>
            <a:pPr lvl="2"/>
            <a:r>
              <a:rPr lang="en-US" dirty="0"/>
              <a:t>Mark the end of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element</a:t>
            </a:r>
          </a:p>
          <a:p>
            <a:pPr lvl="2"/>
            <a:r>
              <a:rPr lang="en-US" dirty="0" smtClean="0"/>
              <a:t>Start in 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5176" y="3200400"/>
            <a:ext cx="4191000" cy="16158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h1&gt;Hello Pesho!&lt;/h1&gt;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324599" y="2901196"/>
            <a:ext cx="2209799" cy="527804"/>
          </a:xfrm>
          <a:prstGeom prst="wedgeRoundRectCallout">
            <a:avLst>
              <a:gd name="adj1" fmla="val -80097"/>
              <a:gd name="adj2" fmla="val 4701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13718" y="4815836"/>
            <a:ext cx="2209799" cy="527804"/>
          </a:xfrm>
          <a:prstGeom prst="wedgeRoundRectCallout">
            <a:avLst>
              <a:gd name="adj1" fmla="val -70737"/>
              <a:gd name="adj2" fmla="val -1551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4601" y="2901196"/>
            <a:ext cx="2209799" cy="527804"/>
          </a:xfrm>
          <a:prstGeom prst="wedgeRoundRectCallout">
            <a:avLst>
              <a:gd name="adj1" fmla="val -80096"/>
              <a:gd name="adj2" fmla="val 903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24600" y="2901196"/>
            <a:ext cx="2209799" cy="527804"/>
          </a:xfrm>
          <a:prstGeom prst="wedgeRoundRectCallout">
            <a:avLst>
              <a:gd name="adj1" fmla="val -76894"/>
              <a:gd name="adj2" fmla="val 127106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313718" y="4816227"/>
            <a:ext cx="2209799" cy="527804"/>
          </a:xfrm>
          <a:prstGeom prst="wedgeRoundRectCallout">
            <a:avLst>
              <a:gd name="adj1" fmla="val 30741"/>
              <a:gd name="adj2" fmla="val -1716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15076" y="4813296"/>
            <a:ext cx="2209799" cy="527804"/>
          </a:xfrm>
          <a:prstGeom prst="wedgeRoundRectCallout">
            <a:avLst>
              <a:gd name="adj1" fmla="val -72707"/>
              <a:gd name="adj2" fmla="val -70547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</p:spTree>
    <p:extLst>
      <p:ext uri="{BB962C8B-B14F-4D97-AF65-F5344CB8AC3E}">
        <p14:creationId xmlns:p14="http://schemas.microsoft.com/office/powerpoint/2010/main" xmlns="" val="109509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are properties of HTML Elements</a:t>
            </a:r>
          </a:p>
          <a:p>
            <a:pPr lvl="1"/>
            <a:r>
              <a:rPr lang="en-US" dirty="0" smtClean="0"/>
              <a:t>Used to set size, color, border, etc…</a:t>
            </a:r>
          </a:p>
          <a:p>
            <a:pPr lvl="1"/>
            <a:r>
              <a:rPr lang="en-US" dirty="0" smtClean="0"/>
              <a:t>Put directly in the tags</a:t>
            </a:r>
          </a:p>
          <a:p>
            <a:pPr lvl="1"/>
            <a:r>
              <a:rPr lang="en-US" dirty="0" smtClean="0"/>
              <a:t>Has value surrounded by " "</a:t>
            </a:r>
            <a:r>
              <a:rPr lang="en-US" dirty="0"/>
              <a:t> or</a:t>
            </a:r>
            <a:r>
              <a:rPr lang="en-US" dirty="0" smtClean="0"/>
              <a:t> ' '</a:t>
            </a:r>
          </a:p>
          <a:p>
            <a:pPr lvl="2"/>
            <a:r>
              <a:rPr lang="en-US" dirty="0" smtClean="0"/>
              <a:t>The value is always a string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343400"/>
            <a:ext cx="73152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makes a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hyperlink to Google 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href="http://google.com"&gt; go to Google&lt;/a&gt;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makes a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horizontal line --&gt;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 width="95%" size="3px"/&gt;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adds an image in the web page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src="images/SEB-Ninja.png"/&gt;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520543" y="5181600"/>
            <a:ext cx="2209799" cy="783193"/>
          </a:xfrm>
          <a:prstGeom prst="wedgeRoundRectCallout">
            <a:avLst>
              <a:gd name="adj1" fmla="val -108175"/>
              <a:gd name="adj2" fmla="val -149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 tags don't have closing tag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20543" y="5181600"/>
            <a:ext cx="2209799" cy="783193"/>
          </a:xfrm>
          <a:prstGeom prst="wedgeRoundRectCallout">
            <a:avLst>
              <a:gd name="adj1" fmla="val -76156"/>
              <a:gd name="adj2" fmla="val 71224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 tags don't have closing tag</a:t>
            </a:r>
          </a:p>
        </p:txBody>
      </p:sp>
    </p:spTree>
    <p:extLst>
      <p:ext uri="{BB962C8B-B14F-4D97-AF65-F5344CB8AC3E}">
        <p14:creationId xmlns:p14="http://schemas.microsoft.com/office/powerpoint/2010/main" xmlns="" val="19279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Most Common Attributes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There are some attributes that are common for every HTML element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Id, class, name, style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And some attributes are specific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For example the attribute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 of the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solidFill>
                  <a:schemeClr val="tx1"/>
                </a:solidFill>
              </a:rPr>
              <a:t> element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Shows the path to the image to be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191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2406134"/>
          </a:xfrm>
        </p:spPr>
        <p:txBody>
          <a:bodyPr/>
          <a:lstStyle/>
          <a:p>
            <a:r>
              <a:rPr lang="en-US" dirty="0" smtClean="0"/>
              <a:t>HTML Elements are combination of tags and attributes</a:t>
            </a:r>
          </a:p>
          <a:p>
            <a:pPr lvl="1"/>
            <a:r>
              <a:rPr lang="en-US" dirty="0" smtClean="0"/>
              <a:t>Opening tag with some or none attributes and a closing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126468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href="http://google.com"&gt; go to Google&lt;/a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4659868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&lt;html&gt;…&lt;/html&gt;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3563888" y="5661248"/>
            <a:ext cx="4540019" cy="371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 Terminology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45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1882</Words>
  <Application>Microsoft Office PowerPoint</Application>
  <PresentationFormat>Презентация на цял екран (4:3)</PresentationFormat>
  <Paragraphs>369</Paragraphs>
  <Slides>28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28</vt:i4>
      </vt:variant>
    </vt:vector>
  </HeadingPairs>
  <TitlesOfParts>
    <vt:vector size="29" baseType="lpstr">
      <vt:lpstr>Office тема</vt:lpstr>
      <vt:lpstr>Table of Contents</vt:lpstr>
      <vt:lpstr>Hypertext Markup Language</vt:lpstr>
      <vt:lpstr>Creating HTML Pages</vt:lpstr>
      <vt:lpstr>HTML – Past, Present, Future</vt:lpstr>
      <vt:lpstr>HTML Terminology</vt:lpstr>
      <vt:lpstr>HTML Tags</vt:lpstr>
      <vt:lpstr>Attributes</vt:lpstr>
      <vt:lpstr>Most Common Attributes</vt:lpstr>
      <vt:lpstr>HTML Elements</vt:lpstr>
      <vt:lpstr>HTML Document Structure</vt:lpstr>
      <vt:lpstr>HTML Document Structure</vt:lpstr>
      <vt:lpstr>Head Element</vt:lpstr>
      <vt:lpstr>Body Element and Doctype</vt:lpstr>
      <vt:lpstr>HTML Common Elements</vt:lpstr>
      <vt:lpstr>Text Formatting</vt:lpstr>
      <vt:lpstr>Some Simple Tags</vt:lpstr>
      <vt:lpstr>Headings and Paragraphs</vt:lpstr>
      <vt:lpstr>Ordered Lists: &lt;ol&gt; Tag</vt:lpstr>
      <vt:lpstr>Unordered Lists: &lt;ul&gt; Tag</vt:lpstr>
      <vt:lpstr>Definition lists: &lt;dl&gt; tag</vt:lpstr>
      <vt:lpstr>Section Elements</vt:lpstr>
      <vt:lpstr>The &lt;div&gt; Tag</vt:lpstr>
      <vt:lpstr>The &lt;span&gt; Tag</vt:lpstr>
      <vt:lpstr>Semantic Structural Tags</vt:lpstr>
      <vt:lpstr>The Structure of a Web Page</vt:lpstr>
      <vt:lpstr>The "HTML 4 and Before" Way</vt:lpstr>
      <vt:lpstr>The HTML 5 Way</vt:lpstr>
      <vt:lpstr>Remember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PePsi</dc:creator>
  <cp:lastModifiedBy>PePsi</cp:lastModifiedBy>
  <cp:revision>29</cp:revision>
  <dcterms:created xsi:type="dcterms:W3CDTF">2015-04-14T12:46:59Z</dcterms:created>
  <dcterms:modified xsi:type="dcterms:W3CDTF">2015-04-14T13:00:40Z</dcterms:modified>
</cp:coreProperties>
</file>