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259" r:id="rId3"/>
    <p:sldId id="260" r:id="rId4"/>
    <p:sldId id="262" r:id="rId5"/>
    <p:sldId id="265" r:id="rId6"/>
    <p:sldId id="266" r:id="rId7"/>
    <p:sldId id="267" r:id="rId8"/>
    <p:sldId id="270" r:id="rId9"/>
    <p:sldId id="272" r:id="rId10"/>
    <p:sldId id="273" r:id="rId11"/>
    <p:sldId id="274" r:id="rId12"/>
    <p:sldId id="275" r:id="rId13"/>
    <p:sldId id="277" r:id="rId14"/>
    <p:sldId id="278" r:id="rId15"/>
    <p:sldId id="279" r:id="rId16"/>
    <p:sldId id="280" r:id="rId17"/>
  </p:sldIdLst>
  <p:sldSz cx="9144000" cy="6858000" type="screen4x3"/>
  <p:notesSz cx="9144000" cy="6858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576" autoAdjust="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4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160"/>
        <p:guide pos="288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69908C-D91C-44F5-89A8-150C4895ED3A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DA4B4-F875-42F2-A93D-AC770F319BE7}" type="datetimeFigureOut">
              <a:rPr lang="bg-BG" smtClean="0"/>
              <a:t>14.4.2015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4D6DE-7905-40D1-AA1F-263F6009B981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30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30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8CD759-8BFF-4CE8-82EB-B422526AD63F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30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3" y="3645694"/>
            <a:ext cx="7573433" cy="345400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xmlns="" val="635338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5C4BE-EC8E-4B7A-96D7-C39D54651CB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3877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50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50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EF5745-57C8-4926-A81B-E82DF6401403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50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3" y="3645694"/>
            <a:ext cx="7573433" cy="345400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xmlns="" val="3553724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91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91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2D5A9B-F557-4FF9-BD30-8B360CB0CAC4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491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3" y="3645694"/>
            <a:ext cx="7573433" cy="345400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xmlns="" val="2117572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717C6A-A4F0-43BA-9319-A43133CB37D9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3" y="3645694"/>
            <a:ext cx="7573433" cy="345400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xmlns="" val="2622946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717C6A-A4F0-43BA-9319-A43133CB37D9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3" y="3645694"/>
            <a:ext cx="7573433" cy="345400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xmlns="" val="2660144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32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BD0E-6358-40AA-AC41-D1EEAA86C51E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3" y="3645694"/>
            <a:ext cx="7573433" cy="345400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xmlns="" val="1094838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22E00D-BDC5-46FE-BE72-6C376B294A0A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3" y="3645694"/>
            <a:ext cx="7573433" cy="345400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xmlns="" val="2105662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22E00D-BDC5-46FE-BE72-6C376B294A0A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3" y="3645694"/>
            <a:ext cx="7573433" cy="345400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xmlns="" val="1722802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Щракнете, за да редактирате стила на подзаглавията в образеца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692696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Contents </a:t>
            </a:r>
            <a:endParaRPr lang="bg-BG" dirty="0" smtClean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1556792"/>
            <a:ext cx="8686800" cy="5638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HTML Tables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Simple Tables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Complete </a:t>
            </a:r>
            <a:r>
              <a:rPr lang="en-US" dirty="0" smtClean="0">
                <a:solidFill>
                  <a:schemeClr val="tx1"/>
                </a:solidFill>
              </a:rPr>
              <a:t>HTML </a:t>
            </a:r>
            <a:r>
              <a:rPr lang="en-US" dirty="0">
                <a:solidFill>
                  <a:schemeClr val="tx1"/>
                </a:solidFill>
              </a:rPr>
              <a:t>Tables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Data cells and Header cells</a:t>
            </a:r>
          </a:p>
          <a:p>
            <a:r>
              <a:rPr lang="en-US" dirty="0">
                <a:solidFill>
                  <a:schemeClr val="tx1"/>
                </a:solidFill>
              </a:rPr>
              <a:t>Nested Tables</a:t>
            </a:r>
          </a:p>
          <a:p>
            <a:r>
              <a:rPr lang="en-US" dirty="0">
                <a:solidFill>
                  <a:schemeClr val="tx1"/>
                </a:solidFill>
              </a:rPr>
              <a:t>Complex tables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Cells Width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Cell Spacing and Padding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Column and Row Span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39552" y="-243408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HTML Tables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40801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4343400" y="1981200"/>
            <a:ext cx="4267200" cy="44196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cellpadding</a:t>
            </a: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the empty space around the cell content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457200" y="1981200"/>
            <a:ext cx="3352800" cy="45720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</a:t>
            </a: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the empty space between cells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smtClean="0"/>
              <a:t>Cell Spacing and Padding</a:t>
            </a:r>
          </a:p>
        </p:txBody>
      </p:sp>
      <p:sp>
        <p:nvSpPr>
          <p:cNvPr id="1024003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340768"/>
            <a:ext cx="8686800" cy="533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Tables have two attributes related to space</a:t>
            </a:r>
          </a:p>
        </p:txBody>
      </p:sp>
      <p:sp>
        <p:nvSpPr>
          <p:cNvPr id="3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969963" y="3055938"/>
            <a:ext cx="2233612" cy="1439862"/>
            <a:chOff x="838" y="1933"/>
            <a:chExt cx="1407" cy="907"/>
          </a:xfrm>
        </p:grpSpPr>
        <p:sp>
          <p:nvSpPr>
            <p:cNvPr id="1024007" name="Rectangle 7"/>
            <p:cNvSpPr>
              <a:spLocks noChangeArrowheads="1"/>
            </p:cNvSpPr>
            <p:nvPr/>
          </p:nvSpPr>
          <p:spPr bwMode="auto">
            <a:xfrm>
              <a:off x="838" y="1933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08" name="Rectangle 8"/>
            <p:cNvSpPr>
              <a:spLocks noChangeArrowheads="1"/>
            </p:cNvSpPr>
            <p:nvPr/>
          </p:nvSpPr>
          <p:spPr bwMode="auto">
            <a:xfrm>
              <a:off x="1746" y="1933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09" name="Rectangle 9"/>
            <p:cNvSpPr>
              <a:spLocks noChangeArrowheads="1"/>
            </p:cNvSpPr>
            <p:nvPr/>
          </p:nvSpPr>
          <p:spPr bwMode="auto">
            <a:xfrm>
              <a:off x="838" y="2568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10" name="Rectangle 10"/>
            <p:cNvSpPr>
              <a:spLocks noChangeArrowheads="1"/>
            </p:cNvSpPr>
            <p:nvPr/>
          </p:nvSpPr>
          <p:spPr bwMode="auto">
            <a:xfrm>
              <a:off x="1746" y="2568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11" name="Line 11"/>
            <p:cNvSpPr>
              <a:spLocks noChangeShapeType="1"/>
            </p:cNvSpPr>
            <p:nvPr/>
          </p:nvSpPr>
          <p:spPr bwMode="auto">
            <a:xfrm>
              <a:off x="1336" y="2069"/>
              <a:ext cx="41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014" name="Line 14"/>
            <p:cNvSpPr>
              <a:spLocks noChangeShapeType="1"/>
            </p:cNvSpPr>
            <p:nvPr/>
          </p:nvSpPr>
          <p:spPr bwMode="auto">
            <a:xfrm flipH="1">
              <a:off x="1988" y="2197"/>
              <a:ext cx="0" cy="37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029" name="Line 29"/>
            <p:cNvSpPr>
              <a:spLocks noChangeShapeType="1"/>
            </p:cNvSpPr>
            <p:nvPr/>
          </p:nvSpPr>
          <p:spPr bwMode="auto">
            <a:xfrm>
              <a:off x="1337" y="2704"/>
              <a:ext cx="41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030" name="Line 30"/>
            <p:cNvSpPr>
              <a:spLocks noChangeShapeType="1"/>
            </p:cNvSpPr>
            <p:nvPr/>
          </p:nvSpPr>
          <p:spPr bwMode="auto">
            <a:xfrm flipH="1">
              <a:off x="1087" y="2197"/>
              <a:ext cx="0" cy="37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5224463" y="2819400"/>
            <a:ext cx="2501900" cy="1887538"/>
            <a:chOff x="3345" y="1688"/>
            <a:chExt cx="1576" cy="1189"/>
          </a:xfrm>
          <a:effectLst/>
        </p:grpSpPr>
        <p:sp>
          <p:nvSpPr>
            <p:cNvPr id="1024025" name="Rectangle 25"/>
            <p:cNvSpPr>
              <a:spLocks noChangeArrowheads="1"/>
            </p:cNvSpPr>
            <p:nvPr/>
          </p:nvSpPr>
          <p:spPr bwMode="auto">
            <a:xfrm>
              <a:off x="3355" y="168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31" name="Line 31"/>
            <p:cNvSpPr>
              <a:spLocks noChangeShapeType="1"/>
            </p:cNvSpPr>
            <p:nvPr/>
          </p:nvSpPr>
          <p:spPr bwMode="auto">
            <a:xfrm flipH="1">
              <a:off x="3718" y="2057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3" name="Line 33"/>
            <p:cNvSpPr>
              <a:spLocks noChangeShapeType="1"/>
            </p:cNvSpPr>
            <p:nvPr/>
          </p:nvSpPr>
          <p:spPr bwMode="auto">
            <a:xfrm>
              <a:off x="3345" y="1999"/>
              <a:ext cx="22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4" name="Line 34"/>
            <p:cNvSpPr>
              <a:spLocks noChangeShapeType="1"/>
            </p:cNvSpPr>
            <p:nvPr/>
          </p:nvSpPr>
          <p:spPr bwMode="auto">
            <a:xfrm>
              <a:off x="3884" y="1996"/>
              <a:ext cx="22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5" name="Line 35"/>
            <p:cNvSpPr>
              <a:spLocks noChangeShapeType="1"/>
            </p:cNvSpPr>
            <p:nvPr/>
          </p:nvSpPr>
          <p:spPr bwMode="auto">
            <a:xfrm flipH="1">
              <a:off x="3718" y="1718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6" name="Rectangle 36"/>
            <p:cNvSpPr>
              <a:spLocks noChangeArrowheads="1"/>
            </p:cNvSpPr>
            <p:nvPr/>
          </p:nvSpPr>
          <p:spPr bwMode="auto">
            <a:xfrm>
              <a:off x="3355" y="227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37" name="Line 37"/>
            <p:cNvSpPr>
              <a:spLocks noChangeShapeType="1"/>
            </p:cNvSpPr>
            <p:nvPr/>
          </p:nvSpPr>
          <p:spPr bwMode="auto">
            <a:xfrm flipH="1">
              <a:off x="3718" y="2647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8" name="Line 38"/>
            <p:cNvSpPr>
              <a:spLocks noChangeShapeType="1"/>
            </p:cNvSpPr>
            <p:nvPr/>
          </p:nvSpPr>
          <p:spPr bwMode="auto">
            <a:xfrm>
              <a:off x="3345" y="2589"/>
              <a:ext cx="22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9" name="Line 39"/>
            <p:cNvSpPr>
              <a:spLocks noChangeShapeType="1"/>
            </p:cNvSpPr>
            <p:nvPr/>
          </p:nvSpPr>
          <p:spPr bwMode="auto">
            <a:xfrm>
              <a:off x="3884" y="2586"/>
              <a:ext cx="22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0" name="Line 40"/>
            <p:cNvSpPr>
              <a:spLocks noChangeShapeType="1"/>
            </p:cNvSpPr>
            <p:nvPr/>
          </p:nvSpPr>
          <p:spPr bwMode="auto">
            <a:xfrm flipH="1">
              <a:off x="3718" y="2308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1" name="Rectangle 41"/>
            <p:cNvSpPr>
              <a:spLocks noChangeArrowheads="1"/>
            </p:cNvSpPr>
            <p:nvPr/>
          </p:nvSpPr>
          <p:spPr bwMode="auto">
            <a:xfrm>
              <a:off x="4171" y="168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42" name="Line 42"/>
            <p:cNvSpPr>
              <a:spLocks noChangeShapeType="1"/>
            </p:cNvSpPr>
            <p:nvPr/>
          </p:nvSpPr>
          <p:spPr bwMode="auto">
            <a:xfrm flipH="1">
              <a:off x="4534" y="2057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3" name="Line 43"/>
            <p:cNvSpPr>
              <a:spLocks noChangeShapeType="1"/>
            </p:cNvSpPr>
            <p:nvPr/>
          </p:nvSpPr>
          <p:spPr bwMode="auto">
            <a:xfrm>
              <a:off x="4161" y="1999"/>
              <a:ext cx="22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4" name="Line 44"/>
            <p:cNvSpPr>
              <a:spLocks noChangeShapeType="1"/>
            </p:cNvSpPr>
            <p:nvPr/>
          </p:nvSpPr>
          <p:spPr bwMode="auto">
            <a:xfrm>
              <a:off x="4700" y="1996"/>
              <a:ext cx="22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5" name="Line 45"/>
            <p:cNvSpPr>
              <a:spLocks noChangeShapeType="1"/>
            </p:cNvSpPr>
            <p:nvPr/>
          </p:nvSpPr>
          <p:spPr bwMode="auto">
            <a:xfrm flipH="1">
              <a:off x="4534" y="1718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6" name="Rectangle 46"/>
            <p:cNvSpPr>
              <a:spLocks noChangeArrowheads="1"/>
            </p:cNvSpPr>
            <p:nvPr/>
          </p:nvSpPr>
          <p:spPr bwMode="auto">
            <a:xfrm>
              <a:off x="4171" y="227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47" name="Line 47"/>
            <p:cNvSpPr>
              <a:spLocks noChangeShapeType="1"/>
            </p:cNvSpPr>
            <p:nvPr/>
          </p:nvSpPr>
          <p:spPr bwMode="auto">
            <a:xfrm flipH="1">
              <a:off x="4534" y="2647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8" name="Line 48"/>
            <p:cNvSpPr>
              <a:spLocks noChangeShapeType="1"/>
            </p:cNvSpPr>
            <p:nvPr/>
          </p:nvSpPr>
          <p:spPr bwMode="auto">
            <a:xfrm>
              <a:off x="4161" y="2589"/>
              <a:ext cx="22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9" name="Line 49"/>
            <p:cNvSpPr>
              <a:spLocks noChangeShapeType="1"/>
            </p:cNvSpPr>
            <p:nvPr/>
          </p:nvSpPr>
          <p:spPr bwMode="auto">
            <a:xfrm>
              <a:off x="4700" y="2586"/>
              <a:ext cx="22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50" name="Line 50"/>
            <p:cNvSpPr>
              <a:spLocks noChangeShapeType="1"/>
            </p:cNvSpPr>
            <p:nvPr/>
          </p:nvSpPr>
          <p:spPr bwMode="auto">
            <a:xfrm flipH="1">
              <a:off x="4534" y="2308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</p:grpSp>
    </p:spTree>
    <p:extLst>
      <p:ext uri="{BB962C8B-B14F-4D97-AF65-F5344CB8AC3E}">
        <p14:creationId xmlns:p14="http://schemas.microsoft.com/office/powerpoint/2010/main" xmlns="" val="255802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Cell Spacing and Padding – Example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6052" name="Rectangle 4"/>
          <p:cNvSpPr>
            <a:spLocks noChangeArrowheads="1"/>
          </p:cNvSpPr>
          <p:nvPr/>
        </p:nvSpPr>
        <p:spPr bwMode="auto">
          <a:xfrm>
            <a:off x="565150" y="1400175"/>
            <a:ext cx="7993063" cy="4426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&lt;head&gt;&lt;title&gt;Table Cells&lt;/title&gt;&lt;/head&gt;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cellspacing="15" cellpadding="0"&gt;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&lt;br/&gt;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cellspacing="0" cellpadding="10"&gt;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026054" name="Rectangle 6"/>
          <p:cNvSpPr>
            <a:spLocks noChangeArrowheads="1"/>
          </p:cNvSpPr>
          <p:nvPr/>
        </p:nvSpPr>
        <p:spPr bwMode="auto">
          <a:xfrm>
            <a:off x="457200" y="868154"/>
            <a:ext cx="24449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bg-BG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cells</a:t>
            </a:r>
            <a:r>
              <a:rPr lang="bg-BG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.html</a:t>
            </a:r>
          </a:p>
        </p:txBody>
      </p:sp>
    </p:spTree>
    <p:extLst>
      <p:ext uri="{BB962C8B-B14F-4D97-AF65-F5344CB8AC3E}">
        <p14:creationId xmlns:p14="http://schemas.microsoft.com/office/powerpoint/2010/main" xmlns="" val="297402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 smtClean="0"/>
              <a:t>Cell Spacing and Padding </a:t>
            </a:r>
            <a:r>
              <a:rPr lang="en-US" sz="3600" smtClean="0"/>
              <a:t>– Example (2)</a:t>
            </a:r>
            <a:endParaRPr lang="en-US" sz="36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6052" name="Rectangle 4"/>
          <p:cNvSpPr>
            <a:spLocks noChangeArrowheads="1"/>
          </p:cNvSpPr>
          <p:nvPr/>
        </p:nvSpPr>
        <p:spPr bwMode="auto">
          <a:xfrm>
            <a:off x="565150" y="1400175"/>
            <a:ext cx="7993063" cy="4426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&lt;head&gt;&lt;title&gt;Table Cells&lt;/title&gt;&lt;/head&gt;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cellspacing="15" cellpadding="0"&gt;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&lt;br/&gt;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cellspacing="0" cellpadding="10"&gt;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026054" name="Rectangle 6"/>
          <p:cNvSpPr>
            <a:spLocks noChangeArrowheads="1"/>
          </p:cNvSpPr>
          <p:nvPr/>
        </p:nvSpPr>
        <p:spPr bwMode="auto">
          <a:xfrm>
            <a:off x="457200" y="868154"/>
            <a:ext cx="2444900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bg-BG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cells</a:t>
            </a:r>
            <a:r>
              <a:rPr lang="bg-BG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.html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275856" y="5805264"/>
            <a:ext cx="5280248" cy="525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Cell Spacing and Cell Padding – Live Demo</a:t>
            </a:r>
            <a:endParaRPr kumimoji="0" lang="bg-BG" sz="18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599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0900" y="1447800"/>
            <a:ext cx="5181600" cy="144779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Row and Column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Spans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94300" y="3091980"/>
            <a:ext cx="4114800" cy="87042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How to Make a Two-Cells Column or Row?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620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5334000" y="1676400"/>
            <a:ext cx="3352800" cy="48768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rowspan</a:t>
            </a: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how many rows the cell occupies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457200" y="1676400"/>
            <a:ext cx="3352800" cy="48768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colspan</a:t>
            </a: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how many columns the cell occupies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6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Column and Row Span</a:t>
            </a:r>
          </a:p>
        </p:txBody>
      </p:sp>
      <p:sp>
        <p:nvSpPr>
          <p:cNvPr id="1036293" name="Rectangle 5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609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Cells have two attributes related to merging</a:t>
            </a:r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36304" name="Rectangle 16"/>
          <p:cNvSpPr>
            <a:spLocks noChangeArrowheads="1"/>
          </p:cNvSpPr>
          <p:nvPr/>
        </p:nvSpPr>
        <p:spPr bwMode="auto">
          <a:xfrm>
            <a:off x="990599" y="3240832"/>
            <a:ext cx="1447801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cell[1,1]</a:t>
            </a:r>
            <a:endParaRPr lang="bg-BG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24" name="Rectangle 36"/>
          <p:cNvSpPr>
            <a:spLocks noChangeArrowheads="1"/>
          </p:cNvSpPr>
          <p:nvPr/>
        </p:nvSpPr>
        <p:spPr bwMode="auto">
          <a:xfrm>
            <a:off x="2538918" y="3240832"/>
            <a:ext cx="1499682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cell[1,2]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25" name="Rectangle 37"/>
          <p:cNvSpPr>
            <a:spLocks noChangeArrowheads="1"/>
          </p:cNvSpPr>
          <p:nvPr/>
        </p:nvSpPr>
        <p:spPr bwMode="auto">
          <a:xfrm>
            <a:off x="990600" y="3908359"/>
            <a:ext cx="3048000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cell[2,1]</a:t>
            </a:r>
            <a:endParaRPr lang="bg-BG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26" name="AutoShape 38"/>
          <p:cNvSpPr>
            <a:spLocks noChangeArrowheads="1"/>
          </p:cNvSpPr>
          <p:nvPr/>
        </p:nvSpPr>
        <p:spPr bwMode="auto">
          <a:xfrm>
            <a:off x="2555875" y="2492375"/>
            <a:ext cx="1871663" cy="527804"/>
          </a:xfrm>
          <a:prstGeom prst="wedgeRoundRectCallout">
            <a:avLst>
              <a:gd name="adj1" fmla="val -46269"/>
              <a:gd name="adj2" fmla="val 155148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colspan="1"</a:t>
            </a:r>
          </a:p>
        </p:txBody>
      </p:sp>
      <p:sp>
        <p:nvSpPr>
          <p:cNvPr id="1036327" name="AutoShape 39"/>
          <p:cNvSpPr>
            <a:spLocks noChangeArrowheads="1"/>
          </p:cNvSpPr>
          <p:nvPr/>
        </p:nvSpPr>
        <p:spPr bwMode="auto">
          <a:xfrm>
            <a:off x="539750" y="2492375"/>
            <a:ext cx="1871663" cy="527804"/>
          </a:xfrm>
          <a:prstGeom prst="wedgeRoundRectCallout">
            <a:avLst>
              <a:gd name="adj1" fmla="val 41519"/>
              <a:gd name="adj2" fmla="val 145954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colspan="1"</a:t>
            </a:r>
          </a:p>
        </p:txBody>
      </p:sp>
      <p:sp>
        <p:nvSpPr>
          <p:cNvPr id="1036328" name="AutoShape 40"/>
          <p:cNvSpPr>
            <a:spLocks noChangeArrowheads="1"/>
          </p:cNvSpPr>
          <p:nvPr/>
        </p:nvSpPr>
        <p:spPr bwMode="auto">
          <a:xfrm>
            <a:off x="2971800" y="4648200"/>
            <a:ext cx="1871662" cy="527804"/>
          </a:xfrm>
          <a:prstGeom prst="wedgeRoundRectCallout">
            <a:avLst>
              <a:gd name="adj1" fmla="val -39747"/>
              <a:gd name="adj2" fmla="val -112553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colspan="2"</a:t>
            </a:r>
          </a:p>
        </p:txBody>
      </p:sp>
      <p:sp>
        <p:nvSpPr>
          <p:cNvPr id="1036329" name="Rectangle 41"/>
          <p:cNvSpPr>
            <a:spLocks noChangeArrowheads="1"/>
          </p:cNvSpPr>
          <p:nvPr/>
        </p:nvSpPr>
        <p:spPr bwMode="auto">
          <a:xfrm>
            <a:off x="5291138" y="3200400"/>
            <a:ext cx="1503362" cy="1295400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80000" tIns="108000" rIns="180000" bIns="108000" anchor="ctr"/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cell[1,1]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30" name="Rectangle 42"/>
          <p:cNvSpPr>
            <a:spLocks noChangeArrowheads="1"/>
          </p:cNvSpPr>
          <p:nvPr/>
        </p:nvSpPr>
        <p:spPr bwMode="auto">
          <a:xfrm>
            <a:off x="6917243" y="3200400"/>
            <a:ext cx="1410277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cell[1,2]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32" name="Rectangle 44"/>
          <p:cNvSpPr>
            <a:spLocks noChangeArrowheads="1"/>
          </p:cNvSpPr>
          <p:nvPr/>
        </p:nvSpPr>
        <p:spPr bwMode="auto">
          <a:xfrm>
            <a:off x="6917243" y="3886200"/>
            <a:ext cx="1410277" cy="609600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cell[2,1]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33" name="AutoShape 45"/>
          <p:cNvSpPr>
            <a:spLocks noChangeArrowheads="1"/>
          </p:cNvSpPr>
          <p:nvPr/>
        </p:nvSpPr>
        <p:spPr bwMode="auto">
          <a:xfrm>
            <a:off x="4716463" y="2492375"/>
            <a:ext cx="1943100" cy="527804"/>
          </a:xfrm>
          <a:prstGeom prst="wedgeRoundRectCallout">
            <a:avLst>
              <a:gd name="adj1" fmla="val 38074"/>
              <a:gd name="adj2" fmla="val 150000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rowspan="2"</a:t>
            </a:r>
          </a:p>
        </p:txBody>
      </p:sp>
      <p:sp>
        <p:nvSpPr>
          <p:cNvPr id="1036334" name="AutoShape 46"/>
          <p:cNvSpPr>
            <a:spLocks noChangeArrowheads="1"/>
          </p:cNvSpPr>
          <p:nvPr/>
        </p:nvSpPr>
        <p:spPr bwMode="auto">
          <a:xfrm>
            <a:off x="6804025" y="2492375"/>
            <a:ext cx="1944688" cy="527804"/>
          </a:xfrm>
          <a:prstGeom prst="wedgeRoundRectCallout">
            <a:avLst>
              <a:gd name="adj1" fmla="val -39389"/>
              <a:gd name="adj2" fmla="val 150736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rowspan="1"</a:t>
            </a:r>
          </a:p>
        </p:txBody>
      </p:sp>
      <p:sp>
        <p:nvSpPr>
          <p:cNvPr id="20" name="AutoShape 46"/>
          <p:cNvSpPr>
            <a:spLocks noChangeArrowheads="1"/>
          </p:cNvSpPr>
          <p:nvPr/>
        </p:nvSpPr>
        <p:spPr bwMode="auto">
          <a:xfrm>
            <a:off x="6781800" y="4572000"/>
            <a:ext cx="1944688" cy="527804"/>
          </a:xfrm>
          <a:prstGeom prst="wedgeRoundRectCallout">
            <a:avLst>
              <a:gd name="adj1" fmla="val -36289"/>
              <a:gd name="adj2" fmla="val -89144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rowspan="1"</a:t>
            </a:r>
          </a:p>
        </p:txBody>
      </p:sp>
    </p:spTree>
    <p:extLst>
      <p:ext uri="{BB962C8B-B14F-4D97-AF65-F5344CB8AC3E}">
        <p14:creationId xmlns:p14="http://schemas.microsoft.com/office/powerpoint/2010/main" xmlns="" val="246154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326" grpId="0" animBg="1"/>
      <p:bldP spid="1036327" grpId="0" animBg="1"/>
      <p:bldP spid="1036328" grpId="0" animBg="1"/>
      <p:bldP spid="1036333" grpId="0" animBg="1"/>
      <p:bldP spid="1036334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 smtClean="0"/>
              <a:t>Column and Row Span – </a:t>
            </a:r>
            <a:br>
              <a:rPr lang="en-US" sz="3600" dirty="0" smtClean="0"/>
            </a:br>
            <a:r>
              <a:rPr lang="en-US" sz="3600" dirty="0" smtClean="0"/>
              <a:t>Example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38339" name="Rectangle 3"/>
          <p:cNvSpPr>
            <a:spLocks noChangeArrowheads="1"/>
          </p:cNvSpPr>
          <p:nvPr/>
        </p:nvSpPr>
        <p:spPr bwMode="auto">
          <a:xfrm>
            <a:off x="539750" y="1911683"/>
            <a:ext cx="7993063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cellspacing="0"&gt;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 class="1"&gt;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&lt;td&gt;Cell[1,1]&lt;/td&gt;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 colspan="2"&gt;Cell[2,1]&lt;/td&gt;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 class="2"&gt;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&lt;td&gt;Cell[1,2]&lt;/td&gt;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 rowspan="2"&gt;Cell[2,2]&lt;/td&gt;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&lt;td&gt;Cell[3,2]&lt;/td&gt;&lt;/tr&gt;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 class="3"&gt;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&lt;td&gt;Cell[1,3]&lt;/td&gt;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&lt;td&gt;Cell[2,3]&lt;/td&gt;&lt;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038341" name="Rectangle 5"/>
          <p:cNvSpPr>
            <a:spLocks noChangeArrowheads="1"/>
          </p:cNvSpPr>
          <p:nvPr/>
        </p:nvSpPr>
        <p:spPr bwMode="auto">
          <a:xfrm>
            <a:off x="2617788" y="2327702"/>
            <a:ext cx="184731" cy="830997"/>
          </a:xfrm>
          <a:prstGeom prst="rect">
            <a:avLst/>
          </a:prstGeom>
          <a:noFill/>
          <a:ln w="25400" algn="ctr">
            <a:noFill/>
            <a:miter lim="800000"/>
            <a:headEnd type="none" w="lg" len="med"/>
            <a:tailEnd type="none" w="lg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400" b="0"/>
              <a:t/>
            </a:r>
            <a:br>
              <a:rPr lang="en-US" sz="2400" b="0"/>
            </a:br>
            <a:endParaRPr lang="en-US" sz="2400" b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97392" y="1143000"/>
            <a:ext cx="5486400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table-colspan-rowspan.html</a:t>
            </a:r>
            <a:endParaRPr lang="bg-BG" sz="2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989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600" dirty="0" smtClean="0"/>
              <a:t>Column and Row Span </a:t>
            </a:r>
            <a:r>
              <a:rPr lang="en-US" sz="3600" dirty="0" smtClean="0"/>
              <a:t>– Example </a:t>
            </a:r>
            <a:r>
              <a:rPr lang="en-US" sz="3600" dirty="0" smtClean="0"/>
              <a:t>(2)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38339" name="Rectangle 3"/>
          <p:cNvSpPr>
            <a:spLocks noChangeArrowheads="1"/>
          </p:cNvSpPr>
          <p:nvPr/>
        </p:nvSpPr>
        <p:spPr bwMode="auto">
          <a:xfrm>
            <a:off x="539552" y="2060848"/>
            <a:ext cx="7993063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cellspacing="0"&gt;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 class="1"&gt;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&lt;td&gt;Cell[1,1]&lt;/td&gt;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 colspan="2"&gt;Cell[2,1]&lt;/td&gt;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 class="2"&gt;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&lt;td&gt;Cell[1,2]&lt;/td&gt;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 rowspan="2"&gt;Cell[2,2]&lt;/td&gt;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&lt;td&gt;Cell[3,2]&lt;/td&gt;&lt;/tr&gt;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 class="3"&gt;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&lt;td&gt;Cell[1,3]&lt;/td&gt;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&lt;td&gt;Cell[2,3]&lt;/td&gt;&lt;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038341" name="Rectangle 5"/>
          <p:cNvSpPr>
            <a:spLocks noChangeArrowheads="1"/>
          </p:cNvSpPr>
          <p:nvPr/>
        </p:nvSpPr>
        <p:spPr bwMode="auto">
          <a:xfrm>
            <a:off x="2617788" y="2327702"/>
            <a:ext cx="184731" cy="830997"/>
          </a:xfrm>
          <a:prstGeom prst="rect">
            <a:avLst/>
          </a:prstGeom>
          <a:noFill/>
          <a:ln w="25400" algn="ctr">
            <a:noFill/>
            <a:miter lim="800000"/>
            <a:headEnd type="none" w="lg" len="med"/>
            <a:tailEnd type="none" w="lg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400" b="0"/>
              <a:t/>
            </a:r>
            <a:br>
              <a:rPr lang="en-US" sz="2400" b="0"/>
            </a:br>
            <a:endParaRPr lang="en-US" sz="2400" b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97392" y="1143000"/>
            <a:ext cx="5486400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table-colspan-rowspan.html</a:t>
            </a:r>
            <a:endParaRPr lang="bg-BG" sz="2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751512" y="1196752"/>
            <a:ext cx="4392488" cy="1656184"/>
            <a:chOff x="1649" y="1987"/>
            <a:chExt cx="2463" cy="864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291" y="2563"/>
              <a:ext cx="821" cy="288"/>
            </a:xfrm>
            <a:prstGeom prst="rect">
              <a:avLst/>
            </a:prstGeom>
            <a:solidFill>
              <a:srgbClr val="CCCCFF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1400" b="1" dirty="0">
                  <a:latin typeface="Consolas" pitchFamily="49" charset="0"/>
                  <a:cs typeface="Consolas" pitchFamily="49" charset="0"/>
                </a:rPr>
                <a:t>Cell[2,3]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649" y="2563"/>
              <a:ext cx="821" cy="288"/>
            </a:xfrm>
            <a:prstGeom prst="rect">
              <a:avLst/>
            </a:prstGeom>
            <a:solidFill>
              <a:srgbClr val="CCCCFF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1400" b="1">
                  <a:latin typeface="Consolas" pitchFamily="49" charset="0"/>
                  <a:cs typeface="Consolas" pitchFamily="49" charset="0"/>
                </a:rPr>
                <a:t>Cell[1,3]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291" y="2275"/>
              <a:ext cx="821" cy="288"/>
            </a:xfrm>
            <a:prstGeom prst="rect">
              <a:avLst/>
            </a:prstGeom>
            <a:solidFill>
              <a:srgbClr val="FFCC66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1400" b="1">
                  <a:latin typeface="Consolas" pitchFamily="49" charset="0"/>
                  <a:cs typeface="Consolas" pitchFamily="49" charset="0"/>
                </a:rPr>
                <a:t>Cell[3,2]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470" y="2275"/>
              <a:ext cx="821" cy="576"/>
            </a:xfrm>
            <a:prstGeom prst="rect">
              <a:avLst/>
            </a:prstGeom>
            <a:solidFill>
              <a:srgbClr val="FFCC66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1400" b="1" dirty="0">
                  <a:latin typeface="Consolas" pitchFamily="49" charset="0"/>
                  <a:cs typeface="Consolas" pitchFamily="49" charset="0"/>
                </a:rPr>
                <a:t>Cell[2,2]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649" y="2275"/>
              <a:ext cx="821" cy="288"/>
            </a:xfrm>
            <a:prstGeom prst="rect">
              <a:avLst/>
            </a:prstGeom>
            <a:solidFill>
              <a:srgbClr val="FFCC66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1400" b="1">
                  <a:latin typeface="Consolas" pitchFamily="49" charset="0"/>
                  <a:cs typeface="Consolas" pitchFamily="49" charset="0"/>
                </a:rPr>
                <a:t>Cell[1,2]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470" y="1987"/>
              <a:ext cx="1642" cy="288"/>
            </a:xfrm>
            <a:prstGeom prst="rect">
              <a:avLst/>
            </a:prstGeom>
            <a:solidFill>
              <a:srgbClr val="FFFF00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1400" b="1">
                  <a:latin typeface="Consolas" pitchFamily="49" charset="0"/>
                  <a:cs typeface="Consolas" pitchFamily="49" charset="0"/>
                </a:rPr>
                <a:t>Cell[2,1]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649" y="1987"/>
              <a:ext cx="821" cy="288"/>
            </a:xfrm>
            <a:prstGeom prst="rect">
              <a:avLst/>
            </a:prstGeom>
            <a:solidFill>
              <a:srgbClr val="FFFF00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1400" b="1" dirty="0">
                  <a:latin typeface="Consolas" pitchFamily="49" charset="0"/>
                  <a:cs typeface="Consolas" pitchFamily="49" charset="0"/>
                </a:rPr>
                <a:t>Cell[1,1]</a:t>
              </a: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649" y="1987"/>
              <a:ext cx="246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1649" y="2851"/>
              <a:ext cx="246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1649" y="1987"/>
              <a:ext cx="0" cy="86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4112" y="1987"/>
              <a:ext cx="0" cy="86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1649" y="2275"/>
              <a:ext cx="246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2470" y="1987"/>
              <a:ext cx="0" cy="86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1649" y="2563"/>
              <a:ext cx="821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3291" y="2275"/>
              <a:ext cx="0" cy="576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3291" y="2563"/>
              <a:ext cx="821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6" name="Title 4"/>
          <p:cNvSpPr txBox="1">
            <a:spLocks/>
          </p:cNvSpPr>
          <p:nvPr/>
        </p:nvSpPr>
        <p:spPr>
          <a:xfrm>
            <a:off x="3275856" y="6021288"/>
            <a:ext cx="5466184" cy="452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Row and  Column  Spans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641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chemeClr val="tx1"/>
                </a:solidFill>
              </a:rPr>
              <a:t>HTML Tables</a:t>
            </a:r>
          </a:p>
        </p:txBody>
      </p:sp>
      <p:sp>
        <p:nvSpPr>
          <p:cNvPr id="1019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tx1"/>
                </a:solidFill>
              </a:rPr>
              <a:t>Tables represent tabular data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tx1"/>
                </a:solidFill>
              </a:rPr>
              <a:t>A table consists of one or several rows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tx1"/>
                </a:solidFill>
              </a:rPr>
              <a:t>Each row has one or more columns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tx1"/>
                </a:solidFill>
              </a:rPr>
              <a:t>Tables are comprised of several core tags: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&lt;table&gt;&lt;/table&gt;</a:t>
            </a:r>
            <a:r>
              <a:rPr lang="en-US" dirty="0" smtClean="0">
                <a:solidFill>
                  <a:schemeClr val="tx1"/>
                </a:solidFill>
              </a:rPr>
              <a:t>:  begin/end table definition</a:t>
            </a:r>
          </a:p>
          <a:p>
            <a:pPr lvl="1">
              <a:lnSpc>
                <a:spcPct val="100000"/>
              </a:lnSpc>
              <a:defRPr/>
            </a:pPr>
            <a:r>
              <a:rPr lang="en-US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&lt;tr&gt;&lt;/tr&gt;</a:t>
            </a:r>
            <a:r>
              <a:rPr lang="en-US" noProof="1" smtClean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</a:rPr>
              <a:t>create a table row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&lt;td&gt;&lt;/td&gt;</a:t>
            </a:r>
            <a:r>
              <a:rPr lang="en-US" dirty="0" smtClean="0">
                <a:solidFill>
                  <a:schemeClr val="tx1"/>
                </a:solidFill>
              </a:rPr>
              <a:t>: create tabular data (cell)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tx1"/>
                </a:solidFill>
              </a:rPr>
              <a:t>Tables should not be used for layout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tx1"/>
                </a:solidFill>
              </a:rPr>
              <a:t>Use CSS floats and positioning styles instead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9500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Simple HTML Tables – Example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1715" name="Rectangle 3"/>
          <p:cNvSpPr>
            <a:spLocks noChangeArrowheads="1"/>
          </p:cNvSpPr>
          <p:nvPr/>
        </p:nvSpPr>
        <p:spPr bwMode="auto">
          <a:xfrm>
            <a:off x="608014" y="1230154"/>
            <a:ext cx="792638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cellspacing="0"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cellpadding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="5"&gt;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td&gt;&lt;img src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="ppt.gif"&gt;&lt;/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="lecture1.ppt"&gt;Lecture 1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="ppt.gif"&gt;&lt;/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="lecture2.ppt"&gt;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Lecture 2&lt;/a&gt;&lt;/td&gt;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="zip.gif"&gt;&lt;/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="lecture2-demos.zip"&gt;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Lecture 2 - Demos&lt;/a&gt;&lt;/td&gt;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021088" y="6021288"/>
            <a:ext cx="5122912" cy="664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Simple HTML Tables – Live Demo</a:t>
            </a:r>
            <a:endParaRPr kumimoji="0" lang="bg-BG" sz="18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8785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Data Cells and Header Cells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59617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>
                <a:solidFill>
                  <a:schemeClr val="tx1"/>
                </a:solidFill>
              </a:rPr>
              <a:t>Two kinds of cells in HTML tables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tx1"/>
                </a:solidFill>
              </a:rPr>
              <a:t>Data cells – containing the table data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tx1"/>
                </a:solidFill>
              </a:rPr>
              <a:t>Header cells – used for the column names or some more important cells</a:t>
            </a:r>
          </a:p>
          <a:p>
            <a:pPr>
              <a:lnSpc>
                <a:spcPct val="95000"/>
              </a:lnSpc>
            </a:pPr>
            <a:r>
              <a:rPr lang="en-US" dirty="0" smtClean="0">
                <a:solidFill>
                  <a:schemeClr val="tx1"/>
                </a:solidFill>
              </a:rPr>
              <a:t>Why two kinds of cells?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tx1"/>
                </a:solidFill>
              </a:rPr>
              <a:t>Used to semantically separate the cells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9552" y="3861048"/>
            <a:ext cx="7926386" cy="22413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</a:t>
            </a:r>
            <a:r>
              <a:rPr lang="en-US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6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th&gt;Full </a:t>
            </a:r>
            <a:r>
              <a:rPr lang="en-US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1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&lt;/th&gt; &lt;</a:t>
            </a:r>
            <a:r>
              <a:rPr lang="en-US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th&gt;Mark&lt;/</a:t>
            </a:r>
            <a:r>
              <a:rPr lang="en-US" sz="1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</a:t>
            </a:r>
            <a:r>
              <a:rPr lang="en-US" sz="1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6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td&gt;Doncho Minkov&lt;/td&gt; &lt;td&gt;Very good </a:t>
            </a:r>
            <a:r>
              <a:rPr lang="en-US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(5)&lt;/</a:t>
            </a:r>
            <a:r>
              <a:rPr lang="en-US" sz="1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eaLnBrk="0" hangingPunct="0">
              <a:lnSpc>
                <a:spcPct val="6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td&gt;Georgi Georgiev&lt;/td&gt; &lt;td&gt;Exellent </a:t>
            </a:r>
            <a:r>
              <a:rPr lang="en-US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(6)&lt;/</a:t>
            </a:r>
            <a:r>
              <a:rPr lang="en-US" sz="1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80CE2-635B-4792-AE1C-2E394DDDFCC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3347864" y="6093296"/>
            <a:ext cx="5402560" cy="583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 and Header Cells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7094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chemeClr val="tx1"/>
                </a:solidFill>
              </a:rPr>
              <a:t>Complete HTML Tables</a:t>
            </a:r>
            <a:endParaRPr lang="bg-BG" b="1" dirty="0" smtClean="0">
              <a:solidFill>
                <a:schemeClr val="tx1"/>
              </a:solidFill>
            </a:endParaRPr>
          </a:p>
        </p:txBody>
      </p:sp>
      <p:sp>
        <p:nvSpPr>
          <p:cNvPr id="1056771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2332037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Table rows split into three semantic sections: header, body and footer</a:t>
            </a:r>
          </a:p>
          <a:p>
            <a:pPr lvl="1">
              <a:defRPr/>
            </a:pPr>
            <a:r>
              <a:rPr lang="en-US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&lt;thead&gt;</a:t>
            </a:r>
            <a:r>
              <a:rPr lang="en-US" dirty="0" smtClean="0">
                <a:solidFill>
                  <a:schemeClr val="tx1"/>
                </a:solidFill>
              </a:rPr>
              <a:t> denotes table header and contains </a:t>
            </a:r>
            <a:r>
              <a:rPr lang="en-US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&lt;th&gt;</a:t>
            </a:r>
            <a:r>
              <a:rPr lang="en-US" dirty="0" smtClean="0">
                <a:solidFill>
                  <a:schemeClr val="tx1"/>
                </a:solidFill>
              </a:rPr>
              <a:t> elements, instead of </a:t>
            </a:r>
            <a:r>
              <a:rPr lang="en-US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&lt;td&gt;</a:t>
            </a:r>
            <a:r>
              <a:rPr lang="en-US" dirty="0" smtClean="0">
                <a:solidFill>
                  <a:schemeClr val="tx1"/>
                </a:solidFill>
              </a:rPr>
              <a:t> elements</a:t>
            </a:r>
          </a:p>
          <a:p>
            <a:pPr lvl="1">
              <a:defRPr/>
            </a:pPr>
            <a:r>
              <a:rPr lang="en-US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&lt;tbody&gt;</a:t>
            </a:r>
            <a:r>
              <a:rPr lang="en-US" dirty="0" smtClean="0">
                <a:solidFill>
                  <a:schemeClr val="tx1"/>
                </a:solidFill>
              </a:rPr>
              <a:t> denotes collection of table rows that contain the very data</a:t>
            </a:r>
          </a:p>
          <a:p>
            <a:pPr lvl="1">
              <a:defRPr/>
            </a:pPr>
            <a:r>
              <a:rPr lang="en-US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&lt;tfoot&gt;</a:t>
            </a:r>
            <a:r>
              <a:rPr lang="en-US" dirty="0" smtClean="0">
                <a:solidFill>
                  <a:schemeClr val="tx1"/>
                </a:solidFill>
              </a:rPr>
              <a:t> denotes table footer but comes BEFORE the </a:t>
            </a:r>
            <a:r>
              <a:rPr lang="en-US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&lt;tbody&gt;</a:t>
            </a:r>
            <a:r>
              <a:rPr lang="en-US" dirty="0" smtClean="0">
                <a:solidFill>
                  <a:schemeClr val="tx1"/>
                </a:solidFill>
              </a:rPr>
              <a:t> tag</a:t>
            </a:r>
          </a:p>
          <a:p>
            <a:pPr lvl="1">
              <a:defRPr/>
            </a:pPr>
            <a:r>
              <a:rPr lang="en-US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&lt;colgroup&gt;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&lt;col&gt;</a:t>
            </a:r>
            <a:r>
              <a:rPr lang="en-US" dirty="0" smtClean="0">
                <a:solidFill>
                  <a:schemeClr val="tx1"/>
                </a:solidFill>
              </a:rPr>
              <a:t> define columns (used to set column widths)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Subtitle 5"/>
          <p:cNvSpPr txBox="1">
            <a:spLocks/>
          </p:cNvSpPr>
          <p:nvPr/>
        </p:nvSpPr>
        <p:spPr>
          <a:xfrm>
            <a:off x="683568" y="1196752"/>
            <a:ext cx="7643192" cy="623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 Header, Footer and Body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96904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dirty="0" smtClean="0"/>
              <a:t>Complete HTML Table: Example</a:t>
            </a:r>
            <a:endParaRPr lang="bg-BG" sz="3800" dirty="0" smtClean="0"/>
          </a:p>
        </p:txBody>
      </p:sp>
      <p:sp>
        <p:nvSpPr>
          <p:cNvPr id="1057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 smtClean="0"/>
              <a:t> </a:t>
            </a:r>
            <a:endParaRPr lang="bg-BG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7796" name="Rectangle 4"/>
          <p:cNvSpPr>
            <a:spLocks noChangeArrowheads="1"/>
          </p:cNvSpPr>
          <p:nvPr/>
        </p:nvSpPr>
        <p:spPr bwMode="auto">
          <a:xfrm>
            <a:off x="611188" y="1066800"/>
            <a:ext cx="7847012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&lt;colgroup&gt;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&lt;col style="width:100px" /&gt;&lt;col /&gt;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&lt;/colgroup&gt;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&lt;thead&gt;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tr&gt;&lt;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th&gt;Column 1&lt;/th&gt;&lt;th&gt;Column 2&lt;/th&gt;&lt;/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&lt;/thead&gt;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&lt;tfoot&gt;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tr&gt;&lt;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td&gt;Footer 1&lt;/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td&gt;Footer 2&lt;/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&lt;/tfoot&gt;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&lt;tbody&gt;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tr&gt;&lt;td&gt;Cell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1.1&lt;/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td&gt;&lt;td&gt;Cell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1.2&lt;/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tr&gt;&lt;td&gt;Cell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2.1&lt;/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td&gt;Cell 2.2&lt;/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&lt;/tbody&gt;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352800" y="2291596"/>
            <a:ext cx="2514600" cy="527804"/>
          </a:xfrm>
          <a:prstGeom prst="wedgeRoundRectCallout">
            <a:avLst>
              <a:gd name="adj1" fmla="val -90772"/>
              <a:gd name="adj2" fmla="val 47887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header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048000" y="3358396"/>
            <a:ext cx="2209800" cy="527804"/>
          </a:xfrm>
          <a:prstGeom prst="wedgeRoundRectCallout">
            <a:avLst>
              <a:gd name="adj1" fmla="val -82311"/>
              <a:gd name="adj2" fmla="val 52581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footer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886200" y="4425196"/>
            <a:ext cx="4572000" cy="527804"/>
          </a:xfrm>
          <a:prstGeom prst="wedgeRoundRectCallout">
            <a:avLst>
              <a:gd name="adj1" fmla="val -84572"/>
              <a:gd name="adj2" fmla="val 43450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Last comes the body (data)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467600" y="2209800"/>
            <a:ext cx="990600" cy="527804"/>
          </a:xfrm>
          <a:prstGeom prst="wedgeRoundRectCallout">
            <a:avLst>
              <a:gd name="adj1" fmla="val -88658"/>
              <a:gd name="adj2" fmla="val 74075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886200" y="1224796"/>
            <a:ext cx="2514600" cy="527804"/>
          </a:xfrm>
          <a:prstGeom prst="wedgeRoundRectCallout">
            <a:avLst>
              <a:gd name="adj1" fmla="val -90772"/>
              <a:gd name="adj2" fmla="val 47887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columns</a:t>
            </a:r>
          </a:p>
        </p:txBody>
      </p:sp>
    </p:spTree>
    <p:extLst>
      <p:ext uri="{BB962C8B-B14F-4D97-AF65-F5344CB8AC3E}">
        <p14:creationId xmlns:p14="http://schemas.microsoft.com/office/powerpoint/2010/main" xmlns="" val="14639002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11188" y="1066800"/>
            <a:ext cx="7847012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&lt;colgroup&gt;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&lt;col style="width:200px" /&gt;&lt;col /&gt;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&lt;/colgroup&gt;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&lt;thead&gt;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&lt;tr&gt;&lt;th&gt;Column 1&lt;/th&gt;&lt;th&gt;Column 2&lt;/th&gt;&lt;/tr&gt;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&lt;/thead&gt;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&lt;tfoot&gt;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&lt;tr&gt;&lt;td&gt;Footer 1&lt;/td&gt;&lt;td&gt;Footer 2&lt;/td&gt;&lt;/tr&gt;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&lt;/tfoot&gt;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&lt;tbody&gt;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&lt;tr&gt;&lt;td&gt;Cell 1.1&lt;/td&gt;&lt;td&gt;Cell 1.2&lt;/td&gt;&lt;/tr&gt;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&lt;tr&gt;&lt;td&gt;Cell 2.1&lt;/td&gt;&lt;td&gt;Cell 2.2&lt;/td&gt;&lt;/tr&gt;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&lt;/tbody&gt;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  <a:endParaRPr lang="en-US" sz="22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800" dirty="0" smtClean="0">
                <a:solidFill>
                  <a:schemeClr val="tx1"/>
                </a:solidFill>
              </a:rPr>
              <a:t>Complete HTML Table:</a:t>
            </a:r>
            <a:br>
              <a:rPr lang="en-US" sz="3800" dirty="0" smtClean="0">
                <a:solidFill>
                  <a:schemeClr val="tx1"/>
                </a:solidFill>
              </a:rPr>
            </a:br>
            <a:r>
              <a:rPr lang="en-US" sz="3800" dirty="0" smtClean="0">
                <a:solidFill>
                  <a:schemeClr val="tx1"/>
                </a:solidFill>
              </a:rPr>
              <a:t>Example (2)</a:t>
            </a:r>
            <a:endParaRPr lang="bg-BG" sz="3800" dirty="0" smtClean="0">
              <a:solidFill>
                <a:schemeClr val="tx1"/>
              </a:solidFill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105400" y="113061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table-full.html</a:t>
            </a:r>
            <a:endParaRPr lang="en-US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843808" y="4437112"/>
            <a:ext cx="5256584" cy="527804"/>
          </a:xfrm>
          <a:prstGeom prst="wedgeRoundRectCallout">
            <a:avLst>
              <a:gd name="adj1" fmla="val -63389"/>
              <a:gd name="adj2" fmla="val -88754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Although the footer is before the data in the code, it is displayed last</a:t>
            </a:r>
            <a:endParaRPr lang="en-US" sz="12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3707904" y="6309320"/>
            <a:ext cx="5114528" cy="3482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Complete HTML Tables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48792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-24340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Nested Tables</a:t>
            </a:r>
          </a:p>
        </p:txBody>
      </p:sp>
      <p:sp>
        <p:nvSpPr>
          <p:cNvPr id="93184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0"/>
            <a:ext cx="8496300" cy="5329238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 smtClean="0"/>
              <a:t>Table "cells" (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&lt;td&gt;</a:t>
            </a:r>
            <a:r>
              <a:rPr lang="en-US" sz="3000" dirty="0" smtClean="0"/>
              <a:t>) can contain nested tables (tables within tables):</a:t>
            </a:r>
            <a:endParaRPr lang="en-US" sz="3000" dirty="0" smtClean="0">
              <a:latin typeface="Courier New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1846" name="Rectangle 6"/>
          <p:cNvSpPr>
            <a:spLocks noChangeArrowheads="1"/>
          </p:cNvSpPr>
          <p:nvPr/>
        </p:nvSpPr>
        <p:spPr bwMode="auto">
          <a:xfrm>
            <a:off x="539750" y="2057400"/>
            <a:ext cx="7993063" cy="4426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&lt;td&gt;Contact:&lt;/td&gt;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&lt;td&gt;First Name&lt;/td&gt;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&lt;td&gt;Last Name&lt;/td&gt;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52911" y="196881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nested-tables.html</a:t>
            </a:r>
            <a:endParaRPr lang="en-US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987824" y="5877272"/>
            <a:ext cx="5626968" cy="601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Nested Tables – Live Demo</a:t>
            </a:r>
            <a:endParaRPr kumimoji="0" lang="bg-BG" sz="18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Subtitle 5"/>
          <p:cNvSpPr txBox="1">
            <a:spLocks/>
          </p:cNvSpPr>
          <p:nvPr/>
        </p:nvSpPr>
        <p:spPr>
          <a:xfrm>
            <a:off x="3131840" y="548680"/>
            <a:ext cx="6194648" cy="41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Tables in Tables in Tables in Tables…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303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1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Complex Tables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250280"/>
            <a:ext cx="7924800" cy="56912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With Padding, Spacing and Stuff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292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тем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1408</Words>
  <Application>Microsoft Office PowerPoint</Application>
  <PresentationFormat>Презентация на цял екран (4:3)</PresentationFormat>
  <Paragraphs>292</Paragraphs>
  <Slides>16</Slides>
  <Notes>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16</vt:i4>
      </vt:variant>
    </vt:vector>
  </HeadingPairs>
  <TitlesOfParts>
    <vt:vector size="17" baseType="lpstr">
      <vt:lpstr>Office тема</vt:lpstr>
      <vt:lpstr>Contents </vt:lpstr>
      <vt:lpstr>HTML Tables</vt:lpstr>
      <vt:lpstr>Simple HTML Tables – Example</vt:lpstr>
      <vt:lpstr>Data Cells and Header Cells</vt:lpstr>
      <vt:lpstr>Complete HTML Tables</vt:lpstr>
      <vt:lpstr>Complete HTML Table: Example</vt:lpstr>
      <vt:lpstr>Complete HTML Table: Example (2)</vt:lpstr>
      <vt:lpstr>Nested Tables</vt:lpstr>
      <vt:lpstr>Complex Tables</vt:lpstr>
      <vt:lpstr>Cell Spacing and Padding</vt:lpstr>
      <vt:lpstr>Cell Spacing and Padding – Example</vt:lpstr>
      <vt:lpstr>Cell Spacing and Padding – Example (2)</vt:lpstr>
      <vt:lpstr>Row and Column  Spans</vt:lpstr>
      <vt:lpstr>Column and Row Span</vt:lpstr>
      <vt:lpstr>Column and Row Span –  Example</vt:lpstr>
      <vt:lpstr>Column and Row Span – Example (2)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Tables</dc:title>
  <dc:creator>PePsi</dc:creator>
  <cp:lastModifiedBy>PePsi</cp:lastModifiedBy>
  <cp:revision>36</cp:revision>
  <dcterms:created xsi:type="dcterms:W3CDTF">2015-04-14T13:01:08Z</dcterms:created>
  <dcterms:modified xsi:type="dcterms:W3CDTF">2015-04-14T13:31:49Z</dcterms:modified>
</cp:coreProperties>
</file>