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3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CDFF-983E-4675-9582-8C91F3CDAB7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D4F9-4E86-4CD7-B767-0801D7E9888B}" type="datetimeFigureOut">
              <a:rPr lang="bg-BG" smtClean="0"/>
              <a:t>14.4.2015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A8D0F-743F-4B04-AB96-0481CD1DC78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5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2277062"/>
            <a:ext cx="6096000" cy="84713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240880"/>
            <a:ext cx="6096000" cy="5691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Use HTML Elements Properly?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HTML5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show the search</a:t>
            </a:r>
            <a:br>
              <a:rPr lang="en-US" dirty="0" smtClean="0"/>
            </a:br>
            <a:r>
              <a:rPr lang="en-US" dirty="0" smtClean="0"/>
              <a:t>engines the correct content</a:t>
            </a:r>
          </a:p>
        </p:txBody>
      </p:sp>
    </p:spTree>
    <p:extLst>
      <p:ext uri="{BB962C8B-B14F-4D97-AF65-F5344CB8AC3E}">
        <p14:creationId xmlns:p14="http://schemas.microsoft.com/office/powerpoint/2010/main" xmlns="" val="8216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follow some guidelines</a:t>
            </a:r>
            <a:br>
              <a:rPr lang="en-US" dirty="0" smtClean="0"/>
            </a:br>
            <a:r>
              <a:rPr lang="en-US" dirty="0" smtClean="0"/>
              <a:t>when 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need</a:t>
            </a:r>
            <a:br>
              <a:rPr lang="en-US" dirty="0" smtClean="0"/>
            </a:br>
            <a:r>
              <a:rPr lang="en-US" dirty="0" smtClean="0"/>
              <a:t>to structure the content into sub-headings</a:t>
            </a:r>
          </a:p>
          <a:p>
            <a:pPr lvl="2"/>
            <a:r>
              <a:rPr lang="en-US" dirty="0" smtClean="0"/>
              <a:t>In increasing order, staring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&lt;h1&gt;</a:t>
            </a: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clearing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49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HTML5 Semantic Tags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517232"/>
          </a:xfrm>
        </p:spPr>
        <p:txBody>
          <a:bodyPr>
            <a:normAutofit/>
          </a:bodyPr>
          <a:lstStyle/>
          <a:p>
            <a:r>
              <a:rPr lang="en-US" dirty="0" smtClean="0"/>
              <a:t>HTML5 introduces semantic structure tags</a:t>
            </a:r>
          </a:p>
          <a:p>
            <a:pPr lvl="1"/>
            <a:r>
              <a:rPr lang="en-US" dirty="0" smtClean="0"/>
              <a:t>Imagine the following site: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is a common Web page structure</a:t>
            </a:r>
          </a:p>
          <a:p>
            <a:pPr lvl="2"/>
            <a:r>
              <a:rPr lang="en-US" dirty="0" smtClean="0"/>
              <a:t>Used in 90% of the web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4129812" cy="29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75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This can be created using</a:t>
            </a:r>
            <a:br>
              <a:rPr lang="en-US" sz="3000" dirty="0" smtClean="0"/>
            </a:br>
            <a:r>
              <a:rPr lang="en-US" sz="3000" dirty="0" smtClean="0"/>
              <a:t>all kind of HTML elements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correct way: use the HTML 5 semantic tags: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400"/>
              </a:spcAft>
            </a:pPr>
            <a:r>
              <a:rPr lang="en-US" sz="3000" dirty="0"/>
              <a:t>M</a:t>
            </a:r>
            <a:r>
              <a:rPr lang="en-US" sz="3000" dirty="0" smtClean="0"/>
              <a:t>ore </a:t>
            </a:r>
            <a:r>
              <a:rPr lang="en-US" sz="3000" dirty="0"/>
              <a:t>about semantic </a:t>
            </a:r>
            <a:r>
              <a:rPr lang="en-US" sz="3000" dirty="0" smtClean="0"/>
              <a:t>tags: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://pavelkolev.com/html5-snippets</a:t>
            </a:r>
            <a:r>
              <a:rPr lang="en-US" sz="3000" dirty="0" smtClean="0">
                <a:hlinkClick r:id="rId3"/>
              </a:rPr>
              <a:t>/</a:t>
            </a:r>
            <a:endParaRPr lang="en-US" sz="3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2438400" cy="171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85800" y="4101405"/>
            <a:ext cx="777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dirty="0" smtClean="0">
                <a:solidFill>
                  <a:schemeClr val="tx1"/>
                </a:solidFill>
              </a:rPr>
              <a:t>&lt;header&gt; … &lt;/header&gt;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&lt;section&gt; … &lt;/section&gt;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&lt;aside&gt; … &lt;/aside&gt;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&lt;footer&gt; … &lt;/footer&gt;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503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or section header or article header</a:t>
            </a:r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Site navigation (usually in the header)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 smtClean="0"/>
              <a:t>section (e.g. news, comments, links, …)</a:t>
            </a:r>
            <a:endParaRPr lang="en-US" sz="3000" dirty="0"/>
          </a:p>
          <a:p>
            <a:pPr marL="282575" lvl="2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Article in a section (e.g. news item)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&lt;aside&gt;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Sidebar (usually on the left or on the right)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&lt;figure&gt;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Figure (a figure, e.g. inside an article)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 caption of </a:t>
            </a:r>
            <a:r>
              <a:rPr lang="en-US" sz="3000" dirty="0" smtClean="0"/>
              <a:t>a </a:t>
            </a:r>
            <a:r>
              <a:rPr lang="en-US" sz="3000" dirty="0"/>
              <a:t>figure (inside the 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&lt;figure&gt;</a:t>
            </a:r>
            <a:r>
              <a:rPr lang="en-US" sz="3000" dirty="0"/>
              <a:t> tag)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/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player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6269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noProof="1"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</a:t>
            </a:r>
            <a:r>
              <a:rPr lang="en-US" sz="3200" dirty="0" smtClean="0"/>
              <a:t>+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Accordion-like widget (can be open / closed)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latin typeface="Consolas" pitchFamily="49" charset="0"/>
                <a:cs typeface="Consolas" pitchFamily="49" charset="0"/>
              </a:rPr>
              <a:t>&lt;hgroup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 article header + subheader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(&lt;h1&gt;</a:t>
            </a:r>
            <a:r>
              <a:rPr lang="en-US" sz="3000" dirty="0" smtClean="0"/>
              <a:t> +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 smtClean="0"/>
              <a:t>)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noProof="1" smtClean="0">
                <a:latin typeface="Consolas" pitchFamily="49" charset="0"/>
                <a:cs typeface="Consolas" pitchFamily="49" charset="0"/>
              </a:rPr>
              <a:t>&lt;time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Specifies date / time (for a post / article / news)</a:t>
            </a:r>
            <a:endParaRPr lang="en-US" sz="3000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05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Headings, ems, </a:t>
            </a:r>
            <a:r>
              <a:rPr lang="en-US" dirty="0" err="1" smtClean="0">
                <a:solidFill>
                  <a:schemeClr val="tx1"/>
                </a:solidFill>
              </a:rPr>
              <a:t>strongs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3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headings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when you need a heading or title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in a MS Word document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uses it to mark important content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Bold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&lt;b&gt;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anything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just makes the text bolder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9545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Emphasis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Italic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Emphasis does not always mean, that the code should be </a:t>
            </a:r>
            <a:r>
              <a:rPr lang="en-US" i="1" dirty="0" smtClean="0"/>
              <a:t>italic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could be bolder, italic and underlined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styles for the emphasis text should be set with CSS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by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Old browsers (like IE6)?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latin typeface="Arial"/>
                <a:hlinkClick r:id="rId2"/>
              </a:rPr>
              <a:t>Modernizr</a:t>
            </a:r>
            <a:r>
              <a:rPr lang="en-US" dirty="0" smtClean="0">
                <a:latin typeface="Arial"/>
              </a:rPr>
              <a:t> </a:t>
            </a:r>
            <a:r>
              <a:rPr lang="en-US" dirty="0" smtClean="0"/>
              <a:t>or </a:t>
            </a:r>
            <a:r>
              <a:rPr lang="en-US" u="sng" dirty="0" smtClean="0">
                <a:latin typeface="Arial"/>
                <a:hlinkClick r:id="rId3"/>
              </a:rPr>
              <a:t>HTML5shiv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  <a:p>
            <a:pPr lvl="1"/>
            <a:r>
              <a:rPr lang="en-US" dirty="0"/>
              <a:t>HTML, CSS and JavaScript</a:t>
            </a:r>
          </a:p>
          <a:p>
            <a:r>
              <a:rPr lang="en-US" dirty="0"/>
              <a:t>The Semantic HTML</a:t>
            </a:r>
          </a:p>
          <a:p>
            <a:r>
              <a:rPr lang="en-US" dirty="0"/>
              <a:t>HTML5 Semantic Tags</a:t>
            </a:r>
          </a:p>
          <a:p>
            <a:r>
              <a:rPr lang="en-US" dirty="0"/>
              <a:t>Other Semantics</a:t>
            </a:r>
          </a:p>
        </p:txBody>
      </p:sp>
    </p:spTree>
    <p:extLst>
      <p:ext uri="{BB962C8B-B14F-4D97-AF65-F5344CB8AC3E}">
        <p14:creationId xmlns:p14="http://schemas.microsoft.com/office/powerpoint/2010/main" xmlns="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/>
              <a:t>r</a:t>
            </a:r>
            <a:r>
              <a:rPr lang="en-US" sz="2800" dirty="0" smtClean="0"/>
              <a:t>efactoring-homework.html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xmlns="" val="228784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229600" cy="1143000"/>
          </a:xfrm>
        </p:spPr>
        <p:txBody>
          <a:bodyPr/>
          <a:lstStyle/>
          <a:p>
            <a:r>
              <a:rPr lang="en-US" dirty="0" smtClean="0"/>
              <a:t>The Elements of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738"/>
            <a:ext cx="8686800" cy="5715000"/>
          </a:xfrm>
        </p:spPr>
        <p:txBody>
          <a:bodyPr/>
          <a:lstStyle/>
          <a:p>
            <a:r>
              <a:rPr lang="en-US" dirty="0" smtClean="0"/>
              <a:t>A Web page consists of:</a:t>
            </a:r>
          </a:p>
          <a:p>
            <a:pPr lvl="1"/>
            <a:r>
              <a:rPr lang="en-US" dirty="0" smtClean="0"/>
              <a:t>HTML markup</a:t>
            </a:r>
          </a:p>
          <a:p>
            <a:pPr lvl="1"/>
            <a:r>
              <a:rPr lang="en-US" dirty="0" smtClean="0"/>
              <a:t>CSS rules</a:t>
            </a:r>
          </a:p>
          <a:p>
            <a:pPr lvl="1"/>
            <a:r>
              <a:rPr lang="en-US" dirty="0" smtClean="0"/>
              <a:t>JavaScript code</a:t>
            </a:r>
          </a:p>
          <a:p>
            <a:pPr lvl="2"/>
            <a:r>
              <a:rPr lang="en-US" dirty="0" smtClean="0"/>
              <a:t>JS libraries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resources</a:t>
            </a:r>
          </a:p>
          <a:p>
            <a:pPr lvl="2"/>
            <a:r>
              <a:rPr lang="en-US" dirty="0" smtClean="0"/>
              <a:t>Fonts, audio, video, etc…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39552" y="54868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Page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0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HTML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HTML is used to define</a:t>
            </a:r>
            <a:br>
              <a:rPr lang="en-US" dirty="0" smtClean="0"/>
            </a:br>
            <a:r>
              <a:rPr lang="en-US" dirty="0" smtClean="0"/>
              <a:t>the content of a Web page</a:t>
            </a:r>
          </a:p>
          <a:p>
            <a:pPr lvl="1"/>
            <a:r>
              <a:rPr lang="en-US" dirty="0" smtClean="0"/>
              <a:t>Not the layout</a:t>
            </a:r>
          </a:p>
          <a:p>
            <a:pPr lvl="1"/>
            <a:r>
              <a:rPr lang="en-US" dirty="0" smtClean="0"/>
              <a:t>Not the decorations</a:t>
            </a:r>
          </a:p>
          <a:p>
            <a:r>
              <a:rPr lang="en-US" dirty="0" smtClean="0"/>
              <a:t>HTML's role is to present the</a:t>
            </a:r>
            <a:br>
              <a:rPr lang="en-US" dirty="0" smtClean="0"/>
            </a:br>
            <a:r>
              <a:rPr lang="en-US" dirty="0" smtClean="0"/>
              <a:t>information in a meaningful manner</a:t>
            </a:r>
          </a:p>
          <a:p>
            <a:pPr lvl="1"/>
            <a:r>
              <a:rPr lang="en-US" dirty="0" smtClean="0"/>
              <a:t>Like a paper document</a:t>
            </a:r>
          </a:p>
          <a:p>
            <a:pPr lvl="1"/>
            <a:r>
              <a:rPr lang="en-US" dirty="0" smtClean="0"/>
              <a:t>Define headers, paragraphs, textboxes, etc…</a:t>
            </a:r>
          </a:p>
          <a:p>
            <a:pPr lvl="1"/>
            <a:r>
              <a:rPr lang="en-US" dirty="0" smtClean="0"/>
              <a:t>Not define size, color and/or positioning</a:t>
            </a:r>
          </a:p>
        </p:txBody>
      </p:sp>
    </p:spTree>
    <p:extLst>
      <p:ext uri="{BB962C8B-B14F-4D97-AF65-F5344CB8AC3E}">
        <p14:creationId xmlns:p14="http://schemas.microsoft.com/office/powerpoint/2010/main" xmlns="" val="2853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Cascading Style Sheets (CSS) is the way to make a Web page look pretty</a:t>
            </a:r>
          </a:p>
          <a:p>
            <a:pPr lvl="1"/>
            <a:r>
              <a:rPr lang="en-US" dirty="0" smtClean="0"/>
              <a:t>Define styling rules</a:t>
            </a:r>
          </a:p>
          <a:p>
            <a:pPr lvl="2"/>
            <a:r>
              <a:rPr lang="en-US" dirty="0" smtClean="0"/>
              <a:t>Fonts, colors, positioning, etc.</a:t>
            </a:r>
          </a:p>
          <a:p>
            <a:pPr lvl="1"/>
            <a:r>
              <a:rPr lang="en-US" dirty="0" smtClean="0"/>
              <a:t>Define the layout of the elements</a:t>
            </a:r>
          </a:p>
          <a:p>
            <a:pPr lvl="1"/>
            <a:r>
              <a:rPr lang="en-US" dirty="0" smtClean="0"/>
              <a:t>Define the presentation</a:t>
            </a:r>
          </a:p>
          <a:p>
            <a:r>
              <a:rPr lang="en-US" dirty="0" smtClean="0"/>
              <a:t>The CSS files are attached to a web page and the browser applies these styles to elements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578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Elements of a Web Page:</a:t>
            </a:r>
            <a:br>
              <a:rPr lang="en-US" dirty="0" smtClean="0"/>
            </a:br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 smtClean="0"/>
              <a:t>JavaScript is the programming</a:t>
            </a:r>
            <a:br>
              <a:rPr lang="en-US" dirty="0" smtClean="0"/>
            </a:br>
            <a:r>
              <a:rPr lang="en-US" dirty="0" smtClean="0"/>
              <a:t>language for the Web</a:t>
            </a:r>
          </a:p>
          <a:p>
            <a:pPr lvl="1"/>
            <a:r>
              <a:rPr lang="en-US" dirty="0" smtClean="0"/>
              <a:t>Makes the Web pages dynamic</a:t>
            </a:r>
          </a:p>
          <a:p>
            <a:pPr lvl="1"/>
            <a:r>
              <a:rPr lang="en-US" dirty="0" smtClean="0"/>
              <a:t>Dynamically adding / removing</a:t>
            </a:r>
            <a:br>
              <a:rPr lang="en-US" dirty="0" smtClean="0"/>
            </a:br>
            <a:r>
              <a:rPr lang="en-US" dirty="0" smtClean="0"/>
              <a:t>HTML elements, applying styles, etc.</a:t>
            </a:r>
          </a:p>
          <a:p>
            <a:pPr lvl="1"/>
            <a:r>
              <a:rPr lang="en-US" dirty="0" smtClean="0"/>
              <a:t>Modern JavaScript UI libraries provide UI components like dialog boxes, grids, tabs, etc.</a:t>
            </a:r>
          </a:p>
          <a:p>
            <a:r>
              <a:rPr lang="en-US" dirty="0" smtClean="0"/>
              <a:t>Like CSS the JavaScript files are attached to a web page</a:t>
            </a:r>
          </a:p>
        </p:txBody>
      </p:sp>
    </p:spTree>
    <p:extLst>
      <p:ext uri="{BB962C8B-B14F-4D97-AF65-F5344CB8AC3E}">
        <p14:creationId xmlns:p14="http://schemas.microsoft.com/office/powerpoint/2010/main" xmlns="" val="20038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 smtClean="0"/>
              <a:t>Other resources are needed for a Web page to run properly</a:t>
            </a:r>
          </a:p>
          <a:p>
            <a:pPr lvl="1"/>
            <a:r>
              <a:rPr lang="en-US" dirty="0" smtClean="0"/>
              <a:t>Images, audio files, video files</a:t>
            </a:r>
          </a:p>
          <a:p>
            <a:pPr lvl="1"/>
            <a:r>
              <a:rPr lang="en-US" dirty="0" smtClean="0"/>
              <a:t>Flash / Silverlight / ActiveX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29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49065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Semantic 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9347" y="3288528"/>
            <a:ext cx="3375542" cy="2655072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" t="4911" r="2232" b="4911"/>
          <a:stretch/>
        </p:blipFill>
        <p:spPr bwMode="auto">
          <a:xfrm>
            <a:off x="5264399" y="3288529"/>
            <a:ext cx="2812802" cy="2655070"/>
          </a:xfrm>
          <a:prstGeom prst="roundRect">
            <a:avLst>
              <a:gd name="adj" fmla="val 7738"/>
            </a:avLst>
          </a:prstGeom>
          <a:noFill/>
          <a:ln w="38100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08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Semantic </a:t>
            </a:r>
            <a:r>
              <a:rPr lang="en-US" dirty="0"/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HTML markup to reinforce the </a:t>
            </a:r>
            <a:r>
              <a:rPr lang="en-US" dirty="0" smtClean="0"/>
              <a:t>semantics of </a:t>
            </a:r>
            <a:r>
              <a:rPr lang="en-US" dirty="0"/>
              <a:t>the information in </a:t>
            </a:r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metadata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regular </a:t>
            </a:r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and 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suggest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749</Words>
  <Application>Microsoft Office PowerPoint</Application>
  <PresentationFormat>Презентация на цял екран (4:3)</PresentationFormat>
  <Paragraphs>145</Paragraphs>
  <Slides>20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Semantic Web</vt:lpstr>
      <vt:lpstr>Table of Contents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The Semantic HTML</vt:lpstr>
      <vt:lpstr>Semantic HTML</vt:lpstr>
      <vt:lpstr>Why Use Semantic HTML?</vt:lpstr>
      <vt:lpstr>How To Write Semantic HTML?</vt:lpstr>
      <vt:lpstr>HTML5 Semantic Tags</vt:lpstr>
      <vt:lpstr>HTML5 Semantic Tags (2)</vt:lpstr>
      <vt:lpstr>HTML5 Semantic Tags (3)</vt:lpstr>
      <vt:lpstr>HTML5 Semantic Tags (4)</vt:lpstr>
      <vt:lpstr>HTML5 Semantic Tags (5)</vt:lpstr>
      <vt:lpstr>Other Semantics</vt:lpstr>
      <vt:lpstr>Other Semantics</vt:lpstr>
      <vt:lpstr>Other Semantics (2)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PePsi</dc:creator>
  <cp:lastModifiedBy>PePsi</cp:lastModifiedBy>
  <cp:revision>10</cp:revision>
  <dcterms:created xsi:type="dcterms:W3CDTF">2015-04-14T13:43:57Z</dcterms:created>
  <dcterms:modified xsi:type="dcterms:W3CDTF">2015-04-14T13:49:38Z</dcterms:modified>
</cp:coreProperties>
</file>