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handoutMasterIdLst>
    <p:handoutMasterId r:id="rId68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400" r:id="rId65"/>
    <p:sldId id="333" r:id="rId6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3" d="100"/>
          <a:sy n="83" d="100"/>
        </p:scale>
        <p:origin x="-129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42836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407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689" r:id="rId2"/>
    <p:sldLayoutId id="2147483688" r:id="rId3"/>
    <p:sldLayoutId id="2147483704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" TargetMode="External"/><Relationship Id="rId2" Type="http://schemas.openxmlformats.org/officeDocument/2006/relationships/hyperlink" Target="http://docs.webplatform.org/wiki/c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.org/TR/CSS2/propidx.html" TargetMode="External"/><Relationship Id="rId4" Type="http://schemas.openxmlformats.org/officeDocument/2006/relationships/hyperlink" Target="http://www.w3schools.com/css3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56614" y="2365830"/>
            <a:ext cx="1573973" cy="177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</a:t>
            </a:r>
            <a:r>
              <a:rPr lang="en-US" dirty="0" smtClean="0"/>
              <a:t>Sheets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577979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29087" y="5726668"/>
            <a:ext cx="32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2" name="Text Placeholder 7"/>
          <p:cNvSpPr>
            <a:spLocks noGrp="1"/>
          </p:cNvSpPr>
          <p:nvPr/>
        </p:nvSpPr>
        <p:spPr>
          <a:xfrm>
            <a:off x="429088" y="6031468"/>
            <a:ext cx="32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29087" y="5352025"/>
            <a:ext cx="329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1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6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Stylesheets consist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 are separated by commas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 are separated by semicolons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000" dirty="0" smtClean="0"/>
              <a:t>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59436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81250" y="21336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81250" y="3332946"/>
            <a:ext cx="4381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http://css.maxdesign.com.au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11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966452" y="3047999"/>
            <a:ext cx="5272548" cy="2514600"/>
          </a:xfrm>
          <a:prstGeom prst="roundRect">
            <a:avLst>
              <a:gd name="adj" fmla="val 282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475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2578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8937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xmlns="" val="355916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sz="2800" dirty="0" smtClean="0"/>
              <a:t>, elements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the element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xmlns="" val="421503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xmlns="" val="255333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267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(no space!)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600" dirty="0" smtClean="0"/>
              <a:t>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9000" y="5486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{font-weight: bold}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16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Common Selectors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728913" y="3124200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137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19224"/>
            <a:ext cx="5181600" cy="1743075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476624"/>
            <a:ext cx="5181600" cy="569120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3133" y="1495425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3133" y="33242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57600" y="4314825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5803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/>
              <a:t>What is CSS</a:t>
            </a:r>
            <a:r>
              <a:rPr lang="en-US" dirty="0" smtClean="0"/>
              <a:t>?</a:t>
            </a:r>
          </a:p>
          <a:p>
            <a:pPr marL="541338" indent="-541338">
              <a:tabLst/>
            </a:pPr>
            <a:r>
              <a:rPr lang="en-US" dirty="0" smtClean="0"/>
              <a:t>Styling </a:t>
            </a:r>
            <a:r>
              <a:rPr lang="en-US" dirty="0"/>
              <a:t>with Cascading </a:t>
            </a:r>
            <a:r>
              <a:rPr lang="en-US" dirty="0" smtClean="0"/>
              <a:t>Style Sheets </a:t>
            </a:r>
            <a:r>
              <a:rPr lang="en-US" dirty="0"/>
              <a:t>(CSS)</a:t>
            </a:r>
          </a:p>
          <a:p>
            <a:pPr marL="541338" indent="-541338">
              <a:tabLst/>
            </a:pPr>
            <a:r>
              <a:rPr lang="en-US" dirty="0" smtClean="0"/>
              <a:t>CSS Selectors</a:t>
            </a:r>
          </a:p>
          <a:p>
            <a:pPr marL="889001" lvl="1" indent="-541338"/>
            <a:r>
              <a:rPr lang="en-US" dirty="0" smtClean="0"/>
              <a:t>Select by element name, id or class</a:t>
            </a:r>
          </a:p>
          <a:p>
            <a:pPr marL="889001" lvl="1" indent="-541338"/>
            <a:r>
              <a:rPr lang="en-US" dirty="0" smtClean="0"/>
              <a:t>Nested Selectors</a:t>
            </a:r>
          </a:p>
          <a:p>
            <a:pPr marL="541338" indent="-541338">
              <a:tabLst/>
            </a:pPr>
            <a:r>
              <a:rPr lang="en-US" dirty="0" smtClean="0"/>
              <a:t>Importing CSS into HTML</a:t>
            </a:r>
          </a:p>
          <a:p>
            <a:pPr marL="541338" indent="-541338">
              <a:tabLst/>
            </a:pPr>
            <a:r>
              <a:rPr lang="en-US" dirty="0" smtClean="0"/>
              <a:t>Selectors</a:t>
            </a:r>
          </a:p>
          <a:p>
            <a:pPr marL="889001" lvl="1" indent="-541338"/>
            <a:r>
              <a:rPr lang="en-US" dirty="0" smtClean="0"/>
              <a:t>Attribute selectors</a:t>
            </a:r>
          </a:p>
          <a:p>
            <a:pPr marL="889001" lvl="1" indent="-541338"/>
            <a:r>
              <a:rPr lang="en-US" dirty="0" smtClean="0"/>
              <a:t>Pseudo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8170538">
            <a:off x="7069513" y="2696742"/>
            <a:ext cx="1975742" cy="1233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583543" y="177800"/>
            <a:ext cx="2264228" cy="736600"/>
          </a:xfrm>
          <a:prstGeom prst="wedgeEllipseCallout">
            <a:avLst>
              <a:gd name="adj1" fmla="val 34971"/>
              <a:gd name="adj2" fmla="val 7594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991225" y="4648200"/>
            <a:ext cx="26193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108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imported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&lt;head&gt;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Linked via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href="</a:t>
            </a:r>
            <a:b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</a:b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…"&gt;</a:t>
            </a:r>
            <a:r>
              <a:rPr lang="en-US" sz="2600" dirty="0" smtClean="0"/>
              <a:t> </a:t>
            </a:r>
            <a:r>
              <a:rPr lang="en-US" dirty="0" smtClean="0"/>
              <a:t>tag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Via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286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CSS 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 is cached)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21</a:t>
            </a:fld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38862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to external CSS file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xmlns="" val="165815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53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332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xmlns="" val="50648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898571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xmlns="" val="83174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267044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9000" y="2267010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51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(see </a:t>
            </a:r>
            <a:r>
              <a:rPr lang="en-US" sz="2800" dirty="0" smtClean="0">
                <a:hlinkClick r:id="rId2"/>
              </a:rPr>
              <a:t>www.csszengarden.com</a:t>
            </a:r>
            <a:r>
              <a:rPr lang="en-US" sz="2800" dirty="0" smtClean="0"/>
              <a:t>)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000045"/>
            <a:ext cx="7416800" cy="791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1494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US" dirty="0" smtClean="0"/>
              <a:t> in an external CSS file to workaround the IE CSS file limit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 files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420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21529"/>
            <a:ext cx="7924800" cy="6858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47808"/>
            <a:ext cx="7924800" cy="569120"/>
          </a:xfrm>
        </p:spPr>
        <p:txBody>
          <a:bodyPr/>
          <a:lstStyle/>
          <a:p>
            <a:r>
              <a:rPr lang="en-US" dirty="0" smtClean="0"/>
              <a:t>Separating Content </a:t>
            </a:r>
            <a:r>
              <a:rPr lang="en-US" smtClean="0"/>
              <a:t>from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0800000">
            <a:off x="324756" y="1066801"/>
            <a:ext cx="8382000" cy="138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4755" y="40455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248400" y="4238724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40285" y="42427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3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49300" y="1371600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xmlns="" val="301270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xmlns="" val="334459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9417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20573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8873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4673"/>
            <a:ext cx="7924800" cy="569120"/>
          </a:xfrm>
        </p:spPr>
        <p:txBody>
          <a:bodyPr/>
          <a:lstStyle/>
          <a:p>
            <a:r>
              <a:rPr lang="en-US" dirty="0" smtClean="0"/>
              <a:t>Picking Elements with Certain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743200" y="2306193"/>
            <a:ext cx="4038601" cy="401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640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 smtClean="0"/>
              <a:t>selects elements based on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 with a given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 </a:t>
            </a:r>
            <a:r>
              <a:rPr lang="en-US" dirty="0"/>
              <a:t>with a </a:t>
            </a:r>
            <a:r>
              <a:rPr lang="en-US" dirty="0" smtClean="0"/>
              <a:t>concrete attribute value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type=text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</a:t>
            </a:r>
            <a:r>
              <a:rPr lang="en-US" sz="2700" dirty="0" smtClean="0"/>
              <a:t> </a:t>
            </a:r>
            <a:r>
              <a:rPr lang="en-US" dirty="0" smtClean="0"/>
              <a:t>whose</a:t>
            </a:r>
            <a:r>
              <a:rPr lang="en-US" sz="2700" dirty="0" smtClean="0"/>
              <a:t> </a:t>
            </a:r>
            <a:r>
              <a:rPr lang="en-US" dirty="0" smtClean="0"/>
              <a:t>attribute</a:t>
            </a:r>
            <a:r>
              <a:rPr lang="en-US" sz="2700" dirty="0" smtClean="0"/>
              <a:t> </a:t>
            </a:r>
            <a:r>
              <a:rPr lang="en-US" dirty="0" smtClean="0"/>
              <a:t>values</a:t>
            </a:r>
            <a:r>
              <a:rPr lang="en-US" sz="2700" dirty="0" smtClean="0"/>
              <a:t> </a:t>
            </a:r>
            <a:r>
              <a:rPr lang="en-US" dirty="0" smtClean="0"/>
              <a:t>contain a word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title attribute value 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4550" y="1885890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{color:black}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4550" y="3455313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font-family:Consolas}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3600" y="5181600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</p:spTree>
    <p:extLst>
      <p:ext uri="{BB962C8B-B14F-4D97-AF65-F5344CB8AC3E}">
        <p14:creationId xmlns:p14="http://schemas.microsoft.com/office/powerpoint/2010/main" xmlns="" val="2472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90800" y="2667000"/>
            <a:ext cx="4011611" cy="309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86400" y="5568926"/>
            <a:ext cx="971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4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85999" y="2855295"/>
            <a:ext cx="4706257" cy="285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710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xmlns="" val="157313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905001" y="304800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9728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7526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4864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6388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6388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6388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5562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5626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5626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3124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1617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2098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2766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3528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2098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4290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5052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349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47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http://www.w3.org/TR/css3-selectors/#structural-pseudos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33650" y="4826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7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Element States</a:t>
            </a:r>
            <a:br>
              <a:rPr lang="en-US" dirty="0" smtClean="0"/>
            </a:b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</a:t>
            </a:r>
            <a:r>
              <a:rPr lang="en-US"/>
              <a:t>checkbox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30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7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0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324805">
            <a:off x="708275" y="3949240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0778591">
            <a:off x="6696683" y="4034031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45540">
            <a:off x="3469079" y="4257239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0669891">
            <a:off x="2484690" y="3054959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923621">
            <a:off x="5317467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4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3" y="4114800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22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7413" y="5375196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</a:t>
            </a:r>
            <a:r>
              <a:rPr lang="en-US" sz="22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xmlns="" val="397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setting a size (width, height, font-size…) 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ems,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container/font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67200" y="4681764"/>
            <a:ext cx="2752725" cy="16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090737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7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342" y="2819400"/>
            <a:ext cx="7416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10200" y="1828800"/>
            <a:ext cx="3262314" cy="953453"/>
          </a:xfrm>
          <a:prstGeom prst="wedgeRoundRectCallout">
            <a:avLst>
              <a:gd name="adj1" fmla="val -38991"/>
              <a:gd name="adj2" fmla="val 1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opacity values are from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0742" y="5463671"/>
            <a:ext cx="7416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dirty="0"/>
              <a:t> </a:t>
            </a:r>
            <a:r>
              <a:rPr lang="en-US" sz="2800" dirty="0" smtClean="0"/>
              <a:t>– values 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 smtClean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40879" y="5425523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8939" y="5181600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 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/>
            </a:r>
            <a:b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&lt;alpha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rgba(255, 0, 0, 0.5)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40879" y="5438899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0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dirty="0"/>
              <a:t> is dark (</a:t>
            </a:r>
            <a:r>
              <a:rPr lang="en-US" dirty="0" smtClean="0"/>
              <a:t>black)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light (white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dirty="0"/>
              <a:t> 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1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hsla(0,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0.5)</a:t>
            </a:r>
          </a:p>
          <a:p>
            <a:pPr lvl="1"/>
            <a:r>
              <a:rPr lang="en-US" dirty="0"/>
              <a:t>Result: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86000" y="5284709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3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080658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784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Default Browser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Why Things Look Different on Different Browsers?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143125" y="2666999"/>
            <a:ext cx="4857750" cy="30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3414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 sizes</a:t>
            </a:r>
            <a:r>
              <a:rPr lang="en-US" dirty="0" smtClean="0"/>
              <a:t> 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029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741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4634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36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99946"/>
            <a:ext cx="845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2"/>
              </a:rPr>
              <a:t>http://www.slideshare.net/maxdesign/css-cascade-1658158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1833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(priority) of the CSS style declarations with the same origin</a:t>
            </a:r>
          </a:p>
          <a:p>
            <a:pPr lvl="1">
              <a:defRPr/>
            </a:pPr>
            <a:r>
              <a:rPr lang="en-US" dirty="0" smtClean="0"/>
              <a:t>Simple calculation: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 = 100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:pseudo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[attr]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=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* = 0</a:t>
            </a:r>
          </a:p>
          <a:p>
            <a:pPr lvl="1">
              <a:defRPr/>
            </a:pPr>
            <a:r>
              <a:rPr lang="en-US" dirty="0" smtClean="0"/>
              <a:t>Same number of points? Order matters!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2">
              <a:defRPr/>
            </a:pPr>
            <a:r>
              <a:rPr lang="en-US" sz="2100" dirty="0" smtClean="0">
                <a:hlinkClick r:id="rId2"/>
              </a:rPr>
              <a:t>http://www.smashingmagazine.com/2007/07/27/css-specificity-things-you-should-know/</a:t>
            </a:r>
            <a:r>
              <a:rPr lang="en-US" sz="2100" dirty="0" smtClean="0"/>
              <a:t> </a:t>
            </a:r>
          </a:p>
          <a:p>
            <a:pPr lvl="2">
              <a:defRPr/>
            </a:pPr>
            <a:r>
              <a:rPr lang="en-US" sz="2100" dirty="0" smtClean="0">
                <a:hlinkClick r:id="rId3"/>
              </a:rPr>
              <a:t>http://css.maxdesign.com.au/selectutorial/advanced_conflict.htm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97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9426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2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http://www.w3schools.com/css3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5"/>
              </a:rPr>
              <a:t>http://www.w3.org/TR/CSS2/propidx.html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21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69667" y="6400800"/>
            <a:ext cx="325602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950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2800" dirty="0" smtClean="0"/>
              <a:t> the presentation of documents</a:t>
            </a:r>
          </a:p>
          <a:p>
            <a:pPr lvl="1">
              <a:defRPr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2800" dirty="0" smtClean="0"/>
              <a:t>, etc.</a:t>
            </a:r>
          </a:p>
          <a:p>
            <a:pPr lvl="1">
              <a:defRPr/>
            </a:pPr>
            <a:r>
              <a:rPr lang="en-US" sz="2800" dirty="0" smtClean="0"/>
              <a:t>Improve content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2800" dirty="0" smtClean="0"/>
              <a:t>Improve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000" dirty="0" smtClean="0"/>
              <a:t> tags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000" dirty="0" smtClean="0"/>
              <a:t>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000" dirty="0" smtClean="0"/>
              <a:t>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00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225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819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2693</TotalTime>
  <Words>2713</Words>
  <Application>Microsoft Office PowerPoint</Application>
  <PresentationFormat>Презентация на цял екран (4:3)</PresentationFormat>
  <Paragraphs>543</Paragraphs>
  <Slides>65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65</vt:i4>
      </vt:variant>
    </vt:vector>
  </HeadingPairs>
  <TitlesOfParts>
    <vt:vector size="66" baseType="lpstr">
      <vt:lpstr>Telerik Academy</vt:lpstr>
      <vt:lpstr>CSS Overview </vt:lpstr>
      <vt:lpstr>Table of Contents</vt:lpstr>
      <vt:lpstr>Cascading Style Sheets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"Cascading"? (2)</vt:lpstr>
      <vt:lpstr>Style Inheritance</vt:lpstr>
      <vt:lpstr>Style Sheets Syntax</vt:lpstr>
      <vt:lpstr>Common Selectors</vt:lpstr>
      <vt:lpstr>Selectors</vt:lpstr>
      <vt:lpstr>Primary Selectors</vt:lpstr>
      <vt:lpstr>Nested Selectors</vt:lpstr>
      <vt:lpstr>Nested Selectors (2)</vt:lpstr>
      <vt:lpstr>Common Selectors</vt:lpstr>
      <vt:lpstr>Importing CSS  Into HTML</vt:lpstr>
      <vt:lpstr>Importing CSS Into HTML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Attribute Selectors</vt:lpstr>
      <vt:lpstr>Attribute Selectors</vt:lpstr>
      <vt:lpstr>Attribute Selectors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</vt:lpstr>
      <vt:lpstr>Default Browser Styles</vt:lpstr>
      <vt:lpstr>CSS Cascade (Precedence)</vt:lpstr>
      <vt:lpstr>CSS Specificity</vt:lpstr>
      <vt:lpstr>CSS Rules Precedence </vt:lpstr>
      <vt:lpstr>CSS References</vt:lpstr>
      <vt:lpstr>CSS Overview 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Telerik Academy</dc:creator>
  <cp:keywords>telerik software academy, free courses for developers</cp:keywords>
  <cp:lastModifiedBy>PePsi</cp:lastModifiedBy>
  <cp:revision>325</cp:revision>
  <dcterms:created xsi:type="dcterms:W3CDTF">2007-12-08T16:03:35Z</dcterms:created>
  <dcterms:modified xsi:type="dcterms:W3CDTF">2016-05-13T16:30:28Z</dcterms:modified>
  <cp:category>software engineering</cp:category>
</cp:coreProperties>
</file>