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3" r:id="rId34"/>
    <p:sldId id="295" r:id="rId35"/>
    <p:sldId id="296" r:id="rId36"/>
    <p:sldId id="297" r:id="rId37"/>
    <p:sldId id="299" r:id="rId38"/>
    <p:sldId id="301" r:id="rId39"/>
    <p:sldId id="304" r:id="rId40"/>
    <p:sldId id="305" r:id="rId41"/>
    <p:sldId id="307" r:id="rId42"/>
    <p:sldId id="308" r:id="rId43"/>
    <p:sldId id="309" r:id="rId44"/>
    <p:sldId id="310" r:id="rId45"/>
    <p:sldId id="311" r:id="rId46"/>
    <p:sldId id="314" r:id="rId47"/>
    <p:sldId id="315" r:id="rId48"/>
    <p:sldId id="316" r:id="rId49"/>
    <p:sldId id="318" r:id="rId50"/>
    <p:sldId id="320" r:id="rId51"/>
    <p:sldId id="321" r:id="rId5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32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996D-E3A5-403B-8FB0-87776A291495}" type="datetimeFigureOut">
              <a:rPr lang="bg-BG" smtClean="0"/>
              <a:pPr/>
              <a:t>13.5.2016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992CD-1408-44C6-AB34-442AB243DE78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13.5.2016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13.5.2016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13.5.2016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44075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13.5.2016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13.5.2016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13.5.2016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13.5.2016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13.5.2016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13.5.2016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13.5.2016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13.5.2016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13.5.2016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selectors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maxdesign/css-cascade-1658158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selectutorial/advanced_conflict.htm" TargetMode="External"/><Relationship Id="rId2" Type="http://schemas.openxmlformats.org/officeDocument/2006/relationships/hyperlink" Target="http://www.smashingmagazine.com/2007/07/27/css-specificity-things-you-should-know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CSS" TargetMode="External"/><Relationship Id="rId2" Type="http://schemas.openxmlformats.org/officeDocument/2006/relationships/hyperlink" Target="http://docs.webplatform.org/wiki/c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TR/CSS2/propidx.html" TargetMode="External"/><Relationship Id="rId4" Type="http://schemas.openxmlformats.org/officeDocument/2006/relationships/hyperlink" Target="http://www.w3schools.com/css3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CSS Overview 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Cascading Style </a:t>
            </a:r>
            <a:r>
              <a:rPr lang="en-US" dirty="0" smtClean="0">
                <a:solidFill>
                  <a:schemeClr val="tx1"/>
                </a:solidFill>
              </a:rPr>
              <a:t>Sheets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5" y="5257800"/>
            <a:ext cx="409098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301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Why </a:t>
            </a:r>
            <a:r>
              <a:rPr lang="en-US" smtClean="0">
                <a:solidFill>
                  <a:schemeClr val="tx1"/>
                </a:solidFill>
              </a:rPr>
              <a:t>"Cascading"? </a:t>
            </a:r>
            <a:r>
              <a:rPr lang="en-US" dirty="0" smtClean="0">
                <a:solidFill>
                  <a:schemeClr val="tx1"/>
                </a:solidFill>
              </a:rPr>
              <a:t>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0" name="Picture 2" descr="http://www.guistuff.com/css/images/css_rule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6712" y="1143000"/>
            <a:ext cx="4979388" cy="5248275"/>
          </a:xfrm>
          <a:prstGeom prst="roundRect">
            <a:avLst>
              <a:gd name="adj" fmla="val 3641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881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Style Inheritance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Some CSS styles are inherited and some are not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Text-related and list-related properties </a:t>
            </a:r>
            <a:r>
              <a:rPr lang="en-US" b="1" dirty="0" smtClean="0">
                <a:solidFill>
                  <a:schemeClr val="tx1"/>
                </a:solidFill>
              </a:rPr>
              <a:t>are</a:t>
            </a:r>
            <a:r>
              <a:rPr lang="en-US" dirty="0" smtClean="0">
                <a:solidFill>
                  <a:schemeClr val="tx1"/>
                </a:solidFill>
              </a:rPr>
              <a:t> inherited: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color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font-size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font-family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line-height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text-align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list-style</a:t>
            </a:r>
            <a:r>
              <a:rPr lang="en-US" dirty="0" smtClean="0">
                <a:solidFill>
                  <a:schemeClr val="tx1"/>
                </a:solidFill>
              </a:rPr>
              <a:t>, etc.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Box-related and positioning styles </a:t>
            </a:r>
            <a:r>
              <a:rPr lang="en-US" b="1" dirty="0" smtClean="0">
                <a:solidFill>
                  <a:schemeClr val="tx1"/>
                </a:solidFill>
              </a:rPr>
              <a:t>are not </a:t>
            </a:r>
            <a:r>
              <a:rPr lang="en-US" dirty="0" smtClean="0">
                <a:solidFill>
                  <a:schemeClr val="tx1"/>
                </a:solidFill>
              </a:rPr>
              <a:t>inherited: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width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height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border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margin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padding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position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float</a:t>
            </a:r>
            <a:r>
              <a:rPr lang="en-US" sz="2800" dirty="0" smtClean="0">
                <a:solidFill>
                  <a:schemeClr val="tx1"/>
                </a:solidFill>
              </a:rPr>
              <a:t>, etc</a:t>
            </a:r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&lt;a&gt;</a:t>
            </a:r>
            <a:r>
              <a:rPr lang="en-US" dirty="0" smtClean="0">
                <a:solidFill>
                  <a:schemeClr val="tx1"/>
                </a:solidFill>
              </a:rPr>
              <a:t> elements do not inherit color and text-decoration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69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Style Sheets Syntax</a:t>
            </a:r>
            <a:endParaRPr lang="bg-BG" dirty="0" smtClean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Stylesheets consist of rules, selectors, declarations, properties and values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/>
              <a:t>Selectors are separated by commas</a:t>
            </a:r>
          </a:p>
          <a:p>
            <a:pPr>
              <a:defRPr/>
            </a:pPr>
            <a:r>
              <a:rPr lang="en-US" sz="3000" dirty="0" smtClean="0"/>
              <a:t>Declarations are separated by semicolons</a:t>
            </a:r>
          </a:p>
          <a:p>
            <a:pPr>
              <a:defRPr/>
            </a:pPr>
            <a:r>
              <a:rPr lang="en-US" sz="3000" dirty="0" smtClean="0"/>
              <a:t>Properties and values are separated by colons</a:t>
            </a:r>
            <a:endParaRPr lang="bg-BG" sz="3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5800" y="5943600"/>
            <a:ext cx="7772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h1,h2,h3 { color: green; font-weight: bold; 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4381500" cy="1143000"/>
          </a:xfrm>
          <a:prstGeom prst="roundRect">
            <a:avLst>
              <a:gd name="adj" fmla="val 8862"/>
            </a:avLst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771800" y="3789040"/>
            <a:ext cx="438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http://css.maxdesign.com.au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0119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6712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Selectors</a:t>
            </a:r>
            <a:endParaRPr lang="bg-BG" sz="3600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determine which element the rules apply to: </a:t>
            </a:r>
          </a:p>
          <a:p>
            <a:pPr lvl="1">
              <a:defRPr/>
            </a:pPr>
            <a:r>
              <a:rPr lang="en-US" dirty="0" smtClean="0"/>
              <a:t>All elements of specific type (tag)</a:t>
            </a:r>
          </a:p>
          <a:p>
            <a:pPr lvl="1">
              <a:defRPr/>
            </a:pPr>
            <a:r>
              <a:rPr lang="en-US" dirty="0" smtClean="0"/>
              <a:t>Those that match a specific attribute (id, class)</a:t>
            </a:r>
          </a:p>
          <a:p>
            <a:pPr lvl="1">
              <a:defRPr/>
            </a:pPr>
            <a:r>
              <a:rPr lang="en-US" dirty="0" smtClean="0"/>
              <a:t>Elements may be matched depending on how they are nested in the document tree (HTML)</a:t>
            </a:r>
          </a:p>
          <a:p>
            <a:pPr>
              <a:defRPr/>
            </a:pPr>
            <a:r>
              <a:rPr lang="en-US" dirty="0" smtClean="0"/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5257800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.header a { color: green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8937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#menu&gt;li { padding-top: 8px }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683568" y="0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Common Selectors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ubtitle 5"/>
          <p:cNvSpPr txBox="1">
            <a:spLocks/>
          </p:cNvSpPr>
          <p:nvPr/>
        </p:nvSpPr>
        <p:spPr>
          <a:xfrm>
            <a:off x="683568" y="692696"/>
            <a:ext cx="79248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Select the Elements to Apply a Style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9166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Primary Selectors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3915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Three primary kinds of selectors:</a:t>
            </a:r>
          </a:p>
          <a:p>
            <a:pPr lvl="1">
              <a:lnSpc>
                <a:spcPts val="3700"/>
              </a:lnSpc>
              <a:spcBef>
                <a:spcPts val="0"/>
              </a:spcBef>
              <a:defRPr/>
            </a:pPr>
            <a:r>
              <a:rPr lang="en-US" sz="2600" dirty="0" smtClean="0">
                <a:solidFill>
                  <a:schemeClr val="tx1"/>
                </a:solidFill>
              </a:rPr>
              <a:t>By tag (type selector):</a:t>
            </a:r>
            <a:br>
              <a:rPr lang="en-US" sz="2600" dirty="0" smtClean="0">
                <a:solidFill>
                  <a:schemeClr val="tx1"/>
                </a:solidFill>
              </a:rPr>
            </a:br>
            <a:endParaRPr lang="en-US" sz="26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>
                <a:solidFill>
                  <a:schemeClr val="tx1"/>
                </a:solidFill>
              </a:rPr>
              <a:t>By element id:</a:t>
            </a:r>
            <a:br>
              <a:rPr lang="en-US" sz="2600" dirty="0" smtClean="0">
                <a:solidFill>
                  <a:schemeClr val="tx1"/>
                </a:solidFill>
              </a:rPr>
            </a:br>
            <a:endParaRPr lang="en-US" sz="2600" noProof="1" smtClean="0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>
                <a:solidFill>
                  <a:schemeClr val="tx1"/>
                </a:solidFill>
              </a:rPr>
              <a:t>By element class name (only for HTML): </a:t>
            </a:r>
            <a:br>
              <a:rPr lang="en-US" sz="2600" dirty="0" smtClean="0">
                <a:solidFill>
                  <a:schemeClr val="tx1"/>
                </a:solidFill>
              </a:rPr>
            </a:br>
            <a:endParaRPr lang="en-US" sz="26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Selectors can be combined with commas:</a:t>
            </a:r>
          </a:p>
          <a:p>
            <a:pPr>
              <a:lnSpc>
                <a:spcPts val="3700"/>
              </a:lnSpc>
              <a:spcBef>
                <a:spcPts val="300"/>
              </a:spcBef>
              <a:buFontTx/>
              <a:buNone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This will match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dirty="0" smtClean="0">
                <a:solidFill>
                  <a:schemeClr val="tx1"/>
                </a:solidFill>
              </a:rPr>
              <a:t> tags, elements with class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dirty="0" smtClean="0">
                <a:solidFill>
                  <a:schemeClr val="tx1"/>
                </a:solidFill>
              </a:rPr>
              <a:t>, and the element with id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top-link</a:t>
            </a:r>
            <a:endParaRPr lang="bg-BG" sz="2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899592" y="1844824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 font-family: verdana,sans-serif; }</a:t>
            </a: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899592" y="2780928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#element_id { color: #ff0000; }</a:t>
            </a:r>
          </a:p>
        </p:txBody>
      </p:sp>
      <p:sp>
        <p:nvSpPr>
          <p:cNvPr id="1002502" name="Rectangle 6"/>
          <p:cNvSpPr>
            <a:spLocks noChangeArrowheads="1"/>
          </p:cNvSpPr>
          <p:nvPr/>
        </p:nvSpPr>
        <p:spPr bwMode="auto">
          <a:xfrm>
            <a:off x="899592" y="3847728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.myClass {border: 1px solid red}</a:t>
            </a:r>
          </a:p>
        </p:txBody>
      </p:sp>
      <p:sp>
        <p:nvSpPr>
          <p:cNvPr id="1002503" name="Rectangle 7"/>
          <p:cNvSpPr>
            <a:spLocks noChangeArrowheads="1"/>
          </p:cNvSpPr>
          <p:nvPr/>
        </p:nvSpPr>
        <p:spPr bwMode="auto">
          <a:xfrm>
            <a:off x="899592" y="4864641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#top-link {font-weight: bold}</a:t>
            </a:r>
          </a:p>
        </p:txBody>
      </p:sp>
    </p:spTree>
    <p:extLst>
      <p:ext uri="{BB962C8B-B14F-4D97-AF65-F5344CB8AC3E}">
        <p14:creationId xmlns="" xmlns:p14="http://schemas.microsoft.com/office/powerpoint/2010/main" val="4215038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Nested Selectors</a:t>
            </a:r>
            <a:endParaRPr lang="bg-BG" dirty="0" smtClean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1"/>
            <a:ext cx="8496300" cy="5678488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/>
              <a:t>Match relative to element placement:</a:t>
            </a:r>
          </a:p>
          <a:p>
            <a:pPr>
              <a:lnSpc>
                <a:spcPct val="85000"/>
              </a:lnSpc>
              <a:spcBef>
                <a:spcPts val="2400"/>
              </a:spcBef>
              <a:buFontTx/>
              <a:buNone/>
              <a:defRPr/>
            </a:pP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This will match all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000" dirty="0" smtClean="0"/>
              <a:t> tags that are inside of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&lt;p&gt;</a:t>
            </a:r>
            <a:endParaRPr lang="en-US" sz="3000" dirty="0" smtClean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 smtClean="0"/>
              <a:t> – universal selector (avoid or use with care!):</a:t>
            </a:r>
          </a:p>
          <a:p>
            <a:pPr>
              <a:lnSpc>
                <a:spcPct val="85000"/>
              </a:lnSpc>
              <a:spcBef>
                <a:spcPts val="3000"/>
              </a:spcBef>
              <a:spcAft>
                <a:spcPts val="0"/>
              </a:spcAft>
              <a:buFontTx/>
              <a:buNone/>
              <a:defRPr/>
            </a:pPr>
            <a:r>
              <a:rPr lang="en-US" sz="3000" dirty="0" smtClean="0">
                <a:latin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</a:rPr>
            </a:br>
            <a:r>
              <a:rPr lang="en-US" sz="3000" dirty="0" smtClean="0"/>
              <a:t>This will match all descendants of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dirty="0" smtClean="0"/>
              <a:t> element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 smtClean="0"/>
              <a:t> selector – used to match “next sibling”: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  <a:defRPr/>
            </a:pPr>
            <a:endParaRPr lang="en-US" sz="3000" dirty="0" smtClean="0"/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sz="3000" dirty="0" smtClean="0"/>
              <a:t>	This will match all siblings with class name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that appear immediately after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noProof="1" smtClean="0">
                <a:latin typeface="Consolas" pitchFamily="49" charset="0"/>
                <a:cs typeface="Consolas" pitchFamily="49" charset="0"/>
              </a:rPr>
              <a:t>img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 smtClean="0"/>
              <a:t> tag</a:t>
            </a:r>
            <a:endParaRPr lang="bg-BG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900113" y="1550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a {text-decoration: underline}</a:t>
            </a:r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827584" y="3212976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* {color: black}</a:t>
            </a:r>
          </a:p>
        </p:txBody>
      </p:sp>
      <p:sp>
        <p:nvSpPr>
          <p:cNvPr id="1005574" name="Rectangle 6"/>
          <p:cNvSpPr>
            <a:spLocks noChangeArrowheads="1"/>
          </p:cNvSpPr>
          <p:nvPr/>
        </p:nvSpPr>
        <p:spPr bwMode="auto">
          <a:xfrm>
            <a:off x="827584" y="5013176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+ .link {float:right}</a:t>
            </a:r>
          </a:p>
        </p:txBody>
      </p:sp>
    </p:spTree>
    <p:extLst>
      <p:ext uri="{BB962C8B-B14F-4D97-AF65-F5344CB8AC3E}">
        <p14:creationId xmlns="" xmlns:p14="http://schemas.microsoft.com/office/powerpoint/2010/main" val="2553332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Nested Selectors </a:t>
            </a:r>
            <a:r>
              <a:rPr lang="en-US" dirty="0" smtClean="0"/>
              <a:t>(2)</a:t>
            </a:r>
            <a:endParaRPr lang="bg-BG" dirty="0" smtClean="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2672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800" dirty="0" smtClean="0">
                <a:latin typeface="Consolas" pitchFamily="49" charset="0"/>
              </a:rPr>
              <a:t>&gt;</a:t>
            </a:r>
            <a:r>
              <a:rPr lang="en-US" sz="2800" dirty="0" smtClean="0"/>
              <a:t> selector – matches direct child nodes:</a:t>
            </a:r>
            <a:r>
              <a:rPr lang="en-US" sz="2800" dirty="0" smtClean="0">
                <a:latin typeface="Courier New" pitchFamily="49" charset="0"/>
              </a:rPr>
              <a:t/>
            </a:r>
            <a:br>
              <a:rPr lang="en-US" sz="2800" dirty="0" smtClean="0">
                <a:latin typeface="Courier New" pitchFamily="49" charset="0"/>
              </a:rPr>
            </a:br>
            <a:endParaRPr lang="en-US" sz="2800" dirty="0" smtClean="0">
              <a:latin typeface="Courier New" pitchFamily="49" charset="0"/>
            </a:endParaRPr>
          </a:p>
          <a:p>
            <a:pPr>
              <a:spcBef>
                <a:spcPts val="2400"/>
              </a:spcBef>
              <a:buFontTx/>
              <a:buNone/>
              <a:defRPr/>
            </a:pPr>
            <a:r>
              <a:rPr lang="en-US" sz="2800" dirty="0" smtClean="0"/>
              <a:t>	This will match all elements with class </a:t>
            </a:r>
            <a:r>
              <a:rPr lang="en-US" sz="2800" dirty="0" smtClean="0">
                <a:latin typeface="Consolas" pitchFamily="49" charset="0"/>
              </a:rPr>
              <a:t>error</a:t>
            </a:r>
            <a:r>
              <a:rPr lang="en-US" sz="2800" dirty="0" smtClean="0"/>
              <a:t>, direct children of </a:t>
            </a:r>
            <a:r>
              <a:rPr lang="en-US" sz="2800" dirty="0" smtClean="0">
                <a:latin typeface="Consolas" pitchFamily="49" charset="0"/>
              </a:rPr>
              <a:t>&lt;p&gt;</a:t>
            </a:r>
            <a:r>
              <a:rPr lang="en-US" sz="2800" dirty="0" smtClean="0"/>
              <a:t> tag</a:t>
            </a:r>
          </a:p>
          <a:p>
            <a:pPr>
              <a:spcBef>
                <a:spcPts val="1200"/>
              </a:spcBef>
              <a:defRPr/>
            </a:pPr>
            <a:r>
              <a:rPr lang="en-US" sz="2800" dirty="0" smtClean="0">
                <a:latin typeface="Consolas" pitchFamily="49" charset="0"/>
              </a:rPr>
              <a:t>.class1.class2</a:t>
            </a:r>
            <a:r>
              <a:rPr lang="en-US" sz="2800" dirty="0" smtClean="0"/>
              <a:t> (no space!)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600" dirty="0" smtClean="0"/>
              <a:t>Matches elements with both (all) classes applied at the same time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8644" name="Rectangle 4"/>
          <p:cNvSpPr>
            <a:spLocks noChangeArrowheads="1"/>
          </p:cNvSpPr>
          <p:nvPr/>
        </p:nvSpPr>
        <p:spPr bwMode="auto">
          <a:xfrm>
            <a:off x="889000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&gt; .error {font-size: 8px}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89000" y="54864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p.post-text.special {font-weight: bold}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635896" y="6165304"/>
            <a:ext cx="4898504" cy="464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Common Selectors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4160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162800" cy="9144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Importing CSS Into HTML</a:t>
            </a:r>
            <a:endParaRPr lang="bg-BG" b="1" dirty="0" smtClean="0">
              <a:solidFill>
                <a:schemeClr val="tx1"/>
              </a:solidFill>
            </a:endParaRP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>
          <a:xfrm>
            <a:off x="0" y="1844824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CSS (presentation) can be imported in </a:t>
            </a:r>
            <a:r>
              <a:rPr lang="en-US" dirty="0">
                <a:solidFill>
                  <a:schemeClr val="tx1"/>
                </a:solidFill>
              </a:rPr>
              <a:t>HTML (content</a:t>
            </a:r>
            <a:r>
              <a:rPr lang="en-US" dirty="0" smtClean="0">
                <a:solidFill>
                  <a:schemeClr val="tx1"/>
                </a:solidFill>
              </a:rPr>
              <a:t>) in three ways: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Inline: the CSS rules in the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style</a:t>
            </a:r>
            <a:r>
              <a:rPr lang="en-US" dirty="0" smtClean="0">
                <a:solidFill>
                  <a:schemeClr val="tx1"/>
                </a:solidFill>
              </a:rPr>
              <a:t> attribute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No selectors are needed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Embedded: in the &lt;head&gt; in a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&lt;style&gt;</a:t>
            </a:r>
            <a:r>
              <a:rPr lang="en-US" dirty="0" smtClean="0">
                <a:solidFill>
                  <a:schemeClr val="tx1"/>
                </a:solidFill>
              </a:rPr>
              <a:t> tag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External: CSS rules in separate file (best)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Usually a file with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</a:rPr>
              <a:t>.css</a:t>
            </a:r>
            <a:r>
              <a:rPr lang="en-US" dirty="0" smtClean="0">
                <a:solidFill>
                  <a:schemeClr val="tx1"/>
                </a:solidFill>
              </a:rPr>
              <a:t> extension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Linked via </a:t>
            </a:r>
            <a:r>
              <a:rPr lang="en-US" sz="2500" noProof="1" smtClean="0">
                <a:solidFill>
                  <a:schemeClr val="tx1"/>
                </a:solidFill>
                <a:latin typeface="Consolas" pitchFamily="49" charset="0"/>
              </a:rPr>
              <a:t>&lt;link</a:t>
            </a:r>
            <a:r>
              <a:rPr lang="en-US" sz="2500" noProof="1" smtClean="0">
                <a:solidFill>
                  <a:schemeClr val="tx1"/>
                </a:solidFill>
              </a:rPr>
              <a:t> </a:t>
            </a:r>
            <a:r>
              <a:rPr lang="en-US" sz="2500" noProof="1" smtClean="0">
                <a:solidFill>
                  <a:schemeClr val="tx1"/>
                </a:solidFill>
                <a:latin typeface="Consolas" pitchFamily="49" charset="0"/>
              </a:rPr>
              <a:t>rel="stylesheet"</a:t>
            </a:r>
            <a:r>
              <a:rPr lang="en-US" sz="2500" noProof="1" smtClean="0">
                <a:solidFill>
                  <a:schemeClr val="tx1"/>
                </a:solidFill>
              </a:rPr>
              <a:t> </a:t>
            </a:r>
            <a:r>
              <a:rPr lang="en-US" sz="2500" noProof="1" smtClean="0">
                <a:solidFill>
                  <a:schemeClr val="tx1"/>
                </a:solidFill>
                <a:latin typeface="Consolas" pitchFamily="49" charset="0"/>
              </a:rPr>
              <a:t>href="</a:t>
            </a:r>
            <a:br>
              <a:rPr lang="en-US" sz="2500" noProof="1" smtClean="0">
                <a:solidFill>
                  <a:schemeClr val="tx1"/>
                </a:solidFill>
                <a:latin typeface="Consolas" pitchFamily="49" charset="0"/>
              </a:rPr>
            </a:br>
            <a:r>
              <a:rPr lang="en-US" sz="2500" noProof="1" smtClean="0">
                <a:solidFill>
                  <a:schemeClr val="tx1"/>
                </a:solidFill>
                <a:latin typeface="Consolas" pitchFamily="49" charset="0"/>
              </a:rPr>
              <a:t>…"&gt;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tag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>
                <a:solidFill>
                  <a:schemeClr val="tx1"/>
                </a:solidFill>
              </a:rPr>
              <a:t>Via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 @import</a:t>
            </a:r>
            <a:r>
              <a:rPr lang="en-US" dirty="0" smtClean="0">
                <a:solidFill>
                  <a:schemeClr val="tx1"/>
                </a:solidFill>
              </a:rPr>
              <a:t> directive in embedded CSS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91680" y="980728"/>
            <a:ext cx="51816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How to Use CSS with HTML?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2860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Linking HTML and CSS (2)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Using external CSS files is highly recommended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Simplifies the HTML document 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Improves page load speed (CSS file is cached)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b="1" smtClean="0"/>
              <a:pPr>
                <a:defRPr/>
              </a:pPr>
              <a:t>18</a:t>
            </a:fld>
            <a:endParaRPr lang="en-US" b="1" dirty="0"/>
          </a:p>
        </p:txBody>
      </p:sp>
      <p:grpSp>
        <p:nvGrpSpPr>
          <p:cNvPr id="2" name="Group 7"/>
          <p:cNvGrpSpPr/>
          <p:nvPr/>
        </p:nvGrpSpPr>
        <p:grpSpPr>
          <a:xfrm>
            <a:off x="1447800" y="3886200"/>
            <a:ext cx="6096000" cy="2295526"/>
            <a:chOff x="1447800" y="3886200"/>
            <a:chExt cx="6096000" cy="2295526"/>
          </a:xfrm>
        </p:grpSpPr>
        <p:sp>
          <p:nvSpPr>
            <p:cNvPr id="6" name="TextBox 5"/>
            <p:cNvSpPr txBox="1"/>
            <p:nvPr/>
          </p:nvSpPr>
          <p:spPr>
            <a:xfrm>
              <a:off x="3429000" y="4519550"/>
              <a:ext cx="2071794" cy="96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links to external CSS file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26" name="Picture 2" descr="html icon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886201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ss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538" y="3886200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3352800" y="5052950"/>
              <a:ext cx="2286000" cy="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</p:cxnSp>
      </p:grpSp>
    </p:spTree>
    <p:extLst>
      <p:ext uri="{BB962C8B-B14F-4D97-AF65-F5344CB8AC3E}">
        <p14:creationId xmlns="" xmlns:p14="http://schemas.microsoft.com/office/powerpoint/2010/main" val="165815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lang="en"&gt;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="" xmlns:p14="http://schemas.microsoft.com/office/powerpoint/2010/main" val="539496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Table of Contents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382000" cy="5638800"/>
          </a:xfrm>
        </p:spPr>
        <p:txBody>
          <a:bodyPr/>
          <a:lstStyle/>
          <a:p>
            <a:pPr marL="541338" indent="-541338">
              <a:tabLst/>
            </a:pPr>
            <a:r>
              <a:rPr lang="en-US" dirty="0">
                <a:solidFill>
                  <a:schemeClr val="tx1"/>
                </a:solidFill>
              </a:rPr>
              <a:t>What is CSS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marL="541338" indent="-541338">
              <a:tabLst/>
            </a:pPr>
            <a:r>
              <a:rPr lang="en-US" dirty="0" smtClean="0">
                <a:solidFill>
                  <a:schemeClr val="tx1"/>
                </a:solidFill>
              </a:rPr>
              <a:t>Styling </a:t>
            </a:r>
            <a:r>
              <a:rPr lang="en-US" dirty="0">
                <a:solidFill>
                  <a:schemeClr val="tx1"/>
                </a:solidFill>
              </a:rPr>
              <a:t>with Cascading </a:t>
            </a:r>
            <a:r>
              <a:rPr lang="en-US" dirty="0" smtClean="0">
                <a:solidFill>
                  <a:schemeClr val="tx1"/>
                </a:solidFill>
              </a:rPr>
              <a:t>Style Sheets </a:t>
            </a:r>
            <a:r>
              <a:rPr lang="en-US" dirty="0">
                <a:solidFill>
                  <a:schemeClr val="tx1"/>
                </a:solidFill>
              </a:rPr>
              <a:t>(CSS)</a:t>
            </a:r>
          </a:p>
          <a:p>
            <a:pPr marL="541338" indent="-541338">
              <a:tabLst/>
            </a:pPr>
            <a:r>
              <a:rPr lang="en-US" dirty="0" smtClean="0">
                <a:solidFill>
                  <a:schemeClr val="tx1"/>
                </a:solidFill>
              </a:rPr>
              <a:t>CSS Selectors</a:t>
            </a:r>
          </a:p>
          <a:p>
            <a:pPr marL="889001" lvl="1" indent="-541338"/>
            <a:r>
              <a:rPr lang="en-US" dirty="0" smtClean="0">
                <a:solidFill>
                  <a:schemeClr val="tx1"/>
                </a:solidFill>
              </a:rPr>
              <a:t>Select by element name, id or class</a:t>
            </a:r>
          </a:p>
          <a:p>
            <a:pPr marL="889001" lvl="1" indent="-541338"/>
            <a:r>
              <a:rPr lang="en-US" dirty="0" smtClean="0">
                <a:solidFill>
                  <a:schemeClr val="tx1"/>
                </a:solidFill>
              </a:rPr>
              <a:t>Nested Selectors</a:t>
            </a:r>
          </a:p>
          <a:p>
            <a:pPr marL="541338" indent="-541338">
              <a:tabLst/>
            </a:pPr>
            <a:r>
              <a:rPr lang="en-US" dirty="0" smtClean="0">
                <a:solidFill>
                  <a:schemeClr val="tx1"/>
                </a:solidFill>
              </a:rPr>
              <a:t>Importing CSS into HTML</a:t>
            </a:r>
          </a:p>
          <a:p>
            <a:pPr marL="541338" indent="-541338">
              <a:tabLst/>
            </a:pPr>
            <a:r>
              <a:rPr lang="en-US" dirty="0" smtClean="0">
                <a:solidFill>
                  <a:schemeClr val="tx1"/>
                </a:solidFill>
              </a:rPr>
              <a:t>Selectors</a:t>
            </a:r>
          </a:p>
          <a:p>
            <a:pPr marL="889001" lvl="1" indent="-541338"/>
            <a:r>
              <a:rPr lang="en-US" dirty="0" smtClean="0">
                <a:solidFill>
                  <a:schemeClr val="tx1"/>
                </a:solidFill>
              </a:rPr>
              <a:t>Attribute selectors</a:t>
            </a:r>
          </a:p>
          <a:p>
            <a:pPr marL="889001" lvl="1" indent="-541338"/>
            <a:r>
              <a:rPr lang="en-US" dirty="0" smtClean="0">
                <a:solidFill>
                  <a:schemeClr val="tx1"/>
                </a:solidFill>
              </a:rPr>
              <a:t>Pseudo 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82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lang="en"&gt;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1119" y="4077072"/>
            <a:ext cx="2262881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13323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Embedded Styles</a:t>
            </a:r>
            <a:endParaRPr lang="bg-BG" dirty="0" smtClean="0"/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Embedded in the HTML in the </a:t>
            </a:r>
            <a:r>
              <a:rPr lang="en-US" dirty="0" smtClean="0">
                <a:latin typeface="Consolas" pitchFamily="49" charset="0"/>
              </a:rPr>
              <a:t>&lt;style&gt;</a:t>
            </a:r>
            <a:r>
              <a:rPr lang="en-US" dirty="0" smtClean="0"/>
              <a:t> tag:</a:t>
            </a:r>
            <a:br>
              <a:rPr lang="en-US" dirty="0" smtClean="0"/>
            </a:br>
            <a:r>
              <a:rPr lang="en-US" noProof="1" smtClean="0"/>
              <a:t>	</a:t>
            </a:r>
            <a:endParaRPr lang="en-US" sz="2900" noProof="1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 smtClean="0"/>
              <a:t> tag is placed in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 of the document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attribute specifies the MIME type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MIME describes the format of the content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Other MIME types include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image/gif</a:t>
            </a:r>
            <a:r>
              <a:rPr lang="en-US" dirty="0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text/javascript</a:t>
            </a:r>
            <a:r>
              <a:rPr lang="en-US" dirty="0" smtClean="0"/>
              <a:t> …</a:t>
            </a:r>
          </a:p>
          <a:p>
            <a:pPr lvl="2">
              <a:lnSpc>
                <a:spcPct val="100000"/>
              </a:lnSpc>
              <a:defRPr/>
            </a:pPr>
            <a:r>
              <a:rPr lang="en-US" noProof="1"/>
              <a:t>Not required </a:t>
            </a:r>
            <a:r>
              <a:rPr lang="en-US" noProof="1" smtClean="0"/>
              <a:t>in HTML5</a:t>
            </a:r>
            <a:endParaRPr lang="en-US" noProof="1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Used for document-specific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827088" y="1600200"/>
            <a:ext cx="7416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</p:txBody>
      </p:sp>
    </p:spTree>
    <p:extLst>
      <p:ext uri="{BB962C8B-B14F-4D97-AF65-F5344CB8AC3E}">
        <p14:creationId xmlns="" xmlns:p14="http://schemas.microsoft.com/office/powerpoint/2010/main" val="506489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684213" y="1898571"/>
            <a:ext cx="777716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 {background-color:#8000FF; color:white}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h1 {font-family:Arial, sans-serif}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 {font-size:18pt}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.blue {color:blue}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&lt;/style&gt;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</p:spTree>
    <p:extLst>
      <p:ext uri="{BB962C8B-B14F-4D97-AF65-F5344CB8AC3E}">
        <p14:creationId xmlns="" xmlns:p14="http://schemas.microsoft.com/office/powerpoint/2010/main" val="831744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(2)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762000" y="1066800"/>
            <a:ext cx="7620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text.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text. Here is some text. Here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is 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="" xmlns:p14="http://schemas.microsoft.com/office/powerpoint/2010/main" val="2670440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1066800"/>
            <a:ext cx="7620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text.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text. Here is some text. Here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is 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(3)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5106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External CSS Styles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>
                <a:solidFill>
                  <a:schemeClr val="tx1"/>
                </a:solidFill>
              </a:rPr>
              <a:t>External linking</a:t>
            </a:r>
          </a:p>
          <a:p>
            <a:pPr lvl="1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Separate pages can all use a shared style sheet</a:t>
            </a:r>
          </a:p>
          <a:p>
            <a:pPr lvl="1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Only modify a single file to change the styles across your entire Web site (see </a:t>
            </a:r>
            <a:r>
              <a:rPr lang="en-US" sz="2800" dirty="0" smtClean="0">
                <a:solidFill>
                  <a:schemeClr val="tx1"/>
                </a:solidFill>
                <a:hlinkClick r:id="rId2"/>
              </a:rPr>
              <a:t>www.csszengarden.com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pPr>
              <a:defRPr/>
            </a:pPr>
            <a:r>
              <a:rPr lang="en-US" sz="3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>
                <a:solidFill>
                  <a:schemeClr val="tx1"/>
                </a:solidFill>
              </a:rPr>
              <a:t> tag (with a </a:t>
            </a:r>
            <a:r>
              <a:rPr lang="en-US" sz="3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3000" dirty="0" smtClean="0">
                <a:solidFill>
                  <a:schemeClr val="tx1"/>
                </a:solidFill>
              </a:rPr>
              <a:t> attribute)</a:t>
            </a:r>
          </a:p>
          <a:p>
            <a:pPr lvl="1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Specifies a relationship between current document and another document</a:t>
            </a:r>
          </a:p>
          <a:p>
            <a:pPr lvl="1">
              <a:buFontTx/>
              <a:buNone/>
              <a:defRPr/>
            </a:pPr>
            <a:endParaRPr lang="en-US" sz="2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spcBef>
                <a:spcPts val="3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dirty="0" smtClean="0">
                <a:solidFill>
                  <a:schemeClr val="tx1"/>
                </a:solidFill>
              </a:rPr>
              <a:t> elements should be in the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827584" y="4509120"/>
            <a:ext cx="7416800" cy="7911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type="text/css"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href="styles.css"&gt;</a:t>
            </a:r>
          </a:p>
        </p:txBody>
      </p:sp>
    </p:spTree>
    <p:extLst>
      <p:ext uri="{BB962C8B-B14F-4D97-AF65-F5344CB8AC3E}">
        <p14:creationId xmlns="" xmlns:p14="http://schemas.microsoft.com/office/powerpoint/2010/main" val="3814948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External CSS Styles (2)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@import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Another way to link external CSS files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Example:</a:t>
            </a:r>
          </a:p>
          <a:p>
            <a:pPr lvl="1">
              <a:lnSpc>
                <a:spcPct val="100000"/>
              </a:lnSpc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Ancient browsers do not recognize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@import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@import</a:t>
            </a:r>
            <a:r>
              <a:rPr lang="en-US" dirty="0" smtClean="0">
                <a:solidFill>
                  <a:schemeClr val="tx1"/>
                </a:solidFill>
              </a:rPr>
              <a:t> in an external CSS file to workaround the IE CSS file limit of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>
                <a:solidFill>
                  <a:schemeClr val="tx1"/>
                </a:solidFill>
              </a:rPr>
              <a:t> files</a:t>
            </a:r>
          </a:p>
          <a:p>
            <a:pPr lvl="1">
              <a:lnSpc>
                <a:spcPct val="100000"/>
              </a:lnSpc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9592" y="2564904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url("styles.css");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/* same as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"styles.css";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="" xmlns:p14="http://schemas.microsoft.com/office/powerpoint/2010/main" val="124206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8" y="71438"/>
            <a:ext cx="6607175" cy="9096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External Styles: Example</a:t>
            </a:r>
            <a:endParaRPr lang="bg-BG" sz="3600" dirty="0" smtClean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749300" y="1371600"/>
            <a:ext cx="7632700" cy="4724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CSS Document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	  { text-decoration: none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text-decoration: underline;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color: 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background-color: #CCFFCC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em   { color: red;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font-weight: bold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	  { margin-left: 2cm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 ul	  { text-decoration: underline;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margin-left: .5cm }</a:t>
            </a:r>
          </a:p>
        </p:txBody>
      </p:sp>
    </p:spTree>
    <p:extLst>
      <p:ext uri="{BB962C8B-B14F-4D97-AF65-F5344CB8AC3E}">
        <p14:creationId xmlns="" xmlns:p14="http://schemas.microsoft.com/office/powerpoint/2010/main" val="3012702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(2)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684213" y="1428750"/>
            <a:ext cx="777716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&lt;title&gt;Importing 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type="text/css" rel="stylesheet"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href="styles.css" 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&lt;h1&gt;Shopping list for &lt;em&gt;Monday&lt;/em&gt;:&lt;/h1&gt;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&lt;li&gt;Milk&lt;/li&gt;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</p:spTree>
    <p:extLst>
      <p:ext uri="{BB962C8B-B14F-4D97-AF65-F5344CB8AC3E}">
        <p14:creationId xmlns="" xmlns:p14="http://schemas.microsoft.com/office/powerpoint/2010/main" val="3344593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External Styles: Example (3)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="" xmlns:p14="http://schemas.microsoft.com/office/powerpoint/2010/main" val="3941793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521529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Cascading Style Sheets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247808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Separating Content </a:t>
            </a:r>
            <a:r>
              <a:rPr lang="en-US" smtClean="0">
                <a:solidFill>
                  <a:schemeClr val="tx1"/>
                </a:solidFill>
              </a:rPr>
              <a:t>from Presentation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3728" y="3789040"/>
            <a:ext cx="4353386" cy="24460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536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(4)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5739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98873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Attribute Selectors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84673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Picking Elements with Certain Attributes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Attribute Selectors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[ ] selects elements based on attributes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Element with a given attribute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Selects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dirty="0" smtClean="0">
                <a:solidFill>
                  <a:schemeClr val="tx1"/>
                </a:solidFill>
              </a:rPr>
              <a:t> elements with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Elements </a:t>
            </a:r>
            <a:r>
              <a:rPr lang="en-US" dirty="0">
                <a:solidFill>
                  <a:schemeClr val="tx1"/>
                </a:solidFill>
              </a:rPr>
              <a:t>with a </a:t>
            </a:r>
            <a:r>
              <a:rPr lang="en-US" dirty="0" smtClean="0">
                <a:solidFill>
                  <a:schemeClr val="tx1"/>
                </a:solidFill>
              </a:rPr>
              <a:t>concrete attribute value</a:t>
            </a:r>
          </a:p>
          <a:p>
            <a:pPr lvl="1">
              <a:spcBef>
                <a:spcPts val="0"/>
              </a:spcBef>
              <a:defRPr/>
            </a:pP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Selects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&lt;input&gt;</a:t>
            </a:r>
            <a:r>
              <a:rPr lang="en-US" dirty="0" smtClean="0">
                <a:solidFill>
                  <a:schemeClr val="tx1"/>
                </a:solidFill>
              </a:rPr>
              <a:t> elements with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type=text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Elements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whose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attribute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values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contain a word</a:t>
            </a:r>
          </a:p>
          <a:p>
            <a:pPr lvl="1">
              <a:spcBef>
                <a:spcPts val="0"/>
              </a:spcBef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Selects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dirty="0" smtClean="0">
                <a:solidFill>
                  <a:schemeClr val="tx1"/>
                </a:solidFill>
              </a:rPr>
              <a:t> elements whose title attribute value contains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logo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99592" y="1700808"/>
            <a:ext cx="7454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a[title] {color:black}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27584" y="3068960"/>
            <a:ext cx="7454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[type=text]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font-family:Consolas}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71600" y="5733256"/>
            <a:ext cx="741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a[title*=logo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{border: none}</a:t>
            </a: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3635896" y="6376392"/>
            <a:ext cx="5258544" cy="481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Attribute Selectors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20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24744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Common Pseudo Selectors</a:t>
            </a:r>
            <a:endParaRPr lang="bg-BG" sz="3600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844824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Pseudo-classes define state</a:t>
            </a:r>
          </a:p>
          <a:p>
            <a:pPr lvl="1">
              <a:defRPr/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:hover</a:t>
            </a:r>
            <a:r>
              <a:rPr lang="en-US" noProof="1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:visited</a:t>
            </a:r>
            <a:r>
              <a:rPr lang="en-US" noProof="1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:active</a:t>
            </a:r>
            <a:r>
              <a:rPr lang="en-US" noProof="1" smtClean="0"/>
              <a:t> 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:lang</a:t>
            </a:r>
          </a:p>
          <a:p>
            <a:pPr>
              <a:defRPr/>
            </a:pPr>
            <a:r>
              <a:rPr lang="en-US" dirty="0" smtClean="0"/>
              <a:t>Pseudo-elements define element "parts" or are used to generate content</a:t>
            </a:r>
          </a:p>
          <a:p>
            <a:pPr lvl="1"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:first-line</a:t>
            </a:r>
            <a:r>
              <a:rPr lang="en-US" dirty="0" smtClean="0"/>
              <a:t> 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:before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:after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584" y="4581128"/>
            <a:ext cx="76327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color: red;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p:first-line { text-transform: uppercase;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.title:before { content: "»";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.title:after { content: "«"; }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4139952" y="5877272"/>
            <a:ext cx="4466456" cy="67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Common Pseudo Selectors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0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Pseudo Selectors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11560" y="802480"/>
            <a:ext cx="79248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Relative to Element Content or State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3130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Structural </a:t>
            </a:r>
            <a:r>
              <a:rPr lang="en-US" dirty="0" smtClean="0">
                <a:solidFill>
                  <a:schemeClr val="tx1"/>
                </a:solidFill>
              </a:rPr>
              <a:t>Pseudo-classes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:root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root of the </a:t>
            </a:r>
            <a:r>
              <a:rPr lang="en-US" dirty="0" smtClean="0">
                <a:solidFill>
                  <a:schemeClr val="tx1"/>
                </a:solidFill>
              </a:rPr>
              <a:t>document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E:nth-child(n)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element, the </a:t>
            </a:r>
            <a:r>
              <a:rPr lang="en-US" noProof="1" smtClean="0">
                <a:solidFill>
                  <a:schemeClr val="tx1"/>
                </a:solidFill>
              </a:rPr>
              <a:t>n-th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child of its </a:t>
            </a:r>
            <a:r>
              <a:rPr lang="en-US" dirty="0" smtClean="0">
                <a:solidFill>
                  <a:schemeClr val="tx1"/>
                </a:solidFill>
              </a:rPr>
              <a:t>parent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E:nth-last-child(n)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element, the </a:t>
            </a:r>
            <a:r>
              <a:rPr lang="en-US" noProof="1" smtClean="0">
                <a:solidFill>
                  <a:schemeClr val="tx1"/>
                </a:solidFill>
              </a:rPr>
              <a:t>n-th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child of its parent, counting </a:t>
            </a:r>
            <a:r>
              <a:rPr lang="en-US" dirty="0" smtClean="0">
                <a:solidFill>
                  <a:schemeClr val="tx1"/>
                </a:solidFill>
              </a:rPr>
              <a:t>from </a:t>
            </a:r>
            <a:r>
              <a:rPr lang="en-US" dirty="0">
                <a:solidFill>
                  <a:schemeClr val="tx1"/>
                </a:solidFill>
              </a:rPr>
              <a:t>the last </a:t>
            </a:r>
            <a:r>
              <a:rPr lang="en-US" dirty="0" smtClean="0">
                <a:solidFill>
                  <a:schemeClr val="tx1"/>
                </a:solidFill>
              </a:rPr>
              <a:t>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E:nth-of-type(n)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element, </a:t>
            </a:r>
            <a:r>
              <a:rPr lang="en-US" noProof="1" smtClean="0">
                <a:solidFill>
                  <a:schemeClr val="tx1"/>
                </a:solidFill>
              </a:rPr>
              <a:t>the n-th </a:t>
            </a:r>
            <a:r>
              <a:rPr lang="en-US" dirty="0" smtClean="0">
                <a:solidFill>
                  <a:schemeClr val="tx1"/>
                </a:solidFill>
              </a:rPr>
              <a:t>sibling </a:t>
            </a:r>
            <a:r>
              <a:rPr lang="en-US" dirty="0">
                <a:solidFill>
                  <a:schemeClr val="tx1"/>
                </a:solidFill>
              </a:rPr>
              <a:t>of its </a:t>
            </a:r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52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Structural </a:t>
            </a:r>
            <a:r>
              <a:rPr lang="en-US" dirty="0" smtClean="0">
                <a:solidFill>
                  <a:schemeClr val="tx1"/>
                </a:solidFill>
              </a:rPr>
              <a:t>Pseudo-classes 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E:nth-last-of-type(n)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element, the </a:t>
            </a:r>
            <a:r>
              <a:rPr lang="en-US" noProof="1" smtClean="0">
                <a:solidFill>
                  <a:schemeClr val="tx1"/>
                </a:solidFill>
              </a:rPr>
              <a:t>n-th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sibling of its type, counting from the last </a:t>
            </a:r>
            <a:r>
              <a:rPr lang="en-US" dirty="0" smtClean="0">
                <a:solidFill>
                  <a:schemeClr val="tx1"/>
                </a:solidFill>
              </a:rPr>
              <a:t>one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E:last-child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element, last child of its </a:t>
            </a:r>
            <a:r>
              <a:rPr lang="en-US" dirty="0" smtClean="0">
                <a:solidFill>
                  <a:schemeClr val="tx1"/>
                </a:solidFill>
              </a:rPr>
              <a:t>parent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E:first-of-type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element, first sibling of its </a:t>
            </a:r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E:last-of-type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element, last sibling of its </a:t>
            </a:r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476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Structural </a:t>
            </a:r>
            <a:r>
              <a:rPr lang="en-US" dirty="0" smtClean="0">
                <a:solidFill>
                  <a:schemeClr val="tx1"/>
                </a:solidFill>
              </a:rPr>
              <a:t>Pseudo-classes (3)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E:only-child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element, only child of its </a:t>
            </a:r>
            <a:r>
              <a:rPr lang="en-US" dirty="0" smtClean="0">
                <a:solidFill>
                  <a:schemeClr val="tx1"/>
                </a:solidFill>
              </a:rPr>
              <a:t>parent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E:only-of-type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element, only sibling of its </a:t>
            </a:r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E:empty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element that has no children (including text nodes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More detailed descriptions: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  <a:hlinkClick r:id="rId2"/>
              </a:rPr>
              <a:t>http://www.w3.org/TR/css3-selectors/#structural-pseudos</a:t>
            </a:r>
            <a:endParaRPr lang="en-US" sz="2600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47864" y="6093296"/>
            <a:ext cx="5186536" cy="58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Structural Selectors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6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UI </a:t>
            </a:r>
            <a:r>
              <a:rPr lang="en-US" dirty="0" smtClean="0">
                <a:solidFill>
                  <a:schemeClr val="tx1"/>
                </a:solidFill>
              </a:rPr>
              <a:t>Element States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Pseudo-Classes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E:enabled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user interface element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which is enabled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E:disabled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user interface element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which is </a:t>
            </a:r>
            <a:r>
              <a:rPr lang="en-US" dirty="0" smtClean="0">
                <a:solidFill>
                  <a:schemeClr val="tx1"/>
                </a:solidFill>
              </a:rPr>
              <a:t>disabled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E:checked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user interface element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which is checked (for instance a </a:t>
            </a:r>
            <a:r>
              <a:rPr lang="en-US" dirty="0" smtClean="0">
                <a:solidFill>
                  <a:schemeClr val="tx1"/>
                </a:solidFill>
              </a:rPr>
              <a:t>radio-button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>
                <a:solidFill>
                  <a:schemeClr val="tx1"/>
                </a:solidFill>
              </a:rPr>
              <a:t>checkbox</a:t>
            </a:r>
            <a:r>
              <a:rPr lang="en-US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95936" y="5877272"/>
            <a:ext cx="4250432" cy="52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UI Selectors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30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Other CSS 3 Selectors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E:target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element being the target of the referring </a:t>
            </a:r>
            <a:r>
              <a:rPr lang="en-US" dirty="0" smtClean="0">
                <a:solidFill>
                  <a:schemeClr val="tx1"/>
                </a:solidFill>
              </a:rPr>
              <a:t>URI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E:not(s)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element that does not match simple </a:t>
            </a:r>
            <a:r>
              <a:rPr lang="en-US" dirty="0" smtClean="0">
                <a:solidFill>
                  <a:schemeClr val="tx1"/>
                </a:solidFill>
              </a:rPr>
              <a:t>selector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~ F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element preceded by an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87824" y="5445224"/>
            <a:ext cx="5546576" cy="640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Other CSS 3 Selectors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6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340768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All values in CSS are strings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They can represent values that are not strings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I.e.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14px</a:t>
            </a:r>
            <a:r>
              <a:rPr lang="en-US" dirty="0" smtClean="0">
                <a:solidFill>
                  <a:schemeClr val="tx1"/>
                </a:solidFill>
              </a:rPr>
              <a:t> means size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>
                <a:solidFill>
                  <a:schemeClr val="tx1"/>
                </a:solidFill>
              </a:rPr>
              <a:t> pixels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Colors are set in a red-green-blue format (RGB)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Both in hex and decimal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7413" y="4114800"/>
            <a:ext cx="7416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#44f1e1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87413" y="5375196"/>
            <a:ext cx="7416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rgb(68,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241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255)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539552" y="0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CSS Values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Subtitle 4"/>
          <p:cNvSpPr txBox="1">
            <a:spLocks/>
          </p:cNvSpPr>
          <p:nvPr/>
        </p:nvSpPr>
        <p:spPr>
          <a:xfrm>
            <a:off x="539552" y="726279"/>
            <a:ext cx="79248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Types, Ranges, Units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03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</a:t>
            </a:r>
            <a:r>
              <a:rPr lang="en-US" smtClean="0"/>
              <a:t>: A </a:t>
            </a:r>
            <a:r>
              <a:rPr lang="en-US" dirty="0" smtClean="0"/>
              <a:t>New Philosophy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Separate content from presentation!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17526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bg-B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1828800" y="3581400"/>
            <a:ext cx="16764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Vestibulum et odio et ipsum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accumsan accumsan. Morbi at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54864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6903" name="Rectangle 7"/>
          <p:cNvSpPr>
            <a:spLocks noChangeArrowheads="1"/>
          </p:cNvSpPr>
          <p:nvPr/>
        </p:nvSpPr>
        <p:spPr bwMode="auto">
          <a:xfrm>
            <a:off x="5638800" y="4738688"/>
            <a:ext cx="15240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5638800" y="5195888"/>
            <a:ext cx="15240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5638800" y="5653088"/>
            <a:ext cx="15240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5556250" y="360997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</a:p>
        </p:txBody>
      </p:sp>
      <p:sp>
        <p:nvSpPr>
          <p:cNvPr id="976907" name="Text Box 11"/>
          <p:cNvSpPr txBox="1">
            <a:spLocks noChangeArrowheads="1"/>
          </p:cNvSpPr>
          <p:nvPr/>
        </p:nvSpPr>
        <p:spPr bwMode="auto">
          <a:xfrm>
            <a:off x="5562600" y="3914775"/>
            <a:ext cx="63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Italics</a:t>
            </a:r>
          </a:p>
        </p:txBody>
      </p:sp>
      <p:sp>
        <p:nvSpPr>
          <p:cNvPr id="976908" name="Text Box 12"/>
          <p:cNvSpPr txBox="1">
            <a:spLocks noChangeArrowheads="1"/>
          </p:cNvSpPr>
          <p:nvPr/>
        </p:nvSpPr>
        <p:spPr bwMode="auto">
          <a:xfrm>
            <a:off x="5562600" y="4248150"/>
            <a:ext cx="6912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</a:t>
            </a:r>
          </a:p>
        </p:txBody>
      </p:sp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1370875" y="2127250"/>
            <a:ext cx="268547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(HTML document)</a:t>
            </a:r>
          </a:p>
        </p:txBody>
      </p:sp>
      <p:sp>
        <p:nvSpPr>
          <p:cNvPr id="976910" name="Text Box 14"/>
          <p:cNvSpPr txBox="1">
            <a:spLocks noChangeArrowheads="1"/>
          </p:cNvSpPr>
          <p:nvPr/>
        </p:nvSpPr>
        <p:spPr bwMode="auto">
          <a:xfrm>
            <a:off x="5229691" y="2127250"/>
            <a:ext cx="239854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(CSS Document)</a:t>
            </a:r>
          </a:p>
        </p:txBody>
      </p:sp>
      <p:sp>
        <p:nvSpPr>
          <p:cNvPr id="976911" name="Line 15"/>
          <p:cNvSpPr>
            <a:spLocks noChangeShapeType="1"/>
          </p:cNvSpPr>
          <p:nvPr/>
        </p:nvSpPr>
        <p:spPr bwMode="auto">
          <a:xfrm flipH="1" flipV="1">
            <a:off x="2209800" y="3657600"/>
            <a:ext cx="3352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2" name="Line 16"/>
          <p:cNvSpPr>
            <a:spLocks noChangeShapeType="1"/>
          </p:cNvSpPr>
          <p:nvPr/>
        </p:nvSpPr>
        <p:spPr bwMode="auto">
          <a:xfrm flipH="1">
            <a:off x="3276600" y="4038600"/>
            <a:ext cx="2286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3" name="Line 17"/>
          <p:cNvSpPr>
            <a:spLocks noChangeShapeType="1"/>
          </p:cNvSpPr>
          <p:nvPr/>
        </p:nvSpPr>
        <p:spPr bwMode="auto">
          <a:xfrm flipH="1">
            <a:off x="3352800" y="4419600"/>
            <a:ext cx="228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4" name="Line 18"/>
          <p:cNvSpPr>
            <a:spLocks noChangeShapeType="1"/>
          </p:cNvSpPr>
          <p:nvPr/>
        </p:nvSpPr>
        <p:spPr bwMode="auto">
          <a:xfrm flipH="1" flipV="1">
            <a:off x="2209800" y="3733800"/>
            <a:ext cx="3352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H="1" flipV="1">
            <a:off x="3429000" y="4876800"/>
            <a:ext cx="2133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H="1" flipV="1">
            <a:off x="3505200" y="5638800"/>
            <a:ext cx="2057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3498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0" grpId="0" animBg="1"/>
      <p:bldP spid="976901" grpId="0"/>
      <p:bldP spid="976902" grpId="0" animBg="1"/>
      <p:bldP spid="976903" grpId="0" animBg="1"/>
      <p:bldP spid="976904" grpId="0" animBg="1"/>
      <p:bldP spid="976905" grpId="0" animBg="1"/>
      <p:bldP spid="976906" grpId="0"/>
      <p:bldP spid="976907" grpId="0"/>
      <p:bldP spid="976908" grpId="0"/>
      <p:bldP spid="976909" grpId="0"/>
      <p:bldP spid="9769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Size Values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When setting a size (width, height, font-size…) the values are given as numbers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Multiple formats / metrics may be used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Pixels, ems, e.g.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12px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1.4em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Points, inches, centimeters, millimeters</a:t>
            </a:r>
          </a:p>
          <a:p>
            <a:pPr lvl="2">
              <a:defRPr/>
            </a:pPr>
            <a:r>
              <a:rPr lang="en-US" dirty="0">
                <a:solidFill>
                  <a:schemeClr val="tx1"/>
                </a:solidFill>
              </a:rPr>
              <a:t>E.g.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10pt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1in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1cm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1mm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Percentages, e.g.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50%</a:t>
            </a:r>
          </a:p>
          <a:p>
            <a:pPr lvl="2">
              <a:defRPr/>
            </a:pPr>
            <a:r>
              <a:rPr lang="en-US" dirty="0" smtClean="0">
                <a:solidFill>
                  <a:schemeClr val="tx1"/>
                </a:solidFill>
              </a:rPr>
              <a:t>Of the size of the container/font size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Zero can be used with no unit: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border: 0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004048" y="6021288"/>
            <a:ext cx="3962400" cy="600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Size Values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511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Color Values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Colors in CSS can be represented in few ways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Using red-green-blue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Or red-green-blue-alpha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 marL="649288" lvl="2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Using hue-saturation-light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Or hue-saturation-light-alpha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8342" y="2819400"/>
            <a:ext cx="7416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#f1a2ff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rgb(241, 162, 255)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rgba(241, 162, 255, 0.1)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364088" y="1844824"/>
            <a:ext cx="3262314" cy="953453"/>
          </a:xfrm>
          <a:prstGeom prst="wedgeRoundRectCallout">
            <a:avLst>
              <a:gd name="adj1" fmla="val -38991"/>
              <a:gd name="adj2" fmla="val 119192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opacity values are from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to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27584" y="4941168"/>
            <a:ext cx="74168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hsl(291, 85%, 89%);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hsl(291, 85%, 89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%, 0.1);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773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RGB Colors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RGB colors are defined with values for red, green and blue intensity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  <a:r>
              <a:rPr lang="en-US" dirty="0"/>
              <a:t>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#44fa36</a:t>
            </a:r>
            <a:r>
              <a:rPr lang="en-US" sz="2800" dirty="0"/>
              <a:t> </a:t>
            </a:r>
            <a:r>
              <a:rPr lang="en-US" sz="2800" dirty="0" smtClean="0"/>
              <a:t>– values are in </a:t>
            </a:r>
            <a:r>
              <a:rPr lang="en-US" sz="2800" dirty="0"/>
              <a:t>hex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rgb(&lt;red&gt;,</a:t>
            </a:r>
            <a:r>
              <a:rPr lang="en-US" sz="2800" noProof="1" smtClean="0">
                <a:cs typeface="Consolas" pitchFamily="49" charset="0"/>
              </a:rPr>
              <a:t> 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&lt;green&gt;,</a:t>
            </a:r>
            <a:r>
              <a:rPr lang="en-US" sz="2800" noProof="1" smtClean="0">
                <a:cs typeface="Consolas" pitchFamily="49" charset="0"/>
              </a:rPr>
              <a:t> 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&lt;blue&gt;)</a:t>
            </a:r>
            <a:r>
              <a:rPr lang="en-US" sz="2800" noProof="1" smtClean="0">
                <a:latin typeface="+mj-lt"/>
                <a:cs typeface="Consolas" pitchFamily="49" charset="0"/>
              </a:rPr>
              <a:t> </a:t>
            </a:r>
            <a:r>
              <a:rPr lang="en-US" sz="2800" dirty="0" smtClean="0"/>
              <a:t>– decimal </a:t>
            </a:r>
            <a:r>
              <a:rPr lang="en-US" sz="2800" dirty="0"/>
              <a:t>values</a:t>
            </a:r>
          </a:p>
          <a:p>
            <a:pPr>
              <a:lnSpc>
                <a:spcPct val="100000"/>
              </a:lnSpc>
            </a:pPr>
            <a:r>
              <a:rPr lang="en-US" dirty="0"/>
              <a:t>The range for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/>
              <a:t>,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/>
              <a:t> and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 is between </a:t>
            </a:r>
            <a:r>
              <a:rPr lang="en-US" dirty="0" smtClean="0"/>
              <a:t>integers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255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8939" y="5181600"/>
            <a:ext cx="5968061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#07f2b3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&lt;!– or --&gt;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 (7, 242, 179)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6710811" y="54811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64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RGBA Colors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Standard RGB colors with an </a:t>
            </a:r>
            <a:r>
              <a:rPr lang="en-US" dirty="0">
                <a:solidFill>
                  <a:schemeClr val="tx1"/>
                </a:solidFill>
              </a:rPr>
              <a:t>opacity value for </a:t>
            </a:r>
            <a:r>
              <a:rPr lang="en-US" dirty="0" smtClean="0">
                <a:solidFill>
                  <a:schemeClr val="tx1"/>
                </a:solidFill>
              </a:rPr>
              <a:t>the color (alpha channel)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Syntax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rgba(&lt;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red&gt;,</a:t>
            </a:r>
            <a:r>
              <a:rPr lang="en-US" sz="3000" dirty="0">
                <a:solidFill>
                  <a:schemeClr val="tx1"/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&lt;green</a:t>
            </a:r>
            <a:r>
              <a:rPr lang="en-US" sz="3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&gt;,</a:t>
            </a:r>
            <a:r>
              <a:rPr lang="en-US" sz="3000" dirty="0" smtClean="0">
                <a:solidFill>
                  <a:schemeClr val="tx1"/>
                </a:solidFill>
                <a:cs typeface="Consolas" pitchFamily="49" charset="0"/>
              </a:rPr>
              <a:t/>
            </a:r>
            <a:br>
              <a:rPr lang="en-US" sz="3000" dirty="0" smtClean="0">
                <a:solidFill>
                  <a:schemeClr val="tx1"/>
                </a:solidFill>
                <a:cs typeface="Consolas" pitchFamily="49" charset="0"/>
              </a:rPr>
            </a:br>
            <a:r>
              <a:rPr lang="en-US" sz="3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blue&gt;,</a:t>
            </a:r>
            <a:r>
              <a:rPr lang="en-US" sz="3000" dirty="0">
                <a:solidFill>
                  <a:schemeClr val="tx1"/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&lt;alpha</a:t>
            </a:r>
            <a:r>
              <a:rPr lang="en-US" sz="3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The range for 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>
                <a:solidFill>
                  <a:schemeClr val="tx1"/>
                </a:solidFill>
              </a:rPr>
              <a:t> is between </a:t>
            </a:r>
            <a:r>
              <a:rPr lang="en-US" dirty="0" smtClean="0">
                <a:solidFill>
                  <a:schemeClr val="tx1"/>
                </a:solidFill>
              </a:rPr>
              <a:t>integers 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sz="3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255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range for </a:t>
            </a:r>
            <a:r>
              <a:rPr lang="en-US" dirty="0" smtClean="0">
                <a:solidFill>
                  <a:schemeClr val="tx1"/>
                </a:solidFill>
              </a:rPr>
              <a:t>the alpha channel is </a:t>
            </a:r>
            <a:r>
              <a:rPr lang="en-US" dirty="0">
                <a:solidFill>
                  <a:schemeClr val="tx1"/>
                </a:solidFill>
              </a:rPr>
              <a:t>between 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1.0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Example: </a:t>
            </a:r>
            <a:r>
              <a:rPr lang="en-US" sz="3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rgba(255, 0, 0, 0.5)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6200000">
            <a:off x="6710811" y="54811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01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HSL Colors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Hue is a degree on the color </a:t>
            </a:r>
            <a:r>
              <a:rPr lang="en-US" dirty="0" smtClean="0">
                <a:solidFill>
                  <a:schemeClr val="tx1"/>
                </a:solidFill>
              </a:rPr>
              <a:t>wheel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(or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360</a:t>
            </a:r>
            <a:r>
              <a:rPr lang="en-US" dirty="0">
                <a:solidFill>
                  <a:schemeClr val="tx1"/>
                </a:solidFill>
              </a:rPr>
              <a:t>) is </a:t>
            </a:r>
            <a:r>
              <a:rPr lang="en-US" dirty="0" smtClean="0">
                <a:solidFill>
                  <a:schemeClr val="tx1"/>
                </a:solidFill>
              </a:rPr>
              <a:t>red,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120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green,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en-US" dirty="0">
                <a:solidFill>
                  <a:schemeClr val="tx1"/>
                </a:solidFill>
              </a:rPr>
              <a:t> is blue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Saturation is a percentage </a:t>
            </a:r>
            <a:r>
              <a:rPr lang="en-US" dirty="0" smtClean="0">
                <a:solidFill>
                  <a:schemeClr val="tx1"/>
                </a:solidFill>
              </a:rPr>
              <a:t>value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dirty="0">
                <a:solidFill>
                  <a:schemeClr val="tx1"/>
                </a:solidFill>
              </a:rPr>
              <a:t> is the full </a:t>
            </a:r>
            <a:r>
              <a:rPr lang="en-US" dirty="0" smtClean="0">
                <a:solidFill>
                  <a:schemeClr val="tx1"/>
                </a:solidFill>
              </a:rPr>
              <a:t>color</a:t>
            </a:r>
          </a:p>
          <a:p>
            <a:r>
              <a:rPr lang="en-US" dirty="0">
                <a:solidFill>
                  <a:schemeClr val="tx1"/>
                </a:solidFill>
              </a:rPr>
              <a:t>Lightness is also a </a:t>
            </a:r>
            <a:r>
              <a:rPr lang="en-US" dirty="0" smtClean="0">
                <a:solidFill>
                  <a:schemeClr val="tx1"/>
                </a:solidFill>
              </a:rPr>
              <a:t>percentage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0%</a:t>
            </a:r>
            <a:r>
              <a:rPr lang="en-US" dirty="0">
                <a:solidFill>
                  <a:schemeClr val="tx1"/>
                </a:solidFill>
              </a:rPr>
              <a:t> is dark (</a:t>
            </a:r>
            <a:r>
              <a:rPr lang="en-US" dirty="0" smtClean="0">
                <a:solidFill>
                  <a:schemeClr val="tx1"/>
                </a:solidFill>
              </a:rPr>
              <a:t>black)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dirty="0">
                <a:solidFill>
                  <a:schemeClr val="tx1"/>
                </a:solidFill>
              </a:rPr>
              <a:t> is light (white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50%</a:t>
            </a:r>
            <a:r>
              <a:rPr lang="en-US" dirty="0">
                <a:solidFill>
                  <a:schemeClr val="tx1"/>
                </a:solidFill>
              </a:rPr>
              <a:t> is the </a:t>
            </a:r>
            <a:r>
              <a:rPr lang="en-US" dirty="0" smtClean="0">
                <a:solidFill>
                  <a:schemeClr val="tx1"/>
                </a:solidFill>
              </a:rPr>
              <a:t>average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18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HSLA Colors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HSLA allows </a:t>
            </a:r>
            <a:r>
              <a:rPr lang="en-US" dirty="0">
                <a:solidFill>
                  <a:schemeClr val="tx1"/>
                </a:solidFill>
              </a:rPr>
              <a:t>a fourth value, which sets the Opacity (via the Alpha channel) of the </a:t>
            </a:r>
            <a:r>
              <a:rPr lang="en-US" dirty="0" smtClean="0">
                <a:solidFill>
                  <a:schemeClr val="tx1"/>
                </a:solidFill>
              </a:rPr>
              <a:t>element</a:t>
            </a:r>
          </a:p>
          <a:p>
            <a:r>
              <a:rPr lang="en-US" dirty="0">
                <a:solidFill>
                  <a:schemeClr val="tx1"/>
                </a:solidFill>
              </a:rPr>
              <a:t>As RGBA is to RGB, HSLA is to </a:t>
            </a:r>
            <a:r>
              <a:rPr lang="en-US" dirty="0" smtClean="0">
                <a:solidFill>
                  <a:schemeClr val="tx1"/>
                </a:solidFill>
              </a:rPr>
              <a:t>HSL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Supported </a:t>
            </a:r>
            <a:r>
              <a:rPr lang="en-US" dirty="0">
                <a:solidFill>
                  <a:schemeClr val="tx1"/>
                </a:solidFill>
              </a:rPr>
              <a:t>in IE9+, Firefox 3+, Chrome, Safari, and in Opera </a:t>
            </a:r>
            <a:r>
              <a:rPr lang="en-US" dirty="0" smtClean="0">
                <a:solidFill>
                  <a:schemeClr val="tx1"/>
                </a:solidFill>
              </a:rPr>
              <a:t>10+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Example:</a:t>
            </a:r>
            <a:endParaRPr lang="en-US" sz="3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hsla(0,</a:t>
            </a:r>
            <a:r>
              <a:rPr lang="en-US" sz="2800" dirty="0" smtClean="0">
                <a:solidFill>
                  <a:schemeClr val="tx1"/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100%,</a:t>
            </a:r>
            <a:r>
              <a:rPr lang="en-US" sz="2800" dirty="0" smtClean="0">
                <a:solidFill>
                  <a:schemeClr val="tx1"/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50%,</a:t>
            </a:r>
            <a:r>
              <a:rPr lang="en-US" sz="2800" dirty="0" smtClean="0">
                <a:solidFill>
                  <a:schemeClr val="tx1"/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0.5)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Result: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3995936" y="5877272"/>
            <a:ext cx="4394448" cy="545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Color Values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39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Browsers have predefined CSS styles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when there is no CSS information or any other style information in the document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Caution: default styles differ in browsers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E.g. margins, paddings and font sizes differ most often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Usually developers reset them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7584" y="5229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margin: 0; padding: 0; }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5741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body, h1, p, ul, li { margin: 0; padding: 0; }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83568" y="188640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Default Browser Styles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531168" y="991119"/>
            <a:ext cx="82296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Things Look Different on Different Browsers?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075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CSS Cascade (Precedence)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There are browser, user and author stylesheets with "normal" and "important" declarations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Browser styles (least priority)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Normal user styles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Normal author styles (external, in head, inline)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Important author styles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Important user styles (max priority)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5360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 color: red !important ; }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999946"/>
            <a:ext cx="8458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hlinkClick r:id="rId2"/>
              </a:rPr>
              <a:t>http://www.slideshare.net/maxdesign/css-cascade-1658158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18332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CSS Specificity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CSS specificity is used to determine the precedence (priority) of the CSS style declarations with the same origin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Simple calculation: #id = 100, .class = 10, :pseudo = 10, [attr] = 10, tag = 1, * = 0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Same number of points? Order matters!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See also:</a:t>
            </a:r>
          </a:p>
          <a:p>
            <a:pPr lvl="2">
              <a:defRPr/>
            </a:pPr>
            <a:r>
              <a:rPr lang="en-US" sz="2100" dirty="0" smtClean="0">
                <a:solidFill>
                  <a:schemeClr val="tx1"/>
                </a:solidFill>
                <a:hlinkClick r:id="rId2"/>
              </a:rPr>
              <a:t>http://www.smashingmagazine.com/2007/07/27/css-specificity-things-you-should-know/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</a:p>
          <a:p>
            <a:pPr lvl="2">
              <a:defRPr/>
            </a:pPr>
            <a:r>
              <a:rPr lang="en-US" sz="2100" dirty="0" smtClean="0">
                <a:solidFill>
                  <a:schemeClr val="tx1"/>
                </a:solidFill>
                <a:hlinkClick r:id="rId3"/>
              </a:rPr>
              <a:t>http://css.maxdesign.com.au/selectutorial/advanced_conflict.htm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23928" y="5733256"/>
            <a:ext cx="4610472" cy="605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CSS Rules Precedence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9727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CSS documentation at WebPlatform.org: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docs.webplatform.org/wiki/css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 documentation at Mozilla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CSS3 tutorial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4"/>
              </a:rPr>
              <a:t>http://www.w3schools.com/css3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A list of all CSS 2.1 properties is available at </a:t>
            </a:r>
            <a:r>
              <a:rPr lang="en-US" dirty="0" smtClean="0">
                <a:hlinkClick r:id="rId5"/>
              </a:rPr>
              <a:t>http://www.w3.org/TR/CSS2/propidx.html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21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Resulting Page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2133600" y="1066800"/>
            <a:ext cx="4681537" cy="53340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2339975" y="1196975"/>
            <a:ext cx="43624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0" lang="en-US" sz="2000" b="1" i="1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Vestibulum et odio et ipsum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 accumsan accumsan. Morbi at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Tortor purus, luctus non, aliquam nec, interdum vel, mi. Sed nec quam nec odio lacinia molestie. Praesent augue tortor, convallis eget, euismod nonummy, lacinia ut, risus. </a:t>
            </a:r>
          </a:p>
        </p:txBody>
      </p:sp>
    </p:spTree>
    <p:extLst>
      <p:ext uri="{BB962C8B-B14F-4D97-AF65-F5344CB8AC3E}">
        <p14:creationId xmlns="" xmlns:p14="http://schemas.microsoft.com/office/powerpoint/2010/main" val="3976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Create the following page section using HTML and external CSS (no inline styles). Use a table or a definition list (in this case the layout will be different).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2209800" y="3039076"/>
            <a:ext cx="4724400" cy="31801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576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86868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>
                <a:solidFill>
                  <a:schemeClr val="tx1"/>
                </a:solidFill>
              </a:rPr>
              <a:t>Create the following Web page using external CSS styles. </a:t>
            </a:r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>
                <a:solidFill>
                  <a:schemeClr val="tx1"/>
                </a:solidFill>
              </a:rPr>
              <a:t>Create a web page using the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homework-3.png design and the HTML markup in homework-3.html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634122" y="2256972"/>
            <a:ext cx="7875756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028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5929" y="4467457"/>
            <a:ext cx="5752142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CSS Intro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87033" y="5381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Styling with Cascading Stylesheets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5455" y="1743307"/>
            <a:ext cx="325359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46346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CSS Introduction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>
                <a:solidFill>
                  <a:schemeClr val="tx1"/>
                </a:solidFill>
              </a:rPr>
              <a:t>Cascading Style Sheets (CSS)</a:t>
            </a:r>
          </a:p>
          <a:p>
            <a:pPr lvl="1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Used to describe the presentation of documents</a:t>
            </a:r>
          </a:p>
          <a:p>
            <a:pPr lvl="1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Define sizes, spacing, fonts, colors, layout, etc.</a:t>
            </a:r>
          </a:p>
          <a:p>
            <a:pPr lvl="1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Improve content accessibility</a:t>
            </a:r>
          </a:p>
          <a:p>
            <a:pPr lvl="1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Improve flexibility</a:t>
            </a:r>
          </a:p>
          <a:p>
            <a:pPr>
              <a:defRPr/>
            </a:pPr>
            <a:r>
              <a:rPr lang="en-US" sz="3000" dirty="0" smtClean="0">
                <a:solidFill>
                  <a:schemeClr val="tx1"/>
                </a:solidFill>
              </a:rPr>
              <a:t>Designed to separate presentation from content</a:t>
            </a:r>
          </a:p>
          <a:p>
            <a:pPr>
              <a:defRPr/>
            </a:pPr>
            <a:r>
              <a:rPr lang="en-US" sz="3000" dirty="0" smtClean="0">
                <a:solidFill>
                  <a:schemeClr val="tx1"/>
                </a:solidFill>
              </a:rPr>
              <a:t>Due to CSS, all HTML presentation tags and attributes are deprecated, e.g. </a:t>
            </a:r>
            <a:r>
              <a:rPr lang="en-US" sz="3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n-US" sz="3000" dirty="0" smtClean="0">
                <a:solidFill>
                  <a:schemeClr val="tx1"/>
                </a:solidFill>
              </a:rPr>
              <a:t>, </a:t>
            </a:r>
            <a:r>
              <a:rPr lang="en-US" sz="3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center</a:t>
            </a:r>
            <a:r>
              <a:rPr lang="en-US" sz="3000" dirty="0" smtClean="0">
                <a:solidFill>
                  <a:schemeClr val="tx1"/>
                </a:solidFill>
              </a:rPr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004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CSS Introduction (2)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99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CSS can be applied to any XML document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Not just to HTML / XHTML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CSS can specify different styles for different media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On-screen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In print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Handheld, projection, etc.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… even by voice or Braille-based reader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2254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Why “Cascading”?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Priority scheme determining which style rules apply to element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Cascade priorities or specificity (weight) are calculated and assigned to the rules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Child elements in the HTML DOM tree inherit styles from their parent</a:t>
            </a:r>
          </a:p>
          <a:p>
            <a:pPr lvl="2">
              <a:defRPr/>
            </a:pPr>
            <a:r>
              <a:rPr lang="en-US" dirty="0" smtClean="0">
                <a:solidFill>
                  <a:schemeClr val="tx1"/>
                </a:solidFill>
              </a:rPr>
              <a:t>Can override them</a:t>
            </a:r>
          </a:p>
          <a:p>
            <a:pPr lvl="2">
              <a:defRPr/>
            </a:pPr>
            <a:r>
              <a:rPr lang="en-US" dirty="0" smtClean="0">
                <a:solidFill>
                  <a:schemeClr val="tx1"/>
                </a:solidFill>
              </a:rPr>
              <a:t>Control via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!important</a:t>
            </a:r>
            <a:r>
              <a:rPr lang="en-US" dirty="0" smtClean="0">
                <a:solidFill>
                  <a:schemeClr val="tx1"/>
                </a:solidFill>
              </a:rPr>
              <a:t> rule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8193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2724</Words>
  <Application>Microsoft Office PowerPoint</Application>
  <PresentationFormat>Презентация на цял екран (4:3)</PresentationFormat>
  <Paragraphs>528</Paragraphs>
  <Slides>51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51</vt:i4>
      </vt:variant>
    </vt:vector>
  </HeadingPairs>
  <TitlesOfParts>
    <vt:vector size="52" baseType="lpstr">
      <vt:lpstr>Office тема</vt:lpstr>
      <vt:lpstr>CSS Overview </vt:lpstr>
      <vt:lpstr>Table of Contents</vt:lpstr>
      <vt:lpstr>Cascading Style Sheets</vt:lpstr>
      <vt:lpstr>CSS: A New Philosophy</vt:lpstr>
      <vt:lpstr>The Resulting Page</vt:lpstr>
      <vt:lpstr>CSS Intro</vt:lpstr>
      <vt:lpstr>CSS Introduction</vt:lpstr>
      <vt:lpstr>CSS Introduction (2)</vt:lpstr>
      <vt:lpstr>Why “Cascading”?</vt:lpstr>
      <vt:lpstr>Why "Cascading"? (2)</vt:lpstr>
      <vt:lpstr>Style Inheritance</vt:lpstr>
      <vt:lpstr>Style Sheets Syntax</vt:lpstr>
      <vt:lpstr>Selectors</vt:lpstr>
      <vt:lpstr>Primary Selectors</vt:lpstr>
      <vt:lpstr>Nested Selectors</vt:lpstr>
      <vt:lpstr>Nested Selectors (2)</vt:lpstr>
      <vt:lpstr>Importing CSS Into HTML</vt:lpstr>
      <vt:lpstr>Linking HTML and CSS (2)</vt:lpstr>
      <vt:lpstr>Inline Styles: Example</vt:lpstr>
      <vt:lpstr>Inline Styles: Example</vt:lpstr>
      <vt:lpstr>Embedded Styles</vt:lpstr>
      <vt:lpstr>Embedded Styles: Example</vt:lpstr>
      <vt:lpstr>Embedded Styles: Example (2)</vt:lpstr>
      <vt:lpstr>Embedded Styles: Example (3)</vt:lpstr>
      <vt:lpstr>External CSS Styles</vt:lpstr>
      <vt:lpstr>External CSS Styles (2)</vt:lpstr>
      <vt:lpstr>External Styles: Example</vt:lpstr>
      <vt:lpstr>External Styles: Example (2)</vt:lpstr>
      <vt:lpstr>External Styles: Example (3)</vt:lpstr>
      <vt:lpstr>External Styles: Example (4)</vt:lpstr>
      <vt:lpstr>Attribute Selectors</vt:lpstr>
      <vt:lpstr>Attribute Selectors</vt:lpstr>
      <vt:lpstr>Common Pseudo Selectors</vt:lpstr>
      <vt:lpstr>Structural Pseudo-classes</vt:lpstr>
      <vt:lpstr>Structural Pseudo-classes (2)</vt:lpstr>
      <vt:lpstr>Structural Pseudo-classes (3)</vt:lpstr>
      <vt:lpstr>The UI Element States Pseudo-Classes</vt:lpstr>
      <vt:lpstr>Other CSS 3 Selectors</vt:lpstr>
      <vt:lpstr>Слайд 39</vt:lpstr>
      <vt:lpstr>Size Values</vt:lpstr>
      <vt:lpstr>Color Values</vt:lpstr>
      <vt:lpstr>RGB Colors</vt:lpstr>
      <vt:lpstr>RGBA Colors</vt:lpstr>
      <vt:lpstr>HSL Colors</vt:lpstr>
      <vt:lpstr>HSLA Colors</vt:lpstr>
      <vt:lpstr>Слайд 46</vt:lpstr>
      <vt:lpstr>CSS Cascade (Precedence)</vt:lpstr>
      <vt:lpstr>CSS Specificity</vt:lpstr>
      <vt:lpstr>CSS References</vt:lpstr>
      <vt:lpstr>Homework</vt:lpstr>
      <vt:lpstr>Homework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Overview </dc:title>
  <dc:creator>PePsi</dc:creator>
  <cp:lastModifiedBy>PePsi</cp:lastModifiedBy>
  <cp:revision>45</cp:revision>
  <dcterms:created xsi:type="dcterms:W3CDTF">2015-04-14T14:47:54Z</dcterms:created>
  <dcterms:modified xsi:type="dcterms:W3CDTF">2016-05-13T16:29:53Z</dcterms:modified>
</cp:coreProperties>
</file>