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70" r:id="rId10"/>
    <p:sldId id="271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3" r:id="rId19"/>
    <p:sldId id="284" r:id="rId20"/>
    <p:sldId id="286" r:id="rId21"/>
    <p:sldId id="289" r:id="rId22"/>
    <p:sldId id="292" r:id="rId23"/>
    <p:sldId id="294" r:id="rId24"/>
    <p:sldId id="295" r:id="rId2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0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17.5.2016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4847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Borders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Backgrounds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ackground </a:t>
            </a:r>
            <a:r>
              <a:rPr lang="en-US" dirty="0">
                <a:solidFill>
                  <a:schemeClr val="tx1"/>
                </a:solidFill>
              </a:rPr>
              <a:t>color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Background </a:t>
            </a:r>
            <a:r>
              <a:rPr lang="en-US" dirty="0">
                <a:solidFill>
                  <a:schemeClr val="tx1"/>
                </a:solidFill>
              </a:rPr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Gradient </a:t>
            </a:r>
            <a:r>
              <a:rPr lang="en-US" dirty="0">
                <a:solidFill>
                  <a:schemeClr val="tx1"/>
                </a:solidFill>
              </a:rPr>
              <a:t>Background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Opacity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67544" y="-1714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 Presentation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2123728" y="980728"/>
            <a:ext cx="4752528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make things shiny?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3068960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64088" y="6021288"/>
            <a:ext cx="3530352" cy="62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Borders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Border color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Allows </a:t>
            </a:r>
            <a:r>
              <a:rPr lang="en-US" dirty="0">
                <a:solidFill>
                  <a:schemeClr val="tx1"/>
                </a:solidFill>
              </a:rPr>
              <a:t>you to create cool colored borders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Only Firefox supports this type of coloring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border: 8px solid #000;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-moz-border-bottom-colors: #555 #666 #777 #888 #999 #</a:t>
            </a:r>
            <a:r>
              <a:rPr lang="en-US" sz="2400" dirty="0" err="1">
                <a:solidFill>
                  <a:schemeClr val="tx1"/>
                </a:solidFill>
              </a:rPr>
              <a:t>aaa</a:t>
            </a:r>
            <a:r>
              <a:rPr lang="en-US" sz="2400" dirty="0">
                <a:solidFill>
                  <a:schemeClr val="tx1"/>
                </a:solidFill>
              </a:rPr>
              <a:t> #</a:t>
            </a:r>
            <a:r>
              <a:rPr lang="en-US" sz="2400" dirty="0" err="1">
                <a:solidFill>
                  <a:schemeClr val="tx1"/>
                </a:solidFill>
              </a:rPr>
              <a:t>bbb</a:t>
            </a:r>
            <a:r>
              <a:rPr lang="en-US" sz="2400" dirty="0">
                <a:solidFill>
                  <a:schemeClr val="tx1"/>
                </a:solidFill>
              </a:rPr>
              <a:t> #ccc;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-moz-border-top-colors: #555 #666 #777 #888 #999 #</a:t>
            </a:r>
            <a:r>
              <a:rPr lang="en-US" sz="2400" dirty="0" err="1">
                <a:solidFill>
                  <a:schemeClr val="tx1"/>
                </a:solidFill>
              </a:rPr>
              <a:t>aaa</a:t>
            </a:r>
            <a:r>
              <a:rPr lang="en-US" sz="2400" dirty="0">
                <a:solidFill>
                  <a:schemeClr val="tx1"/>
                </a:solidFill>
              </a:rPr>
              <a:t> #</a:t>
            </a:r>
            <a:r>
              <a:rPr lang="en-US" sz="2400" dirty="0" err="1">
                <a:solidFill>
                  <a:schemeClr val="tx1"/>
                </a:solidFill>
              </a:rPr>
              <a:t>bbb</a:t>
            </a:r>
            <a:r>
              <a:rPr lang="en-US" sz="2400" dirty="0">
                <a:solidFill>
                  <a:schemeClr val="tx1"/>
                </a:solidFill>
              </a:rPr>
              <a:t> #ccc;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-moz-border-left-colors: #555 #666 #777 #888 #999 #</a:t>
            </a:r>
            <a:r>
              <a:rPr lang="en-US" sz="2400" dirty="0" err="1">
                <a:solidFill>
                  <a:schemeClr val="tx1"/>
                </a:solidFill>
              </a:rPr>
              <a:t>aaa</a:t>
            </a:r>
            <a:r>
              <a:rPr lang="en-US" sz="2400" dirty="0">
                <a:solidFill>
                  <a:schemeClr val="tx1"/>
                </a:solidFill>
              </a:rPr>
              <a:t> #</a:t>
            </a:r>
            <a:r>
              <a:rPr lang="en-US" sz="2400" dirty="0" err="1">
                <a:solidFill>
                  <a:schemeClr val="tx1"/>
                </a:solidFill>
              </a:rPr>
              <a:t>bbb</a:t>
            </a:r>
            <a:r>
              <a:rPr lang="en-US" sz="2400" dirty="0">
                <a:solidFill>
                  <a:schemeClr val="tx1"/>
                </a:solidFill>
              </a:rPr>
              <a:t> #ccc;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-moz-border-right-colors: #555 #666 #777 #888 #999 #</a:t>
            </a:r>
            <a:r>
              <a:rPr lang="en-US" sz="2400" dirty="0" err="1">
                <a:solidFill>
                  <a:schemeClr val="tx1"/>
                </a:solidFill>
              </a:rPr>
              <a:t>aaa</a:t>
            </a:r>
            <a:r>
              <a:rPr lang="en-US" sz="2400" dirty="0">
                <a:solidFill>
                  <a:schemeClr val="tx1"/>
                </a:solidFill>
              </a:rPr>
              <a:t> #</a:t>
            </a:r>
            <a:r>
              <a:rPr lang="en-US" sz="2400" dirty="0" err="1">
                <a:solidFill>
                  <a:schemeClr val="tx1"/>
                </a:solidFill>
              </a:rPr>
              <a:t>bbb</a:t>
            </a:r>
            <a:r>
              <a:rPr lang="en-US" sz="2400" dirty="0">
                <a:solidFill>
                  <a:schemeClr val="tx1"/>
                </a:solidFill>
              </a:rPr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Box shadow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Allows to easily </a:t>
            </a:r>
            <a:r>
              <a:rPr lang="en-US" dirty="0">
                <a:solidFill>
                  <a:schemeClr val="tx1"/>
                </a:solidFill>
              </a:rPr>
              <a:t>implement multiple drop shadows (outer or inner) on box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Specifying </a:t>
            </a:r>
            <a:r>
              <a:rPr lang="en-US" dirty="0">
                <a:solidFill>
                  <a:schemeClr val="tx1"/>
                </a:solidFill>
              </a:rPr>
              <a:t>values for color, size, </a:t>
            </a:r>
            <a:r>
              <a:rPr lang="en-US" dirty="0" smtClean="0">
                <a:solidFill>
                  <a:schemeClr val="tx1"/>
                </a:solidFill>
              </a:rPr>
              <a:t>blur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51520" y="3933056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-moz-box-shadow: 10px 10px 5px #888;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-webkit-box-shadow: 10px 10px 5px #888;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box-shadow: 10px 10px 5px #888;</a:t>
            </a:r>
          </a:p>
        </p:txBody>
      </p:sp>
    </p:spTree>
    <p:extLst>
      <p:ext uri="{BB962C8B-B14F-4D97-AF65-F5344CB8AC3E}">
        <p14:creationId xmlns="" xmlns:p14="http://schemas.microsoft.com/office/powerpoint/2010/main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Rounded Corners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872" y="113813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Rounded corners are a part of CSS 3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Supported in all major browsers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Firefox, IE 9, Chrome, Opera and Safari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Done by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>
                <a:solidFill>
                  <a:schemeClr val="tx1"/>
                </a:solidFill>
              </a:rPr>
              <a:t> property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Three ways to define corner radius: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9728" y="3372407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border-radius: [</a:t>
            </a:r>
            <a:r>
              <a:rPr lang="en-US" sz="2400" i="1" dirty="0">
                <a:solidFill>
                  <a:schemeClr val="tx1"/>
                </a:solidFill>
              </a:rPr>
              <a:t>&lt;length&gt;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i="1" dirty="0">
                <a:solidFill>
                  <a:schemeClr val="tx1"/>
                </a:solidFill>
              </a:rPr>
              <a:t>&lt;%&gt;</a:t>
            </a:r>
            <a:r>
              <a:rPr lang="en-US" sz="2400" dirty="0">
                <a:solidFill>
                  <a:schemeClr val="tx1"/>
                </a:solidFill>
              </a:rPr>
              <a:t>][</a:t>
            </a:r>
            <a:r>
              <a:rPr lang="en-US" sz="2400" i="1" dirty="0">
                <a:solidFill>
                  <a:schemeClr val="tx1"/>
                </a:solidFill>
              </a:rPr>
              <a:t>&lt;length&gt;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i="1" dirty="0">
                <a:solidFill>
                  <a:schemeClr val="tx1"/>
                </a:solidFill>
              </a:rPr>
              <a:t>&lt;%&gt;</a:t>
            </a:r>
            <a:r>
              <a:rPr lang="en-US" sz="2400" dirty="0">
                <a:solidFill>
                  <a:schemeClr val="tx1"/>
                </a:solidFill>
              </a:rPr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99728" y="460327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9728" y="5810807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95536" y="52292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border-radius: 15px </a:t>
            </a:r>
            <a:r>
              <a:rPr lang="en-US" sz="2400" dirty="0" err="1">
                <a:solidFill>
                  <a:schemeClr val="tx1"/>
                </a:solidFill>
              </a:rPr>
              <a:t>15px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15px</a:t>
            </a:r>
            <a:r>
              <a:rPr lang="en-US" sz="2400" dirty="0">
                <a:solidFill>
                  <a:schemeClr val="tx1"/>
                </a:solidFill>
              </a:rPr>
              <a:t> 10px;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257800" y="6279505"/>
            <a:ext cx="388620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Border Styles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Backgrounds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URL of image to be used as background, e.g.:</a:t>
            </a:r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repeat-x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repeat-y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repeat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2132856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="" xmlns:p14="http://schemas.microsoft.com/office/powerpoint/2010/main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Backgrounds (2)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background-position</a:t>
            </a:r>
            <a:r>
              <a:rPr lang="en-US" dirty="0" smtClean="0">
                <a:solidFill>
                  <a:schemeClr val="tx1"/>
                </a:solidFill>
              </a:rPr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Vertical position: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top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center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bottom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Horizontal position: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left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center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Examples:</a:t>
            </a:r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="" xmlns:p14="http://schemas.microsoft.com/office/powerpoint/2010/main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tx1"/>
                </a:solidFill>
              </a:rPr>
              <a:t>Background Shorthand Property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background</a:t>
            </a:r>
            <a:r>
              <a:rPr lang="en-US" sz="3000" dirty="0">
                <a:solidFill>
                  <a:schemeClr val="tx1"/>
                </a:solidFill>
              </a:rPr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>
                <a:solidFill>
                  <a:schemeClr val="tx1"/>
                </a:solidFill>
              </a:rPr>
              <a:t>	</a:t>
            </a:r>
            <a:endParaRPr lang="en-US" sz="3000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/>
                </a:solidFill>
              </a:rPr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Some browsers will not apply BOTH color and image for background if using shorthand rule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328498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="" xmlns:p14="http://schemas.microsoft.com/office/powerpoint/2010/main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Background-image 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&lt;img&gt;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Leads to less code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More content-oriented approach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All images that are not part of the page content (and are used only for "beautification") should be moved to the CSS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55976" y="5589240"/>
            <a:ext cx="4186808" cy="52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 Styles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Gradients are smooth transitions between two or more specified colors</a:t>
            </a:r>
            <a:endParaRPr lang="en-US" sz="3000" dirty="0" smtClean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Use of CSS gradients can replace images and reduce download </a:t>
            </a:r>
            <a:r>
              <a:rPr lang="en-US" sz="3000" dirty="0" smtClean="0">
                <a:solidFill>
                  <a:schemeClr val="tx1"/>
                </a:solidFill>
              </a:rPr>
              <a:t>time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Lots of gradient generators on the WEB</a:t>
            </a:r>
          </a:p>
          <a:p>
            <a:r>
              <a:rPr lang="en-US" sz="3000" dirty="0" smtClean="0">
                <a:solidFill>
                  <a:schemeClr val="tx1"/>
                </a:solidFill>
              </a:rPr>
              <a:t>Create </a:t>
            </a:r>
            <a:r>
              <a:rPr lang="en-US" sz="3000" dirty="0">
                <a:solidFill>
                  <a:schemeClr val="tx1"/>
                </a:solidFill>
              </a:rPr>
              <a:t>a more flexible layout, and look better while </a:t>
            </a:r>
            <a:r>
              <a:rPr lang="en-US" sz="3000" dirty="0" smtClean="0">
                <a:solidFill>
                  <a:schemeClr val="tx1"/>
                </a:solidFill>
              </a:rPr>
              <a:t>zooming</a:t>
            </a:r>
          </a:p>
          <a:p>
            <a:r>
              <a:rPr lang="en-US" sz="3000" dirty="0" smtClean="0">
                <a:solidFill>
                  <a:schemeClr val="tx1"/>
                </a:solidFill>
              </a:rPr>
              <a:t>Supported in all major browsers via different keywords</a:t>
            </a:r>
          </a:p>
          <a:p>
            <a:r>
              <a:rPr lang="en-US" sz="3000" dirty="0">
                <a:solidFill>
                  <a:schemeClr val="tx1"/>
                </a:solidFill>
              </a:rPr>
              <a:t>This is </a:t>
            </a:r>
            <a:r>
              <a:rPr lang="en-US" sz="3000" dirty="0" smtClean="0">
                <a:solidFill>
                  <a:schemeClr val="tx1"/>
                </a:solidFill>
              </a:rPr>
              <a:t>still an </a:t>
            </a:r>
            <a:r>
              <a:rPr lang="en-US" sz="3000" dirty="0">
                <a:solidFill>
                  <a:schemeClr val="tx1"/>
                </a:solidFill>
              </a:rPr>
              <a:t>experimental feature</a:t>
            </a:r>
            <a:endParaRPr lang="en-US" sz="30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Gradient </a:t>
            </a:r>
            <a:r>
              <a:rPr lang="en-US" dirty="0" smtClean="0">
                <a:solidFill>
                  <a:schemeClr val="tx1"/>
                </a:solidFill>
              </a:rPr>
              <a:t>Backgrounds Example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355976" y="6165304"/>
            <a:ext cx="4538464" cy="43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Gradient Background  -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71192" y="1052736"/>
            <a:ext cx="877280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solidFill>
                  <a:schemeClr val="tx1"/>
                </a:solidFill>
              </a:rPr>
              <a:t>Example</a:t>
            </a:r>
            <a:r>
              <a:rPr lang="en-US" sz="2800" dirty="0">
                <a:solidFill>
                  <a:schemeClr val="tx1"/>
                </a:solidFill>
              </a:rPr>
              <a:t>: linear vertical </a:t>
            </a:r>
            <a:r>
              <a:rPr lang="en-US" sz="2800">
                <a:solidFill>
                  <a:schemeClr val="tx1"/>
                </a:solidFill>
              </a:rPr>
              <a:t>gradient</a:t>
            </a:r>
            <a:r>
              <a:rPr lang="en-US" sz="2800" smtClean="0">
                <a:solidFill>
                  <a:schemeClr val="tx1"/>
                </a:solidFill>
              </a:rPr>
              <a:t>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linear-gradient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/* </a:t>
            </a:r>
            <a:r>
              <a:rPr lang="en-US" dirty="0">
                <a:solidFill>
                  <a:schemeClr val="tx1"/>
                </a:solidFill>
              </a:rPr>
              <a:t>Firefox 3.6+ */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  <a:r>
              <a:rPr lang="en-US" dirty="0">
                <a:solidFill>
                  <a:schemeClr val="tx1"/>
                </a:solidFill>
              </a:rPr>
              <a:t>: -</a:t>
            </a:r>
            <a:r>
              <a:rPr lang="en-US" dirty="0" err="1">
                <a:solidFill>
                  <a:schemeClr val="tx1"/>
                </a:solidFill>
              </a:rPr>
              <a:t>moz</a:t>
            </a:r>
            <a:r>
              <a:rPr lang="en-US" dirty="0">
                <a:solidFill>
                  <a:schemeClr val="tx1"/>
                </a:solidFill>
              </a:rPr>
              <a:t>-linear-gradient(100% 100% 90deg, #FFFF00, #0000FF);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/* </a:t>
            </a:r>
            <a:r>
              <a:rPr lang="en-US" dirty="0">
                <a:solidFill>
                  <a:schemeClr val="tx1"/>
                </a:solidFill>
              </a:rPr>
              <a:t>Safari 4-5, Chrome 1-9 */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  <a:r>
              <a:rPr lang="en-US" dirty="0">
                <a:solidFill>
                  <a:schemeClr val="tx1"/>
                </a:solidFill>
              </a:rPr>
              <a:t>: -</a:t>
            </a:r>
            <a:r>
              <a:rPr lang="en-US" dirty="0" err="1">
                <a:solidFill>
                  <a:schemeClr val="tx1"/>
                </a:solidFill>
              </a:rPr>
              <a:t>webkit</a:t>
            </a:r>
            <a:r>
              <a:rPr lang="en-US" dirty="0">
                <a:solidFill>
                  <a:schemeClr val="tx1"/>
                </a:solidFill>
              </a:rPr>
              <a:t>-gradient(linear, 0% 0%, 0% 100%, from(#0000FF), to(#FFFF00));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/* </a:t>
            </a:r>
            <a:r>
              <a:rPr lang="en-US" dirty="0">
                <a:solidFill>
                  <a:schemeClr val="tx1"/>
                </a:solidFill>
              </a:rPr>
              <a:t>Safari 5.1+, Chrome 10+ */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  <a:r>
              <a:rPr lang="en-US" dirty="0">
                <a:solidFill>
                  <a:schemeClr val="tx1"/>
                </a:solidFill>
              </a:rPr>
              <a:t>: -</a:t>
            </a:r>
            <a:r>
              <a:rPr lang="en-US" dirty="0" err="1">
                <a:solidFill>
                  <a:schemeClr val="tx1"/>
                </a:solidFill>
              </a:rPr>
              <a:t>webkit</a:t>
            </a:r>
            <a:r>
              <a:rPr lang="en-US" dirty="0">
                <a:solidFill>
                  <a:schemeClr val="tx1"/>
                </a:solidFill>
              </a:rPr>
              <a:t>-linear-gradient(#FFFF00, #0000FF);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/* </a:t>
            </a:r>
            <a:r>
              <a:rPr lang="en-US" dirty="0">
                <a:solidFill>
                  <a:schemeClr val="tx1"/>
                </a:solidFill>
              </a:rPr>
              <a:t>Opera 11.10+ */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  <a:r>
              <a:rPr lang="en-US" dirty="0">
                <a:solidFill>
                  <a:schemeClr val="tx1"/>
                </a:solidFill>
              </a:rPr>
              <a:t>: -o-linear-gradient(#2F2727, #0000FF);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Text-related CSS Properties</a:t>
            </a:r>
            <a:endParaRPr lang="bg-BG" b="1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color</a:t>
            </a:r>
            <a:r>
              <a:rPr lang="en-US" sz="3000" dirty="0">
                <a:solidFill>
                  <a:schemeClr val="tx1"/>
                </a:solidFill>
              </a:rPr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font-size</a:t>
            </a:r>
            <a:r>
              <a:rPr lang="en-US" sz="3000" dirty="0">
                <a:solidFill>
                  <a:schemeClr val="tx1"/>
                </a:solidFill>
              </a:rPr>
              <a:t> – size of font: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xx-small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x-small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small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medium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large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x-large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xx-large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smaller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larger</a:t>
            </a:r>
            <a:r>
              <a:rPr lang="en-US" sz="3000" dirty="0">
                <a:solidFill>
                  <a:schemeClr val="tx1"/>
                </a:solidFill>
              </a:rPr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font-family</a:t>
            </a:r>
            <a:r>
              <a:rPr lang="en-US" sz="3000" dirty="0">
                <a:solidFill>
                  <a:schemeClr val="tx1"/>
                </a:solidFill>
              </a:rPr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tx1"/>
                </a:solidFill>
              </a:rPr>
              <a:t>Example: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</a:rPr>
              <a:t>verdana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</a:rPr>
              <a:t>sans-serif</a:t>
            </a:r>
            <a:r>
              <a:rPr lang="en-US" sz="2800" dirty="0">
                <a:solidFill>
                  <a:schemeClr val="tx1"/>
                </a:solidFill>
              </a:rPr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tx1"/>
                </a:solidFill>
              </a:rPr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tx1"/>
                </a:solidFill>
              </a:rPr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font-weight</a:t>
            </a:r>
            <a:r>
              <a:rPr lang="en-US" sz="2800" dirty="0">
                <a:solidFill>
                  <a:schemeClr val="tx1"/>
                </a:solidFill>
              </a:rPr>
              <a:t> can be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normal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bold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bolder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</a:rPr>
              <a:t>lighter</a:t>
            </a:r>
            <a:r>
              <a:rPr lang="en-US" sz="3000" dirty="0">
                <a:solidFill>
                  <a:schemeClr val="tx1"/>
                </a:solidFill>
              </a:rPr>
              <a:t> or a number in range [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</a:t>
            </a:r>
            <a:r>
              <a:rPr lang="en-US" dirty="0" smtClean="0">
                <a:solidFill>
                  <a:schemeClr val="tx1"/>
                </a:solidFill>
              </a:rPr>
              <a:t>Backgrounds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CSS3 allows </a:t>
            </a:r>
            <a:r>
              <a:rPr lang="en-US" dirty="0" smtClean="0">
                <a:solidFill>
                  <a:schemeClr val="tx1"/>
                </a:solidFill>
              </a:rPr>
              <a:t>multiple </a:t>
            </a:r>
            <a:r>
              <a:rPr lang="en-US" dirty="0">
                <a:solidFill>
                  <a:schemeClr val="tx1"/>
                </a:solidFill>
              </a:rPr>
              <a:t>background </a:t>
            </a:r>
            <a:r>
              <a:rPr lang="en-US" dirty="0" smtClean="0">
                <a:solidFill>
                  <a:schemeClr val="tx1"/>
                </a:solidFill>
              </a:rPr>
              <a:t>images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Simple </a:t>
            </a:r>
            <a:r>
              <a:rPr lang="en-US" dirty="0">
                <a:solidFill>
                  <a:schemeClr val="tx1"/>
                </a:solidFill>
              </a:rPr>
              <a:t>comma-separated </a:t>
            </a:r>
            <a:r>
              <a:rPr lang="en-US" dirty="0" smtClean="0">
                <a:solidFill>
                  <a:schemeClr val="tx1"/>
                </a:solidFill>
              </a:rPr>
              <a:t>list of images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Supported in Firefox </a:t>
            </a:r>
            <a:r>
              <a:rPr lang="en-US" dirty="0">
                <a:solidFill>
                  <a:schemeClr val="tx1"/>
                </a:solidFill>
              </a:rPr>
              <a:t>(3.6+), </a:t>
            </a:r>
            <a:r>
              <a:rPr lang="en-US" dirty="0" smtClean="0">
                <a:solidFill>
                  <a:schemeClr val="tx1"/>
                </a:solidFill>
              </a:rPr>
              <a:t>Chrome </a:t>
            </a:r>
            <a:r>
              <a:rPr lang="en-US" dirty="0">
                <a:solidFill>
                  <a:schemeClr val="tx1"/>
                </a:solidFill>
              </a:rPr>
              <a:t>(1.0/1.3+), </a:t>
            </a:r>
            <a:r>
              <a:rPr lang="en-US" dirty="0" smtClean="0">
                <a:solidFill>
                  <a:schemeClr val="tx1"/>
                </a:solidFill>
              </a:rPr>
              <a:t>Opera </a:t>
            </a:r>
            <a:r>
              <a:rPr lang="en-US" dirty="0">
                <a:solidFill>
                  <a:schemeClr val="tx1"/>
                </a:solidFill>
              </a:rPr>
              <a:t>(10.5+) and Internet Explorer (9.0</a:t>
            </a:r>
            <a:r>
              <a:rPr lang="en-US" dirty="0" smtClean="0">
                <a:solidFill>
                  <a:schemeClr val="tx1"/>
                </a:solidFill>
              </a:rPr>
              <a:t>+)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Comma </a:t>
            </a:r>
            <a:r>
              <a:rPr lang="en-US" dirty="0">
                <a:solidFill>
                  <a:schemeClr val="tx1"/>
                </a:solidFill>
              </a:rPr>
              <a:t>separated list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the other </a:t>
            </a:r>
            <a:r>
              <a:rPr lang="en-US" dirty="0" smtClean="0">
                <a:solidFill>
                  <a:schemeClr val="tx1"/>
                </a:solidFill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355976" y="6195468"/>
            <a:ext cx="4394448" cy="662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 Backgrounds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Opacity</a:t>
            </a:r>
            <a:endParaRPr lang="bg-BG" b="1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opacity</a:t>
            </a:r>
            <a:r>
              <a:rPr lang="en-US" dirty="0" smtClean="0">
                <a:solidFill>
                  <a:schemeClr val="tx1"/>
                </a:solidFill>
              </a:rPr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For old Mozilla browsers use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-opacity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For IE use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filter:alpha(opacity=value)</a:t>
            </a:r>
            <a:r>
              <a:rPr lang="en-US" dirty="0" smtClean="0">
                <a:solidFill>
                  <a:schemeClr val="tx1"/>
                </a:solidFill>
              </a:rPr>
              <a:t> where value is from 0 to 100; also, "binary and script behaviors" must be enabled and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hasLayout</a:t>
            </a:r>
            <a:r>
              <a:rPr lang="en-US" dirty="0" smtClean="0">
                <a:solidFill>
                  <a:schemeClr val="tx1"/>
                </a:solidFill>
              </a:rPr>
              <a:t> must be triggered, e.g. with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76056" y="5373216"/>
            <a:ext cx="3242320" cy="502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Opacity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Create the following web page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Fonts used: Consolas, </a:t>
            </a:r>
            <a:r>
              <a:rPr lang="en-US" sz="2600" dirty="0">
                <a:solidFill>
                  <a:schemeClr val="tx1"/>
                </a:solidFill>
              </a:rPr>
              <a:t>Edwardian Script </a:t>
            </a:r>
            <a:r>
              <a:rPr lang="en-US" sz="2600" dirty="0" smtClean="0">
                <a:solidFill>
                  <a:schemeClr val="tx1"/>
                </a:solidFill>
              </a:rPr>
              <a:t>ITC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Color: #</a:t>
            </a:r>
            <a:r>
              <a:rPr lang="en-US" sz="2600" dirty="0">
                <a:solidFill>
                  <a:schemeClr val="tx1"/>
                </a:solidFill>
              </a:rPr>
              <a:t>0094ff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3429000"/>
            <a:ext cx="8686800" cy="1965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are given prewritten HTML and CSS code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Expand this code to make the web page to look exactly like the PNG image: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find the files in 2. Homework.zip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Homework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>
                <a:solidFill>
                  <a:schemeClr val="tx1"/>
                </a:solidFill>
              </a:rPr>
              <a:t>Create the following web page</a:t>
            </a:r>
          </a:p>
          <a:p>
            <a:pPr marL="862013" lvl="1" indent="-514350"/>
            <a:r>
              <a:rPr lang="en-US" sz="2600" dirty="0" smtClean="0">
                <a:solidFill>
                  <a:schemeClr val="tx1"/>
                </a:solidFill>
              </a:rPr>
              <a:t>Using </a:t>
            </a: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nested </a:t>
            </a:r>
            <a:r>
              <a:rPr lang="en-US" sz="2600" dirty="0" smtClean="0">
                <a:solidFill>
                  <a:schemeClr val="tx1"/>
                </a:solidFill>
              </a:rPr>
              <a:t>div elements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Homework 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>
                <a:solidFill>
                  <a:schemeClr val="tx1"/>
                </a:solidFill>
              </a:rPr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It should look exactly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Implement hover effects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The calculator should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not have any functionality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CSS Rules for Fonts (2)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font-style</a:t>
            </a:r>
            <a:r>
              <a:rPr lang="en-US" dirty="0" smtClean="0">
                <a:solidFill>
                  <a:schemeClr val="tx1"/>
                </a:solidFill>
              </a:rPr>
              <a:t> – styles the font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Values: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normal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italic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text-decoration</a:t>
            </a:r>
            <a:r>
              <a:rPr lang="en-US" dirty="0" smtClean="0">
                <a:solidFill>
                  <a:schemeClr val="tx1"/>
                </a:solidFill>
              </a:rPr>
              <a:t> – decorates the text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Values: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none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underline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line-trough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</a:rPr>
              <a:t>overline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text-align</a:t>
            </a:r>
            <a:r>
              <a:rPr lang="en-US" dirty="0" smtClean="0">
                <a:solidFill>
                  <a:schemeClr val="tx1"/>
                </a:solidFill>
              </a:rPr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Values: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left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right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center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Shorthand Font Property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	is equal to writing this:</a:t>
            </a:r>
            <a:endParaRPr lang="en-US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068960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3928" y="6294512"/>
            <a:ext cx="4898504" cy="563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Text-related Properties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0648" y="404664"/>
            <a:ext cx="7086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Font Embeds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declare font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Point to font file on server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Call font with font-family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Currently not supported in IE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font embedding instead of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>
                <a:solidFill>
                  <a:schemeClr val="tx1"/>
                </a:solidFill>
              </a:rPr>
              <a:t>font-face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font-family</a:t>
            </a:r>
            <a:r>
              <a:rPr lang="en-US" dirty="0">
                <a:solidFill>
                  <a:schemeClr val="tx1"/>
                </a:solidFill>
              </a:rPr>
              <a:t>: SketchRockwell;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: url(</a:t>
            </a:r>
            <a:r>
              <a:rPr lang="en-US" dirty="0" smtClean="0">
                <a:solidFill>
                  <a:schemeClr val="tx1"/>
                </a:solidFill>
              </a:rPr>
              <a:t>'SketchRockwell-Bold.ttf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my_CSS3_class {</a:t>
            </a:r>
          </a:p>
          <a:p>
            <a:r>
              <a:rPr lang="en-US" dirty="0">
                <a:solidFill>
                  <a:schemeClr val="tx1"/>
                </a:solidFill>
              </a:rPr>
              <a:t>	font-family: SketchRockwell;</a:t>
            </a:r>
          </a:p>
          <a:p>
            <a:r>
              <a:rPr lang="en-US" dirty="0">
                <a:solidFill>
                  <a:schemeClr val="tx1"/>
                </a:solidFill>
              </a:rPr>
              <a:t>	font-size: 3.2em;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More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Fonts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Text Shadow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Applies shadow to text</a:t>
            </a:r>
          </a:p>
          <a:p>
            <a:r>
              <a:rPr lang="en-US" sz="3200" dirty="0">
                <a:solidFill>
                  <a:schemeClr val="tx1"/>
                </a:solidFill>
              </a:rPr>
              <a:t>Syntax: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>
                <a:solidFill>
                  <a:schemeClr val="tx1"/>
                </a:solidFill>
              </a:rPr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text-shadow: 2px 2px 7px </a:t>
            </a:r>
            <a:r>
              <a:rPr lang="en-US" dirty="0" smtClean="0">
                <a:solidFill>
                  <a:schemeClr val="tx1"/>
                </a:solidFill>
              </a:rPr>
              <a:t>#000000;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Text Overflow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Specifies </a:t>
            </a:r>
            <a:r>
              <a:rPr lang="en-US" dirty="0">
                <a:solidFill>
                  <a:schemeClr val="tx1"/>
                </a:solidFill>
              </a:rPr>
              <a:t>what should happen when text overflows the containing element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Syntax: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Display </a:t>
            </a:r>
            <a:r>
              <a:rPr lang="en-US" dirty="0" smtClean="0">
                <a:solidFill>
                  <a:schemeClr val="tx1"/>
                </a:solidFill>
              </a:rPr>
              <a:t>ellipses to </a:t>
            </a:r>
            <a:r>
              <a:rPr lang="en-US" dirty="0">
                <a:solidFill>
                  <a:schemeClr val="tx1"/>
                </a:solidFill>
              </a:rPr>
              <a:t>represent clipped </a:t>
            </a:r>
            <a:r>
              <a:rPr lang="en-US" dirty="0" smtClean="0">
                <a:solidFill>
                  <a:schemeClr val="tx1"/>
                </a:solidFill>
              </a:rPr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Default value, clips </a:t>
            </a:r>
            <a:r>
              <a:rPr lang="en-US" dirty="0" smtClean="0">
                <a:solidFill>
                  <a:schemeClr val="tx1"/>
                </a:solidFill>
              </a:rPr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Currently not supported in Firefox and IE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Word Wrapping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Allows </a:t>
            </a:r>
            <a:r>
              <a:rPr lang="en-US" dirty="0">
                <a:solidFill>
                  <a:schemeClr val="tx1"/>
                </a:solidFill>
              </a:rPr>
              <a:t>long words to be able to be broken and wrap onto the next line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Syntax: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Supported </a:t>
            </a:r>
            <a:r>
              <a:rPr lang="en-US" dirty="0">
                <a:solidFill>
                  <a:schemeClr val="tx1"/>
                </a:solidFill>
              </a:rPr>
              <a:t>in all major </a:t>
            </a:r>
            <a:r>
              <a:rPr lang="en-US" dirty="0" smtClean="0">
                <a:solidFill>
                  <a:schemeClr val="tx1"/>
                </a:solidFill>
              </a:rPr>
              <a:t>browsers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0" y="6021288"/>
            <a:ext cx="4034408" cy="63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More Fonts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Borders</a:t>
            </a:r>
            <a:endParaRPr lang="bg-BG" b="1" dirty="0" smtClean="0">
              <a:solidFill>
                <a:schemeClr val="tx1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border-width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thin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medium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thick</a:t>
            </a:r>
            <a:r>
              <a:rPr lang="en-US" dirty="0" smtClean="0">
                <a:solidFill>
                  <a:schemeClr val="tx1"/>
                </a:solidFill>
              </a:rPr>
              <a:t> or numerical value (e.g.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border-color</a:t>
            </a:r>
            <a:r>
              <a:rPr lang="en-US" dirty="0" smtClean="0">
                <a:solidFill>
                  <a:schemeClr val="tx1"/>
                </a:solidFill>
              </a:rPr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border-style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none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hidden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dotted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dashed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solid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groove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ridge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inset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border-top-style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border-left-color</a:t>
            </a:r>
            <a:r>
              <a:rPr lang="en-US" dirty="0" smtClean="0">
                <a:solidFill>
                  <a:schemeClr val="tx1"/>
                </a:solidFill>
              </a:rPr>
              <a:t>, …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1143</Words>
  <Application>Microsoft Office PowerPoint</Application>
  <PresentationFormat>Презентация на цял екран (4:3)</PresentationFormat>
  <Paragraphs>227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Office тема</vt:lpstr>
      <vt:lpstr>Table of Contents</vt:lpstr>
      <vt:lpstr>Text-related CSS Properties</vt:lpstr>
      <vt:lpstr>CSS Rules for Fonts (2)</vt:lpstr>
      <vt:lpstr>Shorthand Font Property</vt:lpstr>
      <vt:lpstr>Font Embeds</vt:lpstr>
      <vt:lpstr>Text Shadow</vt:lpstr>
      <vt:lpstr>Text Overflow</vt:lpstr>
      <vt:lpstr>Word Wrapping</vt:lpstr>
      <vt:lpstr>Borders</vt:lpstr>
      <vt:lpstr>Border Shorthand Property</vt:lpstr>
      <vt:lpstr>Border color</vt:lpstr>
      <vt:lpstr>Box shadow</vt:lpstr>
      <vt:lpstr>Rounded Corners</vt:lpstr>
      <vt:lpstr>Backgrounds</vt:lpstr>
      <vt:lpstr>Backgrounds (2)</vt:lpstr>
      <vt:lpstr>Background Shorthand Property</vt:lpstr>
      <vt:lpstr>Background-image or &lt;img&gt;?</vt:lpstr>
      <vt:lpstr>Gradient Backgrounds</vt:lpstr>
      <vt:lpstr>Gradient Backgrounds Example</vt:lpstr>
      <vt:lpstr>Multiple Backgrounds</vt:lpstr>
      <vt:lpstr>Opacity</vt:lpstr>
      <vt:lpstr>Homework</vt:lpstr>
      <vt:lpstr>Homework (2)</vt:lpstr>
      <vt:lpstr>Homework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PePsi</dc:creator>
  <cp:lastModifiedBy>PePsi</cp:lastModifiedBy>
  <cp:revision>31</cp:revision>
  <dcterms:created xsi:type="dcterms:W3CDTF">2015-04-14T14:48:50Z</dcterms:created>
  <dcterms:modified xsi:type="dcterms:W3CDTF">2016-05-17T01:16:14Z</dcterms:modified>
</cp:coreProperties>
</file>