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2" r:id="rId6"/>
    <p:sldId id="265" r:id="rId7"/>
    <p:sldId id="268" r:id="rId8"/>
    <p:sldId id="269" r:id="rId9"/>
    <p:sldId id="270" r:id="rId10"/>
    <p:sldId id="273" r:id="rId11"/>
    <p:sldId id="275" r:id="rId12"/>
    <p:sldId id="276" r:id="rId13"/>
    <p:sldId id="277" r:id="rId14"/>
    <p:sldId id="279" r:id="rId15"/>
    <p:sldId id="280" r:id="rId16"/>
    <p:sldId id="282" r:id="rId17"/>
    <p:sldId id="283" r:id="rId18"/>
    <p:sldId id="284" r:id="rId19"/>
    <p:sldId id="287" r:id="rId20"/>
    <p:sldId id="288" r:id="rId21"/>
    <p:sldId id="289" r:id="rId22"/>
    <p:sldId id="291" r:id="rId23"/>
    <p:sldId id="294" r:id="rId24"/>
    <p:sldId id="295" r:id="rId25"/>
    <p:sldId id="296" r:id="rId26"/>
    <p:sldId id="297" r:id="rId27"/>
    <p:sldId id="300" r:id="rId28"/>
    <p:sldId id="302" r:id="rId29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6D1BC-0C18-4E65-87F6-5ED116309897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674442"/>
            <a:ext cx="8229600" cy="4525963"/>
          </a:xfrm>
        </p:spPr>
        <p:txBody>
          <a:bodyPr/>
          <a:lstStyle/>
          <a:p>
            <a:r>
              <a:rPr lang="en-US" dirty="0" smtClean="0"/>
              <a:t>Width and 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11560" y="260648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 Layout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611560" y="1556792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 the arrangement of the HTML elements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059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Visibility</a:t>
            </a:r>
            <a:endParaRPr lang="bg-BG" b="1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88024" y="5661248"/>
            <a:ext cx="3958208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Visibility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98371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30820"/>
            <a:ext cx="7419975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743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latin typeface="Consolas" pitchFamily="49" charset="0"/>
              </a:rPr>
              <a:t>padding</a:t>
            </a:r>
            <a:endParaRPr lang="bg-BG" dirty="0" smtClean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19872" y="6021288"/>
            <a:ext cx="5186536" cy="449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Margins and Paddings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00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900" y="1143000"/>
            <a:ext cx="7696200" cy="5257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939" y="1766807"/>
            <a:ext cx="6372122" cy="40101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0732" y="2384092"/>
            <a:ext cx="4882536" cy="2775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8280" y="2931826"/>
            <a:ext cx="3227440" cy="168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02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25146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81000" y="4038600"/>
            <a:ext cx="388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Explorer violates the box model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standard!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39552" y="5877272"/>
            <a:ext cx="38862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IE Quirks Mode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521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838200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705600" cy="4395763"/>
          </a:xfrm>
          <a:prstGeom prst="roundRect">
            <a:avLst>
              <a:gd name="adj" fmla="val 210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362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Determine </a:t>
            </a:r>
            <a:r>
              <a:rPr lang="en-US" dirty="0"/>
              <a:t>whether you want an element to render it's borders and padding within its specified width, or outside of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Possible values: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box-sizing: content-box </a:t>
            </a:r>
            <a:r>
              <a:rPr lang="en-US" dirty="0"/>
              <a:t>(default)</a:t>
            </a:r>
            <a:br>
              <a:rPr lang="en-US" dirty="0"/>
            </a:br>
            <a:r>
              <a:rPr lang="en-US" dirty="0"/>
              <a:t>box width: </a:t>
            </a:r>
            <a:r>
              <a:rPr lang="en-US" dirty="0" smtClean="0"/>
              <a:t>288 </a:t>
            </a:r>
            <a:r>
              <a:rPr lang="en-US" dirty="0"/>
              <a:t>pixels + 10 pixels padding and 1 pixel border on each side = </a:t>
            </a:r>
            <a:r>
              <a:rPr lang="en-US" dirty="0" smtClean="0"/>
              <a:t>300 pixels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box-sizing: border-box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/>
              <a:t>box width: 300 pixels, including padding and </a:t>
            </a:r>
            <a:r>
              <a:rPr lang="en-US" dirty="0" smtClean="0"/>
              <a:t>borders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02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Example: Box with total width of 300 px (including paddings and borders)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2438400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width</a:t>
            </a:r>
            <a:r>
              <a:rPr lang="en-US" sz="2400" dirty="0">
                <a:solidFill>
                  <a:schemeClr val="tx1"/>
                </a:solidFill>
                <a:effectLst/>
              </a:rPr>
              <a:t>: 300px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border: 1px solid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black;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padding: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5px;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/* </a:t>
            </a:r>
            <a:r>
              <a:rPr lang="en-US" sz="2400" dirty="0">
                <a:solidFill>
                  <a:schemeClr val="tx1"/>
                </a:solidFill>
              </a:rPr>
              <a:t>Firefox </a:t>
            </a:r>
            <a:r>
              <a:rPr lang="en-US" sz="2400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sz="2400" dirty="0">
                <a:solidFill>
                  <a:schemeClr val="tx1"/>
                </a:solidFill>
              </a:rPr>
              <a:t>-moz-box-sizing</a:t>
            </a:r>
            <a:r>
              <a:rPr lang="en-US" sz="2400" dirty="0" smtClean="0">
                <a:solidFill>
                  <a:schemeClr val="tx1"/>
                </a:solidFill>
              </a:rPr>
              <a:t>: border-box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/* </a:t>
            </a:r>
            <a:r>
              <a:rPr lang="en-US" sz="2400" dirty="0" err="1">
                <a:solidFill>
                  <a:schemeClr val="tx1"/>
                </a:solidFill>
              </a:rPr>
              <a:t>WebKit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webkit-box-sizing: border-box;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/* </a:t>
            </a:r>
            <a:r>
              <a:rPr lang="en-US" sz="2400" dirty="0">
                <a:solidFill>
                  <a:schemeClr val="tx1"/>
                </a:solidFill>
              </a:rPr>
              <a:t>Opera 9.5+, Google Chrome </a:t>
            </a:r>
            <a:r>
              <a:rPr lang="en-US" sz="2400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box-sizing</a:t>
            </a:r>
            <a:r>
              <a:rPr lang="en-US" sz="2400" dirty="0">
                <a:solidFill>
                  <a:schemeClr val="tx1"/>
                </a:solidFill>
              </a:rPr>
              <a:t>: border-box;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23928" y="6336432"/>
            <a:ext cx="4898504" cy="521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Box Model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1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Positioning</a:t>
            </a:r>
            <a:endParaRPr lang="bg-BG" b="1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511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953000"/>
            <a:ext cx="6248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 i d t h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001000" y="0"/>
            <a:ext cx="0" cy="68580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2" y="5791200"/>
            <a:ext cx="9143998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1" name="Rectangle 10"/>
          <p:cNvSpPr/>
          <p:nvPr/>
        </p:nvSpPr>
        <p:spPr>
          <a:xfrm>
            <a:off x="6858000" y="1238689"/>
            <a:ext cx="1143001" cy="4552512"/>
          </a:xfrm>
          <a:prstGeom prst="rect">
            <a:avLst/>
          </a:prstGeom>
        </p:spPr>
        <p:txBody>
          <a:bodyPr tIns="0" bIns="0" anchor="ctr" anchorCtr="0"/>
          <a:lstStyle/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5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5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5000" b="1" dirty="0">
              <a:ln w="500">
                <a:noFill/>
              </a:ln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500" y="914400"/>
            <a:ext cx="6019800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5999" y="2781300"/>
            <a:ext cx="2286002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W i d t h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19798" y="914401"/>
            <a:ext cx="1" cy="3733799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685800" y="3657600"/>
            <a:ext cx="60198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6" name="Rectangle 15"/>
          <p:cNvSpPr/>
          <p:nvPr/>
        </p:nvSpPr>
        <p:spPr>
          <a:xfrm>
            <a:off x="4838697" y="1152744"/>
            <a:ext cx="1143001" cy="2504856"/>
          </a:xfrm>
          <a:prstGeom prst="rect">
            <a:avLst/>
          </a:prstGeom>
        </p:spPr>
        <p:txBody>
          <a:bodyPr tIns="0" bIns="0" anchor="ctr" anchorCtr="0"/>
          <a:lstStyle/>
          <a:p>
            <a:pPr algn="ctr"/>
            <a:r>
              <a:rPr lang="en-US" sz="2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2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2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/>
            <a:r>
              <a:rPr lang="en-US" sz="2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2000" b="1" dirty="0">
              <a:ln w="500">
                <a:noFill/>
              </a:ln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3326476" cy="22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8" y="1152744"/>
            <a:ext cx="1371602" cy="92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872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174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49552" y="6319664"/>
            <a:ext cx="4394448" cy="538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Positioning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539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55976" y="5589240"/>
            <a:ext cx="4178424" cy="61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Alignment and Z-Index  - 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148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Float</a:t>
            </a:r>
            <a:endParaRPr lang="bg-BG" b="1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462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p:oleObj spid="_x0000_s1026" name="Image" r:id="rId3" imgW="3174603" imgH="247619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6655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onsolas" pitchFamily="49" charset="0"/>
              </a:rPr>
              <a:t>clear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both</a:t>
            </a: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Clearing floats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Clear using pseudo-class :after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Deprecated - semantically unused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349145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/>
              <a:t>hasLayout</a:t>
            </a:r>
            <a:r>
              <a:rPr lang="en-US" dirty="0" smtClean="0"/>
              <a:t> 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</a:t>
            </a:r>
          </a:p>
          <a:p>
            <a:pPr lvl="2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27584" y="4077072"/>
            <a:ext cx="769620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.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clearfix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{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zoom:1;}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effectLst/>
              </a:rPr>
              <a:t>.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clearfix</a:t>
            </a:r>
            <a:r>
              <a:rPr lang="en-US" dirty="0" smtClean="0">
                <a:solidFill>
                  <a:schemeClr val="tx1"/>
                </a:solidFill>
                <a:effectLst/>
              </a:rPr>
              <a:t>: after {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content</a:t>
            </a:r>
            <a:r>
              <a:rPr lang="en-US" dirty="0">
                <a:solidFill>
                  <a:schemeClr val="tx1"/>
                </a:solidFill>
                <a:effectLst/>
              </a:rPr>
              <a:t>: ""; 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display</a:t>
            </a:r>
            <a:r>
              <a:rPr lang="en-US" dirty="0">
                <a:solidFill>
                  <a:schemeClr val="tx1"/>
                </a:solidFill>
                <a:effectLst/>
              </a:rPr>
              <a:t>: block; 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clear</a:t>
            </a:r>
            <a:r>
              <a:rPr lang="en-US" dirty="0">
                <a:solidFill>
                  <a:schemeClr val="tx1"/>
                </a:solidFill>
                <a:effectLst/>
              </a:rPr>
              <a:t>: both; 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height</a:t>
            </a:r>
            <a:r>
              <a:rPr lang="en-US" dirty="0">
                <a:solidFill>
                  <a:schemeClr val="tx1"/>
                </a:solidFill>
                <a:effectLst/>
              </a:rPr>
              <a:t>: 0;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55976" y="5805264"/>
            <a:ext cx="4174232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Floating Elements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074688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376264"/>
          </a:xfrm>
        </p:spPr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3645024"/>
            <a:ext cx="7704856" cy="301027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b="0" dirty="0" smtClean="0">
                <a:solidFill>
                  <a:schemeClr val="tx1"/>
                </a:solidFill>
              </a:rPr>
              <a:t>Create the following Web page using external CSS styles. Buttons should consist of PNG images with text over them.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121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b="0" dirty="0" smtClean="0">
                <a:solidFill>
                  <a:schemeClr val="tx1"/>
                </a:solidFill>
              </a:rPr>
              <a:t>Create the following Web page using HTML with external CSS file. Note that the images should be PNG with transparent background.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780928"/>
            <a:ext cx="8686800" cy="135828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3933056"/>
            <a:ext cx="8686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the following HTML 5 Page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it without tables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1520" y="4869160"/>
            <a:ext cx="8686800" cy="171832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b="0" dirty="0" smtClean="0">
                <a:solidFill>
                  <a:schemeClr val="tx1"/>
                </a:solidFill>
              </a:rPr>
              <a:t>Create the following Web page using HTML and external CSS. Using tables, inline styles and deprecated tags is not allowed.</a:t>
            </a:r>
            <a:endParaRPr lang="en-US" sz="2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Width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idth</a:t>
            </a:r>
            <a:r>
              <a:rPr lang="en-US" dirty="0" smtClean="0"/>
              <a:t> applies only for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with is 100% by default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width of inline elements is always the width of their content, by concept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- defines the minimal width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overrides width if (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width&lt;min-width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- defines the maximal width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</a:t>
            </a:r>
            <a:r>
              <a:rPr lang="en-US" dirty="0"/>
              <a:t>overrides width if (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width&gt;max-width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895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values of the width property are numerical:</a:t>
            </a:r>
          </a:p>
          <a:p>
            <a:pPr lvl="1"/>
            <a:r>
              <a:rPr lang="en-US" dirty="0" smtClean="0"/>
              <a:t>Pixels ( px)</a:t>
            </a:r>
          </a:p>
          <a:p>
            <a:pPr lvl="1"/>
            <a:r>
              <a:rPr lang="en-US" dirty="0" smtClean="0"/>
              <a:t>Centimeters (cm)</a:t>
            </a:r>
          </a:p>
          <a:p>
            <a:pPr lvl="1"/>
            <a:r>
              <a:rPr lang="en-US" dirty="0" smtClean="0"/>
              <a:t>Or percentages</a:t>
            </a:r>
          </a:p>
          <a:p>
            <a:pPr lvl="2"/>
            <a:r>
              <a:rPr lang="en-US" dirty="0" smtClean="0"/>
              <a:t>A percent of the available width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788024" y="5733256"/>
            <a:ext cx="388620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Width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0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applies only on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inline elements is always the height of their content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- defines the minimal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overrides </a:t>
            </a:r>
            <a:r>
              <a:rPr lang="en-US" dirty="0" smtClean="0"/>
              <a:t>height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max-height</a:t>
            </a:r>
            <a:r>
              <a:rPr lang="en-US" dirty="0" smtClean="0"/>
              <a:t> </a:t>
            </a:r>
            <a:r>
              <a:rPr lang="en-US" dirty="0"/>
              <a:t>- defines the maximal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max-height </a:t>
            </a:r>
            <a:r>
              <a:rPr lang="en-US" dirty="0" smtClean="0"/>
              <a:t>overrides height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32040" y="5949280"/>
            <a:ext cx="3916288" cy="66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Height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2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Overflow</a:t>
            </a:r>
            <a:endParaRPr lang="bg-BG" b="1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the available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latin typeface="Consolas" pitchFamily="49" charset="0"/>
              </a:rPr>
              <a:t>overflow</a:t>
            </a:r>
            <a:r>
              <a:rPr lang="en-US" sz="2800" dirty="0" smtClean="0"/>
              <a:t>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11960" y="5661248"/>
            <a:ext cx="4606280" cy="61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Overflow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29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Display</a:t>
            </a:r>
            <a:endParaRPr lang="bg-BG" b="1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The element's height and width depend on the size of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(</a:t>
            </a:r>
            <a:r>
              <a:rPr lang="en-US" dirty="0" smtClean="0"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may not depend on the size of the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26118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latin typeface="Consolas" pitchFamily="49" charset="0"/>
              </a:rPr>
              <a:t>visibility: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inline-block</a:t>
            </a:r>
            <a:r>
              <a:rPr lang="en-US" dirty="0" smtClean="0"/>
              <a:t>: </a:t>
            </a:r>
            <a:r>
              <a:rPr lang="en-US" dirty="0"/>
              <a:t>: no breaks are placed before and </a:t>
            </a:r>
            <a:r>
              <a:rPr lang="en-US" dirty="0" smtClean="0"/>
              <a:t>after (like inline)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can be applied (like block)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531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</a:t>
            </a:r>
            <a:r>
              <a:rPr lang="en-US" dirty="0" smtClean="0"/>
              <a:t>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table-row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table-cell</a:t>
            </a:r>
            <a:r>
              <a:rPr lang="en-US" dirty="0" smtClean="0"/>
              <a:t> : the elements are arranged in a table-like 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20072" y="5733256"/>
            <a:ext cx="336760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Display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2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1391</Words>
  <Application>Microsoft Office PowerPoint</Application>
  <PresentationFormat>Презентация на цял екран (4:3)</PresentationFormat>
  <Paragraphs>203</Paragraphs>
  <Slides>28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0" baseType="lpstr">
      <vt:lpstr>Office тема</vt:lpstr>
      <vt:lpstr>Image</vt:lpstr>
      <vt:lpstr>Table of Contents</vt:lpstr>
      <vt:lpstr>W i d t h</vt:lpstr>
      <vt:lpstr>Width</vt:lpstr>
      <vt:lpstr>Width Values</vt:lpstr>
      <vt:lpstr>Height</vt:lpstr>
      <vt:lpstr>Overflow</vt:lpstr>
      <vt:lpstr>Display</vt:lpstr>
      <vt:lpstr>Display (2)</vt:lpstr>
      <vt:lpstr>Display (3)</vt:lpstr>
      <vt:lpstr>Visibility</vt:lpstr>
      <vt:lpstr>Margins and Paddings</vt:lpstr>
      <vt:lpstr>Margin and Padding</vt:lpstr>
      <vt:lpstr>Margin and Padding: Short Rules</vt:lpstr>
      <vt:lpstr>The Box Model</vt:lpstr>
      <vt:lpstr>IE Quirks Mode</vt:lpstr>
      <vt:lpstr>Box Model</vt:lpstr>
      <vt:lpstr>CSS3 box-sizing</vt:lpstr>
      <vt:lpstr>CSS3 box-sizing (Example)</vt:lpstr>
      <vt:lpstr>Positioning</vt:lpstr>
      <vt:lpstr>Positioning (2)</vt:lpstr>
      <vt:lpstr>Positioning (3)</vt:lpstr>
      <vt:lpstr>Inline element positioning</vt:lpstr>
      <vt:lpstr>Float</vt:lpstr>
      <vt:lpstr>Float (2)</vt:lpstr>
      <vt:lpstr>Clear</vt:lpstr>
      <vt:lpstr>Clear (2)</vt:lpstr>
      <vt:lpstr>Homework</vt:lpstr>
      <vt:lpstr>Homework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Layout</dc:title>
  <dc:creator>PePsi</dc:creator>
  <cp:lastModifiedBy>PePsi</cp:lastModifiedBy>
  <cp:revision>42</cp:revision>
  <dcterms:created xsi:type="dcterms:W3CDTF">2015-04-14T14:49:39Z</dcterms:created>
  <dcterms:modified xsi:type="dcterms:W3CDTF">2015-04-14T18:13:54Z</dcterms:modified>
</cp:coreProperties>
</file>