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8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3" r:id="rId20"/>
    <p:sldId id="286" r:id="rId21"/>
    <p:sldId id="290" r:id="rId22"/>
    <p:sldId id="291" r:id="rId23"/>
    <p:sldId id="292" r:id="rId24"/>
    <p:sldId id="295" r:id="rId25"/>
    <p:sldId id="297" r:id="rId26"/>
    <p:sldId id="298" r:id="rId27"/>
    <p:sldId id="301" r:id="rId28"/>
    <p:sldId id="304" r:id="rId29"/>
    <p:sldId id="306" r:id="rId30"/>
    <p:sldId id="307" r:id="rId31"/>
    <p:sldId id="309" r:id="rId32"/>
    <p:sldId id="311" r:id="rId33"/>
    <p:sldId id="312" r:id="rId34"/>
    <p:sldId id="314" r:id="rId35"/>
    <p:sldId id="317" r:id="rId36"/>
    <p:sldId id="320" r:id="rId37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EA592-C221-44E1-8C24-5D0378CE95ED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29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boost.github.io/stylus/docs/bif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96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Table of 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Preprocessors Overview</a:t>
            </a:r>
          </a:p>
          <a:p>
            <a:pPr marL="568325" lvl="1" indent="-211138"/>
            <a:r>
              <a:rPr lang="en-US" dirty="0" smtClean="0"/>
              <a:t>Preprocessors for CSS (Stylus, Sass/SCSS, LESS)</a:t>
            </a:r>
          </a:p>
          <a:p>
            <a:r>
              <a:rPr lang="en-US" dirty="0" smtClean="0"/>
              <a:t>Stylus basics</a:t>
            </a:r>
          </a:p>
          <a:p>
            <a:pPr lvl="1"/>
            <a:r>
              <a:rPr lang="en-US" dirty="0" smtClean="0"/>
              <a:t>Stylus syntax</a:t>
            </a:r>
          </a:p>
          <a:p>
            <a:pPr lvl="1"/>
            <a:r>
              <a:rPr lang="en-US" dirty="0" smtClean="0"/>
              <a:t>Selectors and selector nesting</a:t>
            </a:r>
          </a:p>
          <a:p>
            <a:r>
              <a:rPr lang="en-US" dirty="0" smtClean="0"/>
              <a:t>Setup and usage</a:t>
            </a:r>
            <a:endParaRPr lang="en-US" dirty="0"/>
          </a:p>
          <a:p>
            <a:pPr lvl="1"/>
            <a:r>
              <a:rPr lang="en-US" dirty="0" smtClean="0"/>
              <a:t>Installing Node.js</a:t>
            </a:r>
          </a:p>
          <a:p>
            <a:pPr lvl="1"/>
            <a:r>
              <a:rPr lang="en-US" dirty="0" smtClean="0"/>
              <a:t>Installing Stylus package</a:t>
            </a:r>
          </a:p>
          <a:p>
            <a:pPr lvl="1"/>
            <a:r>
              <a:rPr lang="en-US" dirty="0" smtClean="0"/>
              <a:t>Using Stylus in Editors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185804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Overview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9552" y="692696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Expressive, dynamic, robust CSS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9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Stylus: Setup and Usage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Installing the tools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8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Stylus: Setup and Usage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2159000"/>
            <a:ext cx="8686800" cy="4546600"/>
          </a:xfrm>
        </p:spPr>
        <p:txBody>
          <a:bodyPr/>
          <a:lstStyle/>
          <a:p>
            <a:r>
              <a:rPr lang="en-US" dirty="0" smtClean="0"/>
              <a:t>To use Stylus: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Install Node.js </a:t>
            </a:r>
            <a:endParaRPr lang="bg-BG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Install Stylus package for Node.js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Install a plugin for your editor</a:t>
            </a:r>
          </a:p>
        </p:txBody>
      </p:sp>
    </p:spTree>
    <p:extLst>
      <p:ext uri="{BB962C8B-B14F-4D97-AF65-F5344CB8AC3E}">
        <p14:creationId xmlns:p14="http://schemas.microsoft.com/office/powerpoint/2010/main" xmlns="" val="40709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30400"/>
            <a:ext cx="8686800" cy="3139321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Visit the </a:t>
            </a:r>
            <a:r>
              <a:rPr lang="en-US" dirty="0"/>
              <a:t>Node.js website: </a:t>
            </a:r>
            <a:r>
              <a:rPr lang="en-US" dirty="0">
                <a:hlinkClick r:id="rId2"/>
              </a:rPr>
              <a:t>https://nodejs.org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Node.js is added to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Node.js is installed on the machine and can be used through the CMD/Terminal</a:t>
            </a:r>
          </a:p>
        </p:txBody>
      </p:sp>
    </p:spTree>
    <p:extLst>
      <p:ext uri="{BB962C8B-B14F-4D97-AF65-F5344CB8AC3E}">
        <p14:creationId xmlns:p14="http://schemas.microsoft.com/office/powerpoint/2010/main" xmlns="" val="36097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Computer"</a:t>
            </a:r>
            <a:r>
              <a:rPr lang="en-US" dirty="0" smtClean="0"/>
              <a:t>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Properties"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r="1192"/>
          <a:stretch/>
        </p:blipFill>
        <p:spPr>
          <a:xfrm>
            <a:off x="1007989" y="1758045"/>
            <a:ext cx="7128023" cy="4568371"/>
          </a:xfrm>
          <a:prstGeom prst="roundRect">
            <a:avLst>
              <a:gd name="adj" fmla="val 1766"/>
            </a:avLst>
          </a:prstGeom>
        </p:spPr>
      </p:pic>
      <p:sp>
        <p:nvSpPr>
          <p:cNvPr id="9" name="Down Arrow 8"/>
          <p:cNvSpPr/>
          <p:nvPr/>
        </p:nvSpPr>
        <p:spPr>
          <a:xfrm rot="15196456">
            <a:off x="229131" y="2706878"/>
            <a:ext cx="830943" cy="5091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30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3357" t="8893" r="9093" b="23623"/>
          <a:stretch/>
        </p:blipFill>
        <p:spPr>
          <a:xfrm>
            <a:off x="1175657" y="1959429"/>
            <a:ext cx="6912079" cy="3759200"/>
          </a:xfrm>
          <a:prstGeom prst="roundRect">
            <a:avLst>
              <a:gd name="adj" fmla="val 1766"/>
            </a:avLst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dvanced system settings"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5196456">
            <a:off x="396798" y="4157204"/>
            <a:ext cx="830943" cy="5091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97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156966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"Advanced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 -&gt;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Environment 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Variables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10476" t="2572" r="36310" b="2952"/>
          <a:stretch/>
        </p:blipFill>
        <p:spPr>
          <a:xfrm>
            <a:off x="4000500" y="1352550"/>
            <a:ext cx="4735862" cy="5255006"/>
          </a:xfrm>
          <a:prstGeom prst="roundRect">
            <a:avLst>
              <a:gd name="adj" fmla="val 1766"/>
            </a:avLst>
          </a:prstGeom>
        </p:spPr>
      </p:pic>
      <p:sp>
        <p:nvSpPr>
          <p:cNvPr id="9" name="Down Arrow 8"/>
          <p:cNvSpPr/>
          <p:nvPr/>
        </p:nvSpPr>
        <p:spPr>
          <a:xfrm rot="19177786">
            <a:off x="5493018" y="1251438"/>
            <a:ext cx="830943" cy="509180"/>
          </a:xfrm>
          <a:prstGeom prst="downArrow">
            <a:avLst/>
          </a:prstGeom>
          <a:solidFill>
            <a:srgbClr val="B5DBE5">
              <a:alpha val="92941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 rot="18464721">
            <a:off x="6187599" y="4944955"/>
            <a:ext cx="830943" cy="509180"/>
          </a:xfrm>
          <a:prstGeom prst="downArrow">
            <a:avLst/>
          </a:prstGeom>
          <a:solidFill>
            <a:srgbClr val="B5DBE5">
              <a:alpha val="92941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2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206210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"System 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   Variables"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 -&gt;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Path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 -&gt;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"Edit"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33928" t="3905" r="17143" b="9619"/>
          <a:stretch/>
        </p:blipFill>
        <p:spPr>
          <a:xfrm>
            <a:off x="4191000" y="1255484"/>
            <a:ext cx="4495800" cy="4966163"/>
          </a:xfrm>
          <a:prstGeom prst="roundRect">
            <a:avLst>
              <a:gd name="adj" fmla="val 1766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31197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117570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Add to the end: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9405" t="15524" r="20833" b="857"/>
          <a:stretch/>
        </p:blipFill>
        <p:spPr>
          <a:xfrm>
            <a:off x="4398857" y="1304471"/>
            <a:ext cx="4516543" cy="4743451"/>
          </a:xfrm>
          <a:prstGeom prst="roundRect">
            <a:avLst>
              <a:gd name="adj" fmla="val 176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344714" y="1769439"/>
            <a:ext cx="3414486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;C:\Program Files\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nodejs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51520" y="6165305"/>
            <a:ext cx="468052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Adding Node.js To </a:t>
            </a:r>
            <a:b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Path on Windows –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29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</a:t>
            </a:r>
            <a:r>
              <a:rPr lang="en-US" dirty="0" smtClean="0"/>
              <a:t>Linux and OS 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295900"/>
          </a:xfrm>
        </p:spPr>
        <p:txBody>
          <a:bodyPr/>
          <a:lstStyle/>
          <a:p>
            <a:r>
              <a:rPr lang="en-US" dirty="0" smtClean="0"/>
              <a:t>Open ~/.</a:t>
            </a:r>
            <a:r>
              <a:rPr lang="en-US" dirty="0" err="1" smtClean="0"/>
              <a:t>bashrc</a:t>
            </a:r>
            <a:r>
              <a:rPr lang="en-US" dirty="0" smtClean="0"/>
              <a:t> with admin </a:t>
            </a:r>
            <a:r>
              <a:rPr lang="en-US" dirty="0" err="1" smtClean="0"/>
              <a:t>sudo</a:t>
            </a:r>
            <a:endParaRPr lang="en-US" dirty="0" smtClean="0"/>
          </a:p>
          <a:p>
            <a:r>
              <a:rPr lang="en-US" dirty="0" smtClean="0"/>
              <a:t>Find the Node.js path</a:t>
            </a:r>
          </a:p>
          <a:p>
            <a:pPr lvl="1"/>
            <a:r>
              <a:rPr lang="en-US" dirty="0" smtClean="0"/>
              <a:t>Usually it is "/</a:t>
            </a:r>
            <a:r>
              <a:rPr lang="en-US" dirty="0" err="1" smtClean="0"/>
              <a:t>usr</a:t>
            </a:r>
            <a:r>
              <a:rPr lang="en-US" dirty="0" smtClean="0"/>
              <a:t>/bin/node"</a:t>
            </a:r>
          </a:p>
          <a:p>
            <a:r>
              <a:rPr lang="en-US" dirty="0" smtClean="0"/>
              <a:t>Add the Node.js path to ~/.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You have Node.js in the PATH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1560" y="3645024"/>
            <a:ext cx="3414486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PATH=/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usr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/bin/node:$PATH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11560" y="5085184"/>
            <a:ext cx="7924800" cy="1346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Adding Node.js to </a:t>
            </a:r>
            <a:b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Path on OS X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Stylus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99772"/>
            <a:ext cx="8686800" cy="3260893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Node.js</a:t>
            </a:r>
          </a:p>
          <a:p>
            <a:pPr marL="862013" lvl="1" indent="-514350"/>
            <a:r>
              <a:rPr lang="en-US" dirty="0" smtClean="0"/>
              <a:t>Make sure Node.js is in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CMD/Terminal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Stylus is installed on the machine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835696" y="3748393"/>
            <a:ext cx="4114800" cy="4006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install stylus -g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699792" y="5517232"/>
            <a:ext cx="381419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Installing Stylus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32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Stylus features: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Property lookups</a:t>
            </a:r>
            <a:endParaRPr lang="en-US" dirty="0"/>
          </a:p>
          <a:p>
            <a:pPr lvl="1"/>
            <a:r>
              <a:rPr lang="en-US" dirty="0" smtClean="0"/>
              <a:t>Creating and using mixins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Using built-in functions</a:t>
            </a:r>
          </a:p>
          <a:p>
            <a:pPr lvl="2"/>
            <a:r>
              <a:rPr lang="en-US" dirty="0" smtClean="0"/>
              <a:t>Creating functions</a:t>
            </a:r>
          </a:p>
          <a:p>
            <a:pPr lvl="1"/>
            <a:r>
              <a:rPr lang="en-US" dirty="0" smtClean="0"/>
              <a:t>Linking other stylus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8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en-US" b="1" dirty="0" smtClean="0"/>
              <a:t>Using Stylus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2506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Stylus code must be compiled to CSS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There are a few ways to achieve that: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Node.js Terminal/CMD</a:t>
            </a:r>
            <a:endParaRPr lang="en-US" sz="28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2585" y="2834430"/>
            <a:ext cx="2872015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 stylus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main.styl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214585" y="2834430"/>
            <a:ext cx="41148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 stylus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main.styl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--watch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52185" y="3297126"/>
            <a:ext cx="8686800" cy="3576364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Or use plugins for your favorite editor: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Sublime  Text 2/3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Atom.io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Brackets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WebStorm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076056" y="4581128"/>
            <a:ext cx="3814192" cy="72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Stylus With Node.js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5076056" y="5517232"/>
            <a:ext cx="3742184" cy="72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Stylus with Editors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7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48880"/>
            <a:ext cx="8686800" cy="5130800"/>
          </a:xfrm>
        </p:spPr>
        <p:txBody>
          <a:bodyPr/>
          <a:lstStyle/>
          <a:p>
            <a:r>
              <a:rPr lang="en-US" dirty="0" smtClean="0"/>
              <a:t>Stylus supports: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Property look-up</a:t>
            </a:r>
          </a:p>
          <a:p>
            <a:pPr lvl="1"/>
            <a:r>
              <a:rPr lang="en-US" dirty="0" smtClean="0"/>
              <a:t>Functions and mixins</a:t>
            </a:r>
          </a:p>
          <a:p>
            <a:pPr lvl="1"/>
            <a:r>
              <a:rPr lang="en-US" dirty="0" smtClean="0"/>
              <a:t>Selector inheritance</a:t>
            </a:r>
          </a:p>
          <a:p>
            <a:pPr lvl="1"/>
            <a:r>
              <a:rPr lang="en-US" dirty="0" smtClean="0"/>
              <a:t>Conditionals and Iteration</a:t>
            </a:r>
          </a:p>
          <a:p>
            <a:pPr lvl="1"/>
            <a:r>
              <a:rPr lang="en-US" dirty="0" smtClean="0"/>
              <a:t>Many more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5576" y="1340768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Variables, Functions,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Mixins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Variables, etc…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Stylus Features: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Creating and using Variables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0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Stylus Features: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880" y="922114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Variables in Stylus are defined easy: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 a regular property/value pair,</a:t>
            </a:r>
            <a:br>
              <a:rPr lang="en-US" dirty="0" smtClean="0"/>
            </a:br>
            <a:r>
              <a:rPr lang="en-US" dirty="0" smtClean="0"/>
              <a:t>but using "=" (equals sign) instead of ":" (colons)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to store colors, size,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8944" y="4117315"/>
            <a:ext cx="4279392" cy="229022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link-color=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v-link-color=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link-color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 @v-link-color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73784" y="4117315"/>
            <a:ext cx="4279392" cy="229022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02967" y="4395370"/>
            <a:ext cx="739865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19475" y="4395370"/>
            <a:ext cx="1088517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Stylus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051720" y="6237312"/>
            <a:ext cx="4898504" cy="76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Features: Variables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52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Stylus Features: Interpolation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594283"/>
          </a:xfrm>
        </p:spPr>
        <p:txBody>
          <a:bodyPr>
            <a:spAutoFit/>
          </a:bodyPr>
          <a:lstStyle/>
          <a:p>
            <a:r>
              <a:rPr lang="en-US" dirty="0" smtClean="0"/>
              <a:t>Interpolation means inserting variable value as a property/selector name</a:t>
            </a:r>
          </a:p>
          <a:p>
            <a:pPr lvl="1"/>
            <a:r>
              <a:rPr lang="en-US" dirty="0" smtClean="0"/>
              <a:t>Interpolation is performed 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{…}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528" y="3411474"/>
            <a:ext cx="7552944" cy="128629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side=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'top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number= 5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.box-{number}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border-{side} 1px solid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4942033"/>
            <a:ext cx="75529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.box-5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border-top: 1px solid #000;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08607" y="4942033"/>
            <a:ext cx="739865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59955" y="3411474"/>
            <a:ext cx="1088517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Stylus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83768" y="6021288"/>
            <a:ext cx="424624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Features: Interpolation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09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Stylus Features: </a:t>
            </a:r>
            <a:br>
              <a:rPr lang="en-US" dirty="0" smtClean="0"/>
            </a:br>
            <a:r>
              <a:rPr lang="en-US" dirty="0" smtClean="0"/>
              <a:t>Property Look-up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Getting the values of other properties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0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Stylus Features: </a:t>
            </a:r>
            <a:br>
              <a:rPr lang="en-US" dirty="0"/>
            </a:br>
            <a:r>
              <a:rPr lang="en-US" dirty="0"/>
              <a:t>Property Look-up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1628800"/>
            <a:ext cx="8115300" cy="5461000"/>
          </a:xfrm>
        </p:spPr>
        <p:txBody>
          <a:bodyPr/>
          <a:lstStyle/>
          <a:p>
            <a:r>
              <a:rPr lang="en-US" dirty="0" smtClean="0"/>
              <a:t>Stylus supports property look-up</a:t>
            </a:r>
          </a:p>
          <a:p>
            <a:pPr lvl="1"/>
            <a:r>
              <a:rPr lang="en-US" dirty="0" smtClean="0"/>
              <a:t>i.e. check the values of a property</a:t>
            </a:r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73428" y="2977215"/>
            <a:ext cx="5833872" cy="128629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width 100px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 (@width/2)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border-radius max(@width, @height)</a:t>
            </a:r>
            <a:endParaRPr lang="en-US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73428" y="4593707"/>
            <a:ext cx="5833872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100px;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50px;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100px;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35152" y="4209507"/>
            <a:ext cx="739865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86500" y="2593015"/>
            <a:ext cx="1088517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Stylus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99792" y="6423521"/>
            <a:ext cx="3886200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Features: Property Look-up – Live Demo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9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Stylus Features: </a:t>
            </a:r>
            <a:br>
              <a:rPr lang="en-US" b="1" dirty="0"/>
            </a:br>
            <a:r>
              <a:rPr lang="en-US" b="1" dirty="0"/>
              <a:t>Built-in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14984"/>
            <a:ext cx="8686800" cy="1101840"/>
          </a:xfrm>
        </p:spPr>
        <p:txBody>
          <a:bodyPr>
            <a:spAutoFit/>
          </a:bodyPr>
          <a:lstStyle/>
          <a:p>
            <a:r>
              <a:rPr lang="en-US" dirty="0" smtClean="0"/>
              <a:t>Stylus has a set of predefined functions for:</a:t>
            </a:r>
          </a:p>
          <a:p>
            <a:pPr lvl="1"/>
            <a:r>
              <a:rPr lang="en-US" dirty="0" smtClean="0"/>
              <a:t>Working with colors: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44728" y="2274431"/>
            <a:ext cx="75529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 /* some color */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dark(color) /* returns "true", if "color" is dark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light(color) /* returns "true" if "color" is light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4728" y="3262680"/>
            <a:ext cx="7552944" cy="69020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darken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(#123456,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%)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returns #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102f4d */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lighten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#123456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%) /* returns #1d5288 */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28600" y="5461000"/>
            <a:ext cx="8686800" cy="1061829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Find all built-in </a:t>
            </a:r>
            <a:r>
              <a:rPr lang="en-US" dirty="0">
                <a:solidFill>
                  <a:schemeClr val="tx1"/>
                </a:solidFill>
              </a:rPr>
              <a:t>functions </a:t>
            </a:r>
            <a:r>
              <a:rPr lang="en-US" dirty="0" smtClean="0">
                <a:solidFill>
                  <a:schemeClr val="tx1"/>
                </a:solidFill>
              </a:rPr>
              <a:t>in Stylus at </a:t>
            </a:r>
            <a:r>
              <a:rPr lang="en-US" sz="28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learnboost.github.io/stylus/docs/bifs.html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8600" y="4064519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Working with lists: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4728" y="4663115"/>
            <a:ext cx="7552944" cy="69020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props = (padding 5px)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(display block)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push(props, (float left))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907704" y="6351513"/>
            <a:ext cx="4678288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Features: Built-in Functions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7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/>
              <a:t>Stylus Features: Functions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4775"/>
          </a:xfrm>
        </p:spPr>
        <p:txBody>
          <a:bodyPr>
            <a:spAutoFit/>
          </a:bodyPr>
          <a:lstStyle/>
          <a:p>
            <a:r>
              <a:rPr lang="en-US" dirty="0" smtClean="0"/>
              <a:t>Stylus supports definition of developer functions: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5528" y="2071231"/>
            <a:ext cx="75529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sum(items)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0px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items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= sum +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sum */</a:t>
            </a:r>
            <a:endParaRPr lang="bg-BG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4574734"/>
            <a:ext cx="7552944" cy="69020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sum(14px 28px 45px)</a:t>
            </a:r>
            <a:endParaRPr lang="bg-BG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height: sum(@width  + 150px)</a:t>
            </a:r>
            <a:endParaRPr lang="bg-BG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3972884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Used as a regular function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87824" y="5949280"/>
            <a:ext cx="424624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Features: Functions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Stylus Features: </a:t>
            </a:r>
            <a:br>
              <a:rPr lang="en-US" b="1" dirty="0"/>
            </a:br>
            <a:r>
              <a:rPr lang="en-US" b="1" dirty="0" smtClean="0"/>
              <a:t>Mixins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76884"/>
            <a:ext cx="8686800" cy="2037481"/>
          </a:xfrm>
        </p:spPr>
        <p:txBody>
          <a:bodyPr>
            <a:spAutoFit/>
          </a:bodyPr>
          <a:lstStyle/>
          <a:p>
            <a:r>
              <a:rPr lang="en-US" dirty="0"/>
              <a:t>Both mixins and functions are defined in the same </a:t>
            </a:r>
            <a:r>
              <a:rPr lang="en-US" dirty="0" smtClean="0"/>
              <a:t>manner</a:t>
            </a:r>
          </a:p>
          <a:p>
            <a:pPr lvl="1"/>
            <a:r>
              <a:rPr lang="en-US" dirty="0" smtClean="0"/>
              <a:t>Yet they </a:t>
            </a:r>
            <a:r>
              <a:rPr lang="en-US" dirty="0"/>
              <a:t>are applied in different </a:t>
            </a:r>
            <a:r>
              <a:rPr lang="en-US" dirty="0" smtClean="0"/>
              <a:t>ways</a:t>
            </a:r>
            <a:endParaRPr lang="bg-BG" dirty="0" smtClean="0"/>
          </a:p>
          <a:p>
            <a:pPr lvl="2"/>
            <a:r>
              <a:rPr lang="en-US" dirty="0" smtClean="0"/>
              <a:t>Functions return a value, mixins generate CSS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3422663"/>
            <a:ext cx="4445000" cy="2180421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vendor(prop,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-{prop}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args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-{prop}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args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{prop} </a:t>
            </a:r>
            <a:r>
              <a:rPr lang="en-US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args</a:t>
            </a:r>
            <a:endParaRPr lang="en-US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.button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vendor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('opacity', 0.5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vendor('border-radius', 15px)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0" y="4125266"/>
            <a:ext cx="4343400" cy="247846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.button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-opacity: 0.5;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-opacity: 0.5;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opacity: 0.5;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-border-radius: 15px;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-border-radius: 15px;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15px;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75535" y="4125266"/>
            <a:ext cx="739865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85083" y="3422663"/>
            <a:ext cx="1088517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Stylus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5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2348880"/>
            <a:ext cx="8686800" cy="49244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preprocessor is a program that processes its input data to produce output that is used as input to another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Sass, Less, Stylus are preprocessors for CSS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r>
              <a:rPr lang="en-US" dirty="0" smtClean="0"/>
              <a:t> are preprocessors for JavaScript</a:t>
            </a:r>
          </a:p>
          <a:p>
            <a:pPr lvl="1"/>
            <a:r>
              <a:rPr lang="en-US" dirty="0" smtClean="0"/>
              <a:t>Jade, </a:t>
            </a:r>
            <a:r>
              <a:rPr lang="en-US" dirty="0" err="1" smtClean="0"/>
              <a:t>Ejs</a:t>
            </a:r>
            <a:r>
              <a:rPr lang="en-US" dirty="0" smtClean="0"/>
              <a:t> are preprocessors for HTML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683568" y="1484784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a Preprocessor?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0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229600" cy="1143000"/>
          </a:xfrm>
        </p:spPr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603504"/>
            <a:ext cx="8686800" cy="5791200"/>
          </a:xfrm>
        </p:spPr>
        <p:txBody>
          <a:bodyPr/>
          <a:lstStyle/>
          <a:p>
            <a:r>
              <a:rPr lang="en-US" dirty="0" smtClean="0"/>
              <a:t>How to define mixins?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/>
            <a:r>
              <a:rPr lang="en-US" dirty="0" smtClean="0"/>
              <a:t>Then the styles are normal Stylus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smtClean="0"/>
              <a:t>How to use the mixin?</a:t>
            </a:r>
          </a:p>
          <a:p>
            <a:pPr lvl="2"/>
            <a:r>
              <a:rPr lang="en-US" dirty="0" smtClean="0"/>
              <a:t>Place use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-name 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-name()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15616" y="2276872"/>
            <a:ext cx="6675120" cy="134903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&amp;:after</a:t>
            </a:r>
            <a:endParaRPr lang="bg-BG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/*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for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*/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5616" y="4725144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491880" y="5949280"/>
            <a:ext cx="417423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Features: Mixins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3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Stylus Features: </a:t>
            </a:r>
            <a:br>
              <a:rPr lang="en-US" dirty="0" smtClean="0"/>
            </a:br>
            <a:r>
              <a:rPr lang="en-US" dirty="0" smtClean="0"/>
              <a:t>Mixins </a:t>
            </a:r>
            <a:r>
              <a:rPr lang="en-US" dirty="0"/>
              <a:t>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1918987"/>
          </a:xfrm>
        </p:spPr>
        <p:txBody>
          <a:bodyPr>
            <a:spAutoFit/>
          </a:bodyPr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Use the arguments like a C#/JS/C++ methods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041141"/>
            <a:ext cx="8096250" cy="2917686"/>
          </a:xfrm>
          <a:prstGeom prst="roundRect">
            <a:avLst>
              <a:gd name="adj" fmla="val 16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box(border= none,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0, 0, 0.7), size= 200px)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width size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 size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background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border-radius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15px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display inline-block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box '1px solid black'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(123, 0, 0, 0.6) 100px 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339752" y="6021288"/>
            <a:ext cx="4898504" cy="55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Features: Mixins with Arguments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1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Stylus Features: </a:t>
            </a:r>
            <a:br>
              <a:rPr lang="en-US" dirty="0" smtClean="0"/>
            </a:br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61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Reusing Stylus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67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US" dirty="0" smtClean="0"/>
              <a:t>Selectors in Stylus can be inherited using @extend</a:t>
            </a:r>
          </a:p>
          <a:p>
            <a:pPr lvl="1"/>
            <a:r>
              <a:rPr lang="en-US" dirty="0" smtClean="0"/>
              <a:t>Meaning add a selector to a previously defined selectors list:</a:t>
            </a:r>
          </a:p>
          <a:p>
            <a:pPr lvl="1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28600" y="3229808"/>
            <a:ext cx="3457575" cy="3139321"/>
          </a:xfrm>
          <a:prstGeom prst="roundRect">
            <a:avLst>
              <a:gd name="adj" fmla="val 16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 1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&amp;:after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/*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for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.list-item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5px 15px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last-of-type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border-right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none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@extend 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98036" y="3229808"/>
            <a:ext cx="5017364" cy="2862322"/>
          </a:xfrm>
          <a:prstGeom prst="roundRect">
            <a:avLst>
              <a:gd name="adj" fmla="val 16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list-item:last-of-type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 1;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clearfix:after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list-item:last-of-type:after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code for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list-item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… */ 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list-item:last-of-type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… */ 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75535" y="3229807"/>
            <a:ext cx="739865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97658" y="3229808"/>
            <a:ext cx="1088517" cy="454283"/>
          </a:xfrm>
          <a:prstGeom prst="roundRect">
            <a:avLst>
              <a:gd name="adj" fmla="val 212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Stylus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51920" y="6279505"/>
            <a:ext cx="5110336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Features: Selector Inheritance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0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exntend</a:t>
            </a:r>
            <a:r>
              <a:rPr lang="en-US" dirty="0" smtClean="0"/>
              <a:t> or Mixins?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Why both mixins and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Mixins have parameters and generate different code, based on the parameters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@extend</a:t>
            </a:r>
            <a:r>
              <a:rPr lang="bg-BG" dirty="0" smtClean="0"/>
              <a:t> </a:t>
            </a:r>
            <a:r>
              <a:rPr lang="en-US" dirty="0" smtClean="0"/>
              <a:t>provides a way to minify the number of classes on an element</a:t>
            </a:r>
          </a:p>
          <a:p>
            <a:pPr lvl="2"/>
            <a:r>
              <a:rPr lang="en-US" dirty="0" smtClean="0"/>
              <a:t>Instead of adding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clearfix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all elements that clear, add it to the selector that the elements already have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411760" y="5013176"/>
            <a:ext cx="4174232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@extend or mixins?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43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b="1" dirty="0"/>
              <a:t>Stylus Scripting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1618905"/>
          </a:xfrm>
        </p:spPr>
        <p:txBody>
          <a:bodyPr>
            <a:spAutoFit/>
          </a:bodyPr>
          <a:lstStyle/>
          <a:p>
            <a:r>
              <a:rPr lang="en-US" dirty="0" smtClean="0"/>
              <a:t>Stylus supports elementary scripting</a:t>
            </a:r>
          </a:p>
          <a:p>
            <a:pPr lvl="1"/>
            <a:r>
              <a:rPr lang="en-US" dirty="0" smtClean="0"/>
              <a:t>Something like JavaScript, but not quite</a:t>
            </a:r>
          </a:p>
          <a:p>
            <a:pPr lvl="1"/>
            <a:r>
              <a:rPr lang="en-US" dirty="0" smtClean="0"/>
              <a:t>Conditionals: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1500" y="3438242"/>
            <a:ext cx="3762375" cy="2862322"/>
          </a:xfrm>
          <a:prstGeom prst="roundRect">
            <a:avLst>
              <a:gd name="adj" fmla="val 16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theme is 'dark'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background #333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 #ccc  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theme is 'light'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background #ccc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 #333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error('unknown theme!')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10100" y="3438242"/>
            <a:ext cx="3762375" cy="2862322"/>
          </a:xfrm>
          <a:prstGeom prst="roundRect">
            <a:avLst>
              <a:gd name="adj" fmla="val 16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(1...15)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.item-{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i%2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c=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yellowgreen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#ccc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c=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lightblue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#333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color c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background-color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15172" y="2608164"/>
            <a:ext cx="2657475" cy="5770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Iteration: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15816" y="6237312"/>
            <a:ext cx="4246240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Stylus Scripting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03648" y="836712"/>
            <a:ext cx="64008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Conditionals and Iteration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72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Creating Libraries and Importing Stylus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52549"/>
            <a:ext cx="8686800" cy="29669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Like CSS, Stylus has a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sz="3000" dirty="0" smtClean="0"/>
              <a:t> directive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CSS loads another CSS file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CSS, </a:t>
            </a:r>
            <a:r>
              <a:rPr lang="bg-BG" sz="2800" dirty="0" smtClean="0"/>
              <a:t>@</a:t>
            </a:r>
            <a:r>
              <a:rPr lang="en-US" sz="2800" dirty="0" smtClean="0"/>
              <a:t>import loads a CSS file with an additional HTTP request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Stylus, @import just loads the code from the file inside our file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09625" y="4723505"/>
            <a:ext cx="3762375" cy="1200329"/>
          </a:xfrm>
          <a:prstGeom prst="roundRect">
            <a:avLst>
              <a:gd name="adj" fmla="val 16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/* … */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linear-gradient(stops)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/* … */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76799" y="4723504"/>
            <a:ext cx="3762375" cy="1200329"/>
          </a:xfrm>
          <a:prstGeom prst="roundRect">
            <a:avLst>
              <a:gd name="adj" fmla="val 16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'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utils.styl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linear-gradient #333 #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05149" y="4737552"/>
            <a:ext cx="1466850" cy="369332"/>
          </a:xfrm>
          <a:prstGeom prst="roundRect">
            <a:avLst>
              <a:gd name="adj" fmla="val 16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utils.styl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627784" y="6093296"/>
            <a:ext cx="4826496" cy="503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 Libraries and Importing Stylus files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Stylus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Selectors and stuff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7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Stylus?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10150"/>
          </a:xfrm>
        </p:spPr>
        <p:txBody>
          <a:bodyPr/>
          <a:lstStyle/>
          <a:p>
            <a:r>
              <a:rPr lang="en-US" dirty="0" smtClean="0"/>
              <a:t>Stylus is a preprocessor for CSS</a:t>
            </a:r>
          </a:p>
          <a:p>
            <a:pPr lvl="1"/>
            <a:r>
              <a:rPr lang="en-US" dirty="0" smtClean="0"/>
              <a:t>All Stylus code is compiled to pure CSS</a:t>
            </a:r>
          </a:p>
          <a:p>
            <a:pPr lvl="1"/>
            <a:r>
              <a:rPr lang="en-US" dirty="0" smtClean="0"/>
              <a:t>Extends CSS, without breaking it</a:t>
            </a:r>
          </a:p>
          <a:p>
            <a:pPr lvl="2"/>
            <a:r>
              <a:rPr lang="en-US" dirty="0" smtClean="0"/>
              <a:t>Adds a lot of syntactic sugar</a:t>
            </a:r>
          </a:p>
          <a:p>
            <a:pPr lvl="2"/>
            <a:r>
              <a:rPr lang="en-US" dirty="0" smtClean="0"/>
              <a:t>Adds a "dynamic" functionality</a:t>
            </a:r>
            <a:endParaRPr lang="bg-BG" dirty="0" smtClean="0"/>
          </a:p>
          <a:p>
            <a:pPr lvl="2"/>
            <a:r>
              <a:rPr lang="en-US" dirty="0" smtClean="0"/>
              <a:t>Removes "not-necessary" code</a:t>
            </a:r>
          </a:p>
        </p:txBody>
      </p:sp>
    </p:spTree>
    <p:extLst>
      <p:ext uri="{BB962C8B-B14F-4D97-AF65-F5344CB8AC3E}">
        <p14:creationId xmlns:p14="http://schemas.microsoft.com/office/powerpoint/2010/main" xmlns="" val="26368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1395"/>
            <a:ext cx="8686800" cy="2831544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Stylus syntax is clean and easy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Removes all not-necessary symbols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Semicolons, curly brackets, etc…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Significant whitespace is what matters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Indentation marks the scope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5744" y="4262325"/>
            <a:ext cx="3949824" cy="193899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#root{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width: 960px;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margin: 0 auto;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border</a:t>
            </a:r>
            <a:r>
              <a:rPr lang="en-US" dirty="0">
                <a:solidFill>
                  <a:schemeClr val="tx1"/>
                </a:solidFill>
              </a:rPr>
              <a:t>: 1px solid black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714781" y="4261280"/>
            <a:ext cx="394982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#root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display block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width 960px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margin 0 auto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border 1px solid black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611121" y="4261280"/>
            <a:ext cx="105348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Stylus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746376" y="4261280"/>
            <a:ext cx="63919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9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 txBox="1">
            <a:spLocks/>
          </p:cNvSpPr>
          <p:nvPr/>
        </p:nvSpPr>
        <p:spPr>
          <a:xfrm>
            <a:off x="370643" y="1260629"/>
            <a:ext cx="4085948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#root{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width: 960px;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border: 1px solid black;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 Syntax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idx="1"/>
          </p:nvPr>
        </p:nvSpPr>
        <p:spPr>
          <a:xfrm>
            <a:off x="370643" y="4003835"/>
            <a:ext cx="4085948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root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display block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width 960px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margin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auto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border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1px solid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black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31798" y="1291395"/>
            <a:ext cx="4183602" cy="5884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Remove: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1798" y="1962637"/>
            <a:ext cx="4183602" cy="5574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The curly brackets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31798" y="2563248"/>
            <a:ext cx="4183602" cy="5574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The semicolons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31798" y="3163859"/>
            <a:ext cx="4183602" cy="5574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The colons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03107" y="4403945"/>
            <a:ext cx="6897949" cy="112646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Stylus extracts only the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things that matter!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3817400" y="1260629"/>
            <a:ext cx="63919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3403107" y="4003835"/>
            <a:ext cx="105348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Stylus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97628" y="3384606"/>
            <a:ext cx="2831977" cy="55212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Becomes</a:t>
            </a:r>
          </a:p>
        </p:txBody>
      </p:sp>
    </p:spTree>
    <p:extLst>
      <p:ext uri="{BB962C8B-B14F-4D97-AF65-F5344CB8AC3E}">
        <p14:creationId xmlns:p14="http://schemas.microsoft.com/office/powerpoint/2010/main" xmlns="" val="15388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4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437529"/>
            <a:ext cx="7924800" cy="1436291"/>
          </a:xfrm>
        </p:spPr>
        <p:txBody>
          <a:bodyPr>
            <a:spAutoFit/>
          </a:bodyPr>
          <a:lstStyle/>
          <a:p>
            <a:r>
              <a:rPr lang="en-US" dirty="0" smtClean="0"/>
              <a:t>Selectors and Selector Nesting in Stylus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3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Selectors in Stylus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260379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Stylus selectors are absolutely the same as in regular CSS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Every CSS code is valid Stylus code!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.class, #id, </a:t>
            </a:r>
            <a:r>
              <a:rPr lang="en-US" sz="2800" dirty="0" err="1" smtClean="0"/>
              <a:t>tagName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Yet, Stylus supports nesting of selectors: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8600" y="3677038"/>
            <a:ext cx="41148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hlist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list-style-type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list-item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float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border-right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1px solid #ccc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&amp;: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last-of-type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border-right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483101" y="3670300"/>
            <a:ext cx="43307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list-style-type: none;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.list-item {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float: left;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border-right: 1px solid #ccc;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list-item:last-of-type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border-right: none;</a:t>
            </a:r>
          </a:p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174610" y="3673863"/>
            <a:ext cx="63919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289916" y="3677038"/>
            <a:ext cx="105348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Stylus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37312"/>
            <a:ext cx="4682480" cy="401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Selectors and Selector Nesting in Stylus – Live Demo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8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1684</Words>
  <Application>Microsoft Office PowerPoint</Application>
  <PresentationFormat>Презентация на цял екран (4:3)</PresentationFormat>
  <Paragraphs>371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Office тема</vt:lpstr>
      <vt:lpstr>Table of Contents</vt:lpstr>
      <vt:lpstr>Table of Contents</vt:lpstr>
      <vt:lpstr>Preprocessors Overview</vt:lpstr>
      <vt:lpstr>Introduction to Stylus</vt:lpstr>
      <vt:lpstr>What is Stylus?</vt:lpstr>
      <vt:lpstr>Stylus Syntax</vt:lpstr>
      <vt:lpstr>Stylus Syntax</vt:lpstr>
      <vt:lpstr>Selectors and Selector Nesting in Stylus</vt:lpstr>
      <vt:lpstr>Selectors in Stylus</vt:lpstr>
      <vt:lpstr>Stylus: Setup and Usage</vt:lpstr>
      <vt:lpstr>Stylus: Setup and Usage</vt:lpstr>
      <vt:lpstr>Installing Node.js</vt:lpstr>
      <vt:lpstr>Adding Node.js to  Path on Windows (1)</vt:lpstr>
      <vt:lpstr>Adding Node.js to  Path on Windows (2)</vt:lpstr>
      <vt:lpstr>Adding Node.js to  Path on Windows (3)</vt:lpstr>
      <vt:lpstr>Adding Node.js to  Path on Windows (4)</vt:lpstr>
      <vt:lpstr>Adding Node.js to  Path on Windows (5)</vt:lpstr>
      <vt:lpstr>Adding Node.js to  Path on Linux and OS X</vt:lpstr>
      <vt:lpstr>Installing Stylus</vt:lpstr>
      <vt:lpstr>Using Stylus</vt:lpstr>
      <vt:lpstr>Stylus Features</vt:lpstr>
      <vt:lpstr>Stylus Features: Variables</vt:lpstr>
      <vt:lpstr>Stylus Features: Variables</vt:lpstr>
      <vt:lpstr>Stylus Features: Interpolation</vt:lpstr>
      <vt:lpstr>Stylus Features:  Property Look-up</vt:lpstr>
      <vt:lpstr>Stylus Features:  Property Look-up</vt:lpstr>
      <vt:lpstr>Stylus Features:  Built-in Functions</vt:lpstr>
      <vt:lpstr>Stylus Features: Functions</vt:lpstr>
      <vt:lpstr>Stylus Features:  Mixins</vt:lpstr>
      <vt:lpstr>Mixins (2)</vt:lpstr>
      <vt:lpstr>Stylus Features:  Mixins with Arguments</vt:lpstr>
      <vt:lpstr>Stylus Features:  Selector Inheritance</vt:lpstr>
      <vt:lpstr>Selector Inheritance</vt:lpstr>
      <vt:lpstr>@exntend or Mixins?</vt:lpstr>
      <vt:lpstr>Stylus Scripting</vt:lpstr>
      <vt:lpstr>Creating Libraries and Importing Stylus files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Stylus Overview</dc:title>
  <dc:creator>PePsi</dc:creator>
  <cp:lastModifiedBy>PePsi</cp:lastModifiedBy>
  <cp:revision>45</cp:revision>
  <dcterms:created xsi:type="dcterms:W3CDTF">2015-05-11T10:37:10Z</dcterms:created>
  <dcterms:modified xsi:type="dcterms:W3CDTF">2015-05-11T11:01:20Z</dcterms:modified>
</cp:coreProperties>
</file>