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1" r:id="rId14"/>
    <p:sldId id="272" r:id="rId15"/>
    <p:sldId id="273" r:id="rId16"/>
    <p:sldId id="275" r:id="rId17"/>
    <p:sldId id="276" r:id="rId18"/>
    <p:sldId id="278" r:id="rId19"/>
    <p:sldId id="280" r:id="rId20"/>
    <p:sldId id="281" r:id="rId21"/>
    <p:sldId id="283" r:id="rId22"/>
    <p:sldId id="284" r:id="rId23"/>
    <p:sldId id="287" r:id="rId24"/>
    <p:sldId id="289" r:id="rId25"/>
  </p:sldIdLst>
  <p:sldSz cx="9144000" cy="6858000" type="screen4x3"/>
  <p:notesSz cx="9144000" cy="6858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289" y="-6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781" y="-79"/>
      </p:cViewPr>
      <p:guideLst>
        <p:guide orient="horz" pos="2160"/>
        <p:guide pos="288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горния колонтитул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bg-BG"/>
          </a:p>
        </p:txBody>
      </p:sp>
      <p:sp>
        <p:nvSpPr>
          <p:cNvPr id="4" name="Контейнер за долния колонтитул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bg-BG"/>
          </a:p>
        </p:txBody>
      </p:sp>
      <p:sp>
        <p:nvSpPr>
          <p:cNvPr id="5" name="Контейнер за номер на слайда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841D5076-60B1-427E-BBF2-793AB096C428}" type="slidenum">
              <a:rPr lang="bg-BG" smtClean="0"/>
              <a:t>‹#›</a:t>
            </a:fld>
            <a:endParaRPr lang="bg-BG"/>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горния колонтитул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bg-BG"/>
          </a:p>
        </p:txBody>
      </p:sp>
      <p:sp>
        <p:nvSpPr>
          <p:cNvPr id="3" name="Контейнер за дата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BB9F1A84-2C9B-4FAF-96AD-81732151B02F}" type="datetimeFigureOut">
              <a:rPr lang="bg-BG" smtClean="0"/>
              <a:pPr/>
              <a:t>4.6.2015 г.</a:t>
            </a:fld>
            <a:endParaRPr lang="bg-BG"/>
          </a:p>
        </p:txBody>
      </p:sp>
      <p:sp>
        <p:nvSpPr>
          <p:cNvPr id="4" name="Контейнер за изображение на слайда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bg-BG"/>
          </a:p>
        </p:txBody>
      </p:sp>
      <p:sp>
        <p:nvSpPr>
          <p:cNvPr id="5" name="Контейнер за бележки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6" name="Контейнер за долния колонтитул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bg-BG"/>
          </a:p>
        </p:txBody>
      </p:sp>
      <p:sp>
        <p:nvSpPr>
          <p:cNvPr id="7" name="Контейнер за номер на слайда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3566CEB9-20C8-4F40-935E-6D5C84F0869E}" type="slidenum">
              <a:rPr lang="bg-BG" smtClean="0"/>
              <a:pPr/>
              <a:t>‹#›</a:t>
            </a:fld>
            <a:endParaRPr lang="bg-BG"/>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p>
        </p:txBody>
      </p:sp>
      <p:sp>
        <p:nvSpPr>
          <p:cNvPr id="5" name="Rectangle 3"/>
          <p:cNvSpPr>
            <a:spLocks noGrp="1" noChangeArrowheads="1"/>
          </p:cNvSpPr>
          <p:nvPr>
            <p:ph type="dt" idx="1"/>
          </p:nvPr>
        </p:nvSpPr>
        <p:spPr>
          <a:ln/>
        </p:spPr>
        <p:txBody>
          <a:bodyPr/>
          <a:lstStyle/>
          <a:p>
            <a:r>
              <a:rPr lang="en-US"/>
              <a:t>07/16/96</a:t>
            </a:r>
          </a:p>
        </p:txBody>
      </p:sp>
      <p:sp>
        <p:nvSpPr>
          <p:cNvPr id="6" name="Rectangle 6"/>
          <p:cNvSpPr>
            <a:spLocks noGrp="1" noChangeArrowheads="1"/>
          </p:cNvSpPr>
          <p:nvPr>
            <p:ph type="ftr" sz="quarter" idx="4"/>
          </p:nvPr>
        </p:nvSpPr>
        <p:spPr>
          <a:ln/>
        </p:spPr>
        <p:txBody>
          <a:bodyPr/>
          <a:lstStyle/>
          <a:p>
            <a:r>
              <a:rPr lang="en-US"/>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5</a:t>
            </a:fld>
            <a:r>
              <a:rPr lang="en-US"/>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extLst>
      <p:ext uri="{BB962C8B-B14F-4D97-AF65-F5344CB8AC3E}">
        <p14:creationId xmlns="" xmlns:p14="http://schemas.microsoft.com/office/powerpoint/2010/main" val="3080638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9759BF-4DAC-408E-8E9F-7FA27DAF7943}" type="slidenum">
              <a:rPr lang="en-US" smtClean="0"/>
              <a:pPr/>
              <a:t>15</a:t>
            </a:fld>
            <a:endParaRPr lang="en-US"/>
          </a:p>
        </p:txBody>
      </p:sp>
    </p:spTree>
    <p:extLst>
      <p:ext uri="{BB962C8B-B14F-4D97-AF65-F5344CB8AC3E}">
        <p14:creationId xmlns="" xmlns:p14="http://schemas.microsoft.com/office/powerpoint/2010/main" val="2957254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sp>
        <p:nvSpPr>
          <p:cNvPr id="2" name="Заглавие 1"/>
          <p:cNvSpPr>
            <a:spLocks noGrp="1"/>
          </p:cNvSpPr>
          <p:nvPr>
            <p:ph type="ctrTitle"/>
          </p:nvPr>
        </p:nvSpPr>
        <p:spPr>
          <a:xfrm>
            <a:off x="685800" y="2130425"/>
            <a:ext cx="7772400" cy="1470025"/>
          </a:xfrm>
        </p:spPr>
        <p:txBody>
          <a:bodyPr/>
          <a:lstStyle/>
          <a:p>
            <a:r>
              <a:rPr lang="bg-BG" smtClean="0"/>
              <a:t>Щракнете, за да редактирате стила на заглавието в образеца</a:t>
            </a:r>
            <a:endParaRPr lang="bg-BG"/>
          </a:p>
        </p:txBody>
      </p:sp>
      <p:sp>
        <p:nvSpPr>
          <p:cNvPr id="3" name="Подзаглавие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bg-BG" smtClean="0"/>
              <a:t>Щракнете, за да редактирате стила на подзаглавията в образеца</a:t>
            </a:r>
            <a:endParaRPr lang="bg-BG"/>
          </a:p>
        </p:txBody>
      </p:sp>
      <p:sp>
        <p:nvSpPr>
          <p:cNvPr id="4" name="Контейнер за дата 3"/>
          <p:cNvSpPr>
            <a:spLocks noGrp="1"/>
          </p:cNvSpPr>
          <p:nvPr>
            <p:ph type="dt" sz="half" idx="10"/>
          </p:nvPr>
        </p:nvSpPr>
        <p:spPr/>
        <p:txBody>
          <a:bodyPr/>
          <a:lstStyle/>
          <a:p>
            <a:fld id="{22B35730-BCF4-4396-B8B9-CDCD4DB8B04E}" type="datetimeFigureOut">
              <a:rPr lang="bg-BG" smtClean="0"/>
              <a:pPr/>
              <a:t>4.6.2015 г.</a:t>
            </a:fld>
            <a:endParaRPr lang="bg-BG"/>
          </a:p>
        </p:txBody>
      </p:sp>
      <p:sp>
        <p:nvSpPr>
          <p:cNvPr id="5" name="Контейнер за долния колонтитул 4"/>
          <p:cNvSpPr>
            <a:spLocks noGrp="1"/>
          </p:cNvSpPr>
          <p:nvPr>
            <p:ph type="ftr" sz="quarter" idx="11"/>
          </p:nvPr>
        </p:nvSpPr>
        <p:spPr/>
        <p:txBody>
          <a:bodyPr/>
          <a:lstStyle/>
          <a:p>
            <a:endParaRPr lang="bg-BG"/>
          </a:p>
        </p:txBody>
      </p:sp>
      <p:sp>
        <p:nvSpPr>
          <p:cNvPr id="6" name="Контейнер за номер на слайда 5"/>
          <p:cNvSpPr>
            <a:spLocks noGrp="1"/>
          </p:cNvSpPr>
          <p:nvPr>
            <p:ph type="sldNum" sz="quarter" idx="12"/>
          </p:nvPr>
        </p:nvSpPr>
        <p:spPr/>
        <p:txBody>
          <a:bodyPr/>
          <a:lstStyle/>
          <a:p>
            <a:fld id="{6BF4BC6A-F2F2-4189-84A7-90C3E52F200B}" type="slidenum">
              <a:rPr lang="bg-BG" smtClean="0"/>
              <a:pPr/>
              <a:t>‹#›</a:t>
            </a:fld>
            <a:endParaRPr lang="bg-B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Щракнете, за да редактирате стила на заглавието в образеца</a:t>
            </a:r>
            <a:endParaRPr lang="bg-BG"/>
          </a:p>
        </p:txBody>
      </p:sp>
      <p:sp>
        <p:nvSpPr>
          <p:cNvPr id="3" name="Контейнер за вертикален текст 2"/>
          <p:cNvSpPr>
            <a:spLocks noGrp="1"/>
          </p:cNvSpPr>
          <p:nvPr>
            <p:ph type="body" orient="vert" idx="1"/>
          </p:nvPr>
        </p:nvSpPr>
        <p:spPr/>
        <p:txBody>
          <a:bodyPr vert="eaVert"/>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Контейнер за дата 3"/>
          <p:cNvSpPr>
            <a:spLocks noGrp="1"/>
          </p:cNvSpPr>
          <p:nvPr>
            <p:ph type="dt" sz="half" idx="10"/>
          </p:nvPr>
        </p:nvSpPr>
        <p:spPr/>
        <p:txBody>
          <a:bodyPr/>
          <a:lstStyle/>
          <a:p>
            <a:fld id="{22B35730-BCF4-4396-B8B9-CDCD4DB8B04E}" type="datetimeFigureOut">
              <a:rPr lang="bg-BG" smtClean="0"/>
              <a:pPr/>
              <a:t>4.6.2015 г.</a:t>
            </a:fld>
            <a:endParaRPr lang="bg-BG"/>
          </a:p>
        </p:txBody>
      </p:sp>
      <p:sp>
        <p:nvSpPr>
          <p:cNvPr id="5" name="Контейнер за долния колонтитул 4"/>
          <p:cNvSpPr>
            <a:spLocks noGrp="1"/>
          </p:cNvSpPr>
          <p:nvPr>
            <p:ph type="ftr" sz="quarter" idx="11"/>
          </p:nvPr>
        </p:nvSpPr>
        <p:spPr/>
        <p:txBody>
          <a:bodyPr/>
          <a:lstStyle/>
          <a:p>
            <a:endParaRPr lang="bg-BG"/>
          </a:p>
        </p:txBody>
      </p:sp>
      <p:sp>
        <p:nvSpPr>
          <p:cNvPr id="6" name="Контейнер за номер на слайда 5"/>
          <p:cNvSpPr>
            <a:spLocks noGrp="1"/>
          </p:cNvSpPr>
          <p:nvPr>
            <p:ph type="sldNum" sz="quarter" idx="12"/>
          </p:nvPr>
        </p:nvSpPr>
        <p:spPr/>
        <p:txBody>
          <a:bodyPr/>
          <a:lstStyle/>
          <a:p>
            <a:fld id="{6BF4BC6A-F2F2-4189-84A7-90C3E52F200B}" type="slidenum">
              <a:rPr lang="bg-BG" smtClean="0"/>
              <a:pPr/>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Вертикално заглавие 1"/>
          <p:cNvSpPr>
            <a:spLocks noGrp="1"/>
          </p:cNvSpPr>
          <p:nvPr>
            <p:ph type="title" orient="vert"/>
          </p:nvPr>
        </p:nvSpPr>
        <p:spPr>
          <a:xfrm>
            <a:off x="6629400" y="274638"/>
            <a:ext cx="2057400" cy="5851525"/>
          </a:xfrm>
        </p:spPr>
        <p:txBody>
          <a:bodyPr vert="eaVert"/>
          <a:lstStyle/>
          <a:p>
            <a:r>
              <a:rPr lang="bg-BG" smtClean="0"/>
              <a:t>Щракнете, за да редактирате стила на заглавието в образеца</a:t>
            </a:r>
            <a:endParaRPr lang="bg-BG"/>
          </a:p>
        </p:txBody>
      </p:sp>
      <p:sp>
        <p:nvSpPr>
          <p:cNvPr id="3" name="Контейнер за вертикален текст 2"/>
          <p:cNvSpPr>
            <a:spLocks noGrp="1"/>
          </p:cNvSpPr>
          <p:nvPr>
            <p:ph type="body" orient="vert" idx="1"/>
          </p:nvPr>
        </p:nvSpPr>
        <p:spPr>
          <a:xfrm>
            <a:off x="457200" y="274638"/>
            <a:ext cx="6019800" cy="5851525"/>
          </a:xfrm>
        </p:spPr>
        <p:txBody>
          <a:bodyPr vert="eaVert"/>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Контейнер за дата 3"/>
          <p:cNvSpPr>
            <a:spLocks noGrp="1"/>
          </p:cNvSpPr>
          <p:nvPr>
            <p:ph type="dt" sz="half" idx="10"/>
          </p:nvPr>
        </p:nvSpPr>
        <p:spPr/>
        <p:txBody>
          <a:bodyPr/>
          <a:lstStyle/>
          <a:p>
            <a:fld id="{22B35730-BCF4-4396-B8B9-CDCD4DB8B04E}" type="datetimeFigureOut">
              <a:rPr lang="bg-BG" smtClean="0"/>
              <a:pPr/>
              <a:t>4.6.2015 г.</a:t>
            </a:fld>
            <a:endParaRPr lang="bg-BG"/>
          </a:p>
        </p:txBody>
      </p:sp>
      <p:sp>
        <p:nvSpPr>
          <p:cNvPr id="5" name="Контейнер за долния колонтитул 4"/>
          <p:cNvSpPr>
            <a:spLocks noGrp="1"/>
          </p:cNvSpPr>
          <p:nvPr>
            <p:ph type="ftr" sz="quarter" idx="11"/>
          </p:nvPr>
        </p:nvSpPr>
        <p:spPr/>
        <p:txBody>
          <a:bodyPr/>
          <a:lstStyle/>
          <a:p>
            <a:endParaRPr lang="bg-BG"/>
          </a:p>
        </p:txBody>
      </p:sp>
      <p:sp>
        <p:nvSpPr>
          <p:cNvPr id="6" name="Контейнер за номер на слайда 5"/>
          <p:cNvSpPr>
            <a:spLocks noGrp="1"/>
          </p:cNvSpPr>
          <p:nvPr>
            <p:ph type="sldNum" sz="quarter" idx="12"/>
          </p:nvPr>
        </p:nvSpPr>
        <p:spPr/>
        <p:txBody>
          <a:bodyPr/>
          <a:lstStyle/>
          <a:p>
            <a:fld id="{6BF4BC6A-F2F2-4189-84A7-90C3E52F200B}" type="slidenum">
              <a:rPr lang="bg-BG" smtClean="0"/>
              <a:pPr/>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Щракнете, за да редактирате стила на заглавието в образеца</a:t>
            </a:r>
            <a:endParaRPr lang="bg-BG"/>
          </a:p>
        </p:txBody>
      </p:sp>
      <p:sp>
        <p:nvSpPr>
          <p:cNvPr id="3" name="Контейнер за съдържание 2"/>
          <p:cNvSpPr>
            <a:spLocks noGrp="1"/>
          </p:cNvSpPr>
          <p:nvPr>
            <p:ph idx="1"/>
          </p:nvPr>
        </p:nvSpPr>
        <p:spPr/>
        <p:txBody>
          <a:body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Контейнер за дата 3"/>
          <p:cNvSpPr>
            <a:spLocks noGrp="1"/>
          </p:cNvSpPr>
          <p:nvPr>
            <p:ph type="dt" sz="half" idx="10"/>
          </p:nvPr>
        </p:nvSpPr>
        <p:spPr/>
        <p:txBody>
          <a:bodyPr/>
          <a:lstStyle/>
          <a:p>
            <a:fld id="{22B35730-BCF4-4396-B8B9-CDCD4DB8B04E}" type="datetimeFigureOut">
              <a:rPr lang="bg-BG" smtClean="0"/>
              <a:pPr/>
              <a:t>4.6.2015 г.</a:t>
            </a:fld>
            <a:endParaRPr lang="bg-BG"/>
          </a:p>
        </p:txBody>
      </p:sp>
      <p:sp>
        <p:nvSpPr>
          <p:cNvPr id="5" name="Контейнер за долния колонтитул 4"/>
          <p:cNvSpPr>
            <a:spLocks noGrp="1"/>
          </p:cNvSpPr>
          <p:nvPr>
            <p:ph type="ftr" sz="quarter" idx="11"/>
          </p:nvPr>
        </p:nvSpPr>
        <p:spPr/>
        <p:txBody>
          <a:bodyPr/>
          <a:lstStyle/>
          <a:p>
            <a:endParaRPr lang="bg-BG"/>
          </a:p>
        </p:txBody>
      </p:sp>
      <p:sp>
        <p:nvSpPr>
          <p:cNvPr id="6" name="Контейнер за номер на слайда 5"/>
          <p:cNvSpPr>
            <a:spLocks noGrp="1"/>
          </p:cNvSpPr>
          <p:nvPr>
            <p:ph type="sldNum" sz="quarter" idx="12"/>
          </p:nvPr>
        </p:nvSpPr>
        <p:spPr/>
        <p:txBody>
          <a:bodyPr/>
          <a:lstStyle/>
          <a:p>
            <a:fld id="{6BF4BC6A-F2F2-4189-84A7-90C3E52F200B}" type="slidenum">
              <a:rPr lang="bg-BG" smtClean="0"/>
              <a:pPr/>
              <a:t>‹#›</a:t>
            </a:fld>
            <a:endParaRPr lang="bg-B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на секция">
    <p:spTree>
      <p:nvGrpSpPr>
        <p:cNvPr id="1" name=""/>
        <p:cNvGrpSpPr/>
        <p:nvPr/>
      </p:nvGrpSpPr>
      <p:grpSpPr>
        <a:xfrm>
          <a:off x="0" y="0"/>
          <a:ext cx="0" cy="0"/>
          <a:chOff x="0" y="0"/>
          <a:chExt cx="0" cy="0"/>
        </a:xfrm>
      </p:grpSpPr>
      <p:sp>
        <p:nvSpPr>
          <p:cNvPr id="2" name="Заглавие 1"/>
          <p:cNvSpPr>
            <a:spLocks noGrp="1"/>
          </p:cNvSpPr>
          <p:nvPr>
            <p:ph type="title"/>
          </p:nvPr>
        </p:nvSpPr>
        <p:spPr>
          <a:xfrm>
            <a:off x="722313" y="4406900"/>
            <a:ext cx="7772400" cy="1362075"/>
          </a:xfrm>
        </p:spPr>
        <p:txBody>
          <a:bodyPr anchor="t"/>
          <a:lstStyle>
            <a:lvl1pPr algn="l">
              <a:defRPr sz="4000" b="1" cap="all"/>
            </a:lvl1pPr>
          </a:lstStyle>
          <a:p>
            <a:r>
              <a:rPr lang="bg-BG" smtClean="0"/>
              <a:t>Щракнете, за да редактирате стила на заглавието в образеца</a:t>
            </a:r>
            <a:endParaRPr lang="bg-BG"/>
          </a:p>
        </p:txBody>
      </p:sp>
      <p:sp>
        <p:nvSpPr>
          <p:cNvPr id="3" name="Текстов контейне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bg-BG" smtClean="0"/>
              <a:t>Щракн., за да ред. стил на загл. в обр.</a:t>
            </a:r>
          </a:p>
        </p:txBody>
      </p:sp>
      <p:sp>
        <p:nvSpPr>
          <p:cNvPr id="4" name="Контейнер за дата 3"/>
          <p:cNvSpPr>
            <a:spLocks noGrp="1"/>
          </p:cNvSpPr>
          <p:nvPr>
            <p:ph type="dt" sz="half" idx="10"/>
          </p:nvPr>
        </p:nvSpPr>
        <p:spPr/>
        <p:txBody>
          <a:bodyPr/>
          <a:lstStyle/>
          <a:p>
            <a:fld id="{22B35730-BCF4-4396-B8B9-CDCD4DB8B04E}" type="datetimeFigureOut">
              <a:rPr lang="bg-BG" smtClean="0"/>
              <a:pPr/>
              <a:t>4.6.2015 г.</a:t>
            </a:fld>
            <a:endParaRPr lang="bg-BG"/>
          </a:p>
        </p:txBody>
      </p:sp>
      <p:sp>
        <p:nvSpPr>
          <p:cNvPr id="5" name="Контейнер за долния колонтитул 4"/>
          <p:cNvSpPr>
            <a:spLocks noGrp="1"/>
          </p:cNvSpPr>
          <p:nvPr>
            <p:ph type="ftr" sz="quarter" idx="11"/>
          </p:nvPr>
        </p:nvSpPr>
        <p:spPr/>
        <p:txBody>
          <a:bodyPr/>
          <a:lstStyle/>
          <a:p>
            <a:endParaRPr lang="bg-BG"/>
          </a:p>
        </p:txBody>
      </p:sp>
      <p:sp>
        <p:nvSpPr>
          <p:cNvPr id="6" name="Контейнер за номер на слайда 5"/>
          <p:cNvSpPr>
            <a:spLocks noGrp="1"/>
          </p:cNvSpPr>
          <p:nvPr>
            <p:ph type="sldNum" sz="quarter" idx="12"/>
          </p:nvPr>
        </p:nvSpPr>
        <p:spPr/>
        <p:txBody>
          <a:bodyPr/>
          <a:lstStyle/>
          <a:p>
            <a:fld id="{6BF4BC6A-F2F2-4189-84A7-90C3E52F200B}" type="slidenum">
              <a:rPr lang="bg-BG" smtClean="0"/>
              <a:pPr/>
              <a:t>‹#›</a:t>
            </a:fld>
            <a:endParaRPr lang="bg-B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Щракнете, за да редактирате стила на заглавието в образеца</a:t>
            </a:r>
            <a:endParaRPr lang="bg-BG"/>
          </a:p>
        </p:txBody>
      </p:sp>
      <p:sp>
        <p:nvSpPr>
          <p:cNvPr id="3" name="Контейнер за съдържани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Контейнер за съдържани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5" name="Контейнер за дата 4"/>
          <p:cNvSpPr>
            <a:spLocks noGrp="1"/>
          </p:cNvSpPr>
          <p:nvPr>
            <p:ph type="dt" sz="half" idx="10"/>
          </p:nvPr>
        </p:nvSpPr>
        <p:spPr/>
        <p:txBody>
          <a:bodyPr/>
          <a:lstStyle/>
          <a:p>
            <a:fld id="{22B35730-BCF4-4396-B8B9-CDCD4DB8B04E}" type="datetimeFigureOut">
              <a:rPr lang="bg-BG" smtClean="0"/>
              <a:pPr/>
              <a:t>4.6.2015 г.</a:t>
            </a:fld>
            <a:endParaRPr lang="bg-BG"/>
          </a:p>
        </p:txBody>
      </p:sp>
      <p:sp>
        <p:nvSpPr>
          <p:cNvPr id="6" name="Контейнер за долния колонтитул 5"/>
          <p:cNvSpPr>
            <a:spLocks noGrp="1"/>
          </p:cNvSpPr>
          <p:nvPr>
            <p:ph type="ftr" sz="quarter" idx="11"/>
          </p:nvPr>
        </p:nvSpPr>
        <p:spPr/>
        <p:txBody>
          <a:bodyPr/>
          <a:lstStyle/>
          <a:p>
            <a:endParaRPr lang="bg-BG"/>
          </a:p>
        </p:txBody>
      </p:sp>
      <p:sp>
        <p:nvSpPr>
          <p:cNvPr id="7" name="Контейнер за номер на слайда 6"/>
          <p:cNvSpPr>
            <a:spLocks noGrp="1"/>
          </p:cNvSpPr>
          <p:nvPr>
            <p:ph type="sldNum" sz="quarter" idx="12"/>
          </p:nvPr>
        </p:nvSpPr>
        <p:spPr/>
        <p:txBody>
          <a:bodyPr/>
          <a:lstStyle/>
          <a:p>
            <a:fld id="{6BF4BC6A-F2F2-4189-84A7-90C3E52F200B}" type="slidenum">
              <a:rPr lang="bg-BG" smtClean="0"/>
              <a:pPr/>
              <a:t>‹#›</a:t>
            </a:fld>
            <a:endParaRPr lang="bg-B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lvl1pPr>
              <a:defRPr/>
            </a:lvl1pPr>
          </a:lstStyle>
          <a:p>
            <a:r>
              <a:rPr lang="bg-BG" smtClean="0"/>
              <a:t>Щракнете, за да редактирате стила на заглавието в образеца</a:t>
            </a:r>
            <a:endParaRPr lang="bg-BG"/>
          </a:p>
        </p:txBody>
      </p:sp>
      <p:sp>
        <p:nvSpPr>
          <p:cNvPr id="3" name="Текстов контейне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smtClean="0"/>
              <a:t>Щракн., за да ред. стил на загл. в обр.</a:t>
            </a:r>
          </a:p>
        </p:txBody>
      </p:sp>
      <p:sp>
        <p:nvSpPr>
          <p:cNvPr id="4" name="Контейнер за съдържани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5" name="Текстов контейне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smtClean="0"/>
              <a:t>Щракн., за да ред. стил на загл. в обр.</a:t>
            </a:r>
          </a:p>
        </p:txBody>
      </p:sp>
      <p:sp>
        <p:nvSpPr>
          <p:cNvPr id="6" name="Контейнер за съдържани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7" name="Контейнер за дата 6"/>
          <p:cNvSpPr>
            <a:spLocks noGrp="1"/>
          </p:cNvSpPr>
          <p:nvPr>
            <p:ph type="dt" sz="half" idx="10"/>
          </p:nvPr>
        </p:nvSpPr>
        <p:spPr/>
        <p:txBody>
          <a:bodyPr/>
          <a:lstStyle/>
          <a:p>
            <a:fld id="{22B35730-BCF4-4396-B8B9-CDCD4DB8B04E}" type="datetimeFigureOut">
              <a:rPr lang="bg-BG" smtClean="0"/>
              <a:pPr/>
              <a:t>4.6.2015 г.</a:t>
            </a:fld>
            <a:endParaRPr lang="bg-BG"/>
          </a:p>
        </p:txBody>
      </p:sp>
      <p:sp>
        <p:nvSpPr>
          <p:cNvPr id="8" name="Контейнер за долния колонтитул 7"/>
          <p:cNvSpPr>
            <a:spLocks noGrp="1"/>
          </p:cNvSpPr>
          <p:nvPr>
            <p:ph type="ftr" sz="quarter" idx="11"/>
          </p:nvPr>
        </p:nvSpPr>
        <p:spPr/>
        <p:txBody>
          <a:bodyPr/>
          <a:lstStyle/>
          <a:p>
            <a:endParaRPr lang="bg-BG"/>
          </a:p>
        </p:txBody>
      </p:sp>
      <p:sp>
        <p:nvSpPr>
          <p:cNvPr id="9" name="Контейнер за номер на слайда 8"/>
          <p:cNvSpPr>
            <a:spLocks noGrp="1"/>
          </p:cNvSpPr>
          <p:nvPr>
            <p:ph type="sldNum" sz="quarter" idx="12"/>
          </p:nvPr>
        </p:nvSpPr>
        <p:spPr/>
        <p:txBody>
          <a:bodyPr/>
          <a:lstStyle/>
          <a:p>
            <a:fld id="{6BF4BC6A-F2F2-4189-84A7-90C3E52F200B}" type="slidenum">
              <a:rPr lang="bg-BG" smtClean="0"/>
              <a:pPr/>
              <a:t>‹#›</a:t>
            </a:fld>
            <a:endParaRPr lang="bg-B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Щракнете, за да редактирате стила на заглавието в образеца</a:t>
            </a:r>
            <a:endParaRPr lang="bg-BG"/>
          </a:p>
        </p:txBody>
      </p:sp>
      <p:sp>
        <p:nvSpPr>
          <p:cNvPr id="3" name="Контейнер за дата 2"/>
          <p:cNvSpPr>
            <a:spLocks noGrp="1"/>
          </p:cNvSpPr>
          <p:nvPr>
            <p:ph type="dt" sz="half" idx="10"/>
          </p:nvPr>
        </p:nvSpPr>
        <p:spPr/>
        <p:txBody>
          <a:bodyPr/>
          <a:lstStyle/>
          <a:p>
            <a:fld id="{22B35730-BCF4-4396-B8B9-CDCD4DB8B04E}" type="datetimeFigureOut">
              <a:rPr lang="bg-BG" smtClean="0"/>
              <a:pPr/>
              <a:t>4.6.2015 г.</a:t>
            </a:fld>
            <a:endParaRPr lang="bg-BG"/>
          </a:p>
        </p:txBody>
      </p:sp>
      <p:sp>
        <p:nvSpPr>
          <p:cNvPr id="4" name="Контейнер за долния колонтитул 3"/>
          <p:cNvSpPr>
            <a:spLocks noGrp="1"/>
          </p:cNvSpPr>
          <p:nvPr>
            <p:ph type="ftr" sz="quarter" idx="11"/>
          </p:nvPr>
        </p:nvSpPr>
        <p:spPr/>
        <p:txBody>
          <a:bodyPr/>
          <a:lstStyle/>
          <a:p>
            <a:endParaRPr lang="bg-BG"/>
          </a:p>
        </p:txBody>
      </p:sp>
      <p:sp>
        <p:nvSpPr>
          <p:cNvPr id="5" name="Контейнер за номер на слайда 4"/>
          <p:cNvSpPr>
            <a:spLocks noGrp="1"/>
          </p:cNvSpPr>
          <p:nvPr>
            <p:ph type="sldNum" sz="quarter" idx="12"/>
          </p:nvPr>
        </p:nvSpPr>
        <p:spPr/>
        <p:txBody>
          <a:bodyPr/>
          <a:lstStyle/>
          <a:p>
            <a:fld id="{6BF4BC6A-F2F2-4189-84A7-90C3E52F200B}" type="slidenum">
              <a:rPr lang="bg-BG" smtClean="0"/>
              <a:pPr/>
              <a:t>‹#›</a:t>
            </a:fld>
            <a:endParaRPr lang="bg-B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Контейнер за дата 1"/>
          <p:cNvSpPr>
            <a:spLocks noGrp="1"/>
          </p:cNvSpPr>
          <p:nvPr>
            <p:ph type="dt" sz="half" idx="10"/>
          </p:nvPr>
        </p:nvSpPr>
        <p:spPr/>
        <p:txBody>
          <a:bodyPr/>
          <a:lstStyle/>
          <a:p>
            <a:fld id="{22B35730-BCF4-4396-B8B9-CDCD4DB8B04E}" type="datetimeFigureOut">
              <a:rPr lang="bg-BG" smtClean="0"/>
              <a:pPr/>
              <a:t>4.6.2015 г.</a:t>
            </a:fld>
            <a:endParaRPr lang="bg-BG"/>
          </a:p>
        </p:txBody>
      </p:sp>
      <p:sp>
        <p:nvSpPr>
          <p:cNvPr id="3" name="Контейнер за долния колонтитул 2"/>
          <p:cNvSpPr>
            <a:spLocks noGrp="1"/>
          </p:cNvSpPr>
          <p:nvPr>
            <p:ph type="ftr" sz="quarter" idx="11"/>
          </p:nvPr>
        </p:nvSpPr>
        <p:spPr/>
        <p:txBody>
          <a:bodyPr/>
          <a:lstStyle/>
          <a:p>
            <a:endParaRPr lang="bg-BG"/>
          </a:p>
        </p:txBody>
      </p:sp>
      <p:sp>
        <p:nvSpPr>
          <p:cNvPr id="4" name="Контейнер за номер на слайда 3"/>
          <p:cNvSpPr>
            <a:spLocks noGrp="1"/>
          </p:cNvSpPr>
          <p:nvPr>
            <p:ph type="sldNum" sz="quarter" idx="12"/>
          </p:nvPr>
        </p:nvSpPr>
        <p:spPr/>
        <p:txBody>
          <a:bodyPr/>
          <a:lstStyle/>
          <a:p>
            <a:fld id="{6BF4BC6A-F2F2-4189-84A7-90C3E52F200B}" type="slidenum">
              <a:rPr lang="bg-BG" smtClean="0"/>
              <a:pPr/>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Заглавие 1"/>
          <p:cNvSpPr>
            <a:spLocks noGrp="1"/>
          </p:cNvSpPr>
          <p:nvPr>
            <p:ph type="title"/>
          </p:nvPr>
        </p:nvSpPr>
        <p:spPr>
          <a:xfrm>
            <a:off x="457200" y="273050"/>
            <a:ext cx="3008313" cy="1162050"/>
          </a:xfrm>
        </p:spPr>
        <p:txBody>
          <a:bodyPr anchor="b"/>
          <a:lstStyle>
            <a:lvl1pPr algn="l">
              <a:defRPr sz="2000" b="1"/>
            </a:lvl1pPr>
          </a:lstStyle>
          <a:p>
            <a:r>
              <a:rPr lang="bg-BG" smtClean="0"/>
              <a:t>Щракнете, за да редактирате стила на заглавието в образеца</a:t>
            </a:r>
            <a:endParaRPr lang="bg-BG"/>
          </a:p>
        </p:txBody>
      </p:sp>
      <p:sp>
        <p:nvSpPr>
          <p:cNvPr id="3" name="Контейнер за съдържани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Текстов контейне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smtClean="0"/>
              <a:t>Щракн., за да ред. стил на загл. в обр.</a:t>
            </a:r>
          </a:p>
        </p:txBody>
      </p:sp>
      <p:sp>
        <p:nvSpPr>
          <p:cNvPr id="5" name="Контейнер за дата 4"/>
          <p:cNvSpPr>
            <a:spLocks noGrp="1"/>
          </p:cNvSpPr>
          <p:nvPr>
            <p:ph type="dt" sz="half" idx="10"/>
          </p:nvPr>
        </p:nvSpPr>
        <p:spPr/>
        <p:txBody>
          <a:bodyPr/>
          <a:lstStyle/>
          <a:p>
            <a:fld id="{22B35730-BCF4-4396-B8B9-CDCD4DB8B04E}" type="datetimeFigureOut">
              <a:rPr lang="bg-BG" smtClean="0"/>
              <a:pPr/>
              <a:t>4.6.2015 г.</a:t>
            </a:fld>
            <a:endParaRPr lang="bg-BG"/>
          </a:p>
        </p:txBody>
      </p:sp>
      <p:sp>
        <p:nvSpPr>
          <p:cNvPr id="6" name="Контейнер за долния колонтитул 5"/>
          <p:cNvSpPr>
            <a:spLocks noGrp="1"/>
          </p:cNvSpPr>
          <p:nvPr>
            <p:ph type="ftr" sz="quarter" idx="11"/>
          </p:nvPr>
        </p:nvSpPr>
        <p:spPr/>
        <p:txBody>
          <a:bodyPr/>
          <a:lstStyle/>
          <a:p>
            <a:endParaRPr lang="bg-BG"/>
          </a:p>
        </p:txBody>
      </p:sp>
      <p:sp>
        <p:nvSpPr>
          <p:cNvPr id="7" name="Контейнер за номер на слайда 6"/>
          <p:cNvSpPr>
            <a:spLocks noGrp="1"/>
          </p:cNvSpPr>
          <p:nvPr>
            <p:ph type="sldNum" sz="quarter" idx="12"/>
          </p:nvPr>
        </p:nvSpPr>
        <p:spPr/>
        <p:txBody>
          <a:bodyPr/>
          <a:lstStyle/>
          <a:p>
            <a:fld id="{6BF4BC6A-F2F2-4189-84A7-90C3E52F200B}" type="slidenum">
              <a:rPr lang="bg-BG" smtClean="0"/>
              <a:pPr/>
              <a:t>‹#›</a:t>
            </a:fld>
            <a:endParaRPr lang="bg-B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Заглавие 1"/>
          <p:cNvSpPr>
            <a:spLocks noGrp="1"/>
          </p:cNvSpPr>
          <p:nvPr>
            <p:ph type="title"/>
          </p:nvPr>
        </p:nvSpPr>
        <p:spPr>
          <a:xfrm>
            <a:off x="1792288" y="4800600"/>
            <a:ext cx="5486400" cy="566738"/>
          </a:xfrm>
        </p:spPr>
        <p:txBody>
          <a:bodyPr anchor="b"/>
          <a:lstStyle>
            <a:lvl1pPr algn="l">
              <a:defRPr sz="2000" b="1"/>
            </a:lvl1pPr>
          </a:lstStyle>
          <a:p>
            <a:r>
              <a:rPr lang="bg-BG" smtClean="0"/>
              <a:t>Щракнете, за да редактирате стила на заглавието в образеца</a:t>
            </a:r>
            <a:endParaRPr lang="bg-BG"/>
          </a:p>
        </p:txBody>
      </p:sp>
      <p:sp>
        <p:nvSpPr>
          <p:cNvPr id="3" name="Контейнер за картина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Текстов контейне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smtClean="0"/>
              <a:t>Щракн., за да ред. стил на загл. в обр.</a:t>
            </a:r>
          </a:p>
        </p:txBody>
      </p:sp>
      <p:sp>
        <p:nvSpPr>
          <p:cNvPr id="5" name="Контейнер за дата 4"/>
          <p:cNvSpPr>
            <a:spLocks noGrp="1"/>
          </p:cNvSpPr>
          <p:nvPr>
            <p:ph type="dt" sz="half" idx="10"/>
          </p:nvPr>
        </p:nvSpPr>
        <p:spPr/>
        <p:txBody>
          <a:bodyPr/>
          <a:lstStyle/>
          <a:p>
            <a:fld id="{22B35730-BCF4-4396-B8B9-CDCD4DB8B04E}" type="datetimeFigureOut">
              <a:rPr lang="bg-BG" smtClean="0"/>
              <a:pPr/>
              <a:t>4.6.2015 г.</a:t>
            </a:fld>
            <a:endParaRPr lang="bg-BG"/>
          </a:p>
        </p:txBody>
      </p:sp>
      <p:sp>
        <p:nvSpPr>
          <p:cNvPr id="6" name="Контейнер за долния колонтитул 5"/>
          <p:cNvSpPr>
            <a:spLocks noGrp="1"/>
          </p:cNvSpPr>
          <p:nvPr>
            <p:ph type="ftr" sz="quarter" idx="11"/>
          </p:nvPr>
        </p:nvSpPr>
        <p:spPr/>
        <p:txBody>
          <a:bodyPr/>
          <a:lstStyle/>
          <a:p>
            <a:endParaRPr lang="bg-BG"/>
          </a:p>
        </p:txBody>
      </p:sp>
      <p:sp>
        <p:nvSpPr>
          <p:cNvPr id="7" name="Контейнер за номер на слайда 6"/>
          <p:cNvSpPr>
            <a:spLocks noGrp="1"/>
          </p:cNvSpPr>
          <p:nvPr>
            <p:ph type="sldNum" sz="quarter" idx="12"/>
          </p:nvPr>
        </p:nvSpPr>
        <p:spPr/>
        <p:txBody>
          <a:bodyPr/>
          <a:lstStyle/>
          <a:p>
            <a:fld id="{6BF4BC6A-F2F2-4189-84A7-90C3E52F200B}" type="slidenum">
              <a:rPr lang="bg-BG" smtClean="0"/>
              <a:pPr/>
              <a:t>‹#›</a:t>
            </a:fld>
            <a:endParaRPr lang="bg-B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заглавие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bg-BG" smtClean="0"/>
              <a:t>Щракнете, за да редактирате стила на заглавието в образеца</a:t>
            </a:r>
            <a:endParaRPr lang="bg-BG"/>
          </a:p>
        </p:txBody>
      </p:sp>
      <p:sp>
        <p:nvSpPr>
          <p:cNvPr id="3" name="Текстов контейне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Контейнер за 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B35730-BCF4-4396-B8B9-CDCD4DB8B04E}" type="datetimeFigureOut">
              <a:rPr lang="bg-BG" smtClean="0"/>
              <a:pPr/>
              <a:t>4.6.2015 г.</a:t>
            </a:fld>
            <a:endParaRPr lang="bg-BG"/>
          </a:p>
        </p:txBody>
      </p:sp>
      <p:sp>
        <p:nvSpPr>
          <p:cNvPr id="5" name="Контейнер за долния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Контейнер за номер на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4BC6A-F2F2-4189-84A7-90C3E52F200B}" type="slidenum">
              <a:rPr lang="bg-BG" smtClean="0"/>
              <a:pPr/>
              <a:t>‹#›</a:t>
            </a:fld>
            <a:endParaRPr lang="bg-B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88840"/>
            <a:ext cx="8229600" cy="1143000"/>
          </a:xfrm>
        </p:spPr>
        <p:txBody>
          <a:bodyPr/>
          <a:lstStyle/>
          <a:p>
            <a:r>
              <a:rPr lang="en-US" dirty="0" smtClean="0"/>
              <a:t>Table of Contents</a:t>
            </a:r>
            <a:endParaRPr lang="en-US" dirty="0"/>
          </a:p>
        </p:txBody>
      </p:sp>
      <p:sp>
        <p:nvSpPr>
          <p:cNvPr id="3" name="Content Placeholder 2"/>
          <p:cNvSpPr>
            <a:spLocks noGrp="1"/>
          </p:cNvSpPr>
          <p:nvPr>
            <p:ph idx="1"/>
          </p:nvPr>
        </p:nvSpPr>
        <p:spPr>
          <a:xfrm>
            <a:off x="457200" y="3104852"/>
            <a:ext cx="8686800" cy="3622526"/>
          </a:xfrm>
        </p:spPr>
        <p:txBody>
          <a:bodyPr/>
          <a:lstStyle/>
          <a:p>
            <a:r>
              <a:rPr lang="en-US" dirty="0" smtClean="0"/>
              <a:t>Object Types and </a:t>
            </a:r>
            <a:r>
              <a:rPr lang="en-US" dirty="0"/>
              <a:t>Objects</a:t>
            </a:r>
          </a:p>
          <a:p>
            <a:r>
              <a:rPr lang="en-US" dirty="0"/>
              <a:t>JavaScript Objects Overview</a:t>
            </a:r>
          </a:p>
          <a:p>
            <a:r>
              <a:rPr lang="en-US" dirty="0" smtClean="0"/>
              <a:t>Object and </a:t>
            </a:r>
            <a:r>
              <a:rPr lang="en-US" dirty="0"/>
              <a:t>Primitive Types</a:t>
            </a:r>
          </a:p>
          <a:p>
            <a:r>
              <a:rPr lang="en-US" dirty="0" smtClean="0"/>
              <a:t>JavaScript Object Literal</a:t>
            </a:r>
            <a:endParaRPr lang="en-US" dirty="0"/>
          </a:p>
          <a:p>
            <a:r>
              <a:rPr lang="en-US" dirty="0"/>
              <a:t>JavaScript Object Properties</a:t>
            </a:r>
          </a:p>
          <a:p>
            <a:r>
              <a:rPr lang="en-US" dirty="0"/>
              <a:t>Associative Arrays</a:t>
            </a:r>
            <a:endParaRPr lang="en-US" dirty="0" smtClean="0"/>
          </a:p>
        </p:txBody>
      </p:sp>
      <p:sp>
        <p:nvSpPr>
          <p:cNvPr id="4" name="Title 3"/>
          <p:cNvSpPr txBox="1">
            <a:spLocks/>
          </p:cNvSpPr>
          <p:nvPr/>
        </p:nvSpPr>
        <p:spPr>
          <a:xfrm>
            <a:off x="467544" y="0"/>
            <a:ext cx="8229600" cy="1524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smtClean="0">
                <a:ln>
                  <a:noFill/>
                </a:ln>
                <a:solidFill>
                  <a:schemeClr val="tx1"/>
                </a:solidFill>
                <a:effectLst/>
                <a:uLnTx/>
                <a:uFillTx/>
                <a:latin typeface="+mj-lt"/>
                <a:ea typeface="+mj-ea"/>
                <a:cs typeface="+mj-cs"/>
              </a:rPr>
              <a:t>Using Objects</a:t>
            </a:r>
            <a:endParaRPr kumimoji="0" lang="en-US" sz="4400" b="1" i="0" u="sng" strike="noStrike" kern="1200" cap="none" spc="0" normalizeH="0" baseline="0" noProof="0" dirty="0">
              <a:ln>
                <a:noFill/>
              </a:ln>
              <a:solidFill>
                <a:schemeClr val="tx1"/>
              </a:solidFill>
              <a:effectLst/>
              <a:uLnTx/>
              <a:uFillTx/>
              <a:latin typeface="+mj-lt"/>
              <a:ea typeface="+mj-ea"/>
              <a:cs typeface="+mj-cs"/>
            </a:endParaRPr>
          </a:p>
        </p:txBody>
      </p:sp>
      <p:sp>
        <p:nvSpPr>
          <p:cNvPr id="5" name="Subtitle 4"/>
          <p:cNvSpPr txBox="1">
            <a:spLocks/>
          </p:cNvSpPr>
          <p:nvPr/>
        </p:nvSpPr>
        <p:spPr>
          <a:xfrm>
            <a:off x="467544" y="1196752"/>
            <a:ext cx="8229600" cy="569120"/>
          </a:xfrm>
          <a:prstGeom prst="rect">
            <a:avLst/>
          </a:prstGeom>
        </p:spPr>
        <p:txBody>
          <a:bodyPr vert="horz" lIns="91440" tIns="45720" rIns="91440" bIns="45720" rtlCol="0">
            <a:normAutofit fontScale="925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1" i="0" u="sng" strike="noStrike" kern="1200" cap="none" spc="0" normalizeH="0" baseline="0" noProof="0" dirty="0" smtClean="0">
                <a:ln>
                  <a:noFill/>
                </a:ln>
                <a:solidFill>
                  <a:schemeClr val="tx1"/>
                </a:solidFill>
                <a:effectLst/>
                <a:uLnTx/>
                <a:uFillTx/>
                <a:latin typeface="+mn-lt"/>
                <a:ea typeface="+mn-ea"/>
                <a:cs typeface="+mn-cs"/>
              </a:rPr>
              <a:t>Objects, Properties, Primitive and Reference Types</a:t>
            </a:r>
            <a:endParaRPr kumimoji="0" lang="en-US" sz="3200" b="1" i="0" u="sng"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905109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u="sng" dirty="0" smtClean="0"/>
              <a:t>JavaScript Objects Overview</a:t>
            </a:r>
            <a:endParaRPr lang="en-US" b="1" u="sng" dirty="0"/>
          </a:p>
        </p:txBody>
      </p:sp>
      <p:sp>
        <p:nvSpPr>
          <p:cNvPr id="5" name="Subtitle 4"/>
          <p:cNvSpPr>
            <a:spLocks noGrp="1"/>
          </p:cNvSpPr>
          <p:nvPr>
            <p:ph type="subTitle" idx="1"/>
          </p:nvPr>
        </p:nvSpPr>
        <p:spPr>
          <a:xfrm>
            <a:off x="609600" y="3850480"/>
            <a:ext cx="7924800" cy="569120"/>
          </a:xfrm>
        </p:spPr>
        <p:txBody>
          <a:bodyPr>
            <a:normAutofit lnSpcReduction="10000"/>
          </a:bodyPr>
          <a:lstStyle/>
          <a:p>
            <a:r>
              <a:rPr lang="en-US" dirty="0" smtClean="0">
                <a:solidFill>
                  <a:schemeClr val="tx1"/>
                </a:solidFill>
              </a:rPr>
              <a:t>What are Objects?</a:t>
            </a:r>
            <a:endParaRPr lang="en-US" dirty="0">
              <a:solidFill>
                <a:schemeClr val="tx1"/>
              </a:solidFill>
            </a:endParaRPr>
          </a:p>
        </p:txBody>
      </p:sp>
    </p:spTree>
    <p:extLst>
      <p:ext uri="{BB962C8B-B14F-4D97-AF65-F5344CB8AC3E}">
        <p14:creationId xmlns="" xmlns:p14="http://schemas.microsoft.com/office/powerpoint/2010/main" val="21166402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0"/>
            <a:ext cx="8229600" cy="1143000"/>
          </a:xfrm>
        </p:spPr>
        <p:txBody>
          <a:bodyPr/>
          <a:lstStyle/>
          <a:p>
            <a:r>
              <a:rPr lang="en-US" dirty="0" smtClean="0"/>
              <a:t>Objects Overview</a:t>
            </a:r>
            <a:endParaRPr lang="en-US" dirty="0"/>
          </a:p>
        </p:txBody>
      </p:sp>
      <p:sp>
        <p:nvSpPr>
          <p:cNvPr id="5" name="Content Placeholder 4"/>
          <p:cNvSpPr>
            <a:spLocks noGrp="1"/>
          </p:cNvSpPr>
          <p:nvPr>
            <p:ph idx="1"/>
          </p:nvPr>
        </p:nvSpPr>
        <p:spPr>
          <a:xfrm>
            <a:off x="228600" y="838200"/>
            <a:ext cx="8686800" cy="5791200"/>
          </a:xfrm>
        </p:spPr>
        <p:txBody>
          <a:bodyPr/>
          <a:lstStyle/>
          <a:p>
            <a:pPr>
              <a:lnSpc>
                <a:spcPct val="100000"/>
              </a:lnSpc>
            </a:pPr>
            <a:r>
              <a:rPr lang="en-US" dirty="0" smtClean="0"/>
              <a:t>JavaScript </a:t>
            </a:r>
            <a:r>
              <a:rPr lang="en-US" dirty="0"/>
              <a:t>is designed on a simple object-based </a:t>
            </a:r>
            <a:r>
              <a:rPr lang="en-US" dirty="0" smtClean="0"/>
              <a:t>paradigm</a:t>
            </a:r>
          </a:p>
          <a:p>
            <a:pPr lvl="1">
              <a:lnSpc>
                <a:spcPct val="100000"/>
              </a:lnSpc>
            </a:pPr>
            <a:r>
              <a:rPr lang="en-US" dirty="0" smtClean="0"/>
              <a:t>An </a:t>
            </a:r>
            <a:r>
              <a:rPr lang="en-US" dirty="0"/>
              <a:t>object is a collection of </a:t>
            </a:r>
            <a:r>
              <a:rPr lang="en-US" dirty="0" smtClean="0"/>
              <a:t>properties</a:t>
            </a:r>
          </a:p>
          <a:p>
            <a:pPr>
              <a:lnSpc>
                <a:spcPct val="100000"/>
              </a:lnSpc>
            </a:pPr>
            <a:r>
              <a:rPr lang="en-US" dirty="0" smtClean="0"/>
              <a:t>An object </a:t>
            </a:r>
            <a:r>
              <a:rPr lang="en-US" dirty="0"/>
              <a:t>property is association between a name and a </a:t>
            </a:r>
            <a:r>
              <a:rPr lang="en-US" dirty="0" smtClean="0"/>
              <a:t>value</a:t>
            </a:r>
          </a:p>
          <a:p>
            <a:pPr lvl="1">
              <a:lnSpc>
                <a:spcPct val="100000"/>
              </a:lnSpc>
            </a:pPr>
            <a:r>
              <a:rPr lang="en-US" dirty="0" smtClean="0"/>
              <a:t>A </a:t>
            </a:r>
            <a:r>
              <a:rPr lang="en-US" dirty="0"/>
              <a:t>value of property can </a:t>
            </a:r>
            <a:r>
              <a:rPr lang="en-US" dirty="0" smtClean="0"/>
              <a:t>be either </a:t>
            </a:r>
            <a:r>
              <a:rPr lang="en-US" dirty="0"/>
              <a:t>a </a:t>
            </a:r>
            <a:r>
              <a:rPr lang="en-US" dirty="0" smtClean="0"/>
              <a:t>method (function) or a field (variable)</a:t>
            </a:r>
          </a:p>
          <a:p>
            <a:pPr>
              <a:lnSpc>
                <a:spcPct val="100000"/>
              </a:lnSpc>
            </a:pPr>
            <a:r>
              <a:rPr lang="en-US" dirty="0" smtClean="0"/>
              <a:t>Lots of predefined objects available in JS</a:t>
            </a:r>
          </a:p>
          <a:p>
            <a:pPr lvl="1">
              <a:lnSpc>
                <a:spcPct val="100000"/>
              </a:lnSpc>
            </a:pPr>
            <a:r>
              <a:rPr lang="en-US" dirty="0" smtClean="0"/>
              <a:t>Math, document, window, etc…</a:t>
            </a:r>
          </a:p>
          <a:p>
            <a:pPr>
              <a:lnSpc>
                <a:spcPct val="100000"/>
              </a:lnSpc>
            </a:pPr>
            <a:r>
              <a:rPr lang="en-US" dirty="0" smtClean="0"/>
              <a:t>Objects can be created by the developer</a:t>
            </a:r>
            <a:endParaRPr lang="en-US" dirty="0"/>
          </a:p>
        </p:txBody>
      </p:sp>
    </p:spTree>
    <p:extLst>
      <p:ext uri="{BB962C8B-B14F-4D97-AF65-F5344CB8AC3E}">
        <p14:creationId xmlns="" xmlns:p14="http://schemas.microsoft.com/office/powerpoint/2010/main" val="26074652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Object Properties</a:t>
            </a:r>
            <a:endParaRPr lang="en-US"/>
          </a:p>
        </p:txBody>
      </p:sp>
      <p:sp>
        <p:nvSpPr>
          <p:cNvPr id="5" name="Content Placeholder 4"/>
          <p:cNvSpPr>
            <a:spLocks noGrp="1"/>
          </p:cNvSpPr>
          <p:nvPr>
            <p:ph idx="1"/>
          </p:nvPr>
        </p:nvSpPr>
        <p:spPr>
          <a:xfrm>
            <a:off x="228600" y="1785258"/>
            <a:ext cx="8686800" cy="2221992"/>
          </a:xfrm>
        </p:spPr>
        <p:txBody>
          <a:bodyPr/>
          <a:lstStyle/>
          <a:p>
            <a:pPr>
              <a:lnSpc>
                <a:spcPct val="95000"/>
              </a:lnSpc>
            </a:pPr>
            <a:r>
              <a:rPr lang="en-US" dirty="0" smtClean="0"/>
              <a:t>Each </a:t>
            </a:r>
            <a:r>
              <a:rPr lang="en-US" dirty="0"/>
              <a:t>o</a:t>
            </a:r>
            <a:r>
              <a:rPr lang="en-US" dirty="0" smtClean="0"/>
              <a:t>bject has properties</a:t>
            </a:r>
          </a:p>
          <a:p>
            <a:pPr lvl="1">
              <a:lnSpc>
                <a:spcPct val="95000"/>
              </a:lnSpc>
            </a:pPr>
            <a:r>
              <a:rPr lang="en-US" dirty="0" smtClean="0"/>
              <a:t>Properties are variables attached to the object</a:t>
            </a:r>
            <a:endParaRPr lang="en-US" dirty="0"/>
          </a:p>
          <a:p>
            <a:pPr lvl="1">
              <a:lnSpc>
                <a:spcPct val="95000"/>
              </a:lnSpc>
            </a:pPr>
            <a:r>
              <a:rPr lang="en-US" dirty="0" smtClean="0"/>
              <a:t>Properties </a:t>
            </a:r>
            <a:r>
              <a:rPr lang="en-US" dirty="0"/>
              <a:t>of an object </a:t>
            </a:r>
            <a:r>
              <a:rPr lang="en-US" dirty="0" smtClean="0"/>
              <a:t>can be accessed with </a:t>
            </a:r>
            <a:r>
              <a:rPr lang="en-US" dirty="0"/>
              <a:t>a </a:t>
            </a:r>
            <a:r>
              <a:rPr lang="en-US" dirty="0" smtClean="0"/>
              <a:t>dot-notation</a:t>
            </a:r>
            <a:r>
              <a:rPr lang="en-US" dirty="0"/>
              <a:t>:</a:t>
            </a:r>
          </a:p>
        </p:txBody>
      </p:sp>
      <p:sp>
        <p:nvSpPr>
          <p:cNvPr id="7" name="Text Placeholder 5"/>
          <p:cNvSpPr txBox="1">
            <a:spLocks/>
          </p:cNvSpPr>
          <p:nvPr/>
        </p:nvSpPr>
        <p:spPr>
          <a:xfrm>
            <a:off x="632178" y="4232802"/>
            <a:ext cx="7879644"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noProof="1" smtClean="0">
                <a:solidFill>
                  <a:schemeClr val="tx1"/>
                </a:solidFill>
              </a:rPr>
              <a:t>var arrStr = arr.join</a:t>
            </a:r>
            <a:r>
              <a:rPr lang="en-US" noProof="1">
                <a:solidFill>
                  <a:schemeClr val="tx1"/>
                </a:solidFill>
              </a:rPr>
              <a:t>(', ')</a:t>
            </a:r>
            <a:r>
              <a:rPr lang="en-US" noProof="1" smtClean="0">
                <a:solidFill>
                  <a:schemeClr val="tx1"/>
                </a:solidFill>
              </a:rPr>
              <a:t>; // property join of Array</a:t>
            </a:r>
          </a:p>
          <a:p>
            <a:r>
              <a:rPr lang="en-US" noProof="1" smtClean="0">
                <a:solidFill>
                  <a:schemeClr val="tx1"/>
                </a:solidFill>
              </a:rPr>
              <a:t>var length = arr.length;  // property length of Array</a:t>
            </a:r>
          </a:p>
          <a:p>
            <a:r>
              <a:rPr lang="en-US" noProof="1" smtClean="0">
                <a:solidFill>
                  <a:schemeClr val="tx1"/>
                </a:solidFill>
              </a:rPr>
              <a:t>var words = text.split</a:t>
            </a:r>
            <a:r>
              <a:rPr lang="en-US" noProof="1">
                <a:solidFill>
                  <a:schemeClr val="tx1"/>
                </a:solidFill>
              </a:rPr>
              <a:t>(' ')</a:t>
            </a:r>
            <a:r>
              <a:rPr lang="en-US" noProof="1" smtClean="0">
                <a:solidFill>
                  <a:schemeClr val="tx1"/>
                </a:solidFill>
              </a:rPr>
              <a:t>;</a:t>
            </a:r>
            <a:endParaRPr lang="en-US" noProof="1">
              <a:solidFill>
                <a:schemeClr val="tx1"/>
              </a:solidFill>
            </a:endParaRPr>
          </a:p>
        </p:txBody>
      </p:sp>
      <p:sp>
        <p:nvSpPr>
          <p:cNvPr id="6" name="Title 1"/>
          <p:cNvSpPr txBox="1">
            <a:spLocks/>
          </p:cNvSpPr>
          <p:nvPr/>
        </p:nvSpPr>
        <p:spPr>
          <a:xfrm>
            <a:off x="2699792" y="5877272"/>
            <a:ext cx="5542384" cy="362471"/>
          </a:xfrm>
          <a:prstGeom prst="rect">
            <a:avLst/>
          </a:prstGeom>
        </p:spPr>
        <p:txBody>
          <a:bodyPr vert="horz" lIns="91440" tIns="45720" rIns="91440" bIns="45720" rtlCol="0" anchor="ct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800" b="0" i="1" u="none" strike="noStrike" kern="1200" cap="none" spc="0" normalizeH="0" baseline="0" noProof="0" smtClean="0">
                <a:ln>
                  <a:noFill/>
                </a:ln>
                <a:solidFill>
                  <a:schemeClr val="tx1"/>
                </a:solidFill>
                <a:effectLst/>
                <a:uLnTx/>
                <a:uFillTx/>
                <a:latin typeface="+mj-lt"/>
                <a:ea typeface="+mj-ea"/>
                <a:cs typeface="+mj-cs"/>
              </a:rPr>
              <a:t>Objects and Properties – Live Demo</a:t>
            </a:r>
            <a:endParaRPr kumimoji="0" lang="en-US" sz="1800" b="0" i="1"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10/main" val="217341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2166221"/>
            <a:ext cx="8568951" cy="1622779"/>
          </a:xfrm>
        </p:spPr>
        <p:txBody>
          <a:bodyPr/>
          <a:lstStyle/>
          <a:p>
            <a:r>
              <a:rPr lang="en-US" b="1" u="sng" dirty="0" smtClean="0"/>
              <a:t>Object and </a:t>
            </a:r>
            <a:r>
              <a:rPr lang="en-US" b="1" u="sng" dirty="0" smtClean="0"/>
              <a:t>Primitive </a:t>
            </a:r>
            <a:r>
              <a:rPr lang="en-US" b="1" u="sng" dirty="0" smtClean="0"/>
              <a:t>Types</a:t>
            </a:r>
            <a:endParaRPr lang="bg-BG" b="1" u="sng" dirty="0"/>
          </a:p>
        </p:txBody>
      </p:sp>
      <p:sp>
        <p:nvSpPr>
          <p:cNvPr id="3" name="Subtitle 2"/>
          <p:cNvSpPr>
            <a:spLocks noGrp="1"/>
          </p:cNvSpPr>
          <p:nvPr>
            <p:ph type="subTitle" idx="1"/>
          </p:nvPr>
        </p:nvSpPr>
        <p:spPr>
          <a:xfrm>
            <a:off x="609600" y="3861366"/>
            <a:ext cx="7924800" cy="569120"/>
          </a:xfrm>
        </p:spPr>
        <p:txBody>
          <a:bodyPr>
            <a:normAutofit lnSpcReduction="10000"/>
          </a:bodyPr>
          <a:lstStyle/>
          <a:p>
            <a:r>
              <a:rPr lang="en-US" smtClean="0">
                <a:solidFill>
                  <a:schemeClr val="tx1"/>
                </a:solidFill>
              </a:rPr>
              <a:t>The Types in JavaScript</a:t>
            </a:r>
            <a:endParaRPr lang="bg-BG">
              <a:solidFill>
                <a:schemeClr val="tx1"/>
              </a:solidFill>
            </a:endParaRPr>
          </a:p>
        </p:txBody>
      </p:sp>
    </p:spTree>
    <p:extLst>
      <p:ext uri="{BB962C8B-B14F-4D97-AF65-F5344CB8AC3E}">
        <p14:creationId xmlns="" xmlns:p14="http://schemas.microsoft.com/office/powerpoint/2010/main" val="482687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76200"/>
            <a:ext cx="7086600" cy="838200"/>
          </a:xfrm>
        </p:spPr>
        <p:txBody>
          <a:bodyPr/>
          <a:lstStyle/>
          <a:p>
            <a:r>
              <a:rPr lang="en-US" dirty="0" smtClean="0"/>
              <a:t>Reference and Primitive Types</a:t>
            </a:r>
            <a:endParaRPr lang="bg-BG" dirty="0"/>
          </a:p>
        </p:txBody>
      </p:sp>
      <p:sp>
        <p:nvSpPr>
          <p:cNvPr id="5" name="Content Placeholder 4"/>
          <p:cNvSpPr>
            <a:spLocks noGrp="1"/>
          </p:cNvSpPr>
          <p:nvPr>
            <p:ph idx="1"/>
          </p:nvPr>
        </p:nvSpPr>
        <p:spPr>
          <a:xfrm>
            <a:off x="228600" y="909000"/>
            <a:ext cx="8686800" cy="5742170"/>
          </a:xfrm>
        </p:spPr>
        <p:txBody>
          <a:bodyPr/>
          <a:lstStyle/>
          <a:p>
            <a:pPr>
              <a:lnSpc>
                <a:spcPct val="100000"/>
              </a:lnSpc>
            </a:pPr>
            <a:r>
              <a:rPr lang="en-US" sz="3000" dirty="0" smtClean="0"/>
              <a:t>JavaScript is a typeless language</a:t>
            </a:r>
          </a:p>
          <a:p>
            <a:pPr lvl="1">
              <a:lnSpc>
                <a:spcPct val="100000"/>
              </a:lnSpc>
            </a:pPr>
            <a:r>
              <a:rPr lang="en-US" sz="2800" dirty="0" smtClean="0"/>
              <a:t>Variables don’t have type, but their values do</a:t>
            </a:r>
          </a:p>
          <a:p>
            <a:pPr>
              <a:lnSpc>
                <a:spcPct val="100000"/>
              </a:lnSpc>
            </a:pPr>
            <a:r>
              <a:rPr lang="en-US" sz="3000" dirty="0" smtClean="0"/>
              <a:t>JavaScript has six different types:</a:t>
            </a:r>
          </a:p>
          <a:p>
            <a:pPr lvl="1">
              <a:lnSpc>
                <a:spcPct val="100000"/>
              </a:lnSpc>
            </a:pPr>
            <a:r>
              <a:rPr lang="en-US" sz="2800" dirty="0" smtClean="0">
                <a:latin typeface="Consolas" panose="020B0609020204030204" pitchFamily="49" charset="0"/>
                <a:cs typeface="Consolas" panose="020B0609020204030204" pitchFamily="49" charset="0"/>
              </a:rPr>
              <a:t>Number</a:t>
            </a:r>
            <a:r>
              <a:rPr lang="en-US" sz="2800" dirty="0" smtClean="0"/>
              <a:t>, </a:t>
            </a:r>
            <a:r>
              <a:rPr lang="en-US" sz="2800" dirty="0" smtClean="0">
                <a:latin typeface="Consolas" panose="020B0609020204030204" pitchFamily="49" charset="0"/>
                <a:cs typeface="Consolas" panose="020B0609020204030204" pitchFamily="49" charset="0"/>
              </a:rPr>
              <a:t>String</a:t>
            </a:r>
            <a:r>
              <a:rPr lang="en-US" sz="2800" dirty="0" smtClean="0"/>
              <a:t>, </a:t>
            </a:r>
            <a:r>
              <a:rPr lang="en-US" sz="2800" dirty="0" smtClean="0">
                <a:latin typeface="Consolas" panose="020B0609020204030204" pitchFamily="49" charset="0"/>
                <a:cs typeface="Consolas" panose="020B0609020204030204" pitchFamily="49" charset="0"/>
              </a:rPr>
              <a:t>Boolean</a:t>
            </a:r>
            <a:r>
              <a:rPr lang="en-US" sz="2800" dirty="0" smtClean="0"/>
              <a:t>, </a:t>
            </a:r>
            <a:r>
              <a:rPr lang="en-US" sz="2800" dirty="0" smtClean="0">
                <a:latin typeface="Consolas" panose="020B0609020204030204" pitchFamily="49" charset="0"/>
                <a:cs typeface="Consolas" panose="020B0609020204030204" pitchFamily="49" charset="0"/>
              </a:rPr>
              <a:t>Null</a:t>
            </a:r>
            <a:r>
              <a:rPr lang="en-US" sz="2800" dirty="0" smtClean="0"/>
              <a:t>, </a:t>
            </a:r>
            <a:r>
              <a:rPr lang="en-US" sz="2800" dirty="0" smtClean="0">
                <a:latin typeface="Consolas" panose="020B0609020204030204" pitchFamily="49" charset="0"/>
                <a:cs typeface="Consolas" panose="020B0609020204030204" pitchFamily="49" charset="0"/>
              </a:rPr>
              <a:t>Undefined</a:t>
            </a:r>
            <a:r>
              <a:rPr lang="en-US" sz="2800" dirty="0" smtClean="0"/>
              <a:t> and </a:t>
            </a:r>
            <a:r>
              <a:rPr lang="en-US" sz="2800" dirty="0" smtClean="0">
                <a:latin typeface="Consolas" panose="020B0609020204030204" pitchFamily="49" charset="0"/>
                <a:cs typeface="Consolas" panose="020B0609020204030204" pitchFamily="49" charset="0"/>
              </a:rPr>
              <a:t>Object</a:t>
            </a:r>
          </a:p>
          <a:p>
            <a:pPr>
              <a:lnSpc>
                <a:spcPct val="100000"/>
              </a:lnSpc>
            </a:pPr>
            <a:r>
              <a:rPr lang="en-US" sz="3000" dirty="0" smtClean="0">
                <a:latin typeface="Consolas" panose="020B0609020204030204" pitchFamily="49" charset="0"/>
                <a:cs typeface="Consolas" panose="020B0609020204030204" pitchFamily="49" charset="0"/>
              </a:rPr>
              <a:t>Object</a:t>
            </a:r>
            <a:r>
              <a:rPr lang="en-US" sz="3000" dirty="0" smtClean="0"/>
              <a:t> is the only </a:t>
            </a:r>
            <a:r>
              <a:rPr lang="en-US" sz="3000" dirty="0"/>
              <a:t>o</a:t>
            </a:r>
            <a:r>
              <a:rPr lang="en-US" sz="3000" dirty="0" smtClean="0"/>
              <a:t>bject type</a:t>
            </a:r>
          </a:p>
          <a:p>
            <a:pPr lvl="1">
              <a:lnSpc>
                <a:spcPct val="100000"/>
              </a:lnSpc>
            </a:pPr>
            <a:r>
              <a:rPr lang="en-US" sz="2800" dirty="0" smtClean="0"/>
              <a:t>It is copied by reference</a:t>
            </a:r>
          </a:p>
          <a:p>
            <a:pPr>
              <a:lnSpc>
                <a:spcPct val="100000"/>
              </a:lnSpc>
            </a:pPr>
            <a:r>
              <a:rPr lang="en-US" sz="3000" dirty="0">
                <a:latin typeface="Consolas" panose="020B0609020204030204" pitchFamily="49" charset="0"/>
                <a:cs typeface="Consolas" panose="020B0609020204030204" pitchFamily="49" charset="0"/>
              </a:rPr>
              <a:t>Number</a:t>
            </a:r>
            <a:r>
              <a:rPr lang="en-US" sz="3000" dirty="0"/>
              <a:t>, </a:t>
            </a:r>
            <a:r>
              <a:rPr lang="en-US" sz="3000" dirty="0">
                <a:latin typeface="Consolas" panose="020B0609020204030204" pitchFamily="49" charset="0"/>
                <a:cs typeface="Consolas" panose="020B0609020204030204" pitchFamily="49" charset="0"/>
              </a:rPr>
              <a:t>String</a:t>
            </a:r>
            <a:r>
              <a:rPr lang="en-US" sz="3000" dirty="0"/>
              <a:t>, </a:t>
            </a:r>
            <a:r>
              <a:rPr lang="en-US" sz="3000" dirty="0">
                <a:latin typeface="Consolas" panose="020B0609020204030204" pitchFamily="49" charset="0"/>
                <a:cs typeface="Consolas" panose="020B0609020204030204" pitchFamily="49" charset="0"/>
              </a:rPr>
              <a:t>Boolean</a:t>
            </a:r>
            <a:r>
              <a:rPr lang="en-US" sz="3000" dirty="0"/>
              <a:t>, </a:t>
            </a:r>
            <a:r>
              <a:rPr lang="en-US" sz="3000" dirty="0">
                <a:latin typeface="Consolas" panose="020B0609020204030204" pitchFamily="49" charset="0"/>
                <a:cs typeface="Consolas" panose="020B0609020204030204" pitchFamily="49" charset="0"/>
              </a:rPr>
              <a:t>Null</a:t>
            </a:r>
            <a:r>
              <a:rPr lang="en-US" sz="3000" dirty="0"/>
              <a:t>, </a:t>
            </a:r>
            <a:r>
              <a:rPr lang="en-US" sz="3000" dirty="0" smtClean="0">
                <a:latin typeface="Consolas" panose="020B0609020204030204" pitchFamily="49" charset="0"/>
                <a:cs typeface="Consolas" panose="020B0609020204030204" pitchFamily="49" charset="0"/>
              </a:rPr>
              <a:t>Undefined</a:t>
            </a:r>
            <a:r>
              <a:rPr lang="en-US" sz="3000" dirty="0" smtClean="0"/>
              <a:t> are primitive types</a:t>
            </a:r>
          </a:p>
          <a:p>
            <a:pPr lvl="1">
              <a:lnSpc>
                <a:spcPct val="100000"/>
              </a:lnSpc>
            </a:pPr>
            <a:r>
              <a:rPr lang="en-US" sz="2800" dirty="0" smtClean="0"/>
              <a:t>Copied by value</a:t>
            </a:r>
          </a:p>
        </p:txBody>
      </p:sp>
    </p:spTree>
    <p:extLst>
      <p:ext uri="{BB962C8B-B14F-4D97-AF65-F5344CB8AC3E}">
        <p14:creationId xmlns="" xmlns:p14="http://schemas.microsoft.com/office/powerpoint/2010/main" val="13494746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Reference and </a:t>
            </a:r>
            <a:r>
              <a:rPr lang="en-US" sz="3800" dirty="0" smtClean="0"/>
              <a:t>Primitive Types (2)</a:t>
            </a:r>
            <a:endParaRPr lang="bg-BG" sz="3800" dirty="0"/>
          </a:p>
        </p:txBody>
      </p:sp>
      <p:sp>
        <p:nvSpPr>
          <p:cNvPr id="3" name="Content Placeholder 2"/>
          <p:cNvSpPr>
            <a:spLocks noGrp="1"/>
          </p:cNvSpPr>
          <p:nvPr>
            <p:ph idx="1"/>
          </p:nvPr>
        </p:nvSpPr>
        <p:spPr>
          <a:xfrm>
            <a:off x="228600" y="1133856"/>
            <a:ext cx="8686800" cy="2267712"/>
          </a:xfrm>
        </p:spPr>
        <p:txBody>
          <a:bodyPr/>
          <a:lstStyle/>
          <a:p>
            <a:r>
              <a:rPr lang="en-US" dirty="0" smtClean="0"/>
              <a:t>The primitive types are </a:t>
            </a:r>
            <a:r>
              <a:rPr lang="en-US" dirty="0" smtClean="0">
                <a:latin typeface="Consolas" panose="020B0609020204030204" pitchFamily="49" charset="0"/>
                <a:cs typeface="Consolas" panose="020B0609020204030204" pitchFamily="49" charset="0"/>
              </a:rPr>
              <a:t>Boolean</a:t>
            </a:r>
            <a:r>
              <a:rPr lang="en-US" dirty="0" smtClean="0"/>
              <a:t>, </a:t>
            </a:r>
            <a:r>
              <a:rPr lang="en-US" dirty="0" smtClean="0">
                <a:latin typeface="Consolas" panose="020B0609020204030204" pitchFamily="49" charset="0"/>
                <a:cs typeface="Consolas" panose="020B0609020204030204" pitchFamily="49" charset="0"/>
              </a:rPr>
              <a:t>Number</a:t>
            </a:r>
            <a:r>
              <a:rPr lang="en-US" dirty="0" smtClean="0"/>
              <a:t>, </a:t>
            </a:r>
            <a:r>
              <a:rPr lang="en-US" dirty="0" smtClean="0">
                <a:latin typeface="Consolas" panose="020B0609020204030204" pitchFamily="49" charset="0"/>
                <a:cs typeface="Consolas" panose="020B0609020204030204" pitchFamily="49" charset="0"/>
              </a:rPr>
              <a:t>String</a:t>
            </a:r>
            <a:r>
              <a:rPr lang="en-US" dirty="0" smtClean="0"/>
              <a:t>, </a:t>
            </a:r>
            <a:r>
              <a:rPr lang="en-US" dirty="0" smtClean="0">
                <a:latin typeface="Consolas" panose="020B0609020204030204" pitchFamily="49" charset="0"/>
                <a:cs typeface="Consolas" panose="020B0609020204030204" pitchFamily="49" charset="0"/>
              </a:rPr>
              <a:t>Undefined</a:t>
            </a:r>
            <a:r>
              <a:rPr lang="en-US" dirty="0" smtClean="0"/>
              <a:t> and </a:t>
            </a:r>
            <a:r>
              <a:rPr lang="en-US" dirty="0" smtClean="0">
                <a:latin typeface="Consolas" panose="020B0609020204030204" pitchFamily="49" charset="0"/>
                <a:cs typeface="Consolas" panose="020B0609020204030204" pitchFamily="49" charset="0"/>
              </a:rPr>
              <a:t>Null</a:t>
            </a:r>
          </a:p>
          <a:p>
            <a:pPr lvl="1"/>
            <a:r>
              <a:rPr lang="en-US" dirty="0" smtClean="0"/>
              <a:t>All the other types are actually of type object</a:t>
            </a:r>
          </a:p>
          <a:p>
            <a:pPr lvl="2"/>
            <a:r>
              <a:rPr lang="en-US" dirty="0" smtClean="0"/>
              <a:t>Including arrays, dates, custom types, etc…</a:t>
            </a:r>
          </a:p>
        </p:txBody>
      </p:sp>
      <p:sp>
        <p:nvSpPr>
          <p:cNvPr id="4" name="Text Placeholder 5"/>
          <p:cNvSpPr txBox="1">
            <a:spLocks/>
          </p:cNvSpPr>
          <p:nvPr/>
        </p:nvSpPr>
        <p:spPr>
          <a:xfrm>
            <a:off x="441156" y="3719050"/>
            <a:ext cx="8280000" cy="107721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spcBef>
                <a:spcPts val="600"/>
              </a:spcBef>
            </a:pPr>
            <a:r>
              <a:rPr lang="en-US" sz="1800" dirty="0" smtClean="0">
                <a:solidFill>
                  <a:schemeClr val="tx1"/>
                </a:solidFill>
              </a:rPr>
              <a:t>console.log(typeof </a:t>
            </a:r>
            <a:r>
              <a:rPr lang="en-US" sz="1800" dirty="0">
                <a:solidFill>
                  <a:schemeClr val="tx1"/>
                </a:solidFill>
              </a:rPr>
              <a:t>new</a:t>
            </a:r>
            <a:r>
              <a:rPr lang="en-US" sz="1800" dirty="0" smtClean="0">
                <a:solidFill>
                  <a:schemeClr val="tx1"/>
                </a:solidFill>
              </a:rPr>
              <a:t> Object() === typeof </a:t>
            </a:r>
            <a:r>
              <a:rPr lang="en-US" sz="1800" dirty="0">
                <a:solidFill>
                  <a:schemeClr val="tx1"/>
                </a:solidFill>
              </a:rPr>
              <a:t>new</a:t>
            </a:r>
            <a:r>
              <a:rPr lang="en-US" sz="1800" dirty="0" smtClean="0">
                <a:solidFill>
                  <a:schemeClr val="tx1"/>
                </a:solidFill>
              </a:rPr>
              <a:t> </a:t>
            </a:r>
            <a:r>
              <a:rPr lang="en-US" sz="1800" dirty="0">
                <a:solidFill>
                  <a:schemeClr val="tx1"/>
                </a:solidFill>
              </a:rPr>
              <a:t>Array</a:t>
            </a:r>
            <a:r>
              <a:rPr lang="en-US" sz="1800" dirty="0" smtClean="0">
                <a:solidFill>
                  <a:schemeClr val="tx1"/>
                </a:solidFill>
              </a:rPr>
              <a:t>()); // true</a:t>
            </a:r>
          </a:p>
          <a:p>
            <a:pPr>
              <a:spcBef>
                <a:spcPts val="600"/>
              </a:spcBef>
            </a:pPr>
            <a:r>
              <a:rPr lang="en-US" sz="1800" dirty="0">
                <a:solidFill>
                  <a:schemeClr val="tx1"/>
                </a:solidFill>
              </a:rPr>
              <a:t>console.log(typeof new Object() === typeof new Date</a:t>
            </a:r>
            <a:r>
              <a:rPr lang="en-US" sz="1800" dirty="0" smtClean="0">
                <a:solidFill>
                  <a:schemeClr val="tx1"/>
                </a:solidFill>
              </a:rPr>
              <a:t>()); // true</a:t>
            </a:r>
            <a:endParaRPr lang="en-US" sz="1800" dirty="0">
              <a:solidFill>
                <a:schemeClr val="tx1"/>
              </a:solidFill>
            </a:endParaRPr>
          </a:p>
          <a:p>
            <a:pPr>
              <a:spcBef>
                <a:spcPts val="600"/>
              </a:spcBef>
            </a:pPr>
            <a:r>
              <a:rPr lang="en-US" sz="1800" dirty="0" smtClean="0">
                <a:solidFill>
                  <a:schemeClr val="tx1"/>
                </a:solidFill>
              </a:rPr>
              <a:t>console.log(typeof </a:t>
            </a:r>
            <a:r>
              <a:rPr lang="en-US" sz="1800" dirty="0">
                <a:solidFill>
                  <a:schemeClr val="tx1"/>
                </a:solidFill>
              </a:rPr>
              <a:t>new</a:t>
            </a:r>
            <a:r>
              <a:rPr lang="en-US" sz="1800" dirty="0" smtClean="0">
                <a:solidFill>
                  <a:schemeClr val="tx1"/>
                </a:solidFill>
              </a:rPr>
              <a:t> </a:t>
            </a:r>
            <a:r>
              <a:rPr lang="en-US" sz="1800" dirty="0">
                <a:solidFill>
                  <a:schemeClr val="tx1"/>
                </a:solidFill>
              </a:rPr>
              <a:t>Array() === typeof new Date</a:t>
            </a:r>
            <a:r>
              <a:rPr lang="en-US" sz="1800" dirty="0" smtClean="0">
                <a:solidFill>
                  <a:schemeClr val="tx1"/>
                </a:solidFill>
              </a:rPr>
              <a:t>());</a:t>
            </a:r>
            <a:r>
              <a:rPr lang="en-US" sz="1800" dirty="0">
                <a:solidFill>
                  <a:schemeClr val="tx1"/>
                </a:solidFill>
              </a:rPr>
              <a:t> </a:t>
            </a:r>
            <a:r>
              <a:rPr lang="en-US" sz="1800" dirty="0" smtClean="0">
                <a:solidFill>
                  <a:schemeClr val="tx1"/>
                </a:solidFill>
              </a:rPr>
              <a:t>// true </a:t>
            </a:r>
            <a:endParaRPr lang="en-US" sz="1800" dirty="0">
              <a:solidFill>
                <a:schemeClr val="tx1"/>
              </a:solidFill>
            </a:endParaRPr>
          </a:p>
        </p:txBody>
      </p:sp>
      <p:sp>
        <p:nvSpPr>
          <p:cNvPr id="5" name="Content Placeholder 2"/>
          <p:cNvSpPr txBox="1">
            <a:spLocks/>
          </p:cNvSpPr>
          <p:nvPr/>
        </p:nvSpPr>
        <p:spPr>
          <a:xfrm>
            <a:off x="225552" y="5053584"/>
            <a:ext cx="8686800" cy="1319784"/>
          </a:xfrm>
          <a:prstGeom prst="rect">
            <a:avLst/>
          </a:prstGeom>
        </p:spPr>
        <p:txBody>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solidFill>
                  <a:schemeClr val="tx1"/>
                </a:solidFill>
              </a:rPr>
              <a:t>All types derive from object</a:t>
            </a:r>
          </a:p>
          <a:p>
            <a:pPr lvl="1"/>
            <a:r>
              <a:rPr lang="en-US" dirty="0" smtClean="0">
                <a:solidFill>
                  <a:schemeClr val="tx1"/>
                </a:solidFill>
              </a:rPr>
              <a:t>Their type is object</a:t>
            </a:r>
          </a:p>
        </p:txBody>
      </p:sp>
      <p:sp>
        <p:nvSpPr>
          <p:cNvPr id="6" name="Title 6"/>
          <p:cNvSpPr txBox="1">
            <a:spLocks/>
          </p:cNvSpPr>
          <p:nvPr/>
        </p:nvSpPr>
        <p:spPr>
          <a:xfrm>
            <a:off x="2593504" y="6237312"/>
            <a:ext cx="6550496" cy="43447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800" b="0" i="1" u="none" strike="noStrike" kern="1200" cap="none" spc="0" normalizeH="0" baseline="0" noProof="0" smtClean="0">
                <a:ln>
                  <a:noFill/>
                </a:ln>
                <a:solidFill>
                  <a:schemeClr val="tx1"/>
                </a:solidFill>
                <a:effectLst/>
                <a:uLnTx/>
                <a:uFillTx/>
                <a:latin typeface="+mj-lt"/>
                <a:ea typeface="+mj-ea"/>
                <a:cs typeface="+mj-cs"/>
              </a:rPr>
              <a:t>Primitive and Reference Types – Live Demo</a:t>
            </a:r>
            <a:endParaRPr kumimoji="0" lang="en-US" sz="1800" b="0" i="1"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10/main" val="42573825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99392"/>
            <a:ext cx="8229600" cy="1143000"/>
          </a:xfrm>
        </p:spPr>
        <p:txBody>
          <a:bodyPr/>
          <a:lstStyle/>
          <a:p>
            <a:r>
              <a:rPr lang="en-US" dirty="0" smtClean="0"/>
              <a:t>Primitive Types</a:t>
            </a:r>
            <a:endParaRPr lang="bg-BG" dirty="0"/>
          </a:p>
        </p:txBody>
      </p:sp>
      <p:sp>
        <p:nvSpPr>
          <p:cNvPr id="3" name="Content Placeholder 2"/>
          <p:cNvSpPr>
            <a:spLocks noGrp="1"/>
          </p:cNvSpPr>
          <p:nvPr>
            <p:ph idx="1"/>
          </p:nvPr>
        </p:nvSpPr>
        <p:spPr>
          <a:xfrm>
            <a:off x="228600" y="733800"/>
            <a:ext cx="8686800" cy="5791200"/>
          </a:xfrm>
        </p:spPr>
        <p:txBody>
          <a:bodyPr/>
          <a:lstStyle/>
          <a:p>
            <a:pPr>
              <a:lnSpc>
                <a:spcPct val="100000"/>
              </a:lnSpc>
            </a:pPr>
            <a:r>
              <a:rPr lang="en-US" dirty="0" smtClean="0"/>
              <a:t>Primitive types are passed by value</a:t>
            </a:r>
          </a:p>
          <a:p>
            <a:pPr lvl="1">
              <a:lnSpc>
                <a:spcPct val="100000"/>
              </a:lnSpc>
            </a:pPr>
            <a:r>
              <a:rPr lang="en-US" dirty="0" smtClean="0"/>
              <a:t>When passed as argument</a:t>
            </a:r>
          </a:p>
          <a:p>
            <a:pPr lvl="2">
              <a:lnSpc>
                <a:spcPct val="100000"/>
              </a:lnSpc>
            </a:pPr>
            <a:r>
              <a:rPr lang="en-US" sz="3000" dirty="0" smtClean="0"/>
              <a:t>New memory is allocated</a:t>
            </a:r>
          </a:p>
          <a:p>
            <a:pPr lvl="2">
              <a:lnSpc>
                <a:spcPct val="100000"/>
              </a:lnSpc>
            </a:pPr>
            <a:r>
              <a:rPr lang="en-US" sz="3000" dirty="0" smtClean="0"/>
              <a:t>The value is copied in the new memory</a:t>
            </a:r>
          </a:p>
          <a:p>
            <a:pPr lvl="2">
              <a:lnSpc>
                <a:spcPct val="100000"/>
              </a:lnSpc>
            </a:pPr>
            <a:r>
              <a:rPr lang="en-US" sz="3000" dirty="0" smtClean="0"/>
              <a:t>The value in the new memory is passed</a:t>
            </a:r>
          </a:p>
          <a:p>
            <a:pPr>
              <a:lnSpc>
                <a:spcPct val="100000"/>
              </a:lnSpc>
            </a:pPr>
            <a:r>
              <a:rPr lang="en-US" dirty="0" smtClean="0"/>
              <a:t>Primitive types are initialized with type literals</a:t>
            </a:r>
          </a:p>
          <a:p>
            <a:pPr>
              <a:lnSpc>
                <a:spcPct val="100000"/>
              </a:lnSpc>
            </a:pPr>
            <a:endParaRPr lang="en-US" dirty="0"/>
          </a:p>
          <a:p>
            <a:pPr>
              <a:lnSpc>
                <a:spcPct val="100000"/>
              </a:lnSpc>
              <a:spcBef>
                <a:spcPts val="1200"/>
              </a:spcBef>
            </a:pPr>
            <a:r>
              <a:rPr lang="en-US" dirty="0" smtClean="0"/>
              <a:t>Primitive types have a object type wrapper</a:t>
            </a:r>
          </a:p>
        </p:txBody>
      </p:sp>
      <p:sp>
        <p:nvSpPr>
          <p:cNvPr id="4" name="Text Placeholder 5"/>
          <p:cNvSpPr txBox="1">
            <a:spLocks/>
          </p:cNvSpPr>
          <p:nvPr/>
        </p:nvSpPr>
        <p:spPr>
          <a:xfrm>
            <a:off x="540000" y="4495813"/>
            <a:ext cx="8064000"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solidFill>
                  <a:schemeClr val="tx1"/>
                </a:solidFill>
              </a:rPr>
              <a:t>var number = 5,</a:t>
            </a:r>
          </a:p>
          <a:p>
            <a:r>
              <a:rPr lang="en-US" sz="1800" dirty="0" smtClean="0">
                <a:solidFill>
                  <a:schemeClr val="tx1"/>
                </a:solidFill>
              </a:rPr>
              <a:t>    text = 'Hello there!';</a:t>
            </a:r>
            <a:endParaRPr lang="en-US" sz="1800" dirty="0">
              <a:solidFill>
                <a:schemeClr val="tx1"/>
              </a:solidFill>
            </a:endParaRPr>
          </a:p>
        </p:txBody>
      </p:sp>
      <p:sp>
        <p:nvSpPr>
          <p:cNvPr id="5" name="Text Placeholder 5"/>
          <p:cNvSpPr txBox="1">
            <a:spLocks/>
          </p:cNvSpPr>
          <p:nvPr/>
        </p:nvSpPr>
        <p:spPr>
          <a:xfrm>
            <a:off x="540000" y="5862144"/>
            <a:ext cx="8064000"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solidFill>
                  <a:schemeClr val="tx1"/>
                </a:solidFill>
              </a:rPr>
              <a:t>var number = 5, // Holds a primitive value of 5</a:t>
            </a:r>
          </a:p>
          <a:p>
            <a:r>
              <a:rPr lang="en-US" sz="1800" noProof="1">
                <a:solidFill>
                  <a:schemeClr val="tx1"/>
                </a:solidFill>
              </a:rPr>
              <a:t> </a:t>
            </a:r>
            <a:r>
              <a:rPr lang="en-US" sz="1800" noProof="1" smtClean="0">
                <a:solidFill>
                  <a:schemeClr val="tx1"/>
                </a:solidFill>
              </a:rPr>
              <a:t>   numberObj = new Number(5); // Holds a object value of 5</a:t>
            </a:r>
            <a:endParaRPr lang="en-US" sz="1800" noProof="1">
              <a:solidFill>
                <a:schemeClr val="tx1"/>
              </a:solidFill>
            </a:endParaRPr>
          </a:p>
        </p:txBody>
      </p:sp>
    </p:spTree>
    <p:extLst>
      <p:ext uri="{BB962C8B-B14F-4D97-AF65-F5344CB8AC3E}">
        <p14:creationId xmlns="" xmlns:p14="http://schemas.microsoft.com/office/powerpoint/2010/main" val="15582728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Primitive Types – Example</a:t>
            </a:r>
            <a:endParaRPr lang="bg-BG"/>
          </a:p>
        </p:txBody>
      </p:sp>
      <p:sp>
        <p:nvSpPr>
          <p:cNvPr id="3" name="Content Placeholder 2"/>
          <p:cNvSpPr>
            <a:spLocks noGrp="1"/>
          </p:cNvSpPr>
          <p:nvPr>
            <p:ph idx="1"/>
          </p:nvPr>
        </p:nvSpPr>
        <p:spPr>
          <a:xfrm>
            <a:off x="228600" y="1458688"/>
            <a:ext cx="8686800" cy="2579914"/>
          </a:xfrm>
        </p:spPr>
        <p:txBody>
          <a:bodyPr/>
          <a:lstStyle/>
          <a:p>
            <a:r>
              <a:rPr lang="en-US" dirty="0" smtClean="0"/>
              <a:t>Assign string values to two variables</a:t>
            </a:r>
          </a:p>
          <a:p>
            <a:pPr lvl="1"/>
            <a:r>
              <a:rPr lang="en-US" dirty="0" smtClean="0"/>
              <a:t>Create an object using their value</a:t>
            </a:r>
          </a:p>
          <a:p>
            <a:pPr lvl="1"/>
            <a:r>
              <a:rPr lang="en-US" dirty="0" smtClean="0"/>
              <a:t>Change the value of the variables</a:t>
            </a:r>
          </a:p>
          <a:p>
            <a:pPr lvl="1"/>
            <a:r>
              <a:rPr lang="en-US" dirty="0" smtClean="0"/>
              <a:t>Each object has its own value</a:t>
            </a:r>
          </a:p>
        </p:txBody>
      </p:sp>
      <p:sp>
        <p:nvSpPr>
          <p:cNvPr id="4" name="Text Placeholder 5"/>
          <p:cNvSpPr txBox="1">
            <a:spLocks/>
          </p:cNvSpPr>
          <p:nvPr/>
        </p:nvSpPr>
        <p:spPr>
          <a:xfrm>
            <a:off x="683568" y="3789040"/>
            <a:ext cx="7632000" cy="159274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solidFill>
                  <a:schemeClr val="tx1"/>
                </a:solidFill>
              </a:rPr>
              <a:t>var fname = </a:t>
            </a:r>
            <a:r>
              <a:rPr lang="en-US" sz="1800" dirty="0" smtClean="0">
                <a:solidFill>
                  <a:schemeClr val="tx1"/>
                </a:solidFill>
              </a:rPr>
              <a:t>'</a:t>
            </a:r>
            <a:r>
              <a:rPr lang="en-US" sz="1800" noProof="1" smtClean="0">
                <a:solidFill>
                  <a:schemeClr val="tx1"/>
                </a:solidFill>
              </a:rPr>
              <a:t>Peter</a:t>
            </a:r>
            <a:r>
              <a:rPr lang="en-US" sz="1800" dirty="0" smtClean="0">
                <a:solidFill>
                  <a:schemeClr val="tx1"/>
                </a:solidFill>
              </a:rPr>
              <a:t>'</a:t>
            </a:r>
            <a:r>
              <a:rPr lang="en-US" sz="1800" noProof="1" smtClean="0">
                <a:solidFill>
                  <a:schemeClr val="tx1"/>
                </a:solidFill>
              </a:rPr>
              <a:t>,</a:t>
            </a:r>
          </a:p>
          <a:p>
            <a:r>
              <a:rPr lang="en-US" sz="1800" noProof="1" smtClean="0">
                <a:solidFill>
                  <a:schemeClr val="tx1"/>
                </a:solidFill>
              </a:rPr>
              <a:t>    lname = </a:t>
            </a:r>
            <a:r>
              <a:rPr lang="en-US" sz="1800" dirty="0" smtClean="0">
                <a:solidFill>
                  <a:schemeClr val="tx1"/>
                </a:solidFill>
              </a:rPr>
              <a:t>'</a:t>
            </a:r>
            <a:r>
              <a:rPr lang="en-US" sz="1800" noProof="1" smtClean="0">
                <a:solidFill>
                  <a:schemeClr val="tx1"/>
                </a:solidFill>
              </a:rPr>
              <a:t>Johnson</a:t>
            </a:r>
            <a:r>
              <a:rPr lang="en-US" sz="1800" dirty="0" smtClean="0">
                <a:solidFill>
                  <a:schemeClr val="tx1"/>
                </a:solidFill>
              </a:rPr>
              <a:t>'</a:t>
            </a:r>
            <a:r>
              <a:rPr lang="en-US" sz="1800" noProof="1" smtClean="0">
                <a:solidFill>
                  <a:schemeClr val="tx1"/>
                </a:solidFill>
              </a:rPr>
              <a:t>,</a:t>
            </a:r>
            <a:endParaRPr lang="en-US" sz="1800" noProof="1">
              <a:solidFill>
                <a:schemeClr val="tx1"/>
              </a:solidFill>
            </a:endParaRPr>
          </a:p>
          <a:p>
            <a:r>
              <a:rPr lang="en-US" sz="1800" noProof="1" smtClean="0">
                <a:solidFill>
                  <a:schemeClr val="tx1"/>
                </a:solidFill>
              </a:rPr>
              <a:t>    person = { firstName: fname, lastName: lname };</a:t>
            </a:r>
          </a:p>
          <a:p>
            <a:pPr>
              <a:spcBef>
                <a:spcPts val="900"/>
              </a:spcBef>
            </a:pPr>
            <a:r>
              <a:rPr lang="en-US" sz="1800" noProof="1" smtClean="0">
                <a:solidFill>
                  <a:schemeClr val="tx1"/>
                </a:solidFill>
              </a:rPr>
              <a:t>lname = </a:t>
            </a:r>
            <a:r>
              <a:rPr lang="en-US" sz="1800" dirty="0" smtClean="0">
                <a:solidFill>
                  <a:schemeClr val="tx1"/>
                </a:solidFill>
              </a:rPr>
              <a:t>'</a:t>
            </a:r>
            <a:r>
              <a:rPr lang="en-US" sz="1800" noProof="1" smtClean="0">
                <a:solidFill>
                  <a:schemeClr val="tx1"/>
                </a:solidFill>
              </a:rPr>
              <a:t>Peterson</a:t>
            </a:r>
            <a:r>
              <a:rPr lang="en-US" sz="1800" dirty="0" smtClean="0">
                <a:solidFill>
                  <a:schemeClr val="tx1"/>
                </a:solidFill>
              </a:rPr>
              <a:t>'</a:t>
            </a:r>
            <a:r>
              <a:rPr lang="en-US" sz="1800" noProof="1" smtClean="0">
                <a:solidFill>
                  <a:schemeClr val="tx1"/>
                </a:solidFill>
              </a:rPr>
              <a:t>;</a:t>
            </a:r>
          </a:p>
          <a:p>
            <a:r>
              <a:rPr lang="en-US" sz="1800" noProof="1" smtClean="0">
                <a:solidFill>
                  <a:schemeClr val="tx1"/>
                </a:solidFill>
              </a:rPr>
              <a:t>console.log(person.lastName) // logged </a:t>
            </a:r>
            <a:r>
              <a:rPr lang="en-US" sz="1800" dirty="0" smtClean="0">
                <a:solidFill>
                  <a:schemeClr val="tx1"/>
                </a:solidFill>
              </a:rPr>
              <a:t>'</a:t>
            </a:r>
            <a:r>
              <a:rPr lang="en-US" sz="1800" noProof="1" smtClean="0">
                <a:solidFill>
                  <a:schemeClr val="tx1"/>
                </a:solidFill>
              </a:rPr>
              <a:t>Johnson</a:t>
            </a:r>
            <a:r>
              <a:rPr lang="en-US" sz="1800" dirty="0" smtClean="0">
                <a:solidFill>
                  <a:schemeClr val="tx1"/>
                </a:solidFill>
              </a:rPr>
              <a:t>'</a:t>
            </a:r>
            <a:endParaRPr lang="en-US" sz="1800" noProof="1" smtClean="0">
              <a:solidFill>
                <a:schemeClr val="tx1"/>
              </a:solidFill>
            </a:endParaRPr>
          </a:p>
        </p:txBody>
      </p:sp>
      <p:sp>
        <p:nvSpPr>
          <p:cNvPr id="5" name="Title 3"/>
          <p:cNvSpPr txBox="1">
            <a:spLocks/>
          </p:cNvSpPr>
          <p:nvPr/>
        </p:nvSpPr>
        <p:spPr>
          <a:xfrm>
            <a:off x="1907704" y="6093296"/>
            <a:ext cx="6624736" cy="50405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800" b="0" i="1" u="none" strike="noStrike" kern="1200" cap="none" spc="0" normalizeH="0" baseline="0" noProof="0" smtClean="0">
                <a:ln>
                  <a:noFill/>
                </a:ln>
                <a:solidFill>
                  <a:schemeClr val="tx1"/>
                </a:solidFill>
                <a:effectLst/>
                <a:uLnTx/>
                <a:uFillTx/>
                <a:latin typeface="+mj-lt"/>
                <a:ea typeface="+mj-ea"/>
                <a:cs typeface="+mj-cs"/>
              </a:rPr>
              <a:t>Primitive Types – Live Demo</a:t>
            </a:r>
            <a:endParaRPr kumimoji="0" lang="bg-BG" sz="1800" b="0" i="1"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10/main" val="256318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Reference Type</a:t>
            </a:r>
            <a:endParaRPr lang="bg-BG"/>
          </a:p>
        </p:txBody>
      </p:sp>
      <p:sp>
        <p:nvSpPr>
          <p:cNvPr id="5" name="Content Placeholder 4"/>
          <p:cNvSpPr>
            <a:spLocks noGrp="1"/>
          </p:cNvSpPr>
          <p:nvPr>
            <p:ph idx="1"/>
          </p:nvPr>
        </p:nvSpPr>
        <p:spPr>
          <a:xfrm>
            <a:off x="228600" y="1053000"/>
            <a:ext cx="8686800" cy="5399314"/>
          </a:xfrm>
        </p:spPr>
        <p:txBody>
          <a:bodyPr/>
          <a:lstStyle/>
          <a:p>
            <a:pPr>
              <a:lnSpc>
                <a:spcPct val="100000"/>
              </a:lnSpc>
            </a:pPr>
            <a:r>
              <a:rPr lang="en-US" dirty="0" smtClean="0"/>
              <a:t>Object is the only object type</a:t>
            </a:r>
          </a:p>
          <a:p>
            <a:pPr lvl="1">
              <a:lnSpc>
                <a:spcPct val="100000"/>
              </a:lnSpc>
            </a:pPr>
            <a:r>
              <a:rPr lang="en-US" dirty="0" smtClean="0"/>
              <a:t>When passed to a function the value is not copied, but instead a reference of it is passed</a:t>
            </a:r>
          </a:p>
        </p:txBody>
      </p:sp>
      <p:sp>
        <p:nvSpPr>
          <p:cNvPr id="6" name="Text Placeholder 5"/>
          <p:cNvSpPr txBox="1">
            <a:spLocks/>
          </p:cNvSpPr>
          <p:nvPr/>
        </p:nvSpPr>
        <p:spPr>
          <a:xfrm>
            <a:off x="684000" y="3069000"/>
            <a:ext cx="7776000" cy="31393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solidFill>
                  <a:schemeClr val="tx1"/>
                </a:solidFill>
              </a:rPr>
              <a:t>var marks, student;</a:t>
            </a:r>
          </a:p>
          <a:p>
            <a:r>
              <a:rPr lang="en-US" sz="1800" noProof="1" smtClean="0">
                <a:solidFill>
                  <a:schemeClr val="tx1"/>
                </a:solidFill>
              </a:rPr>
              <a:t>marks = [</a:t>
            </a:r>
          </a:p>
          <a:p>
            <a:r>
              <a:rPr lang="en-US" sz="1800" noProof="1" smtClean="0">
                <a:solidFill>
                  <a:schemeClr val="tx1"/>
                </a:solidFill>
              </a:rPr>
              <a:t>  { subject : </a:t>
            </a:r>
            <a:r>
              <a:rPr lang="en-US" sz="1800" dirty="0" smtClean="0">
                <a:solidFill>
                  <a:schemeClr val="tx1"/>
                </a:solidFill>
              </a:rPr>
              <a:t>'</a:t>
            </a:r>
            <a:r>
              <a:rPr lang="en-US" sz="1800" noProof="1" smtClean="0">
                <a:solidFill>
                  <a:schemeClr val="tx1"/>
                </a:solidFill>
              </a:rPr>
              <a:t>JavaScript</a:t>
            </a:r>
            <a:r>
              <a:rPr lang="en-US" sz="1800" dirty="0">
                <a:solidFill>
                  <a:schemeClr val="tx1"/>
                </a:solidFill>
              </a:rPr>
              <a:t>'</a:t>
            </a:r>
            <a:r>
              <a:rPr lang="en-US" sz="1800" noProof="1" smtClean="0">
                <a:solidFill>
                  <a:schemeClr val="tx1"/>
                </a:solidFill>
              </a:rPr>
              <a:t>, score : 4.50 },</a:t>
            </a:r>
          </a:p>
          <a:p>
            <a:r>
              <a:rPr lang="en-US" sz="1800" noProof="1" smtClean="0">
                <a:solidFill>
                  <a:schemeClr val="tx1"/>
                </a:solidFill>
              </a:rPr>
              <a:t>  { subject : </a:t>
            </a:r>
            <a:r>
              <a:rPr lang="en-US" sz="1800" dirty="0" smtClean="0">
                <a:solidFill>
                  <a:schemeClr val="tx1"/>
                </a:solidFill>
              </a:rPr>
              <a:t>'</a:t>
            </a:r>
            <a:r>
              <a:rPr lang="en-US" sz="1800" noProof="1" smtClean="0">
                <a:solidFill>
                  <a:schemeClr val="tx1"/>
                </a:solidFill>
              </a:rPr>
              <a:t>OOP</a:t>
            </a:r>
            <a:r>
              <a:rPr lang="en-US" sz="1800" dirty="0">
                <a:solidFill>
                  <a:schemeClr val="tx1"/>
                </a:solidFill>
              </a:rPr>
              <a:t>'</a:t>
            </a:r>
            <a:r>
              <a:rPr lang="en-US" sz="1800" noProof="1" smtClean="0">
                <a:solidFill>
                  <a:schemeClr val="tx1"/>
                </a:solidFill>
              </a:rPr>
              <a:t>, score : 5.00 },</a:t>
            </a:r>
          </a:p>
          <a:p>
            <a:r>
              <a:rPr lang="en-US" sz="1800" noProof="1">
                <a:solidFill>
                  <a:schemeClr val="tx1"/>
                </a:solidFill>
              </a:rPr>
              <a:t>  </a:t>
            </a:r>
            <a:r>
              <a:rPr lang="en-US" sz="1800" noProof="1" smtClean="0">
                <a:solidFill>
                  <a:schemeClr val="tx1"/>
                </a:solidFill>
              </a:rPr>
              <a:t>{ subject </a:t>
            </a:r>
            <a:r>
              <a:rPr lang="en-US" sz="1800" noProof="1">
                <a:solidFill>
                  <a:schemeClr val="tx1"/>
                </a:solidFill>
              </a:rPr>
              <a:t>: </a:t>
            </a:r>
            <a:r>
              <a:rPr lang="en-US" sz="1800" dirty="0" smtClean="0">
                <a:solidFill>
                  <a:schemeClr val="tx1"/>
                </a:solidFill>
              </a:rPr>
              <a:t>'</a:t>
            </a:r>
            <a:r>
              <a:rPr lang="en-US" sz="1800" noProof="1" smtClean="0">
                <a:solidFill>
                  <a:schemeClr val="tx1"/>
                </a:solidFill>
              </a:rPr>
              <a:t>HTML5</a:t>
            </a:r>
            <a:r>
              <a:rPr lang="en-US" sz="1800" dirty="0">
                <a:solidFill>
                  <a:schemeClr val="tx1"/>
                </a:solidFill>
              </a:rPr>
              <a:t>'</a:t>
            </a:r>
            <a:r>
              <a:rPr lang="en-US" sz="1800" noProof="1" smtClean="0">
                <a:solidFill>
                  <a:schemeClr val="tx1"/>
                </a:solidFill>
              </a:rPr>
              <a:t>, </a:t>
            </a:r>
            <a:r>
              <a:rPr lang="en-US" sz="1800" noProof="1">
                <a:solidFill>
                  <a:schemeClr val="tx1"/>
                </a:solidFill>
              </a:rPr>
              <a:t>score : </a:t>
            </a:r>
            <a:r>
              <a:rPr lang="en-US" sz="1800" noProof="1" smtClean="0">
                <a:solidFill>
                  <a:schemeClr val="tx1"/>
                </a:solidFill>
              </a:rPr>
              <a:t>6.00 },</a:t>
            </a:r>
          </a:p>
          <a:p>
            <a:r>
              <a:rPr lang="en-US" sz="1800" noProof="1" smtClean="0">
                <a:solidFill>
                  <a:schemeClr val="tx1"/>
                </a:solidFill>
              </a:rPr>
              <a:t>  { subject : </a:t>
            </a:r>
            <a:r>
              <a:rPr lang="en-US" sz="1800" dirty="0" smtClean="0">
                <a:solidFill>
                  <a:schemeClr val="tx1"/>
                </a:solidFill>
              </a:rPr>
              <a:t>'</a:t>
            </a:r>
            <a:r>
              <a:rPr lang="en-US" sz="1800" noProof="1" smtClean="0">
                <a:solidFill>
                  <a:schemeClr val="tx1"/>
                </a:solidFill>
              </a:rPr>
              <a:t>Photoshop</a:t>
            </a:r>
            <a:r>
              <a:rPr lang="en-US" sz="1800" dirty="0">
                <a:solidFill>
                  <a:schemeClr val="tx1"/>
                </a:solidFill>
              </a:rPr>
              <a:t>'</a:t>
            </a:r>
            <a:r>
              <a:rPr lang="en-US" sz="1800" noProof="1" smtClean="0">
                <a:solidFill>
                  <a:schemeClr val="tx1"/>
                </a:solidFill>
              </a:rPr>
              <a:t>, score : 4.00 }];</a:t>
            </a:r>
          </a:p>
          <a:p>
            <a:endParaRPr lang="en-US" sz="1800" noProof="1" smtClean="0">
              <a:solidFill>
                <a:schemeClr val="tx1"/>
              </a:solidFill>
            </a:endParaRPr>
          </a:p>
          <a:p>
            <a:r>
              <a:rPr lang="en-US" sz="1800" noProof="1" smtClean="0">
                <a:solidFill>
                  <a:schemeClr val="tx1"/>
                </a:solidFill>
              </a:rPr>
              <a:t>student = { name: </a:t>
            </a:r>
            <a:r>
              <a:rPr lang="en-US" sz="1800" dirty="0">
                <a:solidFill>
                  <a:schemeClr val="tx1"/>
                </a:solidFill>
              </a:rPr>
              <a:t>'</a:t>
            </a:r>
            <a:r>
              <a:rPr lang="en-US" sz="1800" noProof="1" smtClean="0">
                <a:solidFill>
                  <a:schemeClr val="tx1"/>
                </a:solidFill>
              </a:rPr>
              <a:t>Doncho Minkov</a:t>
            </a:r>
            <a:r>
              <a:rPr lang="en-US" sz="1800" dirty="0">
                <a:solidFill>
                  <a:schemeClr val="tx1"/>
                </a:solidFill>
              </a:rPr>
              <a:t>'</a:t>
            </a:r>
            <a:r>
              <a:rPr lang="en-US" sz="1800" noProof="1" smtClean="0">
                <a:solidFill>
                  <a:schemeClr val="tx1"/>
                </a:solidFill>
              </a:rPr>
              <a:t>, marks: marks };</a:t>
            </a:r>
          </a:p>
          <a:p>
            <a:r>
              <a:rPr lang="en-US" sz="1800" noProof="1" smtClean="0">
                <a:solidFill>
                  <a:schemeClr val="tx1"/>
                </a:solidFill>
              </a:rPr>
              <a:t>marks[2].score = 5.50;</a:t>
            </a:r>
          </a:p>
          <a:p>
            <a:endParaRPr lang="en-US" sz="1800" noProof="1" smtClean="0">
              <a:solidFill>
                <a:schemeClr val="tx1"/>
              </a:solidFill>
            </a:endParaRPr>
          </a:p>
          <a:p>
            <a:r>
              <a:rPr lang="en-US" sz="1800" noProof="1" smtClean="0">
                <a:solidFill>
                  <a:schemeClr val="tx1"/>
                </a:solidFill>
              </a:rPr>
              <a:t>console.log(student.marks); // logs 5.50 for </a:t>
            </a:r>
            <a:r>
              <a:rPr lang="en-US" sz="1800" noProof="1">
                <a:solidFill>
                  <a:schemeClr val="tx1"/>
                </a:solidFill>
              </a:rPr>
              <a:t>HTML5 </a:t>
            </a:r>
            <a:r>
              <a:rPr lang="en-US" sz="1800" noProof="1" smtClean="0">
                <a:solidFill>
                  <a:schemeClr val="tx1"/>
                </a:solidFill>
              </a:rPr>
              <a:t>score</a:t>
            </a:r>
          </a:p>
        </p:txBody>
      </p:sp>
      <p:sp>
        <p:nvSpPr>
          <p:cNvPr id="7" name="Title 1"/>
          <p:cNvSpPr txBox="1">
            <a:spLocks/>
          </p:cNvSpPr>
          <p:nvPr/>
        </p:nvSpPr>
        <p:spPr>
          <a:xfrm>
            <a:off x="3995936" y="6244209"/>
            <a:ext cx="4678221" cy="613791"/>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800" b="0" i="1" u="none" strike="noStrike" kern="1200" cap="none" spc="0" normalizeH="0" baseline="0" noProof="0" smtClean="0">
                <a:ln>
                  <a:noFill/>
                </a:ln>
                <a:solidFill>
                  <a:schemeClr val="tx1"/>
                </a:solidFill>
                <a:effectLst/>
                <a:uLnTx/>
                <a:uFillTx/>
                <a:latin typeface="+mj-lt"/>
                <a:ea typeface="+mj-ea"/>
                <a:cs typeface="+mj-cs"/>
              </a:rPr>
              <a:t>Object Types – Live Demo</a:t>
            </a:r>
            <a:endParaRPr kumimoji="0" lang="bg-BG" sz="1800" b="0" i="1"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10/main" val="2505054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smtClean="0"/>
              <a:t>JavaScript Object Literal</a:t>
            </a:r>
            <a:endParaRPr lang="en-US" b="1" u="sng" dirty="0"/>
          </a:p>
        </p:txBody>
      </p:sp>
      <p:sp>
        <p:nvSpPr>
          <p:cNvPr id="3" name="Subtitle 2"/>
          <p:cNvSpPr>
            <a:spLocks noGrp="1"/>
          </p:cNvSpPr>
          <p:nvPr>
            <p:ph type="subTitle" idx="1"/>
          </p:nvPr>
        </p:nvSpPr>
        <p:spPr/>
        <p:txBody>
          <a:bodyPr/>
          <a:lstStyle/>
          <a:p>
            <a:r>
              <a:rPr lang="en-US" dirty="0" smtClean="0">
                <a:solidFill>
                  <a:schemeClr val="tx1"/>
                </a:solidFill>
              </a:rPr>
              <a:t>Creating simple objects</a:t>
            </a:r>
            <a:endParaRPr lang="en-US" dirty="0">
              <a:solidFill>
                <a:schemeClr val="tx1"/>
              </a:solidFill>
            </a:endParaRPr>
          </a:p>
        </p:txBody>
      </p:sp>
    </p:spTree>
    <p:extLst>
      <p:ext uri="{BB962C8B-B14F-4D97-AF65-F5344CB8AC3E}">
        <p14:creationId xmlns="" xmlns:p14="http://schemas.microsoft.com/office/powerpoint/2010/main" val="2198641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a:xfrm>
            <a:off x="539552" y="1268760"/>
            <a:ext cx="8229600" cy="1143000"/>
          </a:xfrm>
        </p:spPr>
        <p:txBody>
          <a:bodyPr>
            <a:normAutofit/>
          </a:bodyPr>
          <a:lstStyle/>
          <a:p>
            <a:r>
              <a:rPr lang="en-US" sz="4000" dirty="0" smtClean="0"/>
              <a:t>What are Objects?</a:t>
            </a:r>
            <a:endParaRPr lang="en-US" sz="4000" dirty="0"/>
          </a:p>
        </p:txBody>
      </p:sp>
      <p:sp>
        <p:nvSpPr>
          <p:cNvPr id="599043" name="Rectangle 3"/>
          <p:cNvSpPr>
            <a:spLocks noGrp="1" noChangeArrowheads="1"/>
          </p:cNvSpPr>
          <p:nvPr>
            <p:ph idx="1"/>
          </p:nvPr>
        </p:nvSpPr>
        <p:spPr>
          <a:xfrm>
            <a:off x="539552" y="2332037"/>
            <a:ext cx="8229600" cy="4525963"/>
          </a:xfrm>
        </p:spPr>
        <p:txBody>
          <a:bodyPr/>
          <a:lstStyle/>
          <a:p>
            <a:pPr>
              <a:lnSpc>
                <a:spcPct val="100000"/>
              </a:lnSpc>
            </a:pPr>
            <a:r>
              <a:rPr lang="en-US" dirty="0"/>
              <a:t>Software objects model real-world objects or abstract concepts</a:t>
            </a:r>
          </a:p>
          <a:p>
            <a:pPr lvl="1">
              <a:lnSpc>
                <a:spcPct val="100000"/>
              </a:lnSpc>
            </a:pPr>
            <a:r>
              <a:rPr lang="en-US" dirty="0"/>
              <a:t>Examples: </a:t>
            </a:r>
            <a:endParaRPr lang="en-US" dirty="0" smtClean="0"/>
          </a:p>
          <a:p>
            <a:pPr lvl="2">
              <a:lnSpc>
                <a:spcPct val="100000"/>
              </a:lnSpc>
            </a:pPr>
            <a:r>
              <a:rPr lang="en-US" dirty="0" smtClean="0"/>
              <a:t>bank, account, customer, dog</a:t>
            </a:r>
            <a:r>
              <a:rPr lang="en-US" dirty="0"/>
              <a:t>, bicycle, queue </a:t>
            </a:r>
          </a:p>
          <a:p>
            <a:pPr>
              <a:lnSpc>
                <a:spcPct val="100000"/>
              </a:lnSpc>
            </a:pPr>
            <a:r>
              <a:rPr lang="en-US" dirty="0"/>
              <a:t>Real-world objects have states and behaviors</a:t>
            </a:r>
          </a:p>
          <a:p>
            <a:pPr lvl="1">
              <a:lnSpc>
                <a:spcPct val="100000"/>
              </a:lnSpc>
            </a:pPr>
            <a:r>
              <a:rPr lang="en-US" dirty="0" smtClean="0"/>
              <a:t>Account </a:t>
            </a:r>
            <a:r>
              <a:rPr lang="en-US" dirty="0"/>
              <a:t>states: </a:t>
            </a:r>
            <a:endParaRPr lang="en-US" dirty="0" smtClean="0"/>
          </a:p>
          <a:p>
            <a:pPr lvl="2">
              <a:lnSpc>
                <a:spcPct val="100000"/>
              </a:lnSpc>
            </a:pPr>
            <a:r>
              <a:rPr lang="en-US" dirty="0" smtClean="0"/>
              <a:t>holder, balance, type</a:t>
            </a:r>
            <a:endParaRPr lang="en-US" dirty="0"/>
          </a:p>
          <a:p>
            <a:pPr lvl="1">
              <a:lnSpc>
                <a:spcPct val="100000"/>
              </a:lnSpc>
            </a:pPr>
            <a:r>
              <a:rPr lang="en-US" dirty="0" smtClean="0"/>
              <a:t>Account </a:t>
            </a:r>
            <a:r>
              <a:rPr lang="en-US" dirty="0"/>
              <a:t>behaviors: </a:t>
            </a:r>
            <a:endParaRPr lang="en-US" dirty="0" smtClean="0"/>
          </a:p>
          <a:p>
            <a:pPr lvl="2">
              <a:lnSpc>
                <a:spcPct val="100000"/>
              </a:lnSpc>
            </a:pPr>
            <a:r>
              <a:rPr lang="en-US" dirty="0" smtClean="0"/>
              <a:t>withdraw, deposit, suspend</a:t>
            </a:r>
            <a:endParaRPr lang="en-US" dirty="0"/>
          </a:p>
        </p:txBody>
      </p:sp>
      <p:sp>
        <p:nvSpPr>
          <p:cNvPr id="4" name="Rectangle 2"/>
          <p:cNvSpPr txBox="1">
            <a:spLocks noChangeArrowheads="1"/>
          </p:cNvSpPr>
          <p:nvPr/>
        </p:nvSpPr>
        <p:spPr>
          <a:xfrm>
            <a:off x="1331640" y="-99392"/>
            <a:ext cx="6552462" cy="122413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10000"/>
              </a:lnSpc>
              <a:spcBef>
                <a:spcPct val="0"/>
              </a:spcBef>
              <a:spcAft>
                <a:spcPts val="0"/>
              </a:spcAft>
              <a:buClrTx/>
              <a:buSzTx/>
              <a:buFontTx/>
              <a:buNone/>
              <a:tabLst/>
              <a:defRPr/>
            </a:pPr>
            <a:r>
              <a:rPr kumimoji="0" lang="en-US" sz="4400" b="1" i="0" u="sng" strike="noStrike" kern="1200" cap="none" spc="0" normalizeH="0" baseline="0" noProof="0" smtClean="0">
                <a:ln>
                  <a:noFill/>
                </a:ln>
                <a:solidFill>
                  <a:schemeClr val="tx1"/>
                </a:solidFill>
                <a:effectLst/>
                <a:uLnTx/>
                <a:uFillTx/>
                <a:latin typeface="+mj-lt"/>
                <a:ea typeface="+mj-ea"/>
                <a:cs typeface="+mj-cs"/>
              </a:rPr>
              <a:t>Object Types and Objects</a:t>
            </a:r>
            <a:endParaRPr kumimoji="0" lang="bg-BG" sz="4400" b="1" i="0" u="sng" strike="noStrike" kern="1200" cap="none" spc="0" normalizeH="0" baseline="0" noProof="0" dirty="0">
              <a:ln>
                <a:noFill/>
              </a:ln>
              <a:solidFill>
                <a:schemeClr val="tx1"/>
              </a:solidFill>
              <a:effectLst/>
              <a:uLnTx/>
              <a:uFillTx/>
              <a:latin typeface="+mj-lt"/>
              <a:ea typeface="+mj-ea"/>
              <a:cs typeface="+mj-cs"/>
            </a:endParaRPr>
          </a:p>
        </p:txBody>
      </p:sp>
      <p:sp>
        <p:nvSpPr>
          <p:cNvPr id="5" name="Subtitle 2"/>
          <p:cNvSpPr txBox="1">
            <a:spLocks/>
          </p:cNvSpPr>
          <p:nvPr/>
        </p:nvSpPr>
        <p:spPr>
          <a:xfrm>
            <a:off x="467544" y="908720"/>
            <a:ext cx="8229600" cy="569120"/>
          </a:xfrm>
          <a:prstGeom prst="rect">
            <a:avLst/>
          </a:prstGeom>
        </p:spPr>
        <p:txBody>
          <a:bodyPr vert="horz" lIns="91440" tIns="45720" rIns="91440" bIns="45720" rtlCol="0">
            <a:normAutofit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Modeling Real-world Entities with Objects</a:t>
            </a:r>
            <a:endParaRPr kumimoji="0" lang="en-US" sz="3200" b="1"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76661285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JavaScript Object Literal</a:t>
            </a:r>
            <a:endParaRPr lang="en-US" dirty="0"/>
          </a:p>
        </p:txBody>
      </p:sp>
      <p:sp>
        <p:nvSpPr>
          <p:cNvPr id="5" name="Content Placeholder 4"/>
          <p:cNvSpPr>
            <a:spLocks noGrp="1"/>
          </p:cNvSpPr>
          <p:nvPr>
            <p:ph idx="1"/>
          </p:nvPr>
        </p:nvSpPr>
        <p:spPr>
          <a:xfrm>
            <a:off x="251520" y="1196752"/>
            <a:ext cx="8686800" cy="1594283"/>
          </a:xfrm>
        </p:spPr>
        <p:txBody>
          <a:bodyPr>
            <a:spAutoFit/>
          </a:bodyPr>
          <a:lstStyle/>
          <a:p>
            <a:r>
              <a:rPr lang="en-US" dirty="0" smtClean="0"/>
              <a:t>JavaScript object literal is a simplified way to create objects</a:t>
            </a:r>
          </a:p>
          <a:p>
            <a:pPr lvl="1"/>
            <a:r>
              <a:rPr lang="en-US" dirty="0" smtClean="0"/>
              <a:t>Using curly brackets:</a:t>
            </a:r>
          </a:p>
        </p:txBody>
      </p:sp>
      <p:sp>
        <p:nvSpPr>
          <p:cNvPr id="6" name="Text Placeholder 5"/>
          <p:cNvSpPr txBox="1">
            <a:spLocks/>
          </p:cNvSpPr>
          <p:nvPr/>
        </p:nvSpPr>
        <p:spPr>
          <a:xfrm>
            <a:off x="481584" y="2763616"/>
            <a:ext cx="8180832"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noProof="1" smtClean="0">
                <a:solidFill>
                  <a:schemeClr val="tx1"/>
                </a:solidFill>
              </a:rPr>
              <a:t>var person = {</a:t>
            </a:r>
          </a:p>
          <a:p>
            <a:r>
              <a:rPr lang="en-US" noProof="1" smtClean="0">
                <a:solidFill>
                  <a:schemeClr val="tx1"/>
                </a:solidFill>
              </a:rPr>
              <a:t>  firstName: </a:t>
            </a:r>
            <a:r>
              <a:rPr lang="en-US" dirty="0" smtClean="0">
                <a:solidFill>
                  <a:schemeClr val="tx1"/>
                </a:solidFill>
              </a:rPr>
              <a:t>'</a:t>
            </a:r>
            <a:r>
              <a:rPr lang="en-US" noProof="1" smtClean="0">
                <a:solidFill>
                  <a:schemeClr val="tx1"/>
                </a:solidFill>
              </a:rPr>
              <a:t>Doncho</a:t>
            </a:r>
            <a:r>
              <a:rPr lang="en-US" dirty="0" smtClean="0">
                <a:solidFill>
                  <a:schemeClr val="tx1"/>
                </a:solidFill>
              </a:rPr>
              <a:t>'</a:t>
            </a:r>
            <a:r>
              <a:rPr lang="en-US" noProof="1" smtClean="0">
                <a:solidFill>
                  <a:schemeClr val="tx1"/>
                </a:solidFill>
              </a:rPr>
              <a:t>,</a:t>
            </a:r>
          </a:p>
          <a:p>
            <a:r>
              <a:rPr lang="en-US" noProof="1" smtClean="0">
                <a:solidFill>
                  <a:schemeClr val="tx1"/>
                </a:solidFill>
              </a:rPr>
              <a:t>  lastName: </a:t>
            </a:r>
            <a:r>
              <a:rPr lang="en-US" dirty="0" smtClean="0">
                <a:solidFill>
                  <a:schemeClr val="tx1"/>
                </a:solidFill>
              </a:rPr>
              <a:t>'</a:t>
            </a:r>
            <a:r>
              <a:rPr lang="en-US" noProof="1" smtClean="0">
                <a:solidFill>
                  <a:schemeClr val="tx1"/>
                </a:solidFill>
              </a:rPr>
              <a:t>Minkov</a:t>
            </a:r>
            <a:r>
              <a:rPr lang="en-US" dirty="0" smtClean="0">
                <a:solidFill>
                  <a:schemeClr val="tx1"/>
                </a:solidFill>
              </a:rPr>
              <a:t>'</a:t>
            </a:r>
            <a:r>
              <a:rPr lang="en-US" noProof="1" smtClean="0">
                <a:solidFill>
                  <a:schemeClr val="tx1"/>
                </a:solidFill>
              </a:rPr>
              <a:t>,</a:t>
            </a:r>
          </a:p>
          <a:p>
            <a:r>
              <a:rPr lang="en-US" noProof="1" smtClean="0">
                <a:solidFill>
                  <a:schemeClr val="tx1"/>
                </a:solidFill>
              </a:rPr>
              <a:t>  toString: function () {</a:t>
            </a:r>
          </a:p>
          <a:p>
            <a:r>
              <a:rPr lang="en-US" noProof="1" smtClean="0">
                <a:solidFill>
                  <a:schemeClr val="tx1"/>
                </a:solidFill>
              </a:rPr>
              <a:t>    return this.firstName + </a:t>
            </a:r>
            <a:r>
              <a:rPr lang="en-US" dirty="0" smtClean="0">
                <a:solidFill>
                  <a:schemeClr val="tx1"/>
                </a:solidFill>
              </a:rPr>
              <a:t>'</a:t>
            </a:r>
            <a:r>
              <a:rPr lang="en-US" noProof="1" smtClean="0">
                <a:solidFill>
                  <a:schemeClr val="tx1"/>
                </a:solidFill>
              </a:rPr>
              <a:t> </a:t>
            </a:r>
            <a:r>
              <a:rPr lang="en-US" dirty="0" smtClean="0">
                <a:solidFill>
                  <a:schemeClr val="tx1"/>
                </a:solidFill>
              </a:rPr>
              <a:t>'</a:t>
            </a:r>
            <a:r>
              <a:rPr lang="en-US" noProof="1" smtClean="0">
                <a:solidFill>
                  <a:schemeClr val="tx1"/>
                </a:solidFill>
              </a:rPr>
              <a:t> + this.lastName;</a:t>
            </a:r>
          </a:p>
          <a:p>
            <a:r>
              <a:rPr lang="en-US" noProof="1" smtClean="0">
                <a:solidFill>
                  <a:schemeClr val="tx1"/>
                </a:solidFill>
              </a:rPr>
              <a:t>  }</a:t>
            </a:r>
          </a:p>
          <a:p>
            <a:r>
              <a:rPr lang="en-US" noProof="1" smtClean="0">
                <a:solidFill>
                  <a:schemeClr val="tx1"/>
                </a:solidFill>
              </a:rPr>
              <a:t>}</a:t>
            </a:r>
            <a:endParaRPr lang="en-US" noProof="1">
              <a:solidFill>
                <a:schemeClr val="tx1"/>
              </a:solidFill>
            </a:endParaRPr>
          </a:p>
        </p:txBody>
      </p:sp>
      <p:sp>
        <p:nvSpPr>
          <p:cNvPr id="7" name="Text Placeholder 5"/>
          <p:cNvSpPr txBox="1">
            <a:spLocks/>
          </p:cNvSpPr>
          <p:nvPr/>
        </p:nvSpPr>
        <p:spPr>
          <a:xfrm>
            <a:off x="481584" y="5639278"/>
            <a:ext cx="8180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noProof="1" smtClean="0">
                <a:solidFill>
                  <a:schemeClr val="tx1"/>
                </a:solidFill>
              </a:rPr>
              <a:t>console.log(person.toString()); // writes </a:t>
            </a:r>
            <a:r>
              <a:rPr lang="en-US" dirty="0">
                <a:solidFill>
                  <a:schemeClr val="tx1"/>
                </a:solidFill>
              </a:rPr>
              <a:t>'</a:t>
            </a:r>
            <a:r>
              <a:rPr lang="en-US" noProof="1" smtClean="0">
                <a:solidFill>
                  <a:schemeClr val="tx1"/>
                </a:solidFill>
              </a:rPr>
              <a:t>Doncho Minkov</a:t>
            </a:r>
            <a:r>
              <a:rPr lang="en-US" dirty="0">
                <a:solidFill>
                  <a:schemeClr val="tx1"/>
                </a:solidFill>
              </a:rPr>
              <a:t>'</a:t>
            </a:r>
            <a:endParaRPr lang="en-US" noProof="1">
              <a:solidFill>
                <a:schemeClr val="tx1"/>
              </a:solidFill>
            </a:endParaRPr>
          </a:p>
        </p:txBody>
      </p:sp>
      <p:sp>
        <p:nvSpPr>
          <p:cNvPr id="8" name="Content Placeholder 4"/>
          <p:cNvSpPr txBox="1">
            <a:spLocks/>
          </p:cNvSpPr>
          <p:nvPr/>
        </p:nvSpPr>
        <p:spPr>
          <a:xfrm>
            <a:off x="228600" y="5036291"/>
            <a:ext cx="8686800" cy="577081"/>
          </a:xfrm>
          <a:prstGeom prst="rect">
            <a:avLst/>
          </a:prstGeom>
        </p:spPr>
        <p:txBody>
          <a:bodyPr>
            <a:spAutoFit/>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lvl="1"/>
            <a:r>
              <a:rPr lang="en-US" dirty="0" smtClean="0">
                <a:solidFill>
                  <a:schemeClr val="tx1"/>
                </a:solidFill>
              </a:rPr>
              <a:t>Then the object properties can be used:</a:t>
            </a:r>
          </a:p>
        </p:txBody>
      </p:sp>
      <p:sp>
        <p:nvSpPr>
          <p:cNvPr id="9" name="Title 3"/>
          <p:cNvSpPr txBox="1">
            <a:spLocks/>
          </p:cNvSpPr>
          <p:nvPr/>
        </p:nvSpPr>
        <p:spPr>
          <a:xfrm>
            <a:off x="1869232" y="6237312"/>
            <a:ext cx="7274768" cy="26056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b="0" i="1" u="none" strike="noStrike" kern="1200" cap="none" spc="0" normalizeH="0" baseline="0" noProof="0" smtClean="0">
                <a:ln>
                  <a:noFill/>
                </a:ln>
                <a:solidFill>
                  <a:schemeClr val="tx1"/>
                </a:solidFill>
                <a:effectLst/>
                <a:uLnTx/>
                <a:uFillTx/>
                <a:latin typeface="+mj-lt"/>
                <a:ea typeface="+mj-ea"/>
                <a:cs typeface="+mj-cs"/>
              </a:rPr>
              <a:t>Using JavaScript Object Literal – Live Demo</a:t>
            </a:r>
            <a:endParaRPr kumimoji="0" lang="en-US" b="0" i="1"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10/main" val="3472626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Objects</a:t>
            </a:r>
            <a:endParaRPr lang="en-US" dirty="0"/>
          </a:p>
        </p:txBody>
      </p:sp>
      <p:sp>
        <p:nvSpPr>
          <p:cNvPr id="5" name="Content Placeholder 4"/>
          <p:cNvSpPr>
            <a:spLocks noGrp="1"/>
          </p:cNvSpPr>
          <p:nvPr>
            <p:ph idx="1"/>
          </p:nvPr>
        </p:nvSpPr>
        <p:spPr>
          <a:xfrm>
            <a:off x="228600" y="1053000"/>
            <a:ext cx="8686800" cy="5544000"/>
          </a:xfrm>
        </p:spPr>
        <p:txBody>
          <a:bodyPr/>
          <a:lstStyle/>
          <a:p>
            <a:r>
              <a:rPr lang="en-US" dirty="0" smtClean="0"/>
              <a:t>Object notations are great, but repeating code is not, right?</a:t>
            </a:r>
          </a:p>
          <a:p>
            <a:pPr lvl="1"/>
            <a:r>
              <a:rPr lang="en-US" dirty="0" smtClean="0"/>
              <a:t>Lets make two persons:</a:t>
            </a:r>
          </a:p>
          <a:p>
            <a:pPr lvl="1"/>
            <a:endParaRPr lang="en-US" dirty="0"/>
          </a:p>
          <a:p>
            <a:pPr lvl="1"/>
            <a:endParaRPr lang="en-US" dirty="0" smtClean="0"/>
          </a:p>
          <a:p>
            <a:pPr lvl="1"/>
            <a:endParaRPr lang="en-US" dirty="0"/>
          </a:p>
          <a:p>
            <a:pPr lvl="1">
              <a:spcBef>
                <a:spcPts val="2400"/>
              </a:spcBef>
            </a:pPr>
            <a:r>
              <a:rPr lang="en-US" dirty="0" smtClean="0"/>
              <a:t>Lots of repeating code</a:t>
            </a:r>
          </a:p>
          <a:p>
            <a:pPr lvl="2"/>
            <a:r>
              <a:rPr lang="en-US" dirty="0" smtClean="0"/>
              <a:t>Can't we use a constructor or function to create an object?</a:t>
            </a:r>
            <a:endParaRPr lang="en-US" dirty="0"/>
          </a:p>
        </p:txBody>
      </p:sp>
      <p:sp>
        <p:nvSpPr>
          <p:cNvPr id="6" name="Text Placeholder 5"/>
          <p:cNvSpPr txBox="1">
            <a:spLocks/>
          </p:cNvSpPr>
          <p:nvPr/>
        </p:nvSpPr>
        <p:spPr>
          <a:xfrm>
            <a:off x="539552" y="2564904"/>
            <a:ext cx="8180832" cy="21082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solidFill>
                  <a:schemeClr val="tx1"/>
                </a:solidFill>
              </a:rPr>
              <a:t>var minkov, georgiev;</a:t>
            </a:r>
          </a:p>
          <a:p>
            <a:r>
              <a:rPr lang="en-US" sz="1800" noProof="1" smtClean="0">
                <a:solidFill>
                  <a:schemeClr val="tx1"/>
                </a:solidFill>
              </a:rPr>
              <a:t>minkov = {fname: </a:t>
            </a:r>
            <a:r>
              <a:rPr lang="en-US" sz="1800" dirty="0" smtClean="0">
                <a:solidFill>
                  <a:schemeClr val="tx1"/>
                </a:solidFill>
              </a:rPr>
              <a:t>'</a:t>
            </a:r>
            <a:r>
              <a:rPr lang="en-US" sz="1800" noProof="1" smtClean="0">
                <a:solidFill>
                  <a:schemeClr val="tx1"/>
                </a:solidFill>
              </a:rPr>
              <a:t>Doncho</a:t>
            </a:r>
            <a:r>
              <a:rPr lang="en-US" sz="1800" dirty="0" smtClean="0">
                <a:solidFill>
                  <a:schemeClr val="tx1"/>
                </a:solidFill>
              </a:rPr>
              <a:t>'</a:t>
            </a:r>
            <a:r>
              <a:rPr lang="en-US" sz="1800" noProof="1" smtClean="0">
                <a:solidFill>
                  <a:schemeClr val="tx1"/>
                </a:solidFill>
              </a:rPr>
              <a:t>, lname: </a:t>
            </a:r>
            <a:r>
              <a:rPr lang="en-US" sz="1800" dirty="0" smtClean="0">
                <a:solidFill>
                  <a:schemeClr val="tx1"/>
                </a:solidFill>
              </a:rPr>
              <a:t>'</a:t>
            </a:r>
            <a:r>
              <a:rPr lang="en-US" sz="1800" noProof="1" smtClean="0">
                <a:solidFill>
                  <a:schemeClr val="tx1"/>
                </a:solidFill>
              </a:rPr>
              <a:t>Minkov</a:t>
            </a:r>
            <a:r>
              <a:rPr lang="en-US" sz="1800" dirty="0" smtClean="0">
                <a:solidFill>
                  <a:schemeClr val="tx1"/>
                </a:solidFill>
              </a:rPr>
              <a:t>'</a:t>
            </a:r>
            <a:r>
              <a:rPr lang="en-US" sz="1800" noProof="1" smtClean="0">
                <a:solidFill>
                  <a:schemeClr val="tx1"/>
                </a:solidFill>
              </a:rPr>
              <a:t>,</a:t>
            </a:r>
          </a:p>
          <a:p>
            <a:r>
              <a:rPr lang="en-US" sz="1800" noProof="1" smtClean="0">
                <a:solidFill>
                  <a:schemeClr val="tx1"/>
                </a:solidFill>
              </a:rPr>
              <a:t>  toString: function(){ return this.fname + </a:t>
            </a:r>
            <a:r>
              <a:rPr lang="en-US" sz="1800" dirty="0">
                <a:solidFill>
                  <a:schemeClr val="tx1"/>
                </a:solidFill>
              </a:rPr>
              <a:t>'</a:t>
            </a:r>
            <a:r>
              <a:rPr lang="en-US" sz="1800" noProof="1" smtClean="0">
                <a:solidFill>
                  <a:schemeClr val="tx1"/>
                </a:solidFill>
              </a:rPr>
              <a:t> </a:t>
            </a:r>
            <a:r>
              <a:rPr lang="en-US" sz="1800" dirty="0">
                <a:solidFill>
                  <a:schemeClr val="tx1"/>
                </a:solidFill>
              </a:rPr>
              <a:t>'</a:t>
            </a:r>
            <a:r>
              <a:rPr lang="en-US" sz="1800" noProof="1" smtClean="0">
                <a:solidFill>
                  <a:schemeClr val="tx1"/>
                </a:solidFill>
              </a:rPr>
              <a:t> + this.lname;}</a:t>
            </a:r>
          </a:p>
          <a:p>
            <a:r>
              <a:rPr lang="en-US" sz="1800" noProof="1" smtClean="0">
                <a:solidFill>
                  <a:schemeClr val="tx1"/>
                </a:solidFill>
              </a:rPr>
              <a:t>}</a:t>
            </a:r>
          </a:p>
          <a:p>
            <a:pPr>
              <a:spcBef>
                <a:spcPts val="600"/>
              </a:spcBef>
            </a:pPr>
            <a:r>
              <a:rPr lang="en-US" sz="1800" noProof="1" smtClean="0">
                <a:solidFill>
                  <a:schemeClr val="tx1"/>
                </a:solidFill>
              </a:rPr>
              <a:t>georgiev = { fname: </a:t>
            </a:r>
            <a:r>
              <a:rPr lang="en-US" sz="1800" dirty="0" smtClean="0">
                <a:solidFill>
                  <a:schemeClr val="tx1"/>
                </a:solidFill>
              </a:rPr>
              <a:t>'</a:t>
            </a:r>
            <a:r>
              <a:rPr lang="en-US" sz="1800" noProof="1" smtClean="0">
                <a:solidFill>
                  <a:schemeClr val="tx1"/>
                </a:solidFill>
              </a:rPr>
              <a:t>Georgi</a:t>
            </a:r>
            <a:r>
              <a:rPr lang="en-US" sz="1800" dirty="0">
                <a:solidFill>
                  <a:schemeClr val="tx1"/>
                </a:solidFill>
              </a:rPr>
              <a:t>'</a:t>
            </a:r>
            <a:r>
              <a:rPr lang="en-US" sz="1800" noProof="1" smtClean="0">
                <a:solidFill>
                  <a:schemeClr val="tx1"/>
                </a:solidFill>
              </a:rPr>
              <a:t>, lname: </a:t>
            </a:r>
            <a:r>
              <a:rPr lang="en-US" sz="1800" dirty="0" smtClean="0">
                <a:solidFill>
                  <a:schemeClr val="tx1"/>
                </a:solidFill>
              </a:rPr>
              <a:t>'</a:t>
            </a:r>
            <a:r>
              <a:rPr lang="en-US" sz="1800" noProof="1" smtClean="0">
                <a:solidFill>
                  <a:schemeClr val="tx1"/>
                </a:solidFill>
              </a:rPr>
              <a:t>Georgiev</a:t>
            </a:r>
            <a:r>
              <a:rPr lang="en-US" sz="1800" dirty="0">
                <a:solidFill>
                  <a:schemeClr val="tx1"/>
                </a:solidFill>
              </a:rPr>
              <a:t>'</a:t>
            </a:r>
            <a:r>
              <a:rPr lang="en-US" sz="1800" noProof="1" smtClean="0">
                <a:solidFill>
                  <a:schemeClr val="tx1"/>
                </a:solidFill>
              </a:rPr>
              <a:t>, </a:t>
            </a:r>
            <a:br>
              <a:rPr lang="en-US" sz="1800" noProof="1" smtClean="0">
                <a:solidFill>
                  <a:schemeClr val="tx1"/>
                </a:solidFill>
              </a:rPr>
            </a:br>
            <a:r>
              <a:rPr lang="en-US" sz="1800" noProof="1" smtClean="0">
                <a:solidFill>
                  <a:schemeClr val="tx1"/>
                </a:solidFill>
              </a:rPr>
              <a:t>  toString: function(){ return this.fname + </a:t>
            </a:r>
            <a:r>
              <a:rPr lang="en-US" sz="1800" dirty="0">
                <a:solidFill>
                  <a:schemeClr val="tx1"/>
                </a:solidFill>
              </a:rPr>
              <a:t>'</a:t>
            </a:r>
            <a:r>
              <a:rPr lang="en-US" sz="1800" noProof="1" smtClean="0">
                <a:solidFill>
                  <a:schemeClr val="tx1"/>
                </a:solidFill>
              </a:rPr>
              <a:t> </a:t>
            </a:r>
            <a:r>
              <a:rPr lang="en-US" sz="1800" dirty="0">
                <a:solidFill>
                  <a:schemeClr val="tx1"/>
                </a:solidFill>
              </a:rPr>
              <a:t>'</a:t>
            </a:r>
            <a:r>
              <a:rPr lang="en-US" sz="1800" noProof="1" smtClean="0">
                <a:solidFill>
                  <a:schemeClr val="tx1"/>
                </a:solidFill>
              </a:rPr>
              <a:t> + this.lname;}</a:t>
            </a:r>
          </a:p>
          <a:p>
            <a:r>
              <a:rPr lang="en-US" sz="1800" noProof="1" smtClean="0">
                <a:solidFill>
                  <a:schemeClr val="tx1"/>
                </a:solidFill>
              </a:rPr>
              <a:t>}   </a:t>
            </a:r>
            <a:endParaRPr lang="en-US" sz="1800" noProof="1">
              <a:solidFill>
                <a:schemeClr val="tx1"/>
              </a:solidFill>
            </a:endParaRPr>
          </a:p>
        </p:txBody>
      </p:sp>
    </p:spTree>
    <p:extLst>
      <p:ext uri="{BB962C8B-B14F-4D97-AF65-F5344CB8AC3E}">
        <p14:creationId xmlns="" xmlns:p14="http://schemas.microsoft.com/office/powerpoint/2010/main" val="15499434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 Building Function</a:t>
            </a:r>
            <a:endParaRPr lang="en-US" dirty="0"/>
          </a:p>
        </p:txBody>
      </p:sp>
      <p:sp>
        <p:nvSpPr>
          <p:cNvPr id="5" name="Content Placeholder 4"/>
          <p:cNvSpPr>
            <a:spLocks noGrp="1"/>
          </p:cNvSpPr>
          <p:nvPr>
            <p:ph idx="1"/>
          </p:nvPr>
        </p:nvSpPr>
        <p:spPr>
          <a:xfrm>
            <a:off x="228600" y="1000125"/>
            <a:ext cx="8686800" cy="1962531"/>
          </a:xfrm>
        </p:spPr>
        <p:txBody>
          <a:bodyPr/>
          <a:lstStyle/>
          <a:p>
            <a:r>
              <a:rPr lang="en-US" dirty="0" smtClean="0"/>
              <a:t>A function for building objects</a:t>
            </a:r>
          </a:p>
          <a:p>
            <a:pPr lvl="1"/>
            <a:r>
              <a:rPr lang="en-US" dirty="0" smtClean="0"/>
              <a:t>Just pass first and last name and get a object</a:t>
            </a:r>
          </a:p>
          <a:p>
            <a:pPr lvl="2"/>
            <a:r>
              <a:rPr lang="en-US" dirty="0" smtClean="0"/>
              <a:t>Something like a constructor</a:t>
            </a:r>
            <a:endParaRPr lang="en-US" dirty="0"/>
          </a:p>
        </p:txBody>
      </p:sp>
      <p:sp>
        <p:nvSpPr>
          <p:cNvPr id="6" name="Text Placeholder 5"/>
          <p:cNvSpPr txBox="1">
            <a:spLocks/>
          </p:cNvSpPr>
          <p:nvPr/>
        </p:nvSpPr>
        <p:spPr>
          <a:xfrm>
            <a:off x="396000" y="2925000"/>
            <a:ext cx="8352000" cy="293926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solidFill>
                  <a:schemeClr val="tx1"/>
                </a:solidFill>
              </a:rPr>
              <a:t>var minkov, georgiev;</a:t>
            </a:r>
            <a:endParaRPr lang="en-US" sz="1800" noProof="1">
              <a:solidFill>
                <a:schemeClr val="tx1"/>
              </a:solidFill>
            </a:endParaRPr>
          </a:p>
          <a:p>
            <a:r>
              <a:rPr lang="en-US" sz="1800" noProof="1" smtClean="0">
                <a:solidFill>
                  <a:schemeClr val="tx1"/>
                </a:solidFill>
              </a:rPr>
              <a:t>function makePerson(fname, lname) {</a:t>
            </a:r>
          </a:p>
          <a:p>
            <a:r>
              <a:rPr lang="en-US" sz="1800" noProof="1" smtClean="0">
                <a:solidFill>
                  <a:schemeClr val="tx1"/>
                </a:solidFill>
              </a:rPr>
              <a:t>  return {</a:t>
            </a:r>
          </a:p>
          <a:p>
            <a:r>
              <a:rPr lang="en-US" sz="1800" noProof="1" smtClean="0">
                <a:solidFill>
                  <a:schemeClr val="tx1"/>
                </a:solidFill>
              </a:rPr>
              <a:t>    fname: fname, </a:t>
            </a:r>
          </a:p>
          <a:p>
            <a:r>
              <a:rPr lang="en-US" sz="1800" noProof="1" smtClean="0">
                <a:solidFill>
                  <a:schemeClr val="tx1"/>
                </a:solidFill>
              </a:rPr>
              <a:t>    lname: lname,</a:t>
            </a:r>
          </a:p>
          <a:p>
            <a:r>
              <a:rPr lang="en-US" sz="1800" noProof="1" smtClean="0">
                <a:solidFill>
                  <a:schemeClr val="tx1"/>
                </a:solidFill>
              </a:rPr>
              <a:t>    toString: function (){return this.fname + </a:t>
            </a:r>
            <a:r>
              <a:rPr lang="en-US" sz="1800" dirty="0">
                <a:solidFill>
                  <a:schemeClr val="tx1"/>
                </a:solidFill>
              </a:rPr>
              <a:t>'</a:t>
            </a:r>
            <a:r>
              <a:rPr lang="en-US" sz="1800" noProof="1" smtClean="0">
                <a:solidFill>
                  <a:schemeClr val="tx1"/>
                </a:solidFill>
              </a:rPr>
              <a:t> </a:t>
            </a:r>
            <a:r>
              <a:rPr lang="en-US" sz="1800" dirty="0">
                <a:solidFill>
                  <a:schemeClr val="tx1"/>
                </a:solidFill>
              </a:rPr>
              <a:t>'</a:t>
            </a:r>
            <a:r>
              <a:rPr lang="en-US" sz="1800" noProof="1" smtClean="0">
                <a:solidFill>
                  <a:schemeClr val="tx1"/>
                </a:solidFill>
              </a:rPr>
              <a:t> + this.lname;}</a:t>
            </a:r>
          </a:p>
          <a:p>
            <a:r>
              <a:rPr lang="en-US" sz="1800" noProof="1" smtClean="0">
                <a:solidFill>
                  <a:schemeClr val="tx1"/>
                </a:solidFill>
              </a:rPr>
              <a:t>  }</a:t>
            </a:r>
          </a:p>
          <a:p>
            <a:r>
              <a:rPr lang="en-US" sz="1800" noProof="1" smtClean="0">
                <a:solidFill>
                  <a:schemeClr val="tx1"/>
                </a:solidFill>
              </a:rPr>
              <a:t>}</a:t>
            </a:r>
          </a:p>
          <a:p>
            <a:pPr>
              <a:spcBef>
                <a:spcPts val="600"/>
              </a:spcBef>
            </a:pPr>
            <a:r>
              <a:rPr lang="en-US" sz="1800" noProof="1" smtClean="0">
                <a:solidFill>
                  <a:schemeClr val="tx1"/>
                </a:solidFill>
              </a:rPr>
              <a:t>minkov = makePerson(</a:t>
            </a:r>
            <a:r>
              <a:rPr lang="en-US" sz="1800" dirty="0">
                <a:solidFill>
                  <a:schemeClr val="tx1"/>
                </a:solidFill>
              </a:rPr>
              <a:t>'</a:t>
            </a:r>
            <a:r>
              <a:rPr lang="en-US" sz="1800" noProof="1" smtClean="0">
                <a:solidFill>
                  <a:schemeClr val="tx1"/>
                </a:solidFill>
              </a:rPr>
              <a:t>Doncho</a:t>
            </a:r>
            <a:r>
              <a:rPr lang="en-US" sz="1800" dirty="0" smtClean="0">
                <a:solidFill>
                  <a:schemeClr val="tx1"/>
                </a:solidFill>
              </a:rPr>
              <a:t>'</a:t>
            </a:r>
            <a:r>
              <a:rPr lang="en-US" sz="1800" noProof="1" smtClean="0">
                <a:solidFill>
                  <a:schemeClr val="tx1"/>
                </a:solidFill>
              </a:rPr>
              <a:t>,</a:t>
            </a:r>
            <a:r>
              <a:rPr lang="en-US" sz="1800" dirty="0">
                <a:solidFill>
                  <a:schemeClr val="tx1"/>
                </a:solidFill>
              </a:rPr>
              <a:t> </a:t>
            </a:r>
            <a:r>
              <a:rPr lang="en-US" sz="1800" dirty="0" smtClean="0">
                <a:solidFill>
                  <a:schemeClr val="tx1"/>
                </a:solidFill>
              </a:rPr>
              <a:t>'</a:t>
            </a:r>
            <a:r>
              <a:rPr lang="en-US" sz="1800" noProof="1" smtClean="0">
                <a:solidFill>
                  <a:schemeClr val="tx1"/>
                </a:solidFill>
              </a:rPr>
              <a:t>Minkov</a:t>
            </a:r>
            <a:r>
              <a:rPr lang="en-US" sz="1800" dirty="0">
                <a:solidFill>
                  <a:schemeClr val="tx1"/>
                </a:solidFill>
              </a:rPr>
              <a:t>'</a:t>
            </a:r>
            <a:r>
              <a:rPr lang="en-US" sz="1800" noProof="1" smtClean="0">
                <a:solidFill>
                  <a:schemeClr val="tx1"/>
                </a:solidFill>
              </a:rPr>
              <a:t>);</a:t>
            </a:r>
          </a:p>
          <a:p>
            <a:r>
              <a:rPr lang="en-US" sz="1800" noProof="1" smtClean="0">
                <a:solidFill>
                  <a:schemeClr val="tx1"/>
                </a:solidFill>
              </a:rPr>
              <a:t>georgiev = makePerson(</a:t>
            </a:r>
            <a:r>
              <a:rPr lang="en-US" sz="1800" dirty="0" smtClean="0">
                <a:solidFill>
                  <a:schemeClr val="tx1"/>
                </a:solidFill>
              </a:rPr>
              <a:t>'</a:t>
            </a:r>
            <a:r>
              <a:rPr lang="en-US" sz="1800" noProof="1" smtClean="0">
                <a:solidFill>
                  <a:schemeClr val="tx1"/>
                </a:solidFill>
              </a:rPr>
              <a:t>Georgi</a:t>
            </a:r>
            <a:r>
              <a:rPr lang="en-US" sz="1800" dirty="0" smtClean="0">
                <a:solidFill>
                  <a:schemeClr val="tx1"/>
                </a:solidFill>
              </a:rPr>
              <a:t>'</a:t>
            </a:r>
            <a:r>
              <a:rPr lang="en-US" sz="1800" noProof="1" smtClean="0">
                <a:solidFill>
                  <a:schemeClr val="tx1"/>
                </a:solidFill>
              </a:rPr>
              <a:t>,</a:t>
            </a:r>
            <a:r>
              <a:rPr lang="en-US" sz="1800" dirty="0">
                <a:solidFill>
                  <a:schemeClr val="tx1"/>
                </a:solidFill>
              </a:rPr>
              <a:t> </a:t>
            </a:r>
            <a:r>
              <a:rPr lang="en-US" sz="1800" dirty="0" smtClean="0">
                <a:solidFill>
                  <a:schemeClr val="tx1"/>
                </a:solidFill>
              </a:rPr>
              <a:t>'</a:t>
            </a:r>
            <a:r>
              <a:rPr lang="en-US" sz="1800" noProof="1" smtClean="0">
                <a:solidFill>
                  <a:schemeClr val="tx1"/>
                </a:solidFill>
              </a:rPr>
              <a:t>Georgiev</a:t>
            </a:r>
            <a:r>
              <a:rPr lang="en-US" sz="1800" dirty="0">
                <a:solidFill>
                  <a:schemeClr val="tx1"/>
                </a:solidFill>
              </a:rPr>
              <a:t>'</a:t>
            </a:r>
            <a:r>
              <a:rPr lang="en-US" sz="1800" noProof="1" smtClean="0">
                <a:solidFill>
                  <a:schemeClr val="tx1"/>
                </a:solidFill>
              </a:rPr>
              <a:t>);</a:t>
            </a:r>
            <a:endParaRPr lang="en-US" sz="1800" noProof="1">
              <a:solidFill>
                <a:schemeClr val="tx1"/>
              </a:solidFill>
            </a:endParaRPr>
          </a:p>
        </p:txBody>
      </p:sp>
      <p:sp>
        <p:nvSpPr>
          <p:cNvPr id="7" name="Content Placeholder 4"/>
          <p:cNvSpPr txBox="1">
            <a:spLocks/>
          </p:cNvSpPr>
          <p:nvPr/>
        </p:nvSpPr>
        <p:spPr>
          <a:xfrm>
            <a:off x="228600" y="5828919"/>
            <a:ext cx="8686800" cy="593725"/>
          </a:xfrm>
          <a:prstGeom prst="rect">
            <a:avLst/>
          </a:prstGeom>
        </p:spPr>
        <p:txBody>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solidFill>
                  <a:schemeClr val="tx1"/>
                </a:solidFill>
              </a:rPr>
              <a:t>Much cooler, right?</a:t>
            </a:r>
            <a:endParaRPr lang="en-US" dirty="0">
              <a:solidFill>
                <a:schemeClr val="tx1"/>
              </a:solidFill>
            </a:endParaRPr>
          </a:p>
        </p:txBody>
      </p:sp>
      <p:sp>
        <p:nvSpPr>
          <p:cNvPr id="8" name="Title 3"/>
          <p:cNvSpPr txBox="1">
            <a:spLocks/>
          </p:cNvSpPr>
          <p:nvPr/>
        </p:nvSpPr>
        <p:spPr>
          <a:xfrm>
            <a:off x="2953544" y="6423521"/>
            <a:ext cx="6190456" cy="43447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800" b="0" i="1" u="none" strike="noStrike" kern="1200" cap="none" spc="0" normalizeH="0" baseline="0" noProof="0" smtClean="0">
                <a:ln>
                  <a:noFill/>
                </a:ln>
                <a:solidFill>
                  <a:schemeClr val="tx1"/>
                </a:solidFill>
                <a:effectLst/>
                <a:uLnTx/>
                <a:uFillTx/>
                <a:latin typeface="+mj-lt"/>
                <a:ea typeface="+mj-ea"/>
                <a:cs typeface="+mj-cs"/>
              </a:rPr>
              <a:t>Object Building Function – Live Demo</a:t>
            </a:r>
            <a:endParaRPr kumimoji="0" lang="en-US" sz="1800" b="0" i="1"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10/main" val="18297611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23528" y="1772816"/>
            <a:ext cx="8686800" cy="3010055"/>
          </a:xfrm>
        </p:spPr>
        <p:txBody>
          <a:bodyPr>
            <a:spAutoFit/>
          </a:bodyPr>
          <a:lstStyle/>
          <a:p>
            <a:r>
              <a:rPr lang="en-US" dirty="0" smtClean="0"/>
              <a:t>JavaScript objects are just a set of key/value pairs</a:t>
            </a:r>
          </a:p>
          <a:p>
            <a:pPr lvl="1"/>
            <a:r>
              <a:rPr lang="en-US" dirty="0"/>
              <a:t>E</a:t>
            </a:r>
            <a:r>
              <a:rPr lang="en-US" dirty="0" smtClean="0"/>
              <a:t>ach value can be accessed by its key</a:t>
            </a:r>
          </a:p>
          <a:p>
            <a:pPr lvl="1"/>
            <a:r>
              <a:rPr lang="en-US" dirty="0" smtClean="0"/>
              <a:t>Properties in objects are accessed using the </a:t>
            </a:r>
            <a:br>
              <a:rPr lang="en-US" dirty="0" smtClean="0"/>
            </a:br>
            <a:r>
              <a:rPr lang="en-US" dirty="0" smtClean="0"/>
              <a:t>dot-notation (</a:t>
            </a:r>
            <a:r>
              <a:rPr lang="en-US" noProof="1" smtClean="0"/>
              <a:t>obj.property</a:t>
            </a:r>
            <a:r>
              <a:rPr lang="en-US" dirty="0" smtClean="0"/>
              <a:t>)</a:t>
            </a:r>
          </a:p>
          <a:p>
            <a:pPr lvl="1"/>
            <a:r>
              <a:rPr lang="en-US" dirty="0" smtClean="0"/>
              <a:t>Yet properties can be used with brackets</a:t>
            </a:r>
          </a:p>
          <a:p>
            <a:pPr lvl="2"/>
            <a:r>
              <a:rPr lang="en-US" dirty="0" smtClean="0"/>
              <a:t>Like an array</a:t>
            </a:r>
          </a:p>
        </p:txBody>
      </p:sp>
      <p:sp>
        <p:nvSpPr>
          <p:cNvPr id="7" name="Text Placeholder 5"/>
          <p:cNvSpPr txBox="1">
            <a:spLocks/>
          </p:cNvSpPr>
          <p:nvPr/>
        </p:nvSpPr>
        <p:spPr>
          <a:xfrm>
            <a:off x="756000" y="5047839"/>
            <a:ext cx="7632000" cy="3847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900" noProof="1" smtClean="0">
                <a:solidFill>
                  <a:schemeClr val="tx1"/>
                </a:solidFill>
              </a:rPr>
              <a:t>document.write === document[</a:t>
            </a:r>
            <a:r>
              <a:rPr lang="en-US" sz="1800" dirty="0" smtClean="0">
                <a:solidFill>
                  <a:schemeClr val="tx1"/>
                </a:solidFill>
              </a:rPr>
              <a:t>'</a:t>
            </a:r>
            <a:r>
              <a:rPr lang="en-US" sz="1900" noProof="1" smtClean="0">
                <a:solidFill>
                  <a:schemeClr val="tx1"/>
                </a:solidFill>
              </a:rPr>
              <a:t>write</a:t>
            </a:r>
            <a:r>
              <a:rPr lang="en-US" sz="1800" dirty="0">
                <a:solidFill>
                  <a:schemeClr val="tx1"/>
                </a:solidFill>
              </a:rPr>
              <a:t>'</a:t>
            </a:r>
            <a:r>
              <a:rPr lang="en-US" sz="1900" noProof="1" smtClean="0">
                <a:solidFill>
                  <a:schemeClr val="tx1"/>
                </a:solidFill>
              </a:rPr>
              <a:t>] // results in true</a:t>
            </a:r>
          </a:p>
        </p:txBody>
      </p:sp>
      <p:sp>
        <p:nvSpPr>
          <p:cNvPr id="6" name="Title 1"/>
          <p:cNvSpPr txBox="1">
            <a:spLocks/>
          </p:cNvSpPr>
          <p:nvPr/>
        </p:nvSpPr>
        <p:spPr>
          <a:xfrm>
            <a:off x="2915816" y="5805264"/>
            <a:ext cx="5186536" cy="359912"/>
          </a:xfrm>
          <a:prstGeom prst="rect">
            <a:avLst/>
          </a:prstGeom>
        </p:spPr>
        <p:txBody>
          <a:bodyPr vert="horz" lIns="91440" tIns="45720" rIns="91440" bIns="45720" rtlCol="0" anchor="ct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800" b="0" i="1" u="none" strike="noStrike" kern="1200" cap="none" spc="0" normalizeH="0" baseline="0" noProof="0" smtClean="0">
                <a:ln>
                  <a:noFill/>
                </a:ln>
                <a:solidFill>
                  <a:schemeClr val="tx1"/>
                </a:solidFill>
                <a:effectLst/>
                <a:uLnTx/>
                <a:uFillTx/>
                <a:latin typeface="+mj-lt"/>
                <a:ea typeface="+mj-ea"/>
                <a:cs typeface="+mj-cs"/>
              </a:rPr>
              <a:t>JavaScript Object Properties – Live Demo</a:t>
            </a:r>
            <a:endParaRPr kumimoji="0" lang="en-US" sz="1800" b="0" i="1" u="none" strike="noStrike" kern="1200" cap="none" spc="0" normalizeH="0" baseline="0" noProof="0" dirty="0">
              <a:ln>
                <a:noFill/>
              </a:ln>
              <a:solidFill>
                <a:schemeClr val="tx1"/>
              </a:solidFill>
              <a:effectLst/>
              <a:uLnTx/>
              <a:uFillTx/>
              <a:latin typeface="+mj-lt"/>
              <a:ea typeface="+mj-ea"/>
              <a:cs typeface="+mj-cs"/>
            </a:endParaRPr>
          </a:p>
        </p:txBody>
      </p:sp>
      <p:sp>
        <p:nvSpPr>
          <p:cNvPr id="9" name="Title 1"/>
          <p:cNvSpPr txBox="1">
            <a:spLocks/>
          </p:cNvSpPr>
          <p:nvPr/>
        </p:nvSpPr>
        <p:spPr>
          <a:xfrm>
            <a:off x="1259632" y="260648"/>
            <a:ext cx="6931152" cy="156362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smtClean="0">
                <a:ln>
                  <a:noFill/>
                </a:ln>
                <a:solidFill>
                  <a:schemeClr val="tx1"/>
                </a:solidFill>
                <a:effectLst/>
                <a:uLnTx/>
                <a:uFillTx/>
                <a:latin typeface="+mj-lt"/>
                <a:ea typeface="+mj-ea"/>
                <a:cs typeface="+mj-cs"/>
              </a:rPr>
              <a:t>JavaScript Object Properties</a:t>
            </a:r>
            <a:endParaRPr kumimoji="0" lang="en-US" sz="4400" b="1" i="0" u="sng"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10/main" val="14375092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lstStyle/>
          <a:p>
            <a:r>
              <a:rPr lang="en-US" b="1" u="sng" dirty="0" smtClean="0"/>
              <a:t>Associative Arrays</a:t>
            </a:r>
            <a:endParaRPr lang="en-US" b="1" u="sng" dirty="0"/>
          </a:p>
        </p:txBody>
      </p:sp>
      <p:sp>
        <p:nvSpPr>
          <p:cNvPr id="5" name="Content Placeholder 4"/>
          <p:cNvSpPr>
            <a:spLocks noGrp="1"/>
          </p:cNvSpPr>
          <p:nvPr>
            <p:ph idx="1"/>
          </p:nvPr>
        </p:nvSpPr>
        <p:spPr>
          <a:xfrm>
            <a:off x="228600" y="909000"/>
            <a:ext cx="8686800" cy="2403735"/>
          </a:xfrm>
        </p:spPr>
        <p:txBody>
          <a:bodyPr>
            <a:spAutoFit/>
          </a:bodyPr>
          <a:lstStyle/>
          <a:p>
            <a:pPr>
              <a:lnSpc>
                <a:spcPct val="90000"/>
              </a:lnSpc>
            </a:pPr>
            <a:r>
              <a:rPr lang="en-US" sz="3000" dirty="0" smtClean="0"/>
              <a:t>Objects can be used as </a:t>
            </a:r>
            <a:r>
              <a:rPr lang="en-US" sz="3000" dirty="0" smtClean="0"/>
              <a:t>associative </a:t>
            </a:r>
            <a:r>
              <a:rPr lang="en-US" sz="3000" dirty="0" smtClean="0"/>
              <a:t>arrays</a:t>
            </a:r>
          </a:p>
          <a:p>
            <a:pPr lvl="1">
              <a:lnSpc>
                <a:spcPct val="90000"/>
              </a:lnSpc>
            </a:pPr>
            <a:r>
              <a:rPr lang="en-US" sz="2800" dirty="0" smtClean="0"/>
              <a:t>The key (index) is string instead of number</a:t>
            </a:r>
          </a:p>
          <a:p>
            <a:pPr lvl="2">
              <a:lnSpc>
                <a:spcPct val="90000"/>
              </a:lnSpc>
            </a:pPr>
            <a:r>
              <a:rPr lang="en-US" sz="2600" dirty="0" smtClean="0"/>
              <a:t>Also called </a:t>
            </a:r>
            <a:r>
              <a:rPr lang="en-US" sz="2600" dirty="0" smtClean="0">
                <a:latin typeface="Consolas" panose="020B0609020204030204" pitchFamily="49" charset="0"/>
                <a:cs typeface="Consolas" panose="020B0609020204030204" pitchFamily="49" charset="0"/>
              </a:rPr>
              <a:t>dictionaries</a:t>
            </a:r>
            <a:r>
              <a:rPr lang="en-US" sz="2600" dirty="0" smtClean="0"/>
              <a:t> or </a:t>
            </a:r>
            <a:r>
              <a:rPr lang="en-US" sz="2600" dirty="0" smtClean="0">
                <a:latin typeface="Consolas" panose="020B0609020204030204" pitchFamily="49" charset="0"/>
                <a:cs typeface="Consolas" panose="020B0609020204030204" pitchFamily="49" charset="0"/>
              </a:rPr>
              <a:t>maps</a:t>
            </a:r>
          </a:p>
          <a:p>
            <a:pPr>
              <a:lnSpc>
                <a:spcPct val="90000"/>
              </a:lnSpc>
            </a:pPr>
            <a:r>
              <a:rPr lang="en-US" sz="3000" dirty="0" smtClean="0"/>
              <a:t>Associative arrays don't have array properties</a:t>
            </a:r>
          </a:p>
          <a:p>
            <a:pPr lvl="1">
              <a:lnSpc>
                <a:spcPct val="90000"/>
              </a:lnSpc>
            </a:pPr>
            <a:r>
              <a:rPr lang="en-US" sz="2800" dirty="0" smtClean="0">
                <a:latin typeface="Consolas" panose="020B0609020204030204" pitchFamily="49" charset="0"/>
                <a:cs typeface="Consolas" panose="020B0609020204030204" pitchFamily="49" charset="0"/>
              </a:rPr>
              <a:t>length</a:t>
            </a:r>
            <a:r>
              <a:rPr lang="en-US" sz="2800" dirty="0"/>
              <a:t>, </a:t>
            </a:r>
            <a:r>
              <a:rPr lang="en-US" sz="2800" noProof="1" smtClean="0">
                <a:latin typeface="Consolas" panose="020B0609020204030204" pitchFamily="49" charset="0"/>
                <a:cs typeface="Consolas" panose="020B0609020204030204" pitchFamily="49" charset="0"/>
              </a:rPr>
              <a:t>indexOf</a:t>
            </a:r>
            <a:r>
              <a:rPr lang="en-US" sz="2800" dirty="0" smtClean="0"/>
              <a:t>, </a:t>
            </a:r>
            <a:r>
              <a:rPr lang="en-US" sz="2800" dirty="0"/>
              <a:t>etc…</a:t>
            </a:r>
          </a:p>
        </p:txBody>
      </p:sp>
      <p:sp>
        <p:nvSpPr>
          <p:cNvPr id="6" name="Text Placeholder 5"/>
          <p:cNvSpPr txBox="1">
            <a:spLocks/>
          </p:cNvSpPr>
          <p:nvPr/>
        </p:nvSpPr>
        <p:spPr>
          <a:xfrm>
            <a:off x="481584" y="3573000"/>
            <a:ext cx="8180832" cy="30162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solidFill>
                  <a:schemeClr val="tx1"/>
                </a:solidFill>
              </a:rPr>
              <a:t>function countWords(words) {</a:t>
            </a:r>
          </a:p>
          <a:p>
            <a:r>
              <a:rPr lang="en-US" sz="1800" noProof="1" smtClean="0">
                <a:solidFill>
                  <a:schemeClr val="tx1"/>
                </a:solidFill>
              </a:rPr>
              <a:t>  var word,</a:t>
            </a:r>
            <a:r>
              <a:rPr lang="bg-BG" sz="1800" noProof="1" smtClean="0">
                <a:solidFill>
                  <a:schemeClr val="tx1"/>
                </a:solidFill>
              </a:rPr>
              <a:t> </a:t>
            </a:r>
            <a:r>
              <a:rPr lang="en-US" sz="1800" noProof="1" smtClean="0">
                <a:solidFill>
                  <a:schemeClr val="tx1"/>
                </a:solidFill>
              </a:rPr>
              <a:t>i,</a:t>
            </a:r>
          </a:p>
          <a:p>
            <a:r>
              <a:rPr lang="en-US" sz="1800" noProof="1">
                <a:solidFill>
                  <a:schemeClr val="tx1"/>
                </a:solidFill>
              </a:rPr>
              <a:t> </a:t>
            </a:r>
            <a:r>
              <a:rPr lang="en-US" sz="1800" noProof="1" smtClean="0">
                <a:solidFill>
                  <a:schemeClr val="tx1"/>
                </a:solidFill>
              </a:rPr>
              <a:t>     wordsCount = {};  </a:t>
            </a:r>
            <a:r>
              <a:rPr lang="bg-BG" sz="1800" noProof="1" smtClean="0">
                <a:solidFill>
                  <a:schemeClr val="tx1"/>
                </a:solidFill>
              </a:rPr>
              <a:t>     </a:t>
            </a:r>
            <a:endParaRPr lang="en-US" sz="1800" noProof="1" smtClean="0">
              <a:solidFill>
                <a:schemeClr val="tx1"/>
              </a:solidFill>
            </a:endParaRPr>
          </a:p>
          <a:p>
            <a:pPr>
              <a:spcBef>
                <a:spcPts val="600"/>
              </a:spcBef>
            </a:pPr>
            <a:r>
              <a:rPr lang="en-US" sz="1800" noProof="1" smtClean="0">
                <a:solidFill>
                  <a:schemeClr val="tx1"/>
                </a:solidFill>
              </a:rPr>
              <a:t>  for (i in words) {</a:t>
            </a:r>
          </a:p>
          <a:p>
            <a:r>
              <a:rPr lang="en-US" sz="1800" noProof="1" smtClean="0">
                <a:solidFill>
                  <a:schemeClr val="tx1"/>
                </a:solidFill>
              </a:rPr>
              <a:t>    word = words[i].toLowerCase();</a:t>
            </a:r>
          </a:p>
          <a:p>
            <a:r>
              <a:rPr lang="en-US" sz="1800" noProof="1" smtClean="0">
                <a:solidFill>
                  <a:schemeClr val="tx1"/>
                </a:solidFill>
              </a:rPr>
              <a:t>    if (</a:t>
            </a:r>
            <a:r>
              <a:rPr lang="bg-BG" sz="1800" noProof="1" smtClean="0">
                <a:solidFill>
                  <a:schemeClr val="tx1"/>
                </a:solidFill>
              </a:rPr>
              <a:t>!</a:t>
            </a:r>
            <a:r>
              <a:rPr lang="en-US" sz="1800" noProof="1" smtClean="0">
                <a:solidFill>
                  <a:schemeClr val="tx1"/>
                </a:solidFill>
              </a:rPr>
              <a:t>wordsCount[word])</a:t>
            </a:r>
            <a:r>
              <a:rPr lang="bg-BG" sz="1800" noProof="1" smtClean="0">
                <a:solidFill>
                  <a:schemeClr val="tx1"/>
                </a:solidFill>
              </a:rPr>
              <a:t> </a:t>
            </a:r>
            <a:r>
              <a:rPr lang="en-US" sz="1800" noProof="1" smtClean="0">
                <a:solidFill>
                  <a:schemeClr val="tx1"/>
                </a:solidFill>
              </a:rPr>
              <a:t>{ wordsCount[word] = </a:t>
            </a:r>
            <a:r>
              <a:rPr lang="bg-BG" sz="1800" noProof="1" smtClean="0">
                <a:solidFill>
                  <a:schemeClr val="tx1"/>
                </a:solidFill>
              </a:rPr>
              <a:t>0</a:t>
            </a:r>
            <a:r>
              <a:rPr lang="en-US" sz="1800" noProof="1" smtClean="0">
                <a:solidFill>
                  <a:schemeClr val="tx1"/>
                </a:solidFill>
              </a:rPr>
              <a:t>; }</a:t>
            </a:r>
          </a:p>
          <a:p>
            <a:r>
              <a:rPr lang="bg-BG" sz="1800" noProof="1" smtClean="0">
                <a:solidFill>
                  <a:schemeClr val="tx1"/>
                </a:solidFill>
              </a:rPr>
              <a:t>    </a:t>
            </a:r>
            <a:r>
              <a:rPr lang="en-US" sz="1800" noProof="1" smtClean="0">
                <a:solidFill>
                  <a:schemeClr val="tx1"/>
                </a:solidFill>
              </a:rPr>
              <a:t>wordsCount[word] </a:t>
            </a:r>
            <a:r>
              <a:rPr lang="bg-BG" sz="1800" noProof="1" smtClean="0">
                <a:solidFill>
                  <a:schemeClr val="tx1"/>
                </a:solidFill>
              </a:rPr>
              <a:t>+= 1</a:t>
            </a:r>
            <a:r>
              <a:rPr lang="en-US" sz="1800" noProof="1" smtClean="0">
                <a:solidFill>
                  <a:schemeClr val="tx1"/>
                </a:solidFill>
              </a:rPr>
              <a:t>;</a:t>
            </a:r>
          </a:p>
          <a:p>
            <a:r>
              <a:rPr lang="en-US" sz="1800" noProof="1" smtClean="0">
                <a:solidFill>
                  <a:schemeClr val="tx1"/>
                </a:solidFill>
              </a:rPr>
              <a:t>  }</a:t>
            </a:r>
          </a:p>
          <a:p>
            <a:pPr>
              <a:spcBef>
                <a:spcPts val="600"/>
              </a:spcBef>
            </a:pPr>
            <a:r>
              <a:rPr lang="en-US" sz="1800" noProof="1" smtClean="0">
                <a:solidFill>
                  <a:schemeClr val="tx1"/>
                </a:solidFill>
              </a:rPr>
              <a:t>  return wordsCount</a:t>
            </a:r>
          </a:p>
          <a:p>
            <a:r>
              <a:rPr lang="en-US" sz="1800" noProof="1" smtClean="0">
                <a:solidFill>
                  <a:schemeClr val="tx1"/>
                </a:solidFill>
              </a:rPr>
              <a:t>}</a:t>
            </a:r>
          </a:p>
        </p:txBody>
      </p:sp>
      <p:sp>
        <p:nvSpPr>
          <p:cNvPr id="7" name="Title 1"/>
          <p:cNvSpPr txBox="1">
            <a:spLocks/>
          </p:cNvSpPr>
          <p:nvPr/>
        </p:nvSpPr>
        <p:spPr>
          <a:xfrm>
            <a:off x="4139952" y="6237312"/>
            <a:ext cx="4534272" cy="362471"/>
          </a:xfrm>
          <a:prstGeom prst="rect">
            <a:avLst/>
          </a:prstGeom>
        </p:spPr>
        <p:txBody>
          <a:bodyPr vert="horz" lIns="91440" tIns="45720" rIns="91440" bIns="45720" rtlCol="0" anchor="ct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800" b="0" i="1" u="none" strike="noStrike" kern="1200" cap="none" spc="0" normalizeH="0" baseline="0" noProof="0" smtClean="0">
                <a:ln>
                  <a:noFill/>
                </a:ln>
                <a:solidFill>
                  <a:schemeClr val="tx1"/>
                </a:solidFill>
                <a:effectLst/>
                <a:uLnTx/>
                <a:uFillTx/>
                <a:latin typeface="+mj-lt"/>
                <a:ea typeface="+mj-ea"/>
                <a:cs typeface="+mj-cs"/>
              </a:rPr>
              <a:t>Associative Arrays – Live Demo</a:t>
            </a:r>
            <a:endParaRPr kumimoji="0" lang="en-US" sz="1800" b="0" i="1"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10/main" val="4077660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en-US" smtClean="0"/>
              <a:t>What are Objects? </a:t>
            </a:r>
            <a:r>
              <a:rPr lang="en-US"/>
              <a:t>(2</a:t>
            </a:r>
            <a:r>
              <a:rPr lang="en-US" smtClean="0"/>
              <a:t>)</a:t>
            </a:r>
            <a:endParaRPr lang="en-US"/>
          </a:p>
        </p:txBody>
      </p:sp>
      <p:sp>
        <p:nvSpPr>
          <p:cNvPr id="600067" name="Rectangle 3"/>
          <p:cNvSpPr>
            <a:spLocks noGrp="1" noChangeArrowheads="1"/>
          </p:cNvSpPr>
          <p:nvPr>
            <p:ph idx="1"/>
          </p:nvPr>
        </p:nvSpPr>
        <p:spPr/>
        <p:txBody>
          <a:bodyPr/>
          <a:lstStyle/>
          <a:p>
            <a:pPr>
              <a:lnSpc>
                <a:spcPct val="100000"/>
              </a:lnSpc>
            </a:pPr>
            <a:r>
              <a:rPr lang="en-US" dirty="0"/>
              <a:t>How do software objects implement real-world objects?</a:t>
            </a:r>
          </a:p>
          <a:p>
            <a:pPr lvl="1">
              <a:lnSpc>
                <a:spcPct val="100000"/>
              </a:lnSpc>
            </a:pPr>
            <a:r>
              <a:rPr lang="en-US" dirty="0"/>
              <a:t>Use variables/data to implement states</a:t>
            </a:r>
          </a:p>
          <a:p>
            <a:pPr lvl="1">
              <a:lnSpc>
                <a:spcPct val="100000"/>
              </a:lnSpc>
            </a:pPr>
            <a:r>
              <a:rPr lang="en-US" dirty="0"/>
              <a:t>Use methods/functions to implement behaviors</a:t>
            </a:r>
          </a:p>
          <a:p>
            <a:pPr>
              <a:lnSpc>
                <a:spcPct val="100000"/>
              </a:lnSpc>
            </a:pPr>
            <a:r>
              <a:rPr lang="en-US" dirty="0"/>
              <a:t>An object is a software bundle of variables and related methods</a:t>
            </a:r>
          </a:p>
        </p:txBody>
      </p:sp>
    </p:spTree>
    <p:extLst>
      <p:ext uri="{BB962C8B-B14F-4D97-AF65-F5344CB8AC3E}">
        <p14:creationId xmlns="" xmlns:p14="http://schemas.microsoft.com/office/powerpoint/2010/main" val="369401478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Objects Represent</a:t>
            </a:r>
            <a:endParaRPr lang="en-US"/>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solidFill>
                  <a:schemeClr val="tx1"/>
                </a:solidFill>
              </a:rPr>
              <a:pPr>
                <a:defRPr/>
              </a:pPr>
              <a:t>4</a:t>
            </a:fld>
            <a:endParaRPr lang="en-US">
              <a:solidFill>
                <a:schemeClr val="tx1"/>
              </a:solidFill>
            </a:endParaRPr>
          </a:p>
        </p:txBody>
      </p:sp>
      <p:sp>
        <p:nvSpPr>
          <p:cNvPr id="5" name="Text Box 2"/>
          <p:cNvSpPr txBox="1">
            <a:spLocks noChangeArrowheads="1"/>
          </p:cNvSpPr>
          <p:nvPr/>
        </p:nvSpPr>
        <p:spPr bwMode="auto">
          <a:xfrm>
            <a:off x="1042988" y="1295400"/>
            <a:ext cx="7239000" cy="5008562"/>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2800" b="1" dirty="0">
                <a:effectLst>
                  <a:outerShdw blurRad="38100" dist="38100" dir="2700000" algn="tl">
                    <a:srgbClr val="000000">
                      <a:alpha val="43137"/>
                    </a:srgbClr>
                  </a:outerShdw>
                </a:effectLst>
                <a:sym typeface="Monotype Sorts" pitchFamily="2" charset="2"/>
              </a:rPr>
              <a:t> </a:t>
            </a:r>
            <a:r>
              <a:rPr kumimoji="0" lang="en-AU" sz="2800" b="1" dirty="0">
                <a:effectLst>
                  <a:outerShdw blurRad="38100" dist="38100" dir="2700000" algn="tl">
                    <a:srgbClr val="000000">
                      <a:alpha val="43137"/>
                    </a:srgbClr>
                  </a:outerShdw>
                </a:effectLst>
              </a:rPr>
              <a:t>checks</a:t>
            </a:r>
          </a:p>
          <a:p>
            <a:pPr>
              <a:lnSpc>
                <a:spcPct val="100000"/>
              </a:lnSpc>
              <a:spcBef>
                <a:spcPct val="50000"/>
              </a:spcBef>
            </a:pPr>
            <a:r>
              <a:rPr kumimoji="0" lang="en-AU" sz="2800" b="1" dirty="0">
                <a:effectLst>
                  <a:outerShdw blurRad="38100" dist="38100" dir="2700000" algn="tl">
                    <a:srgbClr val="000000">
                      <a:alpha val="43137"/>
                    </a:srgbClr>
                  </a:outerShdw>
                </a:effectLst>
                <a:sym typeface="Monotype Sorts" pitchFamily="2" charset="2"/>
              </a:rPr>
              <a:t></a:t>
            </a:r>
            <a:r>
              <a:rPr kumimoji="0" lang="en-AU" sz="2800" b="1" dirty="0">
                <a:effectLst>
                  <a:outerShdw blurRad="38100" dist="38100" dir="2700000" algn="tl">
                    <a:srgbClr val="000000">
                      <a:alpha val="43137"/>
                    </a:srgbClr>
                  </a:outerShdw>
                </a:effectLst>
              </a:rPr>
              <a:t> people</a:t>
            </a:r>
          </a:p>
          <a:p>
            <a:pPr>
              <a:lnSpc>
                <a:spcPct val="100000"/>
              </a:lnSpc>
              <a:spcBef>
                <a:spcPct val="50000"/>
              </a:spcBef>
            </a:pPr>
            <a:r>
              <a:rPr kumimoji="0" lang="en-AU" sz="2800" b="1" dirty="0">
                <a:effectLst>
                  <a:outerShdw blurRad="38100" dist="38100" dir="2700000" algn="tl">
                    <a:srgbClr val="000000">
                      <a:alpha val="43137"/>
                    </a:srgbClr>
                  </a:outerShdw>
                </a:effectLst>
                <a:sym typeface="Monotype Sorts" pitchFamily="2" charset="2"/>
              </a:rPr>
              <a:t></a:t>
            </a:r>
            <a:r>
              <a:rPr kumimoji="0" lang="en-AU" sz="2800" b="1" dirty="0">
                <a:effectLst>
                  <a:outerShdw blurRad="38100" dist="38100" dir="2700000" algn="tl">
                    <a:srgbClr val="000000">
                      <a:alpha val="43137"/>
                    </a:srgbClr>
                  </a:outerShdw>
                </a:effectLst>
              </a:rPr>
              <a:t> shopping list</a:t>
            </a:r>
          </a:p>
          <a:p>
            <a:pPr>
              <a:lnSpc>
                <a:spcPct val="100000"/>
              </a:lnSpc>
              <a:spcBef>
                <a:spcPct val="50000"/>
              </a:spcBef>
            </a:pPr>
            <a:r>
              <a:rPr kumimoji="0" lang="en-AU" sz="2800" b="1" dirty="0">
                <a:effectLst>
                  <a:outerShdw blurRad="38100" dist="38100" dir="2700000" algn="tl">
                    <a:srgbClr val="000000">
                      <a:alpha val="43137"/>
                    </a:srgbClr>
                  </a:outerShdw>
                </a:effectLst>
              </a:rPr>
              <a:t>…</a:t>
            </a:r>
          </a:p>
          <a:p>
            <a:pPr>
              <a:lnSpc>
                <a:spcPct val="100000"/>
              </a:lnSpc>
              <a:spcBef>
                <a:spcPct val="50000"/>
              </a:spcBef>
            </a:pPr>
            <a:r>
              <a:rPr kumimoji="0" lang="en-AU" sz="2800" b="1" dirty="0">
                <a:effectLst>
                  <a:outerShdw blurRad="38100" dist="38100" dir="2700000" algn="tl">
                    <a:srgbClr val="000000">
                      <a:alpha val="43137"/>
                    </a:srgbClr>
                  </a:outerShdw>
                </a:effectLst>
                <a:sym typeface="Monotype Sorts" pitchFamily="2" charset="2"/>
              </a:rPr>
              <a:t></a:t>
            </a:r>
            <a:r>
              <a:rPr kumimoji="0" lang="en-AU" sz="2800" b="1" dirty="0">
                <a:effectLst>
                  <a:outerShdw blurRad="38100" dist="38100" dir="2700000" algn="tl">
                    <a:srgbClr val="000000">
                      <a:alpha val="43137"/>
                    </a:srgbClr>
                  </a:outerShdw>
                </a:effectLst>
              </a:rPr>
              <a:t> numbers</a:t>
            </a:r>
          </a:p>
          <a:p>
            <a:pPr>
              <a:lnSpc>
                <a:spcPct val="100000"/>
              </a:lnSpc>
              <a:spcBef>
                <a:spcPct val="50000"/>
              </a:spcBef>
            </a:pPr>
            <a:r>
              <a:rPr kumimoji="0" lang="en-AU" sz="2800" b="1" dirty="0">
                <a:effectLst>
                  <a:outerShdw blurRad="38100" dist="38100" dir="2700000" algn="tl">
                    <a:srgbClr val="000000">
                      <a:alpha val="43137"/>
                    </a:srgbClr>
                  </a:outerShdw>
                </a:effectLst>
                <a:sym typeface="Monotype Sorts" pitchFamily="2" charset="2"/>
              </a:rPr>
              <a:t></a:t>
            </a:r>
            <a:r>
              <a:rPr kumimoji="0" lang="en-AU" sz="2800" b="1" dirty="0">
                <a:effectLst>
                  <a:outerShdw blurRad="38100" dist="38100" dir="2700000" algn="tl">
                    <a:srgbClr val="000000">
                      <a:alpha val="43137"/>
                    </a:srgbClr>
                  </a:outerShdw>
                </a:effectLst>
              </a:rPr>
              <a:t> characters</a:t>
            </a:r>
          </a:p>
          <a:p>
            <a:pPr>
              <a:lnSpc>
                <a:spcPct val="100000"/>
              </a:lnSpc>
              <a:spcBef>
                <a:spcPct val="50000"/>
              </a:spcBef>
            </a:pPr>
            <a:r>
              <a:rPr kumimoji="0" lang="en-AU" sz="2800" b="1" dirty="0">
                <a:effectLst>
                  <a:outerShdw blurRad="38100" dist="38100" dir="2700000" algn="tl">
                    <a:srgbClr val="000000">
                      <a:alpha val="43137"/>
                    </a:srgbClr>
                  </a:outerShdw>
                </a:effectLst>
                <a:sym typeface="Monotype Sorts" pitchFamily="2" charset="2"/>
              </a:rPr>
              <a:t></a:t>
            </a:r>
            <a:r>
              <a:rPr kumimoji="0" lang="en-AU" sz="2800" b="1" dirty="0">
                <a:effectLst>
                  <a:outerShdw blurRad="38100" dist="38100" dir="2700000" algn="tl">
                    <a:srgbClr val="000000">
                      <a:alpha val="43137"/>
                    </a:srgbClr>
                  </a:outerShdw>
                </a:effectLst>
              </a:rPr>
              <a:t> queues</a:t>
            </a:r>
          </a:p>
          <a:p>
            <a:pPr>
              <a:lnSpc>
                <a:spcPct val="100000"/>
              </a:lnSpc>
              <a:spcBef>
                <a:spcPct val="50000"/>
              </a:spcBef>
            </a:pPr>
            <a:r>
              <a:rPr kumimoji="0" lang="en-AU" sz="2800" b="1" dirty="0">
                <a:effectLst>
                  <a:outerShdw blurRad="38100" dist="38100" dir="2700000" algn="tl">
                    <a:srgbClr val="000000">
                      <a:alpha val="43137"/>
                    </a:srgbClr>
                  </a:outerShdw>
                </a:effectLst>
                <a:sym typeface="Monotype Sorts" pitchFamily="2" charset="2"/>
              </a:rPr>
              <a:t></a:t>
            </a:r>
            <a:r>
              <a:rPr kumimoji="0" lang="en-AU" sz="2800" b="1" dirty="0">
                <a:effectLst>
                  <a:outerShdw blurRad="38100" dist="38100" dir="2700000" algn="tl">
                    <a:srgbClr val="000000">
                      <a:alpha val="43137"/>
                    </a:srgbClr>
                  </a:outerShdw>
                </a:effectLst>
              </a:rPr>
              <a:t> arrays</a:t>
            </a:r>
          </a:p>
        </p:txBody>
      </p:sp>
      <p:sp>
        <p:nvSpPr>
          <p:cNvPr id="6" name="AutoShape 3"/>
          <p:cNvSpPr>
            <a:spLocks/>
          </p:cNvSpPr>
          <p:nvPr/>
        </p:nvSpPr>
        <p:spPr bwMode="auto">
          <a:xfrm>
            <a:off x="4132263" y="1398082"/>
            <a:ext cx="609600" cy="1609725"/>
          </a:xfrm>
          <a:prstGeom prst="rightBrace">
            <a:avLst>
              <a:gd name="adj1" fmla="val 20725"/>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dirty="0">
              <a:effectLst>
                <a:outerShdw blurRad="38100" dist="38100" dir="2700000" algn="tl">
                  <a:srgbClr val="000000">
                    <a:alpha val="43137"/>
                  </a:srgbClr>
                </a:outerShdw>
              </a:effectLst>
            </a:endParaRPr>
          </a:p>
        </p:txBody>
      </p:sp>
      <p:sp>
        <p:nvSpPr>
          <p:cNvPr id="7" name="AutoShape 4"/>
          <p:cNvSpPr>
            <a:spLocks/>
          </p:cNvSpPr>
          <p:nvPr/>
        </p:nvSpPr>
        <p:spPr bwMode="auto">
          <a:xfrm>
            <a:off x="3962400" y="3971962"/>
            <a:ext cx="914400" cy="2193925"/>
          </a:xfrm>
          <a:prstGeom prst="rightBrace">
            <a:avLst>
              <a:gd name="adj1" fmla="val 19994"/>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effectLst>
                <a:outerShdw blurRad="38100" dist="38100" dir="2700000" algn="tl">
                  <a:srgbClr val="000000">
                    <a:alpha val="43137"/>
                  </a:srgbClr>
                </a:outerShdw>
              </a:effectLst>
            </a:endParaRPr>
          </a:p>
        </p:txBody>
      </p:sp>
      <p:sp>
        <p:nvSpPr>
          <p:cNvPr id="8" name="Text Box 5"/>
          <p:cNvSpPr txBox="1">
            <a:spLocks noChangeArrowheads="1"/>
          </p:cNvSpPr>
          <p:nvPr/>
        </p:nvSpPr>
        <p:spPr bwMode="auto">
          <a:xfrm>
            <a:off x="5178407" y="1676960"/>
            <a:ext cx="2932112" cy="1066800"/>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3200" b="1">
                <a:effectLst>
                  <a:outerShdw blurRad="38100" dist="38100" dir="2700000" algn="tl">
                    <a:srgbClr val="000000">
                      <a:alpha val="43137"/>
                    </a:srgbClr>
                  </a:outerShdw>
                </a:effectLst>
              </a:rPr>
              <a:t>Things </a:t>
            </a:r>
            <a:r>
              <a:rPr kumimoji="0" lang="en-AU" sz="3200" b="1" smtClean="0">
                <a:effectLst>
                  <a:outerShdw blurRad="38100" dist="38100" dir="2700000" algn="tl">
                    <a:srgbClr val="000000">
                      <a:alpha val="43137"/>
                    </a:srgbClr>
                  </a:outerShdw>
                </a:effectLst>
              </a:rPr>
              <a:t>from the </a:t>
            </a:r>
            <a:r>
              <a:rPr kumimoji="0" lang="en-AU" sz="3200" b="1">
                <a:effectLst>
                  <a:outerShdw blurRad="38100" dist="38100" dir="2700000" algn="tl">
                    <a:srgbClr val="000000">
                      <a:alpha val="43137"/>
                    </a:srgbClr>
                  </a:outerShdw>
                </a:effectLst>
              </a:rPr>
              <a:t>real world</a:t>
            </a:r>
          </a:p>
        </p:txBody>
      </p:sp>
      <p:sp>
        <p:nvSpPr>
          <p:cNvPr id="9" name="Text Box 6"/>
          <p:cNvSpPr txBox="1">
            <a:spLocks noChangeArrowheads="1"/>
          </p:cNvSpPr>
          <p:nvPr/>
        </p:nvSpPr>
        <p:spPr bwMode="auto">
          <a:xfrm>
            <a:off x="5181601" y="4548261"/>
            <a:ext cx="3048000" cy="1066800"/>
          </a:xfrm>
          <a:prstGeom prst="rect">
            <a:avLst/>
          </a:prstGeom>
          <a:noFill/>
          <a:ln w="12700">
            <a:noFill/>
            <a:miter lim="800000"/>
            <a:headEnd type="none" w="sm" len="sm"/>
            <a:tailEnd type="none" w="sm" len="sm"/>
          </a:ln>
          <a:effectLst/>
        </p:spPr>
        <p:txBody>
          <a:bodyPr wrap="square">
            <a:spAutoFit/>
          </a:bodyPr>
          <a:lstStyle/>
          <a:p>
            <a:pPr>
              <a:lnSpc>
                <a:spcPct val="100000"/>
              </a:lnSpc>
              <a:spcBef>
                <a:spcPct val="50000"/>
              </a:spcBef>
            </a:pPr>
            <a:r>
              <a:rPr kumimoji="0" lang="en-AU" sz="3200" b="1">
                <a:effectLst>
                  <a:outerShdw blurRad="38100" dist="38100" dir="2700000" algn="tl">
                    <a:srgbClr val="000000">
                      <a:alpha val="43137"/>
                    </a:srgbClr>
                  </a:outerShdw>
                </a:effectLst>
              </a:rPr>
              <a:t>Things </a:t>
            </a:r>
            <a:r>
              <a:rPr kumimoji="0" lang="en-AU" sz="3200" b="1" smtClean="0">
                <a:effectLst>
                  <a:outerShdw blurRad="38100" dist="38100" dir="2700000" algn="tl">
                    <a:srgbClr val="000000">
                      <a:alpha val="43137"/>
                    </a:srgbClr>
                  </a:outerShdw>
                </a:effectLst>
              </a:rPr>
              <a:t>from the </a:t>
            </a:r>
            <a:r>
              <a:rPr kumimoji="0" lang="en-AU" sz="3200" b="1">
                <a:effectLst>
                  <a:outerShdw blurRad="38100" dist="38100" dir="2700000" algn="tl">
                    <a:srgbClr val="000000">
                      <a:alpha val="43137"/>
                    </a:srgbClr>
                  </a:outerShdw>
                </a:effectLst>
              </a:rPr>
              <a:t>computer world</a:t>
            </a:r>
          </a:p>
        </p:txBody>
      </p:sp>
    </p:spTree>
    <p:extLst>
      <p:ext uri="{BB962C8B-B14F-4D97-AF65-F5344CB8AC3E}">
        <p14:creationId xmlns="" xmlns:p14="http://schemas.microsoft.com/office/powerpoint/2010/main" val="3480363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dirty="0"/>
              <a:t>What is </a:t>
            </a:r>
            <a:r>
              <a:rPr lang="en-US" smtClean="0"/>
              <a:t>a Object Type?</a:t>
            </a:r>
            <a:endParaRPr lang="bg-BG" dirty="0"/>
          </a:p>
        </p:txBody>
      </p:sp>
      <p:sp>
        <p:nvSpPr>
          <p:cNvPr id="630787" name="Rectangle 3"/>
          <p:cNvSpPr>
            <a:spLocks noGrp="1" noChangeArrowheads="1"/>
          </p:cNvSpPr>
          <p:nvPr>
            <p:ph idx="1"/>
          </p:nvPr>
        </p:nvSpPr>
        <p:spPr>
          <a:xfrm>
            <a:off x="228600" y="1066800"/>
            <a:ext cx="8610600" cy="5638800"/>
          </a:xfrm>
          <a:noFill/>
          <a:ln/>
          <a:effectLst/>
        </p:spPr>
        <p:txBody>
          <a:bodyPr lIns="91440" tIns="45720" rIns="91440" bIns="45720"/>
          <a:lstStyle/>
          <a:p>
            <a:pPr>
              <a:lnSpc>
                <a:spcPct val="100000"/>
              </a:lnSpc>
            </a:pPr>
            <a:r>
              <a:rPr lang="en-US" dirty="0" smtClean="0"/>
              <a:t>The formal definition </a:t>
            </a:r>
            <a:r>
              <a:rPr lang="en-US" dirty="0"/>
              <a:t>of a</a:t>
            </a:r>
            <a:r>
              <a:rPr lang="en-US" dirty="0" smtClean="0"/>
              <a:t> object type:</a:t>
            </a:r>
          </a:p>
          <a:p>
            <a:pPr>
              <a:lnSpc>
                <a:spcPts val="4400"/>
              </a:lnSpc>
            </a:pPr>
            <a:endParaRPr lang="en-US" dirty="0" smtClean="0"/>
          </a:p>
          <a:p>
            <a:pPr>
              <a:lnSpc>
                <a:spcPts val="4400"/>
              </a:lnSpc>
            </a:pPr>
            <a:endParaRPr lang="en-US" dirty="0" smtClean="0"/>
          </a:p>
          <a:p>
            <a:pPr>
              <a:lnSpc>
                <a:spcPts val="4400"/>
              </a:lnSpc>
            </a:pPr>
            <a:endParaRPr lang="en-US" dirty="0" smtClean="0"/>
          </a:p>
          <a:p>
            <a:pPr>
              <a:lnSpc>
                <a:spcPts val="4400"/>
              </a:lnSpc>
            </a:pPr>
            <a:endParaRPr lang="en-US" dirty="0"/>
          </a:p>
          <a:p>
            <a:pPr algn="r">
              <a:lnSpc>
                <a:spcPct val="100000"/>
              </a:lnSpc>
              <a:spcBef>
                <a:spcPts val="1800"/>
              </a:spcBef>
              <a:buFontTx/>
              <a:buNone/>
            </a:pPr>
            <a:r>
              <a:rPr lang="en-US" sz="2800" dirty="0"/>
              <a:t>Definition by </a:t>
            </a:r>
            <a:r>
              <a:rPr lang="en-US" sz="2800" dirty="0" smtClean="0"/>
              <a:t>Google</a:t>
            </a:r>
            <a:endParaRPr lang="en-US" sz="3400" dirty="0"/>
          </a:p>
        </p:txBody>
      </p:sp>
      <p:sp>
        <p:nvSpPr>
          <p:cNvPr id="7" name="Text Placeholder 6"/>
          <p:cNvSpPr>
            <a:spLocks noGrp="1"/>
          </p:cNvSpPr>
          <p:nvPr/>
        </p:nvSpPr>
        <p:spPr>
          <a:xfrm>
            <a:off x="838200" y="1905000"/>
            <a:ext cx="74676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just"/>
            <a:r>
              <a:rPr lang="en-US" sz="3200" dirty="0" smtClean="0">
                <a:solidFill>
                  <a:schemeClr val="tx1"/>
                </a:solidFill>
                <a:latin typeface="+mn-lt"/>
              </a:rPr>
              <a:t>Object types act as templates from which an instance of an object is created at run time. Types define the properties of the object and the methods used to control the object's behavior.</a:t>
            </a:r>
            <a:endParaRPr lang="en-US" sz="3200" dirty="0">
              <a:solidFill>
                <a:schemeClr val="tx1"/>
              </a:solidFill>
              <a:latin typeface="+mn-lt"/>
            </a:endParaRPr>
          </a:p>
        </p:txBody>
      </p:sp>
    </p:spTree>
    <p:extLst>
      <p:ext uri="{BB962C8B-B14F-4D97-AF65-F5344CB8AC3E}">
        <p14:creationId xmlns="" xmlns:p14="http://schemas.microsoft.com/office/powerpoint/2010/main" val="77607725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a:xfrm>
            <a:off x="467544" y="0"/>
            <a:ext cx="8229600" cy="1143000"/>
          </a:xfrm>
        </p:spPr>
        <p:txBody>
          <a:bodyPr/>
          <a:lstStyle/>
          <a:p>
            <a:r>
              <a:rPr lang="en-US" dirty="0" smtClean="0"/>
              <a:t>Object Types</a:t>
            </a:r>
            <a:endParaRPr lang="bg-BG" dirty="0"/>
          </a:p>
        </p:txBody>
      </p:sp>
      <p:sp>
        <p:nvSpPr>
          <p:cNvPr id="602115" name="Rectangle 3"/>
          <p:cNvSpPr>
            <a:spLocks noGrp="1" noChangeArrowheads="1"/>
          </p:cNvSpPr>
          <p:nvPr>
            <p:ph idx="1"/>
          </p:nvPr>
        </p:nvSpPr>
        <p:spPr>
          <a:xfrm>
            <a:off x="228600" y="838200"/>
            <a:ext cx="8686800" cy="5791200"/>
          </a:xfrm>
        </p:spPr>
        <p:txBody>
          <a:bodyPr/>
          <a:lstStyle/>
          <a:p>
            <a:pPr>
              <a:lnSpc>
                <a:spcPct val="100000"/>
              </a:lnSpc>
              <a:spcBef>
                <a:spcPts val="500"/>
              </a:spcBef>
            </a:pPr>
            <a:r>
              <a:rPr kumimoji="0" lang="en-US" dirty="0" smtClean="0"/>
              <a:t>Object Types </a:t>
            </a:r>
            <a:r>
              <a:rPr kumimoji="0" lang="en-US" dirty="0"/>
              <a:t>provide the structure for objects</a:t>
            </a:r>
          </a:p>
          <a:p>
            <a:pPr lvl="1">
              <a:lnSpc>
                <a:spcPct val="100000"/>
              </a:lnSpc>
              <a:spcBef>
                <a:spcPts val="500"/>
              </a:spcBef>
            </a:pPr>
            <a:r>
              <a:rPr kumimoji="0" lang="en-US" dirty="0"/>
              <a:t>Define their </a:t>
            </a:r>
            <a:r>
              <a:rPr kumimoji="0" lang="en-US" dirty="0" smtClean="0"/>
              <a:t>prototype, act as template</a:t>
            </a:r>
            <a:endParaRPr kumimoji="0" lang="en-US" dirty="0"/>
          </a:p>
          <a:p>
            <a:pPr>
              <a:lnSpc>
                <a:spcPct val="100000"/>
              </a:lnSpc>
              <a:spcBef>
                <a:spcPts val="500"/>
              </a:spcBef>
            </a:pPr>
            <a:r>
              <a:rPr kumimoji="0" lang="en-US" dirty="0" smtClean="0"/>
              <a:t>Object Types </a:t>
            </a:r>
            <a:r>
              <a:rPr kumimoji="0" lang="en-US" dirty="0"/>
              <a:t>define:</a:t>
            </a:r>
          </a:p>
          <a:p>
            <a:pPr lvl="1">
              <a:lnSpc>
                <a:spcPct val="100000"/>
              </a:lnSpc>
              <a:spcBef>
                <a:spcPts val="500"/>
              </a:spcBef>
            </a:pPr>
            <a:r>
              <a:rPr kumimoji="0" lang="en-US" dirty="0"/>
              <a:t>Set of attributes</a:t>
            </a:r>
          </a:p>
          <a:p>
            <a:pPr lvl="2">
              <a:lnSpc>
                <a:spcPct val="100000"/>
              </a:lnSpc>
              <a:spcBef>
                <a:spcPts val="500"/>
              </a:spcBef>
            </a:pPr>
            <a:r>
              <a:rPr lang="en-US" dirty="0" smtClean="0"/>
              <a:t>Represented by variables and properties</a:t>
            </a:r>
            <a:endParaRPr kumimoji="0" lang="en-US" dirty="0" smtClean="0"/>
          </a:p>
          <a:p>
            <a:pPr lvl="2">
              <a:lnSpc>
                <a:spcPct val="100000"/>
              </a:lnSpc>
              <a:spcBef>
                <a:spcPts val="500"/>
              </a:spcBef>
            </a:pPr>
            <a:r>
              <a:rPr kumimoji="0" lang="en-US" dirty="0" smtClean="0"/>
              <a:t>Hold their </a:t>
            </a:r>
            <a:r>
              <a:rPr kumimoji="0" lang="en-US" dirty="0"/>
              <a:t>state</a:t>
            </a:r>
          </a:p>
          <a:p>
            <a:pPr lvl="1">
              <a:lnSpc>
                <a:spcPct val="100000"/>
              </a:lnSpc>
              <a:spcBef>
                <a:spcPts val="500"/>
              </a:spcBef>
            </a:pPr>
            <a:r>
              <a:rPr kumimoji="0" lang="en-US" dirty="0" smtClean="0"/>
              <a:t>Set of actions (behavior</a:t>
            </a:r>
            <a:r>
              <a:rPr lang="en-US" dirty="0" smtClean="0"/>
              <a:t>)</a:t>
            </a:r>
            <a:endParaRPr kumimoji="0" lang="en-US" dirty="0"/>
          </a:p>
          <a:p>
            <a:pPr lvl="2">
              <a:lnSpc>
                <a:spcPct val="100000"/>
              </a:lnSpc>
              <a:spcBef>
                <a:spcPts val="500"/>
              </a:spcBef>
            </a:pPr>
            <a:r>
              <a:rPr kumimoji="0" lang="en-US" dirty="0"/>
              <a:t>Represented by methods</a:t>
            </a:r>
          </a:p>
          <a:p>
            <a:pPr>
              <a:lnSpc>
                <a:spcPct val="100000"/>
              </a:lnSpc>
              <a:spcBef>
                <a:spcPts val="500"/>
              </a:spcBef>
            </a:pPr>
            <a:r>
              <a:rPr kumimoji="0" lang="en-US" dirty="0"/>
              <a:t>A </a:t>
            </a:r>
            <a:r>
              <a:rPr kumimoji="0" lang="en-US" dirty="0" smtClean="0"/>
              <a:t>type defines </a:t>
            </a:r>
            <a:r>
              <a:rPr kumimoji="0" lang="en-US" dirty="0"/>
              <a:t>the methods and types of data associated with an object</a:t>
            </a:r>
          </a:p>
        </p:txBody>
      </p:sp>
    </p:spTree>
    <p:extLst>
      <p:ext uri="{BB962C8B-B14F-4D97-AF65-F5344CB8AC3E}">
        <p14:creationId xmlns="" xmlns:p14="http://schemas.microsoft.com/office/powerpoint/2010/main" val="123439928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dirty="0" smtClean="0"/>
              <a:t>Object Types </a:t>
            </a:r>
            <a:r>
              <a:rPr lang="en-US" dirty="0"/>
              <a:t>– Example</a:t>
            </a:r>
            <a:endParaRPr lang="bg-BG" dirty="0"/>
          </a:p>
        </p:txBody>
      </p:sp>
      <p:sp>
        <p:nvSpPr>
          <p:cNvPr id="621571" name="Rectangle 3"/>
          <p:cNvSpPr>
            <a:spLocks noChangeArrowheads="1"/>
          </p:cNvSpPr>
          <p:nvPr/>
        </p:nvSpPr>
        <p:spPr bwMode="auto">
          <a:xfrm>
            <a:off x="1585912" y="2644502"/>
            <a:ext cx="38100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a:effectLst>
                  <a:outerShdw blurRad="38100" dist="38100" dir="2700000" algn="tl">
                    <a:srgbClr val="000000">
                      <a:alpha val="43137"/>
                    </a:srgbClr>
                  </a:outerShdw>
                </a:effectLst>
                <a:latin typeface="Consolas" pitchFamily="49" charset="0"/>
                <a:cs typeface="Consolas" pitchFamily="49" charset="0"/>
              </a:rPr>
              <a:t>Account</a:t>
            </a:r>
          </a:p>
        </p:txBody>
      </p:sp>
      <p:sp>
        <p:nvSpPr>
          <p:cNvPr id="621572" name="Rectangle 4"/>
          <p:cNvSpPr>
            <a:spLocks noChangeArrowheads="1"/>
          </p:cNvSpPr>
          <p:nvPr/>
        </p:nvSpPr>
        <p:spPr bwMode="auto">
          <a:xfrm>
            <a:off x="1585912" y="3250853"/>
            <a:ext cx="3810000" cy="98755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3000"/>
              </a:lnSpc>
              <a:spcBef>
                <a:spcPts val="0"/>
              </a:spcBef>
              <a:buClr>
                <a:schemeClr val="accent5">
                  <a:lumMod val="40000"/>
                  <a:lumOff val="60000"/>
                </a:schemeClr>
              </a:buClr>
              <a:buSzPct val="70000"/>
            </a:pPr>
            <a:r>
              <a:rPr lang="en-US" sz="2400" b="1" noProof="1">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21573" name="Rectangle 5"/>
          <p:cNvSpPr>
            <a:spLocks noChangeArrowheads="1"/>
          </p:cNvSpPr>
          <p:nvPr/>
        </p:nvSpPr>
        <p:spPr bwMode="auto">
          <a:xfrm>
            <a:off x="1585912" y="4247780"/>
            <a:ext cx="38100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effectLst>
                  <a:outerShdw blurRad="38100" dist="38100" dir="2700000" algn="tl">
                    <a:srgbClr val="000000">
                      <a:alpha val="43137"/>
                    </a:srgbClr>
                  </a:outerShdw>
                </a:effectLst>
                <a:latin typeface="Consolas" pitchFamily="49" charset="0"/>
                <a:cs typeface="Consolas" pitchFamily="49" charset="0"/>
              </a:rPr>
              <a:t>+Suspend</a:t>
            </a:r>
            <a:r>
              <a:rPr lang="en-US" sz="2400" b="1" noProof="1">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effectLst>
                  <a:outerShdw blurRad="38100" dist="38100" dir="2700000" algn="tl">
                    <a:srgbClr val="000000">
                      <a:alpha val="43137"/>
                    </a:srgbClr>
                  </a:outerShdw>
                </a:effectLst>
                <a:latin typeface="Consolas" pitchFamily="49" charset="0"/>
                <a:cs typeface="Consolas" pitchFamily="49" charset="0"/>
              </a:rPr>
              <a:t>+Deposit(sum:double</a:t>
            </a:r>
            <a:r>
              <a:rPr lang="en-US" sz="2400" b="1" noProof="1">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effectLst>
                  <a:outerShdw blurRad="38100" dist="38100" dir="2700000" algn="tl">
                    <a:srgbClr val="000000">
                      <a:alpha val="43137"/>
                    </a:srgbClr>
                  </a:outerShdw>
                </a:effectLst>
                <a:latin typeface="Consolas" pitchFamily="49" charset="0"/>
                <a:cs typeface="Consolas" pitchFamily="49" charset="0"/>
              </a:rPr>
              <a:t>+Withdraw(sum:double)</a:t>
            </a:r>
            <a:endParaRPr lang="en-US" sz="2400" b="1" noProof="1">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AutoShape 6"/>
          <p:cNvSpPr>
            <a:spLocks noChangeArrowheads="1"/>
          </p:cNvSpPr>
          <p:nvPr/>
        </p:nvSpPr>
        <p:spPr bwMode="auto">
          <a:xfrm>
            <a:off x="3282408" y="1600200"/>
            <a:ext cx="2057400" cy="527804"/>
          </a:xfrm>
          <a:prstGeom prst="wedgeRoundRectCallout">
            <a:avLst>
              <a:gd name="adj1" fmla="val -49790"/>
              <a:gd name="adj2" fmla="val 174478"/>
              <a:gd name="adj3" fmla="val 16667"/>
            </a:avLst>
          </a:prstGeom>
          <a:solidFill>
            <a:schemeClr val="bg1"/>
          </a:solidFill>
          <a:ln w="6350">
            <a:solidFill>
              <a:schemeClr val="tx1"/>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effectLst>
                  <a:outerShdw blurRad="38100" dist="38100" dir="2700000" algn="tl">
                    <a:srgbClr val="000000">
                      <a:alpha val="43137"/>
                    </a:srgbClr>
                  </a:outerShdw>
                </a:effectLst>
                <a:latin typeface="+mn-lt"/>
                <a:cs typeface="Consolas" pitchFamily="49" charset="0"/>
              </a:rPr>
              <a:t>Type Name</a:t>
            </a:r>
            <a:endParaRPr lang="bg-BG" sz="2800" b="1" dirty="0">
              <a:effectLst>
                <a:outerShdw blurRad="38100" dist="38100" dir="2700000" algn="tl">
                  <a:srgbClr val="000000">
                    <a:alpha val="43137"/>
                  </a:srgbClr>
                </a:outerShdw>
              </a:effectLst>
              <a:latin typeface="+mn-lt"/>
              <a:cs typeface="Consolas" pitchFamily="49" charset="0"/>
            </a:endParaRPr>
          </a:p>
        </p:txBody>
      </p:sp>
      <p:sp>
        <p:nvSpPr>
          <p:cNvPr id="621575" name="AutoShape 7"/>
          <p:cNvSpPr>
            <a:spLocks noChangeArrowheads="1"/>
          </p:cNvSpPr>
          <p:nvPr/>
        </p:nvSpPr>
        <p:spPr bwMode="auto">
          <a:xfrm>
            <a:off x="5776912" y="1624748"/>
            <a:ext cx="2163762" cy="1368425"/>
          </a:xfrm>
          <a:prstGeom prst="wedgeRoundRectCallout">
            <a:avLst>
              <a:gd name="adj1" fmla="val -93064"/>
              <a:gd name="adj2" fmla="val 100860"/>
              <a:gd name="adj3" fmla="val 16667"/>
            </a:avLst>
          </a:prstGeom>
          <a:solidFill>
            <a:schemeClr val="bg1"/>
          </a:solidFill>
          <a:ln w="6350">
            <a:solidFill>
              <a:schemeClr val="tx1"/>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a:effectLst>
                  <a:outerShdw blurRad="38100" dist="38100" dir="2700000" algn="tl">
                    <a:srgbClr val="000000">
                      <a:alpha val="43137"/>
                    </a:srgbClr>
                  </a:outerShdw>
                </a:effectLst>
                <a:latin typeface="+mn-lt"/>
                <a:cs typeface="Consolas" pitchFamily="49" charset="0"/>
              </a:rPr>
              <a:t>Attributes</a:t>
            </a:r>
          </a:p>
          <a:p>
            <a:pPr algn="ctr" eaLnBrk="0" hangingPunct="0">
              <a:lnSpc>
                <a:spcPts val="3000"/>
              </a:lnSpc>
              <a:spcBef>
                <a:spcPts val="0"/>
              </a:spcBef>
              <a:buClr>
                <a:schemeClr val="accent5">
                  <a:lumMod val="40000"/>
                  <a:lumOff val="60000"/>
                </a:schemeClr>
              </a:buClr>
              <a:buSzPct val="70000"/>
            </a:pPr>
            <a:r>
              <a:rPr lang="en-US" sz="2800" b="1" dirty="0">
                <a:effectLst>
                  <a:outerShdw blurRad="38100" dist="38100" dir="2700000" algn="tl">
                    <a:srgbClr val="000000">
                      <a:alpha val="43137"/>
                    </a:srgbClr>
                  </a:outerShdw>
                </a:effectLst>
                <a:latin typeface="+mn-lt"/>
                <a:cs typeface="Consolas" pitchFamily="49" charset="0"/>
              </a:rPr>
              <a:t>(Properties and Fields)</a:t>
            </a:r>
            <a:endParaRPr lang="bg-BG" sz="2800" b="1" dirty="0">
              <a:effectLst>
                <a:outerShdw blurRad="38100" dist="38100" dir="2700000" algn="tl">
                  <a:srgbClr val="000000">
                    <a:alpha val="43137"/>
                  </a:srgbClr>
                </a:outerShdw>
              </a:effectLst>
              <a:latin typeface="+mn-lt"/>
              <a:cs typeface="Consolas" pitchFamily="49" charset="0"/>
            </a:endParaRPr>
          </a:p>
        </p:txBody>
      </p:sp>
      <p:sp>
        <p:nvSpPr>
          <p:cNvPr id="621576" name="AutoShape 8"/>
          <p:cNvSpPr>
            <a:spLocks noChangeArrowheads="1"/>
          </p:cNvSpPr>
          <p:nvPr/>
        </p:nvSpPr>
        <p:spPr bwMode="auto">
          <a:xfrm>
            <a:off x="5853112" y="4139348"/>
            <a:ext cx="2147888" cy="953453"/>
          </a:xfrm>
          <a:prstGeom prst="wedgeRoundRectCallout">
            <a:avLst>
              <a:gd name="adj1" fmla="val -96242"/>
              <a:gd name="adj2" fmla="val -7382"/>
              <a:gd name="adj3" fmla="val 16667"/>
            </a:avLst>
          </a:prstGeom>
          <a:solidFill>
            <a:schemeClr val="bg1"/>
          </a:solidFill>
          <a:ln w="6350">
            <a:solidFill>
              <a:schemeClr val="tx1"/>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a:effectLst>
                  <a:outerShdw blurRad="38100" dist="38100" dir="2700000" algn="tl">
                    <a:srgbClr val="000000">
                      <a:alpha val="43137"/>
                    </a:srgbClr>
                  </a:outerShdw>
                </a:effectLst>
                <a:latin typeface="+mn-lt"/>
                <a:cs typeface="Consolas" pitchFamily="49" charset="0"/>
              </a:rPr>
              <a:t>Operations</a:t>
            </a:r>
          </a:p>
          <a:p>
            <a:pPr algn="ctr" eaLnBrk="0" hangingPunct="0">
              <a:lnSpc>
                <a:spcPts val="3000"/>
              </a:lnSpc>
              <a:spcBef>
                <a:spcPts val="0"/>
              </a:spcBef>
              <a:buClr>
                <a:schemeClr val="accent5">
                  <a:lumMod val="40000"/>
                  <a:lumOff val="60000"/>
                </a:schemeClr>
              </a:buClr>
              <a:buSzPct val="70000"/>
            </a:pPr>
            <a:r>
              <a:rPr lang="en-US" sz="2800" b="1" dirty="0">
                <a:effectLst>
                  <a:outerShdw blurRad="38100" dist="38100" dir="2700000" algn="tl">
                    <a:srgbClr val="000000">
                      <a:alpha val="43137"/>
                    </a:srgbClr>
                  </a:outerShdw>
                </a:effectLst>
                <a:latin typeface="+mn-lt"/>
                <a:cs typeface="Consolas" pitchFamily="49" charset="0"/>
              </a:rPr>
              <a:t>(Methods)</a:t>
            </a:r>
            <a:endParaRPr lang="bg-BG" sz="2800" b="1" dirty="0">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 xmlns:p14="http://schemas.microsoft.com/office/powerpoint/2010/main" val="138648990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t>Objects</a:t>
            </a:r>
            <a:endParaRPr lang="bg-BG"/>
          </a:p>
        </p:txBody>
      </p:sp>
      <p:sp>
        <p:nvSpPr>
          <p:cNvPr id="603139" name="Rectangle 3"/>
          <p:cNvSpPr>
            <a:spLocks noGrp="1" noChangeArrowheads="1"/>
          </p:cNvSpPr>
          <p:nvPr>
            <p:ph idx="1"/>
          </p:nvPr>
        </p:nvSpPr>
        <p:spPr>
          <a:xfrm>
            <a:off x="228600" y="1066800"/>
            <a:ext cx="8686800" cy="5459413"/>
          </a:xfrm>
        </p:spPr>
        <p:txBody>
          <a:bodyPr/>
          <a:lstStyle/>
          <a:p>
            <a:pPr>
              <a:lnSpc>
                <a:spcPct val="100000"/>
              </a:lnSpc>
            </a:pPr>
            <a:r>
              <a:rPr kumimoji="0" lang="en-US" dirty="0"/>
              <a:t>An object is a concrete instance of a particular </a:t>
            </a:r>
            <a:r>
              <a:rPr kumimoji="0" lang="en-US" dirty="0" smtClean="0"/>
              <a:t>object type</a:t>
            </a:r>
            <a:endParaRPr kumimoji="0" lang="en-US" dirty="0"/>
          </a:p>
          <a:p>
            <a:pPr>
              <a:lnSpc>
                <a:spcPct val="100000"/>
              </a:lnSpc>
            </a:pPr>
            <a:r>
              <a:rPr kumimoji="0" lang="en-US" dirty="0"/>
              <a:t>Creating an object from </a:t>
            </a:r>
            <a:r>
              <a:rPr kumimoji="0" lang="en-US" dirty="0" smtClean="0"/>
              <a:t>an object type is </a:t>
            </a:r>
            <a:r>
              <a:rPr kumimoji="0" lang="en-US" dirty="0"/>
              <a:t>called instantiation</a:t>
            </a:r>
          </a:p>
          <a:p>
            <a:pPr>
              <a:lnSpc>
                <a:spcPct val="100000"/>
              </a:lnSpc>
            </a:pPr>
            <a:r>
              <a:rPr kumimoji="0" lang="en-US" dirty="0"/>
              <a:t>Objects have state</a:t>
            </a:r>
          </a:p>
          <a:p>
            <a:pPr lvl="1">
              <a:lnSpc>
                <a:spcPct val="100000"/>
              </a:lnSpc>
            </a:pPr>
            <a:r>
              <a:rPr kumimoji="0" lang="en-US" dirty="0"/>
              <a:t>Set of values associated to their attributes</a:t>
            </a:r>
          </a:p>
          <a:p>
            <a:pPr>
              <a:lnSpc>
                <a:spcPct val="100000"/>
              </a:lnSpc>
            </a:pPr>
            <a:r>
              <a:rPr kumimoji="0" lang="en-US" dirty="0"/>
              <a:t>Example:</a:t>
            </a:r>
          </a:p>
          <a:p>
            <a:pPr lvl="1">
              <a:lnSpc>
                <a:spcPct val="100000"/>
              </a:lnSpc>
            </a:pPr>
            <a:r>
              <a:rPr kumimoji="0" lang="en-US" dirty="0" smtClean="0"/>
              <a:t>Type: </a:t>
            </a:r>
            <a:r>
              <a:rPr kumimoji="0" lang="en-US" dirty="0">
                <a:latin typeface="Consolas" pitchFamily="49" charset="0"/>
                <a:cs typeface="Consolas" pitchFamily="49" charset="0"/>
              </a:rPr>
              <a:t>Account</a:t>
            </a:r>
          </a:p>
          <a:p>
            <a:pPr lvl="1">
              <a:lnSpc>
                <a:spcPct val="100000"/>
              </a:lnSpc>
            </a:pPr>
            <a:r>
              <a:rPr kumimoji="0" lang="en-US" dirty="0"/>
              <a:t>Objects: Ivan's account, Peter's account</a:t>
            </a:r>
          </a:p>
        </p:txBody>
      </p:sp>
    </p:spTree>
    <p:extLst>
      <p:ext uri="{BB962C8B-B14F-4D97-AF65-F5344CB8AC3E}">
        <p14:creationId xmlns="" xmlns:p14="http://schemas.microsoft.com/office/powerpoint/2010/main" val="384642641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a:t>Objects – Example</a:t>
            </a:r>
            <a:endParaRPr lang="bg-BG"/>
          </a:p>
        </p:txBody>
      </p:sp>
      <p:sp>
        <p:nvSpPr>
          <p:cNvPr id="605187" name="Rectangle 3"/>
          <p:cNvSpPr>
            <a:spLocks noChangeArrowheads="1"/>
          </p:cNvSpPr>
          <p:nvPr/>
        </p:nvSpPr>
        <p:spPr bwMode="auto">
          <a:xfrm>
            <a:off x="380999" y="2226008"/>
            <a:ext cx="3467519"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Account</a:t>
            </a:r>
          </a:p>
        </p:txBody>
      </p:sp>
      <p:sp>
        <p:nvSpPr>
          <p:cNvPr id="605188" name="Rectangle 4"/>
          <p:cNvSpPr>
            <a:spLocks noChangeArrowheads="1"/>
          </p:cNvSpPr>
          <p:nvPr/>
        </p:nvSpPr>
        <p:spPr bwMode="auto">
          <a:xfrm>
            <a:off x="380999" y="2803219"/>
            <a:ext cx="3467519"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28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05189" name="Rectangle 5"/>
          <p:cNvSpPr>
            <a:spLocks noChangeArrowheads="1"/>
          </p:cNvSpPr>
          <p:nvPr/>
        </p:nvSpPr>
        <p:spPr bwMode="auto">
          <a:xfrm>
            <a:off x="380999" y="3740033"/>
            <a:ext cx="3467519" cy="129532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+Suspend</a:t>
            </a:r>
            <a:r>
              <a:rPr lang="en-US" sz="2200" b="1" noProof="1">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+Deposit(sum:double</a:t>
            </a:r>
            <a:r>
              <a:rPr lang="en-US" sz="2200" b="1" noProof="1">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+Withdraw(sum:double)</a:t>
            </a:r>
            <a:endParaRPr lang="en-US" sz="2200" b="1" noProof="1">
              <a:effectLst>
                <a:outerShdw blurRad="38100" dist="38100" dir="2700000" algn="tl">
                  <a:srgbClr val="000000">
                    <a:alpha val="43137"/>
                  </a:srgbClr>
                </a:outerShdw>
              </a:effectLst>
              <a:latin typeface="Consolas" pitchFamily="49" charset="0"/>
              <a:cs typeface="Consolas" pitchFamily="49" charset="0"/>
            </a:endParaRPr>
          </a:p>
        </p:txBody>
      </p:sp>
      <p:sp>
        <p:nvSpPr>
          <p:cNvPr id="605190" name="AutoShape 6"/>
          <p:cNvSpPr>
            <a:spLocks noChangeArrowheads="1"/>
          </p:cNvSpPr>
          <p:nvPr/>
        </p:nvSpPr>
        <p:spPr bwMode="auto">
          <a:xfrm>
            <a:off x="1643479" y="1466600"/>
            <a:ext cx="2205039" cy="506086"/>
          </a:xfrm>
          <a:prstGeom prst="wedgeRoundRectCallout">
            <a:avLst>
              <a:gd name="adj1" fmla="val -5756"/>
              <a:gd name="adj2" fmla="val 125920"/>
              <a:gd name="adj3" fmla="val 16667"/>
            </a:avLst>
          </a:prstGeom>
          <a:solidFill>
            <a:schemeClr val="bg1"/>
          </a:solidFill>
          <a:ln w="6350">
            <a:solidFill>
              <a:schemeClr val="tx1"/>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effectLst>
                  <a:outerShdw blurRad="38100" dist="38100" dir="2700000" algn="tl">
                    <a:srgbClr val="000000">
                      <a:alpha val="43137"/>
                    </a:srgbClr>
                  </a:outerShdw>
                </a:effectLst>
                <a:latin typeface="+mn-lt"/>
                <a:cs typeface="Consolas" pitchFamily="49" charset="0"/>
              </a:rPr>
              <a:t>Object Type</a:t>
            </a:r>
            <a:endParaRPr lang="bg-BG" sz="2600" b="1" dirty="0">
              <a:effectLst>
                <a:outerShdw blurRad="38100" dist="38100" dir="2700000" algn="tl">
                  <a:srgbClr val="000000">
                    <a:alpha val="43137"/>
                  </a:srgbClr>
                </a:outerShdw>
              </a:effectLst>
              <a:latin typeface="+mn-lt"/>
              <a:cs typeface="Consolas" pitchFamily="49" charset="0"/>
            </a:endParaRPr>
          </a:p>
        </p:txBody>
      </p:sp>
      <p:sp>
        <p:nvSpPr>
          <p:cNvPr id="605191" name="Rectangle 7"/>
          <p:cNvSpPr>
            <a:spLocks noChangeArrowheads="1"/>
          </p:cNvSpPr>
          <p:nvPr/>
        </p:nvSpPr>
        <p:spPr bwMode="auto">
          <a:xfrm>
            <a:off x="4124851" y="1256587"/>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a:effectLst>
                  <a:outerShdw blurRad="38100" dist="38100" dir="2700000" algn="tl">
                    <a:srgbClr val="000000">
                      <a:alpha val="43137"/>
                    </a:srgbClr>
                  </a:outerShdw>
                </a:effectLst>
                <a:latin typeface="Consolas" pitchFamily="49" charset="0"/>
                <a:cs typeface="Consolas" pitchFamily="49" charset="0"/>
              </a:rPr>
              <a:t>ivanAccount</a:t>
            </a:r>
          </a:p>
        </p:txBody>
      </p:sp>
      <p:sp>
        <p:nvSpPr>
          <p:cNvPr id="605192" name="Rectangle 8"/>
          <p:cNvSpPr>
            <a:spLocks noChangeArrowheads="1"/>
          </p:cNvSpPr>
          <p:nvPr/>
        </p:nvSpPr>
        <p:spPr bwMode="auto">
          <a:xfrm>
            <a:off x="4124851" y="1832850"/>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+Owner="Ivan Kolev"</a:t>
            </a:r>
          </a:p>
          <a:p>
            <a:pPr eaLnBrk="0" hangingPunct="0">
              <a:lnSpc>
                <a:spcPts val="28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+Ammount=5000.0</a:t>
            </a:r>
          </a:p>
        </p:txBody>
      </p:sp>
      <p:sp>
        <p:nvSpPr>
          <p:cNvPr id="605193" name="Rectangle 9"/>
          <p:cNvSpPr>
            <a:spLocks noChangeArrowheads="1"/>
          </p:cNvSpPr>
          <p:nvPr/>
        </p:nvSpPr>
        <p:spPr bwMode="auto">
          <a:xfrm>
            <a:off x="4124851" y="3026668"/>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effectLst>
                  <a:outerShdw blurRad="38100" dist="38100" dir="2700000" algn="tl">
                    <a:srgbClr val="000000">
                      <a:alpha val="43137"/>
                    </a:srgbClr>
                  </a:outerShdw>
                </a:effectLst>
                <a:latin typeface="Consolas" pitchFamily="49" charset="0"/>
                <a:cs typeface="Consolas" pitchFamily="49" charset="0"/>
              </a:rPr>
              <a:t>peterAccount</a:t>
            </a:r>
            <a:endParaRPr lang="en-US" sz="2200" b="1" u="sng" noProof="1">
              <a:effectLst>
                <a:outerShdw blurRad="38100" dist="38100" dir="2700000" algn="tl">
                  <a:srgbClr val="000000">
                    <a:alpha val="43137"/>
                  </a:srgbClr>
                </a:outerShdw>
              </a:effectLst>
              <a:latin typeface="Consolas" pitchFamily="49" charset="0"/>
              <a:cs typeface="Consolas" pitchFamily="49" charset="0"/>
            </a:endParaRPr>
          </a:p>
        </p:txBody>
      </p:sp>
      <p:sp>
        <p:nvSpPr>
          <p:cNvPr id="605194" name="Rectangle 10"/>
          <p:cNvSpPr>
            <a:spLocks noChangeArrowheads="1"/>
          </p:cNvSpPr>
          <p:nvPr/>
        </p:nvSpPr>
        <p:spPr bwMode="auto">
          <a:xfrm>
            <a:off x="4124851" y="3602931"/>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effectLst>
                  <a:outerShdw blurRad="38100" dist="38100" dir="2700000" algn="tl">
                    <a:srgbClr val="000000">
                      <a:alpha val="43137"/>
                    </a:srgbClr>
                  </a:outerShdw>
                </a:effectLst>
                <a:latin typeface="Consolas" pitchFamily="49" charset="0"/>
                <a:cs typeface="Consolas" pitchFamily="49" charset="0"/>
              </a:rPr>
              <a:t>Owner="Peter Kirov"</a:t>
            </a:r>
          </a:p>
          <a:p>
            <a:pPr eaLnBrk="0" hangingPunct="0">
              <a:lnSpc>
                <a:spcPts val="2800"/>
              </a:lnSpc>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+Ammount=1825.33</a:t>
            </a:r>
            <a:endParaRPr lang="en-US" sz="2200" b="1" noProof="1">
              <a:effectLst>
                <a:outerShdw blurRad="38100" dist="38100" dir="2700000" algn="tl">
                  <a:srgbClr val="000000">
                    <a:alpha val="43137"/>
                  </a:srgbClr>
                </a:outerShdw>
              </a:effectLst>
              <a:latin typeface="Consolas" pitchFamily="49" charset="0"/>
              <a:cs typeface="Consolas" pitchFamily="49" charset="0"/>
            </a:endParaRPr>
          </a:p>
        </p:txBody>
      </p:sp>
      <p:sp>
        <p:nvSpPr>
          <p:cNvPr id="605195" name="Rectangle 11"/>
          <p:cNvSpPr>
            <a:spLocks noChangeArrowheads="1"/>
          </p:cNvSpPr>
          <p:nvPr/>
        </p:nvSpPr>
        <p:spPr bwMode="auto">
          <a:xfrm>
            <a:off x="4124851" y="4888283"/>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effectLst>
                  <a:outerShdw blurRad="38100" dist="38100" dir="2700000" algn="tl">
                    <a:srgbClr val="000000">
                      <a:alpha val="43137"/>
                    </a:srgbClr>
                  </a:outerShdw>
                </a:effectLst>
                <a:latin typeface="Consolas" pitchFamily="49" charset="0"/>
                <a:cs typeface="Consolas" pitchFamily="49" charset="0"/>
              </a:rPr>
              <a:t>kirilAccount</a:t>
            </a:r>
            <a:endParaRPr lang="en-US" sz="2200" b="1" u="sng" noProof="1">
              <a:effectLst>
                <a:outerShdw blurRad="38100" dist="38100" dir="2700000" algn="tl">
                  <a:srgbClr val="000000">
                    <a:alpha val="43137"/>
                  </a:srgbClr>
                </a:outerShdw>
              </a:effectLst>
              <a:latin typeface="Consolas" pitchFamily="49" charset="0"/>
              <a:cs typeface="Consolas" pitchFamily="49" charset="0"/>
            </a:endParaRPr>
          </a:p>
        </p:txBody>
      </p:sp>
      <p:sp>
        <p:nvSpPr>
          <p:cNvPr id="605196" name="Rectangle 12"/>
          <p:cNvSpPr>
            <a:spLocks noChangeArrowheads="1"/>
          </p:cNvSpPr>
          <p:nvPr/>
        </p:nvSpPr>
        <p:spPr bwMode="auto">
          <a:xfrm>
            <a:off x="4124851" y="5464545"/>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+Owner="Kiril Kirov"</a:t>
            </a:r>
          </a:p>
          <a:p>
            <a:pPr eaLnBrk="0" hangingPunct="0">
              <a:lnSpc>
                <a:spcPts val="28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+Ammount=25.0</a:t>
            </a:r>
          </a:p>
        </p:txBody>
      </p:sp>
      <p:sp>
        <p:nvSpPr>
          <p:cNvPr id="605197" name="AutoShape 13"/>
          <p:cNvSpPr>
            <a:spLocks noChangeArrowheads="1"/>
          </p:cNvSpPr>
          <p:nvPr/>
        </p:nvSpPr>
        <p:spPr bwMode="auto">
          <a:xfrm>
            <a:off x="7526337" y="1047000"/>
            <a:ext cx="1219200" cy="506086"/>
          </a:xfrm>
          <a:prstGeom prst="wedgeRoundRectCallout">
            <a:avLst>
              <a:gd name="adj1" fmla="val -96193"/>
              <a:gd name="adj2" fmla="val 49914"/>
              <a:gd name="adj3" fmla="val 16667"/>
            </a:avLst>
          </a:prstGeom>
          <a:solidFill>
            <a:schemeClr val="bg1"/>
          </a:solidFill>
          <a:ln w="6350">
            <a:solidFill>
              <a:schemeClr val="tx1"/>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effectLst>
                  <a:outerShdw blurRad="38100" dist="38100" dir="2700000" algn="tl">
                    <a:srgbClr val="000000">
                      <a:alpha val="43137"/>
                    </a:srgbClr>
                  </a:outerShdw>
                </a:effectLst>
                <a:latin typeface="+mn-lt"/>
                <a:cs typeface="Consolas" pitchFamily="49" charset="0"/>
              </a:rPr>
              <a:t>Object</a:t>
            </a:r>
            <a:endParaRPr lang="bg-BG" sz="2600" b="1" dirty="0">
              <a:effectLst>
                <a:outerShdw blurRad="38100" dist="38100" dir="2700000" algn="tl">
                  <a:srgbClr val="000000">
                    <a:alpha val="43137"/>
                  </a:srgbClr>
                </a:outerShdw>
              </a:effectLst>
              <a:latin typeface="+mn-lt"/>
              <a:cs typeface="Consolas" pitchFamily="49" charset="0"/>
            </a:endParaRPr>
          </a:p>
        </p:txBody>
      </p:sp>
      <p:sp>
        <p:nvSpPr>
          <p:cNvPr id="16" name="AutoShape 13"/>
          <p:cNvSpPr>
            <a:spLocks noChangeArrowheads="1"/>
          </p:cNvSpPr>
          <p:nvPr/>
        </p:nvSpPr>
        <p:spPr bwMode="auto">
          <a:xfrm>
            <a:off x="7526337" y="2835608"/>
            <a:ext cx="1219200" cy="506086"/>
          </a:xfrm>
          <a:prstGeom prst="wedgeRoundRectCallout">
            <a:avLst>
              <a:gd name="adj1" fmla="val -93629"/>
              <a:gd name="adj2" fmla="val 43957"/>
              <a:gd name="adj3" fmla="val 16667"/>
            </a:avLst>
          </a:prstGeom>
          <a:solidFill>
            <a:schemeClr val="bg1"/>
          </a:solidFill>
          <a:ln w="6350">
            <a:solidFill>
              <a:schemeClr val="tx1"/>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effectLst>
                  <a:outerShdw blurRad="38100" dist="38100" dir="2700000" algn="tl">
                    <a:srgbClr val="000000">
                      <a:alpha val="43137"/>
                    </a:srgbClr>
                  </a:outerShdw>
                </a:effectLst>
                <a:latin typeface="+mn-lt"/>
                <a:cs typeface="Consolas" pitchFamily="49" charset="0"/>
              </a:rPr>
              <a:t>Object</a:t>
            </a:r>
            <a:endParaRPr lang="bg-BG" sz="2600" b="1" dirty="0">
              <a:effectLst>
                <a:outerShdw blurRad="38100" dist="38100" dir="2700000" algn="tl">
                  <a:srgbClr val="000000">
                    <a:alpha val="43137"/>
                  </a:srgbClr>
                </a:outerShdw>
              </a:effectLst>
              <a:latin typeface="+mn-lt"/>
              <a:cs typeface="Consolas" pitchFamily="49" charset="0"/>
            </a:endParaRPr>
          </a:p>
        </p:txBody>
      </p:sp>
      <p:sp>
        <p:nvSpPr>
          <p:cNvPr id="17" name="AutoShape 13"/>
          <p:cNvSpPr>
            <a:spLocks noChangeArrowheads="1"/>
          </p:cNvSpPr>
          <p:nvPr/>
        </p:nvSpPr>
        <p:spPr bwMode="auto">
          <a:xfrm>
            <a:off x="7543800" y="4691722"/>
            <a:ext cx="1219200" cy="506086"/>
          </a:xfrm>
          <a:prstGeom prst="wedgeRoundRectCallout">
            <a:avLst>
              <a:gd name="adj1" fmla="val -94270"/>
              <a:gd name="adj2" fmla="val 45943"/>
              <a:gd name="adj3" fmla="val 16667"/>
            </a:avLst>
          </a:prstGeom>
          <a:solidFill>
            <a:schemeClr val="bg1"/>
          </a:solidFill>
          <a:ln w="6350">
            <a:solidFill>
              <a:schemeClr val="tx1"/>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effectLst>
                  <a:outerShdw blurRad="38100" dist="38100" dir="2700000" algn="tl">
                    <a:srgbClr val="000000">
                      <a:alpha val="43137"/>
                    </a:srgbClr>
                  </a:outerShdw>
                </a:effectLst>
                <a:latin typeface="+mn-lt"/>
                <a:cs typeface="Consolas" pitchFamily="49" charset="0"/>
              </a:rPr>
              <a:t>Object</a:t>
            </a:r>
            <a:endParaRPr lang="bg-BG" sz="2600" b="1">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 xmlns:p14="http://schemas.microsoft.com/office/powerpoint/2010/main" val="160436753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тема">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тема">
  <a:themeElements>
    <a:clrScheme name="О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О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О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тема">
  <a:themeElements>
    <a:clrScheme name="О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О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О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1343</Words>
  <Application>Microsoft Office PowerPoint</Application>
  <PresentationFormat>Презентация на цял екран (4:3)</PresentationFormat>
  <Paragraphs>248</Paragraphs>
  <Slides>24</Slides>
  <Notes>2</Notes>
  <HiddenSlides>0</HiddenSlides>
  <MMClips>0</MMClips>
  <ScaleCrop>false</ScaleCrop>
  <HeadingPairs>
    <vt:vector size="4" baseType="variant">
      <vt:variant>
        <vt:lpstr>Тема</vt:lpstr>
      </vt:variant>
      <vt:variant>
        <vt:i4>1</vt:i4>
      </vt:variant>
      <vt:variant>
        <vt:lpstr>Заглавия на слайдовете</vt:lpstr>
      </vt:variant>
      <vt:variant>
        <vt:i4>24</vt:i4>
      </vt:variant>
    </vt:vector>
  </HeadingPairs>
  <TitlesOfParts>
    <vt:vector size="25" baseType="lpstr">
      <vt:lpstr>Office тема</vt:lpstr>
      <vt:lpstr>Table of Contents</vt:lpstr>
      <vt:lpstr>What are Objects?</vt:lpstr>
      <vt:lpstr>What are Objects? (2)</vt:lpstr>
      <vt:lpstr>Objects Represent</vt:lpstr>
      <vt:lpstr>What is a Object Type?</vt:lpstr>
      <vt:lpstr>Object Types</vt:lpstr>
      <vt:lpstr>Object Types – Example</vt:lpstr>
      <vt:lpstr>Objects</vt:lpstr>
      <vt:lpstr>Objects – Example</vt:lpstr>
      <vt:lpstr>JavaScript Objects Overview</vt:lpstr>
      <vt:lpstr>Objects Overview</vt:lpstr>
      <vt:lpstr>Object Properties</vt:lpstr>
      <vt:lpstr>Object and Primitive Types</vt:lpstr>
      <vt:lpstr>Reference and Primitive Types</vt:lpstr>
      <vt:lpstr>Reference and Primitive Types (2)</vt:lpstr>
      <vt:lpstr>Primitive Types</vt:lpstr>
      <vt:lpstr>Primitive Types – Example</vt:lpstr>
      <vt:lpstr>Reference Type</vt:lpstr>
      <vt:lpstr>JavaScript Object Literal</vt:lpstr>
      <vt:lpstr>JavaScript Object Literal</vt:lpstr>
      <vt:lpstr>Creating Objects</vt:lpstr>
      <vt:lpstr>Object Building Function</vt:lpstr>
      <vt:lpstr>Слайд 23</vt:lpstr>
      <vt:lpstr>Associative Arrays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Objects</dc:title>
  <dc:creator>Петя Костова</dc:creator>
  <cp:lastModifiedBy>Петя Костова</cp:lastModifiedBy>
  <cp:revision>41</cp:revision>
  <dcterms:created xsi:type="dcterms:W3CDTF">2015-06-03T21:42:34Z</dcterms:created>
  <dcterms:modified xsi:type="dcterms:W3CDTF">2015-06-03T23:12:32Z</dcterms:modified>
</cp:coreProperties>
</file>