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8"/>
  </p:handoutMasterIdLst>
  <p:sldIdLst>
    <p:sldId id="257" r:id="rId2"/>
    <p:sldId id="259" r:id="rId3"/>
    <p:sldId id="261" r:id="rId4"/>
    <p:sldId id="263" r:id="rId5"/>
    <p:sldId id="265" r:id="rId6"/>
    <p:sldId id="266" r:id="rId7"/>
    <p:sldId id="267" r:id="rId8"/>
    <p:sldId id="268" r:id="rId9"/>
    <p:sldId id="269" r:id="rId10"/>
    <p:sldId id="272" r:id="rId11"/>
    <p:sldId id="273" r:id="rId12"/>
    <p:sldId id="276" r:id="rId13"/>
    <p:sldId id="277" r:id="rId14"/>
    <p:sldId id="279" r:id="rId15"/>
    <p:sldId id="280" r:id="rId16"/>
    <p:sldId id="282" r:id="rId17"/>
  </p:sldIdLst>
  <p:sldSz cx="9144000" cy="6858000" type="screen4x3"/>
  <p:notesSz cx="9144000" cy="6858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289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781" y="-79"/>
      </p:cViewPr>
      <p:guideLst>
        <p:guide orient="horz" pos="2160"/>
        <p:guide pos="288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39AB5-343F-49F4-824A-8F01A79CE3C4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Щракнете, за да редактирате стила на подзаглавията в образеца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6.6.2015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6.6.2015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6.6.2015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9D7F1CC-63EC-4833-A32B-F5FF923938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43779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6.6.2015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6.6.2015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6.6.2015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6.6.2015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6.6.2015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6.6.2015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6.6.2015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6.6.2015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35730-BCF4-4396-B8B9-CDCD4DB8B04E}" type="datetimeFigureOut">
              <a:rPr lang="bg-BG" smtClean="0"/>
              <a:pPr/>
              <a:t>6.6.2015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44"/>
            <a:ext cx="4896544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Table of </a:t>
            </a:r>
            <a:r>
              <a:rPr lang="en-US" sz="3600" dirty="0" smtClean="0"/>
              <a:t>Contents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204864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Strings in JavaScript</a:t>
            </a:r>
          </a:p>
          <a:p>
            <a:pPr>
              <a:lnSpc>
                <a:spcPct val="100000"/>
              </a:lnSpc>
            </a:pPr>
            <a:r>
              <a:rPr lang="en-US" dirty="0"/>
              <a:t>String Wrapper</a:t>
            </a:r>
          </a:p>
          <a:p>
            <a:pPr>
              <a:lnSpc>
                <a:spcPct val="100000"/>
              </a:lnSpc>
            </a:pPr>
            <a:r>
              <a:rPr lang="en-US" dirty="0"/>
              <a:t>String </a:t>
            </a:r>
            <a:r>
              <a:rPr lang="en-US" dirty="0" smtClean="0"/>
              <a:t>Methods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trim</a:t>
            </a:r>
            <a:r>
              <a:rPr lang="en-US" dirty="0" smtClean="0"/>
              <a:t>, </a:t>
            </a: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en-US" dirty="0" smtClean="0"/>
              <a:t>, </a:t>
            </a: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charAt</a:t>
            </a:r>
            <a:r>
              <a:rPr lang="en-US" dirty="0" smtClean="0"/>
              <a:t>, </a:t>
            </a: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substr</a:t>
            </a:r>
            <a:r>
              <a:rPr lang="en-US" dirty="0" smtClean="0"/>
              <a:t>, </a:t>
            </a: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indexOf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String </a:t>
            </a:r>
            <a:r>
              <a:rPr lang="en-US" dirty="0"/>
              <a:t>Concatenation</a:t>
            </a:r>
          </a:p>
          <a:p>
            <a:pPr>
              <a:lnSpc>
                <a:spcPct val="100000"/>
              </a:lnSpc>
            </a:pPr>
            <a:r>
              <a:rPr lang="en-US" dirty="0"/>
              <a:t>Escaping</a:t>
            </a:r>
          </a:p>
          <a:p>
            <a:pPr>
              <a:lnSpc>
                <a:spcPct val="100000"/>
              </a:lnSpc>
            </a:pPr>
            <a:r>
              <a:rPr lang="en-US" dirty="0"/>
              <a:t>Useful Extensions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Trimming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Padding</a:t>
            </a:r>
            <a:endParaRPr lang="en-US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755576" y="0"/>
            <a:ext cx="8229600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Strings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914400" y="836712"/>
            <a:ext cx="8229600" cy="5691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Working with strings in JavaScript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199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/>
          <a:lstStyle/>
          <a:p>
            <a:r>
              <a:rPr lang="en-US" b="1" u="sng" dirty="0" smtClean="0"/>
              <a:t>String Concatenation</a:t>
            </a:r>
            <a:endParaRPr lang="en-US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1520" y="1844824"/>
            <a:ext cx="8686800" cy="250166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String is an immutable type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value cannot be changed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Instead a new string is created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There are a few ways to concatenate strings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56320" y="4432744"/>
            <a:ext cx="80772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var strConcat1 = str1 + str2;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var strConcat2 = str.concat(str2);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51520" y="5189832"/>
            <a:ext cx="8686800" cy="12573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Concatenating strings is slow operation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Each concatenation allocates new memory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331640" y="836712"/>
            <a:ext cx="6400800" cy="76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sng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to concatenate strings</a:t>
            </a:r>
            <a:endParaRPr kumimoji="0" lang="en-US" sz="32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8158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dirty="0" smtClean="0"/>
              <a:t>String Concatenation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66774"/>
            <a:ext cx="8686800" cy="561975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String concatenation is one of the most used operations with strings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Yet it is hard to optimize it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Each browser makes optimizations of its own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Old browsers concatenate very slow with +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If you support older browsers, use array.join("") for concatenation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Works like string builder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Slower in modern browsers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11560" y="4653136"/>
            <a:ext cx="80772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>
                <a:solidFill>
                  <a:schemeClr val="tx1"/>
                </a:solidFill>
              </a:rPr>
              <a:t>[].push(srt1,str2,str3,…).join('');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59832" y="6381328"/>
            <a:ext cx="5690592" cy="334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String Concatenation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3482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b="1" u="sng" dirty="0" smtClean="0"/>
              <a:t>String Escape</a:t>
            </a:r>
            <a:endParaRPr lang="en-US" b="1" u="sng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3528201"/>
          </a:xfrm>
        </p:spPr>
        <p:txBody>
          <a:bodyPr/>
          <a:lstStyle/>
          <a:p>
            <a:r>
              <a:rPr lang="en-US" dirty="0" smtClean="0"/>
              <a:t>What is escaping?</a:t>
            </a:r>
          </a:p>
          <a:p>
            <a:pPr lvl="1"/>
            <a:r>
              <a:rPr lang="en-US" dirty="0" smtClean="0"/>
              <a:t>Replacing reserved characters with their escape sequence</a:t>
            </a:r>
          </a:p>
          <a:p>
            <a:pPr lvl="1"/>
            <a:r>
              <a:rPr lang="en-US" dirty="0" smtClean="0"/>
              <a:t>Prevents JavaScript injection</a:t>
            </a:r>
            <a:endParaRPr lang="en-US" dirty="0"/>
          </a:p>
          <a:p>
            <a:r>
              <a:rPr lang="en-US" dirty="0" smtClean="0"/>
              <a:t>When using JavaScript client-side reserved characters are '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smtClean="0"/>
              <a:t>', '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/>
              <a:t>', '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dirty="0" smtClean="0"/>
              <a:t>', "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smtClean="0"/>
              <a:t>" and "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smtClean="0"/>
              <a:t>"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33400" y="4597872"/>
            <a:ext cx="80772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var script = </a:t>
            </a:r>
            <a:r>
              <a:rPr lang="en-US" dirty="0" err="1" smtClean="0">
                <a:solidFill>
                  <a:schemeClr val="tx1"/>
                </a:solidFill>
              </a:rPr>
              <a:t>document.createElement</a:t>
            </a:r>
            <a:r>
              <a:rPr lang="en-US" dirty="0" smtClean="0">
                <a:solidFill>
                  <a:schemeClr val="tx1"/>
                </a:solidFill>
              </a:rPr>
              <a:t>('script');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script.innerHTML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'</a:t>
            </a:r>
            <a:r>
              <a:rPr lang="en-US" dirty="0" err="1" smtClean="0">
                <a:solidFill>
                  <a:schemeClr val="tx1"/>
                </a:solidFill>
              </a:rPr>
              <a:t>document.location</a:t>
            </a:r>
            <a:r>
              <a:rPr lang="en-US" dirty="0" smtClean="0">
                <a:solidFill>
                  <a:schemeClr val="tx1"/>
                </a:solidFill>
              </a:rPr>
              <a:t> = 'http://bad_place.com'; 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document.body.appendChild</a:t>
            </a:r>
            <a:r>
              <a:rPr lang="en-US" smtClean="0">
                <a:solidFill>
                  <a:schemeClr val="tx1"/>
                </a:solidFill>
              </a:rPr>
              <a:t>(script);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3709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Escaping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Escaping is done by just replacing the reserved characters with their escape sequence</a:t>
            </a:r>
          </a:p>
          <a:p>
            <a:pPr lvl="1"/>
            <a:r>
              <a:rPr lang="en-US" dirty="0" smtClean="0"/>
              <a:t>Can be attached to the string prototype</a:t>
            </a:r>
          </a:p>
          <a:p>
            <a:pPr lvl="1"/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467544" y="3573016"/>
            <a:ext cx="80772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>
                <a:solidFill>
                  <a:schemeClr val="tx1"/>
                </a:solidFill>
              </a:rPr>
              <a:t>String.prototype.htmlEscape</a:t>
            </a:r>
            <a:r>
              <a:rPr lang="en-US" dirty="0" smtClean="0">
                <a:solidFill>
                  <a:schemeClr val="tx1"/>
                </a:solidFill>
              </a:rPr>
              <a:t> = function (){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escapedStr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smtClean="0">
                <a:solidFill>
                  <a:schemeClr val="tx1"/>
                </a:solidFill>
              </a:rPr>
              <a:t>String(this).replace</a:t>
            </a:r>
            <a:r>
              <a:rPr lang="en-US" dirty="0">
                <a:solidFill>
                  <a:schemeClr val="tx1"/>
                </a:solidFill>
              </a:rPr>
              <a:t>(/&amp;/g, '&amp;amp;');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escapedStr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escapedStr.replace</a:t>
            </a:r>
            <a:r>
              <a:rPr lang="en-US" dirty="0">
                <a:solidFill>
                  <a:schemeClr val="tx1"/>
                </a:solidFill>
              </a:rPr>
              <a:t>(/&lt;/g, '&amp;</a:t>
            </a:r>
            <a:r>
              <a:rPr lang="en-US" dirty="0" err="1">
                <a:solidFill>
                  <a:schemeClr val="tx1"/>
                </a:solidFill>
              </a:rPr>
              <a:t>lt</a:t>
            </a:r>
            <a:r>
              <a:rPr lang="en-US" dirty="0">
                <a:solidFill>
                  <a:schemeClr val="tx1"/>
                </a:solidFill>
              </a:rPr>
              <a:t>;');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escapedStr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escapedStr.replace</a:t>
            </a:r>
            <a:r>
              <a:rPr lang="en-US" dirty="0">
                <a:solidFill>
                  <a:schemeClr val="tx1"/>
                </a:solidFill>
              </a:rPr>
              <a:t>(/&gt;/g, '&amp;</a:t>
            </a:r>
            <a:r>
              <a:rPr lang="en-US" dirty="0" err="1">
                <a:solidFill>
                  <a:schemeClr val="tx1"/>
                </a:solidFill>
              </a:rPr>
              <a:t>gt</a:t>
            </a:r>
            <a:r>
              <a:rPr lang="en-US" dirty="0">
                <a:solidFill>
                  <a:schemeClr val="tx1"/>
                </a:solidFill>
              </a:rPr>
              <a:t>;');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escapedStr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escapedStr.replace</a:t>
            </a:r>
            <a:r>
              <a:rPr lang="en-US" dirty="0">
                <a:solidFill>
                  <a:schemeClr val="tx1"/>
                </a:solidFill>
              </a:rPr>
              <a:t>(/"/g, '&amp;</a:t>
            </a:r>
            <a:r>
              <a:rPr lang="en-US" dirty="0" err="1">
                <a:solidFill>
                  <a:schemeClr val="tx1"/>
                </a:solidFill>
              </a:rPr>
              <a:t>quot</a:t>
            </a:r>
            <a:r>
              <a:rPr lang="en-US" dirty="0">
                <a:solidFill>
                  <a:schemeClr val="tx1"/>
                </a:solidFill>
              </a:rPr>
              <a:t>;');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escapedStr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escapedStr.replace</a:t>
            </a:r>
            <a:r>
              <a:rPr lang="en-US" dirty="0">
                <a:solidFill>
                  <a:schemeClr val="tx1"/>
                </a:solidFill>
              </a:rPr>
              <a:t>(/'/g, </a:t>
            </a:r>
            <a:r>
              <a:rPr lang="en-US" dirty="0" smtClean="0">
                <a:solidFill>
                  <a:schemeClr val="tx1"/>
                </a:solidFill>
              </a:rPr>
              <a:t>'&amp;#39</a:t>
            </a:r>
            <a:r>
              <a:rPr lang="en-US" dirty="0">
                <a:solidFill>
                  <a:schemeClr val="tx1"/>
                </a:solidFill>
              </a:rPr>
              <a:t>'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return </a:t>
            </a:r>
            <a:r>
              <a:rPr lang="en-US" dirty="0" err="1">
                <a:solidFill>
                  <a:schemeClr val="tx1"/>
                </a:solidFill>
              </a:rPr>
              <a:t>escapedStr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bg-BG" dirty="0">
                <a:solidFill>
                  <a:schemeClr val="tx1"/>
                </a:solidFill>
              </a:rPr>
              <a:t>}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843808" y="6237312"/>
            <a:ext cx="5974432" cy="3624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Escaping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8737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484784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Useful Extensions and Shims</a:t>
            </a:r>
            <a:endParaRPr lang="en-US" b="1" u="sng" dirty="0"/>
          </a:p>
        </p:txBody>
      </p:sp>
    </p:spTree>
    <p:extLst>
      <p:ext uri="{BB962C8B-B14F-4D97-AF65-F5344CB8AC3E}">
        <p14:creationId xmlns="" xmlns:p14="http://schemas.microsoft.com/office/powerpoint/2010/main" val="3842659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Extensions - Trim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string.trim()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string.trimLeft()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string.trimRight()</a:t>
            </a:r>
          </a:p>
          <a:p>
            <a:pPr lvl="1"/>
            <a:r>
              <a:rPr lang="en-US" dirty="0" smtClean="0"/>
              <a:t>Supported in all modern browsers</a:t>
            </a:r>
          </a:p>
          <a:p>
            <a:pPr lvl="1"/>
            <a:r>
              <a:rPr lang="en-US" dirty="0" smtClean="0"/>
              <a:t>For older browsers use shim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string.trimChars(chars)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string.trimLeftChars(chars)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string.trimRightChars(chars)</a:t>
            </a:r>
          </a:p>
          <a:p>
            <a:pPr lvl="1"/>
            <a:r>
              <a:rPr lang="en-US" dirty="0" smtClean="0"/>
              <a:t>Trim no-whitespace characters</a:t>
            </a:r>
          </a:p>
          <a:p>
            <a:pPr lvl="1"/>
            <a:r>
              <a:rPr lang="en-US" dirty="0" smtClean="0"/>
              <a:t>No native implementation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059832" y="6021288"/>
            <a:ext cx="5830416" cy="506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Trimming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43273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dirty="0" smtClean="0"/>
              <a:t>Padding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33843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str.padLeft(count [,char])</a:t>
            </a:r>
            <a:r>
              <a:rPr lang="en-US" noProof="1" smtClean="0"/>
              <a:t>, </a:t>
            </a: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str.padRight(count [,char])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Pads a string to the left/right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Fills the padding with whitespace or character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 native implementation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409575" y="3563392"/>
            <a:ext cx="832485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String.prototype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paddLeft = function (count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char)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char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char ||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';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if(char.length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1) return String(this);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if(str.length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count) return String(this);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s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String(this);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i =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0,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this.len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 count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i++)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char +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s;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s;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131840" y="6165304"/>
            <a:ext cx="5470376" cy="43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Padding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4329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String in JavaScript</a:t>
            </a:r>
            <a:endParaRPr lang="en-US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25000"/>
            <a:ext cx="8686800" cy="1225977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>
                <a:solidFill>
                  <a:schemeClr val="tx1"/>
                </a:solidFill>
              </a:rPr>
              <a:t>A string is a sequence of characters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Text enclosed in single (' ') or double quotes (" ")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84000" y="2577114"/>
            <a:ext cx="7776000" cy="70788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var str1 = "Some text saved in a string variable";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var str2 = 'text enclosed in single quotes';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28600" y="3533996"/>
            <a:ext cx="8686800" cy="2919004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String is a primitive type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It is copied / passed by value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String is also immutable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Every time a string is changed, a new string is created</a:t>
            </a:r>
          </a:p>
        </p:txBody>
      </p:sp>
    </p:spTree>
    <p:extLst>
      <p:ext uri="{BB962C8B-B14F-4D97-AF65-F5344CB8AC3E}">
        <p14:creationId xmlns="" xmlns:p14="http://schemas.microsoft.com/office/powerpoint/2010/main" val="328839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b="1" u="sng" dirty="0" smtClean="0"/>
              <a:t>String Wrapper</a:t>
            </a:r>
            <a:endParaRPr lang="en-US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399"/>
            <a:ext cx="8686800" cy="594360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As string is a primitive type, it </a:t>
            </a:r>
            <a:r>
              <a:rPr lang="en-US" smtClean="0"/>
              <a:t>has an </a:t>
            </a:r>
            <a:r>
              <a:rPr lang="en-US" dirty="0" smtClean="0"/>
              <a:t>object wrapper type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Primitive types keep only their value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a property is called, the JS engine converts the primitive into its corresponding object type and calls the property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Since primitive type wrappers are of type object, properties can be attached to them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44066" y="4005064"/>
            <a:ext cx="2600325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noProof="1" smtClean="0">
                <a:solidFill>
                  <a:schemeClr val="tx1"/>
                </a:solidFill>
              </a:rPr>
              <a:t>var str = 'sample</a:t>
            </a:r>
            <a:r>
              <a:rPr lang="en-US" sz="1800" noProof="1">
                <a:solidFill>
                  <a:schemeClr val="tx1"/>
                </a:solidFill>
              </a:rPr>
              <a:t>'</a:t>
            </a:r>
            <a:r>
              <a:rPr lang="en-US" sz="1800" noProof="1" smtClean="0">
                <a:solidFill>
                  <a:schemeClr val="tx1"/>
                </a:solidFill>
              </a:rPr>
              <a:t>;</a:t>
            </a:r>
          </a:p>
          <a:p>
            <a:r>
              <a:rPr lang="en-US" sz="1800" noProof="1" smtClean="0">
                <a:solidFill>
                  <a:schemeClr val="tx1"/>
                </a:solidFill>
              </a:rPr>
              <a:t>str.length;</a:t>
            </a:r>
            <a:endParaRPr lang="en-US" sz="1800" noProof="1">
              <a:solidFill>
                <a:schemeClr val="tx1"/>
              </a:solidFill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716016" y="4005064"/>
            <a:ext cx="4019549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noProof="1" smtClean="0">
                <a:solidFill>
                  <a:schemeClr val="tx1"/>
                </a:solidFill>
              </a:rPr>
              <a:t>var str = 'sample</a:t>
            </a:r>
            <a:r>
              <a:rPr lang="en-US" sz="1800" noProof="1">
                <a:solidFill>
                  <a:schemeClr val="tx1"/>
                </a:solidFill>
              </a:rPr>
              <a:t>'</a:t>
            </a:r>
            <a:r>
              <a:rPr lang="en-US" sz="1800" noProof="1" smtClean="0">
                <a:solidFill>
                  <a:schemeClr val="tx1"/>
                </a:solidFill>
              </a:rPr>
              <a:t>;</a:t>
            </a:r>
          </a:p>
          <a:p>
            <a:r>
              <a:rPr lang="en-US" sz="1800" noProof="1" smtClean="0">
                <a:solidFill>
                  <a:schemeClr val="tx1"/>
                </a:solidFill>
              </a:rPr>
              <a:t>var tempStr = new String(str);</a:t>
            </a:r>
          </a:p>
          <a:p>
            <a:r>
              <a:rPr lang="en-US" sz="1800" noProof="1" smtClean="0">
                <a:solidFill>
                  <a:schemeClr val="tx1"/>
                </a:solidFill>
              </a:rPr>
              <a:t>tempStr.length;</a:t>
            </a:r>
            <a:endParaRPr lang="en-US" sz="1800" noProof="1">
              <a:solidFill>
                <a:schemeClr val="tx1"/>
              </a:solidFill>
            </a:endParaRPr>
          </a:p>
        </p:txBody>
      </p:sp>
      <p:sp>
        <p:nvSpPr>
          <p:cNvPr id="9" name="Left-Right Arrow 8"/>
          <p:cNvSpPr/>
          <p:nvPr/>
        </p:nvSpPr>
        <p:spPr>
          <a:xfrm>
            <a:off x="3325365" y="4192453"/>
            <a:ext cx="1200150" cy="548552"/>
          </a:xfrm>
          <a:prstGeom prst="leftRigh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same as</a:t>
            </a: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2987824" y="6165304"/>
            <a:ext cx="5474568" cy="431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String Wrapper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3563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/>
          <a:lstStyle/>
          <a:p>
            <a:r>
              <a:rPr lang="en-US" dirty="0" smtClean="0"/>
              <a:t>From Object to Primitive Type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83408"/>
            <a:ext cx="8686800" cy="376974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JavaScript have a simple parsing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From string to number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Conversion from primitive to object type is introduced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String('…')</a:t>
            </a:r>
            <a:r>
              <a:rPr lang="en-US" dirty="0" smtClean="0"/>
              <a:t> creates a string object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strObject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/>
              <a:t> creates a primitive string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4971692"/>
            <a:ext cx="8077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var base = 'string</a:t>
            </a:r>
            <a:r>
              <a:rPr lang="en-US" dirty="0">
                <a:solidFill>
                  <a:schemeClr val="tx1"/>
                </a:solidFill>
              </a:rPr>
              <a:t>'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var </a:t>
            </a:r>
            <a:r>
              <a:rPr lang="en-US" dirty="0" err="1" smtClean="0">
                <a:solidFill>
                  <a:schemeClr val="tx1"/>
                </a:solidFill>
              </a:rPr>
              <a:t>strObj</a:t>
            </a:r>
            <a:r>
              <a:rPr lang="en-US" dirty="0" smtClean="0">
                <a:solidFill>
                  <a:schemeClr val="tx1"/>
                </a:solidFill>
              </a:rPr>
              <a:t> = new String(base);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var str = String(</a:t>
            </a:r>
            <a:r>
              <a:rPr lang="en-US" dirty="0" err="1" smtClean="0">
                <a:solidFill>
                  <a:schemeClr val="tx1"/>
                </a:solidFill>
              </a:rPr>
              <a:t>strObj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8066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/>
          <a:lstStyle/>
          <a:p>
            <a:r>
              <a:rPr lang="en-US" b="1" u="sng" dirty="0" smtClean="0"/>
              <a:t>String Methods</a:t>
            </a:r>
            <a:endParaRPr lang="en-US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1520" y="1755068"/>
            <a:ext cx="8686800" cy="5102932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string.length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Returns the number of characters in the string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Indexer (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string[index]</a:t>
            </a:r>
            <a:r>
              <a:rPr lang="en-US" dirty="0" smtClean="0"/>
              <a:t>)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Gets a single-character string at location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If index is outside the range of string characters, the indexer returns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</a:p>
          <a:p>
            <a:pPr lvl="2">
              <a:lnSpc>
                <a:spcPct val="95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string[-1]</a:t>
            </a:r>
            <a:r>
              <a:rPr lang="en-US" dirty="0" smtClean="0"/>
              <a:t> or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string[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string.length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>
              <a:lnSpc>
                <a:spcPct val="95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charAt(index)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Gets a single-character string at location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Much </a:t>
            </a:r>
            <a:r>
              <a:rPr lang="en-US" dirty="0" smtClean="0"/>
              <a:t>like the </a:t>
            </a:r>
            <a:r>
              <a:rPr lang="en-US" dirty="0"/>
              <a:t>indexer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39552" y="836712"/>
            <a:ext cx="7924800" cy="5691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Working with Strings</a:t>
            </a:r>
            <a:endParaRPr kumimoji="0" lang="en-US" sz="32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8547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dirty="0" smtClean="0"/>
              <a:t>String Methods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0000" y="9810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string.concat(string2)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Returns a new </a:t>
            </a:r>
            <a:r>
              <a:rPr lang="en-US" dirty="0" smtClean="0"/>
              <a:t>string – the </a:t>
            </a:r>
            <a:r>
              <a:rPr lang="en-US" dirty="0"/>
              <a:t>concatenation of the two </a:t>
            </a:r>
            <a:r>
              <a:rPr lang="en-US" dirty="0" smtClean="0"/>
              <a:t>strings</a:t>
            </a:r>
          </a:p>
          <a:p>
            <a:pPr>
              <a:lnSpc>
                <a:spcPct val="100000"/>
              </a:lnSpc>
            </a:pPr>
            <a:r>
              <a:rPr lang="en-US" dirty="0" err="1" smtClean="0"/>
              <a:t>string.replace</a:t>
            </a:r>
            <a:r>
              <a:rPr lang="en-US" dirty="0" smtClean="0"/>
              <a:t>(str1, str2)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Replaces first occurrence of str1 with str2</a:t>
            </a:r>
          </a:p>
          <a:p>
            <a:pPr>
              <a:lnSpc>
                <a:spcPct val="100000"/>
              </a:lnSpc>
            </a:pPr>
            <a:r>
              <a:rPr lang="en-US" dirty="0" err="1" smtClean="0"/>
              <a:t>string.search</a:t>
            </a:r>
            <a:r>
              <a:rPr lang="en-US" dirty="0" smtClean="0"/>
              <a:t>(regex)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Searches for a substring based on regular expression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302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dirty="0" smtClean="0"/>
              <a:t>String Methods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string.indexOf(substring [,position])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Returns the left-most occurrence of substring in string, that is after position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Position is optional and has default value of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string doesn't contain substring, returns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string.lastIndexOf(substring </a:t>
            </a:r>
            <a:r>
              <a:rPr lang="en-US" dirty="0"/>
              <a:t>[,position])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Returns the </a:t>
            </a:r>
            <a:r>
              <a:rPr lang="en-US" dirty="0" smtClean="0"/>
              <a:t>right-most </a:t>
            </a:r>
            <a:r>
              <a:rPr lang="en-US" dirty="0"/>
              <a:t>occurrence of substring in string, that is </a:t>
            </a:r>
            <a:r>
              <a:rPr lang="en-US" dirty="0" smtClean="0"/>
              <a:t>before position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/>
              <a:t>Position is </a:t>
            </a:r>
            <a:r>
              <a:rPr lang="en-US" dirty="0" smtClean="0"/>
              <a:t>optional, default </a:t>
            </a:r>
            <a:r>
              <a:rPr lang="en-US" dirty="0"/>
              <a:t>value </a:t>
            </a:r>
            <a:r>
              <a:rPr lang="en-US" dirty="0" smtClean="0"/>
              <a:t>is string.length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If string doesn't contain substring, returns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3293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 (4)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40768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string.split(separator)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Splits the string by separator and returns an array of strings, containing the separated parts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Separator can be a regular expression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string.trim()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Removes whitespace from the beginning and end of the string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 str.trimLeft(), str.trimRight()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Remove whitespace from the left/right side of the string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9307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 (5)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1520" y="126876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string.substr(start, length)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a substring, starting from start and counting length characters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length is optional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string.substring(start, end)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a substring, starting from start and ending at end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string.valueOf()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the primitive value of the object string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55776" y="6165304"/>
            <a:ext cx="6046440" cy="43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String Methods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4854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тем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915</Words>
  <Application>Microsoft Office PowerPoint</Application>
  <PresentationFormat>Презентация на цял екран (4:3)</PresentationFormat>
  <Paragraphs>155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16</vt:i4>
      </vt:variant>
    </vt:vector>
  </HeadingPairs>
  <TitlesOfParts>
    <vt:vector size="17" baseType="lpstr">
      <vt:lpstr>Office тема</vt:lpstr>
      <vt:lpstr>Table of Contents</vt:lpstr>
      <vt:lpstr>String in JavaScript</vt:lpstr>
      <vt:lpstr>String Wrapper</vt:lpstr>
      <vt:lpstr>From Object to Primitive Type</vt:lpstr>
      <vt:lpstr>String Methods</vt:lpstr>
      <vt:lpstr>String Methods (2)</vt:lpstr>
      <vt:lpstr>String Methods (3)</vt:lpstr>
      <vt:lpstr>String Methods (4)</vt:lpstr>
      <vt:lpstr>String Methods (5)</vt:lpstr>
      <vt:lpstr>String Concatenation</vt:lpstr>
      <vt:lpstr>String Concatenation (2)</vt:lpstr>
      <vt:lpstr>String Escape</vt:lpstr>
      <vt:lpstr>String Escaping (2)</vt:lpstr>
      <vt:lpstr>Useful Extensions and Shims</vt:lpstr>
      <vt:lpstr>String Extensions - Trim</vt:lpstr>
      <vt:lpstr>Padding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dc:creator>Петя Костова</dc:creator>
  <cp:lastModifiedBy>Петя Костова</cp:lastModifiedBy>
  <cp:revision>42</cp:revision>
  <dcterms:created xsi:type="dcterms:W3CDTF">2015-06-05T22:35:25Z</dcterms:created>
  <dcterms:modified xsi:type="dcterms:W3CDTF">2015-06-05T23:41:56Z</dcterms:modified>
</cp:coreProperties>
</file>