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70" r:id="rId10"/>
    <p:sldId id="271" r:id="rId11"/>
    <p:sldId id="273" r:id="rId12"/>
    <p:sldId id="275" r:id="rId13"/>
    <p:sldId id="277" r:id="rId14"/>
    <p:sldId id="279" r:id="rId15"/>
    <p:sldId id="281" r:id="rId16"/>
    <p:sldId id="283" r:id="rId17"/>
    <p:sldId id="285" r:id="rId18"/>
    <p:sldId id="287" r:id="rId19"/>
    <p:sldId id="289" r:id="rId20"/>
    <p:sldId id="292" r:id="rId2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0220-2F97-457E-AEB9-361A527B19D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77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Guide/Regular_Expre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16832"/>
            <a:ext cx="468052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Table of 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140968"/>
            <a:ext cx="7776000" cy="3024336"/>
          </a:xfrm>
        </p:spPr>
        <p:txBody>
          <a:bodyPr/>
          <a:lstStyle/>
          <a:p>
            <a:r>
              <a:rPr lang="en-US" dirty="0" smtClean="0"/>
              <a:t>Regular Expression Overview</a:t>
            </a:r>
          </a:p>
          <a:p>
            <a:r>
              <a:rPr lang="en-US" dirty="0" smtClean="0"/>
              <a:t>Special Characters for beginning and end</a:t>
            </a:r>
          </a:p>
          <a:p>
            <a:r>
              <a:rPr lang="en-US" dirty="0" smtClean="0"/>
              <a:t>Regex in JavaScript</a:t>
            </a:r>
          </a:p>
          <a:p>
            <a:pPr lvl="1"/>
            <a:r>
              <a:rPr lang="en-US" dirty="0" smtClean="0"/>
              <a:t>Regex literal and </a:t>
            </a:r>
            <a:r>
              <a:rPr lang="en-US" dirty="0" err="1" smtClean="0"/>
              <a:t>RegExp</a:t>
            </a:r>
            <a:r>
              <a:rPr lang="en-US" dirty="0" smtClean="0"/>
              <a:t> function constructor</a:t>
            </a:r>
          </a:p>
          <a:p>
            <a:r>
              <a:rPr lang="en-US" dirty="0" smtClean="0"/>
              <a:t>Special Characters in Regex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1560" y="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 Expressions in JS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539552" y="1196752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 ways to search and replace string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0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Special Characters in Regex: *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34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 – </a:t>
            </a:r>
            <a:r>
              <a:rPr lang="en-US" dirty="0" smtClean="0"/>
              <a:t>The preceding </a:t>
            </a:r>
            <a:r>
              <a:rPr lang="en-US" dirty="0"/>
              <a:t>character </a:t>
            </a:r>
            <a:r>
              <a:rPr lang="en-US" dirty="0" smtClean="0"/>
              <a:t>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or more </a:t>
            </a:r>
            <a:r>
              <a:rPr lang="en-US" dirty="0" smtClean="0"/>
              <a:t>times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Matches: '</a:t>
            </a:r>
            <a:r>
              <a:rPr lang="en-US" dirty="0" err="1" smtClean="0"/>
              <a:t>alaaaaaa</a:t>
            </a:r>
            <a:r>
              <a:rPr lang="en-US" dirty="0" smtClean="0"/>
              <a:t> </a:t>
            </a:r>
            <a:r>
              <a:rPr lang="en-US" dirty="0" err="1" smtClean="0"/>
              <a:t>bala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match: 'Good Telerik</a:t>
            </a:r>
            <a:r>
              <a:rPr lang="en-US" dirty="0"/>
              <a:t>', 'Doncho Minkov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Remark: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Matches: </a:t>
            </a:r>
            <a:r>
              <a:rPr lang="en-US" dirty="0" smtClean="0"/>
              <a:t>'</a:t>
            </a:r>
            <a:r>
              <a:rPr lang="en-US" dirty="0"/>
              <a:t>Doncho</a:t>
            </a:r>
            <a:r>
              <a:rPr lang="en-US" dirty="0" smtClean="0"/>
              <a:t> Minkov'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'a' 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times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75656" y="2420888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64088" y="4509120"/>
            <a:ext cx="187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Da*</a:t>
            </a:r>
            <a:r>
              <a:rPr lang="en-US" dirty="0" err="1" smtClean="0">
                <a:solidFill>
                  <a:schemeClr val="tx1"/>
                </a:solidFill>
              </a:rPr>
              <a:t>oncho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59832" y="6093296"/>
            <a:ext cx="5758408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*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49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+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269000"/>
            <a:ext cx="8686800" cy="460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preceding </a:t>
            </a:r>
            <a:r>
              <a:rPr lang="en-US" dirty="0"/>
              <a:t>character </a:t>
            </a:r>
            <a:r>
              <a:rPr lang="en-US" dirty="0" smtClean="0"/>
              <a:t>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or more </a:t>
            </a:r>
            <a:r>
              <a:rPr lang="en-US" dirty="0" smtClean="0"/>
              <a:t>times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Matches: '</a:t>
            </a:r>
            <a:r>
              <a:rPr lang="en-US" dirty="0" err="1" smtClean="0"/>
              <a:t>alaaaaaa</a:t>
            </a:r>
            <a:r>
              <a:rPr lang="en-US" dirty="0" smtClean="0"/>
              <a:t> </a:t>
            </a:r>
            <a:r>
              <a:rPr lang="en-US" dirty="0" err="1" smtClean="0"/>
              <a:t>bala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match: 'Doncho Minkov', 'Good Telerik'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Remark: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Does not match</a:t>
            </a:r>
            <a:r>
              <a:rPr lang="en-US" dirty="0" smtClean="0"/>
              <a:t>: </a:t>
            </a:r>
            <a:r>
              <a:rPr lang="en-US" dirty="0"/>
              <a:t>'Doncho</a:t>
            </a:r>
            <a:r>
              <a:rPr lang="en-US" dirty="0" smtClean="0"/>
              <a:t> Minkov'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9672" y="2852936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4168" y="4509120"/>
            <a:ext cx="187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Da+oncho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635896" y="6093296"/>
            <a:ext cx="5038328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+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30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?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557000"/>
            <a:ext cx="8686800" cy="36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preceding </a:t>
            </a:r>
            <a:r>
              <a:rPr lang="en-US" dirty="0"/>
              <a:t>character </a:t>
            </a:r>
            <a:r>
              <a:rPr lang="en-US" dirty="0" smtClean="0"/>
              <a:t>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times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Matches: </a:t>
            </a:r>
            <a:r>
              <a:rPr lang="en-US" dirty="0"/>
              <a:t>'Telerik is Telerik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match: 'Academy'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9672" y="2636912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483768" y="5877272"/>
            <a:ext cx="5758408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?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Special Characters in Regex: .(dot)</a:t>
            </a:r>
            <a:endParaRPr lang="en-US" sz="3600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557000"/>
            <a:ext cx="8686800" cy="388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.(dot) – matches </a:t>
            </a:r>
            <a:r>
              <a:rPr lang="en-US" dirty="0"/>
              <a:t>any single character except the newline </a:t>
            </a:r>
            <a:r>
              <a:rPr lang="en-US" dirty="0" smtClean="0"/>
              <a:t>character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Matches: </a:t>
            </a:r>
            <a:r>
              <a:rPr lang="en-US" dirty="0"/>
              <a:t>'Telerik is Telerik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Remark: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Matches any whole string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47664" y="306896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860032" y="4365104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.*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419872" y="6093296"/>
            <a:ext cx="5398368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. (dot)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89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</a:t>
            </a:r>
            <a:r>
              <a:rPr lang="en-US" dirty="0"/>
              <a:t>|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557000"/>
            <a:ext cx="8686800" cy="244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/>
              <a:t> </a:t>
            </a:r>
            <a:r>
              <a:rPr lang="en-US" dirty="0"/>
              <a:t>– Matches one pattern or the </a:t>
            </a:r>
            <a:r>
              <a:rPr lang="en-US" dirty="0" smtClean="0"/>
              <a:t>other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    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Matches: </a:t>
            </a:r>
            <a:r>
              <a:rPr lang="en-US" dirty="0"/>
              <a:t>'Telerik A</a:t>
            </a:r>
            <a:r>
              <a:rPr lang="en-US" dirty="0" smtClean="0"/>
              <a:t>cademy'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75656" y="2636912"/>
            <a:ext cx="72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T|A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47864" y="6021288"/>
            <a:ext cx="532636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|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2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[ ]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989000"/>
            <a:ext cx="8686800" cy="243143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[xyz]</a:t>
            </a:r>
            <a:r>
              <a:rPr lang="en-US" dirty="0" smtClean="0"/>
              <a:t> </a:t>
            </a:r>
            <a:r>
              <a:rPr lang="en-US" dirty="0"/>
              <a:t>– Character </a:t>
            </a:r>
            <a:r>
              <a:rPr lang="en-US" dirty="0" smtClean="0"/>
              <a:t>set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 </a:t>
            </a:r>
            <a:r>
              <a:rPr lang="en-US" dirty="0"/>
              <a:t>any one of the enclosed </a:t>
            </a:r>
            <a:r>
              <a:rPr lang="en-US" dirty="0" smtClean="0"/>
              <a:t>characters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Matches: </a:t>
            </a:r>
            <a:r>
              <a:rPr lang="en-US" dirty="0"/>
              <a:t>'Telerik A</a:t>
            </a:r>
            <a:r>
              <a:rPr lang="en-US" dirty="0" smtClean="0"/>
              <a:t>cadem</a:t>
            </a:r>
            <a:r>
              <a:rPr lang="en-US" dirty="0"/>
              <a:t>y</a:t>
            </a:r>
            <a:r>
              <a:rPr lang="en-US" dirty="0" smtClean="0"/>
              <a:t>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47664" y="3573016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TAy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491880" y="6093296"/>
            <a:ext cx="5398368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[ ]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03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Special Characters in Regex: [ ]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838501"/>
            <a:ext cx="8686800" cy="484132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Special Characters in Regex: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[x-z]</a:t>
            </a:r>
            <a:r>
              <a:rPr lang="en-US" sz="2800" dirty="0" smtClean="0"/>
              <a:t> </a:t>
            </a:r>
            <a:r>
              <a:rPr lang="en-US" sz="2800" dirty="0"/>
              <a:t>– Character </a:t>
            </a:r>
            <a:r>
              <a:rPr lang="en-US" sz="2800" dirty="0" smtClean="0"/>
              <a:t>set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Matches </a:t>
            </a:r>
            <a:r>
              <a:rPr lang="en-US" sz="2600" dirty="0"/>
              <a:t>any one </a:t>
            </a:r>
            <a:r>
              <a:rPr lang="en-US" sz="2600" dirty="0" smtClean="0"/>
              <a:t>between the characters range</a:t>
            </a:r>
            <a:endParaRPr lang="en-US" sz="26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       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Matches: </a:t>
            </a:r>
            <a:r>
              <a:rPr lang="en-US" sz="2600" dirty="0"/>
              <a:t>'Telerik Academy</a:t>
            </a:r>
            <a:r>
              <a:rPr lang="en-US" sz="2600" dirty="0" smtClean="0"/>
              <a:t>'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Matches: 'Telerik Academy'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sz="2600" dirty="0"/>
              <a:t>Matches: 'Telerik Academy</a:t>
            </a:r>
            <a:r>
              <a:rPr lang="en-US" sz="2600" dirty="0" smtClean="0"/>
              <a:t>'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</a:t>
            </a:r>
            <a:endParaRPr lang="en-US" sz="2600" dirty="0"/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Matches</a:t>
            </a:r>
            <a:r>
              <a:rPr lang="en-US" sz="2600" dirty="0"/>
              <a:t>: </a:t>
            </a:r>
            <a:r>
              <a:rPr lang="en-US" sz="2600" dirty="0" smtClean="0"/>
              <a:t>'John in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2600" dirty="0" smtClean="0"/>
              <a:t>-years-old'</a:t>
            </a:r>
            <a:endParaRPr lang="en-US" sz="2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75656" y="2132856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[A-Z]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47664" y="3068960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[A-z]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75656" y="3861048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[a-q]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5656" y="4797152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[0-9]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275856" y="6309320"/>
            <a:ext cx="5616168" cy="39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[ ] Range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13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Special Characters in Regex: [^</a:t>
            </a:r>
            <a:r>
              <a:rPr lang="en-US" sz="3600" dirty="0" err="1" smtClean="0"/>
              <a:t>xyx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180000" y="1762422"/>
            <a:ext cx="8784000" cy="2640723"/>
          </a:xfr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Special Characters in Regex: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smtClean="0"/>
              <a:t> </a:t>
            </a:r>
            <a:r>
              <a:rPr lang="en-US" sz="2800" dirty="0"/>
              <a:t>– A negated or complemented character </a:t>
            </a:r>
            <a:r>
              <a:rPr lang="en-US" sz="2800" dirty="0" smtClean="0"/>
              <a:t>set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Matches </a:t>
            </a:r>
            <a:r>
              <a:rPr lang="en-US" sz="2400" dirty="0"/>
              <a:t>anything that is not enclosed in the brackets</a:t>
            </a:r>
            <a:r>
              <a:rPr lang="en-US" dirty="0" smtClean="0"/>
              <a:t>     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Matches: </a:t>
            </a:r>
            <a:r>
              <a:rPr lang="en-US" sz="2600" dirty="0"/>
              <a:t>'Telerik Academy</a:t>
            </a:r>
            <a:r>
              <a:rPr lang="en-US" sz="2600" dirty="0" smtClean="0"/>
              <a:t>'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Does not match: </a:t>
            </a:r>
            <a:r>
              <a:rPr lang="en-US" dirty="0" smtClean="0"/>
              <a:t>'</a:t>
            </a:r>
            <a:r>
              <a:rPr lang="en-US" dirty="0" err="1" smtClean="0"/>
              <a:t>eaaaaeeeaaa</a:t>
            </a:r>
            <a:r>
              <a:rPr lang="en-US" dirty="0" smtClean="0"/>
              <a:t>', '</a:t>
            </a:r>
            <a:r>
              <a:rPr lang="en-US" dirty="0" err="1" smtClean="0"/>
              <a:t>aaaa</a:t>
            </a:r>
            <a:r>
              <a:rPr lang="en-US" dirty="0" smtClean="0"/>
              <a:t>', '</a:t>
            </a:r>
            <a:r>
              <a:rPr lang="en-US" dirty="0" err="1" smtClean="0"/>
              <a:t>eeee</a:t>
            </a:r>
            <a:r>
              <a:rPr lang="en-US" dirty="0" smtClean="0"/>
              <a:t>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03648" y="3212976"/>
            <a:ext cx="12539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[^</a:t>
            </a:r>
            <a:r>
              <a:rPr lang="en-US" dirty="0" err="1" smtClean="0">
                <a:solidFill>
                  <a:schemeClr val="tx1"/>
                </a:solidFill>
              </a:rPr>
              <a:t>ea</a:t>
            </a:r>
            <a:r>
              <a:rPr lang="en-US" dirty="0" smtClean="0">
                <a:solidFill>
                  <a:schemeClr val="tx1"/>
                </a:solidFill>
              </a:rPr>
              <a:t>]+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915816" y="6021288"/>
            <a:ext cx="5832192" cy="39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[^xyz]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000" y="76200"/>
            <a:ext cx="7295400" cy="838200"/>
          </a:xfrm>
        </p:spPr>
        <p:txBody>
          <a:bodyPr/>
          <a:lstStyle/>
          <a:p>
            <a:r>
              <a:rPr lang="en-US" sz="3800" dirty="0" smtClean="0"/>
              <a:t>Special Characters in Regex: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803011"/>
            <a:ext cx="8686800" cy="252838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Special Characters in Regex: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US" sz="2800" dirty="0" smtClean="0"/>
              <a:t> – matches </a:t>
            </a:r>
            <a:r>
              <a:rPr lang="en-US" sz="2800" dirty="0"/>
              <a:t>exactly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/>
              <a:t> occurrences</a:t>
            </a:r>
            <a:r>
              <a:rPr lang="en-US" dirty="0" smtClean="0"/>
              <a:t>      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Where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600" dirty="0" smtClean="0"/>
              <a:t> </a:t>
            </a:r>
            <a:r>
              <a:rPr lang="en-US" sz="2600" dirty="0"/>
              <a:t>is a positive </a:t>
            </a:r>
            <a:r>
              <a:rPr lang="en-US" sz="2600" dirty="0" smtClean="0"/>
              <a:t>number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Matches: </a:t>
            </a:r>
            <a:r>
              <a:rPr lang="en-US" sz="2600" dirty="0"/>
              <a:t>'Telerik Academy</a:t>
            </a:r>
            <a:r>
              <a:rPr lang="en-US" sz="2600" dirty="0" smtClean="0"/>
              <a:t>', '</a:t>
            </a:r>
            <a:r>
              <a:rPr lang="en-US" sz="2600" dirty="0"/>
              <a:t>Donch</a:t>
            </a:r>
            <a:r>
              <a:rPr lang="en-US" sz="2600" dirty="0" smtClean="0"/>
              <a:t>o </a:t>
            </a:r>
            <a:r>
              <a:rPr lang="en-US" sz="2600" dirty="0"/>
              <a:t>Minko</a:t>
            </a:r>
            <a:r>
              <a:rPr lang="en-US" sz="2600" dirty="0" smtClean="0"/>
              <a:t>v'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Does not match</a:t>
            </a:r>
            <a:r>
              <a:rPr lang="en-US" sz="2600" dirty="0" smtClean="0"/>
              <a:t>: 'JS is the best' </a:t>
            </a:r>
            <a:endParaRPr lang="en-US" sz="2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47664" y="2060848"/>
            <a:ext cx="1368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[A-z]{5}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179512" y="3356992"/>
            <a:ext cx="8686800" cy="2769989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{N, M}</a:t>
            </a:r>
            <a:r>
              <a:rPr lang="en-US" sz="2800" dirty="0" smtClean="0">
                <a:solidFill>
                  <a:schemeClr val="tx1"/>
                </a:solidFill>
              </a:rPr>
              <a:t> – matches </a:t>
            </a:r>
            <a:r>
              <a:rPr lang="en-US" sz="2800" dirty="0">
                <a:solidFill>
                  <a:schemeClr val="tx1"/>
                </a:solidFill>
              </a:rPr>
              <a:t>at least 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 and at </a:t>
            </a:r>
            <a:r>
              <a:rPr lang="en-US" sz="2800" dirty="0" smtClean="0">
                <a:solidFill>
                  <a:schemeClr val="tx1"/>
                </a:solidFill>
              </a:rPr>
              <a:t>most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 occurrences of </a:t>
            </a:r>
            <a:r>
              <a:rPr lang="en-US" sz="2800" dirty="0">
                <a:solidFill>
                  <a:schemeClr val="tx1"/>
                </a:solidFill>
              </a:rPr>
              <a:t>the preceding </a:t>
            </a:r>
            <a:r>
              <a:rPr lang="en-US" sz="2800" dirty="0" smtClean="0">
                <a:solidFill>
                  <a:schemeClr val="tx1"/>
                </a:solidFill>
              </a:rPr>
              <a:t>character</a:t>
            </a:r>
            <a:endParaRPr lang="en-US" sz="28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chemeClr val="tx1"/>
                </a:solidFill>
              </a:rPr>
              <a:t>Where 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600" dirty="0">
                <a:solidFill>
                  <a:schemeClr val="tx1"/>
                </a:solidFill>
              </a:rPr>
              <a:t> and 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600" dirty="0">
                <a:solidFill>
                  <a:schemeClr val="tx1"/>
                </a:solidFill>
              </a:rPr>
              <a:t> are positive </a:t>
            </a:r>
            <a:r>
              <a:rPr lang="en-US" sz="2600" dirty="0" smtClean="0">
                <a:solidFill>
                  <a:schemeClr val="tx1"/>
                </a:solidFill>
              </a:rPr>
              <a:t>integers</a:t>
            </a:r>
            <a:endParaRPr lang="en-US" sz="26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  </a:t>
            </a:r>
            <a:endParaRPr lang="en-US" sz="26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Matches: 'Telerik Academy', </a:t>
            </a:r>
            <a:r>
              <a:rPr lang="en-US" sz="2600" dirty="0">
                <a:solidFill>
                  <a:schemeClr val="tx1"/>
                </a:solidFill>
              </a:rPr>
              <a:t>'JS is best' 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Does not match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'Ivo </a:t>
            </a:r>
            <a:r>
              <a:rPr lang="en-US" sz="2600" dirty="0">
                <a:solidFill>
                  <a:schemeClr val="tx1"/>
                </a:solidFill>
              </a:rPr>
              <a:t>is </a:t>
            </a:r>
            <a:r>
              <a:rPr lang="en-US" sz="2600" dirty="0" smtClean="0">
                <a:solidFill>
                  <a:schemeClr val="tx1"/>
                </a:solidFill>
              </a:rPr>
              <a:t>the MAN'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259632" y="4725144"/>
            <a:ext cx="180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[A-z]{4, 5}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771800" y="6165304"/>
            <a:ext cx="61206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{}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6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42800"/>
            <a:ext cx="8735888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Other Special </a:t>
            </a:r>
            <a:r>
              <a:rPr lang="en-US" dirty="0" smtClean="0"/>
              <a:t>Characters </a:t>
            </a:r>
            <a:r>
              <a:rPr lang="en-US" dirty="0"/>
              <a:t>in </a:t>
            </a:r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228600" y="958991"/>
            <a:ext cx="8686800" cy="6214009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Special Characters in Regex: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matches </a:t>
            </a:r>
            <a:r>
              <a:rPr lang="en-US" sz="2600" dirty="0">
                <a:solidFill>
                  <a:schemeClr val="tx1"/>
                </a:solidFill>
              </a:rPr>
              <a:t>a single white space character, including space, tab, form feed, line </a:t>
            </a:r>
            <a:r>
              <a:rPr lang="en-US" sz="2600" dirty="0" smtClean="0">
                <a:solidFill>
                  <a:schemeClr val="tx1"/>
                </a:solidFill>
              </a:rPr>
              <a:t>feed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matches </a:t>
            </a:r>
            <a:r>
              <a:rPr lang="en-US" sz="2600" dirty="0">
                <a:solidFill>
                  <a:schemeClr val="tx1"/>
                </a:solidFill>
              </a:rPr>
              <a:t>a single character other than white </a:t>
            </a:r>
            <a:r>
              <a:rPr lang="en-US" sz="2600" dirty="0" smtClean="0">
                <a:solidFill>
                  <a:schemeClr val="tx1"/>
                </a:solidFill>
              </a:rPr>
              <a:t>space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</a:t>
            </a:r>
            <a:r>
              <a:rPr lang="en-US" sz="2600" dirty="0">
                <a:solidFill>
                  <a:schemeClr val="tx1"/>
                </a:solidFill>
              </a:rPr>
              <a:t>matches a digit </a:t>
            </a:r>
            <a:r>
              <a:rPr lang="en-US" sz="2600" dirty="0" smtClean="0">
                <a:solidFill>
                  <a:schemeClr val="tx1"/>
                </a:solidFill>
              </a:rPr>
              <a:t>character</a:t>
            </a:r>
            <a:endParaRPr lang="en-US" sz="26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Equivalent to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</a:t>
            </a:r>
            <a:r>
              <a:rPr lang="en-US" sz="2600" dirty="0" smtClean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matches </a:t>
            </a:r>
            <a:r>
              <a:rPr lang="en-US" sz="2600" dirty="0" smtClean="0">
                <a:solidFill>
                  <a:schemeClr val="tx1"/>
                </a:solidFill>
              </a:rPr>
              <a:t>any non-digit character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Equivalent to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[^0-9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</a:t>
            </a:r>
            <a:r>
              <a:rPr lang="en-US" sz="2600" dirty="0">
                <a:solidFill>
                  <a:schemeClr val="tx1"/>
                </a:solidFill>
              </a:rPr>
              <a:t> – </a:t>
            </a:r>
            <a:r>
              <a:rPr lang="en-US" sz="2600" dirty="0" smtClean="0">
                <a:solidFill>
                  <a:schemeClr val="tx1"/>
                </a:solidFill>
              </a:rPr>
              <a:t>matches </a:t>
            </a:r>
            <a:r>
              <a:rPr lang="en-US" sz="2600" dirty="0">
                <a:solidFill>
                  <a:schemeClr val="tx1"/>
                </a:solidFill>
              </a:rPr>
              <a:t>any alphanumeric character including the </a:t>
            </a:r>
            <a:r>
              <a:rPr lang="en-US" sz="2600" dirty="0" smtClean="0">
                <a:solidFill>
                  <a:schemeClr val="tx1"/>
                </a:solidFill>
              </a:rPr>
              <a:t>underscore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– matches any </a:t>
            </a:r>
            <a:r>
              <a:rPr lang="en-US" sz="2600" dirty="0" smtClean="0">
                <a:solidFill>
                  <a:schemeClr val="tx1"/>
                </a:solidFill>
              </a:rPr>
              <a:t>non-alphanumeric or underscore character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6944"/>
            <a:ext cx="2686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effectLst/>
                <a:latin typeface="Open Sans"/>
              </a:rPr>
              <a:t>Matches a digit character. Equivalent to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[0-9]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effectLst/>
                <a:latin typeface="Open Sans"/>
              </a:rPr>
              <a:t>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665512" y="6237312"/>
            <a:ext cx="6478488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Characters: [ ]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29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Regular Expressions Overview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 is a set of patterns used to match character combinations in strings</a:t>
            </a:r>
          </a:p>
          <a:p>
            <a:pPr lvl="1"/>
            <a:r>
              <a:rPr lang="en-US" dirty="0"/>
              <a:t>Find and extract data from a </a:t>
            </a:r>
            <a:r>
              <a:rPr lang="en-US" dirty="0" smtClean="0"/>
              <a:t>document</a:t>
            </a:r>
            <a:endParaRPr lang="en-US" dirty="0"/>
          </a:p>
          <a:p>
            <a:pPr lvl="1"/>
            <a:r>
              <a:rPr lang="en-US" dirty="0"/>
              <a:t>Validate content supplied in a form before it is </a:t>
            </a:r>
            <a:r>
              <a:rPr lang="en-US" dirty="0" smtClean="0"/>
              <a:t>submitted like:</a:t>
            </a:r>
            <a:endParaRPr lang="en-US" dirty="0"/>
          </a:p>
          <a:p>
            <a:pPr lvl="2"/>
            <a:r>
              <a:rPr lang="en-US" dirty="0"/>
              <a:t>Telephone numbers</a:t>
            </a:r>
          </a:p>
          <a:p>
            <a:pPr lvl="2"/>
            <a:r>
              <a:rPr lang="en-US" dirty="0" smtClean="0"/>
              <a:t>SSN/EGN</a:t>
            </a:r>
            <a:endParaRPr lang="en-US" dirty="0"/>
          </a:p>
          <a:p>
            <a:pPr lvl="2"/>
            <a:r>
              <a:rPr lang="en-US" dirty="0"/>
              <a:t>Email addresses</a:t>
            </a:r>
          </a:p>
          <a:p>
            <a:pPr lvl="2"/>
            <a:r>
              <a:rPr lang="en-US" dirty="0"/>
              <a:t>Anything that follows a </a:t>
            </a:r>
            <a:r>
              <a:rPr lang="en-US" dirty="0" smtClean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xmlns="" val="33773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Regular Expression Flags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5800"/>
            <a:ext cx="8686800" cy="2263200"/>
          </a:xfrm>
        </p:spPr>
        <p:txBody>
          <a:bodyPr/>
          <a:lstStyle/>
          <a:p>
            <a:r>
              <a:rPr lang="en-US" dirty="0" smtClean="0"/>
              <a:t>Regular expression have optional flags that allow for global and case insensitive searching</a:t>
            </a:r>
          </a:p>
          <a:p>
            <a:pPr lvl="1"/>
            <a:r>
              <a:rPr lang="en-US" dirty="0" smtClean="0"/>
              <a:t>These flags can be used separately or together in any order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582" b="17095"/>
          <a:stretch/>
        </p:blipFill>
        <p:spPr bwMode="auto">
          <a:xfrm>
            <a:off x="125814" y="3429000"/>
            <a:ext cx="901818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99792" y="6309320"/>
            <a:ext cx="6262464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 Expression Flags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000"/>
            <a:ext cx="8686800" cy="4572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are an extremely powerful tool implemented in most languages</a:t>
            </a:r>
          </a:p>
          <a:p>
            <a:r>
              <a:rPr lang="en-US" dirty="0" smtClean="0"/>
              <a:t>Yet, regular expressions have their own syntax and usage of special characters</a:t>
            </a:r>
            <a:endParaRPr lang="en-US" dirty="0"/>
          </a:p>
          <a:p>
            <a:pPr lvl="1"/>
            <a:r>
              <a:rPr lang="en-US" dirty="0" smtClean="0"/>
              <a:t>Difficult to remember if you use them infrequently</a:t>
            </a:r>
          </a:p>
          <a:p>
            <a:r>
              <a:rPr lang="en-US" dirty="0" smtClean="0"/>
              <a:t>Regular expressions can be tested at:</a:t>
            </a:r>
          </a:p>
          <a:p>
            <a:pPr lvl="1"/>
            <a:r>
              <a:rPr lang="en-US" dirty="0">
                <a:hlinkClick r:id="rId2"/>
              </a:rPr>
              <a:t>http://www.regexr.com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04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86600" cy="838200"/>
          </a:xfrm>
        </p:spPr>
        <p:txBody>
          <a:bodyPr/>
          <a:lstStyle/>
          <a:p>
            <a:r>
              <a:rPr lang="en-US" b="1" u="sng" dirty="0"/>
              <a:t>Regex Special Characters for </a:t>
            </a:r>
            <a:r>
              <a:rPr lang="en-US" b="1" u="sng" dirty="0" smtClean="0"/>
              <a:t>Beginning </a:t>
            </a:r>
            <a:r>
              <a:rPr lang="en-US" b="1" u="sng" dirty="0"/>
              <a:t>and </a:t>
            </a:r>
            <a:r>
              <a:rPr lang="en-US" b="1" u="sng" dirty="0" smtClean="0"/>
              <a:t>End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30418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Special Characters: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 smtClean="0">
                <a:solidFill>
                  <a:schemeClr val="tx1"/>
                </a:solidFill>
              </a:rPr>
              <a:t> - matches the beginning of input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        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Matches: 'Telerik Academy', 'Telerik', 'Theta'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Does not match: 'Academy', 'Good Telerik'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3430" y="2164890"/>
            <a:ext cx="576000" cy="40011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^T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179512" y="4077072"/>
            <a:ext cx="8686800" cy="250324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 - matches the end of input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        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Matches: 'Telerik Academy', 'Academy', 'yummy'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Does not match: 'Telerik', 'Good Telerik'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252800" y="467131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y$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161456" y="6381328"/>
            <a:ext cx="6982544" cy="3624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Regex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Special Characters for Beginning and End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164288" y="476672"/>
            <a:ext cx="1694279" cy="56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 and $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Creating and Using </a:t>
            </a:r>
            <a:br>
              <a:rPr lang="en-US" b="1" u="sng" dirty="0" smtClean="0"/>
            </a:br>
            <a:r>
              <a:rPr lang="en-US" b="1" u="sng" dirty="0" smtClean="0"/>
              <a:t>Regex in JavaScript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6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use it on the 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0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Regex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8600"/>
            <a:ext cx="8686800" cy="224676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expressions are built-in in JavaScript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be created using a regex literal or using the </a:t>
            </a:r>
            <a:r>
              <a:rPr lang="en-US" dirty="0" err="1" smtClean="0">
                <a:solidFill>
                  <a:schemeClr val="tx1"/>
                </a:solidFill>
              </a:rPr>
              <a:t>RegExp</a:t>
            </a:r>
            <a:r>
              <a:rPr lang="en-US" dirty="0" smtClean="0">
                <a:solidFill>
                  <a:schemeClr val="tx1"/>
                </a:solidFill>
              </a:rPr>
              <a:t> function constructor: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Regex literal: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88000" y="3929756"/>
            <a:ext cx="4392000" cy="40011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 regex = \^T\</a:t>
            </a:r>
            <a:r>
              <a:rPr lang="bg-BG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3650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err="1" smtClean="0">
                <a:solidFill>
                  <a:schemeClr val="tx1"/>
                </a:solidFill>
              </a:rPr>
              <a:t>RegExp</a:t>
            </a:r>
            <a:r>
              <a:rPr lang="en-US" dirty="0" smtClean="0">
                <a:solidFill>
                  <a:schemeClr val="tx1"/>
                </a:solidFill>
              </a:rPr>
              <a:t> function constructor: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88000" y="4997108"/>
            <a:ext cx="439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 regex = new </a:t>
            </a:r>
            <a:r>
              <a:rPr lang="en-US" dirty="0" err="1" smtClean="0">
                <a:solidFill>
                  <a:schemeClr val="tx1"/>
                </a:solidFill>
              </a:rPr>
              <a:t>RegExp</a:t>
            </a:r>
            <a:r>
              <a:rPr lang="en-US" dirty="0" smtClean="0">
                <a:solidFill>
                  <a:schemeClr val="tx1"/>
                </a:solidFill>
              </a:rPr>
              <a:t>('^T\');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724000" y="3484842"/>
            <a:ext cx="2835135" cy="783193"/>
          </a:xfrm>
          <a:prstGeom prst="wedgeRoundRectCallout">
            <a:avLst>
              <a:gd name="adj1" fmla="val -59497"/>
              <a:gd name="adj2" fmla="val 3528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Useful for static expressions</a:t>
            </a:r>
            <a:endParaRPr lang="bg-BG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796000" y="5085000"/>
            <a:ext cx="2835135" cy="1123712"/>
          </a:xfrm>
          <a:prstGeom prst="wedgeRoundRectCallout">
            <a:avLst>
              <a:gd name="adj1" fmla="val -59782"/>
              <a:gd name="adj2" fmla="val -2567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Useful for when the expressions depends on something</a:t>
            </a:r>
            <a:endParaRPr lang="bg-BG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4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Regex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9000"/>
            <a:ext cx="8686800" cy="541686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In JavaScript, the regex is used over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There are five methods for regexes: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RegExp#test</a:t>
            </a:r>
            <a:r>
              <a:rPr lang="en-US" dirty="0" smtClean="0">
                <a:solidFill>
                  <a:schemeClr val="tx1"/>
                </a:solidFill>
              </a:rPr>
              <a:t> 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tests </a:t>
            </a:r>
            <a:r>
              <a:rPr lang="en-US" dirty="0">
                <a:solidFill>
                  <a:schemeClr val="tx1"/>
                </a:solidFill>
              </a:rPr>
              <a:t>for a match in a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3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</a:rPr>
              <a:t>true or </a:t>
            </a:r>
            <a:r>
              <a:rPr lang="en-US" dirty="0" smtClean="0">
                <a:solidFill>
                  <a:schemeClr val="tx1"/>
                </a:solidFill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String#match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searches </a:t>
            </a:r>
            <a:r>
              <a:rPr lang="en-US" dirty="0">
                <a:solidFill>
                  <a:schemeClr val="tx1"/>
                </a:solidFill>
              </a:rPr>
              <a:t>for a match in a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3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</a:rPr>
              <a:t>an array of information 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 on a </a:t>
            </a:r>
            <a:r>
              <a:rPr lang="en-US" dirty="0" smtClean="0">
                <a:solidFill>
                  <a:schemeClr val="tx1"/>
                </a:solidFill>
              </a:rPr>
              <a:t>mismatch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String#replace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replaces </a:t>
            </a:r>
            <a:r>
              <a:rPr lang="en-US" dirty="0">
                <a:solidFill>
                  <a:schemeClr val="tx1"/>
                </a:solidFill>
              </a:rPr>
              <a:t>the matched substring with a replacement </a:t>
            </a:r>
            <a:r>
              <a:rPr lang="en-US" dirty="0" smtClean="0">
                <a:solidFill>
                  <a:schemeClr val="tx1"/>
                </a:solidFill>
              </a:rPr>
              <a:t>substring</a:t>
            </a:r>
          </a:p>
          <a:p>
            <a:pPr lvl="3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Returns the new string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5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Regex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000"/>
            <a:ext cx="8686800" cy="46884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In JavaScript, the regex is used over strings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five methods for </a:t>
            </a:r>
            <a:r>
              <a:rPr lang="en-US" dirty="0" smtClean="0">
                <a:solidFill>
                  <a:schemeClr val="tx1"/>
                </a:solidFill>
              </a:rPr>
              <a:t>regexes 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String#split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breaks a string into an array of substrings, using an expression </a:t>
            </a:r>
            <a:r>
              <a:rPr lang="en-US" dirty="0">
                <a:solidFill>
                  <a:schemeClr val="tx1"/>
                </a:solidFill>
              </a:rPr>
              <a:t>or a fixed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Returns an array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String#search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tests </a:t>
            </a:r>
            <a:r>
              <a:rPr lang="en-US" dirty="0">
                <a:solidFill>
                  <a:schemeClr val="tx1"/>
                </a:solidFill>
              </a:rPr>
              <a:t>for a match in a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returns the index of the match, or -1 if the search </a:t>
            </a:r>
            <a:r>
              <a:rPr lang="en-US" dirty="0" smtClean="0">
                <a:solidFill>
                  <a:schemeClr val="tx1"/>
                </a:solidFill>
              </a:rPr>
              <a:t>fails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267744" y="6309320"/>
            <a:ext cx="6698704" cy="3977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Creating and Using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Regex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in JavaScript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3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Special Characters in Regex</a:t>
            </a:r>
            <a:endParaRPr lang="en-US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regular expressions have a set of special characters, that have a different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multiple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whitespace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digits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special characters can be found at: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developer.mozilla.org/en/docs/Web/JavaScript/Guide/Regular_Expressions#Using_special_characters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23528" y="620688"/>
            <a:ext cx="871296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Characters in Regular Expressions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683568" y="1196752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matching all kinds of stuff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6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1100</Words>
  <Application>Microsoft Office PowerPoint</Application>
  <PresentationFormat>Презентация на цял екран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Table of Contents</vt:lpstr>
      <vt:lpstr>Regular Expressions Overview</vt:lpstr>
      <vt:lpstr>Regex Syntax</vt:lpstr>
      <vt:lpstr>Regex Special Characters for Beginning and End</vt:lpstr>
      <vt:lpstr>Creating and Using  Regex in JavaScript</vt:lpstr>
      <vt:lpstr>Creating Regex in JavaScript</vt:lpstr>
      <vt:lpstr>Using Regex in JavaScript</vt:lpstr>
      <vt:lpstr>Using Regex in JavaScript</vt:lpstr>
      <vt:lpstr>Special Characters in Regex</vt:lpstr>
      <vt:lpstr>Special Characters in Regex: *</vt:lpstr>
      <vt:lpstr>Special Characters in Regex: +</vt:lpstr>
      <vt:lpstr>Special Characters in Regex: ?</vt:lpstr>
      <vt:lpstr>Special Characters in Regex: .(dot)</vt:lpstr>
      <vt:lpstr>Special Characters in Regex: |</vt:lpstr>
      <vt:lpstr>Special Characters in Regex: [ ]</vt:lpstr>
      <vt:lpstr>Special Characters in Regex: [ ]</vt:lpstr>
      <vt:lpstr>Special Characters in Regex: [^xyx]</vt:lpstr>
      <vt:lpstr>Special Characters in Regex: {}</vt:lpstr>
      <vt:lpstr>Other Special Characters in Regex</vt:lpstr>
      <vt:lpstr>Regular Expression Flags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in JS</dc:title>
  <dc:creator>Петя Костова</dc:creator>
  <cp:lastModifiedBy>Петя Костова</cp:lastModifiedBy>
  <cp:revision>49</cp:revision>
  <dcterms:created xsi:type="dcterms:W3CDTF">2015-06-05T22:36:04Z</dcterms:created>
  <dcterms:modified xsi:type="dcterms:W3CDTF">2015-06-05T23:24:00Z</dcterms:modified>
</cp:coreProperties>
</file>