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59" r:id="rId4"/>
    <p:sldId id="260" r:id="rId5"/>
    <p:sldId id="261" r:id="rId6"/>
    <p:sldId id="262" r:id="rId7"/>
    <p:sldId id="300" r:id="rId8"/>
    <p:sldId id="29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1" r:id="rId21"/>
    <p:sldId id="289" r:id="rId22"/>
    <p:sldId id="299" r:id="rId23"/>
    <p:sldId id="293" r:id="rId24"/>
    <p:sldId id="292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302" r:id="rId37"/>
    <p:sldId id="301" r:id="rId38"/>
  </p:sldIdLst>
  <p:sldSz cx="9144000" cy="6858000" type="screen4x3"/>
  <p:notesSz cx="6881813" cy="92964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 autoAdjust="0"/>
    <p:restoredTop sz="94421" autoAdjust="0"/>
  </p:normalViewPr>
  <p:slideViewPr>
    <p:cSldViewPr>
      <p:cViewPr varScale="1">
        <p:scale>
          <a:sx n="63" d="100"/>
          <a:sy n="63" d="100"/>
        </p:scale>
        <p:origin x="-11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31655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66062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14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222063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039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1D4CE-86AF-45DA-8A9D-2B904CCC43F3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51895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2729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 xmlns="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82578"/>
            <a:ext cx="8229600" cy="1465421"/>
          </a:xfrm>
        </p:spPr>
        <p:txBody>
          <a:bodyPr/>
          <a:lstStyle/>
          <a:p>
            <a:r>
              <a:rPr lang="en-US" sz="4600" dirty="0"/>
              <a:t>Object-Oriented Programming Fundamental Principles – Part </a:t>
            </a:r>
            <a:r>
              <a:rPr lang="en-US" sz="4600" dirty="0" smtClean="0"/>
              <a:t>2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182301"/>
            <a:ext cx="8134350" cy="6862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Polymorphism, Class Hierarchies, Exceptions, Strong Cohesion and Loose Coupling</a:t>
            </a:r>
            <a:endParaRPr lang="bg-BG" dirty="0"/>
          </a:p>
        </p:txBody>
      </p:sp>
      <p:sp>
        <p:nvSpPr>
          <p:cNvPr id="39" name="TextBox 38"/>
          <p:cNvSpPr txBox="1"/>
          <p:nvPr/>
        </p:nvSpPr>
        <p:spPr>
          <a:xfrm rot="21175231">
            <a:off x="5813054" y="5880955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404267">
            <a:off x="6096619" y="4260222"/>
            <a:ext cx="1587264" cy="16544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farm4.static.flickr.com/3432/3188923390_64e400682c.jpg"/>
          <p:cNvPicPr>
            <a:picLocks noChangeAspect="1" noChangeArrowheads="1"/>
          </p:cNvPicPr>
          <p:nvPr/>
        </p:nvPicPr>
        <p:blipFill rotWithShape="1">
          <a:blip r:embed="rId4" cstate="screen">
            <a:lum contrast="-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6697424" y="345280"/>
            <a:ext cx="1862376" cy="1178720"/>
          </a:xfrm>
          <a:prstGeom prst="roundRect">
            <a:avLst>
              <a:gd name="adj" fmla="val 5556"/>
            </a:avLst>
          </a:prstGeom>
          <a:noFill/>
          <a:ln>
            <a:solidFill>
              <a:schemeClr val="bg1">
                <a:lumMod val="50000"/>
                <a:lumOff val="50000"/>
                <a:alpha val="50000"/>
              </a:schemeClr>
            </a:solidFill>
          </a:ln>
        </p:spPr>
      </p:pic>
      <p:sp>
        <p:nvSpPr>
          <p:cNvPr id="10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1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Object-Oriented Programming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6800" y="375192"/>
            <a:ext cx="1423983" cy="1118896"/>
          </a:xfrm>
          <a:prstGeom prst="rect">
            <a:avLst/>
          </a:prstGeom>
          <a:effectLst>
            <a:glow rad="38100">
              <a:schemeClr val="accent6">
                <a:lumMod val="40000"/>
                <a:lumOff val="60000"/>
                <a:alpha val="40000"/>
              </a:schemeClr>
            </a:glow>
            <a:outerShdw blurRad="63500" sx="102000" sy="102000" algn="ctr" rotWithShape="0">
              <a:prstClr val="black"/>
            </a:outerShdw>
          </a:effectLst>
          <a:scene3d>
            <a:camera prst="perspectiveHeroicExtremeRightFacing">
              <a:rot lat="487347" lon="19532356" rev="12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xmlns="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– </a:t>
            </a:r>
            <a:r>
              <a:rPr lang="en-US" sz="4000" dirty="0" smtClean="0"/>
              <a:t>How </a:t>
            </a:r>
            <a:r>
              <a:rPr lang="en-US" sz="4000" smtClean="0"/>
              <a:t>it Works?</a:t>
            </a:r>
            <a:endParaRPr lang="bg-BG" sz="4000" dirty="0"/>
          </a:p>
        </p:txBody>
      </p:sp>
      <p:sp>
        <p:nvSpPr>
          <p:cNvPr id="79974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dirty="0">
                <a:solidFill>
                  <a:srgbClr val="EBFFD2"/>
                </a:solidFill>
              </a:rPr>
              <a:t> ensures that </a:t>
            </a:r>
            <a:r>
              <a:rPr lang="en-US" dirty="0" smtClean="0">
                <a:solidFill>
                  <a:srgbClr val="EBFFD2"/>
                </a:solidFill>
              </a:rPr>
              <a:t>the appropriate </a:t>
            </a:r>
            <a:r>
              <a:rPr lang="en-US" dirty="0">
                <a:solidFill>
                  <a:srgbClr val="EBFFD2"/>
                </a:solidFill>
              </a:rPr>
              <a:t>method of the </a:t>
            </a:r>
            <a:r>
              <a:rPr lang="en-US" dirty="0" smtClean="0">
                <a:solidFill>
                  <a:srgbClr val="EBFFD2"/>
                </a:solidFill>
              </a:rPr>
              <a:t>subclass is called through its base class' interface</a:t>
            </a:r>
            <a:endParaRPr lang="en-US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Polymorphism is implemented using </a:t>
            </a:r>
            <a:r>
              <a:rPr lang="en-US" dirty="0" smtClean="0">
                <a:solidFill>
                  <a:srgbClr val="EBFFD2"/>
                </a:solidFill>
              </a:rPr>
              <a:t>a technique </a:t>
            </a:r>
            <a:r>
              <a:rPr lang="en-US" dirty="0">
                <a:solidFill>
                  <a:srgbClr val="EBFFD2"/>
                </a:solidFill>
              </a:rPr>
              <a:t>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late method binding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exact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method to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be called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determined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runtime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just before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performing the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call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 smtClean="0"/>
              <a:t>Applied for 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/>
              <a:t> methods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Note: Late binding is </a:t>
            </a:r>
            <a:r>
              <a:rPr lang="en-US" dirty="0" smtClean="0">
                <a:solidFill>
                  <a:srgbClr val="EBFFD2"/>
                </a:solidFill>
              </a:rPr>
              <a:t>a bit slower than normal (early) binding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076461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– Example</a:t>
            </a:r>
            <a:endParaRPr lang="bg-BG" sz="4000" dirty="0"/>
          </a:p>
        </p:txBody>
      </p:sp>
      <p:sp>
        <p:nvSpPr>
          <p:cNvPr id="801797" name="Rectangle 5"/>
          <p:cNvSpPr>
            <a:spLocks noChangeArrowheads="1"/>
          </p:cNvSpPr>
          <p:nvPr/>
        </p:nvSpPr>
        <p:spPr bwMode="auto">
          <a:xfrm>
            <a:off x="381000" y="5153024"/>
            <a:ext cx="3570287" cy="140017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 … 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size * size;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01799" name="Rectangle 7"/>
          <p:cNvSpPr>
            <a:spLocks noChangeArrowheads="1"/>
          </p:cNvSpPr>
          <p:nvPr/>
        </p:nvSpPr>
        <p:spPr bwMode="auto">
          <a:xfrm>
            <a:off x="4283075" y="5153024"/>
            <a:ext cx="4392613" cy="140017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 double 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PI * radius * raduis;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01800" name="AutoShape 8"/>
          <p:cNvSpPr>
            <a:spLocks noChangeArrowheads="1"/>
          </p:cNvSpPr>
          <p:nvPr/>
        </p:nvSpPr>
        <p:spPr bwMode="auto">
          <a:xfrm>
            <a:off x="669924" y="1004808"/>
            <a:ext cx="1539876" cy="790575"/>
          </a:xfrm>
          <a:prstGeom prst="wedgeRoundRectCallout">
            <a:avLst>
              <a:gd name="adj1" fmla="val 110222"/>
              <a:gd name="adj2" fmla="val -13255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1" name="AutoShape 9"/>
          <p:cNvSpPr>
            <a:spLocks noChangeArrowheads="1"/>
          </p:cNvSpPr>
          <p:nvPr/>
        </p:nvSpPr>
        <p:spPr bwMode="auto">
          <a:xfrm>
            <a:off x="7219950" y="1176258"/>
            <a:ext cx="1447800" cy="792162"/>
          </a:xfrm>
          <a:prstGeom prst="wedgeRoundRectCallout">
            <a:avLst>
              <a:gd name="adj1" fmla="val -108051"/>
              <a:gd name="adj2" fmla="val 57213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2" name="AutoShape 10"/>
          <p:cNvSpPr>
            <a:spLocks noChangeArrowheads="1"/>
          </p:cNvSpPr>
          <p:nvPr/>
        </p:nvSpPr>
        <p:spPr bwMode="auto">
          <a:xfrm>
            <a:off x="533400" y="2757408"/>
            <a:ext cx="1652587" cy="792162"/>
          </a:xfrm>
          <a:prstGeom prst="wedgeRoundRectCallout">
            <a:avLst>
              <a:gd name="adj1" fmla="val 89028"/>
              <a:gd name="adj2" fmla="val 2494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Concrete 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3" name="AutoShape 11"/>
          <p:cNvSpPr>
            <a:spLocks noChangeArrowheads="1"/>
          </p:cNvSpPr>
          <p:nvPr/>
        </p:nvSpPr>
        <p:spPr bwMode="auto">
          <a:xfrm>
            <a:off x="7091362" y="3886200"/>
            <a:ext cx="1595438" cy="762000"/>
          </a:xfrm>
          <a:prstGeom prst="wedgeRoundRectCallout">
            <a:avLst>
              <a:gd name="adj1" fmla="val -93005"/>
              <a:gd name="adj2" fmla="val 13432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Overriden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4" name="AutoShape 12"/>
          <p:cNvSpPr>
            <a:spLocks noChangeArrowheads="1"/>
          </p:cNvSpPr>
          <p:nvPr/>
        </p:nvSpPr>
        <p:spPr bwMode="auto">
          <a:xfrm>
            <a:off x="533400" y="3886200"/>
            <a:ext cx="1595438" cy="762000"/>
          </a:xfrm>
          <a:prstGeom prst="wedgeRoundRectCallout">
            <a:avLst>
              <a:gd name="adj1" fmla="val 64843"/>
              <a:gd name="adj2" fmla="val 132560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Overriden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5" name="Line 13"/>
          <p:cNvSpPr>
            <a:spLocks noChangeShapeType="1"/>
          </p:cNvSpPr>
          <p:nvPr/>
        </p:nvSpPr>
        <p:spPr bwMode="auto">
          <a:xfrm flipH="1">
            <a:off x="3059112" y="4586208"/>
            <a:ext cx="217487" cy="65246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/>
          </a:p>
        </p:txBody>
      </p:sp>
      <p:sp>
        <p:nvSpPr>
          <p:cNvPr id="801806" name="Line 14"/>
          <p:cNvSpPr>
            <a:spLocks noChangeShapeType="1"/>
          </p:cNvSpPr>
          <p:nvPr/>
        </p:nvSpPr>
        <p:spPr bwMode="auto">
          <a:xfrm flipH="1">
            <a:off x="5549900" y="4586208"/>
            <a:ext cx="241300" cy="6969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971800" y="1067178"/>
            <a:ext cx="35052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971800" y="1448178"/>
            <a:ext cx="35052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67000" y="3138408"/>
            <a:ext cx="1828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3519408"/>
            <a:ext cx="18288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-size : int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667000" y="4433808"/>
            <a:ext cx="1828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800600" y="3138408"/>
            <a:ext cx="19050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800600" y="3519408"/>
            <a:ext cx="19050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-radius: int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800600" y="4433808"/>
            <a:ext cx="19050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11</a:t>
            </a:fld>
            <a:endParaRPr lang="en-US" sz="1100" dirty="0"/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3581400" y="2446732"/>
            <a:ext cx="2521" cy="69167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Freeform 37"/>
          <p:cNvSpPr>
            <a:spLocks/>
          </p:cNvSpPr>
          <p:nvPr/>
        </p:nvSpPr>
        <p:spPr bwMode="auto">
          <a:xfrm>
            <a:off x="3467952" y="2270153"/>
            <a:ext cx="226895" cy="17658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5670550" y="2446732"/>
            <a:ext cx="2521" cy="69167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Freeform 37"/>
          <p:cNvSpPr>
            <a:spLocks/>
          </p:cNvSpPr>
          <p:nvPr/>
        </p:nvSpPr>
        <p:spPr bwMode="auto">
          <a:xfrm>
            <a:off x="5557102" y="2270153"/>
            <a:ext cx="226895" cy="17658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971800" y="1829178"/>
            <a:ext cx="3505200" cy="420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+CalcSurface() : double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766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5016758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 class Figure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double CalcSurface();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 class Square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double CalcSurface() { return … }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Figure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f1 = new Square(...);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Figure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f2 = new Circle(...);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 will call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Square.CalcSurface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surface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f1.CalcSurface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 will call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Circle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surface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f2.CalcSurface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27201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09800" y="1676400"/>
            <a:ext cx="4572000" cy="569120"/>
          </a:xfrm>
          <a:prstGeom prst="rect">
            <a:avLst/>
          </a:prstGeom>
        </p:spPr>
        <p:txBody>
          <a:bodyPr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Live Demo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8452" y="2590800"/>
            <a:ext cx="5587096" cy="37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09800" y="762000"/>
            <a:ext cx="45223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n w="500">
                  <a:noFill/>
                </a:ln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</a:rPr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683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80947" y="914400"/>
            <a:ext cx="613905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  <a:t>Class Hierarchies:</a:t>
            </a:r>
            <a:b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</a:b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  <a:t>Real World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3895725" cy="29813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10000"/>
            <a:ext cx="3810000" cy="23717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08867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dirty="0"/>
              <a:t>Real World Example: Calculator</a:t>
            </a:r>
            <a:endParaRPr lang="bg-BG" dirty="0"/>
          </a:p>
        </p:txBody>
      </p:sp>
      <p:sp>
        <p:nvSpPr>
          <p:cNvPr id="90115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</a:t>
            </a:r>
            <a:r>
              <a:rPr lang="en-US" dirty="0" smtClean="0"/>
              <a:t>an application </a:t>
            </a:r>
            <a:r>
              <a:rPr lang="en-US" dirty="0"/>
              <a:t>like the Windows Calculator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Typical </a:t>
            </a:r>
            <a:r>
              <a:rPr lang="en-US" dirty="0" smtClean="0"/>
              <a:t>scenario for </a:t>
            </a:r>
            <a:r>
              <a:rPr lang="en-US" dirty="0"/>
              <a:t>applying the object-oriented approach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15</a:t>
            </a:fld>
            <a:endParaRPr 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9836" y="3200400"/>
            <a:ext cx="41243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77633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Real World Example: Calculator (2)</a:t>
            </a:r>
            <a:endParaRPr lang="bg-BG" sz="3600" dirty="0"/>
          </a:p>
        </p:txBody>
      </p:sp>
      <p:sp>
        <p:nvSpPr>
          <p:cNvPr id="91139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calculator consists of controls: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Buttons, panels, text boxes, menus, check boxes, radio buttons, etc.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/>
              <a:t> – the root of our OO hierarchy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controls can be painted on the screen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Should implement an interface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IPaintable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with a method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Common properties: location, size, text, </a:t>
            </a:r>
            <a:r>
              <a:rPr lang="en-US" dirty="0" smtClean="0"/>
              <a:t>face color, font, background color, etc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3123788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sz="3600" dirty="0"/>
              <a:t>Real World Example: Calculator (3)</a:t>
            </a:r>
            <a:endParaRPr lang="bg-BG" sz="36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 controls could contain other </a:t>
            </a:r>
            <a:r>
              <a:rPr lang="en-US" dirty="0" smtClean="0"/>
              <a:t>(nested) controls </a:t>
            </a:r>
            <a:r>
              <a:rPr lang="en-US" dirty="0"/>
              <a:t>inside (e. g. </a:t>
            </a:r>
            <a:r>
              <a:rPr lang="en-US" dirty="0" smtClean="0"/>
              <a:t>panels and toolbars)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We should have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dirty="0"/>
              <a:t> that extends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 smtClean="0"/>
              <a:t> holding a collection of child controls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/>
              <a:t> itself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dirty="0"/>
              <a:t> is a special kind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also border, title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dirty="0"/>
              <a:t> derived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/>
              <a:t>), icon and system buttons </a:t>
            </a:r>
          </a:p>
          <a:p>
            <a:pPr>
              <a:lnSpc>
                <a:spcPct val="100000"/>
              </a:lnSpc>
            </a:pPr>
            <a:r>
              <a:rPr lang="en-US" dirty="0"/>
              <a:t>How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/>
              <a:t> paints itself?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Invokes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all </a:t>
            </a:r>
            <a:r>
              <a:rPr lang="en-US" dirty="0" smtClean="0"/>
              <a:t>child controls </a:t>
            </a:r>
            <a:r>
              <a:rPr lang="en-US" dirty="0"/>
              <a:t>inside it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415157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sz="3600" dirty="0"/>
              <a:t>Real World Example: Calculator (4)</a:t>
            </a:r>
            <a:endParaRPr lang="bg-BG" sz="360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dirty="0" smtClean="0"/>
              <a:t> </a:t>
            </a:r>
            <a:r>
              <a:rPr lang="en-US" dirty="0"/>
              <a:t>paints itself?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Invokes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all controls inside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control knows how to visualize itself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What is the common between buttons, check boxes and radio buttons?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pressed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selected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define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AbstractButton</a:t>
            </a:r>
            <a:r>
              <a:rPr lang="en-US" dirty="0" smtClean="0"/>
              <a:t> </a:t>
            </a:r>
            <a:r>
              <a:rPr lang="en-US" dirty="0"/>
              <a:t>and all buttons can derive from it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777982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dirty="0"/>
              <a:t>Calculator Classes </a:t>
            </a:r>
            <a:endParaRPr lang="bg-BG" dirty="0"/>
          </a:p>
        </p:txBody>
      </p:sp>
      <p:sp>
        <p:nvSpPr>
          <p:cNvPr id="14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19</a:t>
            </a:fld>
            <a:endParaRPr lang="en-US" sz="1100" dirty="0"/>
          </a:p>
        </p:txBody>
      </p:sp>
      <p:grpSp>
        <p:nvGrpSpPr>
          <p:cNvPr id="2" name="Group 73"/>
          <p:cNvGrpSpPr/>
          <p:nvPr/>
        </p:nvGrpSpPr>
        <p:grpSpPr>
          <a:xfrm>
            <a:off x="406822" y="1018160"/>
            <a:ext cx="8279978" cy="5458840"/>
            <a:chOff x="483023" y="865760"/>
            <a:chExt cx="8003752" cy="4620640"/>
          </a:xfrm>
        </p:grpSpPr>
        <p:sp>
          <p:nvSpPr>
            <p:cNvPr id="3185" name="Rectangle 113"/>
            <p:cNvSpPr>
              <a:spLocks noChangeArrowheads="1"/>
            </p:cNvSpPr>
            <p:nvPr/>
          </p:nvSpPr>
          <p:spPr bwMode="auto">
            <a:xfrm>
              <a:off x="5421089" y="3888276"/>
              <a:ext cx="882177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TextBox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4113976" y="1272640"/>
              <a:ext cx="1448685" cy="257414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Paint()</a:t>
              </a:r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4113975" y="865760"/>
              <a:ext cx="1448626" cy="40895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«interface»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IPaintable</a:t>
              </a:r>
            </a:p>
          </p:txBody>
        </p:sp>
        <p:sp>
          <p:nvSpPr>
            <p:cNvPr id="3093" name="Rectangle 21"/>
            <p:cNvSpPr>
              <a:spLocks noChangeArrowheads="1"/>
            </p:cNvSpPr>
            <p:nvPr/>
          </p:nvSpPr>
          <p:spPr bwMode="auto">
            <a:xfrm>
              <a:off x="4126161" y="2076792"/>
              <a:ext cx="1436440" cy="1305752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0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-location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-size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-text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-bgColor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-faceColor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-font</a:t>
              </a:r>
            </a:p>
          </p:txBody>
        </p:sp>
        <p:sp>
          <p:nvSpPr>
            <p:cNvPr id="3106" name="Rectangle 34"/>
            <p:cNvSpPr>
              <a:spLocks noChangeArrowheads="1"/>
            </p:cNvSpPr>
            <p:nvPr/>
          </p:nvSpPr>
          <p:spPr bwMode="auto">
            <a:xfrm>
              <a:off x="4126161" y="1896188"/>
              <a:ext cx="1436440" cy="180605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Control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4829759" y="1705203"/>
              <a:ext cx="2437" cy="193060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4720096" y="1555737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5" name="Rectangle 43"/>
            <p:cNvSpPr>
              <a:spLocks noChangeArrowheads="1"/>
            </p:cNvSpPr>
            <p:nvPr/>
          </p:nvSpPr>
          <p:spPr bwMode="auto">
            <a:xfrm>
              <a:off x="809009" y="3886200"/>
              <a:ext cx="150556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Container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7" name="Freeform 45"/>
            <p:cNvSpPr>
              <a:spLocks/>
            </p:cNvSpPr>
            <p:nvPr/>
          </p:nvSpPr>
          <p:spPr bwMode="auto">
            <a:xfrm>
              <a:off x="1552574" y="3563270"/>
              <a:ext cx="2971801" cy="322930"/>
            </a:xfrm>
            <a:custGeom>
              <a:avLst/>
              <a:gdLst/>
              <a:ahLst/>
              <a:cxnLst>
                <a:cxn ang="0">
                  <a:pos x="1021" y="0"/>
                </a:cxn>
                <a:cxn ang="0">
                  <a:pos x="1021" y="74"/>
                </a:cxn>
                <a:cxn ang="0">
                  <a:pos x="0" y="74"/>
                </a:cxn>
                <a:cxn ang="0">
                  <a:pos x="0" y="130"/>
                </a:cxn>
              </a:cxnLst>
              <a:rect l="0" t="0" r="r" b="b"/>
              <a:pathLst>
                <a:path w="1021" h="130">
                  <a:moveTo>
                    <a:pt x="1021" y="0"/>
                  </a:moveTo>
                  <a:lnTo>
                    <a:pt x="1021" y="74"/>
                  </a:lnTo>
                  <a:lnTo>
                    <a:pt x="0" y="74"/>
                  </a:lnTo>
                  <a:lnTo>
                    <a:pt x="0" y="13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9" name="Freeform 47"/>
            <p:cNvSpPr>
              <a:spLocks/>
            </p:cNvSpPr>
            <p:nvPr/>
          </p:nvSpPr>
          <p:spPr bwMode="auto">
            <a:xfrm>
              <a:off x="4414833" y="341380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4" name="Rectangle 52"/>
            <p:cNvSpPr>
              <a:spLocks noChangeArrowheads="1"/>
            </p:cNvSpPr>
            <p:nvPr/>
          </p:nvSpPr>
          <p:spPr bwMode="auto">
            <a:xfrm>
              <a:off x="1630026" y="4607540"/>
              <a:ext cx="110637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Form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7" name="Freeform 55"/>
            <p:cNvSpPr>
              <a:spLocks/>
            </p:cNvSpPr>
            <p:nvPr/>
          </p:nvSpPr>
          <p:spPr bwMode="auto">
            <a:xfrm>
              <a:off x="1976073" y="4311651"/>
              <a:ext cx="207141" cy="2958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4"/>
                </a:cxn>
                <a:cxn ang="0">
                  <a:pos x="85" y="64"/>
                </a:cxn>
                <a:cxn ang="0">
                  <a:pos x="85" y="132"/>
                </a:cxn>
              </a:cxnLst>
              <a:rect l="0" t="0" r="r" b="b"/>
              <a:pathLst>
                <a:path w="85" h="132">
                  <a:moveTo>
                    <a:pt x="0" y="0"/>
                  </a:moveTo>
                  <a:lnTo>
                    <a:pt x="0" y="64"/>
                  </a:lnTo>
                  <a:lnTo>
                    <a:pt x="85" y="64"/>
                  </a:lnTo>
                  <a:lnTo>
                    <a:pt x="85" y="132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8" name="Freeform 56"/>
            <p:cNvSpPr>
              <a:spLocks/>
            </p:cNvSpPr>
            <p:nvPr/>
          </p:nvSpPr>
          <p:spPr bwMode="auto">
            <a:xfrm>
              <a:off x="1866410" y="416500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1627589" y="5247670"/>
              <a:ext cx="1106376" cy="238730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Calculator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7" name="Line 65"/>
            <p:cNvSpPr>
              <a:spLocks noChangeShapeType="1"/>
            </p:cNvSpPr>
            <p:nvPr/>
          </p:nvSpPr>
          <p:spPr bwMode="auto">
            <a:xfrm>
              <a:off x="2180777" y="5019319"/>
              <a:ext cx="2437" cy="22835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2071115" y="486985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5" name="Rectangle 73"/>
            <p:cNvSpPr>
              <a:spLocks noChangeArrowheads="1"/>
            </p:cNvSpPr>
            <p:nvPr/>
          </p:nvSpPr>
          <p:spPr bwMode="auto">
            <a:xfrm>
              <a:off x="3245991" y="3886200"/>
              <a:ext cx="1964184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AbstractButton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7" name="Line 75"/>
            <p:cNvSpPr>
              <a:spLocks noChangeShapeType="1"/>
            </p:cNvSpPr>
            <p:nvPr/>
          </p:nvSpPr>
          <p:spPr bwMode="auto">
            <a:xfrm>
              <a:off x="4861425" y="3563270"/>
              <a:ext cx="2437" cy="317615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9" name="Freeform 77"/>
            <p:cNvSpPr>
              <a:spLocks/>
            </p:cNvSpPr>
            <p:nvPr/>
          </p:nvSpPr>
          <p:spPr bwMode="auto">
            <a:xfrm>
              <a:off x="4751762" y="341380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54" name="Rectangle 82"/>
            <p:cNvSpPr>
              <a:spLocks noChangeArrowheads="1"/>
            </p:cNvSpPr>
            <p:nvPr/>
          </p:nvSpPr>
          <p:spPr bwMode="auto">
            <a:xfrm>
              <a:off x="2941107" y="4602941"/>
              <a:ext cx="801757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61" name="Rectangle 89"/>
            <p:cNvSpPr>
              <a:spLocks noChangeArrowheads="1"/>
            </p:cNvSpPr>
            <p:nvPr/>
          </p:nvSpPr>
          <p:spPr bwMode="auto">
            <a:xfrm>
              <a:off x="3935383" y="4602941"/>
              <a:ext cx="911420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CheckBox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68" name="Rectangle 96"/>
            <p:cNvSpPr>
              <a:spLocks noChangeArrowheads="1"/>
            </p:cNvSpPr>
            <p:nvPr/>
          </p:nvSpPr>
          <p:spPr bwMode="auto">
            <a:xfrm>
              <a:off x="5058818" y="4602941"/>
              <a:ext cx="1203855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RadioButton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1" name="Freeform 99"/>
            <p:cNvSpPr>
              <a:spLocks/>
            </p:cNvSpPr>
            <p:nvPr/>
          </p:nvSpPr>
          <p:spPr bwMode="auto">
            <a:xfrm>
              <a:off x="3340767" y="4298950"/>
              <a:ext cx="704279" cy="303991"/>
            </a:xfrm>
            <a:custGeom>
              <a:avLst/>
              <a:gdLst/>
              <a:ahLst/>
              <a:cxnLst>
                <a:cxn ang="0">
                  <a:pos x="289" y="0"/>
                </a:cxn>
                <a:cxn ang="0">
                  <a:pos x="289" y="53"/>
                </a:cxn>
                <a:cxn ang="0">
                  <a:pos x="0" y="53"/>
                </a:cxn>
                <a:cxn ang="0">
                  <a:pos x="0" y="110"/>
                </a:cxn>
              </a:cxnLst>
              <a:rect l="0" t="0" r="r" b="b"/>
              <a:pathLst>
                <a:path w="289" h="110">
                  <a:moveTo>
                    <a:pt x="289" y="0"/>
                  </a:moveTo>
                  <a:lnTo>
                    <a:pt x="289" y="53"/>
                  </a:lnTo>
                  <a:lnTo>
                    <a:pt x="0" y="53"/>
                  </a:lnTo>
                  <a:lnTo>
                    <a:pt x="0" y="11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2" name="Freeform 100"/>
            <p:cNvSpPr>
              <a:spLocks/>
            </p:cNvSpPr>
            <p:nvPr/>
          </p:nvSpPr>
          <p:spPr bwMode="auto">
            <a:xfrm>
              <a:off x="3935383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4" name="Line 102"/>
            <p:cNvSpPr>
              <a:spLocks noChangeShapeType="1"/>
            </p:cNvSpPr>
            <p:nvPr/>
          </p:nvSpPr>
          <p:spPr bwMode="auto">
            <a:xfrm>
              <a:off x="4391025" y="4318000"/>
              <a:ext cx="2505" cy="28494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5" name="Freeform 103"/>
            <p:cNvSpPr>
              <a:spLocks/>
            </p:cNvSpPr>
            <p:nvPr/>
          </p:nvSpPr>
          <p:spPr bwMode="auto">
            <a:xfrm>
              <a:off x="4281430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7" name="Freeform 105"/>
            <p:cNvSpPr>
              <a:spLocks/>
            </p:cNvSpPr>
            <p:nvPr/>
          </p:nvSpPr>
          <p:spPr bwMode="auto">
            <a:xfrm>
              <a:off x="4737141" y="4305300"/>
              <a:ext cx="916294" cy="2976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"/>
                </a:cxn>
                <a:cxn ang="0">
                  <a:pos x="317" y="53"/>
                </a:cxn>
                <a:cxn ang="0">
                  <a:pos x="317" y="110"/>
                </a:cxn>
              </a:cxnLst>
              <a:rect l="0" t="0" r="r" b="b"/>
              <a:pathLst>
                <a:path w="317" h="110">
                  <a:moveTo>
                    <a:pt x="0" y="0"/>
                  </a:moveTo>
                  <a:lnTo>
                    <a:pt x="0" y="53"/>
                  </a:lnTo>
                  <a:lnTo>
                    <a:pt x="317" y="53"/>
                  </a:lnTo>
                  <a:lnTo>
                    <a:pt x="317" y="11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8" name="Freeform 106"/>
            <p:cNvSpPr>
              <a:spLocks/>
            </p:cNvSpPr>
            <p:nvPr/>
          </p:nvSpPr>
          <p:spPr bwMode="auto">
            <a:xfrm>
              <a:off x="4627478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94" name="Rectangle 122"/>
            <p:cNvSpPr>
              <a:spLocks noChangeArrowheads="1"/>
            </p:cNvSpPr>
            <p:nvPr/>
          </p:nvSpPr>
          <p:spPr bwMode="auto">
            <a:xfrm>
              <a:off x="6429987" y="3888276"/>
              <a:ext cx="107469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MainMenu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1" name="Rectangle 129"/>
            <p:cNvSpPr>
              <a:spLocks noChangeArrowheads="1"/>
            </p:cNvSpPr>
            <p:nvPr/>
          </p:nvSpPr>
          <p:spPr bwMode="auto">
            <a:xfrm>
              <a:off x="7658211" y="3888276"/>
              <a:ext cx="828564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MenuItem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7" name="Freeform 135"/>
            <p:cNvSpPr>
              <a:spLocks/>
            </p:cNvSpPr>
            <p:nvPr/>
          </p:nvSpPr>
          <p:spPr bwMode="auto">
            <a:xfrm>
              <a:off x="5210175" y="3565346"/>
              <a:ext cx="2895600" cy="3176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"/>
                </a:cxn>
                <a:cxn ang="0">
                  <a:pos x="1360" y="74"/>
                </a:cxn>
                <a:cxn ang="0">
                  <a:pos x="1360" y="153"/>
                </a:cxn>
              </a:cxnLst>
              <a:rect l="0" t="0" r="r" b="b"/>
              <a:pathLst>
                <a:path w="1360" h="153">
                  <a:moveTo>
                    <a:pt x="0" y="0"/>
                  </a:moveTo>
                  <a:lnTo>
                    <a:pt x="0" y="74"/>
                  </a:lnTo>
                  <a:lnTo>
                    <a:pt x="1360" y="74"/>
                  </a:lnTo>
                  <a:lnTo>
                    <a:pt x="1360" y="153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8" name="Freeform 136"/>
            <p:cNvSpPr>
              <a:spLocks/>
            </p:cNvSpPr>
            <p:nvPr/>
          </p:nvSpPr>
          <p:spPr bwMode="auto">
            <a:xfrm>
              <a:off x="5100383" y="341288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4" name="Rectangle 142"/>
            <p:cNvSpPr>
              <a:spLocks noChangeArrowheads="1"/>
            </p:cNvSpPr>
            <p:nvPr/>
          </p:nvSpPr>
          <p:spPr bwMode="auto">
            <a:xfrm>
              <a:off x="483023" y="4607540"/>
              <a:ext cx="993352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Panel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7" name="Freeform 145"/>
            <p:cNvSpPr>
              <a:spLocks/>
            </p:cNvSpPr>
            <p:nvPr/>
          </p:nvSpPr>
          <p:spPr bwMode="auto">
            <a:xfrm>
              <a:off x="906251" y="4318001"/>
              <a:ext cx="248569" cy="289540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2" y="64"/>
                </a:cxn>
                <a:cxn ang="0">
                  <a:pos x="0" y="64"/>
                </a:cxn>
                <a:cxn ang="0">
                  <a:pos x="0" y="132"/>
                </a:cxn>
              </a:cxnLst>
              <a:rect l="0" t="0" r="r" b="b"/>
              <a:pathLst>
                <a:path w="102" h="132">
                  <a:moveTo>
                    <a:pt x="102" y="0"/>
                  </a:moveTo>
                  <a:lnTo>
                    <a:pt x="102" y="64"/>
                  </a:lnTo>
                  <a:lnTo>
                    <a:pt x="0" y="64"/>
                  </a:lnTo>
                  <a:lnTo>
                    <a:pt x="0" y="132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9" name="Freeform 147"/>
            <p:cNvSpPr>
              <a:spLocks/>
            </p:cNvSpPr>
            <p:nvPr/>
          </p:nvSpPr>
          <p:spPr bwMode="auto">
            <a:xfrm>
              <a:off x="1045158" y="416500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65" name="Straight Connector 64"/>
            <p:cNvCxnSpPr>
              <a:stCxn id="3185" idx="0"/>
              <a:endCxn id="3185" idx="0"/>
            </p:cNvCxnSpPr>
            <p:nvPr/>
          </p:nvCxnSpPr>
          <p:spPr>
            <a:xfrm rot="5400000" flipH="1" flipV="1">
              <a:off x="5862178" y="388827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V="1">
              <a:off x="5780087" y="3802062"/>
              <a:ext cx="168274" cy="2"/>
            </a:xfrm>
            <a:prstGeom prst="line">
              <a:avLst/>
            </a:pr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>
            <a:xfrm rot="16200000" flipV="1">
              <a:off x="6865939" y="3792536"/>
              <a:ext cx="168274" cy="2"/>
            </a:xfrm>
            <a:prstGeom prst="line">
              <a:avLst/>
            </a:pr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2530728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Polymorphism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/>
              <a:t>Class </a:t>
            </a:r>
            <a:r>
              <a:rPr lang="en-US" dirty="0" smtClean="0"/>
              <a:t>Hierarchies: Real </a:t>
            </a:r>
            <a:r>
              <a:rPr lang="en-US" dirty="0"/>
              <a:t>World Example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Exception Handling and Exception Classes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Cohesion and 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3005" y="4042176"/>
            <a:ext cx="3246988" cy="2130024"/>
          </a:xfrm>
          <a:prstGeom prst="roundRect">
            <a:avLst>
              <a:gd name="adj" fmla="val 294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biodegradablegeek.com/wp-content/uploads/2009/06/ailatan_flickr_book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945276" y="4020874"/>
            <a:ext cx="3321924" cy="2150326"/>
          </a:xfrm>
          <a:prstGeom prst="roundRect">
            <a:avLst>
              <a:gd name="adj" fmla="val 297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xmlns="" val="4062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14901"/>
            <a:ext cx="7924800" cy="685800"/>
          </a:xfrm>
        </p:spPr>
        <p:txBody>
          <a:bodyPr/>
          <a:lstStyle/>
          <a:p>
            <a:r>
              <a:rPr lang="en-US" dirty="0" smtClean="0"/>
              <a:t>Exception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41180"/>
            <a:ext cx="7924800" cy="569120"/>
          </a:xfrm>
        </p:spPr>
        <p:txBody>
          <a:bodyPr/>
          <a:lstStyle/>
          <a:p>
            <a:r>
              <a:rPr lang="en-US" dirty="0" smtClean="0"/>
              <a:t>User-Defined Exception Classes</a:t>
            </a:r>
            <a:endParaRPr lang="en-US" dirty="0"/>
          </a:p>
        </p:txBody>
      </p:sp>
      <p:pic>
        <p:nvPicPr>
          <p:cNvPr id="1026" name="Picture 2" descr="http://www.fireni.co.uk/images/fi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4724400" cy="35433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069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in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OOP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 handling</a:t>
            </a:r>
            <a:r>
              <a:rPr lang="en-US" dirty="0" smtClean="0"/>
              <a:t> is the main paradigm for error handling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 </a:t>
            </a:r>
            <a:r>
              <a:rPr lang="en-US" dirty="0" smtClean="0"/>
              <a:t>are special classes that hold information about an error or unusual situation</a:t>
            </a:r>
          </a:p>
          <a:p>
            <a:r>
              <a:rPr lang="en-US" dirty="0" smtClean="0"/>
              <a:t>Exceptions are thrown (raised)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 smtClean="0"/>
              <a:t> keyword</a:t>
            </a:r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Exceptions are handled though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try-catch-finally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using(…)</a:t>
            </a:r>
            <a:r>
              <a:rPr lang="en-US" dirty="0" smtClean="0"/>
              <a:t> constructs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473714"/>
            <a:ext cx="7924800" cy="707886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throw new InvalidCalculationException(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"Cannot calculate the size of the specified object");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75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Exception Hierarchy</a:t>
            </a:r>
            <a:endParaRPr lang="bg-BG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83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Exceptions </a:t>
            </a:r>
            <a:r>
              <a:rPr lang="en-US" dirty="0" smtClean="0"/>
              <a:t>in .NET Framework are organized in </a:t>
            </a:r>
            <a:r>
              <a:rPr lang="en-US" smtClean="0"/>
              <a:t>a object-oriented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hierarchy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49892" name="Picture 4" descr="Exceptions-Hierarc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39" t="-4600" r="-1981" b="-4447"/>
          <a:stretch>
            <a:fillRect/>
          </a:stretch>
        </p:blipFill>
        <p:spPr bwMode="auto">
          <a:xfrm>
            <a:off x="528376" y="2406221"/>
            <a:ext cx="8082224" cy="3923123"/>
          </a:xfrm>
          <a:prstGeom prst="roundRect">
            <a:avLst>
              <a:gd name="adj" fmla="val 4241"/>
            </a:avLst>
          </a:prstGeom>
          <a:solidFill>
            <a:schemeClr val="accent5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79260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Exception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To define an exception class, inherit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ApplicationException</a:t>
            </a:r>
            <a:r>
              <a:rPr lang="en-US" sz="3000" dirty="0" smtClean="0"/>
              <a:t> and define constructors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231172"/>
            <a:ext cx="7620000" cy="4093428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using System;</a:t>
            </a:r>
          </a:p>
          <a:p>
            <a:pPr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ApplicationException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InvalidCalculationException(string msg)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base(msg)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InvalidCalculationException(string msg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Exception innerEx)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base(msg,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innerEx)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57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Defining Exception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wallpaperup.com/uploads/wallpapers/2013/01/21/30693/33305978d9bb6dd47e78aec0450d0e3e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615014" y="1083466"/>
            <a:ext cx="5903386" cy="364093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79984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95400"/>
            <a:ext cx="6858000" cy="914400"/>
          </a:xfrm>
        </p:spPr>
        <p:txBody>
          <a:bodyPr>
            <a:noAutofit/>
          </a:bodyPr>
          <a:lstStyle/>
          <a:p>
            <a:pPr algn="ctr"/>
            <a:r>
              <a:rPr lang="en-US" sz="5000" dirty="0" smtClean="0"/>
              <a:t>Cohesion and Coupling</a:t>
            </a:r>
            <a:endParaRPr lang="en-US" sz="5000" dirty="0"/>
          </a:p>
        </p:txBody>
      </p:sp>
      <p:pic>
        <p:nvPicPr>
          <p:cNvPr id="4098" name="Picture 2" descr="http://scientopia.org/img-archive/goodmath/img_28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4708" y="2552700"/>
            <a:ext cx="5406984" cy="3543300"/>
          </a:xfrm>
          <a:prstGeom prst="roundRect">
            <a:avLst>
              <a:gd name="adj" fmla="val 2416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949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  <a:r>
              <a:rPr lang="en-US" dirty="0" smtClean="0"/>
              <a:t> describes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closely the routines in a class or the code in a routine support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central purpose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Cohesion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Well-defined abstractions keep cohesion strong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Classes must contain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strongly related functionality</a:t>
            </a:r>
            <a:r>
              <a:rPr lang="en-US" dirty="0" smtClean="0"/>
              <a:t> and aim for single purpose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Cohesion is a powerful tool for managing complexity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1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cohesion</a:t>
            </a:r>
            <a:r>
              <a:rPr lang="en-US" dirty="0" smtClean="0"/>
              <a:t>: HDD, CR-ROM, remote control</a:t>
            </a:r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cohesion</a:t>
            </a:r>
            <a:r>
              <a:rPr lang="en-US" dirty="0" smtClean="0"/>
              <a:t>: spaghetti code, single-board computer</a:t>
            </a:r>
            <a:endParaRPr lang="bg-BG" dirty="0" smtClean="0"/>
          </a:p>
          <a:p>
            <a:pPr lvl="1">
              <a:spcBef>
                <a:spcPct val="350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1" name="Picture 5" descr="network-woodenmodel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4400"/>
            <a:ext cx="1796707" cy="1625546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23778"/>
            <a:ext cx="2375507" cy="2026168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</p:spPr>
      </p:pic>
      <p:pic>
        <p:nvPicPr>
          <p:cNvPr id="2054" name="Picture 6" descr="http://www.veryicon.com/icon/png/System/Simple/Hard%20Driv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4502" y="1676400"/>
            <a:ext cx="1752600" cy="17526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aux.iconpedia.net/uploads/1794106073134366566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1900" y="1371600"/>
            <a:ext cx="2366900" cy="23669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rocketdock.com/images/screenshots/remote_controll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95400"/>
            <a:ext cx="2438400" cy="24384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phidgets.com/images/1072_0_Big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5867400" y="4323778"/>
            <a:ext cx="2590800" cy="2026168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728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 </a:t>
            </a:r>
            <a:r>
              <a:rPr lang="en-US" dirty="0" smtClean="0"/>
              <a:t>(good cohesion)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dirty="0" smtClean="0"/>
              <a:t> that has methods: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Math.Pow(sideA, 2) + Math.Pow(sideB, 2)          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- 2 * sideA * sideB * Math.Cos(angleAB);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Math.Sqrt(sideA) +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Math.Sqrt(sideB) + Math.Sqrt(sideC);</a:t>
            </a:r>
          </a:p>
        </p:txBody>
      </p:sp>
      <p:pic>
        <p:nvPicPr>
          <p:cNvPr id="30722" name="Picture 2" descr="http://www.space-matters.info/img/waterstrider.jpg"/>
          <p:cNvPicPr>
            <a:picLocks noChangeAspect="1" noChangeArrowheads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7227" y="1600200"/>
            <a:ext cx="2470973" cy="1828800"/>
          </a:xfrm>
          <a:prstGeom prst="roundRect">
            <a:avLst>
              <a:gd name="adj" fmla="val 13492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1092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Cohesion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Weak cohesion </a:t>
            </a:r>
            <a:r>
              <a:rPr lang="en-US" dirty="0" smtClean="0"/>
              <a:t>(bad cohesion)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Magic</a:t>
            </a:r>
            <a:r>
              <a:rPr lang="en-US" dirty="0" smtClean="0"/>
              <a:t> that has these methods: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Another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2775" y="2286000"/>
            <a:ext cx="7920038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PrintDocument(Document d);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SendEmail(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recipient, string subject, string text);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CalculateDistanceBetweenPoints(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x1, int y1, int x2, int y2)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600" y="5029200"/>
            <a:ext cx="7921625" cy="10686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MagicClass.MakePizza("Fat Pepperoni");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MagicClass.WithdrawMoney("999e6");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MagicClass.OpenDBConnection();</a:t>
            </a:r>
          </a:p>
        </p:txBody>
      </p:sp>
    </p:spTree>
    <p:extLst>
      <p:ext uri="{BB962C8B-B14F-4D97-AF65-F5344CB8AC3E}">
        <p14:creationId xmlns:p14="http://schemas.microsoft.com/office/powerpoint/2010/main" xmlns="" val="2630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038600" y="2791953"/>
            <a:ext cx="43942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Polymorphism</a:t>
            </a:r>
            <a:endParaRPr lang="en-US" sz="4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472" y="2514600"/>
            <a:ext cx="3774728" cy="374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7200"/>
            <a:ext cx="3597667" cy="162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81629"/>
            <a:ext cx="1981200" cy="207843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60360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Coupling</a:t>
            </a:r>
            <a:r>
              <a:rPr lang="en-US" dirty="0" smtClean="0"/>
              <a:t> describes how tightly a class or routine is related to other classes or </a:t>
            </a:r>
            <a:r>
              <a:rPr lang="bg-BG" dirty="0" smtClean="0"/>
              <a:t>routines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Coupling must be kept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Modules must depend little on each other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Or be entirely independent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loosely coupled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classes / routines must have small, direct, visible, and flexible relationships to other classes /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module must be easily used by other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76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and Tight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800600" cy="5638800"/>
          </a:xfrm>
        </p:spPr>
        <p:txBody>
          <a:bodyPr/>
          <a:lstStyle/>
          <a:p>
            <a:pPr>
              <a:spcBef>
                <a:spcPct val="35000"/>
              </a:spcBef>
              <a:tabLst>
                <a:tab pos="5200650" algn="l"/>
              </a:tabLst>
            </a:pPr>
            <a:r>
              <a:rPr lang="en-US" sz="2800" dirty="0" smtClean="0"/>
              <a:t>Loose Coupling: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Easily replace old HDD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Easily place this HDD to another motherboard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  <a:tabLst>
                <a:tab pos="5200650" algn="l"/>
              </a:tabLst>
            </a:pPr>
            <a:endParaRPr lang="en-US" sz="2600" dirty="0" smtClean="0"/>
          </a:p>
          <a:p>
            <a:pPr>
              <a:spcBef>
                <a:spcPct val="35000"/>
              </a:spcBef>
              <a:tabLst>
                <a:tab pos="5200650" algn="l"/>
              </a:tabLst>
            </a:pPr>
            <a:r>
              <a:rPr lang="en-US" sz="2800" dirty="0" smtClean="0"/>
              <a:t>Tight Coupling: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Where is the video adapter?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Can you change the video controller?</a:t>
            </a:r>
            <a:endParaRPr lang="bg-BG" sz="2600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13" descr="SATA-hd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96975"/>
            <a:ext cx="2571750" cy="2232025"/>
          </a:xfrm>
          <a:prstGeom prst="roundRect">
            <a:avLst>
              <a:gd name="adj" fmla="val 3438"/>
            </a:avLst>
          </a:prstGeom>
          <a:noFill/>
        </p:spPr>
      </p:pic>
      <p:pic>
        <p:nvPicPr>
          <p:cNvPr id="6" name="Picture 11" descr="termek_26666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7338" y="3810000"/>
            <a:ext cx="3167062" cy="2668588"/>
          </a:xfrm>
          <a:prstGeom prst="roundRect">
            <a:avLst>
              <a:gd name="adj" fmla="val 343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348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57200" y="920889"/>
            <a:ext cx="8229600" cy="55553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bool LoadFromFile(string fileName) {…}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bool SaveToFile(string fileName)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int Print(Report report)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   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Report myReport = new Report();          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myReport.LoadFromFile("C:\\DailyReport.rep");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Printer.Print(myReport);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17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1"/>
          </p:nvPr>
        </p:nvSpPr>
        <p:spPr bwMode="auto">
          <a:xfrm>
            <a:off x="381000" y="900909"/>
            <a:ext cx="8382000" cy="5728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double operand;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double result;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void Sqrt()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MathParams.result = CalcSqrt(MathParams.operand);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   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MainClass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MathParams.operand = 64;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MathUtil.Sqrt();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Console.WriteLine(MathParams.result);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01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Spaghetti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09600"/>
          </a:xfrm>
        </p:spPr>
        <p:txBody>
          <a:bodyPr/>
          <a:lstStyle/>
          <a:p>
            <a:r>
              <a:rPr lang="en-US" sz="3000" dirty="0" smtClean="0"/>
              <a:t>Combination of bad cohesion and tight coupling: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749348"/>
            <a:ext cx="7799388" cy="44990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InitPrinter()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LoadPrinterDriver(string fileName)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bool SaveReport(string fileName)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SetPrinter(string printer)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SetFileName()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bool LoadReport()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bool CheckReport()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8027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OOP fundamental principals are: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Inheritance allows inheriting members from another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Abstraction and encapsulation hide internal data and allow working through abstract interface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Polymorphism allows working with objects through their parent interface and invoke abstract actions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Exception classes are natural to OOP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 </a:t>
            </a:r>
            <a:r>
              <a:rPr lang="en-US" sz="3000" dirty="0" smtClean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 </a:t>
            </a:r>
            <a:r>
              <a:rPr lang="en-US" sz="3000" dirty="0" smtClean="0"/>
              <a:t>avoid spaghetti code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29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1066800"/>
          </a:xfrm>
        </p:spPr>
        <p:txBody>
          <a:bodyPr/>
          <a:lstStyle/>
          <a:p>
            <a:r>
              <a:rPr lang="en-US" dirty="0"/>
              <a:t>Object-Oriented Programming Fundamental Principles – </a:t>
            </a:r>
            <a:r>
              <a:rPr lang="en-US"/>
              <a:t>Part </a:t>
            </a:r>
            <a:r>
              <a:rPr lang="en-US" smtClean="0"/>
              <a:t>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12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45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</a:t>
            </a:r>
            <a:endParaRPr lang="bg-BG" sz="4000" dirty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sz="3000" dirty="0" smtClean="0">
                <a:solidFill>
                  <a:srgbClr val="EBFFD2"/>
                </a:solidFill>
              </a:rPr>
              <a:t> = ability </a:t>
            </a:r>
            <a:r>
              <a:rPr lang="en-US" sz="3000" dirty="0">
                <a:solidFill>
                  <a:srgbClr val="EBFFD2"/>
                </a:solidFill>
              </a:rPr>
              <a:t>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take more than one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 </a:t>
            </a:r>
            <a:r>
              <a:rPr lang="en-US" sz="3000" dirty="0" smtClean="0">
                <a:solidFill>
                  <a:srgbClr val="EBFFD2"/>
                </a:solidFill>
              </a:rPr>
              <a:t>(objects have more than one type)</a:t>
            </a:r>
            <a:endParaRPr lang="en-US" sz="30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class can be used through its parent interface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child class may override some of the behaviors of the parent class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EBFFD2"/>
                </a:solidFill>
              </a:rPr>
              <a:t>Polymorphism allows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operations </a:t>
            </a:r>
            <a:r>
              <a:rPr lang="en-US" sz="3000" dirty="0">
                <a:solidFill>
                  <a:srgbClr val="EBFFD2"/>
                </a:solidFill>
              </a:rPr>
              <a:t>to be defined and </a:t>
            </a:r>
            <a:r>
              <a:rPr lang="en-US" sz="3000" dirty="0" smtClean="0">
                <a:solidFill>
                  <a:srgbClr val="EBFFD2"/>
                </a:solidFill>
              </a:rPr>
              <a:t>invoked</a:t>
            </a:r>
            <a:endParaRPr lang="en-US" sz="30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 operations are defined in the base class' interface and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implemented in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child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classes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Declared as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or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endParaRPr lang="bg-BG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106886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Why </a:t>
            </a:r>
            <a:r>
              <a:rPr lang="en-US" dirty="0" smtClean="0">
                <a:solidFill>
                  <a:srgbClr val="EBFFD2"/>
                </a:solidFill>
              </a:rPr>
              <a:t>handle an </a:t>
            </a:r>
            <a:r>
              <a:rPr lang="en-US" dirty="0">
                <a:solidFill>
                  <a:srgbClr val="EBFFD2"/>
                </a:solidFill>
              </a:rPr>
              <a:t>object </a:t>
            </a:r>
            <a:r>
              <a:rPr lang="en-US" dirty="0" smtClean="0"/>
              <a:t>of given type as object of its base type?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invoke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operations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mix different related types in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same collection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can hold anything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pass </a:t>
            </a:r>
            <a:r>
              <a:rPr lang="en-US" dirty="0" smtClean="0"/>
              <a:t>more specific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object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a method that expects a parameter of a more generic type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declare a more generic field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which will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be initialized and "specialized" later</a:t>
            </a:r>
            <a:endParaRPr lang="bg-BG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3514564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Virtual method</a:t>
            </a:r>
            <a:r>
              <a:rPr lang="en-US" dirty="0" smtClean="0"/>
              <a:t> 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base class and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changed</a:t>
            </a:r>
            <a:r>
              <a:rPr lang="en-US" dirty="0" smtClean="0"/>
              <a:t> (overridden) in the descendant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called through the base class' interface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Virtual methods are declared through the keyword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Methods</a:t>
            </a:r>
            <a:r>
              <a:rPr lang="bg-BG" dirty="0" smtClean="0"/>
              <a:t> </a:t>
            </a:r>
            <a:r>
              <a:rPr lang="en-US" dirty="0" smtClean="0"/>
              <a:t>declared as virtual in a base class can</a:t>
            </a:r>
            <a:r>
              <a:rPr lang="bg-BG" dirty="0" smtClean="0"/>
              <a:t> be overridden</a:t>
            </a:r>
            <a:r>
              <a:rPr lang="en-US" dirty="0" smtClean="0"/>
              <a:t> using the keyword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43942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Draw() { …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60960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Draw() { … }</a:t>
            </a:r>
          </a:p>
        </p:txBody>
      </p:sp>
    </p:spTree>
    <p:extLst>
      <p:ext uri="{BB962C8B-B14F-4D97-AF65-F5344CB8AC3E}">
        <p14:creationId xmlns:p14="http://schemas.microsoft.com/office/powerpoint/2010/main" xmlns="" val="36496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50808"/>
            <a:ext cx="7924800" cy="685800"/>
          </a:xfrm>
        </p:spPr>
        <p:txBody>
          <a:bodyPr/>
          <a:lstStyle/>
          <a:p>
            <a:r>
              <a:rPr lang="en-US" dirty="0" smtClean="0"/>
              <a:t>Virtual Methods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www.roederconsulting.com/RCimages/virtualteam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51"/>
          <a:stretch/>
        </p:blipFill>
        <p:spPr bwMode="auto">
          <a:xfrm>
            <a:off x="1524000" y="381000"/>
            <a:ext cx="6096000" cy="47244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945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Virtual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methods </a:t>
            </a:r>
            <a:r>
              <a:rPr lang="en-US" dirty="0" smtClean="0"/>
              <a:t>are purely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method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it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virtual</a:t>
            </a:r>
            <a:r>
              <a:rPr lang="en-US" dirty="0" smtClean="0">
                <a:sym typeface="Wingdings" panose="05000000000000000000" pitchFamily="2" charset="2"/>
              </a:rPr>
              <a:t> as well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anose="05000000000000000000" pitchFamily="2" charset="2"/>
              </a:rPr>
              <a:t>Abstract methods are designed to be changed (overridden) later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Interface members </a:t>
            </a:r>
            <a:r>
              <a:rPr lang="en-US" dirty="0" smtClean="0"/>
              <a:t>are also purely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have no default implementation and are designed to be overridden in a descendent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Virtual methods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dirty="0" smtClean="0"/>
              <a:t> through the new keyword: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60706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double CalculateSurface() { return … }</a:t>
            </a:r>
          </a:p>
        </p:txBody>
      </p:sp>
    </p:spTree>
    <p:extLst>
      <p:ext uri="{BB962C8B-B14F-4D97-AF65-F5344CB8AC3E}">
        <p14:creationId xmlns:p14="http://schemas.microsoft.com/office/powerpoint/2010/main" xmlns="" val="25054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override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Modifier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/>
              <a:t>we can modify a method or property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override method provides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replacement implementation </a:t>
            </a:r>
            <a:r>
              <a:rPr lang="en-US" dirty="0" smtClean="0"/>
              <a:t>of an inherited member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cannot override a non-virtual or static method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overridden base method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74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3344</TotalTime>
  <Words>1841</Words>
  <Application>Microsoft Office PowerPoint</Application>
  <PresentationFormat>Презентация на цял екран (4:3)</PresentationFormat>
  <Paragraphs>356</Paragraphs>
  <Slides>37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38" baseType="lpstr">
      <vt:lpstr>Telerik Academy</vt:lpstr>
      <vt:lpstr>Object-Oriented Programming Fundamental Principles – Part 2</vt:lpstr>
      <vt:lpstr>Contents</vt:lpstr>
      <vt:lpstr>Polymorphism</vt:lpstr>
      <vt:lpstr>Polymorphism</vt:lpstr>
      <vt:lpstr>Polymorphism (2)</vt:lpstr>
      <vt:lpstr>Virtual Methods</vt:lpstr>
      <vt:lpstr>Virtual Methods</vt:lpstr>
      <vt:lpstr>More about Virtual Methods</vt:lpstr>
      <vt:lpstr>The override Modifier</vt:lpstr>
      <vt:lpstr>Polymorphism – How it Works?</vt:lpstr>
      <vt:lpstr>Polymorphism – Example</vt:lpstr>
      <vt:lpstr>Polymorphism – Example (2)</vt:lpstr>
      <vt:lpstr>Слайд 13</vt:lpstr>
      <vt:lpstr>Class Hierarchies: Real World Example</vt:lpstr>
      <vt:lpstr>Real World Example: Calculator</vt:lpstr>
      <vt:lpstr>Real World Example: Calculator (2)</vt:lpstr>
      <vt:lpstr>Real World Example: Calculator (3)</vt:lpstr>
      <vt:lpstr>Real World Example: Calculator (4)</vt:lpstr>
      <vt:lpstr>Calculator Classes </vt:lpstr>
      <vt:lpstr>Exception Classes</vt:lpstr>
      <vt:lpstr>Exception Handling in OOP</vt:lpstr>
      <vt:lpstr>Exception Hierarchy</vt:lpstr>
      <vt:lpstr>Defining an Exception Class</vt:lpstr>
      <vt:lpstr>Defining Exception Classes</vt:lpstr>
      <vt:lpstr>Cohesion and Coupling</vt:lpstr>
      <vt:lpstr>Cohesion</vt:lpstr>
      <vt:lpstr>Good and Bad Cohesion</vt:lpstr>
      <vt:lpstr>Strong Cohesion</vt:lpstr>
      <vt:lpstr>Weak Cohesion</vt:lpstr>
      <vt:lpstr>Coupling</vt:lpstr>
      <vt:lpstr>Loose and Tight Coupling</vt:lpstr>
      <vt:lpstr>Loose Coupling – Example</vt:lpstr>
      <vt:lpstr>Tight Coupling – Example</vt:lpstr>
      <vt:lpstr>Spaghetti Code</vt:lpstr>
      <vt:lpstr>Summary</vt:lpstr>
      <vt:lpstr>Object-Oriented Programming Fundamental Principles – Part 2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Telerik Academy</dc:creator>
  <cp:keywords>C#, course, telerik software academy, free courses for developers, OOP, object-oriented programming</cp:keywords>
  <cp:lastModifiedBy>PePsi</cp:lastModifiedBy>
  <cp:revision>570</cp:revision>
  <dcterms:created xsi:type="dcterms:W3CDTF">2007-12-08T16:03:35Z</dcterms:created>
  <dcterms:modified xsi:type="dcterms:W3CDTF">2015-04-02T14:47:38Z</dcterms:modified>
  <cp:category>software engineering</cp:category>
</cp:coreProperties>
</file>