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customXml/itemProps20.xml" ContentType="application/vnd.openxmlformats-officedocument.customXmlProperties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customXml/itemProps30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customXml/itemProps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customXml/itemProps8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1"/>
  </p:sldMasterIdLst>
  <p:notesMasterIdLst>
    <p:notesMasterId r:id="rId124"/>
  </p:notesMasterIdLst>
  <p:handoutMasterIdLst>
    <p:handoutMasterId r:id="rId125"/>
  </p:handoutMasterIdLst>
  <p:sldIdLst>
    <p:sldId id="256" r:id="rId52"/>
    <p:sldId id="258" r:id="rId53"/>
    <p:sldId id="259" r:id="rId54"/>
    <p:sldId id="260" r:id="rId55"/>
    <p:sldId id="262" r:id="rId56"/>
    <p:sldId id="263" r:id="rId57"/>
    <p:sldId id="264" r:id="rId58"/>
    <p:sldId id="265" r:id="rId59"/>
    <p:sldId id="266" r:id="rId60"/>
    <p:sldId id="267" r:id="rId61"/>
    <p:sldId id="268" r:id="rId62"/>
    <p:sldId id="269" r:id="rId63"/>
    <p:sldId id="270" r:id="rId64"/>
    <p:sldId id="271" r:id="rId65"/>
    <p:sldId id="272" r:id="rId66"/>
    <p:sldId id="273" r:id="rId67"/>
    <p:sldId id="274" r:id="rId68"/>
    <p:sldId id="275" r:id="rId69"/>
    <p:sldId id="276" r:id="rId70"/>
    <p:sldId id="277" r:id="rId71"/>
    <p:sldId id="278" r:id="rId72"/>
    <p:sldId id="279" r:id="rId73"/>
    <p:sldId id="280" r:id="rId74"/>
    <p:sldId id="281" r:id="rId75"/>
    <p:sldId id="282" r:id="rId76"/>
    <p:sldId id="283" r:id="rId77"/>
    <p:sldId id="284" r:id="rId78"/>
    <p:sldId id="285" r:id="rId79"/>
    <p:sldId id="286" r:id="rId80"/>
    <p:sldId id="287" r:id="rId81"/>
    <p:sldId id="288" r:id="rId82"/>
    <p:sldId id="289" r:id="rId83"/>
    <p:sldId id="290" r:id="rId84"/>
    <p:sldId id="291" r:id="rId85"/>
    <p:sldId id="293" r:id="rId86"/>
    <p:sldId id="294" r:id="rId87"/>
    <p:sldId id="295" r:id="rId88"/>
    <p:sldId id="296" r:id="rId89"/>
    <p:sldId id="297" r:id="rId90"/>
    <p:sldId id="298" r:id="rId91"/>
    <p:sldId id="299" r:id="rId92"/>
    <p:sldId id="300" r:id="rId93"/>
    <p:sldId id="301" r:id="rId94"/>
    <p:sldId id="302" r:id="rId95"/>
    <p:sldId id="303" r:id="rId96"/>
    <p:sldId id="304" r:id="rId97"/>
    <p:sldId id="305" r:id="rId98"/>
    <p:sldId id="306" r:id="rId99"/>
    <p:sldId id="307" r:id="rId100"/>
    <p:sldId id="308" r:id="rId101"/>
    <p:sldId id="309" r:id="rId102"/>
    <p:sldId id="310" r:id="rId103"/>
    <p:sldId id="311" r:id="rId104"/>
    <p:sldId id="312" r:id="rId105"/>
    <p:sldId id="313" r:id="rId106"/>
    <p:sldId id="314" r:id="rId107"/>
    <p:sldId id="315" r:id="rId108"/>
    <p:sldId id="316" r:id="rId109"/>
    <p:sldId id="317" r:id="rId110"/>
    <p:sldId id="318" r:id="rId111"/>
    <p:sldId id="320" r:id="rId112"/>
    <p:sldId id="321" r:id="rId113"/>
    <p:sldId id="322" r:id="rId114"/>
    <p:sldId id="323" r:id="rId115"/>
    <p:sldId id="324" r:id="rId116"/>
    <p:sldId id="325" r:id="rId117"/>
    <p:sldId id="326" r:id="rId118"/>
    <p:sldId id="327" r:id="rId119"/>
    <p:sldId id="328" r:id="rId120"/>
    <p:sldId id="329" r:id="rId121"/>
    <p:sldId id="330" r:id="rId122"/>
    <p:sldId id="331" r:id="rId123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6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2.xml"/><Relationship Id="rId68" Type="http://schemas.openxmlformats.org/officeDocument/2006/relationships/slide" Target="slides/slide17.xml"/><Relationship Id="rId84" Type="http://schemas.openxmlformats.org/officeDocument/2006/relationships/slide" Target="slides/slide33.xml"/><Relationship Id="rId89" Type="http://schemas.openxmlformats.org/officeDocument/2006/relationships/slide" Target="slides/slide38.xml"/><Relationship Id="rId112" Type="http://schemas.openxmlformats.org/officeDocument/2006/relationships/slide" Target="slides/slide61.xml"/><Relationship Id="rId16" Type="http://schemas.openxmlformats.org/officeDocument/2006/relationships/customXml" Target="../customXml/item16.xml"/><Relationship Id="rId107" Type="http://schemas.openxmlformats.org/officeDocument/2006/relationships/slide" Target="slides/slide5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slide" Target="slides/slide2.xml"/><Relationship Id="rId58" Type="http://schemas.openxmlformats.org/officeDocument/2006/relationships/slide" Target="slides/slide7.xml"/><Relationship Id="rId74" Type="http://schemas.openxmlformats.org/officeDocument/2006/relationships/slide" Target="slides/slide23.xml"/><Relationship Id="rId79" Type="http://schemas.openxmlformats.org/officeDocument/2006/relationships/slide" Target="slides/slide28.xml"/><Relationship Id="rId102" Type="http://schemas.openxmlformats.org/officeDocument/2006/relationships/slide" Target="slides/slide51.xml"/><Relationship Id="rId123" Type="http://schemas.openxmlformats.org/officeDocument/2006/relationships/slide" Target="slides/slide72.xml"/><Relationship Id="rId128" Type="http://schemas.openxmlformats.org/officeDocument/2006/relationships/theme" Target="theme/theme1.xml"/><Relationship Id="rId5" Type="http://schemas.openxmlformats.org/officeDocument/2006/relationships/customXml" Target="../customXml/item5.xml"/><Relationship Id="rId90" Type="http://schemas.openxmlformats.org/officeDocument/2006/relationships/slide" Target="slides/slide39.xml"/><Relationship Id="rId95" Type="http://schemas.openxmlformats.org/officeDocument/2006/relationships/slide" Target="slides/slide4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5.xml"/><Relationship Id="rId64" Type="http://schemas.openxmlformats.org/officeDocument/2006/relationships/slide" Target="slides/slide13.xml"/><Relationship Id="rId69" Type="http://schemas.openxmlformats.org/officeDocument/2006/relationships/slide" Target="slides/slide18.xml"/><Relationship Id="rId77" Type="http://schemas.openxmlformats.org/officeDocument/2006/relationships/slide" Target="slides/slide26.xml"/><Relationship Id="rId100" Type="http://schemas.openxmlformats.org/officeDocument/2006/relationships/slide" Target="slides/slide49.xml"/><Relationship Id="rId105" Type="http://schemas.openxmlformats.org/officeDocument/2006/relationships/slide" Target="slides/slide54.xml"/><Relationship Id="rId113" Type="http://schemas.openxmlformats.org/officeDocument/2006/relationships/slide" Target="slides/slide62.xml"/><Relationship Id="rId118" Type="http://schemas.openxmlformats.org/officeDocument/2006/relationships/slide" Target="slides/slide67.xml"/><Relationship Id="rId126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Master" Target="slideMasters/slideMaster1.xml"/><Relationship Id="rId72" Type="http://schemas.openxmlformats.org/officeDocument/2006/relationships/slide" Target="slides/slide21.xml"/><Relationship Id="rId80" Type="http://schemas.openxmlformats.org/officeDocument/2006/relationships/slide" Target="slides/slide29.xml"/><Relationship Id="rId85" Type="http://schemas.openxmlformats.org/officeDocument/2006/relationships/slide" Target="slides/slide34.xml"/><Relationship Id="rId93" Type="http://schemas.openxmlformats.org/officeDocument/2006/relationships/slide" Target="slides/slide42.xml"/><Relationship Id="rId98" Type="http://schemas.openxmlformats.org/officeDocument/2006/relationships/slide" Target="slides/slide47.xml"/><Relationship Id="rId121" Type="http://schemas.openxmlformats.org/officeDocument/2006/relationships/slide" Target="slides/slide70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8.xml"/><Relationship Id="rId67" Type="http://schemas.openxmlformats.org/officeDocument/2006/relationships/slide" Target="slides/slide16.xml"/><Relationship Id="rId103" Type="http://schemas.openxmlformats.org/officeDocument/2006/relationships/slide" Target="slides/slide52.xml"/><Relationship Id="rId108" Type="http://schemas.openxmlformats.org/officeDocument/2006/relationships/slide" Target="slides/slide57.xml"/><Relationship Id="rId116" Type="http://schemas.openxmlformats.org/officeDocument/2006/relationships/slide" Target="slides/slide65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3.xml"/><Relationship Id="rId62" Type="http://schemas.openxmlformats.org/officeDocument/2006/relationships/slide" Target="slides/slide11.xml"/><Relationship Id="rId70" Type="http://schemas.openxmlformats.org/officeDocument/2006/relationships/slide" Target="slides/slide19.xml"/><Relationship Id="rId75" Type="http://schemas.openxmlformats.org/officeDocument/2006/relationships/slide" Target="slides/slide24.xml"/><Relationship Id="rId83" Type="http://schemas.openxmlformats.org/officeDocument/2006/relationships/slide" Target="slides/slide32.xml"/><Relationship Id="rId88" Type="http://schemas.openxmlformats.org/officeDocument/2006/relationships/slide" Target="slides/slide37.xml"/><Relationship Id="rId91" Type="http://schemas.openxmlformats.org/officeDocument/2006/relationships/slide" Target="slides/slide40.xml"/><Relationship Id="rId96" Type="http://schemas.openxmlformats.org/officeDocument/2006/relationships/slide" Target="slides/slide45.xml"/><Relationship Id="rId111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6.xml"/><Relationship Id="rId106" Type="http://schemas.openxmlformats.org/officeDocument/2006/relationships/slide" Target="slides/slide55.xml"/><Relationship Id="rId114" Type="http://schemas.openxmlformats.org/officeDocument/2006/relationships/slide" Target="slides/slide63.xml"/><Relationship Id="rId119" Type="http://schemas.openxmlformats.org/officeDocument/2006/relationships/slide" Target="slides/slide68.xml"/><Relationship Id="rId127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1.xml"/><Relationship Id="rId60" Type="http://schemas.openxmlformats.org/officeDocument/2006/relationships/slide" Target="slides/slide9.xml"/><Relationship Id="rId65" Type="http://schemas.openxmlformats.org/officeDocument/2006/relationships/slide" Target="slides/slide14.xml"/><Relationship Id="rId73" Type="http://schemas.openxmlformats.org/officeDocument/2006/relationships/slide" Target="slides/slide22.xml"/><Relationship Id="rId78" Type="http://schemas.openxmlformats.org/officeDocument/2006/relationships/slide" Target="slides/slide27.xml"/><Relationship Id="rId81" Type="http://schemas.openxmlformats.org/officeDocument/2006/relationships/slide" Target="slides/slide30.xml"/><Relationship Id="rId86" Type="http://schemas.openxmlformats.org/officeDocument/2006/relationships/slide" Target="slides/slide35.xml"/><Relationship Id="rId94" Type="http://schemas.openxmlformats.org/officeDocument/2006/relationships/slide" Target="slides/slide43.xml"/><Relationship Id="rId99" Type="http://schemas.openxmlformats.org/officeDocument/2006/relationships/slide" Target="slides/slide48.xml"/><Relationship Id="rId101" Type="http://schemas.openxmlformats.org/officeDocument/2006/relationships/slide" Target="slides/slide50.xml"/><Relationship Id="rId122" Type="http://schemas.openxmlformats.org/officeDocument/2006/relationships/slide" Target="slides/slide7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58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slide" Target="slides/slide4.xml"/><Relationship Id="rId76" Type="http://schemas.openxmlformats.org/officeDocument/2006/relationships/slide" Target="slides/slide25.xml"/><Relationship Id="rId97" Type="http://schemas.openxmlformats.org/officeDocument/2006/relationships/slide" Target="slides/slide46.xml"/><Relationship Id="rId104" Type="http://schemas.openxmlformats.org/officeDocument/2006/relationships/slide" Target="slides/slide53.xml"/><Relationship Id="rId120" Type="http://schemas.openxmlformats.org/officeDocument/2006/relationships/slide" Target="slides/slide69.xml"/><Relationship Id="rId125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20.xml"/><Relationship Id="rId92" Type="http://schemas.openxmlformats.org/officeDocument/2006/relationships/slide" Target="slides/slide4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15.xml"/><Relationship Id="rId87" Type="http://schemas.openxmlformats.org/officeDocument/2006/relationships/slide" Target="slides/slide36.xml"/><Relationship Id="rId110" Type="http://schemas.openxmlformats.org/officeDocument/2006/relationships/slide" Target="slides/slide59.xml"/><Relationship Id="rId115" Type="http://schemas.openxmlformats.org/officeDocument/2006/relationships/slide" Target="slides/slide64.xml"/><Relationship Id="rId61" Type="http://schemas.openxmlformats.org/officeDocument/2006/relationships/slide" Target="slides/slide10.xml"/><Relationship Id="rId82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23C2-2A4A-4C1A-A97D-D4B6CE0FFE77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2926-23DB-4245-9776-1FEE54ACEF63}" type="datetimeFigureOut">
              <a:rPr lang="bg-BG" smtClean="0"/>
              <a:t>14.4.2015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8902A-A42B-4AB5-AED2-E039962FD11E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513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86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4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42.xml"/><Relationship Id="rId4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4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4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5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HTML Test Preparation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916832"/>
            <a:ext cx="3853295" cy="53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Asya Georgieva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77653" y="2797478"/>
            <a:ext cx="3810000" cy="36933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Telerik Software Academy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77653" y="3102278"/>
            <a:ext cx="3810000" cy="33855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academy.telerik.com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2253" y="2374032"/>
            <a:ext cx="3838864" cy="46166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QA Trainer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609600" y="4800600"/>
            <a:ext cx="7924800" cy="68580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Web Technologies Basics…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3961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What is the correct way for creating a hyperlink?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&lt;</a:t>
            </a:r>
            <a:r>
              <a:rPr lang="en-US" sz="3200" dirty="0">
                <a:solidFill>
                  <a:schemeClr val="tx1"/>
                </a:solidFill>
              </a:rPr>
              <a:t>a </a:t>
            </a:r>
            <a:r>
              <a:rPr lang="en-US" sz="3200" dirty="0" err="1">
                <a:solidFill>
                  <a:schemeClr val="tx1"/>
                </a:solidFill>
              </a:rPr>
              <a:t>url</a:t>
            </a:r>
            <a:r>
              <a:rPr lang="en-US" sz="3200" dirty="0">
                <a:solidFill>
                  <a:schemeClr val="tx1"/>
                </a:solidFill>
              </a:rPr>
              <a:t>=" http://</a:t>
            </a:r>
            <a:r>
              <a:rPr lang="en-US" sz="3200" dirty="0" smtClean="0">
                <a:solidFill>
                  <a:schemeClr val="tx1"/>
                </a:solidFill>
              </a:rPr>
              <a:t>telerikacademy.com "&gt;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Telerik  Academy&lt;/</a:t>
            </a:r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&lt;a href="http://</a:t>
            </a:r>
            <a:r>
              <a:rPr lang="en-US" sz="3200" dirty="0" smtClean="0">
                <a:solidFill>
                  <a:schemeClr val="tx1"/>
                </a:solidFill>
              </a:rPr>
              <a:t>telerikacademy.com"&gt;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Telerik  </a:t>
            </a:r>
            <a:r>
              <a:rPr lang="en-US" sz="3200" dirty="0">
                <a:solidFill>
                  <a:schemeClr val="tx1"/>
                </a:solidFill>
              </a:rPr>
              <a:t>Academy&lt;/a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</a:t>
            </a:r>
            <a:r>
              <a:rPr lang="en-US" sz="3200" dirty="0" smtClean="0">
                <a:solidFill>
                  <a:schemeClr val="tx1"/>
                </a:solidFill>
              </a:rPr>
              <a:t>a&gt;http</a:t>
            </a:r>
            <a:r>
              <a:rPr lang="en-US" sz="3200" dirty="0">
                <a:solidFill>
                  <a:schemeClr val="tx1"/>
                </a:solidFill>
              </a:rPr>
              <a:t>://</a:t>
            </a:r>
            <a:r>
              <a:rPr lang="en-US" sz="3200" dirty="0" smtClean="0">
                <a:solidFill>
                  <a:schemeClr val="tx1"/>
                </a:solidFill>
              </a:rPr>
              <a:t>telerikacademy.com&lt;/</a:t>
            </a:r>
            <a:r>
              <a:rPr lang="en-US" sz="3200" dirty="0">
                <a:solidFill>
                  <a:schemeClr val="tx1"/>
                </a:solidFill>
              </a:rPr>
              <a:t>a&gt;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&lt;a name</a:t>
            </a:r>
            <a:r>
              <a:rPr lang="en-US" sz="3200" dirty="0" smtClean="0">
                <a:solidFill>
                  <a:schemeClr val="tx1"/>
                </a:solidFill>
              </a:rPr>
              <a:t>="http</a:t>
            </a:r>
            <a:r>
              <a:rPr lang="en-US" sz="3200" dirty="0">
                <a:solidFill>
                  <a:schemeClr val="tx1"/>
                </a:solidFill>
              </a:rPr>
              <a:t>://</a:t>
            </a:r>
            <a:r>
              <a:rPr lang="en-US" sz="3200" dirty="0" smtClean="0">
                <a:solidFill>
                  <a:schemeClr val="tx1"/>
                </a:solidFill>
              </a:rPr>
              <a:t>telerikacademy.com"&gt;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Telerik  Academy&lt;/</a:t>
            </a:r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67544" y="299695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4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What is the correct way for creating an e-mail link?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&lt;email </a:t>
            </a:r>
            <a:r>
              <a:rPr lang="en-US" sz="3200" dirty="0" err="1">
                <a:solidFill>
                  <a:schemeClr val="tx1"/>
                </a:solidFill>
              </a:rPr>
              <a:t>href</a:t>
            </a:r>
            <a:r>
              <a:rPr lang="en-US" sz="3200" dirty="0" smtClean="0">
                <a:solidFill>
                  <a:schemeClr val="tx1"/>
                </a:solidFill>
              </a:rPr>
              <a:t>="academy@telerik.com"&gt;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&lt;email&gt;academy@telerik.com&lt;/email</a:t>
            </a:r>
            <a:r>
              <a:rPr lang="en-US" sz="3200" dirty="0">
                <a:solidFill>
                  <a:schemeClr val="tx1"/>
                </a:solidFill>
              </a:rPr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&lt;a href="</a:t>
            </a:r>
            <a:r>
              <a:rPr lang="en-US" sz="3200" dirty="0" smtClean="0">
                <a:solidFill>
                  <a:schemeClr val="tx1"/>
                </a:solidFill>
              </a:rPr>
              <a:t>mailto:academy@telerik.com"&gt;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&lt;a </a:t>
            </a:r>
            <a:r>
              <a:rPr lang="en-US" sz="3200" dirty="0" err="1">
                <a:solidFill>
                  <a:schemeClr val="tx1"/>
                </a:solidFill>
              </a:rPr>
              <a:t>href</a:t>
            </a:r>
            <a:r>
              <a:rPr lang="en-US" sz="3200" dirty="0" smtClean="0">
                <a:solidFill>
                  <a:schemeClr val="tx1"/>
                </a:solidFill>
              </a:rPr>
              <a:t>="academy@telerik.com"&gt;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&lt;mailto </a:t>
            </a:r>
            <a:r>
              <a:rPr lang="en-US" sz="3200" dirty="0" err="1" smtClean="0">
                <a:solidFill>
                  <a:schemeClr val="tx1"/>
                </a:solidFill>
              </a:rPr>
              <a:t>href</a:t>
            </a:r>
            <a:r>
              <a:rPr lang="en-US" sz="3200" dirty="0" smtClean="0">
                <a:solidFill>
                  <a:schemeClr val="tx1"/>
                </a:solidFill>
              </a:rPr>
              <a:t>="academy@telerik.com"&gt;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650" y="4088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0239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What is the correct way for making a checkbox?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&lt;input type="check"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&lt;check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&lt;checkbox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&lt;input type="checkbox" /&gt;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395536" y="465313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624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Which is of the following is the tag for making </a:t>
            </a:r>
            <a:r>
              <a:rPr lang="en-US" sz="3200" dirty="0" smtClean="0">
                <a:solidFill>
                  <a:schemeClr val="tx1"/>
                </a:solidFill>
              </a:rPr>
              <a:t>a text area?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&lt;</a:t>
            </a:r>
            <a:r>
              <a:rPr lang="en-US" sz="3200" dirty="0">
                <a:solidFill>
                  <a:schemeClr val="tx1"/>
                </a:solidFill>
              </a:rPr>
              <a:t>input type="textbox"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&lt;input type="textarea" </a:t>
            </a:r>
            <a:r>
              <a:rPr lang="en-US" sz="3200" dirty="0" smtClean="0">
                <a:solidFill>
                  <a:schemeClr val="tx1"/>
                </a:solidFill>
              </a:rPr>
              <a:t>/&gt;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&lt;textarea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&lt;input </a:t>
            </a:r>
            <a:r>
              <a:rPr lang="en-US" sz="3200" dirty="0" smtClean="0">
                <a:solidFill>
                  <a:schemeClr val="tx1"/>
                </a:solidFill>
              </a:rPr>
              <a:t>type="multiline" /&gt;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494" y="440798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4447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Which of </a:t>
            </a: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dirty="0" smtClean="0">
                <a:solidFill>
                  <a:schemeClr val="tx1"/>
                </a:solidFill>
              </a:rPr>
              <a:t>code line is a valid HTML and will display a textbox field?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</a:t>
            </a:r>
            <a:r>
              <a:rPr lang="en-US" sz="3200" dirty="0" err="1">
                <a:solidFill>
                  <a:schemeClr val="tx1"/>
                </a:solidFill>
              </a:rPr>
              <a:t>textfield</a:t>
            </a:r>
            <a:r>
              <a:rPr lang="en-US" sz="3200" dirty="0">
                <a:solidFill>
                  <a:schemeClr val="tx1"/>
                </a:solidFill>
              </a:rPr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</a:t>
            </a:r>
            <a:r>
              <a:rPr lang="en-US" sz="3200" dirty="0" err="1">
                <a:solidFill>
                  <a:schemeClr val="tx1"/>
                </a:solidFill>
              </a:rPr>
              <a:t>textinput</a:t>
            </a:r>
            <a:r>
              <a:rPr lang="en-US" sz="3200" dirty="0">
                <a:solidFill>
                  <a:schemeClr val="tx1"/>
                </a:solidFill>
              </a:rPr>
              <a:t> type="text" </a:t>
            </a:r>
            <a:r>
              <a:rPr lang="en-US" sz="3200" dirty="0" smtClean="0">
                <a:solidFill>
                  <a:schemeClr val="tx1"/>
                </a:solidFill>
              </a:rPr>
              <a:t>/&gt;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&lt;text&gt;&lt;/text&gt;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&lt;input </a:t>
            </a:r>
            <a:r>
              <a:rPr lang="en-US" sz="3200" dirty="0" smtClean="0">
                <a:solidFill>
                  <a:schemeClr val="tx1"/>
                </a:solidFill>
              </a:rPr>
              <a:t>/&gt;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5267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C:\Users\ageorgieva\Desktop\html-form-input-textb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860404">
            <a:off x="5068485" y="3016782"/>
            <a:ext cx="353568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2520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6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What is the correct way for inserting an </a:t>
            </a:r>
            <a:r>
              <a:rPr lang="en-US" sz="3200" dirty="0">
                <a:solidFill>
                  <a:schemeClr val="tx1"/>
                </a:solidFill>
              </a:rPr>
              <a:t>image?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>
                <a:solidFill>
                  <a:schemeClr val="tx1"/>
                </a:solidFill>
              </a:rPr>
              <a:t>&lt;image src="image.gif" alt="TelerikAcademy"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>
                <a:solidFill>
                  <a:schemeClr val="tx1"/>
                </a:solidFill>
              </a:rPr>
              <a:t>&lt;img alt=" TelerikAcademy"&gt;image.gif&lt;/img&gt;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>
                <a:solidFill>
                  <a:schemeClr val="tx1"/>
                </a:solidFill>
              </a:rPr>
              <a:t>&lt;img href="image.gif" alt=" 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>
                <a:solidFill>
                  <a:schemeClr val="tx1"/>
                </a:solidFill>
              </a:rPr>
              <a:t>&lt;img src="image.gif" alt="</a:t>
            </a:r>
            <a:r>
              <a:rPr lang="en-US" sz="2800" dirty="0" err="1" smtClean="0">
                <a:solidFill>
                  <a:schemeClr val="tx1"/>
                </a:solidFill>
              </a:rPr>
              <a:t>TelerikAcademy</a:t>
            </a:r>
            <a:r>
              <a:rPr lang="en-US" sz="2800" dirty="0" smtClean="0">
                <a:solidFill>
                  <a:schemeClr val="tx1"/>
                </a:solidFill>
              </a:rPr>
              <a:t>" /&gt;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67544" y="458112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0905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What we gain, when we write valid HTML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solidFill>
                  <a:schemeClr val="tx1"/>
                </a:solidFill>
              </a:rPr>
              <a:t>This is the only way for the code to be understandable </a:t>
            </a:r>
            <a:r>
              <a:rPr lang="en-US" sz="2800" dirty="0">
                <a:solidFill>
                  <a:schemeClr val="tx1"/>
                </a:solidFill>
              </a:rPr>
              <a:t>to other developers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</a:rPr>
              <a:t>The browser will not understand invalid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</a:rPr>
              <a:t>The browser renders valid HTML </a:t>
            </a:r>
            <a:r>
              <a:rPr lang="en-US" sz="2800" dirty="0" smtClean="0">
                <a:solidFill>
                  <a:schemeClr val="tx1"/>
                </a:solidFill>
              </a:rPr>
              <a:t>a bit faster </a:t>
            </a:r>
            <a:r>
              <a:rPr lang="en-US" sz="2800" dirty="0">
                <a:solidFill>
                  <a:schemeClr val="tx1"/>
                </a:solidFill>
              </a:rPr>
              <a:t>than invalid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</a:rPr>
              <a:t>CSS styles works only on 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solidFill>
                  <a:schemeClr val="tx1"/>
                </a:solidFill>
              </a:rPr>
              <a:t>It is cooler to be valid!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9552" y="357301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Answer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9285"/>
            <a:ext cx="8763000" cy="4690515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DOCTYPE&gt;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tag tells the web browser about what version </a:t>
            </a:r>
            <a:r>
              <a:rPr lang="en-US" sz="3200" dirty="0">
                <a:solidFill>
                  <a:schemeClr val="tx1"/>
                </a:solidFill>
              </a:rPr>
              <a:t>of </a:t>
            </a:r>
            <a:r>
              <a:rPr lang="en-US" sz="3200" dirty="0" smtClean="0">
                <a:solidFill>
                  <a:schemeClr val="tx1"/>
                </a:solidFill>
              </a:rPr>
              <a:t>HTML to use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he browser handles the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page accordingly to its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err="1" smtClean="0">
                <a:solidFill>
                  <a:schemeClr val="tx1"/>
                </a:solidFill>
              </a:rPr>
              <a:t>Doctype</a:t>
            </a:r>
            <a:r>
              <a:rPr lang="en-US" sz="3200" dirty="0" smtClean="0">
                <a:solidFill>
                  <a:schemeClr val="tx1"/>
                </a:solidFill>
              </a:rPr>
              <a:t> declaration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HTML 5 </a:t>
            </a:r>
            <a:r>
              <a:rPr lang="en-US" sz="3200" dirty="0" err="1" smtClean="0">
                <a:solidFill>
                  <a:schemeClr val="tx1"/>
                </a:solidFill>
              </a:rPr>
              <a:t>Doctype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&lt;!DOCTYPE html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53691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Image tags should </a:t>
            </a:r>
            <a:r>
              <a:rPr lang="en-US" sz="3200" dirty="0" smtClean="0">
                <a:solidFill>
                  <a:schemeClr val="tx1"/>
                </a:solidFill>
              </a:rPr>
              <a:t>have </a:t>
            </a:r>
            <a:r>
              <a:rPr lang="en-US" sz="3200" dirty="0">
                <a:solidFill>
                  <a:schemeClr val="tx1"/>
                </a:solidFill>
              </a:rPr>
              <a:t>either </a:t>
            </a:r>
            <a:r>
              <a:rPr lang="en-US" sz="3200" dirty="0" smtClean="0">
                <a:solidFill>
                  <a:schemeClr val="tx1"/>
                </a:solidFill>
              </a:rPr>
              <a:t>their 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or </a:t>
            </a:r>
            <a:r>
              <a:rPr lang="en-US" sz="3200" dirty="0" smtClean="0">
                <a:solidFill>
                  <a:schemeClr val="tx1"/>
                </a:solidFill>
              </a:rPr>
              <a:t>their 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3200" dirty="0" smtClean="0">
                <a:solidFill>
                  <a:schemeClr val="tx1"/>
                </a:solidFill>
              </a:rPr>
              <a:t> set (or both). </a:t>
            </a:r>
            <a:r>
              <a:rPr lang="en-US" sz="3200" dirty="0">
                <a:solidFill>
                  <a:schemeClr val="tx1"/>
                </a:solidFill>
              </a:rPr>
              <a:t>Why is that?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</a:rPr>
              <a:t>When </a:t>
            </a:r>
            <a:r>
              <a:rPr lang="en-US" sz="2800" dirty="0" smtClean="0">
                <a:solidFill>
                  <a:schemeClr val="tx1"/>
                </a:solidFill>
              </a:rPr>
              <a:t>lower than </a:t>
            </a:r>
            <a:r>
              <a:rPr lang="en-US" sz="2800" dirty="0">
                <a:solidFill>
                  <a:schemeClr val="tx1"/>
                </a:solidFill>
              </a:rPr>
              <a:t>the actual</a:t>
            </a:r>
            <a:r>
              <a:rPr lang="en-US" sz="2800" dirty="0" smtClean="0">
                <a:solidFill>
                  <a:schemeClr val="tx1"/>
                </a:solidFill>
              </a:rPr>
              <a:t> height/width is given, </a:t>
            </a:r>
            <a:r>
              <a:rPr lang="en-US" sz="2800" dirty="0">
                <a:solidFill>
                  <a:schemeClr val="tx1"/>
                </a:solidFill>
              </a:rPr>
              <a:t>the browser downloads a smaller image file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</a:rPr>
              <a:t>The browser should know the space for the image, to load the other content below/near 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</a:rPr>
              <a:t>When width/height is not set, the images is </a:t>
            </a:r>
            <a:r>
              <a:rPr lang="en-US" sz="2800" dirty="0" smtClean="0">
                <a:solidFill>
                  <a:schemeClr val="tx1"/>
                </a:solidFill>
              </a:rPr>
              <a:t>with default </a:t>
            </a:r>
            <a:r>
              <a:rPr lang="en-US" sz="2800" dirty="0">
                <a:solidFill>
                  <a:schemeClr val="tx1"/>
                </a:solidFill>
              </a:rPr>
              <a:t>width and </a:t>
            </a:r>
            <a:r>
              <a:rPr lang="en-US" sz="2800" dirty="0" smtClean="0">
                <a:solidFill>
                  <a:schemeClr val="tx1"/>
                </a:solidFill>
              </a:rPr>
              <a:t>height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, and it does not show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3713" y="3462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Answer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252"/>
            <a:ext cx="8686800" cy="5617948"/>
          </a:xfrm>
        </p:spPr>
        <p:txBody>
          <a:bodyPr/>
          <a:lstStyle/>
          <a:p>
            <a:pPr lvl="0"/>
            <a:r>
              <a:rPr lang="en-US" sz="3200" dirty="0" smtClean="0">
                <a:solidFill>
                  <a:schemeClr val="tx1"/>
                </a:solidFill>
              </a:rPr>
              <a:t>When 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200" dirty="0">
                <a:solidFill>
                  <a:schemeClr val="tx1"/>
                </a:solidFill>
              </a:rPr>
              <a:t> are </a:t>
            </a:r>
            <a:r>
              <a:rPr lang="en-US" sz="3200" dirty="0" smtClean="0">
                <a:solidFill>
                  <a:schemeClr val="tx1"/>
                </a:solidFill>
              </a:rPr>
              <a:t>set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chemeClr val="tx1"/>
                </a:solidFill>
              </a:rPr>
              <a:t>space required for the image is reserved when the page is </a:t>
            </a:r>
            <a:r>
              <a:rPr lang="en-US" sz="3200" dirty="0" smtClean="0">
                <a:solidFill>
                  <a:schemeClr val="tx1"/>
                </a:solidFill>
              </a:rPr>
              <a:t>loaded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Before the image is loaded</a:t>
            </a:r>
          </a:p>
          <a:p>
            <a:pPr lvl="0"/>
            <a:r>
              <a:rPr lang="en-US" sz="3200" dirty="0">
                <a:solidFill>
                  <a:schemeClr val="tx1"/>
                </a:solidFill>
              </a:rPr>
              <a:t>W</a:t>
            </a:r>
            <a:r>
              <a:rPr lang="en-US" sz="3200" dirty="0" smtClean="0">
                <a:solidFill>
                  <a:schemeClr val="tx1"/>
                </a:solidFill>
              </a:rPr>
              <a:t>ithout </a:t>
            </a:r>
            <a:r>
              <a:rPr lang="en-US" sz="3200" dirty="0">
                <a:solidFill>
                  <a:schemeClr val="tx1"/>
                </a:solidFill>
              </a:rPr>
              <a:t>these attributes, the browser does not </a:t>
            </a:r>
            <a:r>
              <a:rPr lang="en-US" sz="3200" dirty="0" smtClean="0">
                <a:solidFill>
                  <a:schemeClr val="tx1"/>
                </a:solidFill>
              </a:rPr>
              <a:t>know the </a:t>
            </a:r>
            <a:r>
              <a:rPr lang="en-US" sz="3200" dirty="0">
                <a:solidFill>
                  <a:schemeClr val="tx1"/>
                </a:solidFill>
              </a:rPr>
              <a:t>size of the </a:t>
            </a:r>
            <a:r>
              <a:rPr lang="en-US" sz="3200" dirty="0" smtClean="0">
                <a:solidFill>
                  <a:schemeClr val="tx1"/>
                </a:solidFill>
              </a:rPr>
              <a:t>image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And </a:t>
            </a:r>
            <a:r>
              <a:rPr lang="en-US" sz="3200" dirty="0">
                <a:solidFill>
                  <a:schemeClr val="tx1"/>
                </a:solidFill>
              </a:rPr>
              <a:t>cannot </a:t>
            </a:r>
            <a:r>
              <a:rPr lang="en-US" sz="3200" dirty="0" smtClean="0">
                <a:solidFill>
                  <a:schemeClr val="tx1"/>
                </a:solidFill>
              </a:rPr>
              <a:t>reserve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chemeClr val="tx1"/>
                </a:solidFill>
              </a:rPr>
              <a:t>appropriate </a:t>
            </a:r>
            <a:r>
              <a:rPr lang="en-US" sz="3200" dirty="0" smtClean="0">
                <a:solidFill>
                  <a:schemeClr val="tx1"/>
                </a:solidFill>
              </a:rPr>
              <a:t>space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After image loading the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page is updated (unpleasant effect)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We have the following User-Agent </a:t>
            </a:r>
            <a:r>
              <a:rPr lang="en-US" dirty="0" smtClean="0">
                <a:solidFill>
                  <a:schemeClr val="tx1"/>
                </a:solidFill>
              </a:rPr>
              <a:t>string:</a:t>
            </a:r>
          </a:p>
          <a:p>
            <a:pPr lvl="0"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the operating system?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Microsoft Windows 7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Ubuntu Linux – 64 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Microsoft Windows 7 – 64-bit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Apple iOS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Apple Mac OS X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Microsoft Windows 8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Microsoft Windows XP – 32 or 64-bit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395536" y="350100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406" y="13749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chemeClr val="tx1"/>
                </a:solidFill>
              </a:rPr>
              <a:t>Mozilla/5.0 (Windows NT 6.1; WOW64) AppleWebKit/537.1 (KHTML, like Gecko) Chrome/21.0.1180.89 Safari/537.1</a:t>
            </a:r>
          </a:p>
        </p:txBody>
      </p:sp>
    </p:spTree>
    <p:extLst>
      <p:ext uri="{BB962C8B-B14F-4D97-AF65-F5344CB8AC3E}">
        <p14:creationId xmlns:p14="http://schemas.microsoft.com/office/powerpoint/2010/main" xmlns="" val="41985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3978"/>
            <a:ext cx="8686800" cy="5755422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How do you comment out HTML markup?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&lt;-Telerik Academy-&gt;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&lt;-- Telerik Academy --&gt;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&lt;!-- Telerik Academy </a:t>
            </a:r>
            <a:r>
              <a:rPr lang="en-US" sz="3200" dirty="0" smtClean="0">
                <a:solidFill>
                  <a:schemeClr val="tx1"/>
                </a:solidFill>
              </a:rPr>
              <a:t>--!&gt;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&lt;!-- </a:t>
            </a:r>
            <a:r>
              <a:rPr lang="en-US" sz="3200" dirty="0">
                <a:solidFill>
                  <a:schemeClr val="tx1"/>
                </a:solidFill>
              </a:rPr>
              <a:t>Telerik Academy --&gt;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 Telerik Academy </a:t>
            </a:r>
            <a:r>
              <a:rPr lang="en-US" sz="3200" dirty="0" smtClean="0">
                <a:solidFill>
                  <a:schemeClr val="tx1"/>
                </a:solidFill>
              </a:rPr>
              <a:t>/&gt;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//Telerik Academy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/* Telerik Academy */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# Telerik Academy #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7780" y="3416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Which of the following is the correct use of the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tag?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&lt;title="Telerik Academy"&gt;&lt;/title&gt;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</a:t>
            </a:r>
            <a:r>
              <a:rPr lang="en-US" sz="3200" dirty="0" smtClean="0">
                <a:solidFill>
                  <a:schemeClr val="tx1"/>
                </a:solidFill>
              </a:rPr>
              <a:t>title="Telerik Academy" /&gt;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&lt;title text="Telerik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&lt;title </a:t>
            </a:r>
            <a:r>
              <a:rPr lang="en-US" sz="3200" dirty="0" smtClean="0">
                <a:solidFill>
                  <a:schemeClr val="tx1"/>
                </a:solidFill>
              </a:rPr>
              <a:t>content="</a:t>
            </a:r>
            <a:r>
              <a:rPr lang="en-US" sz="3200" dirty="0">
                <a:solidFill>
                  <a:schemeClr val="tx1"/>
                </a:solidFill>
              </a:rPr>
              <a:t>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&lt;title&gt;Telerik Academy&lt;/</a:t>
            </a:r>
            <a:r>
              <a:rPr lang="en-US" sz="3200" dirty="0">
                <a:solidFill>
                  <a:schemeClr val="tx1"/>
                </a:solidFill>
              </a:rPr>
              <a:t>title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71" y="565846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Which of the following tags is most important for the search engines?</a:t>
            </a:r>
            <a:endParaRPr lang="en-US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Heading 1 – 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&lt;h1&gt;</a:t>
            </a:r>
            <a:endParaRPr 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Header – 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&lt;header&gt;</a:t>
            </a:r>
            <a:endParaRPr 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Paragraph – 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All of </a:t>
            </a:r>
            <a:r>
              <a:rPr lang="en-US" sz="3200" dirty="0" smtClean="0">
                <a:solidFill>
                  <a:schemeClr val="tx1"/>
                </a:solidFill>
              </a:rPr>
              <a:t>above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8894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49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tag: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Displays </a:t>
            </a:r>
            <a:r>
              <a:rPr lang="en-US" dirty="0">
                <a:solidFill>
                  <a:schemeClr val="tx1"/>
                </a:solidFill>
              </a:rPr>
              <a:t>a title for the page in search-engine </a:t>
            </a:r>
            <a:r>
              <a:rPr lang="en-US" dirty="0" smtClean="0">
                <a:solidFill>
                  <a:schemeClr val="tx1"/>
                </a:solidFill>
              </a:rPr>
              <a:t>results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>
                <a:solidFill>
                  <a:schemeClr val="tx1"/>
                </a:solidFill>
              </a:rPr>
              <a:t> tag – primary heading of a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Used by search engines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Include only one per page in XHTML 1.1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Many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 smtClean="0">
                <a:solidFill>
                  <a:schemeClr val="tx1"/>
                </a:solidFill>
              </a:rPr>
              <a:t> in HTML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74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What are 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tags </a:t>
            </a:r>
            <a:r>
              <a:rPr lang="en-US" sz="3200" dirty="0">
                <a:solidFill>
                  <a:schemeClr val="tx1"/>
                </a:solidFill>
              </a:rPr>
              <a:t>used for?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To replace paragraphs. i.e. 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To logically divide the paragraphs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To logically divide the document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To provide space between </a:t>
            </a:r>
            <a:r>
              <a:rPr lang="en-US" sz="3200" dirty="0" smtClean="0">
                <a:solidFill>
                  <a:schemeClr val="tx1"/>
                </a:solidFill>
              </a:rPr>
              <a:t>tables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To group similar elements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380671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286232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The HTML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tag is used for defining a section of your </a:t>
            </a:r>
            <a:r>
              <a:rPr lang="en-US" dirty="0" smtClean="0">
                <a:solidFill>
                  <a:schemeClr val="tx1"/>
                </a:solidFill>
              </a:rPr>
              <a:t>document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You </a:t>
            </a:r>
            <a:r>
              <a:rPr lang="en-US" dirty="0">
                <a:solidFill>
                  <a:schemeClr val="tx1"/>
                </a:solidFill>
              </a:rPr>
              <a:t>can group large sections of HTML elements </a:t>
            </a:r>
            <a:r>
              <a:rPr lang="en-US" dirty="0" smtClean="0">
                <a:solidFill>
                  <a:schemeClr val="tx1"/>
                </a:solidFill>
              </a:rPr>
              <a:t>together with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format them with CSS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85800" y="43086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>
                <a:solidFill>
                  <a:schemeClr val="tx1"/>
                </a:solidFill>
              </a:rPr>
              <a:t>&lt;div style="text-align:center"&gt;</a:t>
            </a:r>
          </a:p>
          <a:p>
            <a:pPr>
              <a:spcAft>
                <a:spcPts val="0"/>
              </a:spcAft>
            </a:pPr>
            <a:r>
              <a:rPr lang="en-US" noProof="1">
                <a:solidFill>
                  <a:schemeClr val="tx1"/>
                </a:solidFill>
              </a:rPr>
              <a:t>  &lt;p&gt;Navigation section&lt;/p&gt;</a:t>
            </a:r>
          </a:p>
          <a:p>
            <a:pPr>
              <a:spcAft>
                <a:spcPts val="0"/>
              </a:spcAft>
            </a:pPr>
            <a:r>
              <a:rPr lang="en-US" noProof="1">
                <a:solidFill>
                  <a:schemeClr val="tx1"/>
                </a:solidFill>
              </a:rPr>
              <a:t>&lt;/div</a:t>
            </a:r>
            <a:r>
              <a:rPr lang="en-US" noProof="1" smtClean="0">
                <a:solidFill>
                  <a:schemeClr val="tx1"/>
                </a:solidFill>
              </a:rPr>
              <a:t>&gt;</a:t>
            </a:r>
            <a:endParaRPr lang="en-US" noProof="1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noProof="1">
                <a:solidFill>
                  <a:schemeClr val="tx1"/>
                </a:solidFill>
              </a:rPr>
              <a:t>&lt;div style="border:1px </a:t>
            </a:r>
            <a:r>
              <a:rPr lang="en-US" noProof="1" smtClean="0">
                <a:solidFill>
                  <a:schemeClr val="tx1"/>
                </a:solidFill>
              </a:rPr>
              <a:t>solid </a:t>
            </a:r>
            <a:r>
              <a:rPr lang="en-US" noProof="1">
                <a:solidFill>
                  <a:schemeClr val="tx1"/>
                </a:solidFill>
              </a:rPr>
              <a:t>black"&gt;</a:t>
            </a:r>
          </a:p>
          <a:p>
            <a:pPr>
              <a:spcAft>
                <a:spcPts val="0"/>
              </a:spcAft>
            </a:pPr>
            <a:r>
              <a:rPr lang="en-US" noProof="1">
                <a:solidFill>
                  <a:schemeClr val="tx1"/>
                </a:solidFill>
              </a:rPr>
              <a:t>  &lt;p&gt;Content section&lt;/p&gt;</a:t>
            </a:r>
          </a:p>
          <a:p>
            <a:pPr>
              <a:spcAft>
                <a:spcPts val="0"/>
              </a:spcAft>
            </a:pPr>
            <a:r>
              <a:rPr lang="en-US" noProof="1">
                <a:solidFill>
                  <a:schemeClr val="tx1"/>
                </a:solidFill>
              </a:rPr>
              <a:t>&lt;/div&gt;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HTML </a:t>
            </a:r>
            <a:r>
              <a:rPr lang="en-US" sz="3200" dirty="0" smtClean="0">
                <a:solidFill>
                  <a:schemeClr val="tx1"/>
                </a:solidFill>
              </a:rPr>
              <a:t>elements </a:t>
            </a:r>
            <a:r>
              <a:rPr lang="en-US" sz="3200" dirty="0">
                <a:solidFill>
                  <a:schemeClr val="tx1"/>
                </a:solidFill>
              </a:rPr>
              <a:t>are combination </a:t>
            </a:r>
            <a:r>
              <a:rPr lang="en-US" sz="3200" dirty="0" smtClean="0">
                <a:solidFill>
                  <a:schemeClr val="tx1"/>
                </a:solidFill>
              </a:rPr>
              <a:t>of: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Tags and IDs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Attributes and </a:t>
            </a:r>
            <a:r>
              <a:rPr lang="en-US" sz="3200" dirty="0">
                <a:solidFill>
                  <a:schemeClr val="tx1"/>
                </a:solidFill>
              </a:rPr>
              <a:t>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Tag and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Tags and attributes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Classes and names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855" y="45284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92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2264"/>
            <a:ext cx="8686800" cy="5047536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dirty="0" smtClean="0">
                <a:solidFill>
                  <a:schemeClr val="tx1"/>
                </a:solidFill>
              </a:rPr>
              <a:t>HTML element 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3200" dirty="0" smtClean="0">
                <a:solidFill>
                  <a:schemeClr val="tx1"/>
                </a:solidFill>
              </a:rPr>
              <a:t> is: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Used to mark the beginning and middle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Used to mark the beginning and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Used </a:t>
            </a:r>
            <a:r>
              <a:rPr lang="en-US" dirty="0">
                <a:solidFill>
                  <a:schemeClr val="tx1"/>
                </a:solidFill>
              </a:rPr>
              <a:t>to mark the beginning of a HTML </a:t>
            </a:r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Used to mark the HTML body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Used to mark the HTML </a:t>
            </a:r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288" y="266295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2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bg-BG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609600" y="1157148"/>
            <a:ext cx="2514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>
                <a:solidFill>
                  <a:schemeClr val="tx1"/>
                </a:solidFill>
              </a:rPr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>
                <a:solidFill>
                  <a:schemeClr val="tx1"/>
                </a:solidFill>
              </a:rPr>
              <a:t>&lt;</a:t>
            </a:r>
            <a:r>
              <a:rPr lang="en-US" noProof="1">
                <a:solidFill>
                  <a:schemeClr val="tx1"/>
                </a:solidFill>
              </a:rPr>
              <a:t>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…</a:t>
            </a:r>
            <a:endParaRPr lang="en-US" sz="20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&lt;/title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>
                <a:solidFill>
                  <a:schemeClr val="tx1"/>
                </a:solidFill>
              </a:rPr>
              <a:t>&lt;/</a:t>
            </a:r>
            <a:r>
              <a:rPr lang="en-US" noProof="1">
                <a:solidFill>
                  <a:schemeClr val="tx1"/>
                </a:solidFill>
              </a:rPr>
              <a:t>html</a:t>
            </a:r>
            <a:r>
              <a:rPr lang="en-US" noProof="1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1341468"/>
            <a:ext cx="5257800" cy="46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starts with a start tag / opening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ends with an end tag / closing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element content is everything between the start and the end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HTML elements have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5531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HTML 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body&gt;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element should contains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All the </a:t>
            </a:r>
            <a:r>
              <a:rPr lang="en-US" sz="3200" dirty="0">
                <a:solidFill>
                  <a:schemeClr val="tx1"/>
                </a:solidFill>
              </a:rPr>
              <a:t>visible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All the invisible </a:t>
            </a:r>
            <a:r>
              <a:rPr lang="en-US" sz="3200" dirty="0">
                <a:solidFill>
                  <a:schemeClr val="tx1"/>
                </a:solidFill>
              </a:rPr>
              <a:t>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Resources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Attributes 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Scripts and data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Only text 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7850" y="195672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66800"/>
            <a:ext cx="8686800" cy="57912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Who is the main content creator in Web 3.0?</a:t>
            </a:r>
            <a:endParaRPr lang="en-US" dirty="0" smtClean="0">
              <a:solidFill>
                <a:schemeClr val="tx1"/>
              </a:solidFill>
            </a:endParaRP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A team of highly trained monkeys</a:t>
            </a:r>
            <a:endParaRPr lang="en-US" dirty="0" smtClean="0">
              <a:solidFill>
                <a:schemeClr val="tx1"/>
              </a:solidFill>
            </a:endParaRP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Computers (Artificial Intelligence)</a:t>
            </a:r>
            <a:endParaRPr lang="en-US" dirty="0" smtClean="0">
              <a:solidFill>
                <a:schemeClr val="tx1"/>
              </a:solidFill>
            </a:endParaRP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Users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Developers</a:t>
            </a:r>
            <a:endParaRPr lang="en-US" dirty="0">
              <a:solidFill>
                <a:schemeClr val="tx1"/>
              </a:solidFill>
            </a:endParaRP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Professional authors</a:t>
            </a:r>
            <a:endParaRPr lang="en-US" dirty="0">
              <a:solidFill>
                <a:schemeClr val="tx1"/>
              </a:solidFill>
            </a:endParaRP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The government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7544" y="184482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30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752600"/>
            <a:ext cx="4953000" cy="3648402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 defines the document's </a:t>
            </a:r>
            <a:r>
              <a:rPr lang="en-US" dirty="0" smtClean="0"/>
              <a:t>body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element contains all the contents of an HTML </a:t>
            </a:r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Text</a:t>
            </a:r>
            <a:r>
              <a:rPr lang="en-US" dirty="0"/>
              <a:t>, hyperlinks, images, tables, lists, etc.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1228398"/>
            <a:ext cx="3200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>
                <a:solidFill>
                  <a:schemeClr val="tx1"/>
                </a:solidFill>
              </a:rPr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>
                <a:solidFill>
                  <a:schemeClr val="tx1"/>
                </a:solidFill>
              </a:rPr>
              <a:t>&lt;html&gt;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&lt;title&gt;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&lt;/title&gt;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&lt;!-- Content --&gt;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>
                <a:solidFill>
                  <a:schemeClr val="tx1"/>
                </a:solidFill>
              </a:rPr>
              <a:t>&lt;/html&gt;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9200" y="16764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4775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Which of the following are block </a:t>
            </a:r>
            <a:r>
              <a:rPr lang="en-US" sz="3200" dirty="0" smtClean="0">
                <a:solidFill>
                  <a:schemeClr val="tx1"/>
                </a:solidFill>
              </a:rPr>
              <a:t>elements?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886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339365" y="4051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6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Answer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Block level elements normally start (and end) with a new line when displayed in a </a:t>
            </a:r>
            <a:r>
              <a:rPr lang="en-US" dirty="0" smtClean="0">
                <a:solidFill>
                  <a:schemeClr val="tx1"/>
                </a:solidFill>
              </a:rPr>
              <a:t>browser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>
                <a:solidFill>
                  <a:schemeClr val="tx1"/>
                </a:solidFill>
              </a:rPr>
              <a:t>Examples: </a:t>
            </a:r>
            <a:r>
              <a:rPr lang="en-US" sz="3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000" noProof="1" smtClean="0">
                <a:solidFill>
                  <a:schemeClr val="tx1"/>
                </a:solidFill>
              </a:rPr>
              <a:t>, </a:t>
            </a:r>
            <a:r>
              <a:rPr lang="en-US" sz="3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noProof="1" smtClean="0">
                <a:solidFill>
                  <a:schemeClr val="tx1"/>
                </a:solidFill>
              </a:rPr>
              <a:t>, </a:t>
            </a:r>
            <a:r>
              <a:rPr lang="en-US" sz="3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sz="3000" noProof="1" smtClean="0">
                <a:solidFill>
                  <a:schemeClr val="tx1"/>
                </a:solidFill>
              </a:rPr>
              <a:t>, </a:t>
            </a:r>
            <a:r>
              <a:rPr lang="en-US" sz="3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3000" noProof="1" smtClean="0">
                <a:solidFill>
                  <a:schemeClr val="tx1"/>
                </a:solidFill>
              </a:rPr>
              <a:t>, </a:t>
            </a:r>
            <a:r>
              <a:rPr lang="en-US" sz="3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chemeClr val="tx1"/>
                </a:solidFill>
              </a:rPr>
              <a:t>Have rectangular form (rectangular block)</a:t>
            </a:r>
            <a:endParaRPr lang="en-US" sz="3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Inline </a:t>
            </a:r>
            <a:r>
              <a:rPr lang="en-US" dirty="0">
                <a:solidFill>
                  <a:schemeClr val="tx1"/>
                </a:solidFill>
              </a:rPr>
              <a:t>elements are normally displayed without starting a new </a:t>
            </a:r>
            <a:r>
              <a:rPr lang="en-US" dirty="0" smtClean="0">
                <a:solidFill>
                  <a:schemeClr val="tx1"/>
                </a:solidFill>
              </a:rPr>
              <a:t>line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Examples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noProof="1" smtClean="0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noProof="1" smtClean="0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noProof="1" smtClean="0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noProof="1" smtClean="0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&lt;span</a:t>
            </a:r>
            <a:r>
              <a:rPr lang="en-US" noProof="1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Parts of paragraphs (e.g. a piece of text)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May have non-rectangular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3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8609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Which of the following tags </a:t>
            </a:r>
            <a:r>
              <a:rPr lang="en-US" sz="3200" dirty="0" smtClean="0">
                <a:solidFill>
                  <a:schemeClr val="tx1"/>
                </a:solidFill>
              </a:rPr>
              <a:t>can be used to make </a:t>
            </a:r>
            <a:r>
              <a:rPr lang="en-US" sz="3200" dirty="0">
                <a:solidFill>
                  <a:schemeClr val="tx1"/>
                </a:solidFill>
              </a:rPr>
              <a:t>a list </a:t>
            </a:r>
            <a:r>
              <a:rPr lang="en-US" sz="3200" dirty="0" smtClean="0">
                <a:solidFill>
                  <a:schemeClr val="tx1"/>
                </a:solidFill>
              </a:rPr>
              <a:t>of numbered items?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&lt;nl&gt;&lt;/nl&gt;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&lt;dl&gt;&lt;/dl&gt;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&lt;list&gt;&lt;/list&gt;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&lt;numbered&gt;&lt;/numbered&gt;</a:t>
            </a:r>
            <a:endParaRPr lang="en-US" sz="32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51246" y="29845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1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What tag is used to create a </a:t>
            </a:r>
            <a:r>
              <a:rPr lang="en-US" sz="3200" dirty="0" smtClean="0">
                <a:solidFill>
                  <a:schemeClr val="tx1"/>
                </a:solidFill>
              </a:rPr>
              <a:t>definition </a:t>
            </a:r>
            <a:r>
              <a:rPr lang="en-US" sz="3200" dirty="0">
                <a:solidFill>
                  <a:schemeClr val="tx1"/>
                </a:solidFill>
              </a:rPr>
              <a:t>list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&lt;dt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&gt;&lt;/dt&gt;</a:t>
            </a:r>
            <a:endParaRPr 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&lt;dd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&gt;&lt;/dd&gt;</a:t>
            </a:r>
            <a:endParaRPr 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&lt;di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&gt;&lt;/di&gt;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&lt;dl&gt;&lt;di&gt;</a:t>
            </a:r>
            <a:endParaRPr 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57097" y="4051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5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188640" y="18864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77218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Which of these tags are </a:t>
            </a:r>
            <a:r>
              <a:rPr lang="en-US" sz="3200" dirty="0" smtClean="0">
                <a:solidFill>
                  <a:schemeClr val="tx1"/>
                </a:solidFill>
              </a:rPr>
              <a:t>related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to </a:t>
            </a: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tag?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023755"/>
            <a:ext cx="33528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&lt;ttable&gt;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&lt;tf&gt;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252356"/>
            <a:ext cx="2842160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1, 2, 4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2, 3, 4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5, 6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6, 7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5, 6, 8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1, 5, 6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2, 4, 6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691188" y="339407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44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Tables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0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1143000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Which of the following code blocks will visualize the table:</a:t>
            </a:r>
          </a:p>
          <a:p>
            <a:pPr marL="357188" lvl="1" indent="0"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8674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continued…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0" y="2656608"/>
            <a:ext cx="2971800" cy="2836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87401"/>
            <a:ext cx="8686800" cy="6019800"/>
          </a:xfrm>
        </p:spPr>
        <p:txBody>
          <a:bodyPr>
            <a:normAutofit fontScale="85000" lnSpcReduction="20000"/>
          </a:bodyPr>
          <a:lstStyle/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 </a:t>
            </a:r>
          </a:p>
          <a:p>
            <a:pPr marL="871538" lvl="1" indent="-51435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357188" lvl="1" indent="0">
              <a:buNone/>
            </a:pPr>
            <a:r>
              <a:rPr lang="en-US" sz="3200" dirty="0" smtClean="0">
                <a:effectLst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1219200" y="787400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&lt;table cellpadding="22" border="1"&gt;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&lt;tr&gt;&lt;th&gt;HTML&lt;/th&gt;&lt;</a:t>
            </a:r>
            <a:r>
              <a:rPr lang="en-US" sz="1800" dirty="0" smtClean="0">
                <a:solidFill>
                  <a:schemeClr val="tx1"/>
                </a:solidFill>
              </a:rPr>
              <a:t>th&gt;HTML</a:t>
            </a:r>
            <a:r>
              <a:rPr lang="en-US" sz="1800" dirty="0">
                <a:solidFill>
                  <a:schemeClr val="tx1"/>
                </a:solidFill>
              </a:rPr>
              <a:t>&lt;/th&gt;&lt;/tr&gt;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&lt;tr&gt;&lt;td&gt;HTML&lt;/td&gt;&lt;</a:t>
            </a:r>
            <a:r>
              <a:rPr lang="en-US" sz="1800" dirty="0" smtClean="0">
                <a:solidFill>
                  <a:schemeClr val="tx1"/>
                </a:solidFill>
              </a:rPr>
              <a:t>td&gt;HTML</a:t>
            </a:r>
            <a:r>
              <a:rPr lang="en-US" sz="1800" dirty="0">
                <a:solidFill>
                  <a:schemeClr val="tx1"/>
                </a:solidFill>
              </a:rPr>
              <a:t>&lt;/td&gt;&lt;/tr&gt;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&lt;tr&gt;&lt;td colspan="2"&gt;&lt;/td&gt;&lt;/tr&gt;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&lt;/table&gt;</a:t>
            </a: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219200" y="22721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&lt;table cellpadding="22" border="1"&gt;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</a:t>
            </a:r>
            <a:r>
              <a:rPr lang="en-US" sz="1800" dirty="0" smtClean="0">
                <a:solidFill>
                  <a:schemeClr val="tx1"/>
                </a:solidFill>
              </a:rPr>
              <a:t>td&gt;HTML</a:t>
            </a:r>
            <a:r>
              <a:rPr lang="en-US" sz="1800" dirty="0">
                <a:solidFill>
                  <a:schemeClr val="tx1"/>
                </a:solidFill>
              </a:rPr>
              <a:t>&lt;/</a:t>
            </a:r>
            <a:r>
              <a:rPr lang="en-US" sz="1800" dirty="0" smtClean="0">
                <a:solidFill>
                  <a:schemeClr val="tx1"/>
                </a:solidFill>
              </a:rPr>
              <a:t>td&gt;&lt;td&gt;HTML</a:t>
            </a:r>
            <a:r>
              <a:rPr lang="en-US" sz="1800" dirty="0">
                <a:solidFill>
                  <a:schemeClr val="tx1"/>
                </a:solidFill>
              </a:rPr>
              <a:t>&lt;/</a:t>
            </a:r>
            <a:r>
              <a:rPr lang="en-US" sz="1800" dirty="0" smtClean="0">
                <a:solidFill>
                  <a:schemeClr val="tx1"/>
                </a:solidFill>
              </a:rPr>
              <a:t>td&gt;&lt;/</a:t>
            </a:r>
            <a:r>
              <a:rPr lang="en-US" sz="1800" dirty="0">
                <a:solidFill>
                  <a:schemeClr val="tx1"/>
                </a:solidFill>
              </a:rPr>
              <a:t>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&lt;tr&gt;&lt;td&gt;HTML&lt;/td&gt;&lt;</a:t>
            </a:r>
            <a:r>
              <a:rPr lang="en-US" sz="1800" dirty="0" smtClean="0">
                <a:solidFill>
                  <a:schemeClr val="tx1"/>
                </a:solidFill>
              </a:rPr>
              <a:t>td&gt;HTML</a:t>
            </a:r>
            <a:r>
              <a:rPr lang="en-US" sz="1800" dirty="0">
                <a:solidFill>
                  <a:schemeClr val="tx1"/>
                </a:solidFill>
              </a:rPr>
              <a:t>&lt;/td&gt;&lt;/tr&gt;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&lt;tr&gt;&lt;td colspan="2"&gt;&lt;/td&gt;&lt;/tr&gt;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</a:rPr>
              <a:t>&lt;/</a:t>
            </a:r>
            <a:r>
              <a:rPr lang="en-US" sz="1800" dirty="0">
                <a:solidFill>
                  <a:schemeClr val="tx1"/>
                </a:solidFill>
              </a:rPr>
              <a:t>table&gt;</a:t>
            </a:r>
          </a:p>
        </p:txBody>
      </p:sp>
      <p:sp>
        <p:nvSpPr>
          <p:cNvPr id="12" name="Oval 11"/>
          <p:cNvSpPr/>
          <p:nvPr>
            <p:custDataLst>
              <p:custData r:id="rId1"/>
            </p:custDataLst>
          </p:nvPr>
        </p:nvSpPr>
        <p:spPr>
          <a:xfrm>
            <a:off x="501650" y="81534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1219200" y="3753941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&lt;table cellpadding="22" border="1"&gt;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&lt;tr&gt;&lt;th&gt;HTML&lt;/th&gt;&lt;th&gt;HTML&lt;/th&gt;&lt;/tr&gt;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</a:t>
            </a:r>
            <a:r>
              <a:rPr lang="en-US" sz="1800" dirty="0" smtClean="0">
                <a:solidFill>
                  <a:schemeClr val="tx1"/>
                </a:solidFill>
              </a:rPr>
              <a:t>th&gt;HTML</a:t>
            </a:r>
            <a:r>
              <a:rPr lang="en-US" sz="1800" dirty="0">
                <a:solidFill>
                  <a:schemeClr val="tx1"/>
                </a:solidFill>
              </a:rPr>
              <a:t>&lt;/</a:t>
            </a:r>
            <a:r>
              <a:rPr lang="en-US" sz="1800" dirty="0" smtClean="0">
                <a:solidFill>
                  <a:schemeClr val="tx1"/>
                </a:solidFill>
              </a:rPr>
              <a:t>th&gt;&lt;th&gt;HTML</a:t>
            </a:r>
            <a:r>
              <a:rPr lang="en-US" sz="1800" dirty="0">
                <a:solidFill>
                  <a:schemeClr val="tx1"/>
                </a:solidFill>
              </a:rPr>
              <a:t>&lt;/</a:t>
            </a:r>
            <a:r>
              <a:rPr lang="en-US" sz="1800" dirty="0" smtClean="0">
                <a:solidFill>
                  <a:schemeClr val="tx1"/>
                </a:solidFill>
              </a:rPr>
              <a:t>th&gt;&lt;/</a:t>
            </a:r>
            <a:r>
              <a:rPr lang="en-US" sz="1800" dirty="0">
                <a:solidFill>
                  <a:schemeClr val="tx1"/>
                </a:solidFill>
              </a:rPr>
              <a:t>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&lt;tr&gt;&lt;td colspan="2"&gt;&lt;/td&gt;&lt;/tr&gt;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&lt;/table&gt;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1219200" y="52439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&lt;table cellpadding="22" border="1"&gt;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</a:t>
            </a:r>
            <a:r>
              <a:rPr lang="en-US" sz="1800" dirty="0" err="1" smtClean="0">
                <a:solidFill>
                  <a:schemeClr val="tx1"/>
                </a:solidFill>
              </a:rPr>
              <a:t>th</a:t>
            </a:r>
            <a:r>
              <a:rPr lang="en-US" sz="1800" dirty="0" smtClean="0">
                <a:solidFill>
                  <a:schemeClr val="tx1"/>
                </a:solidFill>
              </a:rPr>
              <a:t>&gt;HTML</a:t>
            </a:r>
            <a:r>
              <a:rPr lang="en-US" sz="1800" dirty="0">
                <a:solidFill>
                  <a:schemeClr val="tx1"/>
                </a:solidFill>
              </a:rPr>
              <a:t>&lt;/th</a:t>
            </a:r>
            <a:r>
              <a:rPr lang="en-US" sz="1800" dirty="0" smtClean="0">
                <a:solidFill>
                  <a:schemeClr val="tx1"/>
                </a:solidFill>
              </a:rPr>
              <a:t>&gt;&lt;td&gt;HTML</a:t>
            </a:r>
            <a:r>
              <a:rPr lang="en-US" sz="1800" dirty="0">
                <a:solidFill>
                  <a:schemeClr val="tx1"/>
                </a:solidFill>
              </a:rPr>
              <a:t>&lt;/</a:t>
            </a:r>
            <a:r>
              <a:rPr lang="en-US" sz="1800" dirty="0" smtClean="0">
                <a:solidFill>
                  <a:schemeClr val="tx1"/>
                </a:solidFill>
              </a:rPr>
              <a:t>td&gt;&lt;/</a:t>
            </a:r>
            <a:r>
              <a:rPr lang="en-US" sz="1800" dirty="0">
                <a:solidFill>
                  <a:schemeClr val="tx1"/>
                </a:solidFill>
              </a:rPr>
              <a:t>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</a:t>
            </a:r>
            <a:r>
              <a:rPr lang="en-US" sz="1800" dirty="0" smtClean="0">
                <a:solidFill>
                  <a:schemeClr val="tx1"/>
                </a:solidFill>
              </a:rPr>
              <a:t>td&gt;HTML</a:t>
            </a:r>
            <a:r>
              <a:rPr lang="en-US" sz="1800" dirty="0">
                <a:solidFill>
                  <a:schemeClr val="tx1"/>
                </a:solidFill>
              </a:rPr>
              <a:t>&lt;/td</a:t>
            </a:r>
            <a:r>
              <a:rPr lang="en-US" sz="1800" dirty="0" smtClean="0">
                <a:solidFill>
                  <a:schemeClr val="tx1"/>
                </a:solidFill>
              </a:rPr>
              <a:t>&gt;&lt;td&gt;HTML</a:t>
            </a:r>
            <a:r>
              <a:rPr lang="en-US" sz="1800" dirty="0">
                <a:solidFill>
                  <a:schemeClr val="tx1"/>
                </a:solidFill>
              </a:rPr>
              <a:t>&lt;/td&gt;&lt;/tr&gt;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   &lt;tr&gt;&lt;td colspan="2"&gt;&lt;/td&gt;&lt;/tr&gt;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4200" y="1351048"/>
            <a:ext cx="1828800" cy="1745673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120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641475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Which of the following </a:t>
            </a:r>
            <a:r>
              <a:rPr lang="en-US" sz="3200" dirty="0" smtClean="0">
                <a:solidFill>
                  <a:schemeClr val="tx1"/>
                </a:solidFill>
              </a:rPr>
              <a:t>tags is </a:t>
            </a:r>
            <a:r>
              <a:rPr lang="en-US" sz="3200" dirty="0">
                <a:solidFill>
                  <a:schemeClr val="tx1"/>
                </a:solidFill>
              </a:rPr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1200" y="615234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838200"/>
            <a:ext cx="82296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&lt;table border="1"&gt;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&lt;colgroup&gt;&lt;col style="width:100px" /&gt;&lt;col/&gt;&lt;/colgroup&gt;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&lt;thead&gt;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  &lt;tr&gt;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    &lt;th&gt;First Name&lt;/th&gt;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    &lt;th&gt;Second Name&lt;/th&gt;</a:t>
            </a:r>
          </a:p>
          <a:p>
            <a:pPr>
              <a:spcAft>
                <a:spcPts val="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    &lt;th&gt;Score&lt;/th&gt;</a:t>
            </a:r>
          </a:p>
          <a:p>
            <a:pPr>
              <a:spcAft>
                <a:spcPts val="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  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&lt;/thead&gt;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&lt;…&gt;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  &lt;tr&gt;&lt;td colspan="2"&gt;Average score:&lt;/td&gt;&lt;td&gt;4.00&lt;/td&gt;&lt;/tr&gt;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&lt;/…&gt;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&lt;tbody&gt;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 &lt;tr&gt;&lt;td&gt;Doncho&lt;/td&gt;&lt;td&gt;Minkov&lt;/td&gt;&lt;td&gt;4.00&lt;/td&gt;&lt;/tr&gt;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 &lt;tr&gt;&lt;td&gt;Nikolay&lt;/td&gt;&lt;td&gt;Kostov&lt;/td&gt;&lt;td&gt;3.00&lt;/td&gt;&lt;/tr&gt;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 &lt;tr&gt;&lt;td&gt;Asya&lt;/td&gt;&lt;td&gt;Georgieva&lt;/td&gt;&lt;td&gt;5.00&lt;/td&gt;&lt;/tr&gt;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  &lt;/tbody&gt;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tx1"/>
                </a:solidFill>
              </a:rPr>
              <a:t>&lt;/table&gt;</a:t>
            </a:r>
            <a:endParaRPr lang="en-US" sz="1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A web page consists of: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A set of HTML5 documents</a:t>
            </a:r>
            <a:endParaRPr lang="en-US" dirty="0" smtClean="0">
              <a:solidFill>
                <a:schemeClr val="tx1"/>
              </a:solidFill>
            </a:endParaRP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A HTML file + corresponding CSS file</a:t>
            </a:r>
            <a:endParaRPr lang="en-US" dirty="0" smtClean="0">
              <a:solidFill>
                <a:schemeClr val="tx1"/>
              </a:solidFill>
            </a:endParaRP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HTML file + optional additional resources (images, styles, scripts, etc.)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text document written in HTML language + images and other assets (optionally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A single HTML </a:t>
            </a:r>
            <a:r>
              <a:rPr lang="en-US" dirty="0" smtClean="0">
                <a:solidFill>
                  <a:schemeClr val="tx1"/>
                </a:solidFill>
              </a:rPr>
              <a:t>file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A web server hosting HTML files, CSS styles and </a:t>
            </a:r>
            <a:r>
              <a:rPr lang="en-US" dirty="0" smtClean="0">
                <a:solidFill>
                  <a:schemeClr val="tx1"/>
                </a:solidFill>
              </a:rPr>
              <a:t>images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A HTML file hosted somewhere in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7544" y="206084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>
            <p:custDataLst>
              <p:custData r:id="rId2"/>
            </p:custDataLst>
          </p:nvPr>
        </p:nvSpPr>
        <p:spPr>
          <a:xfrm>
            <a:off x="467544" y="306896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242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641475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Which of the following </a:t>
            </a:r>
            <a:r>
              <a:rPr lang="en-US" sz="3200" dirty="0" smtClean="0">
                <a:solidFill>
                  <a:schemeClr val="tx1"/>
                </a:solidFill>
              </a:rPr>
              <a:t>tags is </a:t>
            </a:r>
            <a:r>
              <a:rPr lang="en-US" sz="3200" dirty="0">
                <a:solidFill>
                  <a:schemeClr val="tx1"/>
                </a:solidFill>
              </a:rPr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 of the above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669506" y="46146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5154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6825"/>
            <a:ext cx="8686800" cy="584775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What table attribute </a:t>
            </a:r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>
                <a:solidFill>
                  <a:schemeClr val="tx1"/>
                </a:solidFill>
              </a:rPr>
              <a:t>used in the </a:t>
            </a:r>
            <a:r>
              <a:rPr lang="en-US" sz="3200" dirty="0" smtClean="0">
                <a:solidFill>
                  <a:schemeClr val="tx1"/>
                </a:solidFill>
              </a:rPr>
              <a:t>picture?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80010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"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cellpadding = "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= "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cellspacing = "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 = "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cellpadding = "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the above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654270" y="227331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9378" y="1496394"/>
            <a:ext cx="2002222" cy="675306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2103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4025"/>
            <a:ext cx="8686800" cy="5847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Is this code valid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209800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&lt;head&gt;&lt;title&gt;Telerik Academy&lt;/title&gt;&lt;/head&gt;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&lt;body&gt;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&lt;h1&gt;Telerik Academy&lt;/h1&gt;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&lt;li&gt;Home&lt;/li&gt;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&lt;li&gt;Software Academy&lt;/li&gt;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&lt;li&gt;Courses&lt;/li&gt;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&lt;li&gt;BG coder&lt;/li&gt;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&lt;li&gt;About&lt;/li&gt;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&lt;/body&gt;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&lt;/html&gt;</a:t>
            </a: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xmlns="" val="1082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</a:rPr>
              <a:t>this </a:t>
            </a:r>
            <a:r>
              <a:rPr lang="en-US" sz="3200" dirty="0">
                <a:solidFill>
                  <a:schemeClr val="tx1"/>
                </a:solidFill>
              </a:rPr>
              <a:t>code </a:t>
            </a:r>
            <a:r>
              <a:rPr lang="en-US" sz="3200" dirty="0" smtClean="0">
                <a:solidFill>
                  <a:schemeClr val="tx1"/>
                </a:solidFill>
              </a:rPr>
              <a:t>valid?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Yes</a:t>
            </a:r>
            <a:r>
              <a:rPr lang="en-US" sz="3200" dirty="0">
                <a:solidFill>
                  <a:schemeClr val="tx1"/>
                </a:solidFill>
              </a:rPr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No, it </a:t>
            </a:r>
            <a:r>
              <a:rPr lang="en-US" sz="3200" dirty="0" smtClean="0">
                <a:solidFill>
                  <a:schemeClr val="tx1"/>
                </a:solidFill>
              </a:rPr>
              <a:t>isn’t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34806" y="376863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2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90517"/>
            <a:ext cx="8686800" cy="1538883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he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dirty="0">
                <a:solidFill>
                  <a:schemeClr val="tx1"/>
                </a:solidFill>
              </a:rPr>
              <a:t> tag </a:t>
            </a:r>
            <a:r>
              <a:rPr lang="en-US" sz="2800" dirty="0" smtClean="0">
                <a:solidFill>
                  <a:schemeClr val="tx1"/>
                </a:solidFill>
              </a:rPr>
              <a:t>together </a:t>
            </a:r>
            <a:r>
              <a:rPr lang="en-US" sz="2800" dirty="0">
                <a:solidFill>
                  <a:schemeClr val="tx1"/>
                </a:solidFill>
              </a:rPr>
              <a:t>with the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tag creates an unordered list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dirty="0" smtClean="0">
                <a:solidFill>
                  <a:schemeClr val="tx1"/>
                </a:solidFill>
              </a:rPr>
              <a:t> cannot be used outside of </a:t>
            </a:r>
            <a:r>
              <a:rPr lang="en-US" sz="2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sz="2800" noProof="1" smtClean="0">
                <a:solidFill>
                  <a:schemeClr val="tx1"/>
                </a:solidFill>
              </a:rPr>
              <a:t> or </a:t>
            </a:r>
            <a:r>
              <a:rPr lang="en-US" sz="2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&lt;ol&gt;</a:t>
            </a:r>
            <a:endParaRPr lang="en-US" sz="28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975717"/>
            <a:ext cx="8001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&lt;head&gt;&lt;title&gt;Telerik Academy&lt;/title&gt;&lt;/head&gt;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&lt;body&gt;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&lt;h1&gt;Telerik Academy&lt;/h1&gt;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&lt;ul&gt;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&lt;li&gt;Home&lt;/li&gt;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&lt;li&gt;Software Academy&lt;/li&gt;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&lt;li&gt;Courses&lt;/li&gt;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&lt;li&gt;BG coder&lt;/li&gt;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&lt;li&gt;About&lt;/li&gt;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&lt;/ul&gt;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&lt;/body&gt;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&lt;/html&gt;</a:t>
            </a:r>
            <a:endParaRPr lang="en-US" sz="1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584775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What is wrong with the following code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&lt;!DOCTYPE html4&gt;</a:t>
            </a:r>
          </a:p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&lt;title&gt;Example&lt;/title&gt;</a:t>
            </a:r>
          </a:p>
          <a:p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&lt;div id="my-div"&gt;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&lt;div id="sub-div"&gt;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&lt;h1&gt;Section 1&lt;/h1&gt;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&lt;p&gt;Content paragraph&lt;/p&gt;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&lt;p&gt;Here's another content article&lt;/p&gt;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&lt;/div&gt;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xmlns="" val="3300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914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      &lt;</a:t>
            </a:r>
            <a:r>
              <a:rPr lang="en-US" dirty="0">
                <a:solidFill>
                  <a:schemeClr val="tx1"/>
                </a:solidFill>
              </a:rPr>
              <a:t>div&gt;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&lt;h1&gt;Section 2&lt;/h1&gt;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&lt;p&gt;Content paragraph&lt;/p&gt;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&lt;p&gt;Here's another content article&lt;/p&gt;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&lt;/div&gt;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&lt;table cellpadding="22"&gt;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&lt;tr&gt; 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&lt;th&gt;Telerik&lt;/th&gt;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&lt;th&gt;Academy&lt;/th&gt;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&lt;/tr&gt;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&lt;tr&gt; 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&lt;td colspan="2"&gt;&lt;/td&gt;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&lt;/tr&gt;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&lt;/table&gt;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&lt;/div&gt;</a:t>
            </a: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30474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xmlns="" val="2152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740511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The Doctype should have more attributes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The D</a:t>
            </a:r>
            <a:r>
              <a:rPr lang="en-US" sz="3200" dirty="0" smtClean="0">
                <a:solidFill>
                  <a:schemeClr val="tx1"/>
                </a:solidFill>
              </a:rPr>
              <a:t>octype </a:t>
            </a:r>
            <a:r>
              <a:rPr lang="en-US" sz="3200" dirty="0">
                <a:solidFill>
                  <a:schemeClr val="tx1"/>
                </a:solidFill>
              </a:rPr>
              <a:t>should be &lt;!DOCTYPE html5&gt;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The D</a:t>
            </a:r>
            <a:r>
              <a:rPr lang="en-US" sz="3200" dirty="0" smtClean="0">
                <a:solidFill>
                  <a:schemeClr val="tx1"/>
                </a:solidFill>
              </a:rPr>
              <a:t>octype </a:t>
            </a:r>
            <a:r>
              <a:rPr lang="en-US" sz="3200" dirty="0">
                <a:solidFill>
                  <a:schemeClr val="tx1"/>
                </a:solidFill>
              </a:rPr>
              <a:t>should be &lt;!DOCTYPE html&gt;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The  Ids must be the same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No errors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560" y="3522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53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49033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571685"/>
            <a:ext cx="8458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&lt;</a:t>
            </a:r>
            <a:r>
              <a:rPr lang="en-US" sz="1800" dirty="0">
                <a:solidFill>
                  <a:schemeClr val="tx1"/>
                </a:solidFill>
              </a:rPr>
              <a:t>table cellpadding="15" border="1"&gt;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&lt;tr&gt;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&lt;td valign="top"&gt;1&lt;/td&gt;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smtClean="0">
                <a:solidFill>
                  <a:schemeClr val="tx1"/>
                </a:solidFill>
              </a:rPr>
              <a:t> &lt;</a:t>
            </a:r>
            <a:r>
              <a:rPr lang="en-US" sz="1800" dirty="0">
                <a:solidFill>
                  <a:schemeClr val="tx1"/>
                </a:solidFill>
              </a:rPr>
              <a:t>td&gt;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&lt;table class="</a:t>
            </a:r>
            <a:r>
              <a:rPr lang="en-US" sz="1800" dirty="0" smtClean="0">
                <a:solidFill>
                  <a:schemeClr val="tx1"/>
                </a:solidFill>
              </a:rPr>
              <a:t>main-table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dirty="0" smtClean="0">
                <a:solidFill>
                  <a:schemeClr val="tx1"/>
                </a:solidFill>
              </a:rPr>
              <a:t> cellpadding</a:t>
            </a:r>
            <a:r>
              <a:rPr lang="en-US" sz="1800" dirty="0">
                <a:solidFill>
                  <a:schemeClr val="tx1"/>
                </a:solidFill>
              </a:rPr>
              <a:t>="15" border="1"&gt;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</a:rPr>
              <a:t>&lt;</a:t>
            </a:r>
            <a:r>
              <a:rPr lang="en-US" sz="1800" dirty="0">
                <a:solidFill>
                  <a:schemeClr val="tx1"/>
                </a:solidFill>
              </a:rPr>
              <a:t>tr&gt;&lt;</a:t>
            </a:r>
            <a:r>
              <a:rPr lang="en-US" sz="1800" dirty="0" smtClean="0">
                <a:solidFill>
                  <a:schemeClr val="tx1"/>
                </a:solidFill>
              </a:rPr>
              <a:t>td&gt;2&lt;/</a:t>
            </a:r>
            <a:r>
              <a:rPr lang="en-US" sz="1800" dirty="0">
                <a:solidFill>
                  <a:schemeClr val="tx1"/>
                </a:solidFill>
              </a:rPr>
              <a:t>td&gt;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	</a:t>
            </a:r>
            <a:r>
              <a:rPr lang="en-US" sz="1800" dirty="0" smtClean="0">
                <a:solidFill>
                  <a:schemeClr val="tx1"/>
                </a:solidFill>
              </a:rPr>
              <a:t> &lt;</a:t>
            </a:r>
            <a:r>
              <a:rPr lang="en-US" sz="1800" dirty="0">
                <a:solidFill>
                  <a:schemeClr val="tx1"/>
                </a:solidFill>
              </a:rPr>
              <a:t>td&gt;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 </a:t>
            </a:r>
            <a:r>
              <a:rPr lang="en-US" sz="1800" dirty="0" smtClean="0">
                <a:solidFill>
                  <a:schemeClr val="tx1"/>
                </a:solidFill>
              </a:rPr>
              <a:t>&lt;</a:t>
            </a:r>
            <a:r>
              <a:rPr lang="en-US" sz="1800" dirty="0">
                <a:solidFill>
                  <a:schemeClr val="tx1"/>
                </a:solidFill>
              </a:rPr>
              <a:t>table class="main-table" cellpadding="</a:t>
            </a:r>
            <a:r>
              <a:rPr lang="en-US" sz="1800" dirty="0" smtClean="0">
                <a:solidFill>
                  <a:schemeClr val="tx1"/>
                </a:solidFill>
              </a:rPr>
              <a:t>15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dirty="0" smtClean="0">
                <a:solidFill>
                  <a:schemeClr val="tx1"/>
                </a:solidFill>
              </a:rPr>
              <a:t> border</a:t>
            </a:r>
            <a:r>
              <a:rPr lang="en-US" sz="1800" dirty="0">
                <a:solidFill>
                  <a:schemeClr val="tx1"/>
                </a:solidFill>
              </a:rPr>
              <a:t>="1"&gt;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tr</a:t>
            </a:r>
            <a:r>
              <a:rPr lang="en-US" sz="1800" dirty="0" smtClean="0">
                <a:solidFill>
                  <a:schemeClr val="tx1"/>
                </a:solidFill>
              </a:rPr>
              <a:t>&gt;&lt;</a:t>
            </a:r>
            <a:r>
              <a:rPr lang="en-US" sz="1800" dirty="0">
                <a:solidFill>
                  <a:schemeClr val="tx1"/>
                </a:solidFill>
              </a:rPr>
              <a:t>td&gt;4&lt;td</a:t>
            </a:r>
            <a:r>
              <a:rPr lang="en-US" sz="1800" dirty="0" smtClean="0">
                <a:solidFill>
                  <a:schemeClr val="tx1"/>
                </a:solidFill>
              </a:rPr>
              <a:t>&gt;&lt;</a:t>
            </a:r>
            <a:r>
              <a:rPr lang="en-US" sz="1800" dirty="0">
                <a:solidFill>
                  <a:schemeClr val="tx1"/>
                </a:solidFill>
              </a:rPr>
              <a:t>td&gt;5&lt;/td</a:t>
            </a:r>
            <a:r>
              <a:rPr lang="en-US" sz="1800" dirty="0" smtClean="0">
                <a:solidFill>
                  <a:schemeClr val="tx1"/>
                </a:solidFill>
              </a:rPr>
              <a:t>&gt;&lt;/</a:t>
            </a:r>
            <a:r>
              <a:rPr lang="en-US" sz="1800" dirty="0">
                <a:solidFill>
                  <a:schemeClr val="tx1"/>
                </a:solidFill>
              </a:rPr>
              <a:t>tr&gt;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</a:t>
            </a:r>
            <a:r>
              <a:rPr lang="en-US" sz="1800" dirty="0" smtClean="0">
                <a:solidFill>
                  <a:schemeClr val="tx1"/>
                </a:solidFill>
              </a:rPr>
              <a:t> &lt;/</a:t>
            </a:r>
            <a:r>
              <a:rPr lang="en-US" sz="1800" dirty="0">
                <a:solidFill>
                  <a:schemeClr val="tx1"/>
                </a:solidFill>
              </a:rPr>
              <a:t>table&gt;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  &lt;/</a:t>
            </a:r>
            <a:r>
              <a:rPr lang="en-US" sz="1800" dirty="0">
                <a:solidFill>
                  <a:schemeClr val="tx1"/>
                </a:solidFill>
              </a:rPr>
              <a:t>td&gt;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</a:rPr>
              <a:t>&lt;/</a:t>
            </a:r>
            <a:r>
              <a:rPr lang="en-US" sz="1800" dirty="0">
                <a:solidFill>
                  <a:schemeClr val="tx1"/>
                </a:solidFill>
              </a:rPr>
              <a:t>tr&gt;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&lt;/table&gt;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&lt;/td&gt;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&lt;/tr&gt;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&lt;/table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xmlns="" val="3217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3883"/>
            <a:ext cx="8686800" cy="4247317"/>
          </a:xfrm>
        </p:spPr>
        <p:txBody>
          <a:bodyPr/>
          <a:lstStyle/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There are duplicated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There is a tag, which is not closed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There is a tag, which is not opened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There is no such attribute  like “</a:t>
            </a: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sz="3200" dirty="0" smtClean="0">
                <a:solidFill>
                  <a:schemeClr val="tx1"/>
                </a:solidFill>
              </a:rPr>
              <a:t>”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There is no such attribute  like “</a:t>
            </a: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sz="3200" dirty="0" smtClean="0">
                <a:solidFill>
                  <a:schemeClr val="tx1"/>
                </a:solidFill>
              </a:rPr>
              <a:t>” with value “</a:t>
            </a: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sz="3200" dirty="0" smtClean="0">
                <a:solidFill>
                  <a:schemeClr val="tx1"/>
                </a:solidFill>
              </a:rPr>
              <a:t>” (</a:t>
            </a:r>
            <a:r>
              <a:rPr lang="en-US" sz="32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valign="top"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7912" y="23241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3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60848"/>
            <a:ext cx="8686800" cy="4419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What does HTML stand for?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Hyperlinks and Text Markup </a:t>
            </a:r>
            <a:r>
              <a:rPr lang="en-US" dirty="0" smtClean="0">
                <a:solidFill>
                  <a:schemeClr val="tx1"/>
                </a:solidFill>
              </a:rPr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Hyper Text Markup </a:t>
            </a:r>
            <a:r>
              <a:rPr lang="en-US" dirty="0" smtClean="0">
                <a:solidFill>
                  <a:schemeClr val="tx1"/>
                </a:solidFill>
              </a:rPr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Home Tool Markup </a:t>
            </a:r>
            <a:r>
              <a:rPr lang="en-US" dirty="0" smtClean="0">
                <a:solidFill>
                  <a:schemeClr val="tx1"/>
                </a:solidFill>
              </a:rPr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Hyperlinks Tool </a:t>
            </a:r>
            <a:r>
              <a:rPr lang="en-US" dirty="0">
                <a:solidFill>
                  <a:schemeClr val="tx1"/>
                </a:solidFill>
              </a:rPr>
              <a:t>Markup Language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395536" y="292494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568" y="260648"/>
            <a:ext cx="7924800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HTML Fundamentals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7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5334"/>
            <a:ext cx="374332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8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What does the </a:t>
            </a:r>
            <a:r>
              <a:rPr lang="en-US" sz="3200" dirty="0" smtClean="0">
                <a:solidFill>
                  <a:schemeClr val="tx1"/>
                </a:solidFill>
              </a:rPr>
              <a:t>"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3200" dirty="0" smtClean="0">
                <a:solidFill>
                  <a:schemeClr val="tx1"/>
                </a:solidFill>
              </a:rPr>
              <a:t>" </a:t>
            </a:r>
            <a:r>
              <a:rPr lang="en-US" sz="3200" dirty="0">
                <a:solidFill>
                  <a:schemeClr val="tx1"/>
                </a:solidFill>
              </a:rPr>
              <a:t>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Whose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Which of the form data should be sent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350" y="3362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 smtClean="0">
                <a:solidFill>
                  <a:schemeClr val="tx1"/>
                </a:solidFill>
              </a:rPr>
              <a:t>What does the "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dirty="0">
                <a:solidFill>
                  <a:schemeClr val="tx1"/>
                </a:solidFill>
              </a:rPr>
              <a:t>"</a:t>
            </a:r>
            <a:r>
              <a:rPr lang="en-US" sz="3200" dirty="0" smtClean="0">
                <a:solidFill>
                  <a:schemeClr val="tx1"/>
                </a:solidFill>
              </a:rPr>
              <a:t> 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What the form data should be sent	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8950" y="399809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1149033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544901"/>
            <a:ext cx="3733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&lt;h1&gt;Telerik Academy&lt;/h1&gt;</a:t>
            </a:r>
          </a:p>
          <a:p>
            <a:r>
              <a:rPr lang="en-US" dirty="0">
                <a:solidFill>
                  <a:schemeClr val="tx1"/>
                </a:solidFill>
              </a:rPr>
              <a:t>&lt;div&gt;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>
                <a:solidFill>
                  <a:schemeClr val="tx1"/>
                </a:solidFill>
              </a:rPr>
              <a:t>img src="image.png" /&gt;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</a:t>
            </a:r>
            <a:r>
              <a:rPr lang="en-US" dirty="0">
                <a:solidFill>
                  <a:schemeClr val="tx1"/>
                </a:solidFill>
              </a:rPr>
              <a:t>h2&gt;HTML course&lt;/h2&gt;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</a:t>
            </a:r>
            <a:r>
              <a:rPr lang="en-US" dirty="0">
                <a:solidFill>
                  <a:schemeClr val="tx1"/>
                </a:solidFill>
              </a:rPr>
              <a:t>h3&gt;C# course&lt;/h3&gt;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</a:t>
            </a:r>
            <a:r>
              <a:rPr lang="en-US" dirty="0">
                <a:solidFill>
                  <a:schemeClr val="tx1"/>
                </a:solidFill>
              </a:rPr>
              <a:t>span&gt;Students</a:t>
            </a:r>
            <a:r>
              <a:rPr lang="en-US" dirty="0" smtClean="0">
                <a:solidFill>
                  <a:schemeClr val="tx1"/>
                </a:solidFill>
              </a:rPr>
              <a:t>&lt;/span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&lt;br&gt;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&lt;</a:t>
            </a:r>
            <a:r>
              <a:rPr lang="en-US" dirty="0">
                <a:solidFill>
                  <a:schemeClr val="tx1"/>
                </a:solidFill>
              </a:rPr>
              <a:t>span&gt;Age</a:t>
            </a:r>
            <a:r>
              <a:rPr lang="en-US" dirty="0" smtClean="0">
                <a:solidFill>
                  <a:schemeClr val="tx1"/>
                </a:solidFill>
              </a:rPr>
              <a:t>&lt;/span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&lt;/</a:t>
            </a:r>
            <a:r>
              <a:rPr lang="en-US" dirty="0">
                <a:solidFill>
                  <a:schemeClr val="tx1"/>
                </a:solidFill>
              </a:rPr>
              <a:t>br&gt;</a:t>
            </a:r>
          </a:p>
          <a:p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2906951"/>
            <a:ext cx="4191000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789488" y="292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42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41475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What </a:t>
            </a:r>
            <a:r>
              <a:rPr lang="en-US" sz="3200" dirty="0">
                <a:solidFill>
                  <a:schemeClr val="tx1"/>
                </a:solidFill>
              </a:rPr>
              <a:t>is the best way to insert </a:t>
            </a:r>
            <a:r>
              <a:rPr lang="en-US" sz="3200" dirty="0" smtClean="0">
                <a:solidFill>
                  <a:schemeClr val="tx1"/>
                </a:solidFill>
              </a:rPr>
              <a:t>an input </a:t>
            </a:r>
            <a:r>
              <a:rPr lang="en-US" sz="3200" dirty="0">
                <a:solidFill>
                  <a:schemeClr val="tx1"/>
                </a:solidFill>
              </a:rPr>
              <a:t>element </a:t>
            </a:r>
            <a:r>
              <a:rPr lang="en-US" sz="3200" dirty="0" smtClean="0">
                <a:solidFill>
                  <a:schemeClr val="tx1"/>
                </a:solidFill>
              </a:rPr>
              <a:t>that is </a:t>
            </a:r>
            <a:r>
              <a:rPr lang="en-US" sz="3200" dirty="0">
                <a:solidFill>
                  <a:schemeClr val="tx1"/>
                </a:solidFill>
              </a:rPr>
              <a:t>not </a:t>
            </a:r>
            <a:r>
              <a:rPr lang="en-US" sz="3200" dirty="0" smtClean="0">
                <a:solidFill>
                  <a:schemeClr val="tx1"/>
                </a:solidFill>
              </a:rPr>
              <a:t>shown </a:t>
            </a:r>
            <a:r>
              <a:rPr lang="en-US" sz="3200" dirty="0">
                <a:solidFill>
                  <a:schemeClr val="tx1"/>
                </a:solidFill>
              </a:rPr>
              <a:t>on the page? 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914400" y="2286000"/>
            <a:ext cx="7315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 &lt;input type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>
                <a:solidFill>
                  <a:schemeClr val="tx1"/>
                </a:solidFill>
              </a:rPr>
              <a:t>name="Account"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value</a:t>
            </a:r>
            <a:r>
              <a:rPr lang="en-US" dirty="0">
                <a:solidFill>
                  <a:schemeClr val="tx1"/>
                </a:solidFill>
              </a:rPr>
              <a:t>="This is </a:t>
            </a:r>
            <a:r>
              <a:rPr lang="en-US" dirty="0" smtClean="0">
                <a:solidFill>
                  <a:schemeClr val="tx1"/>
                </a:solidFill>
              </a:rPr>
              <a:t>your Account</a:t>
            </a:r>
            <a:r>
              <a:rPr lang="en-US" dirty="0">
                <a:solidFill>
                  <a:schemeClr val="tx1"/>
                </a:solidFill>
              </a:rPr>
              <a:t>"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352800"/>
            <a:ext cx="73152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invisible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secret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cover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971550" y="33655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641475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Which of the following tags is the most appropriate for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2286000"/>
            <a:ext cx="579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&lt;head</a:t>
            </a:r>
            <a:r>
              <a:rPr lang="en-US" dirty="0" smtClean="0">
                <a:solidFill>
                  <a:schemeClr val="tx1"/>
                </a:solidFill>
              </a:rPr>
              <a:t>&gt;&lt;title&gt;&lt;/title&gt;&lt;/head&gt;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&lt;body&gt;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form method="</a:t>
            </a:r>
            <a:r>
              <a:rPr lang="en-US" dirty="0" smtClean="0">
                <a:solidFill>
                  <a:schemeClr val="tx1"/>
                </a:solidFill>
              </a:rPr>
              <a:t>post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 action</a:t>
            </a:r>
            <a:r>
              <a:rPr lang="en-US" dirty="0">
                <a:solidFill>
                  <a:schemeClr val="tx1"/>
                </a:solidFill>
              </a:rPr>
              <a:t>="form.aspx</a:t>
            </a:r>
            <a:r>
              <a:rPr lang="en-US" dirty="0" smtClean="0">
                <a:solidFill>
                  <a:schemeClr val="tx1"/>
                </a:solidFill>
              </a:rPr>
              <a:t>"&gt;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&lt;…&gt;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&lt;legend&gt;Personal Information&lt;/</a:t>
            </a:r>
            <a:r>
              <a:rPr lang="en-US" dirty="0">
                <a:solidFill>
                  <a:schemeClr val="tx1"/>
                </a:solidFill>
              </a:rPr>
              <a:t>legend&gt;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input type="text" id="Name" /&gt;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input type="text" id="Email" /&gt;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&lt;/…&gt;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&lt;/form&gt;</a:t>
            </a: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902" y="2826208"/>
            <a:ext cx="283869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fieldset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textarea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legendset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7"/>
          <p:cNvSpPr/>
          <p:nvPr>
            <p:custDataLst>
              <p:custData r:id="rId1"/>
            </p:custDataLst>
          </p:nvPr>
        </p:nvSpPr>
        <p:spPr>
          <a:xfrm>
            <a:off x="6445250" y="28527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582"/>
            <a:ext cx="8686800" cy="1077218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Which is the most appropriate tag for the missing position 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85800" y="2590800"/>
            <a:ext cx="79248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label for="classes"&gt;Countries&lt;/label&gt;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&lt;… multiple="multiple" id="classes"&gt;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&lt;option value="geo"&gt;Bulgaria&lt;/option&gt;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&lt;option value="math"&gt;Italy&lt;/option&gt;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&lt;</a:t>
            </a:r>
            <a:r>
              <a:rPr lang="en-US" dirty="0">
                <a:solidFill>
                  <a:schemeClr val="tx1"/>
                </a:solidFill>
              </a:rPr>
              <a:t>option value="</a:t>
            </a:r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"&gt;Spain&lt;/option&gt;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&lt;/…&gt;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To be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US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625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6079613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Which is the most appropriate tag for the missing position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</a:rPr>
              <a:t>form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</a:rPr>
              <a:t>fieldset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</a:rPr>
              <a:t>legend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</a:rPr>
              <a:t>selected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</a:rPr>
              <a:t>select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>
                <a:solidFill>
                  <a:schemeClr val="tx1"/>
                </a:solidFill>
              </a:rPr>
              <a:t>textarea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8947" y="44354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3022600" y="2096949"/>
            <a:ext cx="5638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 smtClean="0">
                <a:solidFill>
                  <a:schemeClr val="tx1"/>
                </a:solidFill>
                <a:effectLst/>
              </a:rPr>
              <a:t>&lt;</a:t>
            </a:r>
            <a:r>
              <a:rPr lang="en-US" noProof="1" smtClean="0">
                <a:solidFill>
                  <a:schemeClr val="tx1"/>
                </a:solidFill>
              </a:rPr>
              <a:t>label for="classes"&gt;Countries&lt;/label&gt;</a:t>
            </a: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chemeClr val="tx1"/>
                </a:solidFill>
              </a:rPr>
              <a:t> &lt;… multiple="multiple" id="classes"&gt;</a:t>
            </a: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chemeClr val="tx1"/>
                </a:solidFill>
              </a:rPr>
              <a:t>  &lt;option value="geo"&gt;Bulgaria&lt;/option&gt;</a:t>
            </a: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chemeClr val="tx1"/>
                </a:solidFill>
              </a:rPr>
              <a:t>  &lt;option value="math"&gt;Italy&lt;/option&gt;</a:t>
            </a: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chemeClr val="tx1"/>
                </a:solidFill>
              </a:rPr>
              <a:t>  &lt;option value="eng"&gt;Spain&lt;/option&gt;</a:t>
            </a: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chemeClr val="tx1"/>
                </a:solidFill>
              </a:rPr>
              <a:t> &lt;/…&gt;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47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Is this code valid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265427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&lt;head</a:t>
            </a:r>
            <a:r>
              <a:rPr lang="en-US" sz="1800" dirty="0" smtClean="0">
                <a:solidFill>
                  <a:schemeClr val="tx1"/>
                </a:solidFill>
              </a:rPr>
              <a:t>&gt;&lt;title&gt;Example&lt;/</a:t>
            </a:r>
            <a:r>
              <a:rPr lang="en-US" sz="1800" dirty="0">
                <a:solidFill>
                  <a:schemeClr val="tx1"/>
                </a:solidFill>
              </a:rPr>
              <a:t>title</a:t>
            </a:r>
            <a:r>
              <a:rPr lang="en-US" sz="1800" dirty="0" smtClean="0">
                <a:solidFill>
                  <a:schemeClr val="tx1"/>
                </a:solidFill>
              </a:rPr>
              <a:t>&gt;&lt;/</a:t>
            </a:r>
            <a:r>
              <a:rPr lang="en-US" sz="1800" dirty="0">
                <a:solidFill>
                  <a:schemeClr val="tx1"/>
                </a:solidFill>
              </a:rPr>
              <a:t>head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&lt;body&gt;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&lt;h1&gt;Parts</a:t>
            </a:r>
            <a:r>
              <a:rPr lang="en-US" sz="1800" dirty="0">
                <a:solidFill>
                  <a:schemeClr val="tx1"/>
                </a:solidFill>
              </a:rPr>
              <a:t>&lt;/</a:t>
            </a:r>
            <a:r>
              <a:rPr lang="en-US" sz="1800" dirty="0" smtClean="0">
                <a:solidFill>
                  <a:schemeClr val="tx1"/>
                </a:solidFill>
              </a:rPr>
              <a:t>h1&gt;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ul&gt;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smtClean="0">
                <a:solidFill>
                  <a:schemeClr val="tx1"/>
                </a:solidFill>
              </a:rPr>
              <a:t> &lt;</a:t>
            </a:r>
            <a:r>
              <a:rPr lang="en-US" sz="1800" dirty="0">
                <a:solidFill>
                  <a:schemeClr val="tx1"/>
                </a:solidFill>
              </a:rPr>
              <a:t>li&gt;Part 1&lt;/li&gt;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  &lt;</a:t>
            </a:r>
            <a:r>
              <a:rPr lang="en-US" sz="1800" dirty="0">
                <a:solidFill>
                  <a:schemeClr val="tx1"/>
                </a:solidFill>
              </a:rPr>
              <a:t>li&gt;Part 2&lt;/li&gt;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li&gt;Part </a:t>
            </a:r>
            <a:r>
              <a:rPr lang="en-US" sz="1800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&lt;ul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&lt;</a:t>
            </a:r>
            <a:r>
              <a:rPr lang="en-US" sz="1800" dirty="0">
                <a:solidFill>
                  <a:schemeClr val="tx1"/>
                </a:solidFill>
              </a:rPr>
              <a:t>li&gt;Part 3.1&lt;/li&gt;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&lt;/</a:t>
            </a:r>
            <a:r>
              <a:rPr lang="en-US" sz="1800" dirty="0">
                <a:solidFill>
                  <a:schemeClr val="tx1"/>
                </a:solidFill>
              </a:rPr>
              <a:t>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    &lt;/</a:t>
            </a:r>
            <a:r>
              <a:rPr lang="en-US" sz="1800" dirty="0">
                <a:solidFill>
                  <a:schemeClr val="tx1"/>
                </a:solidFill>
              </a:rPr>
              <a:t>ul&gt;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li&gt;Part 4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ul</a:t>
            </a:r>
            <a:r>
              <a:rPr lang="en-US" sz="1800" dirty="0" smtClean="0">
                <a:solidFill>
                  <a:schemeClr val="tx1"/>
                </a:solidFill>
              </a:rPr>
              <a:t>&gt;&lt;</a:t>
            </a:r>
            <a:r>
              <a:rPr lang="en-US" sz="1800" dirty="0">
                <a:solidFill>
                  <a:schemeClr val="tx1"/>
                </a:solidFill>
              </a:rPr>
              <a:t>li&gt;4.1&lt;/li</a:t>
            </a:r>
            <a:r>
              <a:rPr lang="en-US" sz="1800" dirty="0" smtClean="0">
                <a:solidFill>
                  <a:schemeClr val="tx1"/>
                </a:solidFill>
              </a:rPr>
              <a:t>&gt;&lt;/</a:t>
            </a:r>
            <a:r>
              <a:rPr lang="en-US" sz="1800" dirty="0">
                <a:solidFill>
                  <a:schemeClr val="tx1"/>
                </a:solidFill>
              </a:rPr>
              <a:t>ul&gt;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&lt;/</a:t>
            </a:r>
            <a:r>
              <a:rPr lang="en-US" sz="1800" dirty="0">
                <a:solidFill>
                  <a:schemeClr val="tx1"/>
                </a:solidFill>
              </a:rPr>
              <a:t>li&gt;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&lt;/</a:t>
            </a:r>
            <a:r>
              <a:rPr lang="en-US" sz="1800" dirty="0">
                <a:solidFill>
                  <a:schemeClr val="tx1"/>
                </a:solidFill>
              </a:rPr>
              <a:t>ul&gt;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6096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xmlns="" val="3238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</a:rPr>
              <a:t>this </a:t>
            </a:r>
            <a:r>
              <a:rPr lang="en-US" sz="3200" dirty="0">
                <a:solidFill>
                  <a:schemeClr val="tx1"/>
                </a:solidFill>
              </a:rPr>
              <a:t>code </a:t>
            </a:r>
            <a:r>
              <a:rPr lang="en-US" sz="3200" dirty="0" smtClean="0">
                <a:solidFill>
                  <a:schemeClr val="tx1"/>
                </a:solidFill>
              </a:rPr>
              <a:t>valid?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Yes</a:t>
            </a:r>
            <a:r>
              <a:rPr lang="en-US" sz="3200" dirty="0">
                <a:solidFill>
                  <a:schemeClr val="tx1"/>
                </a:solidFill>
              </a:rPr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No, it </a:t>
            </a:r>
            <a:r>
              <a:rPr lang="en-US" sz="3200" dirty="0" smtClean="0">
                <a:solidFill>
                  <a:schemeClr val="tx1"/>
                </a:solidFill>
              </a:rPr>
              <a:t>isn’t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17553" y="37858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9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345735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What are attributes?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Properties of </a:t>
            </a:r>
            <a:r>
              <a:rPr lang="en-US" sz="3200" dirty="0" smtClean="0">
                <a:solidFill>
                  <a:schemeClr val="tx1"/>
                </a:solidFill>
              </a:rPr>
              <a:t>the HTML </a:t>
            </a:r>
            <a:r>
              <a:rPr lang="en-US" sz="3200" dirty="0">
                <a:solidFill>
                  <a:schemeClr val="tx1"/>
                </a:solidFill>
              </a:rPr>
              <a:t>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The smallest piece </a:t>
            </a:r>
            <a:r>
              <a:rPr lang="en-US" sz="3200" dirty="0" smtClean="0">
                <a:solidFill>
                  <a:schemeClr val="tx1"/>
                </a:solidFill>
              </a:rPr>
              <a:t>of </a:t>
            </a:r>
            <a:r>
              <a:rPr lang="en-US" sz="3200" dirty="0">
                <a:solidFill>
                  <a:schemeClr val="tx1"/>
                </a:solidFill>
              </a:rPr>
              <a:t>HTML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Combination of </a:t>
            </a:r>
            <a:r>
              <a:rPr lang="en-US" sz="3200" dirty="0" smtClean="0">
                <a:solidFill>
                  <a:schemeClr val="tx1"/>
                </a:solidFill>
              </a:rPr>
              <a:t>opening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and </a:t>
            </a:r>
            <a:r>
              <a:rPr lang="en-US" sz="3200" dirty="0">
                <a:solidFill>
                  <a:schemeClr val="tx1"/>
                </a:solidFill>
              </a:rPr>
              <a:t>closing </a:t>
            </a:r>
            <a:r>
              <a:rPr lang="en-US" sz="3200" dirty="0" smtClean="0">
                <a:solidFill>
                  <a:schemeClr val="tx1"/>
                </a:solidFill>
              </a:rPr>
              <a:t>tags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813163" y="255465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1045488"/>
            <a:ext cx="8305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&lt;head</a:t>
            </a:r>
            <a:r>
              <a:rPr lang="en-US" sz="1800" dirty="0" smtClean="0">
                <a:solidFill>
                  <a:schemeClr val="tx1"/>
                </a:solidFill>
              </a:rPr>
              <a:t>&gt;&lt;title&gt;Example&lt;/</a:t>
            </a:r>
            <a:r>
              <a:rPr lang="en-US" sz="1800" dirty="0">
                <a:solidFill>
                  <a:schemeClr val="tx1"/>
                </a:solidFill>
              </a:rPr>
              <a:t>title</a:t>
            </a:r>
            <a:r>
              <a:rPr lang="en-US" sz="1800" dirty="0" smtClean="0">
                <a:solidFill>
                  <a:schemeClr val="tx1"/>
                </a:solidFill>
              </a:rPr>
              <a:t>&gt;&lt;/</a:t>
            </a:r>
            <a:r>
              <a:rPr lang="en-US" sz="1800" dirty="0">
                <a:solidFill>
                  <a:schemeClr val="tx1"/>
                </a:solidFill>
              </a:rPr>
              <a:t>head&gt;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&lt;</a:t>
            </a:r>
            <a:r>
              <a:rPr lang="en-US" sz="1800" dirty="0">
                <a:solidFill>
                  <a:schemeClr val="tx1"/>
                </a:solidFill>
              </a:rPr>
              <a:t>body&gt;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&lt;</a:t>
            </a:r>
            <a:r>
              <a:rPr lang="en-US" sz="1800" dirty="0">
                <a:solidFill>
                  <a:schemeClr val="tx1"/>
                </a:solidFill>
              </a:rPr>
              <a:t>h4&gt;Parts&lt;/h4&gt;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ul&gt;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smtClean="0">
                <a:solidFill>
                  <a:schemeClr val="tx1"/>
                </a:solidFill>
              </a:rPr>
              <a:t> &lt;</a:t>
            </a:r>
            <a:r>
              <a:rPr lang="en-US" sz="1800" dirty="0">
                <a:solidFill>
                  <a:schemeClr val="tx1"/>
                </a:solidFill>
              </a:rPr>
              <a:t>li&gt;Part 1&lt;/li&gt;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  &lt;</a:t>
            </a:r>
            <a:r>
              <a:rPr lang="en-US" sz="1800" dirty="0">
                <a:solidFill>
                  <a:schemeClr val="tx1"/>
                </a:solidFill>
              </a:rPr>
              <a:t>li&gt;Part 2&lt;/li&gt;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li&gt;Part </a:t>
            </a:r>
            <a:r>
              <a:rPr lang="en-US" sz="1800" dirty="0" smtClean="0">
                <a:solidFill>
                  <a:schemeClr val="tx1"/>
                </a:solidFill>
              </a:rPr>
              <a:t>3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&lt;ul&gt;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&lt;</a:t>
            </a:r>
            <a:r>
              <a:rPr lang="en-US" sz="1800" dirty="0">
                <a:solidFill>
                  <a:schemeClr val="tx1"/>
                </a:solidFill>
              </a:rPr>
              <a:t>li&gt;Part 3.1&lt;/li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&lt;/ul&gt;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&lt;/</a:t>
            </a:r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&lt;li&gt;Part 4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ul</a:t>
            </a:r>
            <a:r>
              <a:rPr lang="en-US" sz="1800" dirty="0" smtClean="0">
                <a:solidFill>
                  <a:schemeClr val="tx1"/>
                </a:solidFill>
              </a:rPr>
              <a:t>&gt;&lt;</a:t>
            </a:r>
            <a:r>
              <a:rPr lang="en-US" sz="1800" dirty="0">
                <a:solidFill>
                  <a:schemeClr val="tx1"/>
                </a:solidFill>
              </a:rPr>
              <a:t>li&gt;4.1&lt;/li</a:t>
            </a:r>
            <a:r>
              <a:rPr lang="en-US" sz="1800" dirty="0" smtClean="0">
                <a:solidFill>
                  <a:schemeClr val="tx1"/>
                </a:solidFill>
              </a:rPr>
              <a:t>&gt;&lt;/</a:t>
            </a:r>
            <a:r>
              <a:rPr lang="en-US" sz="1800" dirty="0">
                <a:solidFill>
                  <a:schemeClr val="tx1"/>
                </a:solidFill>
              </a:rPr>
              <a:t>ul&gt;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&lt;/</a:t>
            </a:r>
            <a:r>
              <a:rPr lang="en-US" sz="1800" dirty="0">
                <a:solidFill>
                  <a:schemeClr val="tx1"/>
                </a:solidFill>
              </a:rPr>
              <a:t>li&gt;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&lt;/</a:t>
            </a:r>
            <a:r>
              <a:rPr lang="en-US" sz="1800" dirty="0">
                <a:solidFill>
                  <a:schemeClr val="tx1"/>
                </a:solidFill>
              </a:rPr>
              <a:t>ul&gt;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19" name="Curved Left Arrow 18"/>
          <p:cNvSpPr/>
          <p:nvPr/>
        </p:nvSpPr>
        <p:spPr>
          <a:xfrm>
            <a:off x="1961292" y="4178300"/>
            <a:ext cx="598616" cy="45720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972616" y="620688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08101"/>
            <a:ext cx="8534400" cy="440633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What is </a:t>
            </a:r>
            <a:r>
              <a:rPr lang="en-US" sz="3200" dirty="0" smtClean="0">
                <a:solidFill>
                  <a:schemeClr val="tx1"/>
                </a:solidFill>
              </a:rPr>
              <a:t>CSS used for </a:t>
            </a:r>
            <a:r>
              <a:rPr lang="en-US" sz="32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3200" dirty="0" smtClean="0">
                <a:solidFill>
                  <a:schemeClr val="tx1"/>
                </a:solidFill>
                <a:sym typeface="Wingdings" pitchFamily="2" charset="2"/>
              </a:rPr>
              <a:t> answers)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Define </a:t>
            </a:r>
            <a:r>
              <a:rPr lang="en-US" dirty="0">
                <a:solidFill>
                  <a:schemeClr val="tx1"/>
                </a:solidFill>
              </a:rPr>
              <a:t>the layout of the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Define the </a:t>
            </a:r>
            <a:r>
              <a:rPr lang="en-US" dirty="0" smtClean="0">
                <a:solidFill>
                  <a:schemeClr val="tx1"/>
                </a:solidFill>
              </a:rPr>
              <a:t>presentation of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Define the content of a Web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Handles the request to the Web server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Define style </a:t>
            </a:r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89547" y="1954072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80022" y="2724150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3"/>
            </p:custDataLst>
          </p:nvPr>
        </p:nvSpPr>
        <p:spPr>
          <a:xfrm>
            <a:off x="606800" y="5105061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1600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Semantic HTML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1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4753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What </a:t>
            </a:r>
            <a:r>
              <a:rPr lang="en-US" sz="3200" dirty="0" smtClean="0">
                <a:solidFill>
                  <a:schemeClr val="tx1"/>
                </a:solidFill>
              </a:rPr>
              <a:t>does the semantic HTML give us: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Improves server performance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More difficult to </a:t>
            </a:r>
            <a:r>
              <a:rPr lang="en-US" dirty="0">
                <a:solidFill>
                  <a:schemeClr val="tx1"/>
                </a:solidFill>
              </a:rPr>
              <a:t>render </a:t>
            </a:r>
            <a:r>
              <a:rPr lang="en-US" dirty="0" smtClean="0">
                <a:solidFill>
                  <a:schemeClr val="tx1"/>
                </a:solidFill>
              </a:rPr>
              <a:t>by the browsers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A way to show the </a:t>
            </a:r>
            <a:r>
              <a:rPr lang="en-US" dirty="0" smtClean="0">
                <a:solidFill>
                  <a:schemeClr val="tx1"/>
                </a:solidFill>
              </a:rPr>
              <a:t>search engines the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correct meaning of the HTML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Easier to read by </a:t>
            </a:r>
            <a:r>
              <a:rPr lang="en-US" dirty="0" smtClean="0">
                <a:solidFill>
                  <a:schemeClr val="tx1"/>
                </a:solidFill>
              </a:rPr>
              <a:t>machines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More-valid 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08959" y="3581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08959" y="48528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9300" y="4953000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9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2057400"/>
            <a:ext cx="228600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2, 3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5, 6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3, 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6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2, 6, 7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2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4, 6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077218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Which of the following are </a:t>
            </a:r>
            <a:r>
              <a:rPr lang="en-US" sz="3200" dirty="0" smtClean="0">
                <a:solidFill>
                  <a:schemeClr val="tx1"/>
                </a:solidFill>
              </a:rPr>
              <a:t>HTML</a:t>
            </a:r>
            <a:r>
              <a:rPr lang="en-US" sz="3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semantic tags for layout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4953000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dirty="0"/>
              <a:t>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919788" y="46069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502920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Some </a:t>
            </a:r>
            <a:r>
              <a:rPr lang="en-US" dirty="0"/>
              <a:t>of the new semantic </a:t>
            </a:r>
            <a:r>
              <a:rPr lang="en-US" dirty="0" smtClean="0"/>
              <a:t>elements</a:t>
            </a:r>
            <a:br>
              <a:rPr lang="en-US" dirty="0" smtClean="0"/>
            </a:br>
            <a:r>
              <a:rPr lang="en-US" dirty="0" smtClean="0"/>
              <a:t>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are: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&gt;,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&lt;aside&gt;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&lt;section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+mj-lt"/>
                <a:cs typeface="Consolas" pitchFamily="49" charset="0"/>
              </a:rPr>
              <a:t> </a:t>
            </a:r>
            <a:r>
              <a:rPr lang="en-US" dirty="0"/>
              <a:t>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/>
              <a:t>Used </a:t>
            </a:r>
            <a:r>
              <a:rPr lang="en-US" dirty="0" smtClean="0"/>
              <a:t>like divs for</a:t>
            </a:r>
            <a:br>
              <a:rPr lang="en-US" dirty="0" smtClean="0"/>
            </a:br>
            <a:r>
              <a:rPr lang="en-US" dirty="0" smtClean="0"/>
              <a:t>the page content</a:t>
            </a:r>
            <a:br>
              <a:rPr lang="en-US" dirty="0" smtClean="0"/>
            </a:br>
            <a:r>
              <a:rPr lang="en-US" dirty="0" smtClean="0"/>
              <a:t>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02998"/>
            <a:ext cx="2743200" cy="37476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4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6382"/>
            <a:ext cx="8686800" cy="107721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Which of the following tags is semantically the most appropriate?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402681"/>
            <a:ext cx="79248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header&gt;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&lt;h1&gt;Telerik Academy&lt;/</a:t>
            </a:r>
            <a:r>
              <a:rPr lang="en-US" sz="1800" dirty="0">
                <a:solidFill>
                  <a:schemeClr val="tx1"/>
                </a:solidFill>
              </a:rPr>
              <a:t>h1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&lt;…&gt;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    &lt;ul&gt;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&lt;li&gt;&lt;a href="#"&gt;Home&lt;/a&gt;&lt;/li&gt;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    </a:t>
            </a:r>
            <a:r>
              <a:rPr lang="en-US" sz="1800" dirty="0">
                <a:solidFill>
                  <a:schemeClr val="tx1"/>
                </a:solidFill>
              </a:rPr>
              <a:t>&lt;li&gt;&lt;a href="#"&gt;Software Academy&lt;/a&gt;&lt;/li&gt;	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tx1"/>
                </a:solidFill>
              </a:rPr>
              <a:t>&lt;li&gt;&lt;a href="#"&gt;Courses&lt;/a&gt;&lt;/li&gt;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tx1"/>
                </a:solidFill>
              </a:rPr>
              <a:t>&lt;li&gt;&lt;a href="#"&gt;Resources&lt;/a&gt;&lt;/li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&lt;/ul&gt;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&lt;/…&gt;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&lt;/</a:t>
            </a:r>
            <a:r>
              <a:rPr lang="en-US" sz="1800" dirty="0">
                <a:solidFill>
                  <a:schemeClr val="tx1"/>
                </a:solidFill>
              </a:rPr>
              <a:t>header&gt;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xmlns="" val="4183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4811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Which of the following tags is semantically the most appropriate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&lt;headerItem&gt;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&lt;content&gt;</a:t>
            </a:r>
            <a:endParaRPr lang="en-US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1586" y="39995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38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7721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Which of the following tags is semantically the most appropriate?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209800"/>
            <a:ext cx="79248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>
                <a:solidFill>
                  <a:schemeClr val="tx1"/>
                </a:solidFill>
              </a:rPr>
              <a:t>header&gt;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&lt;h1&gt;Telerik Academy&lt;/</a:t>
            </a:r>
            <a:r>
              <a:rPr lang="en-US" sz="1800" dirty="0">
                <a:solidFill>
                  <a:schemeClr val="tx1"/>
                </a:solidFill>
              </a:rPr>
              <a:t>h1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&lt;nav&gt;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     &lt;ul&gt;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 &lt;li&gt;&lt;a href="#"&gt;Home&lt;/a&gt;&lt;/li&gt;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         &lt;</a:t>
            </a:r>
            <a:r>
              <a:rPr lang="en-US" sz="1800" dirty="0">
                <a:solidFill>
                  <a:schemeClr val="tx1"/>
                </a:solidFill>
              </a:rPr>
              <a:t>li&gt;&lt;a href="#"&gt;Software Academy&lt;/a&gt;&lt;/li&gt;	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         &lt;</a:t>
            </a:r>
            <a:r>
              <a:rPr lang="en-US" sz="1800" dirty="0">
                <a:solidFill>
                  <a:schemeClr val="tx1"/>
                </a:solidFill>
              </a:rPr>
              <a:t>li&gt;&lt;a href="#"&gt;Courses&lt;/a&gt;&lt;/li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 &lt;</a:t>
            </a:r>
            <a:r>
              <a:rPr lang="en-US" sz="1800" dirty="0">
                <a:solidFill>
                  <a:schemeClr val="tx1"/>
                </a:solidFill>
              </a:rPr>
              <a:t>li&gt;&lt;a href="#"&gt;Resources&lt;/a&gt;&lt;/li&gt; 	</a:t>
            </a:r>
          </a:p>
          <a:p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     &lt;/</a:t>
            </a:r>
            <a:r>
              <a:rPr lang="en-US" sz="1800" dirty="0">
                <a:solidFill>
                  <a:schemeClr val="tx1"/>
                </a:solidFill>
              </a:rPr>
              <a:t>ul&gt;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   &lt;/nav&gt;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&lt;/</a:t>
            </a:r>
            <a:r>
              <a:rPr lang="en-US" sz="1800" dirty="0">
                <a:solidFill>
                  <a:schemeClr val="tx1"/>
                </a:solidFill>
              </a:rPr>
              <a:t>header&gt;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6049754"/>
            <a:ext cx="8686800" cy="55207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sz="2800" dirty="0">
                <a:solidFill>
                  <a:schemeClr val="tx1"/>
                </a:solidFill>
              </a:rPr>
              <a:t> tag defines a section of navigation </a:t>
            </a:r>
            <a:r>
              <a:rPr lang="en-US" sz="2800" dirty="0" smtClean="0">
                <a:solidFill>
                  <a:schemeClr val="tx1"/>
                </a:solidFill>
              </a:rPr>
              <a:t>links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56966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Combine the text and the tags in the below HTML fragment so that the result is semantically correct markup?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804279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chemeClr val="tx1"/>
                </a:solidFill>
              </a:rPr>
              <a:t>&lt;…&gt;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&lt;…&gt;	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   &lt;…&gt;C# програмиране - част I&lt;/…&gt;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&lt;/…&gt;		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&lt;p&gt; В безплатния курс "HTML oснови" се изучават основите</a:t>
            </a:r>
            <a:br>
              <a:rPr lang="en-US" sz="1800" noProof="1" smtClean="0">
                <a:solidFill>
                  <a:schemeClr val="tx1"/>
                </a:solidFill>
              </a:rPr>
            </a:br>
            <a:r>
              <a:rPr lang="en-US" sz="1800" noProof="1" smtClean="0">
                <a:solidFill>
                  <a:schemeClr val="tx1"/>
                </a:solidFill>
              </a:rPr>
              <a:t>      на уеб програмирането. Разглеждат се начални понятия</a:t>
            </a:r>
            <a:br>
              <a:rPr lang="en-US" sz="1800" noProof="1" smtClean="0">
                <a:solidFill>
                  <a:schemeClr val="tx1"/>
                </a:solidFill>
              </a:rPr>
            </a:br>
            <a:r>
              <a:rPr lang="en-US" sz="1800" noProof="1" smtClean="0">
                <a:solidFill>
                  <a:schemeClr val="tx1"/>
                </a:solidFill>
              </a:rPr>
              <a:t>      за уеб, като браузъри, уеб сървъри, системата клиент-</a:t>
            </a:r>
            <a:br>
              <a:rPr lang="en-US" sz="1800" noProof="1" smtClean="0">
                <a:solidFill>
                  <a:schemeClr val="tx1"/>
                </a:solidFill>
              </a:rPr>
            </a:br>
            <a:r>
              <a:rPr lang="en-US" sz="1800" noProof="1" smtClean="0">
                <a:solidFill>
                  <a:schemeClr val="tx1"/>
                </a:solidFill>
              </a:rPr>
              <a:t>      сървър, инструменти за разработка, езика HTML и</a:t>
            </a:r>
            <a:br>
              <a:rPr lang="en-US" sz="1800" noProof="1" smtClean="0">
                <a:solidFill>
                  <a:schemeClr val="tx1"/>
                </a:solidFill>
              </a:rPr>
            </a:br>
            <a:r>
              <a:rPr lang="en-US" sz="1800" noProof="1" smtClean="0">
                <a:solidFill>
                  <a:schemeClr val="tx1"/>
                </a:solidFill>
              </a:rPr>
              <a:t>      др..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&lt;/p&gt;</a:t>
            </a:r>
            <a:br>
              <a:rPr lang="en-US" sz="1800" noProof="1" smtClean="0">
                <a:solidFill>
                  <a:schemeClr val="tx1"/>
                </a:solidFill>
              </a:rPr>
            </a:br>
            <a:r>
              <a:rPr lang="en-US" sz="1800" noProof="1" smtClean="0">
                <a:solidFill>
                  <a:schemeClr val="tx1"/>
                </a:solidFill>
              </a:rPr>
              <a:t>&lt;/…&gt;</a:t>
            </a: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xmlns="" val="687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4003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Combine the text and the tags so that the result is semantically correct markup?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9733" y="203751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02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160"/>
            <a:ext cx="8686800" cy="499624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The value of the attributes is surrounded </a:t>
            </a:r>
            <a:r>
              <a:rPr lang="en-US" sz="3200" dirty="0" smtClean="0">
                <a:solidFill>
                  <a:schemeClr val="tx1"/>
                </a:solidFill>
              </a:rPr>
              <a:t>by: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“ </a:t>
            </a:r>
            <a:r>
              <a:rPr lang="en-US" sz="3200" dirty="0">
                <a:solidFill>
                  <a:schemeClr val="tx1"/>
                </a:solidFill>
              </a:rPr>
              <a:t>” or ‘ ’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" </a:t>
            </a:r>
            <a:r>
              <a:rPr lang="en-US" sz="3200" dirty="0" smtClean="0">
                <a:solidFill>
                  <a:schemeClr val="tx1"/>
                </a:solidFill>
              </a:rPr>
              <a:t>" </a:t>
            </a:r>
            <a:r>
              <a:rPr lang="en-US" sz="3200" dirty="0">
                <a:solidFill>
                  <a:schemeClr val="tx1"/>
                </a:solidFill>
              </a:rPr>
              <a:t>or ``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“ ’ </a:t>
            </a:r>
            <a:r>
              <a:rPr lang="en-US" sz="3200" dirty="0">
                <a:solidFill>
                  <a:schemeClr val="tx1"/>
                </a:solidFill>
              </a:rPr>
              <a:t>or ‘ </a:t>
            </a:r>
            <a:r>
              <a:rPr lang="en-US" sz="3200" dirty="0" smtClean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“ </a:t>
            </a:r>
            <a:r>
              <a:rPr lang="en-US" sz="3200" dirty="0" smtClean="0">
                <a:solidFill>
                  <a:schemeClr val="tx1"/>
                </a:solidFill>
              </a:rPr>
              <a:t>‘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" " </a:t>
            </a:r>
            <a:r>
              <a:rPr lang="en-US" sz="3200" dirty="0">
                <a:solidFill>
                  <a:schemeClr val="tx1"/>
                </a:solidFill>
              </a:rPr>
              <a:t>or '</a:t>
            </a:r>
            <a:r>
              <a:rPr lang="en-US" sz="3200" dirty="0" smtClean="0">
                <a:solidFill>
                  <a:schemeClr val="tx1"/>
                </a:solidFill>
              </a:rPr>
              <a:t> '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"</a:t>
            </a:r>
            <a:r>
              <a:rPr lang="en-US" sz="3200" dirty="0" smtClean="0">
                <a:solidFill>
                  <a:schemeClr val="tx1"/>
                </a:solidFill>
              </a:rPr>
              <a:t> ” or </a:t>
            </a:r>
            <a:r>
              <a:rPr lang="en-US" sz="3200" dirty="0">
                <a:solidFill>
                  <a:schemeClr val="tx1"/>
                </a:solidFill>
              </a:rPr>
              <a:t>'</a:t>
            </a:r>
            <a:r>
              <a:rPr lang="en-US" sz="3200" dirty="0" smtClean="0">
                <a:solidFill>
                  <a:schemeClr val="tx1"/>
                </a:solidFill>
              </a:rPr>
              <a:t> '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45618" y="4963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Combine the text and the tags so that the result is semantically correct markup?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700278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noProof="1" smtClean="0">
                <a:solidFill>
                  <a:schemeClr val="tx1"/>
                </a:solidFill>
              </a:rPr>
              <a:t>&lt;article&gt;</a:t>
            </a:r>
          </a:p>
          <a:p>
            <a:r>
              <a:rPr lang="bg-BG" sz="1800" noProof="1" smtClean="0">
                <a:solidFill>
                  <a:schemeClr val="tx1"/>
                </a:solidFill>
              </a:rPr>
              <a:t>  &lt;header&gt;</a:t>
            </a:r>
          </a:p>
          <a:p>
            <a:r>
              <a:rPr lang="bg-BG" sz="1800" noProof="1" smtClean="0">
                <a:solidFill>
                  <a:schemeClr val="tx1"/>
                </a:solidFill>
              </a:rPr>
              <a:t>     &lt;h1&gt;C# програмиране - част I&lt;/h1&gt;</a:t>
            </a:r>
          </a:p>
          <a:p>
            <a:r>
              <a:rPr lang="bg-BG" sz="1800" noProof="1" smtClean="0">
                <a:solidFill>
                  <a:schemeClr val="tx1"/>
                </a:solidFill>
              </a:rPr>
              <a:t>  &lt;/header&gt;		</a:t>
            </a:r>
          </a:p>
          <a:p>
            <a:r>
              <a:rPr lang="bg-BG" sz="1800" noProof="1" smtClean="0">
                <a:solidFill>
                  <a:schemeClr val="tx1"/>
                </a:solidFill>
              </a:rPr>
              <a:t>  &lt;p&gt; В безплатния курс "HTML oснови" се изучават основите</a:t>
            </a:r>
            <a:r>
              <a:rPr lang="en-US" sz="1800" noProof="1" smtClean="0">
                <a:solidFill>
                  <a:schemeClr val="tx1"/>
                </a:solidFill>
              </a:rPr>
              <a:t/>
            </a:r>
            <a:br>
              <a:rPr lang="en-US" sz="1800" noProof="1" smtClean="0">
                <a:solidFill>
                  <a:schemeClr val="tx1"/>
                </a:solidFill>
              </a:rPr>
            </a:br>
            <a:r>
              <a:rPr lang="en-US" sz="1800" noProof="1" smtClean="0">
                <a:solidFill>
                  <a:schemeClr val="tx1"/>
                </a:solidFill>
              </a:rPr>
              <a:t>     </a:t>
            </a:r>
            <a:r>
              <a:rPr lang="bg-BG" sz="1800" noProof="1" smtClean="0">
                <a:solidFill>
                  <a:schemeClr val="tx1"/>
                </a:solidFill>
              </a:rPr>
              <a:t> на уеб програмирането. Разглеждат се начални понятия</a:t>
            </a:r>
            <a:r>
              <a:rPr lang="en-US" sz="1800" noProof="1" smtClean="0">
                <a:solidFill>
                  <a:schemeClr val="tx1"/>
                </a:solidFill>
              </a:rPr>
              <a:t/>
            </a:r>
            <a:br>
              <a:rPr lang="en-US" sz="1800" noProof="1" smtClean="0">
                <a:solidFill>
                  <a:schemeClr val="tx1"/>
                </a:solidFill>
              </a:rPr>
            </a:br>
            <a:r>
              <a:rPr lang="en-US" sz="1800" noProof="1" smtClean="0">
                <a:solidFill>
                  <a:schemeClr val="tx1"/>
                </a:solidFill>
              </a:rPr>
              <a:t>      </a:t>
            </a:r>
            <a:r>
              <a:rPr lang="bg-BG" sz="1800" noProof="1" smtClean="0">
                <a:solidFill>
                  <a:schemeClr val="tx1"/>
                </a:solidFill>
              </a:rPr>
              <a:t>за уеб, като браузъри, уеб сървъри, системата клиент-</a:t>
            </a:r>
            <a:br>
              <a:rPr lang="bg-BG" sz="1800" noProof="1" smtClean="0">
                <a:solidFill>
                  <a:schemeClr val="tx1"/>
                </a:solidFill>
              </a:rPr>
            </a:br>
            <a:r>
              <a:rPr lang="bg-BG" sz="1800" noProof="1" smtClean="0">
                <a:solidFill>
                  <a:schemeClr val="tx1"/>
                </a:solidFill>
              </a:rPr>
              <a:t>      сървър, инструменти за разработка, езика HTML и</a:t>
            </a:r>
            <a:br>
              <a:rPr lang="bg-BG" sz="1800" noProof="1" smtClean="0">
                <a:solidFill>
                  <a:schemeClr val="tx1"/>
                </a:solidFill>
              </a:rPr>
            </a:br>
            <a:r>
              <a:rPr lang="bg-BG" sz="1800" noProof="1" smtClean="0">
                <a:solidFill>
                  <a:schemeClr val="tx1"/>
                </a:solidFill>
              </a:rPr>
              <a:t>      др..</a:t>
            </a:r>
          </a:p>
          <a:p>
            <a:r>
              <a:rPr lang="bg-BG" sz="1800" noProof="1" smtClean="0">
                <a:solidFill>
                  <a:schemeClr val="tx1"/>
                </a:solidFill>
              </a:rPr>
              <a:t>  &lt;/p&gt;</a:t>
            </a:r>
            <a:br>
              <a:rPr lang="bg-BG" sz="1800" noProof="1" smtClean="0">
                <a:solidFill>
                  <a:schemeClr val="tx1"/>
                </a:solidFill>
              </a:rPr>
            </a:br>
            <a:r>
              <a:rPr lang="bg-BG" sz="1800" noProof="1" smtClean="0">
                <a:solidFill>
                  <a:schemeClr val="tx1"/>
                </a:solidFill>
              </a:rPr>
              <a:t>&lt;/article&gt;</a:t>
            </a:r>
            <a:endParaRPr lang="bg-BG" sz="1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77218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Combine the text and the tags so that the result is semantically correct markup?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95086" y="2570470"/>
            <a:ext cx="3519714" cy="367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&lt;…&gt;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   &lt;…&gt;CSS&lt;/…&gt;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smtClean="0">
                <a:solidFill>
                  <a:schemeClr val="tx1"/>
                </a:solidFill>
              </a:rPr>
              <a:t>   &lt;…&gt;Cascading Style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  Sheets&lt;/…&gt;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   &lt;…&gt;PHP&lt;/…&gt;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smtClean="0">
                <a:solidFill>
                  <a:schemeClr val="tx1"/>
                </a:solidFill>
              </a:rPr>
              <a:t>&lt;…&gt;PHP:Hypertext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  Preprocessor&lt;/…&gt;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   &lt;…&gt;HTML&lt;/…&gt;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smtClean="0">
                <a:solidFill>
                  <a:schemeClr val="tx1"/>
                </a:solidFill>
              </a:rPr>
              <a:t>&lt;…&gt;HyperText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Markup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  Language&lt;/…&gt;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&lt;/…&gt;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438400"/>
            <a:ext cx="441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&lt;dd&gt;&lt;dt&gt;&lt;/dt&gt;&lt;dl&gt;&lt;/dl&gt;&lt;/dd&gt;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&lt;dl&gt;&lt;td&gt;&lt;/td&gt;&lt;tr&gt;&lt;/tr&gt;&lt;/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dl&gt;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dt&gt;&lt;dl&gt;&lt;/dl&gt;&lt;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dd&gt;&lt;/dd&gt;&lt;/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&lt;dl&gt;&lt;dt&gt;&lt;/dt&gt;&lt;dd&gt;&lt;/dd&gt;&lt;/dl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&gt;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67447" y="5448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1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10156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Combine the text and the tags so that the result is semantically correct markup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945243" y="2362200"/>
            <a:ext cx="7329714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&lt;dl&gt;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tx1"/>
                </a:solidFill>
              </a:rPr>
              <a:t>&lt;dt&gt;CSS&lt;/dt&gt;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>
                <a:solidFill>
                  <a:schemeClr val="tx1"/>
                </a:solidFill>
              </a:rPr>
              <a:t>&lt;dd&gt;Cascading </a:t>
            </a:r>
            <a:r>
              <a:rPr lang="en-US" sz="2200" dirty="0" smtClean="0">
                <a:solidFill>
                  <a:schemeClr val="tx1"/>
                </a:solidFill>
              </a:rPr>
              <a:t>Style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Sheets</a:t>
            </a:r>
            <a:r>
              <a:rPr lang="en-US" sz="2200" dirty="0">
                <a:solidFill>
                  <a:schemeClr val="tx1"/>
                </a:solidFill>
              </a:rPr>
              <a:t>&lt;/dd&gt;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tx1"/>
                </a:solidFill>
              </a:rPr>
              <a:t>&lt;dt&gt;PHP&lt;/dt&gt;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&lt;dd&gt;</a:t>
            </a:r>
            <a:r>
              <a:rPr lang="en-US" sz="2200" dirty="0" smtClean="0">
                <a:solidFill>
                  <a:schemeClr val="tx1"/>
                </a:solidFill>
              </a:rPr>
              <a:t>PHP:Hypertext Preprocessor</a:t>
            </a:r>
            <a:r>
              <a:rPr lang="en-US" sz="2200" dirty="0">
                <a:solidFill>
                  <a:schemeClr val="tx1"/>
                </a:solidFill>
              </a:rPr>
              <a:t>&lt;/dd&gt;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tx1"/>
                </a:solidFill>
              </a:rPr>
              <a:t>&lt;dt&gt;</a:t>
            </a:r>
            <a:r>
              <a:rPr lang="en-US" sz="2200" dirty="0" smtClean="0">
                <a:solidFill>
                  <a:schemeClr val="tx1"/>
                </a:solidFill>
              </a:rPr>
              <a:t>HTML</a:t>
            </a:r>
            <a:r>
              <a:rPr lang="en-US" sz="2200" dirty="0">
                <a:solidFill>
                  <a:schemeClr val="tx1"/>
                </a:solidFill>
              </a:rPr>
              <a:t>&lt;/dt&gt;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&lt;dd&gt;HyperText Markup </a:t>
            </a:r>
            <a:r>
              <a:rPr lang="en-US" sz="2200" dirty="0" smtClean="0">
                <a:solidFill>
                  <a:schemeClr val="tx1"/>
                </a:solidFill>
              </a:rPr>
              <a:t>Language</a:t>
            </a:r>
            <a:r>
              <a:rPr lang="en-US" sz="2200" dirty="0">
                <a:solidFill>
                  <a:schemeClr val="tx1"/>
                </a:solidFill>
              </a:rPr>
              <a:t>&lt;/dd&gt;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&lt;/dl&gt;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410200"/>
            <a:ext cx="8763000" cy="10393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chemeClr val="tx1"/>
                </a:solidFill>
              </a:rPr>
              <a:t>A definition list is a list of items, with a description of each </a:t>
            </a:r>
            <a:r>
              <a:rPr lang="en-US" sz="2800" dirty="0" smtClean="0">
                <a:solidFill>
                  <a:schemeClr val="tx1"/>
                </a:solidFill>
              </a:rPr>
              <a:t>item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3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9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Which of the following </a:t>
            </a:r>
            <a:r>
              <a:rPr lang="en-US" sz="3200" dirty="0" smtClean="0">
                <a:solidFill>
                  <a:schemeClr val="tx1"/>
                </a:solidFill>
              </a:rPr>
              <a:t>tags </a:t>
            </a:r>
            <a:r>
              <a:rPr lang="en-US" sz="3200" dirty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</a:rPr>
              <a:t>used </a:t>
            </a:r>
            <a:r>
              <a:rPr lang="en-US" sz="3200" dirty="0">
                <a:solidFill>
                  <a:schemeClr val="tx1"/>
                </a:solidFill>
              </a:rPr>
              <a:t>for the largest heading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&lt;h6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&lt;head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&lt;heading&gt;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&lt;header&gt;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&lt;h1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9970" y="5715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</a:rPr>
              <a:t>Which of the following tags is used  for inserting a line break?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&lt;br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&lt;break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</a:t>
            </a:r>
            <a:r>
              <a:rPr lang="en-US" sz="3200" dirty="0" err="1">
                <a:solidFill>
                  <a:schemeClr val="tx1"/>
                </a:solidFill>
              </a:rPr>
              <a:t>lb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/&gt;</a:t>
            </a:r>
            <a:endParaRPr lang="en-US" sz="3200" dirty="0">
              <a:solidFill>
                <a:schemeClr val="tx1"/>
              </a:solidFill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tx1"/>
                </a:solidFill>
              </a:rPr>
              <a:t>&lt;</a:t>
            </a:r>
            <a:r>
              <a:rPr lang="en-US" sz="3200" dirty="0" err="1">
                <a:solidFill>
                  <a:schemeClr val="tx1"/>
                </a:solidFill>
              </a:rPr>
              <a:t>nl</a:t>
            </a:r>
            <a:r>
              <a:rPr lang="en-US" sz="3200" dirty="0" smtClean="0">
                <a:solidFill>
                  <a:schemeClr val="tx1"/>
                </a:solidFill>
              </a:rPr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tx1"/>
                </a:solidFill>
              </a:rPr>
              <a:t>&lt;\n&gt;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7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AE90FBC0-EDA7-47E9-B8FB-A9371423493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B13B267-4EB9-4F4C-9F3E-2CFAEDAC8DF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13C4B1E-6CB2-41C8-ACA8-3759B314891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B23C890-5B85-4084-BBF7-354E0F4B394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C848ED3-D808-4AE0-8580-DF5345C7264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569CA1A-D354-4541-904E-6E08ED0A43B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622FA8E-E052-489A-9959-88DAEE5A56A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8FF01BA-07FF-4BCE-82B7-78B06DAEBAF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22D9A6C-AD1C-49AA-ADC8-C61666DCB4B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8FCE644-9BB8-40C6-88AF-200420D88D1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76A7662-485D-4DE4-9929-0A5329651D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F853C04-92F9-4C0C-A5A7-83C6C39E49E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C53A5C8-D367-4B1D-9BFE-566144EC504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0E349B2-914C-4CC2-AA00-5FEFD787A6F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5126FEB-6613-4201-86D4-D590A9C8CA0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51B554D-178E-43F9-B96A-D778D7A5748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2D6EC6F-318E-461D-A8B0-835926D365C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B393E69-A61B-4333-825B-2116FE05898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5DF045C-8429-43AD-8749-94E33448D56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7BDB289-A661-4D57-B9CD-B8DFEEEAAB6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DFF0403-DE1A-42F1-BBD6-F9676ADC0CE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186E46E-AC6B-40E4-8E5C-7FFBD6DB2F7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EB64C74-CE97-48B5-8D5B-79BA4EDD595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A1694EE-EB04-4A0A-B390-BA70FF8418B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2F6A80F-168B-46FF-8B62-02DDEA47C76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3DE1BAC-C7D6-4C85-AD67-0CFB09989D0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2C176E3-5F1C-4E58-83C1-CB42B83A95A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594A9DD-FF75-443C-AC3B-934E465858C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E859D8C-FBCC-4CA2-9688-9F5D9503966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5DEBC78-D06A-4B43-921D-7B561BF3D0D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9CB3509-99CB-4EAD-8B58-50325EF6CC2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0713D77-C97F-4D48-A33E-872DB1A485B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CFB6512-2207-4A56-B03B-FD1FC7257D1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DB31975-86B6-4BE4-9A55-CE506DF8C7C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D20E362-218A-4618-A33F-E8E222AABFE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382FC54-5499-4911-83C0-8D22B12940B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744314E-2BC5-4F91-A98B-8FEB2EB8A5C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9E8FBC6-D297-4F82-9C93-F082185EF84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A593E25-085E-4E50-A3A7-47363DE31C2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7906565-0355-4C05-86AA-D3824D751CA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9625908-9FF3-405F-916D-50DC5033704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E429E6A-86C0-4687-B4D1-4100AA4951B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3532F45-5BFB-4E70-9D7A-DE90CFEBEF0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8B7DAF7-49EA-49B1-8ECF-E8043C7C3C2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9D4E980-D810-4EA8-81B4-B8ABFEB8147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BD065C9-5A0C-4EB4-AFED-3BADF875153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CA1A7E6-FDDF-453F-BC93-0B0B05A64BA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57C0FFF-07B0-4E60-B65C-F4C3F302BFC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39C1239-A111-4E54-88A1-C8A3E4E7543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7D80B85-4635-4382-8C87-E2894CCCE87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3782</Words>
  <Application>Microsoft Office PowerPoint</Application>
  <PresentationFormat>Презентация на цял екран (4:3)</PresentationFormat>
  <Paragraphs>794</Paragraphs>
  <Slides>72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72</vt:i4>
      </vt:variant>
    </vt:vector>
  </HeadingPairs>
  <TitlesOfParts>
    <vt:vector size="73" baseType="lpstr">
      <vt:lpstr>Office тема</vt:lpstr>
      <vt:lpstr>HTML Test Preparation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 Cont.</vt:lpstr>
      <vt:lpstr>Question</vt:lpstr>
      <vt:lpstr>Question</vt:lpstr>
      <vt:lpstr>Question</vt:lpstr>
      <vt:lpstr>Answer</vt:lpstr>
      <vt:lpstr>Question</vt:lpstr>
      <vt:lpstr>Question</vt:lpstr>
      <vt:lpstr>Question</vt:lpstr>
      <vt:lpstr>Question</vt:lpstr>
      <vt:lpstr>Question</vt:lpstr>
      <vt:lpstr>Forms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Question</vt:lpstr>
      <vt:lpstr>Answer</vt:lpstr>
      <vt:lpstr>Question</vt:lpstr>
      <vt:lpstr>Question</vt:lpstr>
      <vt:lpstr>Answer</vt:lpstr>
      <vt:lpstr>Answer</vt:lpstr>
      <vt:lpstr>Question</vt:lpstr>
      <vt:lpstr>Answer</vt:lpstr>
      <vt:lpstr>Question</vt:lpstr>
      <vt:lpstr>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Test Preparation</dc:title>
  <dc:creator>PePsi</dc:creator>
  <cp:lastModifiedBy>PePsi</cp:lastModifiedBy>
  <cp:revision>17</cp:revision>
  <dcterms:created xsi:type="dcterms:W3CDTF">2015-04-14T13:49:55Z</dcterms:created>
  <dcterms:modified xsi:type="dcterms:W3CDTF">2015-04-14T14:05:02Z</dcterms:modified>
</cp:coreProperties>
</file>