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76" r:id="rId4"/>
    <p:sldId id="265" r:id="rId5"/>
    <p:sldId id="282" r:id="rId6"/>
    <p:sldId id="284" r:id="rId7"/>
    <p:sldId id="281" r:id="rId8"/>
    <p:sldId id="292" r:id="rId9"/>
    <p:sldId id="290" r:id="rId10"/>
    <p:sldId id="291" r:id="rId11"/>
    <p:sldId id="302" r:id="rId12"/>
    <p:sldId id="287" r:id="rId13"/>
    <p:sldId id="293" r:id="rId14"/>
    <p:sldId id="295" r:id="rId15"/>
    <p:sldId id="298" r:id="rId16"/>
    <p:sldId id="296" r:id="rId17"/>
    <p:sldId id="299" r:id="rId18"/>
    <p:sldId id="300" r:id="rId19"/>
    <p:sldId id="301" r:id="rId20"/>
    <p:sldId id="283" r:id="rId21"/>
    <p:sldId id="266" r:id="rId22"/>
    <p:sldId id="272" r:id="rId23"/>
    <p:sldId id="271" r:id="rId24"/>
    <p:sldId id="279" r:id="rId25"/>
    <p:sldId id="278" r:id="rId26"/>
    <p:sldId id="260" r:id="rId27"/>
    <p:sldId id="261" r:id="rId28"/>
    <p:sldId id="262" r:id="rId29"/>
    <p:sldId id="263" r:id="rId30"/>
    <p:sldId id="264" r:id="rId31"/>
    <p:sldId id="267" r:id="rId32"/>
    <p:sldId id="280" r:id="rId33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598"/>
    <a:srgbClr val="CEB9ED"/>
    <a:srgbClr val="AD8BE1"/>
    <a:srgbClr val="FFD8D9"/>
    <a:srgbClr val="F7F7F7"/>
    <a:srgbClr val="797DE8"/>
    <a:srgbClr val="E29FBE"/>
    <a:srgbClr val="AFD7D9"/>
    <a:srgbClr val="D8C9C6"/>
    <a:srgbClr val="F8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3-43B0-B2FD-A9FB74C77E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93-43B0-B2FD-A9FB74C77E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93-43B0-B2FD-A9FB74C77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082952"/>
        <c:axId val="635080000"/>
      </c:barChart>
      <c:catAx>
        <c:axId val="635082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0000"/>
        <c:crosses val="autoZero"/>
        <c:auto val="1"/>
        <c:lblAlgn val="ctr"/>
        <c:lblOffset val="100"/>
        <c:noMultiLvlLbl val="0"/>
      </c:catAx>
      <c:valAx>
        <c:axId val="63508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2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120828" y="5221357"/>
            <a:ext cx="1950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spc="-150" dirty="0">
                <a:solidFill>
                  <a:schemeClr val="bg1"/>
                </a:solidFill>
                <a:latin typeface="+mj-lt"/>
                <a:ea typeface="푸른전남 Medium" panose="020B0603000000000000" pitchFamily="50" charset="-127"/>
              </a:rPr>
              <a:t>SHOEFLY</a:t>
            </a:r>
            <a:endParaRPr kumimoji="1" lang="ja-JP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正方形/長方形 1"/>
          <p:cNvSpPr/>
          <p:nvPr/>
        </p:nvSpPr>
        <p:spPr>
          <a:xfrm>
            <a:off x="3920593" y="1885121"/>
            <a:ext cx="4350810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34" y="2831446"/>
            <a:ext cx="3435928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스케줄러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828226-22BD-44AF-AE0B-E30E0809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6" y="1667396"/>
            <a:ext cx="11638308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0428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33940-E03C-45A5-8B73-C2004DE003E0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493553-4F4A-49CC-9146-6B53B996CCB7}"/>
              </a:ext>
            </a:extLst>
          </p:cNvPr>
          <p:cNvSpPr/>
          <p:nvPr/>
        </p:nvSpPr>
        <p:spPr>
          <a:xfrm>
            <a:off x="1256000" y="5281308"/>
            <a:ext cx="9668934" cy="9482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11A3B35-51FB-44D0-820F-DF7A780B9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55" y="1741131"/>
            <a:ext cx="4741817" cy="2987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7A259E-71FE-4CC8-A8A9-0B9A0885BA4A}"/>
              </a:ext>
            </a:extLst>
          </p:cNvPr>
          <p:cNvSpPr txBox="1"/>
          <p:nvPr/>
        </p:nvSpPr>
        <p:spPr>
          <a:xfrm>
            <a:off x="1652674" y="1370310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후기 게시판</a:t>
            </a:r>
          </a:p>
        </p:txBody>
      </p:sp>
      <p:sp>
        <p:nvSpPr>
          <p:cNvPr id="11" name="テキスト ボックス 4">
            <a:extLst>
              <a:ext uri="{FF2B5EF4-FFF2-40B4-BE49-F238E27FC236}">
                <a16:creationId xmlns:a16="http://schemas.microsoft.com/office/drawing/2014/main" id="{F3DA7456-B6B0-4725-A797-A6CA209BD77C}"/>
              </a:ext>
            </a:extLst>
          </p:cNvPr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85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A7B66C84-0302-41FE-B1E5-F96D69CC7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6" r="28681" b="40591"/>
          <a:stretch/>
        </p:blipFill>
        <p:spPr>
          <a:xfrm>
            <a:off x="1092970" y="722002"/>
            <a:ext cx="10006060" cy="590143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4382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TABLE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787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33940-E03C-45A5-8B73-C2004DE003E0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5648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TABLE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E539EF22-18E1-4B8F-AEE0-BE55851E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830580"/>
            <a:ext cx="3600450" cy="2952750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2E73D41E-A5ED-4B1A-88FC-B93EC79A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1" y="2316355"/>
            <a:ext cx="3676650" cy="2466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65871B-E2A9-4CB8-839D-6CF5404B043A}"/>
              </a:ext>
            </a:extLst>
          </p:cNvPr>
          <p:cNvSpPr txBox="1"/>
          <p:nvPr/>
        </p:nvSpPr>
        <p:spPr>
          <a:xfrm>
            <a:off x="1744133" y="1461248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테이블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6D917-39A1-4159-B277-E61624804244}"/>
              </a:ext>
            </a:extLst>
          </p:cNvPr>
          <p:cNvSpPr txBox="1"/>
          <p:nvPr/>
        </p:nvSpPr>
        <p:spPr>
          <a:xfrm>
            <a:off x="6941608" y="1947023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주소 테이블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493553-4F4A-49CC-9146-6B53B996CCB7}"/>
              </a:ext>
            </a:extLst>
          </p:cNvPr>
          <p:cNvSpPr/>
          <p:nvPr/>
        </p:nvSpPr>
        <p:spPr>
          <a:xfrm>
            <a:off x="1256000" y="5281308"/>
            <a:ext cx="9668934" cy="9482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회원이 여러 개의 주소를 가질 수 있도록 하기 위해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회원 주소 테이블로 분리하였습니다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25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33940-E03C-45A5-8B73-C2004DE003E0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5648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TABLE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6D917-39A1-4159-B277-E61624804244}"/>
              </a:ext>
            </a:extLst>
          </p:cNvPr>
          <p:cNvSpPr txBox="1"/>
          <p:nvPr/>
        </p:nvSpPr>
        <p:spPr>
          <a:xfrm>
            <a:off x="6941608" y="2181566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상품 상세 테이블 </a:t>
            </a:r>
            <a:r>
              <a:rPr lang="en-US" altLang="ko-KR" b="1" dirty="0"/>
              <a:t>(</a:t>
            </a:r>
            <a:r>
              <a:rPr lang="ko-KR" altLang="en-US" b="1" dirty="0"/>
              <a:t>사이즈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493553-4F4A-49CC-9146-6B53B996CCB7}"/>
              </a:ext>
            </a:extLst>
          </p:cNvPr>
          <p:cNvSpPr/>
          <p:nvPr/>
        </p:nvSpPr>
        <p:spPr>
          <a:xfrm>
            <a:off x="1256000" y="5281308"/>
            <a:ext cx="9668934" cy="9482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상품 사이즈 별로 상품 구매신청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판매신청을 받기 위해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상품 상세 테이블을 만들었습니다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8059DDB1-4C4C-4A9F-81E1-089FF93D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35" y="2210151"/>
            <a:ext cx="3639058" cy="24863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691082-AD9E-4C8C-AD4E-A43D2304EF2B}"/>
              </a:ext>
            </a:extLst>
          </p:cNvPr>
          <p:cNvSpPr txBox="1"/>
          <p:nvPr/>
        </p:nvSpPr>
        <p:spPr>
          <a:xfrm>
            <a:off x="1611335" y="1840819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상품 테이블</a:t>
            </a:r>
          </a:p>
        </p:txBody>
      </p:sp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6028AA47-E8B9-43DE-8670-20A3CFD6C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608" y="2605129"/>
            <a:ext cx="36195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77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33940-E03C-45A5-8B73-C2004DE003E0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8617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TABLE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구매신청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판매신청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6D917-39A1-4159-B277-E61624804244}"/>
              </a:ext>
            </a:extLst>
          </p:cNvPr>
          <p:cNvSpPr txBox="1"/>
          <p:nvPr/>
        </p:nvSpPr>
        <p:spPr>
          <a:xfrm>
            <a:off x="6642927" y="1600672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상품 판매신청 테이블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493553-4F4A-49CC-9146-6B53B996CCB7}"/>
              </a:ext>
            </a:extLst>
          </p:cNvPr>
          <p:cNvSpPr/>
          <p:nvPr/>
        </p:nvSpPr>
        <p:spPr>
          <a:xfrm>
            <a:off x="1256000" y="5281308"/>
            <a:ext cx="9668934" cy="9482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회원이 주문신청을 넣을 경우 등록되는 테이블입니다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여러 테이블의 기본키를 참고하여 신청서에 필요한 정보들을 담을 수 있게 하였습니다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신청서의 진행도에 따라 </a:t>
            </a:r>
            <a:r>
              <a:rPr lang="en-US" altLang="ko-KR" sz="1600" dirty="0">
                <a:solidFill>
                  <a:schemeClr val="tx1"/>
                </a:solidFill>
              </a:rPr>
              <a:t>STATE </a:t>
            </a:r>
            <a:r>
              <a:rPr lang="ko-KR" altLang="en-US" sz="1600" dirty="0">
                <a:solidFill>
                  <a:schemeClr val="tx1"/>
                </a:solidFill>
              </a:rPr>
              <a:t>값에 변화를 주었습니다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691082-AD9E-4C8C-AD4E-A43D2304EF2B}"/>
              </a:ext>
            </a:extLst>
          </p:cNvPr>
          <p:cNvSpPr txBox="1"/>
          <p:nvPr/>
        </p:nvSpPr>
        <p:spPr>
          <a:xfrm>
            <a:off x="1611335" y="1598891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상품 구매신청 테이블</a:t>
            </a: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DAF388E9-4465-458D-B486-26D7C79A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96" y="1987276"/>
            <a:ext cx="3648584" cy="3000794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43017F66-7BCD-4C98-B246-641F59D88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927" y="1989797"/>
            <a:ext cx="364858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22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33940-E03C-45A5-8B73-C2004DE003E0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791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TABLE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(FAQ, NOTICE)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6D917-39A1-4159-B277-E61624804244}"/>
              </a:ext>
            </a:extLst>
          </p:cNvPr>
          <p:cNvSpPr txBox="1"/>
          <p:nvPr/>
        </p:nvSpPr>
        <p:spPr>
          <a:xfrm>
            <a:off x="6642927" y="1842600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공지사항 게시판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493553-4F4A-49CC-9146-6B53B996CCB7}"/>
              </a:ext>
            </a:extLst>
          </p:cNvPr>
          <p:cNvSpPr/>
          <p:nvPr/>
        </p:nvSpPr>
        <p:spPr>
          <a:xfrm>
            <a:off x="1256000" y="5281308"/>
            <a:ext cx="9668934" cy="9482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관리자만 작성할 수 있는 자주 묻는 질문 게시판과 공지사항 게시판 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페이지 기능만을 생각하고 테이블을 구현하였습니다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691082-AD9E-4C8C-AD4E-A43D2304EF2B}"/>
              </a:ext>
            </a:extLst>
          </p:cNvPr>
          <p:cNvSpPr txBox="1"/>
          <p:nvPr/>
        </p:nvSpPr>
        <p:spPr>
          <a:xfrm>
            <a:off x="1611335" y="1840819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자주 묻는 질문 게시판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DB9DA016-B240-408F-9898-99850EEF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06" y="2229204"/>
            <a:ext cx="3677163" cy="2467319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8117EB17-D636-4E85-81C0-A0231F534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927" y="2258123"/>
            <a:ext cx="36099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7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33940-E03C-45A5-8B73-C2004DE003E0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5648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TABLE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후기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6D917-39A1-4159-B277-E61624804244}"/>
              </a:ext>
            </a:extLst>
          </p:cNvPr>
          <p:cNvSpPr txBox="1"/>
          <p:nvPr/>
        </p:nvSpPr>
        <p:spPr>
          <a:xfrm>
            <a:off x="6642927" y="1842600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후기 댓글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493553-4F4A-49CC-9146-6B53B996CCB7}"/>
              </a:ext>
            </a:extLst>
          </p:cNvPr>
          <p:cNvSpPr/>
          <p:nvPr/>
        </p:nvSpPr>
        <p:spPr>
          <a:xfrm>
            <a:off x="1256000" y="5281308"/>
            <a:ext cx="9668934" cy="9482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후기 게시판의 댓글은 </a:t>
            </a:r>
            <a:r>
              <a:rPr lang="ko-KR" altLang="en-US" sz="1600" dirty="0" err="1">
                <a:solidFill>
                  <a:schemeClr val="tx1"/>
                </a:solidFill>
              </a:rPr>
              <a:t>대댓글이</a:t>
            </a:r>
            <a:r>
              <a:rPr lang="ko-KR" altLang="en-US" sz="1600" dirty="0">
                <a:solidFill>
                  <a:schemeClr val="tx1"/>
                </a:solidFill>
              </a:rPr>
              <a:t> 없다고 상정하고 테이블을 구현하였습니다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691082-AD9E-4C8C-AD4E-A43D2304EF2B}"/>
              </a:ext>
            </a:extLst>
          </p:cNvPr>
          <p:cNvSpPr txBox="1"/>
          <p:nvPr/>
        </p:nvSpPr>
        <p:spPr>
          <a:xfrm>
            <a:off x="1835554" y="1388750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후기 게시판</a:t>
            </a: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3153DDAC-BB95-4087-94A8-627E4C9D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38" y="1741449"/>
            <a:ext cx="3348699" cy="3471748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D76ED884-564A-454F-8450-474A057A3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927" y="2204160"/>
            <a:ext cx="3610479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0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661336" y="3157878"/>
            <a:ext cx="24641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프로젝트 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구조 및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8535350" y="2573103"/>
            <a:ext cx="73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32518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33940-E03C-45A5-8B73-C2004DE003E0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다이어그램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565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구조 및 구현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493553-4F4A-49CC-9146-6B53B996CCB7}"/>
              </a:ext>
            </a:extLst>
          </p:cNvPr>
          <p:cNvSpPr/>
          <p:nvPr/>
        </p:nvSpPr>
        <p:spPr>
          <a:xfrm>
            <a:off x="1256000" y="5281308"/>
            <a:ext cx="9668934" cy="9482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53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246268" y="170892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72692" y="1644782"/>
            <a:ext cx="3716070" cy="869797"/>
            <a:chOff x="572692" y="1719596"/>
            <a:chExt cx="3716070" cy="8697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7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2978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소개 및 개요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19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72692" y="2744591"/>
            <a:ext cx="4700313" cy="869797"/>
            <a:chOff x="572692" y="1719596"/>
            <a:chExt cx="4700313" cy="8697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02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28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39629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개발환경 및 기획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29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72692" y="3837854"/>
            <a:ext cx="5851269" cy="869797"/>
            <a:chOff x="572692" y="1719596"/>
            <a:chExt cx="5851269" cy="86979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03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48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51139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프로젝트 구조 및 구현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49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72692" y="4931117"/>
            <a:ext cx="1906279" cy="869797"/>
            <a:chOff x="572692" y="1719596"/>
            <a:chExt cx="1906279" cy="86979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04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52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116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시연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53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2577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 및 개요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1274182" y="1838633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연필">
            <a:extLst>
              <a:ext uri="{FF2B5EF4-FFF2-40B4-BE49-F238E27FC236}">
                <a16:creationId xmlns:a16="http://schemas.microsoft.com/office/drawing/2014/main" id="{57A1CD4F-5881-46D6-B91E-713E75857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6961" y="2581412"/>
            <a:ext cx="1562440" cy="15624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4878420" y="183863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8482657" y="1838629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C0E2290D-5D0C-47D0-9620-7CCF777E0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1052" y="2430400"/>
            <a:ext cx="1997200" cy="1997200"/>
          </a:xfrm>
          <a:prstGeom prst="rect">
            <a:avLst/>
          </a:prstGeom>
        </p:spPr>
      </p:pic>
      <p:pic>
        <p:nvPicPr>
          <p:cNvPr id="10" name="그래픽 9" descr="악수">
            <a:extLst>
              <a:ext uri="{FF2B5EF4-FFF2-40B4-BE49-F238E27FC236}">
                <a16:creationId xmlns:a16="http://schemas.microsoft.com/office/drawing/2014/main" id="{87320523-C137-4205-820F-43D213754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4267" y="2430400"/>
            <a:ext cx="2144780" cy="2144780"/>
          </a:xfrm>
          <a:prstGeom prst="rect">
            <a:avLst/>
          </a:prstGeom>
        </p:spPr>
      </p:pic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1545658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5149897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8754134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29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EB85925-A344-497F-988A-3BBEC4C4F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876123"/>
              </p:ext>
            </p:extLst>
          </p:nvPr>
        </p:nvGraphicFramePr>
        <p:xfrm>
          <a:off x="574872" y="1671261"/>
          <a:ext cx="5521128" cy="454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357623" y="3842074"/>
            <a:ext cx="525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제목을 입력하세요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905987" y="1405716"/>
            <a:ext cx="8380026" cy="4046567"/>
            <a:chOff x="399539" y="428557"/>
            <a:chExt cx="8380026" cy="4046567"/>
          </a:xfrm>
        </p:grpSpPr>
        <p:sp>
          <p:nvSpPr>
            <p:cNvPr id="2" name="正方形/長方形 1"/>
            <p:cNvSpPr/>
            <p:nvPr/>
          </p:nvSpPr>
          <p:spPr>
            <a:xfrm>
              <a:off x="399539" y="428557"/>
              <a:ext cx="1879836" cy="1879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566269" y="428557"/>
              <a:ext cx="1879836" cy="18798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732999" y="428557"/>
              <a:ext cx="1879836" cy="18798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899729" y="428557"/>
              <a:ext cx="1879836" cy="18798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99539" y="2595288"/>
              <a:ext cx="1879836" cy="18798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66269" y="2595288"/>
              <a:ext cx="1879836" cy="1879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732999" y="2595288"/>
              <a:ext cx="1879836" cy="1879836"/>
            </a:xfrm>
            <a:prstGeom prst="rect">
              <a:avLst/>
            </a:prstGeom>
            <a:solidFill>
              <a:srgbClr val="A07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899729" y="2595288"/>
              <a:ext cx="1879836" cy="1879836"/>
            </a:xfrm>
            <a:prstGeom prst="rect">
              <a:avLst/>
            </a:prstGeom>
            <a:solidFill>
              <a:srgbClr val="7358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64546" y="5689722"/>
            <a:ext cx="2662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#COLORS</a:t>
            </a:r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258C3AC-E72E-44F2-BC39-0D25F09D3FBF}"/>
              </a:ext>
            </a:extLst>
          </p:cNvPr>
          <p:cNvGrpSpPr/>
          <p:nvPr/>
        </p:nvGrpSpPr>
        <p:grpSpPr>
          <a:xfrm>
            <a:off x="397994" y="1267664"/>
            <a:ext cx="5220929" cy="4814047"/>
            <a:chOff x="5604736" y="794869"/>
            <a:chExt cx="5966263" cy="5501295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CD26B84-F08B-42C4-8315-ADB030402498}"/>
                </a:ext>
              </a:extLst>
            </p:cNvPr>
            <p:cNvSpPr/>
            <p:nvPr/>
          </p:nvSpPr>
          <p:spPr>
            <a:xfrm>
              <a:off x="8842378" y="794869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886CFF1-135E-4694-86F2-E36A721A2F4B}"/>
                </a:ext>
              </a:extLst>
            </p:cNvPr>
            <p:cNvSpPr/>
            <p:nvPr/>
          </p:nvSpPr>
          <p:spPr>
            <a:xfrm>
              <a:off x="6926224" y="794869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D2762A7-CDB1-4358-9383-2FB490A19E8C}"/>
                </a:ext>
              </a:extLst>
            </p:cNvPr>
            <p:cNvSpPr/>
            <p:nvPr/>
          </p:nvSpPr>
          <p:spPr>
            <a:xfrm>
              <a:off x="7880629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A513A66-9526-46D2-B9DE-E97A5E75036F}"/>
                </a:ext>
              </a:extLst>
            </p:cNvPr>
            <p:cNvSpPr/>
            <p:nvPr/>
          </p:nvSpPr>
          <p:spPr>
            <a:xfrm>
              <a:off x="5604736" y="2933719"/>
              <a:ext cx="2202476" cy="1223597"/>
            </a:xfrm>
            <a:custGeom>
              <a:avLst/>
              <a:gdLst>
                <a:gd name="connsiteX0" fmla="*/ 0 w 1440604"/>
                <a:gd name="connsiteY0" fmla="*/ 0 h 800335"/>
                <a:gd name="connsiteX1" fmla="*/ 1440604 w 1440604"/>
                <a:gd name="connsiteY1" fmla="*/ 0 h 800335"/>
                <a:gd name="connsiteX2" fmla="*/ 1440604 w 1440604"/>
                <a:gd name="connsiteY2" fmla="*/ 800335 h 800335"/>
                <a:gd name="connsiteX3" fmla="*/ 0 w 1440604"/>
                <a:gd name="connsiteY3" fmla="*/ 800335 h 800335"/>
                <a:gd name="connsiteX4" fmla="*/ 0 w 1440604"/>
                <a:gd name="connsiteY4" fmla="*/ 0 h 8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04" h="800335">
                  <a:moveTo>
                    <a:pt x="0" y="0"/>
                  </a:moveTo>
                  <a:lnTo>
                    <a:pt x="1440604" y="0"/>
                  </a:lnTo>
                  <a:lnTo>
                    <a:pt x="1440604" y="800335"/>
                  </a:lnTo>
                  <a:lnTo>
                    <a:pt x="0" y="8003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FCC0012-EC8B-44D4-8395-C00AF5ADC8A1}"/>
                </a:ext>
              </a:extLst>
            </p:cNvPr>
            <p:cNvSpPr/>
            <p:nvPr/>
          </p:nvSpPr>
          <p:spPr>
            <a:xfrm>
              <a:off x="9796783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3D5DD5C-ECA9-444D-81F1-CD2ED809B207}"/>
                </a:ext>
              </a:extLst>
            </p:cNvPr>
            <p:cNvSpPr/>
            <p:nvPr/>
          </p:nvSpPr>
          <p:spPr>
            <a:xfrm>
              <a:off x="8842378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8A1519F-7BBD-4912-A2D3-67D8078E9620}"/>
                </a:ext>
              </a:extLst>
            </p:cNvPr>
            <p:cNvSpPr/>
            <p:nvPr/>
          </p:nvSpPr>
          <p:spPr>
            <a:xfrm>
              <a:off x="6926223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68AC57-822E-41DF-A6B7-245EF120F846}"/>
                </a:ext>
              </a:extLst>
            </p:cNvPr>
            <p:cNvSpPr/>
            <p:nvPr/>
          </p:nvSpPr>
          <p:spPr>
            <a:xfrm>
              <a:off x="5957950" y="2521493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357623" y="3842074"/>
            <a:ext cx="525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51898" y="1633871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제목을 입력하세요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6312D5-0F0A-48B4-BE65-C7CA0EB6C5B8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A84206-DCC5-42CE-8122-AA931F1CF0C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881694-1337-4C92-B631-5932AFC6639A}"/>
                </a:ext>
              </a:extLst>
            </p:cNvPr>
            <p:cNvSpPr txBox="1"/>
            <p:nvPr/>
          </p:nvSpPr>
          <p:spPr>
            <a:xfrm>
              <a:off x="65833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W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81944-DAA0-410E-AE55-91E3BF9EEAD6}"/>
                </a:ext>
              </a:extLst>
            </p:cNvPr>
            <p:cNvSpPr txBox="1"/>
            <p:nvPr/>
          </p:nvSpPr>
          <p:spPr>
            <a:xfrm>
              <a:off x="55555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81F691-5995-404C-ACF2-1636F2E25D58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O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F28902-71A5-4608-9BDE-2FED2AD1A7F4}"/>
                </a:ext>
              </a:extLst>
            </p:cNvPr>
            <p:cNvSpPr txBox="1"/>
            <p:nvPr/>
          </p:nvSpPr>
          <p:spPr>
            <a:xfrm>
              <a:off x="6523117" y="3823441"/>
              <a:ext cx="606056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DFFD75-EBAE-4E19-92B7-209E4AD1FF5D}"/>
                </a:ext>
              </a:extLst>
            </p:cNvPr>
            <p:cNvSpPr txBox="1"/>
            <p:nvPr/>
          </p:nvSpPr>
          <p:spPr>
            <a:xfrm>
              <a:off x="1477925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C7FCD6-DCB5-491F-B0E4-CAA74A91C69D}"/>
                </a:ext>
              </a:extLst>
            </p:cNvPr>
            <p:cNvSpPr txBox="1"/>
            <p:nvPr/>
          </p:nvSpPr>
          <p:spPr>
            <a:xfrm>
              <a:off x="8307571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274BCF-B119-4639-8743-2702C5AAF7FE}"/>
                </a:ext>
              </a:extLst>
            </p:cNvPr>
            <p:cNvSpPr txBox="1"/>
            <p:nvPr/>
          </p:nvSpPr>
          <p:spPr>
            <a:xfrm>
              <a:off x="1484496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E2B053-49C6-4A97-9A4C-CBCC3EE9288A}"/>
                </a:ext>
              </a:extLst>
            </p:cNvPr>
            <p:cNvSpPr txBox="1"/>
            <p:nvPr/>
          </p:nvSpPr>
          <p:spPr>
            <a:xfrm>
              <a:off x="8314142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740888" y="2910508"/>
            <a:ext cx="4710223" cy="103698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942A6-6B66-4A6F-A44A-5A6FFAB9CDB9}"/>
              </a:ext>
            </a:extLst>
          </p:cNvPr>
          <p:cNvSpPr txBox="1"/>
          <p:nvPr/>
        </p:nvSpPr>
        <p:spPr>
          <a:xfrm>
            <a:off x="5077130" y="3044279"/>
            <a:ext cx="20377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#</a:t>
            </a:r>
            <a:r>
              <a:rPr lang="ko-KR" altLang="en-US" sz="4400" b="1" dirty="0">
                <a:solidFill>
                  <a:schemeClr val="bg1"/>
                </a:solidFill>
              </a:rPr>
              <a:t>키워드</a:t>
            </a:r>
          </a:p>
        </p:txBody>
      </p:sp>
    </p:spTree>
    <p:extLst>
      <p:ext uri="{BB962C8B-B14F-4D97-AF65-F5344CB8AC3E}">
        <p14:creationId xmlns:p14="http://schemas.microsoft.com/office/powerpoint/2010/main" val="114335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0833B-B15E-4EAE-9386-1ABCD7769830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5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577B7444-1BD9-4455-AA32-98B617AA2EA2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F83EF-7ACF-4D34-AB7A-61368AEC4367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0652D7BA-A1E8-435B-93C2-914AC626F5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6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4BA9A-1E1F-494C-B13C-A74AB56F5903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4C49ABC6-E01A-444E-AF74-103B1E239E5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18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5">
                    <a:lumMod val="5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F97C5775-2AB3-4A31-96CE-1B076D78B6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681371" y="3157878"/>
            <a:ext cx="2424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소개 및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8535350" y="2573103"/>
            <a:ext cx="73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3904AF-678F-4570-BCCD-7B0B0DF315DA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6718290A-3B31-4719-949D-147335569FF3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7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DB5D1AC-A1A2-4DFF-8EF2-26244005832E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D8156F-0A5E-4E57-8299-C8545E75FDF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6FBCE9-542E-4F61-BD7F-EA3E19C3DC86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F99C4F-EFD7-4DB3-92AD-DA4CC8F2E9AC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6A6FEF-3E84-4215-A77B-A826B9F600B0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75EACF-8326-43CE-BE57-1E8469035B85}"/>
                </a:ext>
              </a:extLst>
            </p:cNvPr>
            <p:cNvSpPr txBox="1"/>
            <p:nvPr/>
          </p:nvSpPr>
          <p:spPr>
            <a:xfrm>
              <a:off x="65833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W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76F807-FFB7-42B8-9BA1-52270DE1BD84}"/>
                </a:ext>
              </a:extLst>
            </p:cNvPr>
            <p:cNvSpPr txBox="1"/>
            <p:nvPr/>
          </p:nvSpPr>
          <p:spPr>
            <a:xfrm>
              <a:off x="55555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1E159C-4573-4E74-9C33-2F1A41416575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O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A51013-DF11-4A37-9CC2-A10C16EE8313}"/>
                </a:ext>
              </a:extLst>
            </p:cNvPr>
            <p:cNvSpPr txBox="1"/>
            <p:nvPr/>
          </p:nvSpPr>
          <p:spPr>
            <a:xfrm>
              <a:off x="6523117" y="3823441"/>
              <a:ext cx="606056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47B7F0-07C5-4591-BAD3-4D85E82379D5}"/>
                </a:ext>
              </a:extLst>
            </p:cNvPr>
            <p:cNvSpPr txBox="1"/>
            <p:nvPr/>
          </p:nvSpPr>
          <p:spPr>
            <a:xfrm>
              <a:off x="1477925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61CAF9-E4EB-40F6-B000-3A824E43F899}"/>
                </a:ext>
              </a:extLst>
            </p:cNvPr>
            <p:cNvSpPr txBox="1"/>
            <p:nvPr/>
          </p:nvSpPr>
          <p:spPr>
            <a:xfrm>
              <a:off x="8307571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D794AC-3523-438E-B304-1201F7C9A65A}"/>
                </a:ext>
              </a:extLst>
            </p:cNvPr>
            <p:cNvSpPr txBox="1"/>
            <p:nvPr/>
          </p:nvSpPr>
          <p:spPr>
            <a:xfrm>
              <a:off x="1484496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54BDA4-9273-4195-B566-63D12604A1BC}"/>
                </a:ext>
              </a:extLst>
            </p:cNvPr>
            <p:cNvSpPr txBox="1"/>
            <p:nvPr/>
          </p:nvSpPr>
          <p:spPr>
            <a:xfrm>
              <a:off x="8314142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21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3750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SHOEFLY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란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2577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 및 개요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750445" y="1980367"/>
            <a:ext cx="1379913" cy="1988996"/>
            <a:chOff x="1337122" y="2206255"/>
            <a:chExt cx="1379913" cy="1988996"/>
          </a:xfrm>
          <a:solidFill>
            <a:schemeClr val="tx2"/>
          </a:solidFill>
        </p:grpSpPr>
        <p:sp>
          <p:nvSpPr>
            <p:cNvPr id="26" name="타원 25"/>
            <p:cNvSpPr/>
            <p:nvPr/>
          </p:nvSpPr>
          <p:spPr>
            <a:xfrm>
              <a:off x="1587729" y="2206255"/>
              <a:ext cx="878701" cy="8787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337123" y="2739044"/>
              <a:ext cx="1379912" cy="1379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337122" y="3352283"/>
              <a:ext cx="1379913" cy="842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타원 31"/>
          <p:cNvSpPr/>
          <p:nvPr/>
        </p:nvSpPr>
        <p:spPr>
          <a:xfrm>
            <a:off x="4168638" y="1368333"/>
            <a:ext cx="3213064" cy="3213064"/>
          </a:xfrm>
          <a:prstGeom prst="ellipse">
            <a:avLst/>
          </a:prstGeom>
          <a:noFill/>
          <a:ln w="127000" cmpd="sng">
            <a:solidFill>
              <a:srgbClr val="FF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179" r="97386">
                        <a14:foregroundMark x1="25926" y1="74684" x2="25926" y2="74684"/>
                        <a14:foregroundMark x1="38562" y1="85443" x2="38562" y2="85443"/>
                        <a14:foregroundMark x1="41176" y1="89241" x2="41176" y2="89241"/>
                        <a14:foregroundMark x1="51198" y1="85443" x2="51198" y2="85443"/>
                        <a14:foregroundMark x1="53377" y1="75316" x2="53377" y2="75316"/>
                        <a14:foregroundMark x1="61002" y1="78481" x2="61002" y2="78481"/>
                        <a14:foregroundMark x1="65359" y1="91772" x2="65359" y2="91772"/>
                        <a14:foregroundMark x1="69499" y1="87975" x2="69499" y2="87975"/>
                        <a14:foregroundMark x1="72549" y1="75316" x2="72549" y2="75316"/>
                        <a14:foregroundMark x1="78649" y1="75316" x2="78649" y2="75316"/>
                        <a14:foregroundMark x1="93464" y1="79747" x2="93464" y2="79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50" y="2491033"/>
            <a:ext cx="2812640" cy="968185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414397" y="1980367"/>
            <a:ext cx="1379913" cy="1988996"/>
            <a:chOff x="1337122" y="2206255"/>
            <a:chExt cx="1379913" cy="1988996"/>
          </a:xfrm>
          <a:solidFill>
            <a:schemeClr val="tx2"/>
          </a:solidFill>
        </p:grpSpPr>
        <p:sp>
          <p:nvSpPr>
            <p:cNvPr id="35" name="타원 34"/>
            <p:cNvSpPr/>
            <p:nvPr/>
          </p:nvSpPr>
          <p:spPr>
            <a:xfrm>
              <a:off x="1587729" y="2206255"/>
              <a:ext cx="878701" cy="8787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337123" y="2739044"/>
              <a:ext cx="1379912" cy="1379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337122" y="3352283"/>
              <a:ext cx="1379913" cy="842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9" name="오른쪽 화살표 38"/>
          <p:cNvSpPr/>
          <p:nvPr/>
        </p:nvSpPr>
        <p:spPr>
          <a:xfrm>
            <a:off x="3170470" y="2732549"/>
            <a:ext cx="627590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7752278" y="2733896"/>
            <a:ext cx="627590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120638" y="499458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/>
              <a:t>한정판 상품에 대해 안전한 거래를 제공합니다</a:t>
            </a:r>
            <a:endParaRPr lang="en-US" altLang="ko-KR" sz="20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1120638" y="4969642"/>
            <a:ext cx="1488558" cy="0"/>
          </a:xfrm>
          <a:prstGeom prst="lin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1373987" y="5459847"/>
            <a:ext cx="1017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거래를 위해 서로의 개인 정보를 공유할 필요가 없습니다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altLang="ko-KR" sz="1600" b="1" dirty="0">
                <a:solidFill>
                  <a:srgbClr val="FC9598"/>
                </a:solidFill>
              </a:rPr>
              <a:t>SHOEFLY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가 안전한 거래를 도와드립니다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35672" y="3426695"/>
            <a:ext cx="1737361" cy="768502"/>
          </a:xfrm>
          <a:prstGeom prst="roundRect">
            <a:avLst/>
          </a:prstGeom>
          <a:solidFill>
            <a:srgbClr val="CE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판매자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571720" y="3426695"/>
            <a:ext cx="1737361" cy="768502"/>
          </a:xfrm>
          <a:prstGeom prst="roundRect">
            <a:avLst/>
          </a:prstGeom>
          <a:solidFill>
            <a:srgbClr val="CE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구매자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155561" y="5547532"/>
            <a:ext cx="172145" cy="172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1373987" y="5852615"/>
            <a:ext cx="1017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철저한 검수를 통해 </a:t>
            </a:r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</a:rPr>
              <a:t>가품에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 대한 불안감을 없애 드립니다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55561" y="5940300"/>
            <a:ext cx="172145" cy="172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1373987" y="6245383"/>
            <a:ext cx="1017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거래 중인 상품들을 통해 시세 파악이 가능합니다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55561" y="6333068"/>
            <a:ext cx="172145" cy="172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팀원소개 및 역할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2577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 및 개요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82454" y="1264948"/>
            <a:ext cx="2634826" cy="5045543"/>
            <a:chOff x="793952" y="1094126"/>
            <a:chExt cx="2634826" cy="5045543"/>
          </a:xfrm>
        </p:grpSpPr>
        <p:sp>
          <p:nvSpPr>
            <p:cNvPr id="14" name="직사각형 13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/>
                <a:t>박세환</a:t>
              </a:r>
              <a:r>
                <a:rPr kumimoji="1" lang="en-US" altLang="ko-KR" sz="1600" b="1" dirty="0"/>
                <a:t>(</a:t>
              </a:r>
              <a:r>
                <a:rPr lang="ko-KR" altLang="en-US" sz="1600" b="1" dirty="0"/>
                <a:t>조장</a:t>
              </a:r>
              <a:r>
                <a:rPr kumimoji="1" lang="en-US" altLang="ko-KR" sz="1600" b="1" dirty="0"/>
                <a:t>)</a:t>
              </a:r>
              <a:endParaRPr kumimoji="1" lang="ko-KR" alt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3610" y="3218342"/>
              <a:ext cx="2381460" cy="1892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FAQ, 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관리자페이지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DB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설계 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총괄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작업 스케줄러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GITHUB 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관리담당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356286" y="1264948"/>
            <a:ext cx="2634826" cy="5045543"/>
            <a:chOff x="793952" y="1094126"/>
            <a:chExt cx="2634826" cy="5045543"/>
          </a:xfrm>
        </p:grpSpPr>
        <p:sp>
          <p:nvSpPr>
            <p:cNvPr id="24" name="직사각형 23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 err="1"/>
                <a:t>안소은</a:t>
              </a:r>
              <a:endParaRPr kumimoji="1" lang="ko-KR" alt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03610" y="3218342"/>
              <a:ext cx="2381460" cy="2262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상품 리스트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b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구매 및 판매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요구사항명세서 작성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이미지 편집 및 로고 준비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스토리보드 추가편집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221511" y="1264948"/>
            <a:ext cx="2634826" cy="5045543"/>
            <a:chOff x="793952" y="1094126"/>
            <a:chExt cx="2634826" cy="5045543"/>
          </a:xfrm>
        </p:grpSpPr>
        <p:sp>
          <p:nvSpPr>
            <p:cNvPr id="30" name="직사각형 29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 err="1"/>
                <a:t>정유한</a:t>
              </a:r>
              <a:endParaRPr kumimoji="1" lang="ko-KR" altLang="en-US" sz="2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03610" y="3218342"/>
              <a:ext cx="2381460" cy="2118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r>
                <a:rPr lang="ko-KR" altLang="en-US" dirty="0"/>
                <a:t>회원 페이지 </a:t>
              </a:r>
              <a:r>
                <a:rPr lang="en-US" altLang="ko-KR" dirty="0"/>
                <a:t>(</a:t>
              </a:r>
              <a:r>
                <a:rPr lang="ko-KR" altLang="en-US" dirty="0"/>
                <a:t>로그인</a:t>
              </a:r>
              <a:r>
                <a:rPr lang="en-US" altLang="ko-KR" dirty="0"/>
                <a:t>, </a:t>
              </a:r>
              <a:br>
                <a:rPr lang="en-US" altLang="ko-KR" dirty="0"/>
              </a:br>
              <a:r>
                <a:rPr lang="ko-KR" altLang="en-US" dirty="0"/>
                <a:t>마이 페이지</a:t>
              </a:r>
              <a:r>
                <a:rPr lang="en-US" altLang="ko-KR" dirty="0"/>
                <a:t>)</a:t>
              </a:r>
            </a:p>
            <a:p>
              <a:r>
                <a:rPr lang="ko-KR" altLang="en-US" dirty="0"/>
                <a:t>주소</a:t>
              </a:r>
              <a:r>
                <a:rPr lang="en-US" altLang="ko-KR" dirty="0"/>
                <a:t>API</a:t>
              </a:r>
            </a:p>
            <a:p>
              <a:r>
                <a:rPr lang="ko-KR" altLang="en-US" dirty="0"/>
                <a:t>스토리보드 작성</a:t>
              </a:r>
              <a:endParaRPr lang="en-US" altLang="ko-KR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089342" y="1264948"/>
            <a:ext cx="2634826" cy="5045543"/>
            <a:chOff x="793952" y="1094126"/>
            <a:chExt cx="2634826" cy="5045543"/>
          </a:xfrm>
        </p:grpSpPr>
        <p:sp>
          <p:nvSpPr>
            <p:cNvPr id="36" name="직사각형 35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39" name="모서리가 둥근 직사각형 38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 err="1"/>
                <a:t>윤기태</a:t>
              </a:r>
              <a:endParaRPr kumimoji="1" lang="ko-KR" alt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3610" y="3218342"/>
              <a:ext cx="2381460" cy="1523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r>
                <a:rPr lang="en-US" altLang="ko-KR" dirty="0"/>
                <a:t>INDEX </a:t>
              </a:r>
              <a:r>
                <a:rPr lang="ko-KR" altLang="en-US" dirty="0"/>
                <a:t>페이지</a:t>
              </a:r>
              <a:r>
                <a:rPr lang="en-US" altLang="ko-KR" dirty="0"/>
                <a:t>, </a:t>
              </a:r>
              <a:br>
                <a:rPr lang="en-US" altLang="ko-KR" dirty="0"/>
              </a:br>
              <a:r>
                <a:rPr lang="ko-KR" altLang="en-US" dirty="0"/>
                <a:t>후기 게시판</a:t>
              </a:r>
              <a:endParaRPr lang="en-US" altLang="ko-KR" dirty="0"/>
            </a:p>
            <a:p>
              <a:r>
                <a:rPr lang="ko-KR" altLang="en-US" dirty="0"/>
                <a:t>상품 샘플 데이터 생성 및 이미지 조사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98595456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738280" y="3157878"/>
            <a:ext cx="23102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개발환경 및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ko-KR" altLang="en-US" sz="3200" b="1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8535350" y="2573103"/>
            <a:ext cx="73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58010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9407" y="1178298"/>
            <a:ext cx="11033090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799" y="1323935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/>
              <a:t>구현 언어</a:t>
            </a:r>
          </a:p>
        </p:txBody>
      </p:sp>
      <p:pic>
        <p:nvPicPr>
          <p:cNvPr id="18" name="그림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790" r="32860"/>
          <a:stretch>
            <a:fillRect/>
          </a:stretch>
        </p:blipFill>
        <p:spPr>
          <a:xfrm>
            <a:off x="1852169" y="1228733"/>
            <a:ext cx="936494" cy="1403935"/>
          </a:xfrm>
          <a:prstGeom prst="rect">
            <a:avLst/>
          </a:prstGeom>
        </p:spPr>
      </p:pic>
      <p:pic>
        <p:nvPicPr>
          <p:cNvPr id="19" name="그림 1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10" r="16790"/>
          <a:stretch>
            <a:fillRect/>
          </a:stretch>
        </p:blipFill>
        <p:spPr>
          <a:xfrm>
            <a:off x="2749899" y="1405715"/>
            <a:ext cx="1290540" cy="1049970"/>
          </a:xfrm>
          <a:prstGeom prst="rect">
            <a:avLst/>
          </a:prstGeom>
        </p:spPr>
      </p:pic>
      <p:pic>
        <p:nvPicPr>
          <p:cNvPr id="20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40439" y="1464891"/>
            <a:ext cx="1338973" cy="828888"/>
          </a:xfrm>
          <a:prstGeom prst="rect">
            <a:avLst/>
          </a:prstGeom>
        </p:spPr>
      </p:pic>
      <p:pic>
        <p:nvPicPr>
          <p:cNvPr id="21" name="그림 4"/>
          <p:cNvPicPr>
            <a:picLocks noChangeAspect="1"/>
          </p:cNvPicPr>
          <p:nvPr/>
        </p:nvPicPr>
        <p:blipFill rotWithShape="1">
          <a:blip r:embed="rId5"/>
          <a:srcRect l="45000" t="23020" r="42260" b="53950"/>
          <a:stretch>
            <a:fillRect/>
          </a:stretch>
        </p:blipFill>
        <p:spPr>
          <a:xfrm>
            <a:off x="5476001" y="1340228"/>
            <a:ext cx="1164566" cy="1180943"/>
          </a:xfrm>
          <a:prstGeom prst="rect">
            <a:avLst/>
          </a:prstGeom>
        </p:spPr>
      </p:pic>
      <p:pic>
        <p:nvPicPr>
          <p:cNvPr id="22" name="그림 5"/>
          <p:cNvPicPr>
            <a:picLocks noChangeAspect="1"/>
          </p:cNvPicPr>
          <p:nvPr/>
        </p:nvPicPr>
        <p:blipFill rotWithShape="1">
          <a:blip r:embed="rId5"/>
          <a:srcRect l="67170" t="23020" r="20470" b="53950"/>
          <a:stretch>
            <a:fillRect/>
          </a:stretch>
        </p:blipFill>
        <p:spPr>
          <a:xfrm>
            <a:off x="6308091" y="1349306"/>
            <a:ext cx="1228066" cy="1283362"/>
          </a:xfrm>
          <a:prstGeom prst="rect">
            <a:avLst/>
          </a:prstGeom>
        </p:spPr>
      </p:pic>
      <p:pic>
        <p:nvPicPr>
          <p:cNvPr id="23" name="그림 3"/>
          <p:cNvPicPr>
            <a:picLocks noChangeAspect="1"/>
          </p:cNvPicPr>
          <p:nvPr/>
        </p:nvPicPr>
        <p:blipFill rotWithShape="1">
          <a:blip r:embed="rId5"/>
          <a:srcRect l="22080" t="23020" r="65660" b="53950"/>
          <a:stretch>
            <a:fillRect/>
          </a:stretch>
        </p:blipFill>
        <p:spPr>
          <a:xfrm>
            <a:off x="7248226" y="1349306"/>
            <a:ext cx="1121435" cy="118094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30504" y="1640384"/>
            <a:ext cx="679292" cy="70120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598274" y="1666087"/>
            <a:ext cx="1287517" cy="73572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69407" y="2917771"/>
            <a:ext cx="5339024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63473" y="2917771"/>
            <a:ext cx="2558980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177496" y="2917771"/>
            <a:ext cx="2425002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010336" y="3315067"/>
            <a:ext cx="1283872" cy="61625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73799" y="303613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 서버</a:t>
            </a:r>
            <a:endParaRPr lang="en-US" altLang="ko-KR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09734" y="303613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/>
              <a:t>WAS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323756" y="303613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/>
              <a:t>서버 언어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573244" y="3236117"/>
            <a:ext cx="1417483" cy="774158"/>
          </a:xfrm>
          <a:prstGeom prst="rect">
            <a:avLst/>
          </a:prstGeom>
        </p:spPr>
      </p:pic>
      <p:pic>
        <p:nvPicPr>
          <p:cNvPr id="36" name="그림 10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70" r="16540"/>
          <a:stretch>
            <a:fillRect/>
          </a:stretch>
        </p:blipFill>
        <p:spPr>
          <a:xfrm>
            <a:off x="3261615" y="3113054"/>
            <a:ext cx="1099001" cy="9932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142820" y="3318406"/>
            <a:ext cx="1274235" cy="691869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69407" y="4627961"/>
            <a:ext cx="8608089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3799" y="476045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/>
              <a:t>사용 도구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224082" y="5046527"/>
            <a:ext cx="2014837" cy="51810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3535030" y="5056032"/>
            <a:ext cx="2248945" cy="52835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972729" y="5029263"/>
            <a:ext cx="2236833" cy="56240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190578" y="4813065"/>
            <a:ext cx="1020414" cy="985024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9449418" y="4613724"/>
            <a:ext cx="2153079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564637" y="476045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/>
              <a:t>API</a:t>
            </a:r>
            <a:endParaRPr lang="ko-KR" altLang="en-US" b="1" dirty="0"/>
          </a:p>
        </p:txBody>
      </p:sp>
      <p:pic>
        <p:nvPicPr>
          <p:cNvPr id="1026" name="Picture 2" descr="https://www.juso.go.kr/img/common/logo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702" y="5360052"/>
            <a:ext cx="1643420" cy="3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54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972084E-914C-4679-8E56-F9E685AA3707}"/>
              </a:ext>
            </a:extLst>
          </p:cNvPr>
          <p:cNvSpPr/>
          <p:nvPr/>
        </p:nvSpPr>
        <p:spPr>
          <a:xfrm>
            <a:off x="1170685" y="1228747"/>
            <a:ext cx="10021453" cy="516886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 명세서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A667AD-DCA8-4E36-A7FE-B2508F45AEF4}"/>
              </a:ext>
            </a:extLst>
          </p:cNvPr>
          <p:cNvSpPr/>
          <p:nvPr/>
        </p:nvSpPr>
        <p:spPr>
          <a:xfrm>
            <a:off x="1542788" y="3158687"/>
            <a:ext cx="1173454" cy="104684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사용자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3D61A72-687F-4D74-A51A-728FCCA1F3E9}"/>
              </a:ext>
            </a:extLst>
          </p:cNvPr>
          <p:cNvSpPr/>
          <p:nvPr/>
        </p:nvSpPr>
        <p:spPr>
          <a:xfrm>
            <a:off x="3130546" y="1576881"/>
            <a:ext cx="7401593" cy="21052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0339A86-5632-46B0-9CCA-354D89379DC3}"/>
              </a:ext>
            </a:extLst>
          </p:cNvPr>
          <p:cNvSpPr/>
          <p:nvPr/>
        </p:nvSpPr>
        <p:spPr>
          <a:xfrm>
            <a:off x="2987782" y="1295675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판매요청</a:t>
            </a:r>
            <a:endParaRPr kumimoji="1"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41024D6-2987-4B55-919A-D42C1DC61CA4}"/>
              </a:ext>
            </a:extLst>
          </p:cNvPr>
          <p:cNvSpPr/>
          <p:nvPr/>
        </p:nvSpPr>
        <p:spPr>
          <a:xfrm>
            <a:off x="5714375" y="1295675"/>
            <a:ext cx="2401853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SHOEFLY</a:t>
            </a:r>
            <a:r>
              <a:rPr lang="ko-KR" altLang="en-US" dirty="0"/>
              <a:t>에 </a:t>
            </a:r>
            <a:endParaRPr lang="en-US" altLang="ko-KR" dirty="0"/>
          </a:p>
          <a:p>
            <a:pPr algn="ctr"/>
            <a:r>
              <a:rPr lang="ko-KR" altLang="en-US" dirty="0"/>
              <a:t>상품을 배송</a:t>
            </a:r>
            <a:endParaRPr kumimoji="1"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1247F0E-420F-4DE5-9992-B9E6AF7962A7}"/>
              </a:ext>
            </a:extLst>
          </p:cNvPr>
          <p:cNvSpPr/>
          <p:nvPr/>
        </p:nvSpPr>
        <p:spPr>
          <a:xfrm>
            <a:off x="9103472" y="1286876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판매요청등록</a:t>
            </a:r>
            <a:endParaRPr kumimoji="1"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65174ED-5F0E-4AF0-BD93-E5ABFB4BB1EF}"/>
              </a:ext>
            </a:extLst>
          </p:cNvPr>
          <p:cNvSpPr/>
          <p:nvPr/>
        </p:nvSpPr>
        <p:spPr>
          <a:xfrm>
            <a:off x="4747140" y="1517343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D36AA47D-12C9-42E8-A109-08CE18AB4629}"/>
              </a:ext>
            </a:extLst>
          </p:cNvPr>
          <p:cNvSpPr/>
          <p:nvPr/>
        </p:nvSpPr>
        <p:spPr>
          <a:xfrm>
            <a:off x="8226150" y="1508326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CB61BC6-1C6D-49D4-890A-3977AC3506A8}"/>
              </a:ext>
            </a:extLst>
          </p:cNvPr>
          <p:cNvSpPr/>
          <p:nvPr/>
        </p:nvSpPr>
        <p:spPr>
          <a:xfrm>
            <a:off x="3130546" y="3996392"/>
            <a:ext cx="7401593" cy="21052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DF03CD5-CEB1-485E-AA7A-86AE3DBCF784}"/>
              </a:ext>
            </a:extLst>
          </p:cNvPr>
          <p:cNvSpPr/>
          <p:nvPr/>
        </p:nvSpPr>
        <p:spPr>
          <a:xfrm>
            <a:off x="2987782" y="3839249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구매요청</a:t>
            </a:r>
            <a:endParaRPr kumimoji="1"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C849AF2-320B-47A0-8594-96804DB29457}"/>
              </a:ext>
            </a:extLst>
          </p:cNvPr>
          <p:cNvSpPr/>
          <p:nvPr/>
        </p:nvSpPr>
        <p:spPr>
          <a:xfrm>
            <a:off x="10249582" y="4524284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상품을 수령</a:t>
            </a:r>
            <a:endParaRPr kumimoji="1" lang="ko-KR" altLang="en-US" dirty="0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9BC24075-7E6C-4C31-A2AF-8F9CCC25696C}"/>
              </a:ext>
            </a:extLst>
          </p:cNvPr>
          <p:cNvSpPr/>
          <p:nvPr/>
        </p:nvSpPr>
        <p:spPr>
          <a:xfrm>
            <a:off x="4427976" y="4057398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85E49CE-0447-4D7D-8C68-B4DA3BA16C9A}"/>
              </a:ext>
            </a:extLst>
          </p:cNvPr>
          <p:cNvSpPr/>
          <p:nvPr/>
        </p:nvSpPr>
        <p:spPr>
          <a:xfrm>
            <a:off x="2987782" y="2503059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 요청확인</a:t>
            </a:r>
            <a:endParaRPr kumimoji="1" lang="ko-KR" altLang="en-US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3857980-360D-491A-BF15-92ED4BED615C}"/>
              </a:ext>
            </a:extLst>
          </p:cNvPr>
          <p:cNvSpPr/>
          <p:nvPr/>
        </p:nvSpPr>
        <p:spPr>
          <a:xfrm>
            <a:off x="8636535" y="2490858"/>
            <a:ext cx="1805474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구매 요청자에게 상품 배송</a:t>
            </a:r>
            <a:endParaRPr kumimoji="1" lang="ko-KR" altLang="en-US" dirty="0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ED7E86B8-A7F5-46B1-90C5-9A64522CF3E6}"/>
              </a:ext>
            </a:extLst>
          </p:cNvPr>
          <p:cNvSpPr/>
          <p:nvPr/>
        </p:nvSpPr>
        <p:spPr>
          <a:xfrm>
            <a:off x="4503013" y="2728283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D6451839-68F5-406B-AC8A-3736A8B23FFA}"/>
              </a:ext>
            </a:extLst>
          </p:cNvPr>
          <p:cNvSpPr/>
          <p:nvPr/>
        </p:nvSpPr>
        <p:spPr>
          <a:xfrm rot="18936463">
            <a:off x="6764381" y="2550668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40871D3F-F373-4B36-BF6F-3F8E7AFCB32F}"/>
              </a:ext>
            </a:extLst>
          </p:cNvPr>
          <p:cNvSpPr/>
          <p:nvPr/>
        </p:nvSpPr>
        <p:spPr>
          <a:xfrm>
            <a:off x="5247026" y="2503059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즉시 판매 요청</a:t>
            </a:r>
            <a:endParaRPr kumimoji="1" lang="ko-KR" altLang="en-US" dirty="0"/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0ED7B594-B16C-42E5-B9D4-6AC46752DDB9}"/>
              </a:ext>
            </a:extLst>
          </p:cNvPr>
          <p:cNvSpPr/>
          <p:nvPr/>
        </p:nvSpPr>
        <p:spPr>
          <a:xfrm rot="2549760">
            <a:off x="7854348" y="2595963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EEAEC58-E765-4AE8-9FF6-527ADC04926D}"/>
              </a:ext>
            </a:extLst>
          </p:cNvPr>
          <p:cNvSpPr/>
          <p:nvPr/>
        </p:nvSpPr>
        <p:spPr>
          <a:xfrm>
            <a:off x="5254180" y="3813177"/>
            <a:ext cx="1863557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금액의 즉시 판매요청</a:t>
            </a:r>
            <a:endParaRPr kumimoji="1"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65F9339-295C-4039-B766-26546089D04C}"/>
              </a:ext>
            </a:extLst>
          </p:cNvPr>
          <p:cNvSpPr/>
          <p:nvPr/>
        </p:nvSpPr>
        <p:spPr>
          <a:xfrm>
            <a:off x="2987782" y="5069304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판매 요청확인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5CFD229F-BD35-4E08-AD13-9B260B1C333B}"/>
              </a:ext>
            </a:extLst>
          </p:cNvPr>
          <p:cNvSpPr/>
          <p:nvPr/>
        </p:nvSpPr>
        <p:spPr>
          <a:xfrm>
            <a:off x="7747174" y="4445711"/>
            <a:ext cx="2141216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SHOEFLY</a:t>
            </a:r>
            <a:r>
              <a:rPr lang="ko-KR" altLang="en-US" dirty="0"/>
              <a:t>에서 </a:t>
            </a:r>
            <a:endParaRPr lang="en-US" altLang="ko-KR" dirty="0"/>
          </a:p>
          <a:p>
            <a:pPr algn="ctr"/>
            <a:r>
              <a:rPr lang="ko-KR" altLang="en-US" dirty="0"/>
              <a:t>상품을 배송</a:t>
            </a:r>
            <a:endParaRPr kumimoji="1" lang="ko-KR" altLang="en-US" dirty="0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A4C287D2-151E-43FA-B40D-F786F6A67B8D}"/>
              </a:ext>
            </a:extLst>
          </p:cNvPr>
          <p:cNvSpPr/>
          <p:nvPr/>
        </p:nvSpPr>
        <p:spPr>
          <a:xfrm>
            <a:off x="4446503" y="5272065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1A482D62-D952-49CE-8BBC-56988C4E2D32}"/>
              </a:ext>
            </a:extLst>
          </p:cNvPr>
          <p:cNvSpPr/>
          <p:nvPr/>
        </p:nvSpPr>
        <p:spPr>
          <a:xfrm>
            <a:off x="5254180" y="5069304"/>
            <a:ext cx="1863557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즉시 구매요청</a:t>
            </a:r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8396EA55-5F30-4677-B0BC-1F1EF7AAE64D}"/>
              </a:ext>
            </a:extLst>
          </p:cNvPr>
          <p:cNvSpPr/>
          <p:nvPr/>
        </p:nvSpPr>
        <p:spPr>
          <a:xfrm>
            <a:off x="9796427" y="4718680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5FE83BE7-7720-4394-9B63-80C538F068F4}"/>
              </a:ext>
            </a:extLst>
          </p:cNvPr>
          <p:cNvSpPr/>
          <p:nvPr/>
        </p:nvSpPr>
        <p:spPr>
          <a:xfrm rot="2549760">
            <a:off x="7145037" y="4126007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3BE2C4D1-E2D3-4F69-987F-D8945D264BD4}"/>
              </a:ext>
            </a:extLst>
          </p:cNvPr>
          <p:cNvSpPr/>
          <p:nvPr/>
        </p:nvSpPr>
        <p:spPr>
          <a:xfrm rot="18936463">
            <a:off x="7171218" y="5299531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73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 명세서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D59FCFCD-B9A4-415B-B3B1-9303905A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16" y="1263964"/>
            <a:ext cx="10365971" cy="54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9469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</TotalTime>
  <Words>715</Words>
  <Application>Microsoft Office PowerPoint</Application>
  <PresentationFormat>와이드스크린</PresentationFormat>
  <Paragraphs>178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4" baseType="lpstr"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박 세환</cp:lastModifiedBy>
  <cp:revision>65</cp:revision>
  <cp:lastPrinted>2021-07-30T08:29:46Z</cp:lastPrinted>
  <dcterms:created xsi:type="dcterms:W3CDTF">2018-12-07T00:32:38Z</dcterms:created>
  <dcterms:modified xsi:type="dcterms:W3CDTF">2021-08-01T04:49:18Z</dcterms:modified>
</cp:coreProperties>
</file>