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57" r:id="rId3"/>
    <p:sldId id="259" r:id="rId4"/>
    <p:sldId id="266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iaa\Desktop\FE\Mekansik\Torque%20and%20Power%20curve%20permanent%20magnet%20moto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iaa\Desktop\FE\Mekansik\Torque%20and%20Power%20curve%20permanent%20magnet%20moto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/>
              <a:t>Power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'Ark1'!$G$4:$G$21</c:f>
              <c:numCache>
                <c:formatCode>General</c:formatCode>
                <c:ptCount val="18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</c:numCache>
            </c:numRef>
          </c:xVal>
          <c:yVal>
            <c:numRef>
              <c:f>'Ark1'!$J$4:$J$21</c:f>
              <c:numCache>
                <c:formatCode>General</c:formatCode>
                <c:ptCount val="18"/>
                <c:pt idx="0">
                  <c:v>0</c:v>
                </c:pt>
                <c:pt idx="1">
                  <c:v>13089.96938995747</c:v>
                </c:pt>
                <c:pt idx="2">
                  <c:v>26179.938779914941</c:v>
                </c:pt>
                <c:pt idx="3">
                  <c:v>39269.908169872411</c:v>
                </c:pt>
                <c:pt idx="4">
                  <c:v>52359.877559829882</c:v>
                </c:pt>
                <c:pt idx="5">
                  <c:v>65449.846949787352</c:v>
                </c:pt>
                <c:pt idx="6">
                  <c:v>78539.816339744822</c:v>
                </c:pt>
                <c:pt idx="7">
                  <c:v>91629.7857297023</c:v>
                </c:pt>
                <c:pt idx="8">
                  <c:v>104719.75511965976</c:v>
                </c:pt>
                <c:pt idx="9">
                  <c:v>117809.72450961723</c:v>
                </c:pt>
                <c:pt idx="10">
                  <c:v>130899.6938995747</c:v>
                </c:pt>
                <c:pt idx="11">
                  <c:v>130899.6938995747</c:v>
                </c:pt>
                <c:pt idx="12">
                  <c:v>130899.69389957472</c:v>
                </c:pt>
                <c:pt idx="13">
                  <c:v>130899.69389957472</c:v>
                </c:pt>
                <c:pt idx="14">
                  <c:v>130899.69389957472</c:v>
                </c:pt>
                <c:pt idx="15">
                  <c:v>130899.69389957472</c:v>
                </c:pt>
                <c:pt idx="16">
                  <c:v>130899.6938995747</c:v>
                </c:pt>
                <c:pt idx="17">
                  <c:v>130899.69389957469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3F7-4446-B3F0-E4EF4AFC09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3731072"/>
        <c:axId val="233729504"/>
      </c:scatterChart>
      <c:valAx>
        <c:axId val="233731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233729504"/>
        <c:crosses val="autoZero"/>
        <c:crossBetween val="midCat"/>
      </c:valAx>
      <c:valAx>
        <c:axId val="233729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233731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'Ark1'!$I$3</c:f>
              <c:strCache>
                <c:ptCount val="1"/>
                <c:pt idx="0">
                  <c:v>Torque [Nm]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'Ark1'!$G$4:$G$21</c:f>
              <c:numCache>
                <c:formatCode>General</c:formatCode>
                <c:ptCount val="18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</c:numCache>
            </c:numRef>
          </c:xVal>
          <c:yVal>
            <c:numRef>
              <c:f>'Ark1'!$I$4:$I$21</c:f>
              <c:numCache>
                <c:formatCode>General</c:formatCode>
                <c:ptCount val="18"/>
                <c:pt idx="0">
                  <c:v>625</c:v>
                </c:pt>
                <c:pt idx="1">
                  <c:v>625</c:v>
                </c:pt>
                <c:pt idx="2">
                  <c:v>625</c:v>
                </c:pt>
                <c:pt idx="3">
                  <c:v>625</c:v>
                </c:pt>
                <c:pt idx="4">
                  <c:v>625</c:v>
                </c:pt>
                <c:pt idx="5">
                  <c:v>625</c:v>
                </c:pt>
                <c:pt idx="6">
                  <c:v>625</c:v>
                </c:pt>
                <c:pt idx="7">
                  <c:v>625</c:v>
                </c:pt>
                <c:pt idx="8">
                  <c:v>625</c:v>
                </c:pt>
                <c:pt idx="9">
                  <c:v>625</c:v>
                </c:pt>
                <c:pt idx="10">
                  <c:v>625</c:v>
                </c:pt>
                <c:pt idx="11">
                  <c:v>568.18181818181813</c:v>
                </c:pt>
                <c:pt idx="12">
                  <c:v>520.83333333333337</c:v>
                </c:pt>
                <c:pt idx="13">
                  <c:v>480.76923076923077</c:v>
                </c:pt>
                <c:pt idx="14">
                  <c:v>446.42857142857144</c:v>
                </c:pt>
                <c:pt idx="15">
                  <c:v>416.66666666666669</c:v>
                </c:pt>
                <c:pt idx="16">
                  <c:v>390.625</c:v>
                </c:pt>
                <c:pt idx="17">
                  <c:v>367.64705882352939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C43-4EED-937F-8B3B5ED89D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3732248"/>
        <c:axId val="233730680"/>
      </c:scatterChart>
      <c:valAx>
        <c:axId val="233732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233730680"/>
        <c:crosses val="autoZero"/>
        <c:crossBetween val="midCat"/>
      </c:valAx>
      <c:valAx>
        <c:axId val="233730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2337322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>
        <c:manualLayout>
          <c:layoutTarget val="inner"/>
          <c:xMode val="edge"/>
          <c:yMode val="edge"/>
          <c:x val="8.670603674540682E-2"/>
          <c:y val="0.19486111111111112"/>
          <c:w val="0.87762729658792649"/>
          <c:h val="0.72088764946048411"/>
        </c:manualLayout>
      </c:layout>
      <c:scatterChart>
        <c:scatterStyle val="lineMarker"/>
        <c:varyColors val="0"/>
        <c:ser>
          <c:idx val="0"/>
          <c:order val="0"/>
          <c:tx>
            <c:strRef>
              <c:f>'Ark1'!$O$4</c:f>
              <c:strCache>
                <c:ptCount val="1"/>
                <c:pt idx="0">
                  <c:v>f(x)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'Ark1'!$N$5:$N$25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xVal>
          <c:yVal>
            <c:numRef>
              <c:f>'Ark1'!$O$5:$O$25</c:f>
              <c:numCache>
                <c:formatCode>General</c:formatCode>
                <c:ptCount val="21"/>
                <c:pt idx="0">
                  <c:v>0.63940000000000008</c:v>
                </c:pt>
                <c:pt idx="1">
                  <c:v>0.70967379493229554</c:v>
                </c:pt>
                <c:pt idx="2">
                  <c:v>0.76328401690192793</c:v>
                </c:pt>
                <c:pt idx="3">
                  <c:v>0.80425709795490397</c:v>
                </c:pt>
                <c:pt idx="4">
                  <c:v>0.83564666745283556</c:v>
                </c:pt>
                <c:pt idx="5">
                  <c:v>0.85976858538696532</c:v>
                </c:pt>
                <c:pt idx="6">
                  <c:v>0.87837919063250414</c:v>
                </c:pt>
                <c:pt idx="7">
                  <c:v>0.89281048365796967</c:v>
                </c:pt>
                <c:pt idx="8">
                  <c:v>0.90407264851044711</c:v>
                </c:pt>
                <c:pt idx="9">
                  <c:v>0.91293180504820493</c:v>
                </c:pt>
                <c:pt idx="10">
                  <c:v>0.91996897589945015</c:v>
                </c:pt>
                <c:pt idx="11">
                  <c:v>0.92562480675020053</c:v>
                </c:pt>
                <c:pt idx="12">
                  <c:v>0.9302334820182363</c:v>
                </c:pt>
                <c:pt idx="13">
                  <c:v>0.93404844635433582</c:v>
                </c:pt>
                <c:pt idx="14">
                  <c:v>0.93726191171817153</c:v>
                </c:pt>
                <c:pt idx="15">
                  <c:v>0.9400196514607565</c:v>
                </c:pt>
                <c:pt idx="16">
                  <c:v>0.94243222009293715</c:v>
                </c:pt>
                <c:pt idx="17">
                  <c:v>0.94458346230955448</c:v>
                </c:pt>
                <c:pt idx="18">
                  <c:v>0.94653696619676875</c:v>
                </c:pt>
                <c:pt idx="19">
                  <c:v>0.94834095731673462</c:v>
                </c:pt>
                <c:pt idx="20">
                  <c:v>0.95003201036036922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2DA-4E57-8277-55D5571272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3728720"/>
        <c:axId val="233729896"/>
      </c:scatterChart>
      <c:valAx>
        <c:axId val="233728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233729896"/>
        <c:crosses val="autoZero"/>
        <c:crossBetween val="midCat"/>
      </c:valAx>
      <c:valAx>
        <c:axId val="233729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2337287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>
            <a:extLst>
              <a:ext uri="{FF2B5EF4-FFF2-40B4-BE49-F238E27FC236}">
                <a16:creationId xmlns:a16="http://schemas.microsoft.com/office/drawing/2014/main" xmlns="" id="{F6B65092-B2E7-490C-81CF-3DAFE31957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xmlns="" id="{29490E24-9C7A-43F5-A4B2-86B6D1312E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C2B0B-D8A3-4E7B-87C0-48938244825C}" type="datetimeFigureOut">
              <a:rPr lang="nb-NO" smtClean="0"/>
              <a:t>23.01.2018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xmlns="" id="{CBCFDCCC-29FF-44A0-A78E-CFEDF28903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xmlns="" id="{8ED72FD2-E9EA-454F-A540-806C2AACCB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91A38-84D9-47CF-99D3-66D16962AF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6166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80604-26EC-4C9B-A1D7-87CCE90802DC}" type="datetimeFigureOut">
              <a:rPr lang="nb-NO" smtClean="0"/>
              <a:t>23.01.2018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EB193-EC4A-4D6F-BEE7-6375D882260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6515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F9547147-4DD9-44CB-87D3-62A54571B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xmlns="" id="{B6A82FA6-45BB-4AB9-B8D1-3C2E238BC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xmlns="" id="{08965010-6FE4-46FA-BB07-99763D877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3354-A226-49D1-8019-3E9A140AF8F5}" type="datetime1">
              <a:rPr lang="nb-NO" smtClean="0"/>
              <a:t>23.01.2018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xmlns="" id="{B2FF646A-7401-46AE-9531-7BEA0A4C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xmlns="" id="{A0DD0600-9F68-42B0-B8B6-D43A73E1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58BC-1B51-4938-B1E6-80E17795B7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480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2ED1894B-B6A5-44A6-B99C-1E51EF8F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xmlns="" id="{7ACCDAA5-C147-4C4C-B74C-1581A7393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xmlns="" id="{60510D8B-F931-40BF-925D-FD98D238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E1CF-A8FF-480C-AF5D-77DE622A9FC4}" type="datetime1">
              <a:rPr lang="nb-NO" smtClean="0"/>
              <a:t>23.01.2018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xmlns="" id="{6E9DA9DC-6B90-49A4-9FD5-F736D77D0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xmlns="" id="{61560FE7-CC37-4F7C-9A54-410534FD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58BC-1B51-4938-B1E6-80E17795B7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852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xmlns="" id="{66D32722-5426-4BA1-A316-6214ADF59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xmlns="" id="{6556FA6C-0EE3-46E7-8139-5E0C47A36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xmlns="" id="{88E97D7C-1DBB-494C-BC62-9139FC9A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D4D3-D062-4CB3-9C66-1DA35C934A25}" type="datetime1">
              <a:rPr lang="nb-NO" smtClean="0"/>
              <a:t>23.01.2018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xmlns="" id="{F78DD5C7-7223-4D96-8851-52C357EB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xmlns="" id="{E374C7FA-531D-405D-87EE-329B51D4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58BC-1B51-4938-B1E6-80E17795B7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3188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CCB33806-45E6-4CAB-AB25-44F38883F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xmlns="" id="{F912677C-5140-4A25-8001-01C1F7225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xmlns="" id="{DB3AA45E-8DDA-49B8-BEDB-3FBACEC43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E70D-C8CC-4D20-9B6E-9A4F79BCBA33}" type="datetime1">
              <a:rPr lang="nb-NO" smtClean="0"/>
              <a:t>23.01.2018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xmlns="" id="{5C2D5B9D-2493-4F08-BE45-6C34D57C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xmlns="" id="{666FBD44-A38C-42FD-8907-9AB6981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58BC-1B51-4938-B1E6-80E17795B7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551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4A090D2B-022B-4B86-B38C-7DC26F63F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xmlns="" id="{04A0C269-E678-4559-9D56-F37F017E9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xmlns="" id="{93B8170D-0983-4B5C-A480-3A501C05F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5481-5436-4B30-8B0B-25627C013B76}" type="datetime1">
              <a:rPr lang="nb-NO" smtClean="0"/>
              <a:t>23.01.2018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xmlns="" id="{86857EEC-0B56-4A07-B231-CA44EE10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xmlns="" id="{32B012C7-3B06-4372-92C0-0B676977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58BC-1B51-4938-B1E6-80E17795B7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14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F5DD8EAC-82F8-405E-BB78-CB8804A8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xmlns="" id="{A0C30F8B-7BC3-41E1-99A1-0D78022E2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xmlns="" id="{0906EE5F-FD8C-4A87-A242-C36FE9AE3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xmlns="" id="{70E2A14E-6CC1-4029-B9CB-DAA78DA1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AC20-E29E-4178-A557-F43046CE8834}" type="datetime1">
              <a:rPr lang="nb-NO" smtClean="0"/>
              <a:t>23.01.2018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xmlns="" id="{1A3AC88A-D615-4CAE-B40B-4DF96A36B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xmlns="" id="{F6AE76CE-321D-47DC-8C5E-1CC02D0B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58BC-1B51-4938-B1E6-80E17795B7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850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BEBF19F5-D10A-45AE-AAC9-F625CDBEE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xmlns="" id="{749C31B7-9E32-456C-B977-38BCA1CD6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xmlns="" id="{DE090136-C45B-4D6C-B9F6-17A613E88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xmlns="" id="{DDF49B11-0F02-4250-A42E-DDB6E2542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xmlns="" id="{93AAA958-6767-47D0-8725-0FCF2839A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xmlns="" id="{5C92294B-4601-49C8-A51C-DE0EDDE8C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5A5E-013B-4D69-9083-00F7D6D496E8}" type="datetime1">
              <a:rPr lang="nb-NO" smtClean="0"/>
              <a:t>23.01.2018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xmlns="" id="{B0EF5F04-63DB-4E74-8DDF-DA2B7C65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xmlns="" id="{A479FF77-6E1C-44D0-AFE5-6EC86A77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58BC-1B51-4938-B1E6-80E17795B7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006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E7E2A7F5-ECF7-48D8-BA8F-C2AB60A6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xmlns="" id="{63D271A7-B3EB-4134-9370-C2134109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08E5-EBD4-427D-9025-09E518A9F766}" type="datetime1">
              <a:rPr lang="nb-NO" smtClean="0"/>
              <a:t>23.01.2018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xmlns="" id="{552D7914-A129-4BC3-AE92-A3EEDA43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xmlns="" id="{64257D24-257B-4B3F-A0F5-8935EC7D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58BC-1B51-4938-B1E6-80E17795B7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146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xmlns="" id="{D3214BF8-D110-4087-8102-F060B432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586C-F72C-45BE-8B80-40CBED740411}" type="datetime1">
              <a:rPr lang="nb-NO" smtClean="0"/>
              <a:t>23.01.2018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xmlns="" id="{3AFE6D95-ED60-46A1-A62F-6D82FE05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xmlns="" id="{B05F5EF9-0190-4246-B329-FD507CAD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58BC-1B51-4938-B1E6-80E17795B7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00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0C090B1D-F8D3-4918-B5F1-7D92E96D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xmlns="" id="{5C7712DF-EBCE-4F79-846E-6AFA0B58F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xmlns="" id="{4C32C4DD-905E-445D-8AC9-EC41B99B5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xmlns="" id="{1281C37A-32E8-4372-821F-029A1B6C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995C-F3D8-414B-BB30-79DC8FF89965}" type="datetime1">
              <a:rPr lang="nb-NO" smtClean="0"/>
              <a:t>23.01.2018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xmlns="" id="{D9BEBF22-FFE0-4622-A091-10A56BF6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xmlns="" id="{FD0D9E29-AE42-4107-9D15-E1117D11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58BC-1B51-4938-B1E6-80E17795B7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633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79C21EE9-EA46-417F-B8CD-B31FF520E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xmlns="" id="{5ECA52A3-27CF-421F-9E26-3276D1312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xmlns="" id="{5E963DAB-FE2A-430D-BEF5-C70EB0CB5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xmlns="" id="{97040F29-DD9B-4E29-B62C-EDCEF2477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2094-103F-4099-869D-6127159C6F6C}" type="datetime1">
              <a:rPr lang="nb-NO" smtClean="0"/>
              <a:t>23.01.2018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xmlns="" id="{9488BB6C-EDF2-4A5E-BFCB-F63B973C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xmlns="" id="{C6E9F6AB-66FB-4D07-95E2-45B75A58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58BC-1B51-4938-B1E6-80E17795B7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029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xmlns="" id="{1D847CE9-4F4F-4613-82D4-5162FFC24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xmlns="" id="{38A9060C-C10E-4932-9E50-F8496125D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xmlns="" id="{8B7978F5-F499-4E56-925D-6C0E50975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9C2F0-6D74-4CEC-84B7-725690E3CD12}" type="datetime1">
              <a:rPr lang="nb-NO" smtClean="0"/>
              <a:t>23.01.2018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xmlns="" id="{E66B830E-F2B5-405C-B7BD-EB9EA78E9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xmlns="" id="{A10FFC46-CDB4-4237-BB6E-570315833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258BC-1B51-4938-B1E6-80E17795B7A7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xmlns="" id="{2A611C1B-CC31-4C17-B40F-1DDF6B7DCF8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67472"/>
            <a:ext cx="2883048" cy="66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6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6A0A5B9F-2E9F-450C-95E5-0AABE158E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Combimac</a:t>
            </a:r>
            <a:r>
              <a:rPr lang="nb-NO" dirty="0"/>
              <a:t> </a:t>
            </a:r>
            <a:r>
              <a:rPr lang="nb-NO"/>
              <a:t>permanent magnet motor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xmlns="" id="{D8B10905-E000-4D6C-9AB8-2E92C2C90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9364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F3D523CE-5DA8-4061-8B58-FFE80834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Cooling</a:t>
            </a:r>
            <a:r>
              <a:rPr lang="nb-NO" dirty="0"/>
              <a:t> and losses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xmlns="" id="{0E1DAEB3-24C4-4E24-A2F5-559F7BA8C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Method: IC7A1W7</a:t>
            </a:r>
          </a:p>
          <a:p>
            <a:r>
              <a:rPr lang="nb-NO" dirty="0"/>
              <a:t>Coolant </a:t>
            </a:r>
            <a:r>
              <a:rPr lang="nb-NO" dirty="0" err="1"/>
              <a:t>pressure</a:t>
            </a:r>
            <a:r>
              <a:rPr lang="nb-NO" dirty="0"/>
              <a:t>: 4 bar</a:t>
            </a:r>
          </a:p>
          <a:p>
            <a:r>
              <a:rPr lang="nb-NO" dirty="0" err="1"/>
              <a:t>Pressure</a:t>
            </a:r>
            <a:r>
              <a:rPr lang="nb-NO" dirty="0"/>
              <a:t> </a:t>
            </a:r>
            <a:r>
              <a:rPr lang="nb-NO" dirty="0" err="1"/>
              <a:t>drop</a:t>
            </a:r>
            <a:r>
              <a:rPr lang="nb-NO" dirty="0"/>
              <a:t>: </a:t>
            </a:r>
            <a:r>
              <a:rPr lang="nb-NO" dirty="0" err="1"/>
              <a:t>max</a:t>
            </a:r>
            <a:r>
              <a:rPr lang="nb-NO" dirty="0"/>
              <a:t> 0.5 bar</a:t>
            </a:r>
          </a:p>
          <a:p>
            <a:r>
              <a:rPr lang="nb-NO" dirty="0"/>
              <a:t>Losses to coolant: 5.7 kW</a:t>
            </a:r>
          </a:p>
          <a:p>
            <a:r>
              <a:rPr lang="nb-NO" dirty="0"/>
              <a:t>Losses to air: 0.25 kW</a:t>
            </a:r>
          </a:p>
          <a:p>
            <a:r>
              <a:rPr lang="nb-NO" dirty="0"/>
              <a:t>Coolant </a:t>
            </a:r>
            <a:r>
              <a:rPr lang="nb-NO" dirty="0" err="1"/>
              <a:t>flow</a:t>
            </a:r>
            <a:r>
              <a:rPr lang="nb-NO" dirty="0"/>
              <a:t> min: 8 l/min</a:t>
            </a:r>
          </a:p>
          <a:p>
            <a:r>
              <a:rPr lang="nb-NO" dirty="0"/>
              <a:t>Coolant </a:t>
            </a:r>
            <a:r>
              <a:rPr lang="nb-NO" dirty="0" err="1"/>
              <a:t>flow</a:t>
            </a:r>
            <a:r>
              <a:rPr lang="nb-NO" dirty="0"/>
              <a:t> </a:t>
            </a:r>
            <a:r>
              <a:rPr lang="nb-NO" dirty="0" err="1"/>
              <a:t>max</a:t>
            </a:r>
            <a:r>
              <a:rPr lang="nb-NO" dirty="0"/>
              <a:t>: 10 l/min</a:t>
            </a:r>
          </a:p>
          <a:p>
            <a:r>
              <a:rPr lang="nb-NO" dirty="0"/>
              <a:t>Coolant temp in: 27-34 </a:t>
            </a:r>
            <a:r>
              <a:rPr lang="nb-NO" dirty="0" err="1"/>
              <a:t>degrees</a:t>
            </a:r>
            <a:endParaRPr lang="nb-NO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873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06DA8AB5-63ED-4C8D-B279-17588995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Rating</a:t>
            </a:r>
            <a:r>
              <a:rPr lang="nb-NO" dirty="0"/>
              <a:t> data, input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xmlns="" id="{AF865B0C-0983-4042-BDC0-8DBA3AA34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Supply </a:t>
            </a:r>
            <a:r>
              <a:rPr lang="nb-NO" dirty="0" err="1"/>
              <a:t>voltage</a:t>
            </a:r>
            <a:r>
              <a:rPr lang="nb-NO" dirty="0"/>
              <a:t>: 650V, 3ph</a:t>
            </a:r>
          </a:p>
          <a:p>
            <a:r>
              <a:rPr lang="nb-NO" dirty="0" err="1"/>
              <a:t>Rated</a:t>
            </a:r>
            <a:r>
              <a:rPr lang="nb-NO" dirty="0"/>
              <a:t> </a:t>
            </a:r>
            <a:r>
              <a:rPr lang="nb-NO" dirty="0" err="1"/>
              <a:t>frequency</a:t>
            </a:r>
            <a:r>
              <a:rPr lang="nb-NO" dirty="0"/>
              <a:t>: 166.7 </a:t>
            </a:r>
            <a:r>
              <a:rPr lang="nb-NO" dirty="0" err="1"/>
              <a:t>Hz</a:t>
            </a:r>
            <a:endParaRPr lang="nb-NO" dirty="0"/>
          </a:p>
          <a:p>
            <a:r>
              <a:rPr lang="nb-NO" dirty="0" err="1"/>
              <a:t>Continous</a:t>
            </a:r>
            <a:r>
              <a:rPr lang="nb-NO" dirty="0"/>
              <a:t> Power (2 </a:t>
            </a:r>
            <a:r>
              <a:rPr lang="nb-NO" dirty="0" err="1"/>
              <a:t>windings</a:t>
            </a:r>
            <a:r>
              <a:rPr lang="nb-NO" dirty="0"/>
              <a:t>): 131 kW </a:t>
            </a:r>
          </a:p>
          <a:p>
            <a:r>
              <a:rPr lang="nb-NO" dirty="0"/>
              <a:t>Power </a:t>
            </a:r>
            <a:r>
              <a:rPr lang="nb-NO" dirty="0" err="1"/>
              <a:t>factor</a:t>
            </a:r>
            <a:r>
              <a:rPr lang="nb-NO" dirty="0"/>
              <a:t>: 0.97..0.98</a:t>
            </a:r>
          </a:p>
          <a:p>
            <a:r>
              <a:rPr lang="nb-NO" dirty="0"/>
              <a:t>Nominal </a:t>
            </a:r>
            <a:r>
              <a:rPr lang="nb-NO" dirty="0" err="1"/>
              <a:t>current</a:t>
            </a:r>
            <a:r>
              <a:rPr lang="nb-NO" dirty="0"/>
              <a:t> (2 </a:t>
            </a:r>
            <a:r>
              <a:rPr lang="nb-NO" dirty="0" err="1"/>
              <a:t>windings</a:t>
            </a:r>
            <a:r>
              <a:rPr lang="nb-NO" dirty="0"/>
              <a:t>): 123 A</a:t>
            </a:r>
          </a:p>
          <a:p>
            <a:r>
              <a:rPr lang="nb-NO" dirty="0"/>
              <a:t>Maximum </a:t>
            </a:r>
            <a:r>
              <a:rPr lang="nb-NO" dirty="0" err="1"/>
              <a:t>current</a:t>
            </a:r>
            <a:r>
              <a:rPr lang="nb-NO" dirty="0"/>
              <a:t>: 123 A (No </a:t>
            </a:r>
            <a:r>
              <a:rPr lang="nb-NO" dirty="0" err="1"/>
              <a:t>overload</a:t>
            </a:r>
            <a:r>
              <a:rPr lang="nb-NO" dirty="0"/>
              <a:t>)</a:t>
            </a:r>
          </a:p>
          <a:p>
            <a:r>
              <a:rPr lang="nb-NO" dirty="0"/>
              <a:t>Connection: Star</a:t>
            </a:r>
          </a:p>
          <a:p>
            <a:r>
              <a:rPr lang="nb-NO" dirty="0"/>
              <a:t>Back EMF: 766V +/- 10%</a:t>
            </a:r>
          </a:p>
          <a:p>
            <a:r>
              <a:rPr lang="nb-NO" dirty="0" err="1"/>
              <a:t>Inductance</a:t>
            </a:r>
            <a:r>
              <a:rPr lang="nb-NO" dirty="0"/>
              <a:t> L-L 1 </a:t>
            </a:r>
            <a:r>
              <a:rPr lang="nb-NO" dirty="0" err="1"/>
              <a:t>winding</a:t>
            </a:r>
            <a:r>
              <a:rPr lang="nb-NO" dirty="0"/>
              <a:t>: 5.88 </a:t>
            </a:r>
            <a:r>
              <a:rPr lang="nb-NO" dirty="0" err="1"/>
              <a:t>mH</a:t>
            </a:r>
            <a:r>
              <a:rPr lang="nb-NO" dirty="0"/>
              <a:t> </a:t>
            </a:r>
            <a:r>
              <a:rPr lang="nb-NO" dirty="0" err="1"/>
              <a:t>Xdd</a:t>
            </a:r>
            <a:endParaRPr lang="nb-NO" dirty="0"/>
          </a:p>
          <a:p>
            <a:r>
              <a:rPr lang="nb-NO" dirty="0" err="1"/>
              <a:t>Resistance</a:t>
            </a:r>
            <a:r>
              <a:rPr lang="nb-NO" dirty="0"/>
              <a:t> L-L 1 </a:t>
            </a:r>
            <a:r>
              <a:rPr lang="nb-NO" dirty="0" err="1"/>
              <a:t>winding</a:t>
            </a:r>
            <a:r>
              <a:rPr lang="nb-NO" dirty="0"/>
              <a:t>: 210 m ohm </a:t>
            </a:r>
          </a:p>
        </p:txBody>
      </p:sp>
    </p:spTree>
    <p:extLst>
      <p:ext uri="{BB962C8B-B14F-4D97-AF65-F5344CB8AC3E}">
        <p14:creationId xmlns:p14="http://schemas.microsoft.com/office/powerpoint/2010/main" val="204984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E3E97347-7339-47DF-BB61-09FDFE5B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Output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xmlns="" id="{8FAA4BEB-B1EB-4084-A31F-4B8E9515E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Rated</a:t>
            </a:r>
            <a:r>
              <a:rPr lang="nb-NO" dirty="0"/>
              <a:t> speed: 2000 RPM</a:t>
            </a:r>
          </a:p>
          <a:p>
            <a:r>
              <a:rPr lang="nb-NO" dirty="0" err="1"/>
              <a:t>Rated</a:t>
            </a:r>
            <a:r>
              <a:rPr lang="nb-NO" dirty="0"/>
              <a:t> </a:t>
            </a:r>
            <a:r>
              <a:rPr lang="nb-NO" dirty="0" err="1"/>
              <a:t>torque</a:t>
            </a:r>
            <a:r>
              <a:rPr lang="nb-NO" dirty="0"/>
              <a:t>: 625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586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D9FBD913-442E-470E-B400-8295DD73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Power and </a:t>
            </a:r>
            <a:r>
              <a:rPr lang="nb-NO" dirty="0" err="1"/>
              <a:t>torque</a:t>
            </a:r>
            <a:r>
              <a:rPr lang="nb-NO" dirty="0"/>
              <a:t> </a:t>
            </a:r>
            <a:r>
              <a:rPr lang="nb-NO" dirty="0" err="1"/>
              <a:t>curves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xmlns="" id="{4B92866E-FEB8-47F4-BADF-AF4E43118E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nb-NO" b="0" dirty="0"/>
              </a:p>
              <a:p>
                <a:r>
                  <a:rPr lang="nb-NO" dirty="0" err="1"/>
                  <a:t>Where</a:t>
                </a:r>
                <a:r>
                  <a:rPr lang="nb-NO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nb-NO" b="0" dirty="0"/>
                  <a:t>, is motor </a:t>
                </a:r>
                <a:r>
                  <a:rPr lang="nb-NO" b="0" dirty="0" err="1"/>
                  <a:t>power</a:t>
                </a:r>
                <a:r>
                  <a:rPr lang="nb-NO" b="0" dirty="0"/>
                  <a:t> [W]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dirty="0"/>
                  <a:t>, is motor torque [Nm]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dirty="0"/>
                  <a:t>, is motor speed [rad/s]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dirty="0"/>
                  <a:t>, is 625Nm up to field weakening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b-NO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nb-NO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/>
                  <a:t> in field weakening</a:t>
                </a:r>
              </a:p>
              <a:p>
                <a:r>
                  <a:rPr lang="nb-NO" dirty="0" err="1"/>
                  <a:t>Where</a:t>
                </a:r>
                <a:r>
                  <a:rPr lang="nb-NO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dirty="0"/>
                  <a:t>, is rated torque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dirty="0"/>
                  <a:t>, is rated speed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4B92866E-FEB8-47F4-BADF-AF4E43118E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414F96BD-15F7-4DCF-AB41-BA59C1C9EB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4233951"/>
              </p:ext>
            </p:extLst>
          </p:nvPr>
        </p:nvGraphicFramePr>
        <p:xfrm>
          <a:off x="7620000" y="12580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FDB93F0D-2DE9-4108-A484-433102094D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217856"/>
              </p:ext>
            </p:extLst>
          </p:nvPr>
        </p:nvGraphicFramePr>
        <p:xfrm>
          <a:off x="7620000" y="40012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4293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33207CEB-199B-455C-B9E3-92D14C4D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Efficiency</a:t>
            </a:r>
            <a:r>
              <a:rPr lang="nb-NO" dirty="0"/>
              <a:t>-</a:t>
            </a:r>
            <a:r>
              <a:rPr lang="el-GR" dirty="0"/>
              <a:t>η</a:t>
            </a:r>
            <a:r>
              <a:rPr lang="nb-NO" dirty="0"/>
              <a:t> 1/2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xmlns="" id="{E6B724BA-7E6A-4210-B10B-8B459CB46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4 points  given in data sheet</a:t>
            </a:r>
          </a:p>
          <a:p>
            <a:r>
              <a:rPr lang="nb-NO" dirty="0"/>
              <a:t>1</a:t>
            </a:r>
            <a:r>
              <a:rPr lang="en-GB" dirty="0"/>
              <a:t>00% load – </a:t>
            </a:r>
            <a:r>
              <a:rPr lang="el-GR" dirty="0"/>
              <a:t>η</a:t>
            </a:r>
            <a:r>
              <a:rPr lang="nb-NO" dirty="0"/>
              <a:t>=95%</a:t>
            </a:r>
          </a:p>
          <a:p>
            <a:r>
              <a:rPr lang="nb-NO" dirty="0"/>
              <a:t>75</a:t>
            </a:r>
            <a:r>
              <a:rPr lang="en-GB" dirty="0"/>
              <a:t>% load – </a:t>
            </a:r>
            <a:r>
              <a:rPr lang="el-GR" dirty="0"/>
              <a:t>η</a:t>
            </a:r>
            <a:r>
              <a:rPr lang="nb-NO" dirty="0"/>
              <a:t>=94%</a:t>
            </a:r>
          </a:p>
          <a:p>
            <a:r>
              <a:rPr lang="nb-NO" dirty="0"/>
              <a:t>50</a:t>
            </a:r>
            <a:r>
              <a:rPr lang="en-GB" dirty="0"/>
              <a:t>% load – </a:t>
            </a:r>
            <a:r>
              <a:rPr lang="el-GR" dirty="0"/>
              <a:t>η</a:t>
            </a:r>
            <a:r>
              <a:rPr lang="nb-NO" dirty="0"/>
              <a:t>=92%</a:t>
            </a:r>
          </a:p>
          <a:p>
            <a:r>
              <a:rPr lang="nb-NO" dirty="0"/>
              <a:t>25</a:t>
            </a:r>
            <a:r>
              <a:rPr lang="en-GB" dirty="0"/>
              <a:t>% load – </a:t>
            </a:r>
            <a:r>
              <a:rPr lang="el-GR" dirty="0"/>
              <a:t>η</a:t>
            </a:r>
            <a:r>
              <a:rPr lang="nb-NO" dirty="0"/>
              <a:t>=86%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xmlns="" id="{D88FCD8A-9FC5-49A9-B1EA-21F5E769E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679" y="1825624"/>
            <a:ext cx="5947121" cy="362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5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44307FDC-EEA4-4CAD-8E6A-8DD47CB5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Efficiency</a:t>
            </a:r>
            <a:r>
              <a:rPr lang="nb-NO" dirty="0"/>
              <a:t>-</a:t>
            </a:r>
            <a:r>
              <a:rPr lang="el-GR" dirty="0"/>
              <a:t>η</a:t>
            </a:r>
            <a:r>
              <a:rPr lang="nb-NO" dirty="0"/>
              <a:t> 2/2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xmlns="" id="{E99E3C30-63B3-42CB-ABAA-4F859B6748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nb-NO" dirty="0"/>
                  <a:t>Used </a:t>
                </a:r>
                <a:r>
                  <a:rPr lang="nb-NO" dirty="0" err="1"/>
                  <a:t>curve</a:t>
                </a:r>
                <a:r>
                  <a:rPr lang="nb-NO" dirty="0"/>
                  <a:t> fitting, to </a:t>
                </a:r>
                <a:r>
                  <a:rPr lang="nb-NO" dirty="0" err="1"/>
                  <a:t>describe</a:t>
                </a:r>
                <a:r>
                  <a:rPr lang="nb-NO" dirty="0"/>
                  <a:t> as a </a:t>
                </a:r>
                <a:r>
                  <a:rPr lang="nb-NO" dirty="0" err="1"/>
                  <a:t>function</a:t>
                </a:r>
                <a:endParaRPr lang="nb-NO" dirty="0"/>
              </a:p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nb-NO" dirty="0">
                  <a:ea typeface="Cambria Math" panose="02040503050406030204" pitchFamily="18" charset="0"/>
                </a:endParaRPr>
              </a:p>
              <a:p>
                <a:r>
                  <a:rPr lang="nb-NO" dirty="0" err="1"/>
                  <a:t>Where</a:t>
                </a:r>
                <a:r>
                  <a:rPr lang="nb-NO" dirty="0"/>
                  <a:t>:</a:t>
                </a:r>
              </a:p>
              <a:p>
                <a:r>
                  <a:rPr lang="nb-NO" dirty="0"/>
                  <a:t>a=0.9249</a:t>
                </a:r>
              </a:p>
              <a:p>
                <a:r>
                  <a:rPr lang="nb-NO" dirty="0"/>
                  <a:t>b=0.00028</a:t>
                </a:r>
              </a:p>
              <a:p>
                <a:r>
                  <a:rPr lang="nb-NO" dirty="0"/>
                  <a:t>c=-0.2844</a:t>
                </a:r>
              </a:p>
              <a:p>
                <a:r>
                  <a:rPr lang="nb-NO" dirty="0"/>
                  <a:t>d=-0.05531</a:t>
                </a:r>
              </a:p>
              <a:p>
                <a:r>
                  <a:rPr lang="nb-NO" dirty="0"/>
                  <a:t>x, is </a:t>
                </a:r>
                <a:r>
                  <a:rPr lang="nb-NO" dirty="0" err="1"/>
                  <a:t>load</a:t>
                </a:r>
                <a:r>
                  <a:rPr lang="nb-NO" dirty="0"/>
                  <a:t> given in </a:t>
                </a:r>
                <a:r>
                  <a:rPr lang="nb-NO" dirty="0" err="1"/>
                  <a:t>percent</a:t>
                </a:r>
                <a:endParaRPr lang="nb-NO" dirty="0"/>
              </a:p>
              <a:p>
                <a:r>
                  <a:rPr lang="nb-NO" dirty="0"/>
                  <a:t>See </a:t>
                </a:r>
                <a:r>
                  <a:rPr lang="nb-NO" dirty="0" err="1"/>
                  <a:t>excel</a:t>
                </a:r>
                <a:r>
                  <a:rPr lang="nb-NO" dirty="0"/>
                  <a:t> </a:t>
                </a:r>
                <a:r>
                  <a:rPr lang="nb-NO" dirty="0" err="1"/>
                  <a:t>document</a:t>
                </a:r>
                <a:r>
                  <a:rPr lang="nb-NO" dirty="0"/>
                  <a:t>, </a:t>
                </a:r>
                <a:r>
                  <a:rPr lang="nb-NO" dirty="0" err="1"/>
                  <a:t>efficiency</a:t>
                </a:r>
                <a:r>
                  <a:rPr lang="nb-NO" dirty="0"/>
                  <a:t> PMAC  </a:t>
                </a:r>
                <a:endParaRPr lang="en-GB" dirty="0"/>
              </a:p>
            </p:txBody>
          </p:sp>
        </mc:Choice>
        <mc:Fallback xmlns="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E99E3C30-63B3-42CB-ABAA-4F859B6748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4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86999BDB-71DF-408C-8C1D-7D5E7296F7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048968"/>
              </p:ext>
            </p:extLst>
          </p:nvPr>
        </p:nvGraphicFramePr>
        <p:xfrm>
          <a:off x="5312229" y="2245973"/>
          <a:ext cx="6041571" cy="3510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5229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CB21A7DF-0EDD-4462-9E45-54ACF239C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Construction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xmlns="" id="{F229715E-2D29-4A7C-BA69-199F17E89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b-NO" dirty="0" err="1"/>
              <a:t>Frame</a:t>
            </a:r>
            <a:r>
              <a:rPr lang="nb-NO" dirty="0"/>
              <a:t> </a:t>
            </a:r>
            <a:r>
              <a:rPr lang="nb-NO" dirty="0" err="1"/>
              <a:t>size</a:t>
            </a:r>
            <a:r>
              <a:rPr lang="nb-NO" dirty="0"/>
              <a:t>: 200L B5</a:t>
            </a:r>
          </a:p>
          <a:p>
            <a:r>
              <a:rPr lang="nb-NO" dirty="0"/>
              <a:t>Mass: 225 kg (</a:t>
            </a:r>
            <a:r>
              <a:rPr lang="nb-NO" dirty="0" err="1"/>
              <a:t>estimated</a:t>
            </a:r>
            <a:r>
              <a:rPr lang="nb-NO" dirty="0"/>
              <a:t>)</a:t>
            </a:r>
          </a:p>
          <a:p>
            <a:r>
              <a:rPr lang="nb-NO" dirty="0" err="1"/>
              <a:t>Bearing</a:t>
            </a:r>
            <a:r>
              <a:rPr lang="nb-NO" dirty="0"/>
              <a:t>: 6313-2Z-C3 (SKF) D.E and N.D.E</a:t>
            </a:r>
          </a:p>
          <a:p>
            <a:r>
              <a:rPr lang="nb-NO" dirty="0"/>
              <a:t>Air gap (</a:t>
            </a:r>
            <a:r>
              <a:rPr lang="nb-NO" dirty="0" err="1"/>
              <a:t>magnetic</a:t>
            </a:r>
            <a:r>
              <a:rPr lang="nb-NO" dirty="0"/>
              <a:t>): 3 mm</a:t>
            </a:r>
          </a:p>
          <a:p>
            <a:r>
              <a:rPr lang="nb-NO" dirty="0"/>
              <a:t>Air gap (</a:t>
            </a:r>
            <a:r>
              <a:rPr lang="nb-NO" dirty="0" err="1"/>
              <a:t>mechanical</a:t>
            </a:r>
            <a:r>
              <a:rPr lang="nb-NO" dirty="0"/>
              <a:t>): 2 mm</a:t>
            </a:r>
          </a:p>
          <a:p>
            <a:r>
              <a:rPr lang="nb-NO" dirty="0"/>
              <a:t>Ingress </a:t>
            </a:r>
            <a:r>
              <a:rPr lang="nb-NO" dirty="0" err="1"/>
              <a:t>protection</a:t>
            </a:r>
            <a:r>
              <a:rPr lang="nb-NO" dirty="0"/>
              <a:t>: IP 56 (5 is dust </a:t>
            </a:r>
            <a:r>
              <a:rPr lang="nb-NO" dirty="0" err="1"/>
              <a:t>protection</a:t>
            </a:r>
            <a:r>
              <a:rPr lang="nb-NO" dirty="0"/>
              <a:t>, 6 is </a:t>
            </a:r>
            <a:r>
              <a:rPr lang="nb-NO" dirty="0" err="1"/>
              <a:t>powerful</a:t>
            </a:r>
            <a:r>
              <a:rPr lang="nb-NO" dirty="0"/>
              <a:t> </a:t>
            </a:r>
            <a:r>
              <a:rPr lang="nb-NO" dirty="0" err="1"/>
              <a:t>waterjets</a:t>
            </a:r>
            <a:r>
              <a:rPr lang="nb-NO" dirty="0"/>
              <a:t>)</a:t>
            </a:r>
          </a:p>
          <a:p>
            <a:r>
              <a:rPr lang="nb-NO" dirty="0"/>
              <a:t>Encoder: ECN 113 13 bit (</a:t>
            </a:r>
            <a:r>
              <a:rPr lang="nb-NO" dirty="0" err="1"/>
              <a:t>Heidenhain</a:t>
            </a:r>
            <a:r>
              <a:rPr lang="nb-NO" dirty="0"/>
              <a:t>)</a:t>
            </a:r>
          </a:p>
          <a:p>
            <a:r>
              <a:rPr lang="nb-NO" dirty="0" err="1"/>
              <a:t>Balancing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 ISO1940-1, G1</a:t>
            </a:r>
          </a:p>
          <a:p>
            <a:r>
              <a:rPr lang="nb-NO" dirty="0" err="1"/>
              <a:t>Balancing</a:t>
            </a:r>
            <a:r>
              <a:rPr lang="nb-NO" dirty="0"/>
              <a:t> </a:t>
            </a:r>
            <a:r>
              <a:rPr lang="nb-NO" dirty="0" err="1"/>
              <a:t>method</a:t>
            </a:r>
            <a:r>
              <a:rPr lang="nb-NO" dirty="0"/>
              <a:t> ISO21940-32, 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dirty="0" err="1"/>
              <a:t>key</a:t>
            </a:r>
            <a:endParaRPr lang="nb-NO" dirty="0"/>
          </a:p>
          <a:p>
            <a:r>
              <a:rPr lang="nb-NO" dirty="0" err="1"/>
              <a:t>Rotation</a:t>
            </a:r>
            <a:r>
              <a:rPr lang="nb-NO" dirty="0"/>
              <a:t> </a:t>
            </a:r>
            <a:r>
              <a:rPr lang="nb-NO" dirty="0" err="1"/>
              <a:t>viewed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DE: </a:t>
            </a:r>
            <a:r>
              <a:rPr lang="nb-NO" dirty="0" err="1"/>
              <a:t>clockwise</a:t>
            </a:r>
            <a:endParaRPr lang="nb-NO" dirty="0"/>
          </a:p>
          <a:p>
            <a:r>
              <a:rPr lang="nb-NO" dirty="0" err="1"/>
              <a:t>Winding</a:t>
            </a:r>
            <a:r>
              <a:rPr lang="nb-NO" dirty="0"/>
              <a:t> 1-2 </a:t>
            </a:r>
            <a:r>
              <a:rPr lang="nb-NO" dirty="0" err="1"/>
              <a:t>electric</a:t>
            </a:r>
            <a:r>
              <a:rPr lang="nb-NO" dirty="0"/>
              <a:t> </a:t>
            </a:r>
            <a:r>
              <a:rPr lang="nb-NO" dirty="0" err="1"/>
              <a:t>phase</a:t>
            </a:r>
            <a:r>
              <a:rPr lang="nb-NO" dirty="0"/>
              <a:t> </a:t>
            </a:r>
            <a:r>
              <a:rPr lang="nb-NO" dirty="0" err="1"/>
              <a:t>shift</a:t>
            </a:r>
            <a:r>
              <a:rPr lang="nb-NO" dirty="0"/>
              <a:t> 30 </a:t>
            </a:r>
            <a:r>
              <a:rPr lang="nb-NO" dirty="0" err="1"/>
              <a:t>degrees</a:t>
            </a:r>
            <a:r>
              <a:rPr lang="nb-NO" dirty="0"/>
              <a:t>, </a:t>
            </a:r>
            <a:r>
              <a:rPr lang="nb-NO" dirty="0" err="1"/>
              <a:t>winding</a:t>
            </a:r>
            <a:r>
              <a:rPr lang="nb-NO" dirty="0"/>
              <a:t> 2 </a:t>
            </a:r>
            <a:r>
              <a:rPr lang="nb-NO" dirty="0" err="1"/>
              <a:t>lagging</a:t>
            </a:r>
            <a:r>
              <a:rPr lang="nb-NO" dirty="0"/>
              <a:t>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looking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shaft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5675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767B20B2-4BCE-4DFE-8923-6703ADEF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Stator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xmlns="" id="{CC72C56C-2C1D-4DB1-A043-E7400505B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Outer diameter: 320 mm</a:t>
            </a:r>
          </a:p>
          <a:p>
            <a:r>
              <a:rPr lang="nb-NO" dirty="0" err="1"/>
              <a:t>Inner</a:t>
            </a:r>
            <a:r>
              <a:rPr lang="nb-NO" dirty="0"/>
              <a:t> diameter: 230 mm</a:t>
            </a:r>
          </a:p>
          <a:p>
            <a:r>
              <a:rPr lang="nb-NO" dirty="0" err="1"/>
              <a:t>Core</a:t>
            </a:r>
            <a:r>
              <a:rPr lang="nb-NO" dirty="0"/>
              <a:t> </a:t>
            </a:r>
            <a:r>
              <a:rPr lang="nb-NO" dirty="0" err="1"/>
              <a:t>length</a:t>
            </a:r>
            <a:r>
              <a:rPr lang="nb-NO" dirty="0"/>
              <a:t>: 160 mm</a:t>
            </a:r>
          </a:p>
          <a:p>
            <a:r>
              <a:rPr lang="nb-NO" dirty="0"/>
              <a:t>No. Coils: 60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282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9DFF5B3E-CAB5-473F-8575-80503D79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Rotor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xmlns="" id="{31FAD0ED-0D9E-4187-95E1-E1055E8E5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Outer diameter: 224 mm</a:t>
            </a:r>
          </a:p>
          <a:p>
            <a:r>
              <a:rPr lang="nb-NO" dirty="0" err="1"/>
              <a:t>Inner</a:t>
            </a:r>
            <a:r>
              <a:rPr lang="nb-NO" dirty="0"/>
              <a:t> </a:t>
            </a:r>
            <a:r>
              <a:rPr lang="nb-NO"/>
              <a:t>diameter: 150 </a:t>
            </a:r>
            <a:r>
              <a:rPr lang="nb-NO" dirty="0"/>
              <a:t>mm</a:t>
            </a:r>
          </a:p>
          <a:p>
            <a:r>
              <a:rPr lang="nb-NO" dirty="0"/>
              <a:t>No. </a:t>
            </a:r>
            <a:r>
              <a:rPr lang="nb-NO" dirty="0" err="1"/>
              <a:t>of</a:t>
            </a:r>
            <a:r>
              <a:rPr lang="nb-NO" dirty="0"/>
              <a:t> magnet poles: 10</a:t>
            </a:r>
          </a:p>
          <a:p>
            <a:r>
              <a:rPr lang="nb-NO" dirty="0"/>
              <a:t>Magnet material: FeNdB40UH</a:t>
            </a:r>
          </a:p>
          <a:p>
            <a:r>
              <a:rPr lang="nb-NO" dirty="0" err="1"/>
              <a:t>Inertia</a:t>
            </a:r>
            <a:r>
              <a:rPr lang="nb-NO" dirty="0"/>
              <a:t>: </a:t>
            </a:r>
            <a:r>
              <a:rPr lang="nb-NO" dirty="0" err="1"/>
              <a:t>t.b.d</a:t>
            </a:r>
            <a:r>
              <a:rPr lang="nb-NO" dirty="0"/>
              <a:t> kgm</a:t>
            </a:r>
            <a:r>
              <a:rPr lang="nb-NO" baseline="30000" dirty="0"/>
              <a:t>2</a:t>
            </a:r>
          </a:p>
          <a:p>
            <a:endParaRPr lang="en-GB" baseline="30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0368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7370</TotalTime>
  <Words>337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Office-tema</vt:lpstr>
      <vt:lpstr>Combimac permanent magnet motor</vt:lpstr>
      <vt:lpstr>Rating data, input</vt:lpstr>
      <vt:lpstr>Output</vt:lpstr>
      <vt:lpstr>Power and torque curves</vt:lpstr>
      <vt:lpstr>Efficiency-η 1/2</vt:lpstr>
      <vt:lpstr>Efficiency-η 2/2</vt:lpstr>
      <vt:lpstr>Construction</vt:lpstr>
      <vt:lpstr>Stator</vt:lpstr>
      <vt:lpstr>Rotor</vt:lpstr>
      <vt:lpstr>Cooling and losses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Gear ratio calculations</dc:title>
  <dc:creator>Kai-trygve Aas</dc:creator>
  <cp:lastModifiedBy>Karoline Ulvan</cp:lastModifiedBy>
  <cp:revision>24</cp:revision>
  <dcterms:created xsi:type="dcterms:W3CDTF">2018-01-03T14:12:38Z</dcterms:created>
  <dcterms:modified xsi:type="dcterms:W3CDTF">2018-01-23T10:24:25Z</dcterms:modified>
</cp:coreProperties>
</file>