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2" r:id="rId2"/>
    <p:sldMasterId id="2147483654" r:id="rId3"/>
  </p:sldMasterIdLst>
  <p:notesMasterIdLst>
    <p:notesMasterId r:id="rId38"/>
  </p:notesMasterIdLst>
  <p:sldIdLst>
    <p:sldId id="288" r:id="rId4"/>
    <p:sldId id="287" r:id="rId5"/>
    <p:sldId id="273" r:id="rId6"/>
    <p:sldId id="257" r:id="rId7"/>
    <p:sldId id="274" r:id="rId8"/>
    <p:sldId id="321" r:id="rId9"/>
    <p:sldId id="328" r:id="rId10"/>
    <p:sldId id="330" r:id="rId11"/>
    <p:sldId id="327" r:id="rId12"/>
    <p:sldId id="292" r:id="rId13"/>
    <p:sldId id="297" r:id="rId14"/>
    <p:sldId id="298" r:id="rId15"/>
    <p:sldId id="275" r:id="rId16"/>
    <p:sldId id="300" r:id="rId17"/>
    <p:sldId id="272" r:id="rId18"/>
    <p:sldId id="278" r:id="rId19"/>
    <p:sldId id="302" r:id="rId20"/>
    <p:sldId id="303" r:id="rId21"/>
    <p:sldId id="289" r:id="rId22"/>
    <p:sldId id="301" r:id="rId23"/>
    <p:sldId id="314" r:id="rId24"/>
    <p:sldId id="325" r:id="rId25"/>
    <p:sldId id="306" r:id="rId26"/>
    <p:sldId id="261" r:id="rId27"/>
    <p:sldId id="323" r:id="rId28"/>
    <p:sldId id="313" r:id="rId29"/>
    <p:sldId id="310" r:id="rId30"/>
    <p:sldId id="312" r:id="rId31"/>
    <p:sldId id="324" r:id="rId32"/>
    <p:sldId id="315" r:id="rId33"/>
    <p:sldId id="319" r:id="rId34"/>
    <p:sldId id="304" r:id="rId35"/>
    <p:sldId id="305" r:id="rId36"/>
    <p:sldId id="320"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B60"/>
    <a:srgbClr val="003662"/>
    <a:srgbClr val="004079"/>
    <a:srgbClr val="003162"/>
    <a:srgbClr val="004562"/>
    <a:srgbClr val="004055"/>
    <a:srgbClr val="003660"/>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80971" autoAdjust="0"/>
  </p:normalViewPr>
  <p:slideViewPr>
    <p:cSldViewPr>
      <p:cViewPr varScale="1">
        <p:scale>
          <a:sx n="80" d="100"/>
          <a:sy n="80" d="100"/>
        </p:scale>
        <p:origin x="-444" y="-78"/>
      </p:cViewPr>
      <p:guideLst>
        <p:guide orient="horz" pos="2160"/>
        <p:guide pos="2880"/>
      </p:guideLst>
    </p:cSldViewPr>
  </p:slideViewPr>
  <p:outlineViewPr>
    <p:cViewPr>
      <p:scale>
        <a:sx n="33" d="100"/>
        <a:sy n="33" d="100"/>
      </p:scale>
      <p:origin x="0" y="234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_rels/viewProps.xml.rels><?xml version="1.0" encoding="UTF-8" standalone="yes"?>
<Relationships xmlns="http://schemas.openxmlformats.org/package/2006/relationships"><Relationship Id="rId1"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n-ea"/>
              </a:defRPr>
            </a:lvl1pPr>
          </a:lstStyle>
          <a:p>
            <a:pPr>
              <a:defRPr/>
            </a:pPr>
            <a:fld id="{118523AB-2B69-4AF2-B180-173B2CEADE6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69C9CB43-6C99-4A82-AC48-7357BE9A4B3B}" type="slidenum">
              <a:rPr lang="en-US" altLang="zh-CN" smtClean="0"/>
              <a:pPr>
                <a:defRPr/>
              </a:pPr>
              <a:t>2</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p>
            <a:pPr>
              <a:defRPr/>
            </a:pPr>
            <a:fld id="{E64B0DE7-C1A8-41D6-A26B-64C482D8EA3A}" type="slidenum">
              <a:rPr lang="en-US" altLang="zh-CN" smtClean="0"/>
              <a:pPr>
                <a:defRPr/>
              </a:pPr>
              <a:t>13</a:t>
            </a:fld>
            <a:endParaRPr lang="en-US" altLang="zh-CN" smtClean="0"/>
          </a:p>
        </p:txBody>
      </p:sp>
      <p:sp>
        <p:nvSpPr>
          <p:cNvPr id="5734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5" tIns="45718" rIns="91435" bIns="45718" anchor="b"/>
          <a:lstStyle/>
          <a:p>
            <a:pPr algn="r"/>
            <a:fld id="{53E52DB5-5A57-4282-9F34-B69909331300}" type="slidenum">
              <a:rPr lang="en-US" altLang="zh-CN" sz="1200"/>
              <a:pPr algn="r"/>
              <a:t>13</a:t>
            </a:fld>
            <a:endParaRPr lang="en-US" altLang="zh-CN" sz="1200"/>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p:spPr>
        <p:txBody>
          <a:bodyPr lIns="91435" tIns="45718" rIns="91435" bIns="45718"/>
          <a:lstStyle/>
          <a:p>
            <a:pPr lvl="2" eaLnBrk="1" hangingPunct="1"/>
            <a:r>
              <a:rPr lang="en-US" altLang="zh-CN" smtClean="0"/>
              <a:t>MySQL Cluster</a:t>
            </a:r>
          </a:p>
          <a:p>
            <a:pPr lvl="2" eaLnBrk="1" hangingPunct="1"/>
            <a:r>
              <a:rPr lang="en-US" altLang="zh-CN" smtClean="0"/>
              <a:t>MS-SQL (Network Load Balancing Cluster, Server Cluster)</a:t>
            </a:r>
          </a:p>
          <a:p>
            <a:pPr lvl="2" eaLnBrk="1" hangingPunct="1"/>
            <a:r>
              <a:rPr lang="en-US" altLang="zh-CN" smtClean="0"/>
              <a:t>IBM DB2 EEE (can share 'disks', but cannot share 'data')</a:t>
            </a:r>
          </a:p>
          <a:p>
            <a:pPr lvl="2" eaLnBrk="1" hangingPunct="1"/>
            <a:r>
              <a:rPr lang="en-US" altLang="zh-CN" smtClean="0"/>
              <a:t>'Classic' (non-clustered) Sybase ASE  (HA, CIS)</a:t>
            </a:r>
          </a:p>
          <a:p>
            <a:pPr eaLnBrk="1" hangingPunct="1"/>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p:txBody>
          <a:bodyPr/>
          <a:lstStyle/>
          <a:p>
            <a:pPr>
              <a:defRPr/>
            </a:pPr>
            <a:fld id="{0F440A4B-6D71-4EDD-BB6C-20F20858F5E0}" type="slidenum">
              <a:rPr lang="en-US" altLang="zh-CN" smtClean="0"/>
              <a:pPr>
                <a:defRPr/>
              </a:pPr>
              <a:t>15</a:t>
            </a:fld>
            <a:endParaRPr lang="en-US" altLang="zh-CN" smtClean="0"/>
          </a:p>
        </p:txBody>
      </p:sp>
      <p:sp>
        <p:nvSpPr>
          <p:cNvPr id="593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47BB13C-BED8-442F-BC51-8F936BD4EEB9}" type="slidenum">
              <a:rPr lang="zh-CN" altLang="en-US" sz="1200"/>
              <a:pPr algn="r"/>
              <a:t>15</a:t>
            </a:fld>
            <a:endParaRPr lang="en-US" altLang="zh-CN" sz="1200"/>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p:spPr>
        <p:txBody>
          <a:bodyPr/>
          <a:lstStyle/>
          <a:p>
            <a:pPr eaLnBrk="1" hangingPunct="1"/>
            <a:r>
              <a:rPr lang="en-US" altLang="zh-CN" smtClean="0"/>
              <a:t>Protecting service levels helps IT meet the priorities of business units. Maximizing resource utilization. Meets the priorities and strategies of IT itself. ASE Cluster Edition improves resource utilization by enabling IT departments to consolidate multiple servers onto a single cluster. </a:t>
            </a:r>
          </a:p>
          <a:p>
            <a:pPr eaLnBrk="1" hangingPunct="1"/>
            <a:endParaRPr lang="en-US" altLang="zh-CN" smtClean="0"/>
          </a:p>
          <a:p>
            <a:pPr eaLnBrk="1" hangingPunct="1"/>
            <a:r>
              <a:rPr lang="en-US" altLang="zh-CN" smtClean="0"/>
              <a:t>Workloads running on underutilized servers have contributed to data centers being maxed out on power consumption levels and physical space. With ASE Cluster Edition, IT departments</a:t>
            </a:r>
            <a:br>
              <a:rPr lang="en-US" altLang="zh-CN" smtClean="0"/>
            </a:br>
            <a:r>
              <a:rPr lang="en-US" altLang="zh-CN" smtClean="0"/>
              <a:t>can consolidate workloads currently running on multiple servers onto the cluster. In this way, IT departments can eliminate redundant hardware and reduce power consumption </a:t>
            </a:r>
            <a:br>
              <a:rPr lang="en-US" altLang="zh-CN" smtClean="0"/>
            </a:br>
            <a:endParaRPr lang="en-US" altLang="zh-CN" smtClean="0"/>
          </a:p>
          <a:p>
            <a:pPr eaLnBrk="1" hangingPunct="1"/>
            <a:r>
              <a:rPr lang="en-US" altLang="zh-CN" smtClean="0"/>
              <a:t>Consolidation has a significant advantage for DBAs as well by streamlining administration efforts. DBAs can now manage all workloads through one cluster, while also reducing the </a:t>
            </a:r>
            <a:br>
              <a:rPr lang="en-US" altLang="zh-CN" smtClean="0"/>
            </a:br>
            <a:r>
              <a:rPr lang="en-US" altLang="zh-CN" smtClean="0"/>
              <a:t>amount of hardware they need to maintain.</a:t>
            </a:r>
          </a:p>
          <a:p>
            <a:pPr eaLnBrk="1" hangingPunct="1"/>
            <a:endParaRPr lang="en-US" altLang="zh-CN" smtClean="0"/>
          </a:p>
          <a:p>
            <a:pPr eaLnBrk="1" hangingPunct="1"/>
            <a:r>
              <a:rPr lang="en-US" altLang="zh-CN" smtClean="0"/>
              <a:t>In the diagram to the right we can see several before and after scenarios. In the first scenario, we have Application A and B each running their own traditional database cluster. In this first</a:t>
            </a:r>
            <a:br>
              <a:rPr lang="en-US" altLang="zh-CN" smtClean="0"/>
            </a:br>
            <a:r>
              <a:rPr lang="en-US" altLang="zh-CN" smtClean="0"/>
              <a:t>consolidation scenario, IT departments can consolidate multiple of these traditional clusters onto the Cluster Edition where Application A and B can now share one standby server for</a:t>
            </a:r>
            <a:br>
              <a:rPr lang="en-US" altLang="zh-CN" smtClean="0"/>
            </a:br>
            <a:r>
              <a:rPr lang="en-US" altLang="zh-CN" smtClean="0"/>
              <a:t>failover instead of each having their own standby server, effectively eliminating unneeded standby servers. </a:t>
            </a:r>
          </a:p>
          <a:p>
            <a:pPr eaLnBrk="1" hangingPunct="1"/>
            <a:endParaRPr lang="en-US" altLang="zh-CN" smtClean="0"/>
          </a:p>
          <a:p>
            <a:pPr eaLnBrk="1" hangingPunct="1"/>
            <a:r>
              <a:rPr lang="en-US" altLang="zh-CN" smtClean="0"/>
              <a:t>In the second scenario, we have Application C, D and E. Each of these applications or workloads run on separate servers, but only use a small portion of the servers available</a:t>
            </a:r>
            <a:br>
              <a:rPr lang="en-US" altLang="zh-CN" smtClean="0"/>
            </a:br>
            <a:r>
              <a:rPr lang="en-US" altLang="zh-CN" smtClean="0"/>
              <a:t>resources. With ASE Cluster Edition, IT departments can consolidate all three of these applications onto 1 server, effectively eliminating underutilized servers.</a:t>
            </a:r>
          </a:p>
          <a:p>
            <a:pPr eaLnBrk="1" hangingPunct="1"/>
            <a:endParaRPr lang="en-US" altLang="zh-CN" smtClean="0"/>
          </a:p>
          <a:p>
            <a:pPr eaLnBrk="1" hangingPunct="1"/>
            <a:r>
              <a:rPr lang="en-US" altLang="zh-CN" smtClean="0"/>
              <a:t>What we have discussed here are some simple examples. Depending on server utilization levels, it may be possible for enterprises to eliminate many physical machines with one</a:t>
            </a:r>
            <a:br>
              <a:rPr lang="en-US" altLang="zh-CN" smtClean="0"/>
            </a:br>
            <a:r>
              <a:rPr lang="en-US" altLang="zh-CN" smtClean="0"/>
              <a:t>ASE Cluster Edition installation.</a:t>
            </a:r>
          </a:p>
          <a:p>
            <a:pPr eaLnBrk="1" hangingPunct="1"/>
            <a:endParaRPr lang="en-US" altLang="zh-CN" smtClean="0"/>
          </a:p>
          <a:p>
            <a:pPr eaLnBrk="1" hangingPunct="1"/>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C4B563C6-2EEE-4F6F-9475-B66D40F974BA}" type="slidenum">
              <a:rPr lang="en-US" altLang="zh-CN" smtClean="0"/>
              <a:pPr>
                <a:defRPr/>
              </a:pPr>
              <a:t>16</a:t>
            </a:fld>
            <a:endParaRPr lang="en-US" altLang="zh-CN" smtClean="0"/>
          </a:p>
        </p:txBody>
      </p:sp>
      <p:sp>
        <p:nvSpPr>
          <p:cNvPr id="6041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5" tIns="45718" rIns="91435" bIns="45718" anchor="b"/>
          <a:lstStyle/>
          <a:p>
            <a:pPr algn="r"/>
            <a:fld id="{220F3BC0-5542-4A77-82FB-B6EB6DB97C45}" type="slidenum">
              <a:rPr lang="en-US" altLang="zh-CN" sz="1200"/>
              <a:pPr algn="r"/>
              <a:t>16</a:t>
            </a:fld>
            <a:endParaRPr lang="en-US" altLang="zh-CN" sz="1200"/>
          </a:p>
        </p:txBody>
      </p:sp>
      <p:sp>
        <p:nvSpPr>
          <p:cNvPr id="60420" name="Rectangle 2"/>
          <p:cNvSpPr>
            <a:spLocks noGrp="1" noRot="1" noChangeAspect="1" noChangeArrowheads="1" noTextEdit="1"/>
          </p:cNvSpPr>
          <p:nvPr>
            <p:ph type="sldImg"/>
          </p:nvPr>
        </p:nvSpPr>
        <p:spPr>
          <a:xfrm>
            <a:off x="1141413" y="685800"/>
            <a:ext cx="4572000" cy="3429000"/>
          </a:xfrm>
          <a:ln/>
        </p:spPr>
      </p:sp>
      <p:sp>
        <p:nvSpPr>
          <p:cNvPr id="60421" name="Rectangle 3"/>
          <p:cNvSpPr>
            <a:spLocks noGrp="1" noChangeArrowheads="1"/>
          </p:cNvSpPr>
          <p:nvPr>
            <p:ph type="body" idx="1"/>
          </p:nvPr>
        </p:nvSpPr>
        <p:spPr>
          <a:noFill/>
          <a:ln/>
        </p:spPr>
        <p:txBody>
          <a:bodyPr lIns="91435" tIns="45718" rIns="91435" bIns="45718"/>
          <a:lstStyle/>
          <a:p>
            <a:pPr eaLnBrk="1" hangingPunct="1"/>
            <a:endParaRPr lang="en-US" altLang="zh-CN" smtClean="0"/>
          </a:p>
          <a:p>
            <a:pPr eaLnBrk="1" hangingPunct="1"/>
            <a:endParaRPr lang="en-US" altLang="zh-CN" smtClean="0"/>
          </a:p>
          <a:p>
            <a:pPr eaLnBrk="1" hangingPunct="1"/>
            <a:endParaRPr lang="en-US" altLang="zh-CN" smtClean="0"/>
          </a:p>
        </p:txBody>
      </p:sp>
      <p:sp>
        <p:nvSpPr>
          <p:cNvPr id="60422" name="Rectangle 4"/>
          <p:cNvSpPr>
            <a:spLocks noChangeArrowheads="1"/>
          </p:cNvSpPr>
          <p:nvPr/>
        </p:nvSpPr>
        <p:spPr bwMode="auto">
          <a:xfrm>
            <a:off x="836613" y="4494213"/>
            <a:ext cx="5484812" cy="4114800"/>
          </a:xfrm>
          <a:prstGeom prst="rect">
            <a:avLst/>
          </a:prstGeom>
          <a:noFill/>
          <a:ln w="9525">
            <a:noFill/>
            <a:miter lim="800000"/>
            <a:headEnd/>
            <a:tailEnd/>
          </a:ln>
        </p:spPr>
        <p:txBody>
          <a:bodyPr lIns="93167" tIns="46584" rIns="93167" bIns="46584"/>
          <a:lstStyle/>
          <a:p>
            <a:pPr>
              <a:spcBef>
                <a:spcPct val="30000"/>
              </a:spcBef>
            </a:pPr>
            <a:r>
              <a:rPr lang="en-US" altLang="zh-CN" sz="1200"/>
              <a:t>To fully understand the unique capabilities of ASE Cluster Edition, we need to understand the real advantage of Virtualizing and managing resources through logical clusters</a:t>
            </a:r>
          </a:p>
          <a:p>
            <a:pPr>
              <a:spcBef>
                <a:spcPct val="30000"/>
              </a:spcBef>
            </a:pPr>
            <a:endParaRPr lang="en-US" altLang="zh-CN" sz="1200"/>
          </a:p>
          <a:p>
            <a:pPr>
              <a:spcBef>
                <a:spcPct val="30000"/>
              </a:spcBef>
            </a:pPr>
            <a:r>
              <a:rPr lang="en-US" altLang="zh-CN" sz="1200"/>
              <a:t>At the bottom diagram we have the physical cluster. These are the actual physical servers, called </a:t>
            </a:r>
            <a:r>
              <a:rPr lang="en-US" altLang="zh-CN" sz="1200" b="1"/>
              <a:t>nodes</a:t>
            </a:r>
            <a:r>
              <a:rPr lang="en-US" altLang="zh-CN" sz="1200"/>
              <a:t>, that have one or more ASE servers, called </a:t>
            </a:r>
            <a:r>
              <a:rPr lang="en-US" altLang="zh-CN" sz="1200" b="1"/>
              <a:t>instances</a:t>
            </a:r>
            <a:r>
              <a:rPr lang="en-US" altLang="zh-CN" sz="1200"/>
              <a:t>, running on them. </a:t>
            </a:r>
          </a:p>
          <a:p>
            <a:pPr>
              <a:spcBef>
                <a:spcPct val="30000"/>
              </a:spcBef>
            </a:pPr>
            <a:endParaRPr lang="en-US" altLang="zh-CN" sz="1200"/>
          </a:p>
          <a:p>
            <a:pPr>
              <a:spcBef>
                <a:spcPct val="30000"/>
              </a:spcBef>
            </a:pPr>
            <a:r>
              <a:rPr lang="en-US" altLang="zh-CN" sz="1200"/>
              <a:t>ASE Cluster Edition introduces the concept of a logical cluster, which is made up of a grouping of ASE instances that are likely operating on two or more physical nodes. This in effect enables administrators to create multiple clusters, each with their own “virtualized” resources, all operating on one physical cluster. Administrators create and manage logical clusters and its virtualized resources using the </a:t>
            </a:r>
            <a:r>
              <a:rPr lang="en-US" altLang="zh-CN" sz="1200" b="1"/>
              <a:t>Workload Manager</a:t>
            </a:r>
            <a:r>
              <a:rPr lang="en-US" altLang="zh-CN" sz="1200"/>
              <a:t>, an administration tool specific to the Cluster Edition. </a:t>
            </a:r>
          </a:p>
          <a:p>
            <a:pPr>
              <a:spcBef>
                <a:spcPct val="30000"/>
              </a:spcBef>
            </a:pPr>
            <a:endParaRPr lang="en-US" altLang="zh-CN" sz="1200"/>
          </a:p>
          <a:p>
            <a:pPr>
              <a:spcBef>
                <a:spcPct val="30000"/>
              </a:spcBef>
            </a:pPr>
            <a:r>
              <a:rPr lang="en-US" altLang="zh-CN" sz="1200"/>
              <a:t>Administrators can then take the workloads or applications they are looking to run on the Cluster Edition and assign them to a logical cluster. This in effect enables administrators to load multiple applications or workloads onto a single physical cluster while still giving each </a:t>
            </a:r>
            <a:r>
              <a:rPr lang="en-US" altLang="zh-CN" sz="1200" b="1"/>
              <a:t>Workload</a:t>
            </a:r>
            <a:r>
              <a:rPr lang="en-US" altLang="zh-CN" sz="1200"/>
              <a:t> the benefits of it’s own dedicated cluster.</a:t>
            </a:r>
          </a:p>
          <a:p>
            <a:pPr>
              <a:spcBef>
                <a:spcPct val="30000"/>
              </a:spcBef>
            </a:pPr>
            <a:endParaRPr lang="en-US" altLang="zh-CN" sz="1200"/>
          </a:p>
          <a:p>
            <a:pPr>
              <a:spcBef>
                <a:spcPct val="30000"/>
              </a:spcBef>
            </a:pPr>
            <a:endParaRPr lang="en-US" altLang="zh-CN" sz="1200"/>
          </a:p>
          <a:p>
            <a:pPr>
              <a:spcBef>
                <a:spcPct val="30000"/>
              </a:spcBef>
            </a:pPr>
            <a:endParaRPr lang="en-US" altLang="zh-CN" sz="1200"/>
          </a:p>
          <a:p>
            <a:pPr>
              <a:spcBef>
                <a:spcPct val="30000"/>
              </a:spcBef>
            </a:pPr>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B3D5514C-A137-4B82-A72E-71EED760B75C}" type="slidenum">
              <a:rPr lang="en-US" altLang="zh-CN" smtClean="0"/>
              <a:pPr>
                <a:defRPr/>
              </a:pPr>
              <a:t>19</a:t>
            </a:fld>
            <a:endParaRPr lang="en-US" altLang="zh-CN" smtClean="0"/>
          </a:p>
        </p:txBody>
      </p:sp>
      <p:sp>
        <p:nvSpPr>
          <p:cNvPr id="6144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5517452-FC4E-4EFA-830A-7637508427A1}" type="slidenum">
              <a:rPr lang="en-US" altLang="zh-CN" sz="1200"/>
              <a:pPr algn="r"/>
              <a:t>19</a:t>
            </a:fld>
            <a:endParaRPr lang="en-US" altLang="zh-CN" sz="1200"/>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p:spPr>
        <p:txBody>
          <a:bodyPr/>
          <a:lstStyle/>
          <a:p>
            <a:pPr eaLnBrk="1" hangingPunct="1">
              <a:lnSpc>
                <a:spcPct val="80000"/>
              </a:lnSpc>
              <a:spcBef>
                <a:spcPct val="0"/>
              </a:spcBef>
            </a:pPr>
            <a:r>
              <a:rPr lang="en-US" altLang="zh-CN" sz="1400" smtClean="0"/>
              <a:t>ASE Cluster Edition really does go far beyond the ASE High Availability option, not only in terms of support for maximizing resource utilization through workload consolidation or reducing IT infrastructure costs, but also in its support for high availability. </a:t>
            </a:r>
          </a:p>
          <a:p>
            <a:pPr eaLnBrk="1" hangingPunct="1">
              <a:lnSpc>
                <a:spcPct val="80000"/>
              </a:lnSpc>
              <a:spcBef>
                <a:spcPct val="0"/>
              </a:spcBef>
            </a:pPr>
            <a:endParaRPr lang="en-US" altLang="zh-CN" sz="1400" smtClean="0"/>
          </a:p>
          <a:p>
            <a:pPr eaLnBrk="1" hangingPunct="1">
              <a:lnSpc>
                <a:spcPct val="80000"/>
              </a:lnSpc>
              <a:spcBef>
                <a:spcPct val="0"/>
              </a:spcBef>
            </a:pPr>
            <a:r>
              <a:rPr lang="en-US" altLang="zh-CN" sz="1400" smtClean="0"/>
              <a:t>Unlike ASE High Availability option, ASE Cluster Edition has been architected to support up to 32 ASE servers, with near instantaneous failover and failback. The High Availability option supports only two servers without automatic rerouting of connections.</a:t>
            </a:r>
          </a:p>
          <a:p>
            <a:pPr eaLnBrk="1" hangingPunct="1">
              <a:lnSpc>
                <a:spcPct val="80000"/>
              </a:lnSpc>
              <a:spcBef>
                <a:spcPct val="0"/>
              </a:spcBef>
            </a:pPr>
            <a:endParaRPr lang="en-US" altLang="zh-CN" sz="1400" smtClean="0"/>
          </a:p>
          <a:p>
            <a:pPr eaLnBrk="1" hangingPunct="1">
              <a:lnSpc>
                <a:spcPct val="80000"/>
              </a:lnSpc>
              <a:spcBef>
                <a:spcPct val="0"/>
              </a:spcBef>
            </a:pPr>
            <a:r>
              <a:rPr lang="en-US" altLang="zh-CN" sz="1400" smtClean="0"/>
              <a:t>The High Availability option also requires 3</a:t>
            </a:r>
            <a:r>
              <a:rPr lang="en-US" altLang="zh-CN" sz="1400" baseline="30000" smtClean="0"/>
              <a:t>rd</a:t>
            </a:r>
            <a:r>
              <a:rPr lang="en-US" altLang="zh-CN" sz="1400" smtClean="0"/>
              <a:t> party clustering software to work. This 3</a:t>
            </a:r>
            <a:r>
              <a:rPr lang="en-US" altLang="zh-CN" sz="1400" baseline="30000" smtClean="0"/>
              <a:t>rd</a:t>
            </a:r>
            <a:r>
              <a:rPr lang="en-US" altLang="zh-CN" sz="1400" smtClean="0"/>
              <a:t> party software rarely presents the cluster has a single system. This is not the case with ASE Cluster Edition. </a:t>
            </a:r>
          </a:p>
          <a:p>
            <a:pPr eaLnBrk="1" hangingPunct="1">
              <a:lnSpc>
                <a:spcPct val="80000"/>
              </a:lnSpc>
              <a:spcBef>
                <a:spcPct val="0"/>
              </a:spcBef>
            </a:pPr>
            <a:endParaRPr lang="en-US" altLang="zh-CN" sz="1400" smtClean="0"/>
          </a:p>
          <a:p>
            <a:pPr eaLnBrk="1" hangingPunct="1">
              <a:lnSpc>
                <a:spcPct val="80000"/>
              </a:lnSpc>
              <a:spcBef>
                <a:spcPct val="0"/>
              </a:spcBef>
            </a:pPr>
            <a:r>
              <a:rPr lang="en-US" altLang="zh-CN" sz="1400" smtClean="0"/>
              <a:t>Furthermore, ASE Cluster Edition supports automated load balancing while no load balancing is possible with the High Availability option. </a:t>
            </a:r>
          </a:p>
          <a:p>
            <a:pPr eaLnBrk="1" hangingPunct="1">
              <a:lnSpc>
                <a:spcPct val="80000"/>
              </a:lnSpc>
              <a:spcBef>
                <a:spcPct val="0"/>
              </a:spcBef>
            </a:pPr>
            <a:endParaRPr lang="en-US" altLang="zh-CN" sz="1400" smtClean="0"/>
          </a:p>
          <a:p>
            <a:pPr eaLnBrk="1" hangingPunct="1">
              <a:lnSpc>
                <a:spcPct val="80000"/>
              </a:lnSpc>
              <a:spcBef>
                <a:spcPct val="0"/>
              </a:spcBef>
            </a:pPr>
            <a:r>
              <a:rPr lang="en-US" altLang="zh-CN" sz="1400" smtClean="0"/>
              <a:t>Lastly, ASE Cluster Edition provides the virtualizes and manages resources through logical clusters enabling administrators to configure failover capabilities for multiple workloads on a single platform.</a:t>
            </a:r>
          </a:p>
          <a:p>
            <a:pPr eaLnBrk="1" hangingPunct="1">
              <a:lnSpc>
                <a:spcPct val="80000"/>
              </a:lnSpc>
              <a:spcBef>
                <a:spcPct val="0"/>
              </a:spcBef>
            </a:pPr>
            <a:endParaRPr lang="en-US" altLang="zh-CN" sz="14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p:txBody>
          <a:bodyPr/>
          <a:lstStyle/>
          <a:p>
            <a:pPr>
              <a:defRPr/>
            </a:pPr>
            <a:fld id="{B8EE7075-72DD-439F-9D4B-D8E1876A337D}" type="slidenum">
              <a:rPr lang="en-US" altLang="zh-CN" smtClean="0"/>
              <a:pPr>
                <a:defRPr/>
              </a:pPr>
              <a:t>20</a:t>
            </a:fld>
            <a:endParaRPr lang="en-US" altLang="zh-CN"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05E61DB6-F122-4ED3-8FCB-5EEEB05B1E9C}" type="slidenum">
              <a:rPr lang="en-US" altLang="zh-CN" smtClean="0"/>
              <a:pPr>
                <a:defRPr/>
              </a:pPr>
              <a:t>21</a:t>
            </a:fld>
            <a:endParaRPr lang="en-US" altLang="zh-CN" smtClean="0"/>
          </a:p>
        </p:txBody>
      </p:sp>
      <p:sp>
        <p:nvSpPr>
          <p:cNvPr id="63491" name="Rectangle 2"/>
          <p:cNvSpPr>
            <a:spLocks noGrp="1" noRot="1" noChangeAspect="1" noChangeArrowheads="1" noTextEdit="1"/>
          </p:cNvSpPr>
          <p:nvPr>
            <p:ph type="sldImg"/>
          </p:nvPr>
        </p:nvSpPr>
        <p:spPr>
          <a:xfrm>
            <a:off x="1144588" y="685800"/>
            <a:ext cx="4572000" cy="3429000"/>
          </a:xfrm>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r>
              <a:rPr lang="en-US" altLang="zh-CN" smtClean="0"/>
              <a:t>RTO = Recovery Time Objective = Time from declaration of disaster to time where all the critical applications are online from DR site</a:t>
            </a:r>
          </a:p>
          <a:p>
            <a:pPr eaLnBrk="1" hangingPunct="1"/>
            <a:r>
              <a:rPr lang="en-US" altLang="zh-CN" smtClean="0"/>
              <a:t>RPO = Recovery Point Objective = Delay between latest </a:t>
            </a:r>
            <a:r>
              <a:rPr lang="en-US" altLang="zh-CN" u="sng" smtClean="0"/>
              <a:t>consistent</a:t>
            </a:r>
            <a:r>
              <a:rPr lang="en-US" altLang="zh-CN" smtClean="0"/>
              <a:t> recovery point (state from which the restart can happen) and the time of disaster = amount of data lost = time where transactions happened that will never be recovered</a:t>
            </a:r>
          </a:p>
          <a:p>
            <a:pPr eaLnBrk="1" hangingPunct="1"/>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67194650-0565-4363-B6A1-338AF68182D3}" type="slidenum">
              <a:rPr lang="en-US" altLang="zh-CN" smtClean="0"/>
              <a:pPr>
                <a:defRPr/>
              </a:pPr>
              <a:t>23</a:t>
            </a:fld>
            <a:endParaRPr lang="en-US" altLang="zh-CN" smtClean="0"/>
          </a:p>
        </p:txBody>
      </p:sp>
      <p:sp>
        <p:nvSpPr>
          <p:cNvPr id="65539" name="Rectangle 2"/>
          <p:cNvSpPr>
            <a:spLocks noGrp="1" noRot="1" noChangeAspect="1" noChangeArrowheads="1" noTextEdit="1"/>
          </p:cNvSpPr>
          <p:nvPr>
            <p:ph type="sldImg"/>
          </p:nvPr>
        </p:nvSpPr>
        <p:spPr>
          <a:xfrm>
            <a:off x="1144588" y="685800"/>
            <a:ext cx="4572000" cy="3429000"/>
          </a:xfrm>
          <a:ln/>
        </p:spPr>
      </p:sp>
      <p:sp>
        <p:nvSpPr>
          <p:cNvPr id="65540" name="Rectangle 3"/>
          <p:cNvSpPr>
            <a:spLocks noGrp="1" noChangeArrowheads="1"/>
          </p:cNvSpPr>
          <p:nvPr>
            <p:ph type="body" idx="1"/>
          </p:nvPr>
        </p:nvSpPr>
        <p:spPr>
          <a:xfrm>
            <a:off x="914400" y="4343400"/>
            <a:ext cx="5029200" cy="4114800"/>
          </a:xfrm>
          <a:noFill/>
          <a:ln/>
        </p:spPr>
        <p:txBody>
          <a:bodyPr/>
          <a:lstStyle/>
          <a:p>
            <a:pPr eaLnBrk="1" hangingPunct="1">
              <a:lnSpc>
                <a:spcPct val="90000"/>
              </a:lnSpc>
            </a:pPr>
            <a:r>
              <a:rPr lang="en-US" altLang="zh-CN" sz="900" smtClean="0"/>
              <a:t>Sybase</a:t>
            </a:r>
            <a:r>
              <a:rPr lang="zh-CN" altLang="en-US" sz="900" smtClean="0"/>
              <a:t>的复制服务器</a:t>
            </a:r>
            <a:r>
              <a:rPr lang="en-US" altLang="zh-CN" sz="900" smtClean="0"/>
              <a:t>Replication Server</a:t>
            </a:r>
            <a:r>
              <a:rPr lang="zh-CN" altLang="en-US" sz="900" smtClean="0"/>
              <a:t>突破了分布式数据库的限制，为真正的系统分布提供了解决方案，是业界第一个用于建立经济、可靠、高性能的分布式系统的实用产品。</a:t>
            </a:r>
          </a:p>
          <a:p>
            <a:pPr eaLnBrk="1" hangingPunct="1">
              <a:lnSpc>
                <a:spcPct val="90000"/>
              </a:lnSpc>
            </a:pPr>
            <a:r>
              <a:rPr lang="en-US" altLang="zh-CN" sz="900" smtClean="0"/>
              <a:t>?	Replication Server</a:t>
            </a:r>
            <a:r>
              <a:rPr lang="zh-CN" altLang="en-US" sz="900" smtClean="0"/>
              <a:t>能在整个分布式系统中保持数据的精确性，是因为它通过其敏感的日志传输代理</a:t>
            </a:r>
            <a:r>
              <a:rPr lang="en-US" altLang="zh-CN" sz="900" smtClean="0"/>
              <a:t>(Log Transfer Agent)</a:t>
            </a:r>
            <a:r>
              <a:rPr lang="zh-CN" altLang="en-US" sz="900" smtClean="0"/>
              <a:t>监测主节点的数据修改，由复制服务器异步地把提交的事务发送到存放数据拷贝的远程节点，并维护最新的数据拷贝。</a:t>
            </a:r>
          </a:p>
          <a:p>
            <a:pPr eaLnBrk="1" hangingPunct="1">
              <a:lnSpc>
                <a:spcPct val="90000"/>
              </a:lnSpc>
            </a:pPr>
            <a:r>
              <a:rPr lang="en-US" altLang="zh-CN" sz="900" smtClean="0"/>
              <a:t>?	</a:t>
            </a:r>
            <a:r>
              <a:rPr lang="zh-CN" altLang="en-US" sz="900" smtClean="0"/>
              <a:t>对于网络出现故障的情况，</a:t>
            </a:r>
            <a:r>
              <a:rPr lang="en-US" altLang="zh-CN" sz="900" smtClean="0"/>
              <a:t>Replication Server</a:t>
            </a:r>
            <a:r>
              <a:rPr lang="zh-CN" altLang="en-US" sz="900" smtClean="0"/>
              <a:t>为了保障源点、目标点以及复制的正常工作，采取了先进的、智能的存储转发机制来保证系统的可用性。</a:t>
            </a:r>
            <a:r>
              <a:rPr lang="en-US" altLang="zh-CN" sz="900" smtClean="0"/>
              <a:t>Replication Server</a:t>
            </a:r>
            <a:r>
              <a:rPr lang="zh-CN" altLang="en-US" sz="900" smtClean="0"/>
              <a:t>拥有自己的存储转发队列，在网络故障情况下，对主点的数据的变化暂时存储在队列里，一旦网络故障恢复正常，系统会自动地将数据的变化传送到目标点服务器，保证数据的一致性。</a:t>
            </a:r>
          </a:p>
          <a:p>
            <a:pPr eaLnBrk="1" hangingPunct="1">
              <a:lnSpc>
                <a:spcPct val="90000"/>
              </a:lnSpc>
            </a:pPr>
            <a:r>
              <a:rPr lang="en-US" altLang="zh-CN" sz="900" smtClean="0"/>
              <a:t>?	Replication Server</a:t>
            </a:r>
            <a:r>
              <a:rPr lang="zh-CN" altLang="en-US" sz="900" smtClean="0"/>
              <a:t>不仅能够保证在网络中断情况下能正常工作，并且能够保证在网络连通后，系统能自动地从上一次发送的断点处继续发送，节省用户的网络资源，提高传送时间。这种智能的工作机制是靠</a:t>
            </a:r>
            <a:r>
              <a:rPr lang="en-US" altLang="zh-CN" sz="900" smtClean="0"/>
              <a:t>Replication Server</a:t>
            </a:r>
            <a:r>
              <a:rPr lang="zh-CN" altLang="en-US" sz="900" smtClean="0"/>
              <a:t>提供的复制机制中的稳定队列</a:t>
            </a:r>
            <a:r>
              <a:rPr lang="en-US" altLang="zh-CN" sz="900" smtClean="0"/>
              <a:t>(Stable Query)</a:t>
            </a:r>
            <a:r>
              <a:rPr lang="zh-CN" altLang="en-US" sz="900" smtClean="0"/>
              <a:t>来实现的：</a:t>
            </a:r>
            <a:r>
              <a:rPr lang="en-US" altLang="zh-CN" sz="900" smtClean="0"/>
              <a:t>Replication Server</a:t>
            </a:r>
            <a:r>
              <a:rPr lang="zh-CN" altLang="en-US" sz="900" smtClean="0"/>
              <a:t>首先将利用</a:t>
            </a:r>
            <a:r>
              <a:rPr lang="en-US" altLang="zh-CN" sz="900" smtClean="0"/>
              <a:t>LTM</a:t>
            </a:r>
            <a:r>
              <a:rPr lang="zh-CN" altLang="en-US" sz="900" smtClean="0"/>
              <a:t>将主点数据的变化存储在主点的稳定队列里，网络正常通信的情况下，准实时地将其中记录的主点变化数据传送到复制点的稳定队列中。一旦网络出现故障，</a:t>
            </a:r>
            <a:r>
              <a:rPr lang="en-US" altLang="zh-CN" sz="900" smtClean="0"/>
              <a:t>LTM</a:t>
            </a:r>
            <a:r>
              <a:rPr lang="zh-CN" altLang="en-US" sz="900" smtClean="0"/>
              <a:t>仍然会正常工作，监听本地数据的变化，将变化量存入本地的稳定队列，并且自动记忆网络故障前的中断点，当网络重新恢复正常后，主场点的复制服务器会与复制点的复制服务器会话，并从断点处将未传送完的变化数据传送到复制点的稳定队列中去，从而节省了网络传送时间。这种智能的机制非常适合于有大文本字段</a:t>
            </a:r>
            <a:r>
              <a:rPr lang="en-US" altLang="zh-CN" sz="900" smtClean="0"/>
              <a:t>(</a:t>
            </a:r>
            <a:r>
              <a:rPr lang="zh-CN" altLang="en-US" sz="900" smtClean="0"/>
              <a:t>如</a:t>
            </a:r>
            <a:r>
              <a:rPr lang="en-US" altLang="zh-CN" sz="900" smtClean="0"/>
              <a:t>:text, image)</a:t>
            </a:r>
            <a:r>
              <a:rPr lang="zh-CN" altLang="en-US" sz="900" smtClean="0"/>
              <a:t>系统的复制。</a:t>
            </a:r>
          </a:p>
          <a:p>
            <a:pPr eaLnBrk="1" hangingPunct="1">
              <a:lnSpc>
                <a:spcPct val="90000"/>
              </a:lnSpc>
            </a:pPr>
            <a:r>
              <a:rPr lang="en-US" altLang="zh-CN" sz="900" smtClean="0"/>
              <a:t>?	Sybase</a:t>
            </a:r>
            <a:r>
              <a:rPr lang="zh-CN" altLang="en-US" sz="900" smtClean="0"/>
              <a:t>的</a:t>
            </a:r>
            <a:r>
              <a:rPr lang="en-US" altLang="zh-CN" sz="900" smtClean="0"/>
              <a:t>Replication Server</a:t>
            </a:r>
            <a:r>
              <a:rPr lang="zh-CN" altLang="en-US" sz="900" smtClean="0"/>
              <a:t>支持各种复制工作模式：一对多、多对一、多对多，他们对应着实际工作中的从中央到地方的下发、从地方到中央的汇总、以及地方、中央的双向数据传输。</a:t>
            </a:r>
            <a:r>
              <a:rPr lang="en-US" altLang="zh-CN" sz="900" smtClean="0"/>
              <a:t>Warm Standby Application</a:t>
            </a:r>
            <a:r>
              <a:rPr lang="zh-CN" altLang="en-US" sz="900" smtClean="0"/>
              <a:t>是其最简单的应用方式，由于其应用的典型性，</a:t>
            </a:r>
            <a:r>
              <a:rPr lang="en-US" altLang="zh-CN" sz="900" smtClean="0"/>
              <a:t>Sybase</a:t>
            </a:r>
            <a:r>
              <a:rPr lang="zh-CN" altLang="en-US" sz="900" smtClean="0"/>
              <a:t>的</a:t>
            </a:r>
            <a:r>
              <a:rPr lang="en-US" altLang="zh-CN" sz="900" smtClean="0"/>
              <a:t>Replication Server</a:t>
            </a:r>
            <a:r>
              <a:rPr lang="zh-CN" altLang="en-US" sz="900" smtClean="0"/>
              <a:t>相应简化了这种应用的配置、操纵。</a:t>
            </a:r>
          </a:p>
          <a:p>
            <a:pPr eaLnBrk="1" hangingPunct="1">
              <a:lnSpc>
                <a:spcPct val="90000"/>
              </a:lnSpc>
            </a:pPr>
            <a:r>
              <a:rPr lang="en-US" altLang="zh-CN" sz="900" smtClean="0"/>
              <a:t>?	Sybase</a:t>
            </a:r>
            <a:r>
              <a:rPr lang="zh-CN" altLang="en-US" sz="900" smtClean="0"/>
              <a:t>的</a:t>
            </a:r>
            <a:r>
              <a:rPr lang="en-US" altLang="zh-CN" sz="900" smtClean="0"/>
              <a:t>Replication Server</a:t>
            </a:r>
            <a:r>
              <a:rPr lang="zh-CN" altLang="en-US" sz="900" smtClean="0"/>
              <a:t>还支持异种数据库之间的复制。</a:t>
            </a:r>
            <a:r>
              <a:rPr lang="en-US" altLang="zh-CN" sz="900" smtClean="0"/>
              <a:t>Sybase</a:t>
            </a:r>
            <a:r>
              <a:rPr lang="zh-CN" altLang="en-US" sz="900" smtClean="0"/>
              <a:t>公司的中间件互连产品是业界中最强的，通过针对各种数据库的中间件选项和复制服务器，可以在不同的数据库之间进行数据复制，满足信息系统的各种需要。</a:t>
            </a:r>
          </a:p>
          <a:p>
            <a:pPr eaLnBrk="1" hangingPunct="1">
              <a:lnSpc>
                <a:spcPct val="90000"/>
              </a:lnSpc>
            </a:pPr>
            <a:r>
              <a:rPr lang="en-US" altLang="zh-CN" sz="900" smtClean="0"/>
              <a:t>?	</a:t>
            </a:r>
            <a:r>
              <a:rPr lang="zh-CN" altLang="en-US" sz="900" smtClean="0"/>
              <a:t>由各复制节点指明其所需要的数据，说明的精度可达到行级、列级，并给出相应的复制定义，则在复制节点就可得到涉及这些数据的所有更新。</a:t>
            </a:r>
          </a:p>
          <a:p>
            <a:pPr eaLnBrk="1" hangingPunct="1">
              <a:lnSpc>
                <a:spcPct val="90000"/>
              </a:lnSpc>
            </a:pPr>
            <a:r>
              <a:rPr lang="en-US" altLang="zh-CN" sz="900" smtClean="0"/>
              <a:t>?	</a:t>
            </a:r>
            <a:r>
              <a:rPr lang="zh-CN" altLang="en-US" sz="900" smtClean="0"/>
              <a:t>不但支持基于事务的数据的复制，还支持存储过程</a:t>
            </a:r>
            <a:r>
              <a:rPr lang="en-US" altLang="zh-CN" sz="900" smtClean="0"/>
              <a:t>/</a:t>
            </a:r>
            <a:r>
              <a:rPr lang="zh-CN" altLang="en-US" sz="900" smtClean="0"/>
              <a:t>函数的复制，大大拓展了复制的能力和灵活性。这种传递机制特别适合于基于存储过程的业务系统的灾难备份，因为互备节点之间不必传递大量的数据，而是传递引起数据变化的存储过程名和参数。</a:t>
            </a:r>
          </a:p>
          <a:p>
            <a:pPr eaLnBrk="1" hangingPunct="1">
              <a:lnSpc>
                <a:spcPct val="90000"/>
              </a:lnSpc>
            </a:pPr>
            <a:endParaRPr lang="zh-CN" altLang="en-US" sz="9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B3639783-66E3-4D83-945C-0BE37A80A3AA}" type="slidenum">
              <a:rPr lang="en-US" altLang="zh-CN" smtClean="0"/>
              <a:pPr>
                <a:defRPr/>
              </a:pPr>
              <a:t>24</a:t>
            </a:fld>
            <a:endParaRPr lang="en-US" altLang="zh-CN" smtClean="0"/>
          </a:p>
        </p:txBody>
      </p:sp>
      <p:sp>
        <p:nvSpPr>
          <p:cNvPr id="66563" name="Rectangle 2"/>
          <p:cNvSpPr>
            <a:spLocks noGrp="1" noRot="1" noChangeAspect="1" noChangeArrowheads="1" noTextEdit="1"/>
          </p:cNvSpPr>
          <p:nvPr>
            <p:ph type="sldImg"/>
          </p:nvPr>
        </p:nvSpPr>
        <p:spPr>
          <a:xfrm>
            <a:off x="1144588" y="685800"/>
            <a:ext cx="4572000" cy="3429000"/>
          </a:xfrm>
          <a:ln/>
        </p:spPr>
      </p:sp>
      <p:sp>
        <p:nvSpPr>
          <p:cNvPr id="66564" name="Rectangle 3"/>
          <p:cNvSpPr>
            <a:spLocks noGrp="1" noChangeArrowheads="1"/>
          </p:cNvSpPr>
          <p:nvPr>
            <p:ph type="body" idx="1"/>
          </p:nvPr>
        </p:nvSpPr>
        <p:spPr>
          <a:xfrm>
            <a:off x="414338" y="4341813"/>
            <a:ext cx="6230937" cy="4475162"/>
          </a:xfrm>
          <a:noFill/>
          <a:ln/>
        </p:spPr>
        <p:txBody>
          <a:bodyPr/>
          <a:lstStyle/>
          <a:p>
            <a:pPr eaLnBrk="1" hangingPunct="1">
              <a:lnSpc>
                <a:spcPct val="90000"/>
              </a:lnSpc>
            </a:pPr>
            <a:r>
              <a:rPr lang="en-US" altLang="zh-CN" smtClean="0"/>
              <a:t>With all of this information as a foundation, we are now ready to take a more detailed look at how Replication works in a heterogeneous environment.  On the left of this slide is a list of the data sources that can be accessed, including both the Sybase and Non-Sybase technologies.  On the right is a depiction of the various targets that the replicated data can be delivered to.  For the heterogeneous environments, three technologies work together to replicate and deliver data at a transaction level. Replication agents for Oracle, IBM, and Microsoft provide the connectivity to the source systems.  The replication software creates the transactional data replicas, and then sends these to a component called DirectConnect for delivery to any of the heterogeneous targets. These are the three technologies that I indicated are all bundled into the purchase of the DI Suite – Replication license in the previous slide.</a:t>
            </a:r>
          </a:p>
          <a:p>
            <a:pPr eaLnBrk="1" hangingPunct="1">
              <a:lnSpc>
                <a:spcPct val="90000"/>
              </a:lnSpc>
            </a:pPr>
            <a:endParaRPr lang="en-US" altLang="zh-CN" smtClean="0"/>
          </a:p>
          <a:p>
            <a:pPr eaLnBrk="1" hangingPunct="1">
              <a:lnSpc>
                <a:spcPct val="90000"/>
              </a:lnSpc>
            </a:pPr>
            <a:r>
              <a:rPr lang="en-US" altLang="zh-CN" smtClean="0"/>
              <a:t>So taking Oracle as an example of a data source, the Oracle replication agent would monitor the log for data changes, capture these changes in real-time and send them to the replication instance for duplication.  These replicated transaction units would then be propagated to whatever targets are required.  These could be Sybase technologies such as ASE or the IQ analytics server, heterogeneous targets using the appropriate DirectConnect component, or even alerts to various application message buses when used in conjunction with another DI Suite product, Real-Time Events. </a:t>
            </a:r>
          </a:p>
          <a:p>
            <a:pPr eaLnBrk="1" hangingPunct="1">
              <a:lnSpc>
                <a:spcPct val="90000"/>
              </a:lnSpc>
            </a:pPr>
            <a:endParaRPr lang="en-US" altLang="zh-CN" smtClean="0"/>
          </a:p>
          <a:p>
            <a:pPr eaLnBrk="1" hangingPunct="1">
              <a:lnSpc>
                <a:spcPct val="90000"/>
              </a:lnSpc>
            </a:pPr>
            <a:r>
              <a:rPr lang="en-US" altLang="zh-CN" smtClean="0"/>
              <a:t>And with Replication’s bi-directional capabilities, changes in the various target systems could also be relayed back to the Oracle source to keep both sides in complete synchronization with each other.</a:t>
            </a:r>
          </a:p>
          <a:p>
            <a:pPr eaLnBrk="1" hangingPunct="1">
              <a:lnSpc>
                <a:spcPct val="90000"/>
              </a:lnSpc>
            </a:pPr>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p>
            <a:pPr>
              <a:defRPr/>
            </a:pPr>
            <a:fld id="{2C9AA6A7-2E27-4D1B-A62B-291541717348}" type="slidenum">
              <a:rPr lang="zh-CN" altLang="en-US" smtClean="0"/>
              <a:pPr>
                <a:defRPr/>
              </a:pPr>
              <a:t>25</a:t>
            </a:fld>
            <a:endParaRPr lang="en-US" altLang="zh-CN" smtClean="0"/>
          </a:p>
        </p:txBody>
      </p:sp>
      <p:sp>
        <p:nvSpPr>
          <p:cNvPr id="67587" name="Rectangle 2"/>
          <p:cNvSpPr>
            <a:spLocks noGrp="1" noRot="1" noChangeAspect="1" noChangeArrowheads="1" noTextEdit="1"/>
          </p:cNvSpPr>
          <p:nvPr>
            <p:ph type="sldImg"/>
          </p:nvPr>
        </p:nvSpPr>
        <p:spPr>
          <a:xfrm>
            <a:off x="1152525" y="690563"/>
            <a:ext cx="4554538" cy="3417887"/>
          </a:xfrm>
          <a:ln/>
        </p:spPr>
      </p:sp>
      <p:sp>
        <p:nvSpPr>
          <p:cNvPr id="67588" name="Rectangle 3"/>
          <p:cNvSpPr>
            <a:spLocks noGrp="1" noChangeArrowheads="1"/>
          </p:cNvSpPr>
          <p:nvPr>
            <p:ph type="body" idx="1"/>
          </p:nvPr>
        </p:nvSpPr>
        <p:spPr>
          <a:xfrm>
            <a:off x="912813" y="4341813"/>
            <a:ext cx="5032375" cy="4116387"/>
          </a:xfrm>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041A61ED-7E29-471C-86E1-9B73FFBD114E}" type="slidenum">
              <a:rPr lang="en-US" altLang="zh-CN" smtClean="0"/>
              <a:pPr>
                <a:defRPr/>
              </a:pPr>
              <a:t>3</a:t>
            </a:fld>
            <a:endParaRPr lang="en-US" altLang="zh-CN" smtClean="0"/>
          </a:p>
        </p:txBody>
      </p:sp>
      <p:sp>
        <p:nvSpPr>
          <p:cNvPr id="51203" name="Rectangle 2"/>
          <p:cNvSpPr>
            <a:spLocks noGrp="1" noRot="1" noChangeAspect="1" noChangeArrowheads="1" noTextEdit="1"/>
          </p:cNvSpPr>
          <p:nvPr>
            <p:ph type="sldImg"/>
          </p:nvPr>
        </p:nvSpPr>
        <p:spPr>
          <a:xfrm>
            <a:off x="1106488" y="677863"/>
            <a:ext cx="4598987" cy="3449637"/>
          </a:xfrm>
          <a:ln/>
        </p:spPr>
      </p:sp>
      <p:sp>
        <p:nvSpPr>
          <p:cNvPr id="51204" name="Rectangle 3"/>
          <p:cNvSpPr>
            <a:spLocks noGrp="1" noChangeArrowheads="1"/>
          </p:cNvSpPr>
          <p:nvPr>
            <p:ph type="body" idx="1"/>
          </p:nvPr>
        </p:nvSpPr>
        <p:spPr>
          <a:xfrm>
            <a:off x="895350" y="4352925"/>
            <a:ext cx="5018088" cy="4129088"/>
          </a:xfrm>
          <a:noFill/>
          <a:ln/>
        </p:spPr>
        <p:txBody>
          <a:bodyPr/>
          <a:lstStyle/>
          <a:p>
            <a:pPr eaLnBrk="1" hangingPunct="1"/>
            <a:r>
              <a:rPr lang="en-US" altLang="zh-CN" sz="1000" smtClean="0"/>
              <a:t>We have solutions that meet your customer’s criteria – and their availability requirements.  For most, there is a tradeoff between what they would like to achieve and how much they can spend on an availability solution.</a:t>
            </a:r>
          </a:p>
          <a:p>
            <a:pPr eaLnBrk="1" hangingPunct="1"/>
            <a:endParaRPr lang="en-US" altLang="zh-CN" sz="1000" smtClean="0"/>
          </a:p>
          <a:p>
            <a:pPr eaLnBrk="1" hangingPunct="1"/>
            <a:r>
              <a:rPr lang="en-US" altLang="zh-CN" sz="1000" smtClean="0"/>
              <a:t>(You might hear hardware vendors claim to have all of these areas covered, but when you delve deeper, you will see that they can’t guarantee against database corruption, transactional consistency and application availability effectively.)</a:t>
            </a:r>
          </a:p>
          <a:p>
            <a:pPr eaLnBrk="1" hangingPunct="1"/>
            <a:endParaRPr lang="en-US" altLang="zh-CN" sz="1000" smtClean="0"/>
          </a:p>
          <a:p>
            <a:pPr eaLnBrk="1" hangingPunct="1"/>
            <a:r>
              <a:rPr lang="en-US" altLang="zh-CN" sz="1000" smtClean="0"/>
              <a:t>Let’s walk through the Sybase options, and how they map to the pyramid:</a:t>
            </a:r>
          </a:p>
          <a:p>
            <a:pPr eaLnBrk="1" hangingPunct="1"/>
            <a:endParaRPr lang="en-US" altLang="zh-CN" sz="1000" smtClean="0"/>
          </a:p>
          <a:p>
            <a:pPr eaLnBrk="1" hangingPunct="1">
              <a:buFontTx/>
              <a:buChar char="•"/>
            </a:pPr>
            <a:r>
              <a:rPr lang="en-US" altLang="zh-CN" sz="1000" smtClean="0"/>
              <a:t>As I mentioned in the previous slide, both server recovery and server availability are usually addressed with hardware or partner products.</a:t>
            </a:r>
          </a:p>
          <a:p>
            <a:pPr eaLnBrk="1" hangingPunct="1">
              <a:buFontTx/>
              <a:buChar char="•"/>
            </a:pPr>
            <a:r>
              <a:rPr lang="en-US" altLang="zh-CN" sz="1000" smtClean="0"/>
              <a:t>ASE HA option ensures local availability by creating a companion ASE database</a:t>
            </a:r>
          </a:p>
          <a:p>
            <a:pPr eaLnBrk="1" hangingPunct="1">
              <a:buFontTx/>
              <a:buChar char="•"/>
            </a:pPr>
            <a:r>
              <a:rPr lang="en-US" altLang="zh-CN" sz="1000" smtClean="0"/>
              <a:t>Storage replication is achieved through partners like EMC, Veritas, Hitachi and IBM</a:t>
            </a:r>
          </a:p>
          <a:p>
            <a:pPr eaLnBrk="1" hangingPunct="1">
              <a:buFontTx/>
              <a:buChar char="•"/>
            </a:pPr>
            <a:r>
              <a:rPr lang="en-US" altLang="zh-CN" sz="1000" smtClean="0"/>
              <a:t>Rep Server provides asynchronous transactional replication for multi-site environments</a:t>
            </a:r>
          </a:p>
          <a:p>
            <a:pPr eaLnBrk="1" hangingPunct="1">
              <a:buFontTx/>
              <a:buChar char="•"/>
            </a:pPr>
            <a:r>
              <a:rPr lang="en-US" altLang="zh-CN" sz="1000" smtClean="0"/>
              <a:t>To provide multi-site HA and DR (with faster failover and zero data loss), combine storage replication and Mirror Activator – now we’re into the mission-critical availability areas at the top of the pyramid</a:t>
            </a:r>
          </a:p>
          <a:p>
            <a:pPr eaLnBrk="1" hangingPunct="1">
              <a:buFontTx/>
              <a:buChar char="•"/>
            </a:pPr>
            <a:r>
              <a:rPr lang="en-US" altLang="zh-CN" sz="1000" smtClean="0"/>
              <a:t>For complete redundancy, ASE HA can be combined with Mirror Activator and storage replication solutions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AE4C33C0-F09C-4140-8856-44DA8CCB5140}" type="slidenum">
              <a:rPr lang="en-US" altLang="zh-CN" smtClean="0"/>
              <a:pPr>
                <a:defRPr/>
              </a:pPr>
              <a:t>27</a:t>
            </a:fld>
            <a:endParaRPr lang="en-US" altLang="zh-CN" smtClean="0"/>
          </a:p>
        </p:txBody>
      </p:sp>
      <p:sp>
        <p:nvSpPr>
          <p:cNvPr id="68611" name="Rectangle 2"/>
          <p:cNvSpPr>
            <a:spLocks noGrp="1" noRot="1" noChangeAspect="1" noChangeArrowheads="1" noTextEdit="1"/>
          </p:cNvSpPr>
          <p:nvPr>
            <p:ph type="sldImg"/>
          </p:nvPr>
        </p:nvSpPr>
        <p:spPr>
          <a:xfrm>
            <a:off x="1144588" y="685800"/>
            <a:ext cx="4572000" cy="3429000"/>
          </a:xfrm>
          <a:ln/>
        </p:spPr>
      </p:sp>
      <p:sp>
        <p:nvSpPr>
          <p:cNvPr id="68612"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pPr>
              <a:defRPr/>
            </a:pPr>
            <a:fld id="{A3AACE92-9C32-4940-B6E9-5F8617020BD9}" type="slidenum">
              <a:rPr lang="en-US" altLang="zh-CN" smtClean="0"/>
              <a:pPr>
                <a:defRPr/>
              </a:pPr>
              <a:t>29</a:t>
            </a:fld>
            <a:endParaRPr lang="en-US" altLang="zh-CN" smtClean="0"/>
          </a:p>
        </p:txBody>
      </p:sp>
      <p:sp>
        <p:nvSpPr>
          <p:cNvPr id="69635" name="Rectangle 2"/>
          <p:cNvSpPr>
            <a:spLocks noGrp="1" noRot="1" noChangeAspect="1" noChangeArrowheads="1" noTextEdit="1"/>
          </p:cNvSpPr>
          <p:nvPr>
            <p:ph type="sldImg"/>
          </p:nvPr>
        </p:nvSpPr>
        <p:spPr>
          <a:xfrm>
            <a:off x="1146175" y="685800"/>
            <a:ext cx="4567238" cy="3427413"/>
          </a:xfrm>
          <a:ln/>
        </p:spPr>
      </p:sp>
      <p:sp>
        <p:nvSpPr>
          <p:cNvPr id="69636" name="Rectangle 3"/>
          <p:cNvSpPr>
            <a:spLocks noGrp="1" noChangeArrowheads="1"/>
          </p:cNvSpPr>
          <p:nvPr>
            <p:ph type="body" idx="1"/>
          </p:nvPr>
        </p:nvSpPr>
        <p:spPr>
          <a:xfrm>
            <a:off x="912813" y="4344988"/>
            <a:ext cx="5032375" cy="4113212"/>
          </a:xfrm>
          <a:noFill/>
          <a:ln/>
        </p:spPr>
        <p:txBody>
          <a:bodyPr/>
          <a:lstStyle/>
          <a:p>
            <a:pPr eaLnBrk="1" hangingPunct="1">
              <a:spcBef>
                <a:spcPct val="0"/>
              </a:spcBef>
            </a:pPr>
            <a:r>
              <a:rPr lang="en-US" altLang="zh-CN" smtClean="0"/>
              <a:t>Mirror Activator requires block replication to mirror the primary database. </a:t>
            </a:r>
          </a:p>
          <a:p>
            <a:pPr eaLnBrk="1" hangingPunct="1">
              <a:spcBef>
                <a:spcPct val="0"/>
              </a:spcBef>
            </a:pPr>
            <a:endParaRPr lang="en-US" altLang="zh-CN" smtClean="0"/>
          </a:p>
          <a:p>
            <a:pPr eaLnBrk="1" hangingPunct="1">
              <a:spcBef>
                <a:spcPct val="0"/>
              </a:spcBef>
            </a:pPr>
            <a:r>
              <a:rPr lang="en-US" altLang="zh-CN" smtClean="0"/>
              <a:t>Mirror Activator works with all the major block replication systems, specifically EMC SRDF, Veritas Volume Replicator, NetApp SnapMirror, and Hitachi TrueCopy.</a:t>
            </a:r>
          </a:p>
          <a:p>
            <a:pPr eaLnBrk="1" hangingPunct="1">
              <a:spcBef>
                <a:spcPct val="0"/>
              </a:spcBef>
            </a:pPr>
            <a:r>
              <a:rPr lang="en-US" altLang="zh-CN" smtClean="0"/>
              <a:t>We have partnered with these vendors to offer this complementary solution to their storage replication solutions.</a:t>
            </a:r>
          </a:p>
          <a:p>
            <a:pPr eaLnBrk="1" hangingPunct="1">
              <a:spcBef>
                <a:spcPct val="0"/>
              </a:spcBef>
            </a:pPr>
            <a:r>
              <a:rPr lang="en-US" altLang="zh-CN" smtClean="0"/>
              <a:t>As you can see from the diagram, the block replication system replicates or “mirrors” the systems from the primary – the file system, web/app servers and database information.  But in this case, only the changes that have been written from the database to the log device are mirrored.  Only the log-device is mirrored, the actual database itself is not mirrored.</a:t>
            </a:r>
          </a:p>
          <a:p>
            <a:pPr eaLnBrk="1" hangingPunct="1">
              <a:spcBef>
                <a:spcPct val="0"/>
              </a:spcBef>
            </a:pPr>
            <a:r>
              <a:rPr lang="en-US" altLang="zh-CN" smtClean="0"/>
              <a:t>On the secondary site, the information from the mirrored log device is used to write (replicate) the changes to the actual database.  That updated database is then available for real time reporting and decision support.  </a:t>
            </a:r>
          </a:p>
          <a:p>
            <a:pPr eaLnBrk="1" hangingPunct="1">
              <a:spcBef>
                <a:spcPct val="0"/>
              </a:spcBef>
            </a:pPr>
            <a:r>
              <a:rPr lang="en-US" altLang="zh-CN" smtClean="0"/>
              <a:t>The file systems and app/web storage are mirrored using block replication mode and are unaffected by Mirror Activator. </a:t>
            </a:r>
          </a:p>
          <a:p>
            <a:pPr eaLnBrk="1" hangingPunct="1">
              <a:spcBef>
                <a:spcPct val="0"/>
              </a:spcBef>
            </a:pPr>
            <a:endParaRPr lang="en-US" altLang="zh-CN" smtClean="0"/>
          </a:p>
          <a:p>
            <a:pPr eaLnBrk="1" hangingPunct="1">
              <a:spcBef>
                <a:spcPct val="0"/>
              </a:spcBef>
            </a:pPr>
            <a:endParaRPr lang="en-US" altLang="zh-CN" smtClean="0"/>
          </a:p>
          <a:p>
            <a:pPr eaLnBrk="1" hangingPunct="1">
              <a:spcBef>
                <a:spcPct val="0"/>
              </a:spcBef>
            </a:pPr>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p:txBody>
          <a:bodyPr/>
          <a:lstStyle/>
          <a:p>
            <a:pPr>
              <a:defRPr/>
            </a:pPr>
            <a:fld id="{018389F4-8D75-4BFA-88C4-E418D02AE7A9}" type="slidenum">
              <a:rPr lang="en-US" altLang="zh-CN" smtClean="0"/>
              <a:pPr>
                <a:defRPr/>
              </a:pPr>
              <a:t>30</a:t>
            </a:fld>
            <a:endParaRPr lang="en-US" altLang="zh-CN" smtClean="0"/>
          </a:p>
        </p:txBody>
      </p:sp>
      <p:sp>
        <p:nvSpPr>
          <p:cNvPr id="70659" name="Rectangle 2"/>
          <p:cNvSpPr>
            <a:spLocks noGrp="1" noRot="1" noChangeAspect="1" noChangeArrowheads="1" noTextEdit="1"/>
          </p:cNvSpPr>
          <p:nvPr>
            <p:ph type="sldImg"/>
          </p:nvPr>
        </p:nvSpPr>
        <p:spPr>
          <a:xfrm>
            <a:off x="1144588" y="685800"/>
            <a:ext cx="4572000" cy="3429000"/>
          </a:xfrm>
          <a:ln/>
        </p:spPr>
      </p:sp>
      <p:sp>
        <p:nvSpPr>
          <p:cNvPr id="7066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pPr>
              <a:defRPr/>
            </a:pPr>
            <a:fld id="{0C50E436-6A74-4173-96C2-369FE258226A}" type="slidenum">
              <a:rPr lang="en-US" altLang="zh-CN" smtClean="0"/>
              <a:pPr>
                <a:defRPr/>
              </a:pPr>
              <a:t>31</a:t>
            </a:fld>
            <a:endParaRPr lang="en-US" altLang="zh-CN" smtClean="0"/>
          </a:p>
        </p:txBody>
      </p:sp>
      <p:sp>
        <p:nvSpPr>
          <p:cNvPr id="71683" name="Rectangle 2"/>
          <p:cNvSpPr>
            <a:spLocks noGrp="1" noRot="1" noChangeAspect="1" noChangeArrowheads="1" noTextEdit="1"/>
          </p:cNvSpPr>
          <p:nvPr>
            <p:ph type="sldImg"/>
          </p:nvPr>
        </p:nvSpPr>
        <p:spPr>
          <a:xfrm>
            <a:off x="1144588" y="685800"/>
            <a:ext cx="4572000" cy="3429000"/>
          </a:xfrm>
          <a:ln/>
        </p:spPr>
      </p:sp>
      <p:sp>
        <p:nvSpPr>
          <p:cNvPr id="71684" name="Rectangle 3"/>
          <p:cNvSpPr>
            <a:spLocks noGrp="1" noChangeArrowheads="1"/>
          </p:cNvSpPr>
          <p:nvPr>
            <p:ph type="body" idx="1"/>
          </p:nvPr>
        </p:nvSpPr>
        <p:spPr>
          <a:xfrm>
            <a:off x="914400" y="4343400"/>
            <a:ext cx="5029200" cy="4114800"/>
          </a:xfrm>
          <a:noFill/>
          <a:ln/>
        </p:spPr>
        <p:txBody>
          <a:bodyPr/>
          <a:lstStyle/>
          <a:p>
            <a:pPr eaLnBrk="1" hangingPunct="1"/>
            <a:r>
              <a:rPr lang="en-US" altLang="zh-CN" smtClean="0"/>
              <a:t>So, Mirror Activator delivers on requirements for:</a:t>
            </a:r>
          </a:p>
          <a:p>
            <a:pPr eaLnBrk="1" hangingPunct="1"/>
            <a:r>
              <a:rPr lang="en-US" altLang="zh-CN" smtClean="0"/>
              <a:t>Improving availability by achieving database recovery in seconds without risk of startup errors</a:t>
            </a:r>
          </a:p>
          <a:p>
            <a:pPr eaLnBrk="1" hangingPunct="1"/>
            <a:r>
              <a:rPr lang="en-US" altLang="zh-CN" smtClean="0"/>
              <a:t>Better TCO by reducing bandwidth requirements for the database from all disk blocks that have changed to just the transaction log, as well as making the standby database server hardware independent</a:t>
            </a:r>
          </a:p>
          <a:p>
            <a:pPr eaLnBrk="1" hangingPunct="1"/>
            <a:r>
              <a:rPr lang="en-US" altLang="zh-CN" smtClean="0"/>
              <a:t>Guaranteed data and transaction integrity through synchronous replication of transactions</a:t>
            </a:r>
          </a:p>
          <a:p>
            <a:pPr eaLnBrk="1" hangingPunct="1"/>
            <a:r>
              <a:rPr lang="en-US" altLang="zh-CN" smtClean="0"/>
              <a:t>Enhanced ROA through the use of live standby systems for read-only applications or to cover operational requirements for maintenance windows</a:t>
            </a:r>
          </a:p>
          <a:p>
            <a:pPr eaLnBrk="1" hangingPunct="1"/>
            <a:r>
              <a:rPr lang="en-US" altLang="zh-CN" smtClean="0"/>
              <a:t>Now let’s look at these in a little more detail:</a:t>
            </a:r>
          </a:p>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p:txBody>
          <a:bodyPr/>
          <a:lstStyle/>
          <a:p>
            <a:pPr>
              <a:defRPr/>
            </a:pPr>
            <a:fld id="{48C62D39-D689-4767-B517-43A3FDA9C9D1}" type="slidenum">
              <a:rPr lang="en-US" altLang="zh-CN" smtClean="0"/>
              <a:pPr>
                <a:defRPr/>
              </a:pPr>
              <a:t>34</a:t>
            </a:fld>
            <a:endParaRPr lang="en-US" altLang="zh-CN" smtClean="0"/>
          </a:p>
        </p:txBody>
      </p:sp>
      <p:sp>
        <p:nvSpPr>
          <p:cNvPr id="72707" name="Rectangle 2"/>
          <p:cNvSpPr>
            <a:spLocks noGrp="1" noRot="1" noChangeAspect="1" noChangeArrowheads="1" noTextEdit="1"/>
          </p:cNvSpPr>
          <p:nvPr>
            <p:ph type="sldImg"/>
          </p:nvPr>
        </p:nvSpPr>
        <p:spPr>
          <a:xfrm>
            <a:off x="1144588" y="684213"/>
            <a:ext cx="4572000" cy="3429000"/>
          </a:xfrm>
          <a:ln/>
        </p:spPr>
      </p:sp>
      <p:sp>
        <p:nvSpPr>
          <p:cNvPr id="72708" name="Rectangle 3"/>
          <p:cNvSpPr>
            <a:spLocks noGrp="1" noChangeArrowheads="1"/>
          </p:cNvSpPr>
          <p:nvPr>
            <p:ph type="body" idx="1"/>
          </p:nvPr>
        </p:nvSpPr>
        <p:spPr>
          <a:xfrm>
            <a:off x="914400" y="4343400"/>
            <a:ext cx="5029200" cy="4116388"/>
          </a:xfrm>
          <a:noFill/>
          <a:ln/>
        </p:spPr>
        <p:txBody>
          <a:bodyPr lIns="90451" tIns="45226" rIns="90451" bIns="45226"/>
          <a:lstStyle/>
          <a:p>
            <a:pPr eaLnBrk="1" hangingPunct="1">
              <a:buFontTx/>
              <a:buChar char="•"/>
            </a:pPr>
            <a:r>
              <a:rPr lang="en-US" altLang="en-US" sz="2000" smtClean="0">
                <a:cs typeface="Times New Roman" pitchFamily="18" charset="0"/>
              </a:rPr>
              <a:t>High Availability</a:t>
            </a:r>
          </a:p>
          <a:p>
            <a:pPr lvl="1" eaLnBrk="1" hangingPunct="1">
              <a:buFontTx/>
              <a:buChar char="•"/>
            </a:pPr>
            <a:r>
              <a:rPr lang="en-US" altLang="en-US" sz="2000" smtClean="0">
                <a:cs typeface="Times New Roman" pitchFamily="18" charset="0"/>
              </a:rPr>
              <a:t>E-business information must be available 23/7, the competition is just a click away, replication server provides ‘warm standby’ for both planned and unplanned downtime  - works across the WAN for site disaster recovery </a:t>
            </a:r>
          </a:p>
          <a:p>
            <a:pPr lvl="1" eaLnBrk="1" hangingPunct="1">
              <a:buFontTx/>
              <a:buChar char="•"/>
            </a:pPr>
            <a:endParaRPr lang="en-US" altLang="en-US" sz="2000" smtClean="0">
              <a:cs typeface="Times New Roman" pitchFamily="18" charset="0"/>
            </a:endParaRPr>
          </a:p>
          <a:p>
            <a:pPr eaLnBrk="1" hangingPunct="1">
              <a:buFontTx/>
              <a:buChar char="•"/>
            </a:pPr>
            <a:r>
              <a:rPr lang="en-US" altLang="en-US" sz="2000" smtClean="0">
                <a:cs typeface="Times New Roman" pitchFamily="18" charset="0"/>
              </a:rPr>
              <a:t>Data Distribution</a:t>
            </a:r>
          </a:p>
          <a:p>
            <a:pPr lvl="1" eaLnBrk="1" hangingPunct="1">
              <a:buFontTx/>
              <a:buChar char="•"/>
            </a:pPr>
            <a:r>
              <a:rPr lang="en-US" altLang="en-US" sz="2000" smtClean="0">
                <a:cs typeface="Times New Roman" pitchFamily="18" charset="0"/>
              </a:rPr>
              <a:t>Many companies have distributed their data to get it closer to the customer, yet they want control of it in a centralized place. </a:t>
            </a:r>
          </a:p>
          <a:p>
            <a:pPr lvl="1" eaLnBrk="1" hangingPunct="1">
              <a:buFontTx/>
              <a:buChar char="•"/>
            </a:pPr>
            <a:r>
              <a:rPr lang="en-US" altLang="en-US" sz="2000" smtClean="0">
                <a:cs typeface="Times New Roman" pitchFamily="18" charset="0"/>
              </a:rPr>
              <a:t>Replication allows data to be moved to where is is needed, or sites in near real time. Move all or parts of the database</a:t>
            </a:r>
          </a:p>
          <a:p>
            <a:pPr lvl="1" eaLnBrk="1" hangingPunct="1">
              <a:buFontTx/>
              <a:buChar char="•"/>
            </a:pPr>
            <a:r>
              <a:rPr lang="en-US" altLang="en-US" sz="2000" smtClean="0">
                <a:cs typeface="Times New Roman" pitchFamily="18" charset="0"/>
              </a:rPr>
              <a:t>Allows companies to maintain a corporate overview of the distribute information, by using 2 way replication</a:t>
            </a:r>
          </a:p>
          <a:p>
            <a:pPr lvl="1" eaLnBrk="1" hangingPunct="1"/>
            <a:r>
              <a:rPr lang="en-US" altLang="en-US" sz="2000" smtClean="0">
                <a:cs typeface="Times New Roman" pitchFamily="18" charset="0"/>
              </a:rPr>
              <a:t>Separation of OLTP and DSS </a:t>
            </a:r>
          </a:p>
          <a:p>
            <a:pPr lvl="1" eaLnBrk="1" hangingPunct="1">
              <a:buFontTx/>
              <a:buChar char="•"/>
            </a:pPr>
            <a:r>
              <a:rPr lang="en-US" altLang="en-US" sz="2000" smtClean="0">
                <a:cs typeface="Times New Roman" pitchFamily="18" charset="0"/>
              </a:rPr>
              <a:t>	intensive queries can be run against a live database without affecting the operational database </a:t>
            </a:r>
          </a:p>
          <a:p>
            <a:pPr lvl="1" eaLnBrk="1" hangingPunct="1">
              <a:buFontTx/>
              <a:buChar char="•"/>
            </a:pPr>
            <a:r>
              <a:rPr lang="en-US" altLang="en-US" sz="2000" smtClean="0">
                <a:cs typeface="Arial" charset="0"/>
              </a:rPr>
              <a:t>  alternative to the data warehouse but from an operational data perspective</a:t>
            </a:r>
            <a:r>
              <a:rPr lang="en-US" altLang="en-US" sz="2000" smtClean="0">
                <a:cs typeface="Times New Roman" pitchFamily="18" charset="0"/>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p>
            <a:pPr>
              <a:defRPr/>
            </a:pPr>
            <a:fld id="{780F4F8C-A762-4A96-A98D-1664E4423A98}" type="slidenum">
              <a:rPr lang="en-US" altLang="zh-CN" smtClean="0"/>
              <a:pPr>
                <a:defRPr/>
              </a:pPr>
              <a:t>4</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684213" y="4343400"/>
            <a:ext cx="5489575" cy="4114800"/>
          </a:xfrm>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p>
            <a:pPr>
              <a:defRPr/>
            </a:pPr>
            <a:fld id="{F7A21B49-A94A-4D23-8BA6-949EBCD22AD0}" type="slidenum">
              <a:rPr lang="en-US" altLang="zh-CN" smtClean="0"/>
              <a:pPr>
                <a:defRPr/>
              </a:pPr>
              <a:t>5</a:t>
            </a:fld>
            <a:endParaRPr lang="en-US" altLang="zh-CN" smtClean="0"/>
          </a:p>
        </p:txBody>
      </p:sp>
      <p:sp>
        <p:nvSpPr>
          <p:cNvPr id="53251" name="Rectangle 2"/>
          <p:cNvSpPr>
            <a:spLocks noGrp="1" noRot="1" noChangeAspect="1" noChangeArrowheads="1" noTextEdit="1"/>
          </p:cNvSpPr>
          <p:nvPr>
            <p:ph type="sldImg"/>
          </p:nvPr>
        </p:nvSpPr>
        <p:spPr>
          <a:xfrm>
            <a:off x="1144588" y="685800"/>
            <a:ext cx="4572000" cy="3429000"/>
          </a:xfrm>
          <a:ln/>
        </p:spPr>
      </p:sp>
      <p:sp>
        <p:nvSpPr>
          <p:cNvPr id="53252" name="Rectangle 3"/>
          <p:cNvSpPr>
            <a:spLocks noGrp="1" noChangeArrowheads="1"/>
          </p:cNvSpPr>
          <p:nvPr>
            <p:ph type="body" idx="1"/>
          </p:nvPr>
        </p:nvSpPr>
        <p:spPr>
          <a:xfrm>
            <a:off x="915988" y="4343400"/>
            <a:ext cx="5026025" cy="4114800"/>
          </a:xfrm>
          <a:noFill/>
          <a:ln/>
        </p:spPr>
        <p:txBody>
          <a:bodyPr lIns="91984" tIns="45992" rIns="91984" bIns="45992"/>
          <a:lstStyle/>
          <a:p>
            <a:pPr eaLnBrk="1" hangingPunct="1"/>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zh-CN" altLang="en-US"/>
              <a:t>Sybase Analyst Event August 2003</a:t>
            </a:r>
            <a:endParaRPr lang="en-US" altLang="zh-CN"/>
          </a:p>
        </p:txBody>
      </p:sp>
      <p:sp>
        <p:nvSpPr>
          <p:cNvPr id="7" name="Rectangle 7"/>
          <p:cNvSpPr>
            <a:spLocks noGrp="1" noChangeArrowheads="1"/>
          </p:cNvSpPr>
          <p:nvPr>
            <p:ph type="sldNum" sz="quarter" idx="5"/>
          </p:nvPr>
        </p:nvSpPr>
        <p:spPr>
          <a:ln/>
        </p:spPr>
        <p:txBody>
          <a:bodyPr/>
          <a:lstStyle/>
          <a:p>
            <a:fld id="{B6D41CA9-F5E8-4633-A011-058C2F82B70B}" type="slidenum">
              <a:rPr lang="zh-CN" altLang="en-US"/>
              <a:pPr/>
              <a:t>7</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r>
              <a:rPr lang="zh-CN" altLang="en-US"/>
              <a:t>绝大多数伸缩能力都是通过对称多处理器（</a:t>
            </a:r>
            <a:r>
              <a:rPr lang="en-US" altLang="zh-CN"/>
              <a:t>SMP</a:t>
            </a:r>
            <a:r>
              <a:rPr lang="zh-CN" altLang="en-US"/>
              <a:t>）式向上扩展来实现的，即向单台服务器上添加更多的处理器、内存、磁盘和网卡。多家厂商的产品已经证明，在常规商务负载环境下，</a:t>
            </a:r>
            <a:r>
              <a:rPr lang="en-US" altLang="zh-CN"/>
              <a:t>SMP</a:t>
            </a:r>
            <a:r>
              <a:rPr lang="zh-CN" altLang="en-US"/>
              <a:t>服务器能够提供</a:t>
            </a:r>
            <a:r>
              <a:rPr lang="en-US" altLang="zh-CN"/>
              <a:t>10</a:t>
            </a:r>
            <a:r>
              <a:rPr lang="zh-CN" altLang="en-US"/>
              <a:t>倍于单处理器系统的向上扩展能力。然而，单节点体系结构最终会达到一个瓶颈并无法实现进一步的有效扩展。这种瓶颈表现为逐渐缩小的回报率或者价格惊人的昂贵硬件设备。</a:t>
            </a:r>
          </a:p>
          <a:p>
            <a:r>
              <a:rPr lang="zh-CN" altLang="en-US"/>
              <a:t>为实现超过</a:t>
            </a:r>
            <a:r>
              <a:rPr lang="en-US" altLang="zh-CN"/>
              <a:t>10</a:t>
            </a:r>
            <a:r>
              <a:rPr lang="zh-CN" altLang="en-US"/>
              <a:t>倍的扩展，应用设计人员倾向于采用群集式向外扩展体系结构，此种情况下，工作负载和数据库将被划分在</a:t>
            </a:r>
            <a:r>
              <a:rPr lang="en-US" altLang="zh-CN"/>
              <a:t>SMP</a:t>
            </a:r>
            <a:r>
              <a:rPr lang="zh-CN" altLang="en-US"/>
              <a:t>节点阵列当中。向外扩展式系统通过向群集中添加更多节点的方式实现扩展。尽管群集实际上是一个节点阵列，但其却可以向单套系统那样进行编程和管理。理想情况下，这种划分对于客户端和应用程序来说是完全透明的。</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zh-CN" altLang="en-US"/>
              <a:t>Sybase Analyst Event August 2003</a:t>
            </a:r>
            <a:endParaRPr lang="en-US" altLang="zh-CN"/>
          </a:p>
        </p:txBody>
      </p:sp>
      <p:sp>
        <p:nvSpPr>
          <p:cNvPr id="7" name="Rectangle 7"/>
          <p:cNvSpPr>
            <a:spLocks noGrp="1" noChangeArrowheads="1"/>
          </p:cNvSpPr>
          <p:nvPr>
            <p:ph type="sldNum" sz="quarter" idx="5"/>
          </p:nvPr>
        </p:nvSpPr>
        <p:spPr>
          <a:ln/>
        </p:spPr>
        <p:txBody>
          <a:bodyPr/>
          <a:lstStyle/>
          <a:p>
            <a:fld id="{B9BECDB6-B863-495B-B131-55B350AD4BB2}" type="slidenum">
              <a:rPr lang="zh-CN" altLang="en-US"/>
              <a:pPr/>
              <a:t>8</a:t>
            </a:fld>
            <a:endParaRPr lang="en-US" altLang="zh-CN"/>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r>
              <a:rPr lang="zh-CN" altLang="en-US" sz="1000" dirty="0"/>
              <a:t>理想的系统性能应呈现线性变化趋势，也就是说，如果处理器和磁盘数量增加一倍，那么，系统吞吐量也应增大一倍，或者，请求响应时间应缩短一半。这两种结果分别称为线性向上扩展和线性速度提升 。</a:t>
            </a:r>
          </a:p>
          <a:p>
            <a:r>
              <a:rPr lang="zh-CN" altLang="en-US" sz="1000" dirty="0"/>
              <a:t>目前没有一种得到普遍接受的伸缩性衡量标准 </a:t>
            </a:r>
          </a:p>
          <a:p>
            <a:endParaRPr lang="zh-CN" altLang="en-US" sz="1000" dirty="0"/>
          </a:p>
          <a:p>
            <a:r>
              <a:rPr lang="en-US" altLang="zh-CN" sz="1000" dirty="0" err="1"/>
              <a:t>Scaleup</a:t>
            </a:r>
            <a:endParaRPr lang="en-US" altLang="zh-CN" sz="1000" i="1" dirty="0"/>
          </a:p>
          <a:p>
            <a:pPr lvl="1"/>
            <a:r>
              <a:rPr lang="en-US" altLang="zh-CN" sz="1000" i="1" dirty="0" err="1"/>
              <a:t>Scaleup</a:t>
            </a:r>
            <a:r>
              <a:rPr lang="en-US" altLang="zh-CN" sz="1000" dirty="0"/>
              <a:t> is the capability to provide continued increases in throughput in the presence of limited increases in processing capability while keeping time constant:</a:t>
            </a:r>
          </a:p>
          <a:p>
            <a:pPr lvl="2"/>
            <a:r>
              <a:rPr lang="en-US" altLang="zh-CN" sz="1000" dirty="0"/>
              <a:t>	</a:t>
            </a:r>
            <a:r>
              <a:rPr lang="en-US" altLang="zh-CN" sz="1000" dirty="0" err="1"/>
              <a:t>Scaleup</a:t>
            </a:r>
            <a:r>
              <a:rPr lang="en-US" altLang="zh-CN" sz="1000" dirty="0"/>
              <a:t> = (volume parallel) / (volume original) – time for </a:t>
            </a:r>
            <a:r>
              <a:rPr lang="en-US" altLang="zh-CN" sz="1000" dirty="0" err="1"/>
              <a:t>interprocess</a:t>
            </a:r>
            <a:r>
              <a:rPr lang="en-US" altLang="zh-CN" sz="1000" dirty="0"/>
              <a:t> communication</a:t>
            </a:r>
          </a:p>
          <a:p>
            <a:pPr lvl="1"/>
            <a:r>
              <a:rPr lang="en-US" altLang="zh-CN" sz="1000" dirty="0"/>
              <a:t>For example, if thirty users consume close to 100 per cent of the CPU during their normal processing, adding more users would cause the system to slow down due to contention for limited CPU cycles. However, by adding CPUs, extra users can be supported without degrading performance.</a:t>
            </a:r>
          </a:p>
          <a:p>
            <a:r>
              <a:rPr lang="en-US" altLang="zh-CN" sz="1000" dirty="0"/>
              <a:t>Speedup</a:t>
            </a:r>
            <a:endParaRPr lang="en-US" altLang="zh-CN" sz="1000" i="1" dirty="0"/>
          </a:p>
          <a:p>
            <a:pPr lvl="1"/>
            <a:r>
              <a:rPr lang="en-US" altLang="zh-CN" sz="1000" i="1" dirty="0"/>
              <a:t>Speedup</a:t>
            </a:r>
            <a:r>
              <a:rPr lang="en-US" altLang="zh-CN" sz="1000" dirty="0"/>
              <a:t> is the capability to provide continued increases in speed in the presence of limited increases in processing capability, while keeping the task constant:</a:t>
            </a:r>
          </a:p>
          <a:p>
            <a:pPr lvl="2"/>
            <a:r>
              <a:rPr lang="en-US" altLang="zh-CN" sz="1000" dirty="0"/>
              <a:t>	Speedup = (time original) / (time parallel) – time for </a:t>
            </a:r>
            <a:r>
              <a:rPr lang="en-US" altLang="zh-CN" sz="1000" dirty="0" err="1"/>
              <a:t>interprocess</a:t>
            </a:r>
            <a:r>
              <a:rPr lang="en-US" altLang="zh-CN" sz="1000" dirty="0"/>
              <a:t> communication</a:t>
            </a:r>
          </a:p>
          <a:p>
            <a:pPr lvl="1"/>
            <a:r>
              <a:rPr lang="en-US" altLang="zh-CN" sz="1000" dirty="0"/>
              <a:t>Speedup results in resource availability for other tasks. For example, if queries would normally take ten minutes to process, and running in parallel reduces the time to five minutes, then additional queries can run without introducing the contention that might occur were they to run concurrently.</a:t>
            </a:r>
          </a:p>
          <a:p>
            <a:endParaRPr lang="zh-CN" altLang="en-US" sz="10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C840AFFC-CB95-4094-9A15-1174E85C8190}" type="slidenum">
              <a:rPr lang="en-US" altLang="zh-CN" smtClean="0"/>
              <a:pPr>
                <a:defRPr/>
              </a:pPr>
              <a:t>10</a:t>
            </a:fld>
            <a:endParaRPr lang="en-US" altLang="zh-CN" smtClean="0"/>
          </a:p>
        </p:txBody>
      </p:sp>
      <p:sp>
        <p:nvSpPr>
          <p:cNvPr id="5427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8FA2C4E-B8E8-4AFB-AC54-3ABDF48A6C4E}" type="slidenum">
              <a:rPr lang="en-US" altLang="zh-CN" sz="1200"/>
              <a:pPr algn="r"/>
              <a:t>10</a:t>
            </a:fld>
            <a:endParaRPr lang="en-US" altLang="zh-CN" sz="1200"/>
          </a:p>
        </p:txBody>
      </p:sp>
      <p:sp>
        <p:nvSpPr>
          <p:cNvPr id="54276" name="Rectangle 2"/>
          <p:cNvSpPr>
            <a:spLocks noGrp="1" noRot="1" noChangeAspect="1" noChangeArrowheads="1" noTextEdit="1"/>
          </p:cNvSpPr>
          <p:nvPr>
            <p:ph type="sldImg"/>
          </p:nvPr>
        </p:nvSpPr>
        <p:spPr>
          <a:xfrm>
            <a:off x="1141413" y="685800"/>
            <a:ext cx="4572000" cy="3429000"/>
          </a:xfrm>
          <a:ln/>
        </p:spPr>
      </p:sp>
      <p:sp>
        <p:nvSpPr>
          <p:cNvPr id="54277" name="Rectangle 3"/>
          <p:cNvSpPr>
            <a:spLocks noGrp="1" noChangeArrowheads="1"/>
          </p:cNvSpPr>
          <p:nvPr>
            <p:ph type="body" idx="1"/>
          </p:nvPr>
        </p:nvSpPr>
        <p:spPr>
          <a:noFill/>
          <a:ln/>
        </p:spPr>
        <p:txBody>
          <a:bodyPr/>
          <a:lstStyle/>
          <a:p>
            <a:pPr eaLnBrk="1" hangingPunct="1"/>
            <a:endParaRPr lang="en-US" altLang="zh-CN" smtClean="0"/>
          </a:p>
          <a:p>
            <a:pPr eaLnBrk="1" hangingPunct="1"/>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p>
            <a:pPr>
              <a:defRPr/>
            </a:pPr>
            <a:fld id="{6B1F0301-608D-4966-BFCA-F6E57C007D57}" type="slidenum">
              <a:rPr lang="en-US" altLang="zh-CN" smtClean="0"/>
              <a:pPr>
                <a:defRPr/>
              </a:pPr>
              <a:t>11</a:t>
            </a:fld>
            <a:endParaRPr lang="en-US" altLang="zh-CN" smtClean="0"/>
          </a:p>
        </p:txBody>
      </p:sp>
      <p:sp>
        <p:nvSpPr>
          <p:cNvPr id="552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99B9E36-1B66-4699-89F7-67186F3654CF}" type="slidenum">
              <a:rPr lang="en-US" altLang="zh-CN" sz="1200"/>
              <a:pPr algn="r"/>
              <a:t>11</a:t>
            </a:fld>
            <a:endParaRPr lang="en-US" altLang="zh-CN" sz="1200"/>
          </a:p>
        </p:txBody>
      </p:sp>
      <p:sp>
        <p:nvSpPr>
          <p:cNvPr id="55300" name="Rectangle 2"/>
          <p:cNvSpPr>
            <a:spLocks noGrp="1" noRot="1" noChangeAspect="1" noChangeArrowheads="1" noTextEdit="1"/>
          </p:cNvSpPr>
          <p:nvPr>
            <p:ph type="sldImg"/>
          </p:nvPr>
        </p:nvSpPr>
        <p:spPr>
          <a:xfrm>
            <a:off x="1144588" y="685800"/>
            <a:ext cx="4572000" cy="3429000"/>
          </a:xfrm>
          <a:ln/>
        </p:spPr>
      </p:sp>
      <p:sp>
        <p:nvSpPr>
          <p:cNvPr id="55301" name="Rectangle 3"/>
          <p:cNvSpPr>
            <a:spLocks noGrp="1" noChangeArrowheads="1"/>
          </p:cNvSpPr>
          <p:nvPr>
            <p:ph type="body" idx="1"/>
          </p:nvPr>
        </p:nvSpPr>
        <p:spPr>
          <a:xfrm>
            <a:off x="912813" y="4343400"/>
            <a:ext cx="5032375" cy="4114800"/>
          </a:xfrm>
          <a:noFill/>
          <a:ln/>
        </p:spPr>
        <p:txBody>
          <a:bodyPr lIns="91738" tIns="45869" rIns="91738" bIns="45869"/>
          <a:lstStyle/>
          <a:p>
            <a:pPr eaLnBrk="1" hangingPunct="1">
              <a:lnSpc>
                <a:spcPct val="90000"/>
              </a:lnSpc>
            </a:pPr>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p:txBody>
          <a:bodyPr/>
          <a:lstStyle/>
          <a:p>
            <a:pPr>
              <a:defRPr/>
            </a:pPr>
            <a:fld id="{1199FA63-1BE2-4D40-A76E-8AEC881BAB30}" type="slidenum">
              <a:rPr lang="en-US" altLang="zh-CN" smtClean="0"/>
              <a:pPr>
                <a:defRPr/>
              </a:pPr>
              <a:t>12</a:t>
            </a:fld>
            <a:endParaRPr lang="en-US" altLang="zh-CN" smtClean="0"/>
          </a:p>
        </p:txBody>
      </p:sp>
      <p:sp>
        <p:nvSpPr>
          <p:cNvPr id="5632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F45D362-3827-4A29-92B3-04F2FB9831FD}" type="slidenum">
              <a:rPr lang="en-US" altLang="zh-CN" sz="1200"/>
              <a:pPr algn="r"/>
              <a:t>12</a:t>
            </a:fld>
            <a:endParaRPr lang="en-US" altLang="zh-CN" sz="1200"/>
          </a:p>
        </p:txBody>
      </p:sp>
      <p:sp>
        <p:nvSpPr>
          <p:cNvPr id="56324" name="Rectangle 2"/>
          <p:cNvSpPr>
            <a:spLocks noGrp="1" noRot="1" noChangeAspect="1" noChangeArrowheads="1" noTextEdit="1"/>
          </p:cNvSpPr>
          <p:nvPr>
            <p:ph type="sldImg"/>
          </p:nvPr>
        </p:nvSpPr>
        <p:spPr>
          <a:xfrm>
            <a:off x="1144588" y="685800"/>
            <a:ext cx="4572000" cy="3429000"/>
          </a:xfrm>
          <a:ln/>
        </p:spPr>
      </p:sp>
      <p:sp>
        <p:nvSpPr>
          <p:cNvPr id="56325" name="Rectangle 3"/>
          <p:cNvSpPr>
            <a:spLocks noGrp="1" noChangeArrowheads="1"/>
          </p:cNvSpPr>
          <p:nvPr>
            <p:ph type="body" idx="1"/>
          </p:nvPr>
        </p:nvSpPr>
        <p:spPr>
          <a:xfrm>
            <a:off x="912813" y="4343400"/>
            <a:ext cx="5032375" cy="4114800"/>
          </a:xfrm>
          <a:noFill/>
          <a:ln/>
        </p:spPr>
        <p:txBody>
          <a:bodyPr lIns="91738" tIns="45869" rIns="91738" bIns="45869"/>
          <a:lstStyle/>
          <a:p>
            <a:pPr eaLnBrk="1" hangingPunct="1">
              <a:lnSpc>
                <a:spcPct val="90000"/>
              </a:lnSpc>
            </a:pP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292600"/>
            <a:ext cx="9144000" cy="1300163"/>
          </a:xfrm>
          <a:prstGeom prst="rect">
            <a:avLst/>
          </a:prstGeom>
          <a:solidFill>
            <a:srgbClr val="808080">
              <a:alpha val="74001"/>
            </a:srgbClr>
          </a:solidFill>
          <a:ln w="9525">
            <a:noFill/>
            <a:miter lim="800000"/>
            <a:headEnd/>
            <a:tailEnd/>
          </a:ln>
          <a:effectLst/>
        </p:spPr>
        <p:txBody>
          <a:bodyPr wrap="none" anchor="ctr"/>
          <a:lstStyle/>
          <a:p>
            <a:pPr>
              <a:defRPr/>
            </a:pPr>
            <a:endParaRPr lang="en-US">
              <a:ea typeface="+mn-ea"/>
            </a:endParaRPr>
          </a:p>
        </p:txBody>
      </p:sp>
      <p:sp>
        <p:nvSpPr>
          <p:cNvPr id="5" name="Rectangle 5"/>
          <p:cNvSpPr>
            <a:spLocks noChangeArrowheads="1"/>
          </p:cNvSpPr>
          <p:nvPr/>
        </p:nvSpPr>
        <p:spPr bwMode="auto">
          <a:xfrm>
            <a:off x="273050" y="6254750"/>
            <a:ext cx="1806575" cy="327025"/>
          </a:xfrm>
          <a:prstGeom prst="rect">
            <a:avLst/>
          </a:prstGeom>
          <a:solidFill>
            <a:srgbClr val="829800">
              <a:alpha val="67999"/>
            </a:srgbClr>
          </a:solidFill>
          <a:ln w="9525">
            <a:noFill/>
            <a:miter lim="800000"/>
            <a:headEnd/>
            <a:tailEnd/>
          </a:ln>
          <a:effectLst/>
        </p:spPr>
        <p:txBody>
          <a:bodyPr wrap="none" anchor="ctr"/>
          <a:lstStyle/>
          <a:p>
            <a:pPr>
              <a:defRPr/>
            </a:pPr>
            <a:endParaRPr lang="en-US">
              <a:ea typeface="+mn-ea"/>
            </a:endParaRPr>
          </a:p>
        </p:txBody>
      </p:sp>
      <p:sp>
        <p:nvSpPr>
          <p:cNvPr id="6" name="Rectangle 6"/>
          <p:cNvSpPr>
            <a:spLocks noChangeArrowheads="1"/>
          </p:cNvSpPr>
          <p:nvPr/>
        </p:nvSpPr>
        <p:spPr bwMode="auto">
          <a:xfrm>
            <a:off x="6356350" y="6429375"/>
            <a:ext cx="1055688" cy="349250"/>
          </a:xfrm>
          <a:prstGeom prst="rect">
            <a:avLst/>
          </a:prstGeom>
          <a:solidFill>
            <a:srgbClr val="006666">
              <a:alpha val="67999"/>
            </a:srgbClr>
          </a:solidFill>
          <a:ln w="9525">
            <a:noFill/>
            <a:miter lim="800000"/>
            <a:headEnd/>
            <a:tailEnd/>
          </a:ln>
          <a:effectLst/>
        </p:spPr>
        <p:txBody>
          <a:bodyPr wrap="none" anchor="ctr"/>
          <a:lstStyle/>
          <a:p>
            <a:pPr>
              <a:defRPr/>
            </a:pPr>
            <a:endParaRPr lang="en-US">
              <a:ea typeface="+mn-ea"/>
            </a:endParaRPr>
          </a:p>
        </p:txBody>
      </p:sp>
      <p:sp>
        <p:nvSpPr>
          <p:cNvPr id="7" name="Rectangle 7"/>
          <p:cNvSpPr>
            <a:spLocks noChangeArrowheads="1"/>
          </p:cNvSpPr>
          <p:nvPr/>
        </p:nvSpPr>
        <p:spPr bwMode="auto">
          <a:xfrm>
            <a:off x="6921500" y="6059488"/>
            <a:ext cx="674688" cy="371475"/>
          </a:xfrm>
          <a:prstGeom prst="rect">
            <a:avLst/>
          </a:prstGeom>
          <a:solidFill>
            <a:srgbClr val="006666">
              <a:alpha val="67999"/>
            </a:srgbClr>
          </a:solidFill>
          <a:ln w="9525">
            <a:noFill/>
            <a:miter lim="800000"/>
            <a:headEnd/>
            <a:tailEnd/>
          </a:ln>
          <a:effectLst/>
        </p:spPr>
        <p:txBody>
          <a:bodyPr wrap="none" anchor="ctr"/>
          <a:lstStyle/>
          <a:p>
            <a:pPr>
              <a:defRPr/>
            </a:pPr>
            <a:endParaRPr lang="en-US">
              <a:ea typeface="+mn-ea"/>
            </a:endParaRPr>
          </a:p>
        </p:txBody>
      </p:sp>
      <p:sp>
        <p:nvSpPr>
          <p:cNvPr id="8" name="Rectangle 8"/>
          <p:cNvSpPr>
            <a:spLocks noChangeArrowheads="1"/>
          </p:cNvSpPr>
          <p:nvPr/>
        </p:nvSpPr>
        <p:spPr bwMode="auto">
          <a:xfrm>
            <a:off x="7358063" y="5719763"/>
            <a:ext cx="1785937" cy="347662"/>
          </a:xfrm>
          <a:prstGeom prst="rect">
            <a:avLst/>
          </a:prstGeom>
          <a:solidFill>
            <a:schemeClr val="folHlink">
              <a:alpha val="67999"/>
            </a:schemeClr>
          </a:solidFill>
          <a:ln w="9525">
            <a:noFill/>
            <a:miter lim="800000"/>
            <a:headEnd/>
            <a:tailEnd/>
          </a:ln>
          <a:effectLst/>
        </p:spPr>
        <p:txBody>
          <a:bodyPr wrap="none" anchor="ctr"/>
          <a:lstStyle/>
          <a:p>
            <a:pPr>
              <a:defRPr/>
            </a:pPr>
            <a:endParaRPr lang="en-US">
              <a:ea typeface="+mn-ea"/>
            </a:endParaRPr>
          </a:p>
        </p:txBody>
      </p:sp>
      <p:sp>
        <p:nvSpPr>
          <p:cNvPr id="9" name="Rectangle 9"/>
          <p:cNvSpPr>
            <a:spLocks noChangeArrowheads="1"/>
          </p:cNvSpPr>
          <p:nvPr/>
        </p:nvSpPr>
        <p:spPr bwMode="auto">
          <a:xfrm>
            <a:off x="8261350" y="5956300"/>
            <a:ext cx="882650" cy="312738"/>
          </a:xfrm>
          <a:prstGeom prst="rect">
            <a:avLst/>
          </a:prstGeom>
          <a:solidFill>
            <a:srgbClr val="000066">
              <a:alpha val="52000"/>
            </a:srgbClr>
          </a:solidFill>
          <a:ln w="9525">
            <a:noFill/>
            <a:miter lim="800000"/>
            <a:headEnd/>
            <a:tailEnd/>
          </a:ln>
          <a:effectLst/>
        </p:spPr>
        <p:txBody>
          <a:bodyPr wrap="none" anchor="ctr"/>
          <a:lstStyle/>
          <a:p>
            <a:pPr>
              <a:defRPr/>
            </a:pPr>
            <a:endParaRPr lang="en-US">
              <a:ea typeface="+mn-ea"/>
            </a:endParaRPr>
          </a:p>
        </p:txBody>
      </p:sp>
      <p:sp>
        <p:nvSpPr>
          <p:cNvPr id="10" name="Rectangle 10"/>
          <p:cNvSpPr>
            <a:spLocks noChangeArrowheads="1"/>
          </p:cNvSpPr>
          <p:nvPr/>
        </p:nvSpPr>
        <p:spPr bwMode="auto">
          <a:xfrm>
            <a:off x="2414588" y="6346825"/>
            <a:ext cx="1382712" cy="314325"/>
          </a:xfrm>
          <a:prstGeom prst="rect">
            <a:avLst/>
          </a:prstGeom>
          <a:solidFill>
            <a:schemeClr val="folHlink">
              <a:alpha val="67999"/>
            </a:schemeClr>
          </a:solidFill>
          <a:ln w="9525">
            <a:noFill/>
            <a:miter lim="800000"/>
            <a:headEnd/>
            <a:tailEnd/>
          </a:ln>
          <a:effectLst/>
        </p:spPr>
        <p:txBody>
          <a:bodyPr wrap="none" anchor="ctr"/>
          <a:lstStyle/>
          <a:p>
            <a:pPr>
              <a:defRPr/>
            </a:pPr>
            <a:endParaRPr lang="en-US">
              <a:ea typeface="+mn-ea"/>
            </a:endParaRPr>
          </a:p>
        </p:txBody>
      </p:sp>
      <p:sp>
        <p:nvSpPr>
          <p:cNvPr id="11" name="Rectangle 11"/>
          <p:cNvSpPr>
            <a:spLocks noChangeArrowheads="1"/>
          </p:cNvSpPr>
          <p:nvPr/>
        </p:nvSpPr>
        <p:spPr bwMode="auto">
          <a:xfrm>
            <a:off x="7893050" y="6121400"/>
            <a:ext cx="858838" cy="433388"/>
          </a:xfrm>
          <a:prstGeom prst="rect">
            <a:avLst/>
          </a:prstGeom>
          <a:solidFill>
            <a:srgbClr val="FF6600">
              <a:alpha val="35001"/>
            </a:srgbClr>
          </a:solidFill>
          <a:ln w="9525">
            <a:noFill/>
            <a:miter lim="800000"/>
            <a:headEnd/>
            <a:tailEnd/>
          </a:ln>
          <a:effectLst/>
        </p:spPr>
        <p:txBody>
          <a:bodyPr wrap="none" anchor="ctr"/>
          <a:lstStyle/>
          <a:p>
            <a:pPr>
              <a:defRPr/>
            </a:pPr>
            <a:endParaRPr lang="en-US">
              <a:ea typeface="+mn-ea"/>
            </a:endParaRPr>
          </a:p>
        </p:txBody>
      </p:sp>
      <p:sp>
        <p:nvSpPr>
          <p:cNvPr id="12" name="Rectangle 12"/>
          <p:cNvSpPr>
            <a:spLocks noChangeArrowheads="1"/>
          </p:cNvSpPr>
          <p:nvPr/>
        </p:nvSpPr>
        <p:spPr bwMode="auto">
          <a:xfrm>
            <a:off x="0" y="5759450"/>
            <a:ext cx="481013" cy="912813"/>
          </a:xfrm>
          <a:prstGeom prst="rect">
            <a:avLst/>
          </a:prstGeom>
          <a:solidFill>
            <a:srgbClr val="000066">
              <a:alpha val="42999"/>
            </a:srgbClr>
          </a:solidFill>
          <a:ln w="9525">
            <a:noFill/>
            <a:miter lim="800000"/>
            <a:headEnd/>
            <a:tailEnd/>
          </a:ln>
          <a:effectLst/>
        </p:spPr>
        <p:txBody>
          <a:bodyPr wrap="none" anchor="ctr"/>
          <a:lstStyle/>
          <a:p>
            <a:pPr>
              <a:defRPr/>
            </a:pPr>
            <a:endParaRPr lang="en-US">
              <a:ea typeface="+mn-ea"/>
            </a:endParaRPr>
          </a:p>
        </p:txBody>
      </p:sp>
      <p:sp>
        <p:nvSpPr>
          <p:cNvPr id="13" name="Rectangle 13"/>
          <p:cNvSpPr>
            <a:spLocks noChangeArrowheads="1"/>
          </p:cNvSpPr>
          <p:nvPr/>
        </p:nvSpPr>
        <p:spPr bwMode="auto">
          <a:xfrm>
            <a:off x="3751263" y="6121400"/>
            <a:ext cx="3124200" cy="346075"/>
          </a:xfrm>
          <a:prstGeom prst="rect">
            <a:avLst/>
          </a:prstGeom>
          <a:solidFill>
            <a:srgbClr val="829800">
              <a:alpha val="36000"/>
            </a:srgbClr>
          </a:solidFill>
          <a:ln w="9525">
            <a:noFill/>
            <a:miter lim="800000"/>
            <a:headEnd/>
            <a:tailEnd/>
          </a:ln>
          <a:effectLst/>
        </p:spPr>
        <p:txBody>
          <a:bodyPr wrap="none" anchor="ctr"/>
          <a:lstStyle/>
          <a:p>
            <a:pPr>
              <a:defRPr/>
            </a:pPr>
            <a:endParaRPr lang="en-US">
              <a:ea typeface="+mn-ea"/>
            </a:endParaRPr>
          </a:p>
        </p:txBody>
      </p:sp>
      <p:pic>
        <p:nvPicPr>
          <p:cNvPr id="14" name="Picture 14" descr="CoverImage_v4"/>
          <p:cNvPicPr>
            <a:picLocks noChangeAspect="1" noChangeArrowheads="1"/>
          </p:cNvPicPr>
          <p:nvPr/>
        </p:nvPicPr>
        <p:blipFill>
          <a:blip r:embed="rId2" cstate="print"/>
          <a:srcRect t="3151" b="16805"/>
          <a:stretch>
            <a:fillRect/>
          </a:stretch>
        </p:blipFill>
        <p:spPr bwMode="auto">
          <a:xfrm>
            <a:off x="0" y="-14288"/>
            <a:ext cx="9144000" cy="6872288"/>
          </a:xfrm>
          <a:prstGeom prst="rect">
            <a:avLst/>
          </a:prstGeom>
          <a:noFill/>
          <a:ln w="9525">
            <a:noFill/>
            <a:miter lim="800000"/>
            <a:headEnd/>
            <a:tailEnd/>
          </a:ln>
        </p:spPr>
      </p:pic>
      <p:sp>
        <p:nvSpPr>
          <p:cNvPr id="12291" name="Rectangle 3"/>
          <p:cNvSpPr>
            <a:spLocks noGrp="1" noChangeArrowheads="1"/>
          </p:cNvSpPr>
          <p:nvPr>
            <p:ph type="subTitle" sz="quarter" idx="1"/>
          </p:nvPr>
        </p:nvSpPr>
        <p:spPr>
          <a:xfrm>
            <a:off x="360363" y="5019675"/>
            <a:ext cx="8153400" cy="577850"/>
          </a:xfrm>
        </p:spPr>
        <p:txBody>
          <a:bodyPr/>
          <a:lstStyle>
            <a:lvl1pPr>
              <a:lnSpc>
                <a:spcPct val="80000"/>
              </a:lnSpc>
              <a:defRPr sz="1600">
                <a:solidFill>
                  <a:schemeClr val="bg1"/>
                </a:solidFill>
              </a:defRPr>
            </a:lvl1pPr>
          </a:lstStyle>
          <a:p>
            <a:r>
              <a:rPr lang="en-US" altLang="zh-CN"/>
              <a:t>Click to edit Master subtitle style</a:t>
            </a:r>
          </a:p>
        </p:txBody>
      </p:sp>
      <p:sp>
        <p:nvSpPr>
          <p:cNvPr id="12292" name="Rectangle 4"/>
          <p:cNvSpPr>
            <a:spLocks noGrp="1" noChangeArrowheads="1"/>
          </p:cNvSpPr>
          <p:nvPr>
            <p:ph type="ctrTitle" sz="quarter"/>
          </p:nvPr>
        </p:nvSpPr>
        <p:spPr>
          <a:xfrm>
            <a:off x="374650" y="4297363"/>
            <a:ext cx="8132763" cy="674687"/>
          </a:xfrm>
        </p:spPr>
        <p:txBody>
          <a:bodyPr/>
          <a:lstStyle>
            <a:lvl1pPr>
              <a:lnSpc>
                <a:spcPct val="90000"/>
              </a:lnSpc>
              <a:defRPr sz="3200"/>
            </a:lvl1pPr>
          </a:lstStyle>
          <a:p>
            <a:r>
              <a:rPr lang="en-US" altLang="zh-CN"/>
              <a:t>Click to edit Master 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9550" y="12700"/>
            <a:ext cx="2127250" cy="6178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7800" y="12700"/>
            <a:ext cx="622935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Sybase logo_rev"/>
          <p:cNvPicPr>
            <a:picLocks noChangeAspect="1" noChangeArrowheads="1"/>
          </p:cNvPicPr>
          <p:nvPr/>
        </p:nvPicPr>
        <p:blipFill>
          <a:blip r:embed="rId2" cstate="print"/>
          <a:srcRect/>
          <a:stretch>
            <a:fillRect/>
          </a:stretch>
        </p:blipFill>
        <p:spPr bwMode="auto">
          <a:xfrm>
            <a:off x="7138988" y="2573338"/>
            <a:ext cx="1643062" cy="466725"/>
          </a:xfrm>
          <a:prstGeom prst="rect">
            <a:avLst/>
          </a:prstGeom>
          <a:noFill/>
          <a:ln w="9525">
            <a:noFill/>
            <a:miter lim="800000"/>
            <a:headEnd/>
            <a:tailEnd/>
          </a:ln>
        </p:spPr>
      </p:pic>
      <p:sp>
        <p:nvSpPr>
          <p:cNvPr id="3" name="Text Box 3"/>
          <p:cNvSpPr txBox="1">
            <a:spLocks noChangeArrowheads="1"/>
          </p:cNvSpPr>
          <p:nvPr/>
        </p:nvSpPr>
        <p:spPr bwMode="auto">
          <a:xfrm>
            <a:off x="309563" y="6551613"/>
            <a:ext cx="1587500" cy="214312"/>
          </a:xfrm>
          <a:prstGeom prst="rect">
            <a:avLst/>
          </a:prstGeom>
          <a:noFill/>
          <a:ln w="9525">
            <a:noFill/>
            <a:miter lim="800000"/>
            <a:headEnd/>
            <a:tailEnd/>
          </a:ln>
          <a:effectLst/>
        </p:spPr>
        <p:txBody>
          <a:bodyPr wrap="none">
            <a:spAutoFit/>
          </a:bodyPr>
          <a:lstStyle/>
          <a:p>
            <a:pPr>
              <a:defRPr/>
            </a:pPr>
            <a:r>
              <a:rPr lang="en-US" altLang="zh-CN" sz="800">
                <a:ea typeface="宋体" pitchFamily="2" charset="-122"/>
              </a:rPr>
              <a:t>Sybase Confidential Propriety. </a:t>
            </a:r>
            <a:endParaRPr lang="en-US" altLang="zh-CN" sz="800">
              <a:ea typeface="宋体" pitchFamily="2" charset="-122"/>
              <a:cs typeface="Arial" charset="0"/>
            </a:endParaRPr>
          </a:p>
        </p:txBody>
      </p:sp>
      <p:grpSp>
        <p:nvGrpSpPr>
          <p:cNvPr id="4" name="Group 4"/>
          <p:cNvGrpSpPr>
            <a:grpSpLocks/>
          </p:cNvGrpSpPr>
          <p:nvPr/>
        </p:nvGrpSpPr>
        <p:grpSpPr bwMode="auto">
          <a:xfrm>
            <a:off x="0" y="0"/>
            <a:ext cx="2171700" cy="6858000"/>
            <a:chOff x="0" y="0"/>
            <a:chExt cx="1368" cy="4320"/>
          </a:xfrm>
        </p:grpSpPr>
        <p:sp>
          <p:nvSpPr>
            <p:cNvPr id="5" name="Rectangle 5"/>
            <p:cNvSpPr>
              <a:spLocks noChangeArrowheads="1"/>
            </p:cNvSpPr>
            <p:nvPr/>
          </p:nvSpPr>
          <p:spPr bwMode="auto">
            <a:xfrm>
              <a:off x="117" y="0"/>
              <a:ext cx="1251" cy="699"/>
            </a:xfrm>
            <a:prstGeom prst="rect">
              <a:avLst/>
            </a:prstGeom>
            <a:solidFill>
              <a:schemeClr val="accent1"/>
            </a:solidFill>
            <a:ln w="9525">
              <a:noFill/>
              <a:miter lim="800000"/>
              <a:headEnd/>
              <a:tailEnd/>
            </a:ln>
            <a:effectLst/>
          </p:spPr>
          <p:txBody>
            <a:bodyPr wrap="none" anchor="ctr"/>
            <a:lstStyle/>
            <a:p>
              <a:pPr>
                <a:defRPr/>
              </a:pPr>
              <a:endParaRPr lang="en-US">
                <a:ea typeface="+mn-ea"/>
              </a:endParaRPr>
            </a:p>
          </p:txBody>
        </p:sp>
        <p:pic>
          <p:nvPicPr>
            <p:cNvPr id="6" name="Picture 6" descr="Sybase logo_rev olive"/>
            <p:cNvPicPr>
              <a:picLocks noChangeAspect="1" noChangeArrowheads="1"/>
            </p:cNvPicPr>
            <p:nvPr/>
          </p:nvPicPr>
          <p:blipFill>
            <a:blip r:embed="rId3" cstate="print"/>
            <a:srcRect l="5119" t="16580" r="3656" b="15889"/>
            <a:stretch>
              <a:fillRect/>
            </a:stretch>
          </p:blipFill>
          <p:spPr bwMode="auto">
            <a:xfrm>
              <a:off x="242" y="141"/>
              <a:ext cx="998" cy="391"/>
            </a:xfrm>
            <a:prstGeom prst="rect">
              <a:avLst/>
            </a:prstGeom>
            <a:noFill/>
            <a:ln w="9525">
              <a:noFill/>
              <a:miter lim="800000"/>
              <a:headEnd/>
              <a:tailEnd/>
            </a:ln>
          </p:spPr>
        </p:pic>
        <p:pic>
          <p:nvPicPr>
            <p:cNvPr id="7" name="Picture 7" descr="Sidebar Image"/>
            <p:cNvPicPr>
              <a:picLocks noChangeAspect="1" noChangeArrowheads="1"/>
            </p:cNvPicPr>
            <p:nvPr/>
          </p:nvPicPr>
          <p:blipFill>
            <a:blip r:embed="rId4" cstate="print"/>
            <a:srcRect/>
            <a:stretch>
              <a:fillRect/>
            </a:stretch>
          </p:blipFill>
          <p:spPr bwMode="auto">
            <a:xfrm>
              <a:off x="0" y="696"/>
              <a:ext cx="1368" cy="3624"/>
            </a:xfrm>
            <a:prstGeom prst="rect">
              <a:avLst/>
            </a:prstGeom>
            <a:noFill/>
            <a:ln w="9525">
              <a:noFill/>
              <a:miter lim="800000"/>
              <a:headEnd/>
              <a:tailEnd/>
            </a:ln>
          </p:spPr>
        </p:pic>
      </p:grpSp>
      <p:sp>
        <p:nvSpPr>
          <p:cNvPr id="8" name="Rectangle 8"/>
          <p:cNvSpPr>
            <a:spLocks noChangeArrowheads="1"/>
          </p:cNvSpPr>
          <p:nvPr/>
        </p:nvSpPr>
        <p:spPr bwMode="auto">
          <a:xfrm>
            <a:off x="0" y="0"/>
            <a:ext cx="190500" cy="6858000"/>
          </a:xfrm>
          <a:prstGeom prst="rect">
            <a:avLst/>
          </a:prstGeom>
          <a:solidFill>
            <a:schemeClr val="tx1"/>
          </a:solidFill>
          <a:ln w="9525">
            <a:noFill/>
            <a:miter lim="800000"/>
            <a:headEnd/>
            <a:tailEnd/>
          </a:ln>
          <a:effectLst/>
        </p:spPr>
        <p:txBody>
          <a:bodyPr wrap="none" anchor="ctr"/>
          <a:lstStyle/>
          <a:p>
            <a:pPr>
              <a:defRPr/>
            </a:pPr>
            <a:endParaRPr lang="en-US">
              <a:ea typeface="+mn-ea"/>
            </a:endParaRPr>
          </a:p>
        </p:txBody>
      </p:sp>
      <p:sp>
        <p:nvSpPr>
          <p:cNvPr id="9" name="Rectangle 10"/>
          <p:cNvSpPr>
            <a:spLocks noChangeArrowheads="1"/>
          </p:cNvSpPr>
          <p:nvPr/>
        </p:nvSpPr>
        <p:spPr bwMode="auto">
          <a:xfrm>
            <a:off x="9055100" y="0"/>
            <a:ext cx="88900" cy="319088"/>
          </a:xfrm>
          <a:prstGeom prst="rect">
            <a:avLst/>
          </a:prstGeom>
          <a:solidFill>
            <a:schemeClr val="accent2"/>
          </a:solidFill>
          <a:ln w="9525">
            <a:noFill/>
            <a:miter lim="800000"/>
            <a:headEnd/>
            <a:tailEnd/>
          </a:ln>
          <a:effectLst/>
        </p:spPr>
        <p:txBody>
          <a:bodyPr wrap="none" anchor="ctr"/>
          <a:lstStyle/>
          <a:p>
            <a:pPr>
              <a:defRPr/>
            </a:pPr>
            <a:endParaRPr lang="en-US">
              <a:ea typeface="+mn-ea"/>
            </a:endParaRPr>
          </a:p>
        </p:txBody>
      </p:sp>
      <p:sp>
        <p:nvSpPr>
          <p:cNvPr id="10" name="Rectangle 11"/>
          <p:cNvSpPr>
            <a:spLocks noChangeArrowheads="1"/>
          </p:cNvSpPr>
          <p:nvPr/>
        </p:nvSpPr>
        <p:spPr bwMode="auto">
          <a:xfrm>
            <a:off x="9055100" y="319088"/>
            <a:ext cx="88900" cy="319087"/>
          </a:xfrm>
          <a:prstGeom prst="rect">
            <a:avLst/>
          </a:prstGeom>
          <a:solidFill>
            <a:schemeClr val="hlink"/>
          </a:solidFill>
          <a:ln w="9525">
            <a:noFill/>
            <a:miter lim="800000"/>
            <a:headEnd/>
            <a:tailEnd/>
          </a:ln>
          <a:effectLst/>
        </p:spPr>
        <p:txBody>
          <a:bodyPr wrap="none" anchor="ctr"/>
          <a:lstStyle/>
          <a:p>
            <a:pPr>
              <a:defRPr/>
            </a:pPr>
            <a:endParaRPr lang="en-US">
              <a:ea typeface="+mn-ea"/>
            </a:endParaRPr>
          </a:p>
        </p:txBody>
      </p:sp>
      <p:sp>
        <p:nvSpPr>
          <p:cNvPr id="11" name="Rectangle 12"/>
          <p:cNvSpPr>
            <a:spLocks noChangeArrowheads="1"/>
          </p:cNvSpPr>
          <p:nvPr/>
        </p:nvSpPr>
        <p:spPr bwMode="auto">
          <a:xfrm>
            <a:off x="9055100" y="638175"/>
            <a:ext cx="88900" cy="319088"/>
          </a:xfrm>
          <a:prstGeom prst="rect">
            <a:avLst/>
          </a:prstGeom>
          <a:solidFill>
            <a:srgbClr val="B3CCE6"/>
          </a:solidFill>
          <a:ln w="9525">
            <a:noFill/>
            <a:miter lim="800000"/>
            <a:headEnd/>
            <a:tailEnd/>
          </a:ln>
          <a:effectLst/>
        </p:spPr>
        <p:txBody>
          <a:bodyPr wrap="none" anchor="ctr"/>
          <a:lstStyle/>
          <a:p>
            <a:pPr>
              <a:defRPr/>
            </a:pPr>
            <a:endParaRPr lang="en-US">
              <a:ea typeface="+mn-ea"/>
            </a:endParaRPr>
          </a:p>
        </p:txBody>
      </p:sp>
      <p:sp>
        <p:nvSpPr>
          <p:cNvPr id="12" name="Rectangle 13"/>
          <p:cNvSpPr>
            <a:spLocks noChangeArrowheads="1"/>
          </p:cNvSpPr>
          <p:nvPr/>
        </p:nvSpPr>
        <p:spPr bwMode="auto">
          <a:xfrm>
            <a:off x="9055100" y="957263"/>
            <a:ext cx="88900" cy="319087"/>
          </a:xfrm>
          <a:prstGeom prst="rect">
            <a:avLst/>
          </a:prstGeom>
          <a:solidFill>
            <a:srgbClr val="B7D600"/>
          </a:solidFill>
          <a:ln w="9525">
            <a:noFill/>
            <a:miter lim="800000"/>
            <a:headEnd/>
            <a:tailEnd/>
          </a:ln>
          <a:effectLst/>
        </p:spPr>
        <p:txBody>
          <a:bodyPr wrap="none" anchor="ctr"/>
          <a:lstStyle/>
          <a:p>
            <a:pPr>
              <a:defRPr/>
            </a:pPr>
            <a:endParaRPr lang="en-US">
              <a:ea typeface="+mn-ea"/>
            </a:endParaRPr>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7350" y="1665288"/>
            <a:ext cx="407352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3275" y="1665288"/>
            <a:ext cx="407352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9550" y="12700"/>
            <a:ext cx="2127250" cy="6178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7800" y="12700"/>
            <a:ext cx="622935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11" name="Picture 5" descr="PPT_new副本"/>
          <p:cNvPicPr>
            <a:picLocks noChangeAspect="1" noChangeArrowheads="1"/>
          </p:cNvPicPr>
          <p:nvPr userDrawn="1"/>
        </p:nvPicPr>
        <p:blipFill>
          <a:blip r:embed="rId2" cstate="print"/>
          <a:srcRect/>
          <a:stretch>
            <a:fillRect/>
          </a:stretch>
        </p:blipFill>
        <p:spPr bwMode="auto">
          <a:xfrm>
            <a:off x="7286644" y="0"/>
            <a:ext cx="1857355" cy="1069991"/>
          </a:xfrm>
          <a:prstGeom prst="rect">
            <a:avLst/>
          </a:prstGeom>
          <a:noFill/>
          <a:ln w="9525">
            <a:noFill/>
            <a:miter lim="800000"/>
            <a:headEnd/>
            <a:tailEnd/>
          </a:ln>
        </p:spPr>
      </p:pic>
      <p:grpSp>
        <p:nvGrpSpPr>
          <p:cNvPr id="2" name="Group 8"/>
          <p:cNvGrpSpPr>
            <a:grpSpLocks/>
          </p:cNvGrpSpPr>
          <p:nvPr userDrawn="1"/>
        </p:nvGrpSpPr>
        <p:grpSpPr bwMode="auto">
          <a:xfrm>
            <a:off x="0" y="-1588"/>
            <a:ext cx="88900" cy="990601"/>
            <a:chOff x="685800" y="1537097"/>
            <a:chExt cx="88900" cy="1294212"/>
          </a:xfrm>
        </p:grpSpPr>
        <p:sp>
          <p:nvSpPr>
            <p:cNvPr id="6" name="Rectangle 5"/>
            <p:cNvSpPr/>
            <p:nvPr userDrawn="1"/>
          </p:nvSpPr>
          <p:spPr>
            <a:xfrm flipH="1">
              <a:off x="685800" y="1537097"/>
              <a:ext cx="88900" cy="325627"/>
            </a:xfrm>
            <a:prstGeom prst="rect">
              <a:avLst/>
            </a:prstGeom>
            <a:solidFill>
              <a:srgbClr val="00376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ndParaRPr>
            </a:p>
          </p:txBody>
        </p:sp>
        <p:sp>
          <p:nvSpPr>
            <p:cNvPr id="7" name="Rectangle 6"/>
            <p:cNvSpPr/>
            <p:nvPr userDrawn="1"/>
          </p:nvSpPr>
          <p:spPr>
            <a:xfrm flipH="1">
              <a:off x="685800" y="1860651"/>
              <a:ext cx="88900" cy="325626"/>
            </a:xfrm>
            <a:prstGeom prst="rect">
              <a:avLst/>
            </a:prstGeom>
            <a:solidFill>
              <a:srgbClr val="E3722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ndParaRPr>
            </a:p>
          </p:txBody>
        </p:sp>
        <p:sp>
          <p:nvSpPr>
            <p:cNvPr id="8" name="Rectangle 7"/>
            <p:cNvSpPr/>
            <p:nvPr userDrawn="1"/>
          </p:nvSpPr>
          <p:spPr>
            <a:xfrm flipH="1">
              <a:off x="685800" y="2182129"/>
              <a:ext cx="88900" cy="325627"/>
            </a:xfrm>
            <a:prstGeom prst="rect">
              <a:avLst/>
            </a:prstGeom>
            <a:solidFill>
              <a:srgbClr val="98C6E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ndParaRPr>
            </a:p>
          </p:txBody>
        </p:sp>
        <p:sp>
          <p:nvSpPr>
            <p:cNvPr id="9" name="Rectangle 8"/>
            <p:cNvSpPr/>
            <p:nvPr userDrawn="1"/>
          </p:nvSpPr>
          <p:spPr>
            <a:xfrm flipH="1">
              <a:off x="685800" y="2505682"/>
              <a:ext cx="88900" cy="325627"/>
            </a:xfrm>
            <a:prstGeom prst="rect">
              <a:avLst/>
            </a:prstGeom>
            <a:solidFill>
              <a:srgbClr val="A0B4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ndParaRPr>
            </a:p>
          </p:txBody>
        </p:sp>
      </p:grpSp>
      <p:pic>
        <p:nvPicPr>
          <p:cNvPr id="10" name="Picture 33" descr="SybaseLogo2_black_med"/>
          <p:cNvPicPr>
            <a:picLocks noChangeAspect="1" noChangeArrowheads="1"/>
          </p:cNvPicPr>
          <p:nvPr userDrawn="1"/>
        </p:nvPicPr>
        <p:blipFill>
          <a:blip r:embed="rId3" cstate="print"/>
          <a:srcRect/>
          <a:stretch>
            <a:fillRect/>
          </a:stretch>
        </p:blipFill>
        <p:spPr bwMode="auto">
          <a:xfrm>
            <a:off x="7696200" y="6324600"/>
            <a:ext cx="1389063" cy="508000"/>
          </a:xfrm>
          <a:prstGeom prst="rect">
            <a:avLst/>
          </a:prstGeom>
          <a:noFill/>
          <a:ln w="9525">
            <a:noFill/>
            <a:miter lim="800000"/>
            <a:headEnd/>
            <a:tailEnd/>
          </a:ln>
        </p:spPr>
      </p:pic>
      <p:sp>
        <p:nvSpPr>
          <p:cNvPr id="15" name="Text Placeholder 14"/>
          <p:cNvSpPr>
            <a:spLocks noGrp="1"/>
          </p:cNvSpPr>
          <p:nvPr>
            <p:ph type="body" sz="quarter" idx="10"/>
          </p:nvPr>
        </p:nvSpPr>
        <p:spPr>
          <a:xfrm>
            <a:off x="611188" y="1600200"/>
            <a:ext cx="7923212" cy="4629150"/>
          </a:xfrm>
          <a:prstGeom prst="rect">
            <a:avLst/>
          </a:prstGeom>
        </p:spPr>
        <p:txBody>
          <a:bodyPr vert="horz" lIns="0" tIns="0" rIns="0" bIns="0"/>
          <a:lstStyle>
            <a:lvl1pPr marL="252000" indent="-252000">
              <a:spcBef>
                <a:spcPts val="0"/>
              </a:spcBef>
              <a:spcAft>
                <a:spcPts val="0"/>
              </a:spcAft>
              <a:buFont typeface="Arial"/>
              <a:buChar char="•"/>
              <a:defRPr sz="2400" b="0" i="0" cap="none" baseline="0">
                <a:solidFill>
                  <a:srgbClr val="1C1C1C"/>
                </a:solidFill>
                <a:latin typeface="Calibri"/>
                <a:cs typeface="Calibri"/>
              </a:defRPr>
            </a:lvl1pPr>
            <a:lvl2pPr marL="504000" indent="-252000">
              <a:spcBef>
                <a:spcPts val="0"/>
              </a:spcBef>
              <a:spcAft>
                <a:spcPts val="0"/>
              </a:spcAft>
              <a:buFont typeface="Lucida Grande"/>
              <a:buChar char="−"/>
              <a:defRPr sz="2400" b="0" i="0" cap="none" baseline="0">
                <a:solidFill>
                  <a:srgbClr val="1C1C1C"/>
                </a:solidFill>
                <a:latin typeface="Calibri"/>
                <a:cs typeface="Calibri"/>
              </a:defRPr>
            </a:lvl2pPr>
            <a:lvl3pPr marL="720000" indent="-252000">
              <a:spcBef>
                <a:spcPts val="0"/>
              </a:spcBef>
              <a:spcAft>
                <a:spcPts val="600"/>
              </a:spcAft>
              <a:buFont typeface="Wingdings" charset="2"/>
              <a:buChar char="§"/>
              <a:defRPr sz="2000" b="0" i="0" cap="none">
                <a:solidFill>
                  <a:srgbClr val="1C1C1C"/>
                </a:solidFill>
                <a:latin typeface="Calibri"/>
                <a:cs typeface="Calibri"/>
              </a:defRPr>
            </a:lvl3pPr>
            <a:lvl4pPr>
              <a:buFont typeface="Arial"/>
              <a:buChar char="•"/>
              <a:defRPr cap="none"/>
            </a:lvl4pPr>
            <a:lvl5pPr>
              <a:buFont typeface="Arial"/>
              <a:buChar char="•"/>
              <a:defRPr cap="none"/>
            </a:lvl5pPr>
          </a:lstStyle>
          <a:p>
            <a:pPr lvl="0"/>
            <a:r>
              <a:rPr lang="en-CA" dirty="0" smtClean="0"/>
              <a:t>Click to edit Master text styles</a:t>
            </a:r>
          </a:p>
          <a:p>
            <a:pPr lvl="1"/>
            <a:r>
              <a:rPr lang="en-CA" dirty="0" smtClean="0"/>
              <a:t>Second level</a:t>
            </a:r>
          </a:p>
          <a:p>
            <a:pPr lvl="2"/>
            <a:r>
              <a:rPr lang="en-CA" dirty="0" smtClean="0"/>
              <a:t>Third level</a:t>
            </a:r>
          </a:p>
          <a:p>
            <a:pPr lvl="2"/>
            <a:endParaRPr lang="en-CA" dirty="0" smtClean="0"/>
          </a:p>
        </p:txBody>
      </p:sp>
      <p:sp>
        <p:nvSpPr>
          <p:cNvPr id="17" name="Text Placeholder 16"/>
          <p:cNvSpPr>
            <a:spLocks noGrp="1"/>
          </p:cNvSpPr>
          <p:nvPr>
            <p:ph type="body" sz="quarter" idx="11"/>
          </p:nvPr>
        </p:nvSpPr>
        <p:spPr>
          <a:xfrm>
            <a:off x="611188" y="0"/>
            <a:ext cx="7923212" cy="989013"/>
          </a:xfrm>
          <a:prstGeom prst="rect">
            <a:avLst/>
          </a:prstGeom>
        </p:spPr>
        <p:txBody>
          <a:bodyPr vert="horz" lIns="0" tIns="0" rIns="0" bIns="0" anchor="ctr">
            <a:normAutofit/>
          </a:bodyPr>
          <a:lstStyle>
            <a:lvl1pPr marL="0" indent="0">
              <a:spcBef>
                <a:spcPts val="0"/>
              </a:spcBef>
              <a:buNone/>
              <a:defRPr sz="2800" b="1" i="0" cap="all" baseline="0">
                <a:ln>
                  <a:solidFill>
                    <a:schemeClr val="accent1">
                      <a:lumMod val="75000"/>
                    </a:schemeClr>
                  </a:solidFill>
                </a:ln>
                <a:solidFill>
                  <a:schemeClr val="accent1">
                    <a:lumMod val="75000"/>
                  </a:schemeClr>
                </a:solidFill>
                <a:effectLst>
                  <a:glow rad="63500">
                    <a:schemeClr val="accent1">
                      <a:satMod val="175000"/>
                      <a:alpha val="40000"/>
                    </a:schemeClr>
                  </a:glow>
                  <a:reflection blurRad="6350" stA="55000" endA="300" endPos="45500" dir="5400000" sy="-100000" algn="bl" rotWithShape="0"/>
                </a:effectLst>
                <a:latin typeface="Calibri"/>
                <a:cs typeface="Calibri"/>
              </a:defRPr>
            </a:lvl1pPr>
            <a:lvl2pPr>
              <a:defRPr sz="3600" cap="none">
                <a:solidFill>
                  <a:srgbClr val="003768"/>
                </a:solidFill>
              </a:defRPr>
            </a:lvl2pPr>
            <a:lvl3pPr>
              <a:defRPr sz="3600" cap="none">
                <a:solidFill>
                  <a:srgbClr val="003768"/>
                </a:solidFill>
              </a:defRPr>
            </a:lvl3pPr>
            <a:lvl4pPr>
              <a:defRPr sz="3600" cap="none">
                <a:solidFill>
                  <a:srgbClr val="003768"/>
                </a:solidFill>
              </a:defRPr>
            </a:lvl4pPr>
            <a:lvl5pPr>
              <a:defRPr sz="3600" cap="none">
                <a:solidFill>
                  <a:srgbClr val="003768"/>
                </a:solidFill>
              </a:defRPr>
            </a:lvl5pPr>
          </a:lstStyle>
          <a:p>
            <a:pPr lvl="0"/>
            <a:r>
              <a:rPr lang="en-CA" dirty="0" smtClean="0"/>
              <a:t>Click to edit Master text styles</a:t>
            </a:r>
          </a:p>
        </p:txBody>
      </p:sp>
      <p:sp>
        <p:nvSpPr>
          <p:cNvPr id="12" name="Text Placeholder 14"/>
          <p:cNvSpPr>
            <a:spLocks noGrp="1"/>
          </p:cNvSpPr>
          <p:nvPr>
            <p:ph type="body" sz="quarter" idx="12"/>
          </p:nvPr>
        </p:nvSpPr>
        <p:spPr>
          <a:xfrm>
            <a:off x="611187" y="985838"/>
            <a:ext cx="7921626" cy="690562"/>
          </a:xfrm>
          <a:prstGeom prst="rect">
            <a:avLst/>
          </a:prstGeom>
        </p:spPr>
        <p:txBody>
          <a:bodyPr vert="horz" lIns="0" tIns="0" rIns="0" bIns="0"/>
          <a:lstStyle>
            <a:lvl1pPr marL="0" indent="0">
              <a:spcBef>
                <a:spcPts val="0"/>
              </a:spcBef>
              <a:spcAft>
                <a:spcPts val="0"/>
              </a:spcAft>
              <a:buFont typeface="Arial"/>
              <a:buNone/>
              <a:defRPr sz="1800" b="1" i="0" cap="none" baseline="0">
                <a:solidFill>
                  <a:srgbClr val="1C1C1C"/>
                </a:solidFill>
                <a:latin typeface="Calibri"/>
                <a:cs typeface="Calibri"/>
              </a:defRPr>
            </a:lvl1pPr>
            <a:lvl2pPr marL="504000" indent="-252000">
              <a:spcBef>
                <a:spcPts val="0"/>
              </a:spcBef>
              <a:spcAft>
                <a:spcPts val="0"/>
              </a:spcAft>
              <a:buFont typeface="Arial"/>
              <a:buChar char="•"/>
              <a:defRPr sz="1800" b="0" i="0" cap="none" baseline="0">
                <a:solidFill>
                  <a:srgbClr val="A0B400"/>
                </a:solidFill>
                <a:latin typeface="Calibri"/>
                <a:cs typeface="Calibri"/>
              </a:defRPr>
            </a:lvl2pPr>
            <a:lvl3pPr marL="720000" indent="-252000">
              <a:spcBef>
                <a:spcPts val="0"/>
              </a:spcBef>
              <a:spcAft>
                <a:spcPts val="600"/>
              </a:spcAft>
              <a:buFont typeface="Arial"/>
              <a:buChar char="•"/>
              <a:defRPr sz="2000" b="0" i="0" cap="none">
                <a:solidFill>
                  <a:srgbClr val="A0B400"/>
                </a:solidFill>
                <a:latin typeface="Calibri"/>
                <a:cs typeface="Calibri"/>
              </a:defRPr>
            </a:lvl3pPr>
            <a:lvl4pPr>
              <a:buFont typeface="Arial"/>
              <a:buChar char="•"/>
              <a:defRPr cap="none"/>
            </a:lvl4pPr>
            <a:lvl5pPr>
              <a:buFont typeface="Arial"/>
              <a:buChar char="•"/>
              <a:defRPr cap="none"/>
            </a:lvl5pPr>
          </a:lstStyle>
          <a:p>
            <a:pPr lvl="0"/>
            <a:r>
              <a:rPr lang="en-CA" dirty="0" smtClean="0"/>
              <a:t>Click to edit Master text styles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6049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19800" cy="6049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7350" y="1665288"/>
            <a:ext cx="407352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3275" y="1665288"/>
            <a:ext cx="407352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9.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SybaseLogo2_black_sml_ai9"/>
          <p:cNvPicPr>
            <a:picLocks noChangeAspect="1" noChangeArrowheads="1"/>
          </p:cNvPicPr>
          <p:nvPr/>
        </p:nvPicPr>
        <p:blipFill>
          <a:blip r:embed="rId13" cstate="print"/>
          <a:srcRect/>
          <a:stretch>
            <a:fillRect/>
          </a:stretch>
        </p:blipFill>
        <p:spPr bwMode="auto">
          <a:xfrm>
            <a:off x="146050" y="6386513"/>
            <a:ext cx="885825" cy="242887"/>
          </a:xfrm>
          <a:prstGeom prst="rect">
            <a:avLst/>
          </a:prstGeom>
          <a:noFill/>
          <a:ln w="9525">
            <a:noFill/>
            <a:miter lim="800000"/>
            <a:headEnd/>
            <a:tailEnd/>
          </a:ln>
        </p:spPr>
      </p:pic>
      <p:sp>
        <p:nvSpPr>
          <p:cNvPr id="11267" name="Rectangle 3"/>
          <p:cNvSpPr>
            <a:spLocks noChangeArrowheads="1"/>
          </p:cNvSpPr>
          <p:nvPr/>
        </p:nvSpPr>
        <p:spPr bwMode="auto">
          <a:xfrm>
            <a:off x="0" y="0"/>
            <a:ext cx="9144000" cy="1214438"/>
          </a:xfrm>
          <a:prstGeom prst="rect">
            <a:avLst/>
          </a:prstGeom>
          <a:gradFill rotWithShape="1">
            <a:gsLst>
              <a:gs pos="0">
                <a:srgbClr val="829800"/>
              </a:gs>
              <a:gs pos="100000">
                <a:srgbClr val="829800">
                  <a:gamma/>
                  <a:tint val="52549"/>
                  <a:invGamma/>
                </a:srgbClr>
              </a:gs>
            </a:gsLst>
            <a:lin ang="0" scaled="1"/>
          </a:gradFill>
          <a:ln w="9525">
            <a:noFill/>
            <a:miter lim="800000"/>
            <a:headEnd/>
            <a:tailEnd/>
          </a:ln>
          <a:effectLst/>
        </p:spPr>
        <p:txBody>
          <a:bodyPr wrap="none" anchor="ctr"/>
          <a:lstStyle/>
          <a:p>
            <a:pPr>
              <a:defRPr/>
            </a:pPr>
            <a:endParaRPr lang="en-US">
              <a:ea typeface="+mn-ea"/>
            </a:endParaRPr>
          </a:p>
        </p:txBody>
      </p:sp>
      <p:sp>
        <p:nvSpPr>
          <p:cNvPr id="4100" name="Rectangle 4"/>
          <p:cNvSpPr>
            <a:spLocks noGrp="1" noChangeArrowheads="1"/>
          </p:cNvSpPr>
          <p:nvPr>
            <p:ph type="title"/>
          </p:nvPr>
        </p:nvSpPr>
        <p:spPr bwMode="auto">
          <a:xfrm>
            <a:off x="177800" y="12700"/>
            <a:ext cx="67754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4101" name="Rectangle 5"/>
          <p:cNvSpPr>
            <a:spLocks noGrp="1" noChangeArrowheads="1"/>
          </p:cNvSpPr>
          <p:nvPr>
            <p:ph type="body" idx="1"/>
          </p:nvPr>
        </p:nvSpPr>
        <p:spPr bwMode="auto">
          <a:xfrm>
            <a:off x="387350" y="1665288"/>
            <a:ext cx="829945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1270" name="Rectangle 6"/>
          <p:cNvSpPr>
            <a:spLocks noChangeArrowheads="1"/>
          </p:cNvSpPr>
          <p:nvPr/>
        </p:nvSpPr>
        <p:spPr bwMode="auto">
          <a:xfrm flipV="1">
            <a:off x="7610475" y="134938"/>
            <a:ext cx="277813" cy="219075"/>
          </a:xfrm>
          <a:prstGeom prst="rect">
            <a:avLst/>
          </a:prstGeom>
          <a:solidFill>
            <a:srgbClr val="FF6600">
              <a:alpha val="52000"/>
            </a:srgbClr>
          </a:solidFill>
          <a:ln w="9525">
            <a:noFill/>
            <a:miter lim="800000"/>
            <a:headEnd/>
            <a:tailEnd/>
          </a:ln>
          <a:effectLst/>
        </p:spPr>
        <p:txBody>
          <a:bodyPr wrap="none" anchor="ctr"/>
          <a:lstStyle/>
          <a:p>
            <a:pPr>
              <a:defRPr/>
            </a:pPr>
            <a:endParaRPr lang="en-US">
              <a:ea typeface="+mn-ea"/>
            </a:endParaRPr>
          </a:p>
        </p:txBody>
      </p:sp>
      <p:sp>
        <p:nvSpPr>
          <p:cNvPr id="11271" name="Rectangle 7"/>
          <p:cNvSpPr>
            <a:spLocks noChangeArrowheads="1"/>
          </p:cNvSpPr>
          <p:nvPr/>
        </p:nvSpPr>
        <p:spPr bwMode="auto">
          <a:xfrm>
            <a:off x="7267575" y="763588"/>
            <a:ext cx="1614488" cy="109537"/>
          </a:xfrm>
          <a:prstGeom prst="rect">
            <a:avLst/>
          </a:prstGeom>
          <a:solidFill>
            <a:schemeClr val="folHlink">
              <a:alpha val="67999"/>
            </a:schemeClr>
          </a:solidFill>
          <a:ln w="9525">
            <a:noFill/>
            <a:miter lim="800000"/>
            <a:headEnd/>
            <a:tailEnd/>
          </a:ln>
          <a:effectLst/>
        </p:spPr>
        <p:txBody>
          <a:bodyPr wrap="none" anchor="ctr"/>
          <a:lstStyle/>
          <a:p>
            <a:pPr>
              <a:defRPr/>
            </a:pPr>
            <a:endParaRPr lang="en-US">
              <a:ea typeface="+mn-ea"/>
            </a:endParaRPr>
          </a:p>
        </p:txBody>
      </p:sp>
      <p:sp>
        <p:nvSpPr>
          <p:cNvPr id="11272" name="Rectangle 8"/>
          <p:cNvSpPr>
            <a:spLocks noChangeArrowheads="1"/>
          </p:cNvSpPr>
          <p:nvPr/>
        </p:nvSpPr>
        <p:spPr bwMode="auto">
          <a:xfrm>
            <a:off x="6924675" y="488950"/>
            <a:ext cx="2219325" cy="276225"/>
          </a:xfrm>
          <a:prstGeom prst="rect">
            <a:avLst/>
          </a:prstGeom>
          <a:solidFill>
            <a:srgbClr val="006666">
              <a:alpha val="86000"/>
            </a:srgbClr>
          </a:solidFill>
          <a:ln w="9525">
            <a:noFill/>
            <a:miter lim="800000"/>
            <a:headEnd/>
            <a:tailEnd/>
          </a:ln>
          <a:effectLst/>
        </p:spPr>
        <p:txBody>
          <a:bodyPr wrap="none" anchor="ctr"/>
          <a:lstStyle/>
          <a:p>
            <a:pPr>
              <a:defRPr/>
            </a:pPr>
            <a:endParaRPr lang="en-US">
              <a:ea typeface="+mn-ea"/>
            </a:endParaRPr>
          </a:p>
        </p:txBody>
      </p:sp>
      <p:sp>
        <p:nvSpPr>
          <p:cNvPr id="11273" name="Rectangle 9"/>
          <p:cNvSpPr>
            <a:spLocks noChangeArrowheads="1"/>
          </p:cNvSpPr>
          <p:nvPr/>
        </p:nvSpPr>
        <p:spPr bwMode="auto">
          <a:xfrm flipV="1">
            <a:off x="7235825" y="239713"/>
            <a:ext cx="890588" cy="265112"/>
          </a:xfrm>
          <a:prstGeom prst="rect">
            <a:avLst/>
          </a:prstGeom>
          <a:solidFill>
            <a:srgbClr val="829800">
              <a:alpha val="42999"/>
            </a:srgbClr>
          </a:solidFill>
          <a:ln w="9525">
            <a:noFill/>
            <a:miter lim="800000"/>
            <a:headEnd/>
            <a:tailEnd/>
          </a:ln>
          <a:effectLst/>
        </p:spPr>
        <p:txBody>
          <a:bodyPr wrap="none" anchor="ctr"/>
          <a:lstStyle/>
          <a:p>
            <a:pPr>
              <a:defRPr/>
            </a:pPr>
            <a:endParaRPr lang="en-US">
              <a:ea typeface="+mn-ea"/>
            </a:endParaRPr>
          </a:p>
        </p:txBody>
      </p:sp>
      <p:sp>
        <p:nvSpPr>
          <p:cNvPr id="11274" name="Rectangle 10"/>
          <p:cNvSpPr>
            <a:spLocks noChangeArrowheads="1"/>
          </p:cNvSpPr>
          <p:nvPr/>
        </p:nvSpPr>
        <p:spPr bwMode="auto">
          <a:xfrm flipV="1">
            <a:off x="7948613" y="795338"/>
            <a:ext cx="719137" cy="260350"/>
          </a:xfrm>
          <a:prstGeom prst="rect">
            <a:avLst/>
          </a:prstGeom>
          <a:solidFill>
            <a:srgbClr val="829800">
              <a:alpha val="42999"/>
            </a:srgbClr>
          </a:solidFill>
          <a:ln w="9525">
            <a:noFill/>
            <a:miter lim="800000"/>
            <a:headEnd/>
            <a:tailEnd/>
          </a:ln>
          <a:effectLst/>
        </p:spPr>
        <p:txBody>
          <a:bodyPr wrap="none" anchor="ctr"/>
          <a:lstStyle/>
          <a:p>
            <a:pPr>
              <a:defRPr/>
            </a:pPr>
            <a:endParaRPr lang="en-US">
              <a:ea typeface="+mn-ea"/>
            </a:endParaRPr>
          </a:p>
        </p:txBody>
      </p:sp>
      <p:sp>
        <p:nvSpPr>
          <p:cNvPr id="11275" name="Rectangle 11"/>
          <p:cNvSpPr>
            <a:spLocks noChangeArrowheads="1"/>
          </p:cNvSpPr>
          <p:nvPr/>
        </p:nvSpPr>
        <p:spPr bwMode="auto">
          <a:xfrm>
            <a:off x="8797925" y="244475"/>
            <a:ext cx="141288" cy="120650"/>
          </a:xfrm>
          <a:prstGeom prst="rect">
            <a:avLst/>
          </a:prstGeom>
          <a:solidFill>
            <a:schemeClr val="folHlink">
              <a:alpha val="67999"/>
            </a:schemeClr>
          </a:solidFill>
          <a:ln w="9525">
            <a:noFill/>
            <a:miter lim="800000"/>
            <a:headEnd/>
            <a:tailEnd/>
          </a:ln>
          <a:effectLst/>
        </p:spPr>
        <p:txBody>
          <a:bodyPr wrap="none" anchor="ctr"/>
          <a:lstStyle/>
          <a:p>
            <a:pPr>
              <a:defRPr/>
            </a:pPr>
            <a:endParaRPr lang="en-US">
              <a:ea typeface="+mn-ea"/>
            </a:endParaRPr>
          </a:p>
        </p:txBody>
      </p:sp>
      <p:sp>
        <p:nvSpPr>
          <p:cNvPr id="11276" name="Rectangle 12"/>
          <p:cNvSpPr>
            <a:spLocks noChangeArrowheads="1"/>
          </p:cNvSpPr>
          <p:nvPr/>
        </p:nvSpPr>
        <p:spPr bwMode="auto">
          <a:xfrm flipH="1" flipV="1">
            <a:off x="8648700" y="477838"/>
            <a:ext cx="495300" cy="131762"/>
          </a:xfrm>
          <a:prstGeom prst="rect">
            <a:avLst/>
          </a:prstGeom>
          <a:solidFill>
            <a:srgbClr val="829800">
              <a:alpha val="42999"/>
            </a:srgbClr>
          </a:solidFill>
          <a:ln w="9525">
            <a:noFill/>
            <a:miter lim="800000"/>
            <a:headEnd/>
            <a:tailEnd/>
          </a:ln>
          <a:effectLst/>
        </p:spPr>
        <p:txBody>
          <a:bodyPr wrap="none" anchor="ctr"/>
          <a:lstStyle/>
          <a:p>
            <a:pPr>
              <a:defRPr/>
            </a:pPr>
            <a:endParaRPr lang="en-US">
              <a:ea typeface="+mn-ea"/>
            </a:endParaRPr>
          </a:p>
        </p:txBody>
      </p:sp>
      <p:sp>
        <p:nvSpPr>
          <p:cNvPr id="11277" name="Rectangle 13"/>
          <p:cNvSpPr>
            <a:spLocks noChangeArrowheads="1"/>
          </p:cNvSpPr>
          <p:nvPr/>
        </p:nvSpPr>
        <p:spPr bwMode="auto">
          <a:xfrm>
            <a:off x="7993063" y="341313"/>
            <a:ext cx="869950" cy="284162"/>
          </a:xfrm>
          <a:prstGeom prst="rect">
            <a:avLst/>
          </a:prstGeom>
          <a:solidFill>
            <a:srgbClr val="006666">
              <a:alpha val="36000"/>
            </a:srgbClr>
          </a:solidFill>
          <a:ln w="9525">
            <a:noFill/>
            <a:miter lim="800000"/>
            <a:headEnd/>
            <a:tailEnd/>
          </a:ln>
          <a:effectLst/>
        </p:spPr>
        <p:txBody>
          <a:bodyPr wrap="none" anchor="ctr"/>
          <a:lstStyle/>
          <a:p>
            <a:pPr>
              <a:defRPr/>
            </a:pPr>
            <a:endParaRPr lang="en-US">
              <a:ea typeface="+mn-ea"/>
            </a:endParaRPr>
          </a:p>
        </p:txBody>
      </p:sp>
      <p:sp>
        <p:nvSpPr>
          <p:cNvPr id="11278" name="Rectangle 14"/>
          <p:cNvSpPr>
            <a:spLocks noChangeArrowheads="1"/>
          </p:cNvSpPr>
          <p:nvPr/>
        </p:nvSpPr>
        <p:spPr bwMode="auto">
          <a:xfrm flipV="1">
            <a:off x="7048500" y="633413"/>
            <a:ext cx="676275" cy="203200"/>
          </a:xfrm>
          <a:prstGeom prst="rect">
            <a:avLst/>
          </a:prstGeom>
          <a:solidFill>
            <a:srgbClr val="829800">
              <a:alpha val="42999"/>
            </a:srgbClr>
          </a:solidFill>
          <a:ln w="9525">
            <a:noFill/>
            <a:miter lim="800000"/>
            <a:headEnd/>
            <a:tailEnd/>
          </a:ln>
          <a:effectLst/>
        </p:spPr>
        <p:txBody>
          <a:bodyPr wrap="none" anchor="ctr"/>
          <a:lstStyle/>
          <a:p>
            <a:pPr>
              <a:defRPr/>
            </a:pPr>
            <a:endParaRPr lang="en-US">
              <a:ea typeface="+mn-ea"/>
            </a:endParaRPr>
          </a:p>
        </p:txBody>
      </p:sp>
      <p:sp>
        <p:nvSpPr>
          <p:cNvPr id="11279" name="Rectangle 15"/>
          <p:cNvSpPr>
            <a:spLocks noChangeArrowheads="1"/>
          </p:cNvSpPr>
          <p:nvPr/>
        </p:nvSpPr>
        <p:spPr bwMode="auto">
          <a:xfrm>
            <a:off x="7345363" y="303213"/>
            <a:ext cx="179387" cy="269875"/>
          </a:xfrm>
          <a:prstGeom prst="rect">
            <a:avLst/>
          </a:prstGeom>
          <a:solidFill>
            <a:schemeClr val="folHlink">
              <a:alpha val="67999"/>
            </a:schemeClr>
          </a:solidFill>
          <a:ln w="9525">
            <a:noFill/>
            <a:miter lim="800000"/>
            <a:headEnd/>
            <a:tailEnd/>
          </a:ln>
          <a:effectLst/>
        </p:spPr>
        <p:txBody>
          <a:bodyPr wrap="none" anchor="ctr"/>
          <a:lstStyle/>
          <a:p>
            <a:pPr>
              <a:defRPr/>
            </a:pPr>
            <a:endParaRPr lang="en-US">
              <a:ea typeface="+mn-ea"/>
            </a:endParaRPr>
          </a:p>
        </p:txBody>
      </p:sp>
      <p:sp>
        <p:nvSpPr>
          <p:cNvPr id="11280" name="Rectangle 16"/>
          <p:cNvSpPr>
            <a:spLocks noChangeArrowheads="1"/>
          </p:cNvSpPr>
          <p:nvPr/>
        </p:nvSpPr>
        <p:spPr bwMode="auto">
          <a:xfrm>
            <a:off x="8583613" y="674688"/>
            <a:ext cx="215900" cy="176212"/>
          </a:xfrm>
          <a:prstGeom prst="rect">
            <a:avLst/>
          </a:prstGeom>
          <a:solidFill>
            <a:srgbClr val="000066">
              <a:alpha val="67999"/>
            </a:srgbClr>
          </a:solidFill>
          <a:ln w="9525">
            <a:noFill/>
            <a:miter lim="800000"/>
            <a:headEnd/>
            <a:tailEnd/>
          </a:ln>
          <a:effectLst/>
        </p:spPr>
        <p:txBody>
          <a:bodyPr wrap="none" anchor="ctr"/>
          <a:lstStyle/>
          <a:p>
            <a:pPr>
              <a:defRPr/>
            </a:pPr>
            <a:endParaRPr lang="en-US">
              <a:ea typeface="+mn-ea"/>
            </a:endParaRPr>
          </a:p>
        </p:txBody>
      </p:sp>
      <p:sp>
        <p:nvSpPr>
          <p:cNvPr id="11281" name="Rectangle 17"/>
          <p:cNvSpPr>
            <a:spLocks noChangeArrowheads="1"/>
          </p:cNvSpPr>
          <p:nvPr/>
        </p:nvSpPr>
        <p:spPr bwMode="auto">
          <a:xfrm flipV="1">
            <a:off x="8364538" y="458788"/>
            <a:ext cx="779462" cy="77787"/>
          </a:xfrm>
          <a:prstGeom prst="rect">
            <a:avLst/>
          </a:prstGeom>
          <a:solidFill>
            <a:srgbClr val="FF6600">
              <a:alpha val="52000"/>
            </a:srgbClr>
          </a:solidFill>
          <a:ln w="9525">
            <a:noFill/>
            <a:miter lim="800000"/>
            <a:headEnd/>
            <a:tailEnd/>
          </a:ln>
          <a:effectLst/>
        </p:spPr>
        <p:txBody>
          <a:bodyPr wrap="none" anchor="ctr"/>
          <a:lstStyle/>
          <a:p>
            <a:pPr>
              <a:defRPr/>
            </a:pPr>
            <a:endParaRPr lang="en-US">
              <a:ea typeface="+mn-ea"/>
            </a:endParaRPr>
          </a:p>
        </p:txBody>
      </p:sp>
      <p:sp>
        <p:nvSpPr>
          <p:cNvPr id="11282" name="Rectangle 18"/>
          <p:cNvSpPr>
            <a:spLocks noChangeArrowheads="1"/>
          </p:cNvSpPr>
          <p:nvPr/>
        </p:nvSpPr>
        <p:spPr bwMode="auto">
          <a:xfrm flipV="1">
            <a:off x="8375650" y="981075"/>
            <a:ext cx="768350" cy="223838"/>
          </a:xfrm>
          <a:prstGeom prst="rect">
            <a:avLst/>
          </a:prstGeom>
          <a:solidFill>
            <a:srgbClr val="829800">
              <a:alpha val="42999"/>
            </a:srgbClr>
          </a:solidFill>
          <a:ln w="9525">
            <a:noFill/>
            <a:miter lim="800000"/>
            <a:headEnd/>
            <a:tailEnd/>
          </a:ln>
          <a:effectLst/>
        </p:spPr>
        <p:txBody>
          <a:bodyPr wrap="none" anchor="ctr"/>
          <a:lstStyle/>
          <a:p>
            <a:pPr>
              <a:defRPr/>
            </a:pPr>
            <a:endParaRPr lang="en-US">
              <a:ea typeface="+mn-ea"/>
            </a:endParaRPr>
          </a:p>
        </p:txBody>
      </p:sp>
      <p:sp>
        <p:nvSpPr>
          <p:cNvPr id="11283" name="Rectangle 19"/>
          <p:cNvSpPr>
            <a:spLocks noChangeArrowheads="1"/>
          </p:cNvSpPr>
          <p:nvPr/>
        </p:nvSpPr>
        <p:spPr bwMode="auto">
          <a:xfrm>
            <a:off x="8515350" y="-3175"/>
            <a:ext cx="631825" cy="246063"/>
          </a:xfrm>
          <a:prstGeom prst="rect">
            <a:avLst/>
          </a:prstGeom>
          <a:solidFill>
            <a:srgbClr val="829800">
              <a:alpha val="98000"/>
            </a:srgbClr>
          </a:solidFill>
          <a:ln w="9525">
            <a:noFill/>
            <a:miter lim="800000"/>
            <a:headEnd/>
            <a:tailEnd/>
          </a:ln>
          <a:effectLst/>
        </p:spPr>
        <p:txBody>
          <a:bodyPr wrap="none" anchor="ctr"/>
          <a:lstStyle/>
          <a:p>
            <a:pPr>
              <a:defRPr/>
            </a:pPr>
            <a:endParaRPr lang="en-US">
              <a:ea typeface="+mn-ea"/>
            </a:endParaRPr>
          </a:p>
        </p:txBody>
      </p:sp>
      <p:sp>
        <p:nvSpPr>
          <p:cNvPr id="11284" name="Rectangle 20"/>
          <p:cNvSpPr>
            <a:spLocks noChangeArrowheads="1"/>
          </p:cNvSpPr>
          <p:nvPr/>
        </p:nvSpPr>
        <p:spPr bwMode="auto">
          <a:xfrm flipV="1">
            <a:off x="6792913" y="258763"/>
            <a:ext cx="212725" cy="192087"/>
          </a:xfrm>
          <a:prstGeom prst="rect">
            <a:avLst/>
          </a:prstGeom>
          <a:solidFill>
            <a:srgbClr val="829800">
              <a:alpha val="52000"/>
            </a:srgbClr>
          </a:solidFill>
          <a:ln w="9525">
            <a:noFill/>
            <a:miter lim="800000"/>
            <a:headEnd/>
            <a:tailEnd/>
          </a:ln>
          <a:effectLst/>
        </p:spPr>
        <p:txBody>
          <a:bodyPr wrap="none" anchor="ctr"/>
          <a:lstStyle/>
          <a:p>
            <a:pPr>
              <a:defRPr/>
            </a:pPr>
            <a:endParaRPr lang="en-US">
              <a:ea typeface="+mn-ea"/>
            </a:endParaRPr>
          </a:p>
        </p:txBody>
      </p:sp>
      <p:sp>
        <p:nvSpPr>
          <p:cNvPr id="11285" name="Rectangle 21"/>
          <p:cNvSpPr>
            <a:spLocks noChangeArrowheads="1"/>
          </p:cNvSpPr>
          <p:nvPr/>
        </p:nvSpPr>
        <p:spPr bwMode="auto">
          <a:xfrm flipV="1">
            <a:off x="7191375" y="942975"/>
            <a:ext cx="128588" cy="98425"/>
          </a:xfrm>
          <a:prstGeom prst="rect">
            <a:avLst/>
          </a:prstGeom>
          <a:solidFill>
            <a:srgbClr val="808080">
              <a:alpha val="52000"/>
            </a:srgbClr>
          </a:solidFill>
          <a:ln w="9525">
            <a:noFill/>
            <a:miter lim="800000"/>
            <a:headEnd/>
            <a:tailEnd/>
          </a:ln>
          <a:effectLst/>
        </p:spPr>
        <p:txBody>
          <a:bodyPr wrap="none" anchor="ctr"/>
          <a:lstStyle/>
          <a:p>
            <a:pPr>
              <a:defRPr/>
            </a:pPr>
            <a:endParaRPr lang="en-US">
              <a:ea typeface="+mn-ea"/>
            </a:endParaRPr>
          </a:p>
        </p:txBody>
      </p:sp>
    </p:spTree>
  </p:cSld>
  <p:clrMap bg1="lt1" tx1="dk1" bg2="lt2" tx2="dk2" accent1="accent1" accent2="accent2" accent3="accent3" accent4="accent4" accent5="accent5" accent6="accent6" hlink="hlink" folHlink="folHlink"/>
  <p:sldLayoutIdLst>
    <p:sldLayoutId id="2147483844"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ransition>
    <p:wipe dir="r"/>
  </p:transition>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ea typeface="宋体" pitchFamily="2" charset="-122"/>
        </a:defRPr>
      </a:lvl2pPr>
      <a:lvl3pPr algn="l" rtl="0" eaLnBrk="0" fontAlgn="base" hangingPunct="0">
        <a:spcBef>
          <a:spcPct val="0"/>
        </a:spcBef>
        <a:spcAft>
          <a:spcPct val="0"/>
        </a:spcAft>
        <a:defRPr sz="2800" b="1">
          <a:solidFill>
            <a:schemeClr val="bg1"/>
          </a:solidFill>
          <a:latin typeface="Arial" charset="0"/>
          <a:ea typeface="宋体" pitchFamily="2" charset="-122"/>
        </a:defRPr>
      </a:lvl3pPr>
      <a:lvl4pPr algn="l" rtl="0" eaLnBrk="0" fontAlgn="base" hangingPunct="0">
        <a:spcBef>
          <a:spcPct val="0"/>
        </a:spcBef>
        <a:spcAft>
          <a:spcPct val="0"/>
        </a:spcAft>
        <a:defRPr sz="2800" b="1">
          <a:solidFill>
            <a:schemeClr val="bg1"/>
          </a:solidFill>
          <a:latin typeface="Arial" charset="0"/>
          <a:ea typeface="宋体" pitchFamily="2" charset="-122"/>
        </a:defRPr>
      </a:lvl4pPr>
      <a:lvl5pPr algn="l" rtl="0" eaLnBrk="0" fontAlgn="base" hangingPunct="0">
        <a:spcBef>
          <a:spcPct val="0"/>
        </a:spcBef>
        <a:spcAft>
          <a:spcPct val="0"/>
        </a:spcAft>
        <a:defRPr sz="2800" b="1">
          <a:solidFill>
            <a:schemeClr val="bg1"/>
          </a:solidFill>
          <a:latin typeface="Arial" charset="0"/>
          <a:ea typeface="宋体" pitchFamily="2" charset="-122"/>
        </a:defRPr>
      </a:lvl5pPr>
      <a:lvl6pPr marL="457200" algn="l" rtl="0" fontAlgn="base">
        <a:spcBef>
          <a:spcPct val="0"/>
        </a:spcBef>
        <a:spcAft>
          <a:spcPct val="0"/>
        </a:spcAft>
        <a:defRPr sz="2800" b="1">
          <a:solidFill>
            <a:schemeClr val="bg1"/>
          </a:solidFill>
          <a:latin typeface="Arial" charset="0"/>
          <a:ea typeface="宋体" pitchFamily="2" charset="-122"/>
        </a:defRPr>
      </a:lvl6pPr>
      <a:lvl7pPr marL="914400" algn="l" rtl="0" fontAlgn="base">
        <a:spcBef>
          <a:spcPct val="0"/>
        </a:spcBef>
        <a:spcAft>
          <a:spcPct val="0"/>
        </a:spcAft>
        <a:defRPr sz="2800" b="1">
          <a:solidFill>
            <a:schemeClr val="bg1"/>
          </a:solidFill>
          <a:latin typeface="Arial" charset="0"/>
          <a:ea typeface="宋体" pitchFamily="2" charset="-122"/>
        </a:defRPr>
      </a:lvl7pPr>
      <a:lvl8pPr marL="1371600" algn="l" rtl="0" fontAlgn="base">
        <a:spcBef>
          <a:spcPct val="0"/>
        </a:spcBef>
        <a:spcAft>
          <a:spcPct val="0"/>
        </a:spcAft>
        <a:defRPr sz="2800" b="1">
          <a:solidFill>
            <a:schemeClr val="bg1"/>
          </a:solidFill>
          <a:latin typeface="Arial" charset="0"/>
          <a:ea typeface="宋体" pitchFamily="2" charset="-122"/>
        </a:defRPr>
      </a:lvl8pPr>
      <a:lvl9pPr marL="1828800" algn="l" rtl="0" fontAlgn="base">
        <a:spcBef>
          <a:spcPct val="0"/>
        </a:spcBef>
        <a:spcAft>
          <a:spcPct val="0"/>
        </a:spcAft>
        <a:defRPr sz="2800" b="1">
          <a:solidFill>
            <a:schemeClr val="bg1"/>
          </a:solidFill>
          <a:latin typeface="Arial" charset="0"/>
          <a:ea typeface="宋体" pitchFamily="2" charset="-122"/>
        </a:defRPr>
      </a:lvl9pPr>
    </p:titleStyle>
    <p:bodyStyle>
      <a:lvl1pPr marL="342900" indent="-342900" algn="l" rtl="0" eaLnBrk="0" fontAlgn="base" hangingPunct="0">
        <a:lnSpc>
          <a:spcPct val="95000"/>
        </a:lnSpc>
        <a:spcBef>
          <a:spcPct val="20000"/>
        </a:spcBef>
        <a:spcAft>
          <a:spcPct val="0"/>
        </a:spcAft>
        <a:buChar char="•"/>
        <a:defRPr sz="2200" b="1">
          <a:solidFill>
            <a:schemeClr val="tx1"/>
          </a:solidFill>
          <a:latin typeface="+mn-lt"/>
          <a:ea typeface="+mn-ea"/>
          <a:cs typeface="+mn-cs"/>
        </a:defRPr>
      </a:lvl1pPr>
      <a:lvl2pPr marL="344488" indent="-230188" algn="l" rtl="0" eaLnBrk="0" fontAlgn="base" hangingPunct="0">
        <a:lnSpc>
          <a:spcPct val="95000"/>
        </a:lnSpc>
        <a:spcBef>
          <a:spcPct val="20000"/>
        </a:spcBef>
        <a:spcAft>
          <a:spcPct val="0"/>
        </a:spcAft>
        <a:buClr>
          <a:schemeClr val="accent1"/>
        </a:buClr>
        <a:buFont typeface="Wingdings" pitchFamily="2" charset="2"/>
        <a:buChar char="§"/>
        <a:defRPr sz="2000">
          <a:solidFill>
            <a:schemeClr val="tx1"/>
          </a:solidFill>
          <a:latin typeface="+mn-lt"/>
          <a:ea typeface="+mn-ea"/>
        </a:defRPr>
      </a:lvl2pPr>
      <a:lvl3pPr marL="687388" indent="-228600" algn="l" rtl="0" eaLnBrk="0" fontAlgn="base" hangingPunct="0">
        <a:lnSpc>
          <a:spcPct val="95000"/>
        </a:lnSpc>
        <a:spcBef>
          <a:spcPct val="20000"/>
        </a:spcBef>
        <a:spcAft>
          <a:spcPct val="0"/>
        </a:spcAft>
        <a:buClr>
          <a:schemeClr val="accent1"/>
        </a:buClr>
        <a:buFont typeface="Wingdings" pitchFamily="2" charset="2"/>
        <a:buChar char="§"/>
        <a:defRPr sz="2400">
          <a:solidFill>
            <a:schemeClr val="tx1"/>
          </a:solidFill>
          <a:latin typeface="+mn-lt"/>
          <a:ea typeface="+mn-ea"/>
        </a:defRPr>
      </a:lvl3pPr>
      <a:lvl4pPr marL="1030288" indent="-228600" algn="l" rtl="0" eaLnBrk="0" fontAlgn="base" hangingPunct="0">
        <a:lnSpc>
          <a:spcPct val="95000"/>
        </a:lnSpc>
        <a:spcBef>
          <a:spcPct val="20000"/>
        </a:spcBef>
        <a:spcAft>
          <a:spcPct val="0"/>
        </a:spcAft>
        <a:buClr>
          <a:schemeClr val="accent1"/>
        </a:buClr>
        <a:buFont typeface="Wingdings" pitchFamily="2" charset="2"/>
        <a:buChar char="§"/>
        <a:defRPr sz="1600">
          <a:solidFill>
            <a:schemeClr val="tx1"/>
          </a:solidFill>
          <a:latin typeface="+mn-lt"/>
          <a:ea typeface="+mn-ea"/>
        </a:defRPr>
      </a:lvl4pPr>
      <a:lvl5pPr marL="1373188" indent="-228600" algn="l" rtl="0" eaLnBrk="0" fontAlgn="base" hangingPunct="0">
        <a:lnSpc>
          <a:spcPct val="95000"/>
        </a:lnSpc>
        <a:spcBef>
          <a:spcPct val="20000"/>
        </a:spcBef>
        <a:spcAft>
          <a:spcPct val="0"/>
        </a:spcAft>
        <a:buClr>
          <a:schemeClr val="accent1"/>
        </a:buClr>
        <a:buFont typeface="Wingdings" pitchFamily="2" charset="2"/>
        <a:buChar char="§"/>
        <a:defRPr sz="1400">
          <a:solidFill>
            <a:schemeClr val="tx1"/>
          </a:solidFill>
          <a:latin typeface="+mn-lt"/>
          <a:ea typeface="+mn-ea"/>
        </a:defRPr>
      </a:lvl5pPr>
      <a:lvl6pPr marL="1830388" indent="-228600" algn="l" rtl="0" fontAlgn="base">
        <a:lnSpc>
          <a:spcPct val="95000"/>
        </a:lnSpc>
        <a:spcBef>
          <a:spcPct val="20000"/>
        </a:spcBef>
        <a:spcAft>
          <a:spcPct val="0"/>
        </a:spcAft>
        <a:buClr>
          <a:schemeClr val="accent1"/>
        </a:buClr>
        <a:buFont typeface="Wingdings" pitchFamily="2" charset="2"/>
        <a:buChar char="§"/>
        <a:defRPr sz="1400">
          <a:solidFill>
            <a:schemeClr val="tx1"/>
          </a:solidFill>
          <a:latin typeface="+mn-lt"/>
          <a:ea typeface="+mn-ea"/>
        </a:defRPr>
      </a:lvl6pPr>
      <a:lvl7pPr marL="2287588" indent="-228600" algn="l" rtl="0" fontAlgn="base">
        <a:lnSpc>
          <a:spcPct val="95000"/>
        </a:lnSpc>
        <a:spcBef>
          <a:spcPct val="20000"/>
        </a:spcBef>
        <a:spcAft>
          <a:spcPct val="0"/>
        </a:spcAft>
        <a:buClr>
          <a:schemeClr val="accent1"/>
        </a:buClr>
        <a:buFont typeface="Wingdings" pitchFamily="2" charset="2"/>
        <a:buChar char="§"/>
        <a:defRPr sz="1400">
          <a:solidFill>
            <a:schemeClr val="tx1"/>
          </a:solidFill>
          <a:latin typeface="+mn-lt"/>
          <a:ea typeface="+mn-ea"/>
        </a:defRPr>
      </a:lvl7pPr>
      <a:lvl8pPr marL="2744788" indent="-228600" algn="l" rtl="0" fontAlgn="base">
        <a:lnSpc>
          <a:spcPct val="95000"/>
        </a:lnSpc>
        <a:spcBef>
          <a:spcPct val="20000"/>
        </a:spcBef>
        <a:spcAft>
          <a:spcPct val="0"/>
        </a:spcAft>
        <a:buClr>
          <a:schemeClr val="accent1"/>
        </a:buClr>
        <a:buFont typeface="Wingdings" pitchFamily="2" charset="2"/>
        <a:buChar char="§"/>
        <a:defRPr sz="1400">
          <a:solidFill>
            <a:schemeClr val="tx1"/>
          </a:solidFill>
          <a:latin typeface="+mn-lt"/>
          <a:ea typeface="+mn-ea"/>
        </a:defRPr>
      </a:lvl8pPr>
      <a:lvl9pPr marL="3201988" indent="-228600" algn="l" rtl="0" fontAlgn="base">
        <a:lnSpc>
          <a:spcPct val="95000"/>
        </a:lnSpc>
        <a:spcBef>
          <a:spcPct val="20000"/>
        </a:spcBef>
        <a:spcAft>
          <a:spcPct val="0"/>
        </a:spcAft>
        <a:buClr>
          <a:schemeClr val="accent1"/>
        </a:buClr>
        <a:buFont typeface="Wingdings" pitchFamily="2" charset="2"/>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SybaseLogo2_black_sml_ai9"/>
          <p:cNvPicPr>
            <a:picLocks noChangeAspect="1" noChangeArrowheads="1"/>
          </p:cNvPicPr>
          <p:nvPr/>
        </p:nvPicPr>
        <p:blipFill>
          <a:blip r:embed="rId14" cstate="print"/>
          <a:srcRect/>
          <a:stretch>
            <a:fillRect/>
          </a:stretch>
        </p:blipFill>
        <p:spPr bwMode="auto">
          <a:xfrm>
            <a:off x="146050" y="6386513"/>
            <a:ext cx="885825" cy="242887"/>
          </a:xfrm>
          <a:prstGeom prst="rect">
            <a:avLst/>
          </a:prstGeom>
          <a:noFill/>
          <a:ln w="9525">
            <a:noFill/>
            <a:miter lim="800000"/>
            <a:headEnd/>
            <a:tailEnd/>
          </a:ln>
        </p:spPr>
      </p:pic>
      <p:pic>
        <p:nvPicPr>
          <p:cNvPr id="5123" name="Picture 3" descr="window"/>
          <p:cNvPicPr>
            <a:picLocks noChangeAspect="1" noChangeArrowheads="1"/>
          </p:cNvPicPr>
          <p:nvPr/>
        </p:nvPicPr>
        <p:blipFill>
          <a:blip r:embed="rId15" cstate="print"/>
          <a:srcRect l="13490" t="9293" r="4765" b="40576"/>
          <a:stretch>
            <a:fillRect/>
          </a:stretch>
        </p:blipFill>
        <p:spPr bwMode="auto">
          <a:xfrm>
            <a:off x="7046913" y="0"/>
            <a:ext cx="2097087" cy="1216025"/>
          </a:xfrm>
          <a:prstGeom prst="rect">
            <a:avLst/>
          </a:prstGeom>
          <a:noFill/>
          <a:ln w="9525">
            <a:noFill/>
            <a:miter lim="800000"/>
            <a:headEnd/>
            <a:tailEnd/>
          </a:ln>
        </p:spPr>
      </p:pic>
      <p:sp>
        <p:nvSpPr>
          <p:cNvPr id="73732" name="Rectangle 4"/>
          <p:cNvSpPr>
            <a:spLocks noChangeArrowheads="1"/>
          </p:cNvSpPr>
          <p:nvPr/>
        </p:nvSpPr>
        <p:spPr bwMode="auto">
          <a:xfrm>
            <a:off x="0" y="0"/>
            <a:ext cx="7058025" cy="1214438"/>
          </a:xfrm>
          <a:prstGeom prst="rect">
            <a:avLst/>
          </a:prstGeom>
          <a:solidFill>
            <a:schemeClr val="folHlink"/>
          </a:solidFill>
          <a:ln w="9525">
            <a:noFill/>
            <a:miter lim="800000"/>
            <a:headEnd/>
            <a:tailEnd/>
          </a:ln>
          <a:effectLst/>
        </p:spPr>
        <p:txBody>
          <a:bodyPr wrap="none" anchor="ctr"/>
          <a:lstStyle/>
          <a:p>
            <a:pPr>
              <a:defRPr/>
            </a:pPr>
            <a:endParaRPr lang="en-US">
              <a:ea typeface="+mn-ea"/>
            </a:endParaRPr>
          </a:p>
        </p:txBody>
      </p:sp>
      <p:sp>
        <p:nvSpPr>
          <p:cNvPr id="5125" name="Rectangle 5"/>
          <p:cNvSpPr>
            <a:spLocks noGrp="1" noChangeArrowheads="1"/>
          </p:cNvSpPr>
          <p:nvPr>
            <p:ph type="title"/>
          </p:nvPr>
        </p:nvSpPr>
        <p:spPr bwMode="auto">
          <a:xfrm>
            <a:off x="177800" y="12700"/>
            <a:ext cx="6775450" cy="1143000"/>
          </a:xfrm>
          <a:prstGeom prst="rect">
            <a:avLst/>
          </a:prstGeom>
          <a:solidFill>
            <a:schemeClr val="folHlink"/>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5126" name="Rectangle 6"/>
          <p:cNvSpPr>
            <a:spLocks noGrp="1" noChangeArrowheads="1"/>
          </p:cNvSpPr>
          <p:nvPr>
            <p:ph type="body" idx="1"/>
          </p:nvPr>
        </p:nvSpPr>
        <p:spPr bwMode="auto">
          <a:xfrm>
            <a:off x="387350" y="1665288"/>
            <a:ext cx="829945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3735" name="Rectangle 7"/>
          <p:cNvSpPr>
            <a:spLocks noChangeArrowheads="1"/>
          </p:cNvSpPr>
          <p:nvPr/>
        </p:nvSpPr>
        <p:spPr bwMode="auto">
          <a:xfrm>
            <a:off x="7048500" y="-1588"/>
            <a:ext cx="88900" cy="246063"/>
          </a:xfrm>
          <a:prstGeom prst="rect">
            <a:avLst/>
          </a:prstGeom>
          <a:solidFill>
            <a:schemeClr val="accent2"/>
          </a:solidFill>
          <a:ln w="9525">
            <a:noFill/>
            <a:miter lim="800000"/>
            <a:headEnd/>
            <a:tailEnd/>
          </a:ln>
          <a:effectLst/>
        </p:spPr>
        <p:txBody>
          <a:bodyPr wrap="none" anchor="ctr"/>
          <a:lstStyle/>
          <a:p>
            <a:pPr>
              <a:defRPr/>
            </a:pPr>
            <a:endParaRPr lang="en-US">
              <a:ea typeface="+mn-ea"/>
            </a:endParaRPr>
          </a:p>
        </p:txBody>
      </p:sp>
      <p:sp>
        <p:nvSpPr>
          <p:cNvPr id="73736" name="Rectangle 8"/>
          <p:cNvSpPr>
            <a:spLocks noChangeArrowheads="1"/>
          </p:cNvSpPr>
          <p:nvPr/>
        </p:nvSpPr>
        <p:spPr bwMode="auto">
          <a:xfrm>
            <a:off x="7048500" y="244475"/>
            <a:ext cx="88900" cy="246063"/>
          </a:xfrm>
          <a:prstGeom prst="rect">
            <a:avLst/>
          </a:prstGeom>
          <a:solidFill>
            <a:schemeClr val="hlink"/>
          </a:solidFill>
          <a:ln w="9525">
            <a:noFill/>
            <a:miter lim="800000"/>
            <a:headEnd/>
            <a:tailEnd/>
          </a:ln>
          <a:effectLst/>
        </p:spPr>
        <p:txBody>
          <a:bodyPr wrap="none" anchor="ctr"/>
          <a:lstStyle/>
          <a:p>
            <a:pPr>
              <a:defRPr/>
            </a:pPr>
            <a:endParaRPr lang="en-US">
              <a:ea typeface="+mn-ea"/>
            </a:endParaRPr>
          </a:p>
        </p:txBody>
      </p:sp>
      <p:sp>
        <p:nvSpPr>
          <p:cNvPr id="73737" name="Rectangle 9"/>
          <p:cNvSpPr>
            <a:spLocks noChangeArrowheads="1"/>
          </p:cNvSpPr>
          <p:nvPr/>
        </p:nvSpPr>
        <p:spPr bwMode="auto">
          <a:xfrm>
            <a:off x="7048500" y="490538"/>
            <a:ext cx="88900" cy="247650"/>
          </a:xfrm>
          <a:prstGeom prst="rect">
            <a:avLst/>
          </a:prstGeom>
          <a:solidFill>
            <a:srgbClr val="B3CCE6"/>
          </a:solidFill>
          <a:ln w="9525">
            <a:noFill/>
            <a:miter lim="800000"/>
            <a:headEnd/>
            <a:tailEnd/>
          </a:ln>
          <a:effectLst/>
        </p:spPr>
        <p:txBody>
          <a:bodyPr wrap="none" anchor="ctr"/>
          <a:lstStyle/>
          <a:p>
            <a:pPr>
              <a:defRPr/>
            </a:pPr>
            <a:endParaRPr lang="en-US">
              <a:ea typeface="+mn-ea"/>
            </a:endParaRPr>
          </a:p>
        </p:txBody>
      </p:sp>
      <p:sp>
        <p:nvSpPr>
          <p:cNvPr id="73738" name="Rectangle 10"/>
          <p:cNvSpPr>
            <a:spLocks noChangeArrowheads="1"/>
          </p:cNvSpPr>
          <p:nvPr/>
        </p:nvSpPr>
        <p:spPr bwMode="auto">
          <a:xfrm>
            <a:off x="7048500" y="738188"/>
            <a:ext cx="88900" cy="246062"/>
          </a:xfrm>
          <a:prstGeom prst="rect">
            <a:avLst/>
          </a:prstGeom>
          <a:solidFill>
            <a:schemeClr val="accent1"/>
          </a:solidFill>
          <a:ln w="9525">
            <a:noFill/>
            <a:miter lim="800000"/>
            <a:headEnd/>
            <a:tailEnd/>
          </a:ln>
          <a:effectLst/>
        </p:spPr>
        <p:txBody>
          <a:bodyPr wrap="none" anchor="ctr"/>
          <a:lstStyle/>
          <a:p>
            <a:pPr>
              <a:defRPr/>
            </a:pPr>
            <a:endParaRPr lang="en-US">
              <a:ea typeface="+mn-ea"/>
            </a:endParaRPr>
          </a:p>
        </p:txBody>
      </p:sp>
      <p:sp>
        <p:nvSpPr>
          <p:cNvPr id="73740" name="Text Box 12"/>
          <p:cNvSpPr txBox="1">
            <a:spLocks noChangeArrowheads="1"/>
          </p:cNvSpPr>
          <p:nvPr/>
        </p:nvSpPr>
        <p:spPr bwMode="auto">
          <a:xfrm>
            <a:off x="8659813" y="6477000"/>
            <a:ext cx="433387" cy="214313"/>
          </a:xfrm>
          <a:prstGeom prst="rect">
            <a:avLst/>
          </a:prstGeom>
          <a:noFill/>
          <a:ln w="9525">
            <a:noFill/>
            <a:miter lim="800000"/>
            <a:headEnd/>
            <a:tailEnd/>
          </a:ln>
          <a:effectLst/>
        </p:spPr>
        <p:txBody>
          <a:bodyPr anchor="b">
            <a:spAutoFit/>
          </a:bodyPr>
          <a:lstStyle/>
          <a:p>
            <a:pPr algn="r">
              <a:defRPr/>
            </a:pPr>
            <a:fld id="{14F3E2CF-0D1B-460A-8A61-FDFFF50EA915}" type="slidenum">
              <a:rPr lang="zh-CN" altLang="en-US" sz="800">
                <a:ea typeface="宋体" pitchFamily="2" charset="-122"/>
              </a:rPr>
              <a:pPr algn="r">
                <a:defRPr/>
              </a:pPr>
              <a:t>‹#›</a:t>
            </a:fld>
            <a:endParaRPr lang="en-US" altLang="zh-CN" sz="800">
              <a:ea typeface="宋体" pitchFamily="2" charset="-122"/>
              <a:cs typeface="Arial" charset="0"/>
            </a:endParaRPr>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68" r:id="rId12"/>
  </p:sldLayoutIdLst>
  <p:transition>
    <p:wipe dir="r"/>
  </p:transition>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342900" indent="-342900" algn="l" rtl="0" eaLnBrk="0" fontAlgn="base" hangingPunct="0">
        <a:lnSpc>
          <a:spcPct val="95000"/>
        </a:lnSpc>
        <a:spcBef>
          <a:spcPct val="20000"/>
        </a:spcBef>
        <a:spcAft>
          <a:spcPct val="0"/>
        </a:spcAft>
        <a:buChar char="•"/>
        <a:defRPr sz="2600" b="1">
          <a:solidFill>
            <a:schemeClr val="tx1"/>
          </a:solidFill>
          <a:latin typeface="+mn-lt"/>
          <a:ea typeface="+mn-ea"/>
          <a:cs typeface="+mn-cs"/>
        </a:defRPr>
      </a:lvl1pPr>
      <a:lvl2pPr marL="344488" indent="-230188" algn="l" rtl="0" eaLnBrk="0" fontAlgn="base" hangingPunct="0">
        <a:lnSpc>
          <a:spcPct val="95000"/>
        </a:lnSpc>
        <a:spcBef>
          <a:spcPct val="20000"/>
        </a:spcBef>
        <a:spcAft>
          <a:spcPct val="20000"/>
        </a:spcAft>
        <a:buClr>
          <a:schemeClr val="accent1"/>
        </a:buClr>
        <a:buFont typeface="Wingdings" pitchFamily="2" charset="2"/>
        <a:buChar char="§"/>
        <a:defRPr sz="2200">
          <a:solidFill>
            <a:schemeClr val="tx1"/>
          </a:solidFill>
          <a:latin typeface="+mn-lt"/>
        </a:defRPr>
      </a:lvl2pPr>
      <a:lvl3pPr marL="687388" indent="-228600" algn="l" rtl="0" eaLnBrk="0" fontAlgn="base" hangingPunct="0">
        <a:lnSpc>
          <a:spcPct val="95000"/>
        </a:lnSpc>
        <a:spcBef>
          <a:spcPct val="20000"/>
        </a:spcBef>
        <a:spcAft>
          <a:spcPct val="0"/>
        </a:spcAft>
        <a:buClr>
          <a:schemeClr val="accent1"/>
        </a:buClr>
        <a:buFont typeface="Wingdings" pitchFamily="2" charset="2"/>
        <a:buChar char="§"/>
        <a:defRPr sz="2000">
          <a:solidFill>
            <a:schemeClr val="tx1"/>
          </a:solidFill>
          <a:latin typeface="+mn-lt"/>
        </a:defRPr>
      </a:lvl3pPr>
      <a:lvl4pPr marL="1030288" indent="-228600" algn="l" rtl="0" eaLnBrk="0" fontAlgn="base" hangingPunct="0">
        <a:lnSpc>
          <a:spcPct val="95000"/>
        </a:lnSpc>
        <a:spcBef>
          <a:spcPct val="20000"/>
        </a:spcBef>
        <a:spcAft>
          <a:spcPct val="0"/>
        </a:spcAft>
        <a:buClr>
          <a:schemeClr val="accent1"/>
        </a:buClr>
        <a:buFont typeface="Wingdings" pitchFamily="2" charset="2"/>
        <a:buChar char="§"/>
        <a:defRPr sz="2000">
          <a:solidFill>
            <a:schemeClr val="tx1"/>
          </a:solidFill>
          <a:latin typeface="+mn-lt"/>
        </a:defRPr>
      </a:lvl4pPr>
      <a:lvl5pPr marL="1373188" indent="-228600" algn="l" rtl="0" eaLnBrk="0" fontAlgn="base" hangingPunct="0">
        <a:lnSpc>
          <a:spcPct val="95000"/>
        </a:lnSpc>
        <a:spcBef>
          <a:spcPct val="20000"/>
        </a:spcBef>
        <a:spcAft>
          <a:spcPct val="0"/>
        </a:spcAft>
        <a:buClr>
          <a:schemeClr val="accent1"/>
        </a:buClr>
        <a:buFont typeface="Wingdings" pitchFamily="2" charset="2"/>
        <a:buChar char="§"/>
        <a:defRPr sz="1600">
          <a:solidFill>
            <a:schemeClr val="tx1"/>
          </a:solidFill>
          <a:latin typeface="+mn-lt"/>
        </a:defRPr>
      </a:lvl5pPr>
      <a:lvl6pPr marL="1830388" indent="-228600" algn="l" rtl="0" fontAlgn="base">
        <a:lnSpc>
          <a:spcPct val="95000"/>
        </a:lnSpc>
        <a:spcBef>
          <a:spcPct val="20000"/>
        </a:spcBef>
        <a:spcAft>
          <a:spcPct val="0"/>
        </a:spcAft>
        <a:buClr>
          <a:schemeClr val="accent1"/>
        </a:buClr>
        <a:buFont typeface="Wingdings" pitchFamily="2" charset="2"/>
        <a:buChar char="§"/>
        <a:defRPr sz="1600">
          <a:solidFill>
            <a:schemeClr val="tx1"/>
          </a:solidFill>
          <a:latin typeface="+mn-lt"/>
        </a:defRPr>
      </a:lvl6pPr>
      <a:lvl7pPr marL="2287588" indent="-228600" algn="l" rtl="0" fontAlgn="base">
        <a:lnSpc>
          <a:spcPct val="95000"/>
        </a:lnSpc>
        <a:spcBef>
          <a:spcPct val="20000"/>
        </a:spcBef>
        <a:spcAft>
          <a:spcPct val="0"/>
        </a:spcAft>
        <a:buClr>
          <a:schemeClr val="accent1"/>
        </a:buClr>
        <a:buFont typeface="Wingdings" pitchFamily="2" charset="2"/>
        <a:buChar char="§"/>
        <a:defRPr sz="1600">
          <a:solidFill>
            <a:schemeClr val="tx1"/>
          </a:solidFill>
          <a:latin typeface="+mn-lt"/>
        </a:defRPr>
      </a:lvl7pPr>
      <a:lvl8pPr marL="2744788" indent="-228600" algn="l" rtl="0" fontAlgn="base">
        <a:lnSpc>
          <a:spcPct val="95000"/>
        </a:lnSpc>
        <a:spcBef>
          <a:spcPct val="20000"/>
        </a:spcBef>
        <a:spcAft>
          <a:spcPct val="0"/>
        </a:spcAft>
        <a:buClr>
          <a:schemeClr val="accent1"/>
        </a:buClr>
        <a:buFont typeface="Wingdings" pitchFamily="2" charset="2"/>
        <a:buChar char="§"/>
        <a:defRPr sz="1600">
          <a:solidFill>
            <a:schemeClr val="tx1"/>
          </a:solidFill>
          <a:latin typeface="+mn-lt"/>
        </a:defRPr>
      </a:lvl8pPr>
      <a:lvl9pPr marL="3201988" indent="-228600" algn="l" rtl="0" fontAlgn="base">
        <a:lnSpc>
          <a:spcPct val="95000"/>
        </a:lnSpc>
        <a:spcBef>
          <a:spcPct val="20000"/>
        </a:spcBef>
        <a:spcAft>
          <a:spcPct val="0"/>
        </a:spcAft>
        <a:buClr>
          <a:schemeClr val="accent1"/>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8" descr="SYSD2117 Option1Title"/>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6147" name="Rectangle 2"/>
          <p:cNvSpPr>
            <a:spLocks noGrp="1" noChangeArrowheads="1"/>
          </p:cNvSpPr>
          <p:nvPr>
            <p:ph type="title"/>
          </p:nvPr>
        </p:nvSpPr>
        <p:spPr bwMode="gray">
          <a:xfrm>
            <a:off x="457200" y="76200"/>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614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Arial" charset="0"/>
        </a:defRPr>
      </a:lvl2pPr>
      <a:lvl3pPr algn="l" rtl="0" eaLnBrk="0" fontAlgn="base" hangingPunct="0">
        <a:spcBef>
          <a:spcPct val="0"/>
        </a:spcBef>
        <a:spcAft>
          <a:spcPct val="0"/>
        </a:spcAft>
        <a:defRPr sz="3000">
          <a:solidFill>
            <a:schemeClr val="bg1"/>
          </a:solidFill>
          <a:latin typeface="Arial" charset="0"/>
        </a:defRPr>
      </a:lvl3pPr>
      <a:lvl4pPr algn="l" rtl="0" eaLnBrk="0" fontAlgn="base" hangingPunct="0">
        <a:spcBef>
          <a:spcPct val="0"/>
        </a:spcBef>
        <a:spcAft>
          <a:spcPct val="0"/>
        </a:spcAft>
        <a:defRPr sz="3000">
          <a:solidFill>
            <a:schemeClr val="bg1"/>
          </a:solidFill>
          <a:latin typeface="Arial" charset="0"/>
        </a:defRPr>
      </a:lvl4pPr>
      <a:lvl5pPr algn="l" rtl="0" eaLnBrk="0" fontAlgn="base" hangingPunct="0">
        <a:spcBef>
          <a:spcPct val="0"/>
        </a:spcBef>
        <a:spcAft>
          <a:spcPct val="0"/>
        </a:spcAft>
        <a:defRPr sz="3000">
          <a:solidFill>
            <a:schemeClr val="bg1"/>
          </a:solidFill>
          <a:latin typeface="Arial" charset="0"/>
        </a:defRPr>
      </a:lvl5pPr>
      <a:lvl6pPr marL="457200" algn="l" rtl="0" fontAlgn="base">
        <a:spcBef>
          <a:spcPct val="0"/>
        </a:spcBef>
        <a:spcAft>
          <a:spcPct val="0"/>
        </a:spcAft>
        <a:defRPr sz="3000">
          <a:solidFill>
            <a:schemeClr val="bg1"/>
          </a:solidFill>
          <a:latin typeface="Arial" charset="0"/>
        </a:defRPr>
      </a:lvl6pPr>
      <a:lvl7pPr marL="914400" algn="l" rtl="0" fontAlgn="base">
        <a:spcBef>
          <a:spcPct val="0"/>
        </a:spcBef>
        <a:spcAft>
          <a:spcPct val="0"/>
        </a:spcAft>
        <a:defRPr sz="3000">
          <a:solidFill>
            <a:schemeClr val="bg1"/>
          </a:solidFill>
          <a:latin typeface="Arial" charset="0"/>
        </a:defRPr>
      </a:lvl7pPr>
      <a:lvl8pPr marL="1371600" algn="l" rtl="0" fontAlgn="base">
        <a:spcBef>
          <a:spcPct val="0"/>
        </a:spcBef>
        <a:spcAft>
          <a:spcPct val="0"/>
        </a:spcAft>
        <a:defRPr sz="3000">
          <a:solidFill>
            <a:schemeClr val="bg1"/>
          </a:solidFill>
          <a:latin typeface="Arial" charset="0"/>
        </a:defRPr>
      </a:lvl8pPr>
      <a:lvl9pPr marL="1828800" algn="l" rtl="0" fontAlgn="base">
        <a:spcBef>
          <a:spcPct val="0"/>
        </a:spcBef>
        <a:spcAft>
          <a:spcPct val="0"/>
        </a:spcAft>
        <a:defRPr sz="3000">
          <a:solidFill>
            <a:schemeClr val="bg1"/>
          </a:solidFill>
          <a:latin typeface="Arial" charset="0"/>
        </a:defRPr>
      </a:lvl9pPr>
    </p:titleStyle>
    <p:bodyStyle>
      <a:lvl1pPr marL="228600" indent="-228600" algn="l" rtl="0" eaLnBrk="0" fontAlgn="base" hangingPunct="0">
        <a:lnSpc>
          <a:spcPct val="95000"/>
        </a:lnSpc>
        <a:spcBef>
          <a:spcPct val="40000"/>
        </a:spcBef>
        <a:spcAft>
          <a:spcPct val="0"/>
        </a:spcAft>
        <a:buClr>
          <a:srgbClr val="E96722"/>
        </a:buClr>
        <a:buFont typeface="Wingdings" pitchFamily="2" charset="2"/>
        <a:buChar char="§"/>
        <a:defRPr sz="2200">
          <a:solidFill>
            <a:schemeClr val="tx1"/>
          </a:solidFill>
          <a:latin typeface="+mn-lt"/>
          <a:ea typeface="+mn-ea"/>
          <a:cs typeface="+mn-cs"/>
        </a:defRPr>
      </a:lvl1pPr>
      <a:lvl2pPr marL="571500" indent="-228600" algn="l" rtl="0" eaLnBrk="0" fontAlgn="base" hangingPunct="0">
        <a:lnSpc>
          <a:spcPct val="95000"/>
        </a:lnSpc>
        <a:spcBef>
          <a:spcPct val="20000"/>
        </a:spcBef>
        <a:spcAft>
          <a:spcPct val="0"/>
        </a:spcAft>
        <a:buClr>
          <a:schemeClr val="tx1"/>
        </a:buClr>
        <a:buFont typeface="Arial" charset="0"/>
        <a:buChar char="–"/>
        <a:defRPr sz="2000">
          <a:solidFill>
            <a:schemeClr val="tx1"/>
          </a:solidFill>
          <a:latin typeface="+mn-lt"/>
        </a:defRPr>
      </a:lvl2pPr>
      <a:lvl3pPr marL="863600" indent="-177800" algn="l" rtl="0" eaLnBrk="0" fontAlgn="base" hangingPunct="0">
        <a:lnSpc>
          <a:spcPct val="95000"/>
        </a:lnSpc>
        <a:spcBef>
          <a:spcPct val="20000"/>
        </a:spcBef>
        <a:spcAft>
          <a:spcPct val="0"/>
        </a:spcAft>
        <a:buClr>
          <a:srgbClr val="E96722"/>
        </a:buClr>
        <a:buFont typeface="Wingdings" pitchFamily="2" charset="2"/>
        <a:buChar char="§"/>
        <a:defRPr sz="2400">
          <a:solidFill>
            <a:schemeClr val="tx1"/>
          </a:solidFill>
          <a:latin typeface="+mn-lt"/>
        </a:defRPr>
      </a:lvl3pPr>
      <a:lvl4pPr marL="1600200" indent="-228600" algn="l" rtl="0" eaLnBrk="0" fontAlgn="base" hangingPunct="0">
        <a:lnSpc>
          <a:spcPct val="95000"/>
        </a:lnSpc>
        <a:spcBef>
          <a:spcPct val="20000"/>
        </a:spcBef>
        <a:spcAft>
          <a:spcPct val="0"/>
        </a:spcAft>
        <a:buClr>
          <a:srgbClr val="E96722"/>
        </a:buClr>
        <a:buFont typeface="Wingdings" pitchFamily="2" charset="2"/>
        <a:buChar char="§"/>
        <a:defRPr sz="1600">
          <a:solidFill>
            <a:schemeClr val="tx1"/>
          </a:solidFill>
          <a:latin typeface="+mn-lt"/>
        </a:defRPr>
      </a:lvl4pPr>
      <a:lvl5pPr marL="2057400" indent="-228600" algn="l" rtl="0" eaLnBrk="0" fontAlgn="base" hangingPunct="0">
        <a:lnSpc>
          <a:spcPct val="95000"/>
        </a:lnSpc>
        <a:spcBef>
          <a:spcPct val="20000"/>
        </a:spcBef>
        <a:spcAft>
          <a:spcPct val="0"/>
        </a:spcAft>
        <a:buClr>
          <a:srgbClr val="E96722"/>
        </a:buClr>
        <a:buFont typeface="Wingdings" pitchFamily="2" charset="2"/>
        <a:buChar char="§"/>
        <a:defRPr sz="1400">
          <a:solidFill>
            <a:schemeClr val="tx1"/>
          </a:solidFill>
          <a:latin typeface="+mn-lt"/>
        </a:defRPr>
      </a:lvl5pPr>
      <a:lvl6pPr marL="2514600" indent="-228600" algn="l" rtl="0" fontAlgn="base">
        <a:lnSpc>
          <a:spcPct val="95000"/>
        </a:lnSpc>
        <a:spcBef>
          <a:spcPct val="20000"/>
        </a:spcBef>
        <a:spcAft>
          <a:spcPct val="0"/>
        </a:spcAft>
        <a:buClr>
          <a:srgbClr val="E96722"/>
        </a:buClr>
        <a:buFont typeface="Wingdings" pitchFamily="2" charset="2"/>
        <a:buChar char="§"/>
        <a:defRPr sz="1400">
          <a:solidFill>
            <a:schemeClr val="tx1"/>
          </a:solidFill>
          <a:latin typeface="+mn-lt"/>
        </a:defRPr>
      </a:lvl6pPr>
      <a:lvl7pPr marL="2971800" indent="-228600" algn="l" rtl="0" fontAlgn="base">
        <a:lnSpc>
          <a:spcPct val="95000"/>
        </a:lnSpc>
        <a:spcBef>
          <a:spcPct val="20000"/>
        </a:spcBef>
        <a:spcAft>
          <a:spcPct val="0"/>
        </a:spcAft>
        <a:buClr>
          <a:srgbClr val="E96722"/>
        </a:buClr>
        <a:buFont typeface="Wingdings" pitchFamily="2" charset="2"/>
        <a:buChar char="§"/>
        <a:defRPr sz="1400">
          <a:solidFill>
            <a:schemeClr val="tx1"/>
          </a:solidFill>
          <a:latin typeface="+mn-lt"/>
        </a:defRPr>
      </a:lvl7pPr>
      <a:lvl8pPr marL="3429000" indent="-228600" algn="l" rtl="0" fontAlgn="base">
        <a:lnSpc>
          <a:spcPct val="95000"/>
        </a:lnSpc>
        <a:spcBef>
          <a:spcPct val="20000"/>
        </a:spcBef>
        <a:spcAft>
          <a:spcPct val="0"/>
        </a:spcAft>
        <a:buClr>
          <a:srgbClr val="E96722"/>
        </a:buClr>
        <a:buFont typeface="Wingdings" pitchFamily="2" charset="2"/>
        <a:buChar char="§"/>
        <a:defRPr sz="1400">
          <a:solidFill>
            <a:schemeClr val="tx1"/>
          </a:solidFill>
          <a:latin typeface="+mn-lt"/>
        </a:defRPr>
      </a:lvl8pPr>
      <a:lvl9pPr marL="3886200" indent="-228600" algn="l" rtl="0" fontAlgn="base">
        <a:lnSpc>
          <a:spcPct val="95000"/>
        </a:lnSpc>
        <a:spcBef>
          <a:spcPct val="20000"/>
        </a:spcBef>
        <a:spcAft>
          <a:spcPct val="0"/>
        </a:spcAft>
        <a:buClr>
          <a:srgbClr val="E9672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33.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jpeg"/><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38.jpeg"/></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6.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54.jpeg"/><Relationship Id="rId5" Type="http://schemas.openxmlformats.org/officeDocument/2006/relationships/image" Target="../media/image53.png"/><Relationship Id="rId4" Type="http://schemas.openxmlformats.org/officeDocument/2006/relationships/image" Target="../media/image52.jpeg"/></Relationships>
</file>

<file path=ppt/slides/_rels/slide24.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3.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image" Target="../media/image76.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3.xml"/><Relationship Id="rId5" Type="http://schemas.openxmlformats.org/officeDocument/2006/relationships/image" Target="../media/image81.png"/><Relationship Id="rId4" Type="http://schemas.openxmlformats.org/officeDocument/2006/relationships/image" Target="../media/image80.png"/></Relationships>
</file>

<file path=ppt/slides/_rels/slide3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2.jpeg"/><Relationship Id="rId7"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notesSlide" Target="../notesSlides/notesSlide4.xml"/><Relationship Id="rId7" Type="http://schemas.openxmlformats.org/officeDocument/2006/relationships/image" Target="../media/image20.wmf"/><Relationship Id="rId12"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19.png"/><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jpeg"/><Relationship Id="rId2" Type="http://schemas.openxmlformats.org/officeDocument/2006/relationships/image" Target="../media/image14.jpeg"/><Relationship Id="rId1" Type="http://schemas.openxmlformats.org/officeDocument/2006/relationships/slideLayout" Target="../slideLayouts/slideLayout17.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png"/><Relationship Id="rId9" Type="http://schemas.openxmlformats.org/officeDocument/2006/relationships/image" Target="../media/image3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subTitle" idx="4294967295"/>
          </p:nvPr>
        </p:nvSpPr>
        <p:spPr bwMode="gray">
          <a:xfrm>
            <a:off x="569913" y="6021388"/>
            <a:ext cx="3630612" cy="642937"/>
          </a:xfrm>
        </p:spPr>
        <p:txBody>
          <a:bodyPr lIns="0" tIns="0" rIns="0" bIns="0"/>
          <a:lstStyle/>
          <a:p>
            <a:pPr marL="0" indent="0" eaLnBrk="1" hangingPunct="1">
              <a:lnSpc>
                <a:spcPct val="100000"/>
              </a:lnSpc>
              <a:spcBef>
                <a:spcPct val="0"/>
              </a:spcBef>
              <a:buFont typeface="Wingdings" pitchFamily="2" charset="2"/>
              <a:buNone/>
            </a:pPr>
            <a:r>
              <a:rPr lang="zh-CN" altLang="en-US" sz="1600" b="1" smtClean="0">
                <a:latin typeface="黑体" pitchFamily="2" charset="-122"/>
                <a:ea typeface="黑体" pitchFamily="2" charset="-122"/>
              </a:rPr>
              <a:t>宋一平</a:t>
            </a:r>
            <a:endParaRPr lang="en-US" altLang="zh-CN" sz="1600" b="1" smtClean="0">
              <a:latin typeface="黑体" pitchFamily="2" charset="-122"/>
              <a:ea typeface="黑体" pitchFamily="2" charset="-122"/>
            </a:endParaRPr>
          </a:p>
          <a:p>
            <a:pPr marL="0" indent="0" eaLnBrk="1" hangingPunct="1">
              <a:lnSpc>
                <a:spcPct val="100000"/>
              </a:lnSpc>
              <a:spcBef>
                <a:spcPct val="0"/>
              </a:spcBef>
              <a:buFont typeface="Wingdings" pitchFamily="2" charset="2"/>
              <a:buNone/>
            </a:pPr>
            <a:r>
              <a:rPr lang="en-US" altLang="zh-CN" sz="1600" b="1" smtClean="0">
                <a:ea typeface="黑体" pitchFamily="2" charset="-122"/>
              </a:rPr>
              <a:t>peter.song@sybase.com</a:t>
            </a:r>
          </a:p>
        </p:txBody>
      </p:sp>
      <p:sp>
        <p:nvSpPr>
          <p:cNvPr id="105474" name="Rectangle 4"/>
          <p:cNvSpPr>
            <a:spLocks noGrp="1" noChangeArrowheads="1"/>
          </p:cNvSpPr>
          <p:nvPr>
            <p:ph type="ctrTitle" idx="4294967295"/>
          </p:nvPr>
        </p:nvSpPr>
        <p:spPr>
          <a:xfrm>
            <a:off x="714375" y="1500188"/>
            <a:ext cx="8001000" cy="863600"/>
          </a:xfrm>
          <a:solidFill>
            <a:srgbClr val="003B60"/>
          </a:solidFill>
          <a:effectLst>
            <a:outerShdw dist="107763" dir="18900000" algn="ctr" rotWithShape="0">
              <a:srgbClr val="808080">
                <a:alpha val="50000"/>
              </a:srgbClr>
            </a:outerShdw>
          </a:effectLst>
        </p:spPr>
        <p:txBody>
          <a:bodyPr lIns="0" tIns="0" rIns="0" bIns="0" anchor="t"/>
          <a:lstStyle/>
          <a:p>
            <a:pPr eaLnBrk="1" hangingPunct="1">
              <a:defRPr/>
            </a:pPr>
            <a:r>
              <a:rPr lang="en-US" sz="4400" b="1" dirty="0" smtClean="0">
                <a:latin typeface="黑体" pitchFamily="2" charset="-122"/>
                <a:ea typeface="黑体" pitchFamily="2" charset="-122"/>
              </a:rPr>
              <a:t>Sybase </a:t>
            </a:r>
            <a:r>
              <a:rPr lang="zh-CN" altLang="en-US" sz="4400" b="1" dirty="0" smtClean="0">
                <a:latin typeface="黑体" pitchFamily="2" charset="-122"/>
                <a:ea typeface="黑体" pitchFamily="2" charset="-122"/>
              </a:rPr>
              <a:t>数据管理高可用性实践</a:t>
            </a:r>
            <a:endParaRPr lang="zh-CN" altLang="en-US" sz="4400" dirty="0" smtClean="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cstate="print"/>
          <a:srcRect/>
          <a:stretch>
            <a:fillRect/>
          </a:stretch>
        </p:blipFill>
        <p:spPr bwMode="auto">
          <a:xfrm>
            <a:off x="6205538" y="1552575"/>
            <a:ext cx="2647950" cy="4829175"/>
          </a:xfrm>
          <a:prstGeom prst="rect">
            <a:avLst/>
          </a:prstGeom>
          <a:noFill/>
          <a:ln w="9525">
            <a:noFill/>
            <a:miter lim="800000"/>
            <a:headEnd/>
            <a:tailEnd/>
          </a:ln>
        </p:spPr>
      </p:pic>
      <p:sp>
        <p:nvSpPr>
          <p:cNvPr id="23555" name="Rectangle 3"/>
          <p:cNvSpPr>
            <a:spLocks noGrp="1" noChangeArrowheads="1"/>
          </p:cNvSpPr>
          <p:nvPr>
            <p:ph type="title" idx="4294967295"/>
          </p:nvPr>
        </p:nvSpPr>
        <p:spPr>
          <a:xfrm>
            <a:off x="0" y="0"/>
            <a:ext cx="6715140" cy="1143000"/>
          </a:xfrm>
        </p:spPr>
        <p:txBody>
          <a:bodyPr/>
          <a:lstStyle/>
          <a:p>
            <a:pPr eaLnBrk="1" hangingPunct="1"/>
            <a:r>
              <a:rPr lang="zh-CN" altLang="en-US" smtClean="0">
                <a:ea typeface="宋体" charset="-122"/>
              </a:rPr>
              <a:t>企业多应用连续可用性？</a:t>
            </a:r>
          </a:p>
        </p:txBody>
      </p:sp>
      <p:sp>
        <p:nvSpPr>
          <p:cNvPr id="23556" name="Rectangle 4"/>
          <p:cNvSpPr>
            <a:spLocks noGrp="1" noChangeArrowheads="1"/>
          </p:cNvSpPr>
          <p:nvPr>
            <p:ph type="body" idx="4294967295"/>
          </p:nvPr>
        </p:nvSpPr>
        <p:spPr>
          <a:xfrm>
            <a:off x="285750" y="1428750"/>
            <a:ext cx="5557838" cy="4525963"/>
          </a:xfrm>
        </p:spPr>
        <p:txBody>
          <a:bodyPr/>
          <a:lstStyle/>
          <a:p>
            <a:pPr marL="3175" indent="-6350" eaLnBrk="1" hangingPunct="1">
              <a:buFontTx/>
              <a:buNone/>
            </a:pPr>
            <a:r>
              <a:rPr lang="zh-CN" altLang="en-US" sz="2400" smtClean="0">
                <a:ea typeface="宋体" charset="-122"/>
              </a:rPr>
              <a:t>通过将利用率不高的服务器进行合并来提供资源使用率</a:t>
            </a:r>
          </a:p>
          <a:p>
            <a:pPr marL="520700" lvl="1" indent="-177800" eaLnBrk="1" hangingPunct="1"/>
            <a:r>
              <a:rPr lang="zh-CN" altLang="en-US" sz="2000" smtClean="0">
                <a:ea typeface="宋体" charset="-122"/>
              </a:rPr>
              <a:t>降低硬件成本，如多个</a:t>
            </a:r>
            <a:r>
              <a:rPr lang="en-US" altLang="zh-CN" sz="2000" smtClean="0">
                <a:ea typeface="宋体" charset="-122"/>
              </a:rPr>
              <a:t>Server</a:t>
            </a:r>
            <a:r>
              <a:rPr lang="zh-CN" altLang="en-US" sz="2000" smtClean="0">
                <a:ea typeface="宋体" charset="-122"/>
              </a:rPr>
              <a:t>公用一个</a:t>
            </a:r>
            <a:r>
              <a:rPr lang="en-US" altLang="zh-CN" sz="2000" smtClean="0">
                <a:ea typeface="宋体" charset="-122"/>
              </a:rPr>
              <a:t>Standby </a:t>
            </a:r>
            <a:r>
              <a:rPr lang="zh-CN" altLang="en-US" sz="2000" smtClean="0">
                <a:ea typeface="宋体" charset="-122"/>
              </a:rPr>
              <a:t>节点</a:t>
            </a:r>
            <a:endParaRPr lang="en-US" altLang="zh-CN" sz="2000" smtClean="0">
              <a:ea typeface="宋体" charset="-122"/>
            </a:endParaRPr>
          </a:p>
          <a:p>
            <a:pPr marL="520700" lvl="1" indent="-177800" eaLnBrk="1" hangingPunct="1"/>
            <a:r>
              <a:rPr lang="zh-CN" altLang="en-US" sz="2000" smtClean="0">
                <a:ea typeface="宋体" charset="-122"/>
              </a:rPr>
              <a:t>降低能源消耗</a:t>
            </a:r>
          </a:p>
          <a:p>
            <a:pPr marL="520700" lvl="1" indent="-177800" eaLnBrk="1" hangingPunct="1"/>
            <a:r>
              <a:rPr lang="zh-CN" altLang="en-US" sz="2000" smtClean="0">
                <a:ea typeface="宋体" charset="-122"/>
              </a:rPr>
              <a:t>节省数据中心的空间</a:t>
            </a:r>
          </a:p>
          <a:p>
            <a:pPr marL="3175" indent="-6350" eaLnBrk="1" hangingPunct="1">
              <a:spcBef>
                <a:spcPct val="60000"/>
              </a:spcBef>
              <a:buFontTx/>
              <a:buNone/>
            </a:pPr>
            <a:r>
              <a:rPr lang="zh-CN" altLang="en-US" sz="2400" smtClean="0">
                <a:ea typeface="宋体" charset="-122"/>
              </a:rPr>
              <a:t>通过简化管理行为</a:t>
            </a:r>
            <a:r>
              <a:rPr lang="en-US" altLang="zh-CN" sz="2400" smtClean="0">
                <a:ea typeface="宋体" charset="-122"/>
              </a:rPr>
              <a:t>,</a:t>
            </a:r>
            <a:r>
              <a:rPr lang="zh-CN" altLang="en-US" sz="2400" smtClean="0">
                <a:ea typeface="宋体" charset="-122"/>
              </a:rPr>
              <a:t>最大化提高</a:t>
            </a:r>
            <a:r>
              <a:rPr lang="en-US" altLang="zh-CN" sz="2400" smtClean="0">
                <a:ea typeface="宋体" charset="-122"/>
              </a:rPr>
              <a:t>DBA </a:t>
            </a:r>
            <a:r>
              <a:rPr lang="zh-CN" altLang="en-US" sz="2400" smtClean="0">
                <a:ea typeface="宋体" charset="-122"/>
              </a:rPr>
              <a:t>工作效率</a:t>
            </a:r>
          </a:p>
          <a:p>
            <a:pPr marL="520700" lvl="1" indent="-177800" eaLnBrk="1" hangingPunct="1"/>
            <a:r>
              <a:rPr lang="zh-CN" altLang="en-US" sz="2000" smtClean="0">
                <a:ea typeface="宋体" charset="-122"/>
              </a:rPr>
              <a:t>通过一个集群管理所有的工作负载</a:t>
            </a:r>
          </a:p>
          <a:p>
            <a:pPr marL="520700" lvl="1" indent="-177800" eaLnBrk="1" hangingPunct="1"/>
            <a:r>
              <a:rPr lang="zh-CN" altLang="en-US" sz="2000" smtClean="0">
                <a:ea typeface="宋体" charset="-122"/>
              </a:rPr>
              <a:t>维护更少的硬件</a:t>
            </a:r>
            <a:endParaRPr lang="en-US" altLang="zh-CN" sz="2000" smtClean="0">
              <a:ea typeface="宋体" charset="-122"/>
            </a:endParaRPr>
          </a:p>
          <a:p>
            <a:pPr marL="863600" lvl="2" indent="-177800" eaLnBrk="1" hangingPunct="1"/>
            <a:endParaRPr lang="en-US" altLang="zh-CN" sz="1800" smtClean="0">
              <a:ea typeface="宋体" charset="-122"/>
            </a:endParaRPr>
          </a:p>
        </p:txBody>
      </p:sp>
      <p:pic>
        <p:nvPicPr>
          <p:cNvPr id="2355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gray">
          <a:xfrm>
            <a:off x="7172325" y="2743200"/>
            <a:ext cx="395288" cy="247650"/>
          </a:xfrm>
          <a:prstGeom prst="rect">
            <a:avLst/>
          </a:prstGeom>
          <a:noFill/>
          <a:ln w="9525">
            <a:noFill/>
            <a:miter lim="800000"/>
            <a:headEnd/>
            <a:tailEnd/>
          </a:ln>
        </p:spPr>
      </p:pic>
      <p:sp>
        <p:nvSpPr>
          <p:cNvPr id="23558" name="Rectangle 6"/>
          <p:cNvSpPr>
            <a:spLocks noChangeArrowheads="1"/>
          </p:cNvSpPr>
          <p:nvPr/>
        </p:nvSpPr>
        <p:spPr bwMode="gray">
          <a:xfrm>
            <a:off x="8318500" y="1633538"/>
            <a:ext cx="331788" cy="854075"/>
          </a:xfrm>
          <a:prstGeom prst="rect">
            <a:avLst/>
          </a:prstGeom>
          <a:solidFill>
            <a:schemeClr val="bg1"/>
          </a:solidFill>
          <a:ln w="9525">
            <a:noFill/>
            <a:miter lim="800000"/>
            <a:headEnd/>
            <a:tailEnd/>
          </a:ln>
        </p:spPr>
        <p:txBody>
          <a:bodyPr wrap="none" anchor="ctr"/>
          <a:lstStyle/>
          <a:p>
            <a:endParaRPr lang="zh-CN" altLang="zh-CN"/>
          </a:p>
        </p:txBody>
      </p:sp>
      <p:sp>
        <p:nvSpPr>
          <p:cNvPr id="23559" name="Rectangle 7"/>
          <p:cNvSpPr>
            <a:spLocks noChangeArrowheads="1"/>
          </p:cNvSpPr>
          <p:nvPr/>
        </p:nvSpPr>
        <p:spPr bwMode="gray">
          <a:xfrm>
            <a:off x="8310563" y="2192338"/>
            <a:ext cx="336550" cy="284162"/>
          </a:xfrm>
          <a:prstGeom prst="rect">
            <a:avLst/>
          </a:prstGeom>
          <a:solidFill>
            <a:schemeClr val="hlink"/>
          </a:solidFill>
          <a:ln w="9525">
            <a:noFill/>
            <a:miter lim="800000"/>
            <a:headEnd/>
            <a:tailEnd/>
          </a:ln>
        </p:spPr>
        <p:txBody>
          <a:bodyPr wrap="none" anchor="ctr"/>
          <a:lstStyle/>
          <a:p>
            <a:endParaRPr lang="zh-CN" altLang="zh-CN"/>
          </a:p>
        </p:txBody>
      </p:sp>
      <p:sp>
        <p:nvSpPr>
          <p:cNvPr id="23560" name="Rectangle 8"/>
          <p:cNvSpPr>
            <a:spLocks noChangeArrowheads="1"/>
          </p:cNvSpPr>
          <p:nvPr/>
        </p:nvSpPr>
        <p:spPr bwMode="gray">
          <a:xfrm>
            <a:off x="8312150" y="1631950"/>
            <a:ext cx="344488" cy="844550"/>
          </a:xfrm>
          <a:prstGeom prst="rect">
            <a:avLst/>
          </a:prstGeom>
          <a:noFill/>
          <a:ln w="38100">
            <a:solidFill>
              <a:schemeClr val="tx1"/>
            </a:solidFill>
            <a:miter lim="800000"/>
            <a:headEnd/>
            <a:tailEnd/>
          </a:ln>
        </p:spPr>
        <p:txBody>
          <a:bodyPr wrap="none" anchor="ctr"/>
          <a:lstStyle/>
          <a:p>
            <a:endParaRPr lang="zh-CN" altLang="zh-CN"/>
          </a:p>
        </p:txBody>
      </p:sp>
      <p:sp>
        <p:nvSpPr>
          <p:cNvPr id="23561" name="Text Box 9"/>
          <p:cNvSpPr txBox="1">
            <a:spLocks noChangeArrowheads="1"/>
          </p:cNvSpPr>
          <p:nvPr/>
        </p:nvSpPr>
        <p:spPr bwMode="gray">
          <a:xfrm>
            <a:off x="8410575" y="1782763"/>
            <a:ext cx="146050" cy="244475"/>
          </a:xfrm>
          <a:prstGeom prst="rect">
            <a:avLst/>
          </a:prstGeom>
          <a:noFill/>
          <a:ln w="9525">
            <a:noFill/>
            <a:miter lim="800000"/>
            <a:headEnd/>
            <a:tailEnd/>
          </a:ln>
        </p:spPr>
        <p:txBody>
          <a:bodyPr wrap="none" lIns="0" tIns="0" rIns="0" bIns="0">
            <a:spAutoFit/>
          </a:bodyPr>
          <a:lstStyle/>
          <a:p>
            <a:pPr algn="ctr"/>
            <a:r>
              <a:rPr lang="en-US" altLang="zh-CN" sz="1600" b="1"/>
              <a:t>C</a:t>
            </a:r>
          </a:p>
        </p:txBody>
      </p:sp>
      <p:sp>
        <p:nvSpPr>
          <p:cNvPr id="23562" name="Text Box 10"/>
          <p:cNvSpPr txBox="1">
            <a:spLocks noChangeArrowheads="1"/>
          </p:cNvSpPr>
          <p:nvPr/>
        </p:nvSpPr>
        <p:spPr bwMode="gray">
          <a:xfrm rot="10800000">
            <a:off x="5889625" y="3567113"/>
            <a:ext cx="396875" cy="1011237"/>
          </a:xfrm>
          <a:prstGeom prst="rect">
            <a:avLst/>
          </a:prstGeom>
          <a:noFill/>
          <a:ln w="9525">
            <a:noFill/>
            <a:miter lim="800000"/>
            <a:headEnd/>
            <a:tailEnd/>
          </a:ln>
        </p:spPr>
        <p:txBody>
          <a:bodyPr vert="eaVert" wrap="none">
            <a:spAutoFit/>
          </a:bodyPr>
          <a:lstStyle/>
          <a:p>
            <a:r>
              <a:rPr lang="en-US" altLang="zh-CN" sz="1400" b="1"/>
              <a:t>BEFORE…</a:t>
            </a:r>
          </a:p>
        </p:txBody>
      </p:sp>
      <p:sp>
        <p:nvSpPr>
          <p:cNvPr id="23563" name="Line 11"/>
          <p:cNvSpPr>
            <a:spLocks noChangeShapeType="1"/>
          </p:cNvSpPr>
          <p:nvPr/>
        </p:nvSpPr>
        <p:spPr bwMode="gray">
          <a:xfrm>
            <a:off x="7096125" y="2481263"/>
            <a:ext cx="195263" cy="228600"/>
          </a:xfrm>
          <a:prstGeom prst="line">
            <a:avLst/>
          </a:prstGeom>
          <a:noFill/>
          <a:ln w="28575">
            <a:solidFill>
              <a:schemeClr val="tx1"/>
            </a:solidFill>
            <a:round/>
            <a:headEnd/>
            <a:tailEnd/>
          </a:ln>
        </p:spPr>
        <p:txBody>
          <a:bodyPr/>
          <a:lstStyle/>
          <a:p>
            <a:endParaRPr lang="zh-CN" altLang="en-US"/>
          </a:p>
        </p:txBody>
      </p:sp>
      <p:sp>
        <p:nvSpPr>
          <p:cNvPr id="23564" name="Rectangle 12"/>
          <p:cNvSpPr>
            <a:spLocks noChangeArrowheads="1"/>
          </p:cNvSpPr>
          <p:nvPr/>
        </p:nvSpPr>
        <p:spPr bwMode="gray">
          <a:xfrm>
            <a:off x="6916738" y="1628775"/>
            <a:ext cx="331787" cy="854075"/>
          </a:xfrm>
          <a:prstGeom prst="rect">
            <a:avLst/>
          </a:prstGeom>
          <a:solidFill>
            <a:schemeClr val="bg1"/>
          </a:solidFill>
          <a:ln w="9525">
            <a:noFill/>
            <a:miter lim="800000"/>
            <a:headEnd/>
            <a:tailEnd/>
          </a:ln>
        </p:spPr>
        <p:txBody>
          <a:bodyPr wrap="none" anchor="ctr"/>
          <a:lstStyle/>
          <a:p>
            <a:endParaRPr lang="zh-CN" altLang="zh-CN"/>
          </a:p>
        </p:txBody>
      </p:sp>
      <p:sp>
        <p:nvSpPr>
          <p:cNvPr id="23565" name="Rectangle 13"/>
          <p:cNvSpPr>
            <a:spLocks noChangeArrowheads="1"/>
          </p:cNvSpPr>
          <p:nvPr/>
        </p:nvSpPr>
        <p:spPr bwMode="gray">
          <a:xfrm>
            <a:off x="6907213" y="2192338"/>
            <a:ext cx="336550" cy="284162"/>
          </a:xfrm>
          <a:prstGeom prst="rect">
            <a:avLst/>
          </a:prstGeom>
          <a:solidFill>
            <a:schemeClr val="hlink"/>
          </a:solidFill>
          <a:ln w="9525">
            <a:noFill/>
            <a:miter lim="800000"/>
            <a:headEnd/>
            <a:tailEnd/>
          </a:ln>
        </p:spPr>
        <p:txBody>
          <a:bodyPr wrap="none" anchor="ctr"/>
          <a:lstStyle/>
          <a:p>
            <a:endParaRPr lang="zh-CN" altLang="zh-CN"/>
          </a:p>
        </p:txBody>
      </p:sp>
      <p:sp>
        <p:nvSpPr>
          <p:cNvPr id="23566" name="Rectangle 14"/>
          <p:cNvSpPr>
            <a:spLocks noChangeArrowheads="1"/>
          </p:cNvSpPr>
          <p:nvPr/>
        </p:nvSpPr>
        <p:spPr bwMode="gray">
          <a:xfrm>
            <a:off x="6908800" y="1631950"/>
            <a:ext cx="344488" cy="844550"/>
          </a:xfrm>
          <a:prstGeom prst="rect">
            <a:avLst/>
          </a:prstGeom>
          <a:noFill/>
          <a:ln w="38100">
            <a:solidFill>
              <a:schemeClr val="tx1"/>
            </a:solidFill>
            <a:miter lim="800000"/>
            <a:headEnd/>
            <a:tailEnd/>
          </a:ln>
        </p:spPr>
        <p:txBody>
          <a:bodyPr wrap="none" anchor="ctr"/>
          <a:lstStyle/>
          <a:p>
            <a:endParaRPr lang="zh-CN" altLang="zh-CN"/>
          </a:p>
        </p:txBody>
      </p:sp>
      <p:sp>
        <p:nvSpPr>
          <p:cNvPr id="23567" name="Text Box 15"/>
          <p:cNvSpPr txBox="1">
            <a:spLocks noChangeArrowheads="1"/>
          </p:cNvSpPr>
          <p:nvPr/>
        </p:nvSpPr>
        <p:spPr bwMode="gray">
          <a:xfrm>
            <a:off x="6437313" y="1782763"/>
            <a:ext cx="711200" cy="244475"/>
          </a:xfrm>
          <a:prstGeom prst="rect">
            <a:avLst/>
          </a:prstGeom>
          <a:noFill/>
          <a:ln w="9525">
            <a:noFill/>
            <a:miter lim="800000"/>
            <a:headEnd/>
            <a:tailEnd/>
          </a:ln>
        </p:spPr>
        <p:txBody>
          <a:bodyPr wrap="none" lIns="0" tIns="0" rIns="0" bIns="0">
            <a:spAutoFit/>
          </a:bodyPr>
          <a:lstStyle/>
          <a:p>
            <a:r>
              <a:rPr lang="en-US" altLang="zh-CN" sz="1600" b="1"/>
              <a:t>App   A</a:t>
            </a:r>
          </a:p>
        </p:txBody>
      </p:sp>
      <p:sp>
        <p:nvSpPr>
          <p:cNvPr id="23568" name="Line 16"/>
          <p:cNvSpPr>
            <a:spLocks noChangeShapeType="1"/>
          </p:cNvSpPr>
          <p:nvPr/>
        </p:nvSpPr>
        <p:spPr bwMode="gray">
          <a:xfrm flipH="1">
            <a:off x="6808788" y="2192338"/>
            <a:ext cx="423862" cy="1587"/>
          </a:xfrm>
          <a:prstGeom prst="line">
            <a:avLst/>
          </a:prstGeom>
          <a:noFill/>
          <a:ln w="9525">
            <a:solidFill>
              <a:schemeClr val="tx1"/>
            </a:solidFill>
            <a:round/>
            <a:headEnd/>
            <a:tailEnd/>
          </a:ln>
        </p:spPr>
        <p:txBody>
          <a:bodyPr/>
          <a:lstStyle/>
          <a:p>
            <a:endParaRPr lang="zh-CN" altLang="en-US"/>
          </a:p>
        </p:txBody>
      </p:sp>
      <p:sp>
        <p:nvSpPr>
          <p:cNvPr id="23569" name="Rectangle 17"/>
          <p:cNvSpPr>
            <a:spLocks noChangeArrowheads="1"/>
          </p:cNvSpPr>
          <p:nvPr/>
        </p:nvSpPr>
        <p:spPr bwMode="gray">
          <a:xfrm>
            <a:off x="7464425" y="1616075"/>
            <a:ext cx="331788" cy="854075"/>
          </a:xfrm>
          <a:prstGeom prst="rect">
            <a:avLst/>
          </a:prstGeom>
          <a:solidFill>
            <a:schemeClr val="bg1"/>
          </a:solidFill>
          <a:ln w="9525">
            <a:noFill/>
            <a:miter lim="800000"/>
            <a:headEnd/>
            <a:tailEnd/>
          </a:ln>
        </p:spPr>
        <p:txBody>
          <a:bodyPr wrap="none" anchor="ctr"/>
          <a:lstStyle/>
          <a:p>
            <a:endParaRPr lang="zh-CN" altLang="zh-CN"/>
          </a:p>
        </p:txBody>
      </p:sp>
      <p:sp>
        <p:nvSpPr>
          <p:cNvPr id="23570" name="Rectangle 18"/>
          <p:cNvSpPr>
            <a:spLocks noChangeArrowheads="1"/>
          </p:cNvSpPr>
          <p:nvPr/>
        </p:nvSpPr>
        <p:spPr bwMode="gray">
          <a:xfrm>
            <a:off x="7462838" y="1631950"/>
            <a:ext cx="344487" cy="844550"/>
          </a:xfrm>
          <a:prstGeom prst="rect">
            <a:avLst/>
          </a:prstGeom>
          <a:noFill/>
          <a:ln w="38100">
            <a:solidFill>
              <a:schemeClr val="tx1"/>
            </a:solidFill>
            <a:miter lim="800000"/>
            <a:headEnd/>
            <a:tailEnd/>
          </a:ln>
        </p:spPr>
        <p:txBody>
          <a:bodyPr wrap="none" anchor="ctr"/>
          <a:lstStyle/>
          <a:p>
            <a:endParaRPr lang="zh-CN" altLang="zh-CN"/>
          </a:p>
        </p:txBody>
      </p:sp>
      <p:sp>
        <p:nvSpPr>
          <p:cNvPr id="23571" name="Text Box 19"/>
          <p:cNvSpPr txBox="1">
            <a:spLocks noChangeArrowheads="1"/>
          </p:cNvSpPr>
          <p:nvPr/>
        </p:nvSpPr>
        <p:spPr bwMode="gray">
          <a:xfrm rot="-5400000">
            <a:off x="7314407" y="1948656"/>
            <a:ext cx="620712" cy="212725"/>
          </a:xfrm>
          <a:prstGeom prst="rect">
            <a:avLst/>
          </a:prstGeom>
          <a:noFill/>
          <a:ln w="9525">
            <a:noFill/>
            <a:miter lim="800000"/>
            <a:headEnd/>
            <a:tailEnd/>
          </a:ln>
        </p:spPr>
        <p:txBody>
          <a:bodyPr wrap="none" lIns="0" tIns="0" rIns="0" bIns="0">
            <a:spAutoFit/>
          </a:bodyPr>
          <a:lstStyle/>
          <a:p>
            <a:pPr algn="ctr"/>
            <a:r>
              <a:rPr lang="en-US" altLang="zh-CN" sz="1400"/>
              <a:t>standby</a:t>
            </a:r>
          </a:p>
        </p:txBody>
      </p:sp>
      <p:sp>
        <p:nvSpPr>
          <p:cNvPr id="23572" name="Line 20"/>
          <p:cNvSpPr>
            <a:spLocks noChangeShapeType="1"/>
          </p:cNvSpPr>
          <p:nvPr/>
        </p:nvSpPr>
        <p:spPr bwMode="gray">
          <a:xfrm flipH="1">
            <a:off x="7448550" y="2481263"/>
            <a:ext cx="195263" cy="228600"/>
          </a:xfrm>
          <a:prstGeom prst="line">
            <a:avLst/>
          </a:prstGeom>
          <a:noFill/>
          <a:ln w="28575">
            <a:solidFill>
              <a:schemeClr val="tx1"/>
            </a:solidFill>
            <a:round/>
            <a:headEnd/>
            <a:tailEnd/>
          </a:ln>
        </p:spPr>
        <p:txBody>
          <a:bodyPr/>
          <a:lstStyle/>
          <a:p>
            <a:endParaRPr lang="zh-CN" altLang="en-US"/>
          </a:p>
        </p:txBody>
      </p:sp>
      <p:pic>
        <p:nvPicPr>
          <p:cNvPr id="23573" name="Picture 2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gray">
          <a:xfrm>
            <a:off x="7172325" y="4219575"/>
            <a:ext cx="395288" cy="247650"/>
          </a:xfrm>
          <a:prstGeom prst="rect">
            <a:avLst/>
          </a:prstGeom>
          <a:noFill/>
          <a:ln w="9525">
            <a:noFill/>
            <a:miter lim="800000"/>
            <a:headEnd/>
            <a:tailEnd/>
          </a:ln>
        </p:spPr>
      </p:pic>
      <p:sp>
        <p:nvSpPr>
          <p:cNvPr id="23574" name="Line 22"/>
          <p:cNvSpPr>
            <a:spLocks noChangeShapeType="1"/>
          </p:cNvSpPr>
          <p:nvPr/>
        </p:nvSpPr>
        <p:spPr bwMode="gray">
          <a:xfrm>
            <a:off x="7096125" y="3957638"/>
            <a:ext cx="195263" cy="228600"/>
          </a:xfrm>
          <a:prstGeom prst="line">
            <a:avLst/>
          </a:prstGeom>
          <a:noFill/>
          <a:ln w="28575">
            <a:solidFill>
              <a:schemeClr val="tx1"/>
            </a:solidFill>
            <a:round/>
            <a:headEnd/>
            <a:tailEnd/>
          </a:ln>
        </p:spPr>
        <p:txBody>
          <a:bodyPr/>
          <a:lstStyle/>
          <a:p>
            <a:endParaRPr lang="zh-CN" altLang="en-US"/>
          </a:p>
        </p:txBody>
      </p:sp>
      <p:sp>
        <p:nvSpPr>
          <p:cNvPr id="23575" name="Rectangle 23"/>
          <p:cNvSpPr>
            <a:spLocks noChangeArrowheads="1"/>
          </p:cNvSpPr>
          <p:nvPr/>
        </p:nvSpPr>
        <p:spPr bwMode="gray">
          <a:xfrm>
            <a:off x="6916738" y="3105150"/>
            <a:ext cx="331787" cy="854075"/>
          </a:xfrm>
          <a:prstGeom prst="rect">
            <a:avLst/>
          </a:prstGeom>
          <a:solidFill>
            <a:schemeClr val="bg1"/>
          </a:solidFill>
          <a:ln w="9525">
            <a:noFill/>
            <a:miter lim="800000"/>
            <a:headEnd/>
            <a:tailEnd/>
          </a:ln>
        </p:spPr>
        <p:txBody>
          <a:bodyPr wrap="none" anchor="ctr"/>
          <a:lstStyle/>
          <a:p>
            <a:endParaRPr lang="zh-CN" altLang="zh-CN"/>
          </a:p>
        </p:txBody>
      </p:sp>
      <p:sp>
        <p:nvSpPr>
          <p:cNvPr id="23576" name="Rectangle 24"/>
          <p:cNvSpPr>
            <a:spLocks noChangeArrowheads="1"/>
          </p:cNvSpPr>
          <p:nvPr/>
        </p:nvSpPr>
        <p:spPr bwMode="gray">
          <a:xfrm>
            <a:off x="6907213" y="3668713"/>
            <a:ext cx="336550" cy="284162"/>
          </a:xfrm>
          <a:prstGeom prst="rect">
            <a:avLst/>
          </a:prstGeom>
          <a:solidFill>
            <a:schemeClr val="hlink"/>
          </a:solidFill>
          <a:ln w="9525">
            <a:noFill/>
            <a:miter lim="800000"/>
            <a:headEnd/>
            <a:tailEnd/>
          </a:ln>
        </p:spPr>
        <p:txBody>
          <a:bodyPr wrap="none" anchor="ctr"/>
          <a:lstStyle/>
          <a:p>
            <a:endParaRPr lang="zh-CN" altLang="zh-CN"/>
          </a:p>
        </p:txBody>
      </p:sp>
      <p:sp>
        <p:nvSpPr>
          <p:cNvPr id="23577" name="Rectangle 25"/>
          <p:cNvSpPr>
            <a:spLocks noChangeArrowheads="1"/>
          </p:cNvSpPr>
          <p:nvPr/>
        </p:nvSpPr>
        <p:spPr bwMode="gray">
          <a:xfrm>
            <a:off x="6908800" y="3108325"/>
            <a:ext cx="344488" cy="844550"/>
          </a:xfrm>
          <a:prstGeom prst="rect">
            <a:avLst/>
          </a:prstGeom>
          <a:noFill/>
          <a:ln w="38100">
            <a:solidFill>
              <a:schemeClr val="tx1"/>
            </a:solidFill>
            <a:miter lim="800000"/>
            <a:headEnd/>
            <a:tailEnd/>
          </a:ln>
        </p:spPr>
        <p:txBody>
          <a:bodyPr wrap="none" anchor="ctr"/>
          <a:lstStyle/>
          <a:p>
            <a:endParaRPr lang="zh-CN" altLang="zh-CN"/>
          </a:p>
        </p:txBody>
      </p:sp>
      <p:sp>
        <p:nvSpPr>
          <p:cNvPr id="23578" name="Text Box 26"/>
          <p:cNvSpPr txBox="1">
            <a:spLocks noChangeArrowheads="1"/>
          </p:cNvSpPr>
          <p:nvPr/>
        </p:nvSpPr>
        <p:spPr bwMode="gray">
          <a:xfrm>
            <a:off x="6437313" y="3259138"/>
            <a:ext cx="711200" cy="244475"/>
          </a:xfrm>
          <a:prstGeom prst="rect">
            <a:avLst/>
          </a:prstGeom>
          <a:noFill/>
          <a:ln w="9525">
            <a:noFill/>
            <a:miter lim="800000"/>
            <a:headEnd/>
            <a:tailEnd/>
          </a:ln>
        </p:spPr>
        <p:txBody>
          <a:bodyPr wrap="none" lIns="0" tIns="0" rIns="0" bIns="0">
            <a:spAutoFit/>
          </a:bodyPr>
          <a:lstStyle/>
          <a:p>
            <a:r>
              <a:rPr lang="en-US" altLang="zh-CN" sz="1600" b="1"/>
              <a:t>App   B</a:t>
            </a:r>
          </a:p>
        </p:txBody>
      </p:sp>
      <p:sp>
        <p:nvSpPr>
          <p:cNvPr id="23579" name="Line 27"/>
          <p:cNvSpPr>
            <a:spLocks noChangeShapeType="1"/>
          </p:cNvSpPr>
          <p:nvPr/>
        </p:nvSpPr>
        <p:spPr bwMode="gray">
          <a:xfrm flipH="1">
            <a:off x="6808788" y="3668713"/>
            <a:ext cx="423862" cy="1587"/>
          </a:xfrm>
          <a:prstGeom prst="line">
            <a:avLst/>
          </a:prstGeom>
          <a:noFill/>
          <a:ln w="9525">
            <a:solidFill>
              <a:schemeClr val="tx1"/>
            </a:solidFill>
            <a:round/>
            <a:headEnd/>
            <a:tailEnd/>
          </a:ln>
        </p:spPr>
        <p:txBody>
          <a:bodyPr/>
          <a:lstStyle/>
          <a:p>
            <a:endParaRPr lang="zh-CN" altLang="en-US"/>
          </a:p>
        </p:txBody>
      </p:sp>
      <p:sp>
        <p:nvSpPr>
          <p:cNvPr id="23580" name="Rectangle 28"/>
          <p:cNvSpPr>
            <a:spLocks noChangeArrowheads="1"/>
          </p:cNvSpPr>
          <p:nvPr/>
        </p:nvSpPr>
        <p:spPr bwMode="gray">
          <a:xfrm>
            <a:off x="7464425" y="3092450"/>
            <a:ext cx="331788" cy="854075"/>
          </a:xfrm>
          <a:prstGeom prst="rect">
            <a:avLst/>
          </a:prstGeom>
          <a:solidFill>
            <a:schemeClr val="bg1"/>
          </a:solidFill>
          <a:ln w="9525">
            <a:noFill/>
            <a:miter lim="800000"/>
            <a:headEnd/>
            <a:tailEnd/>
          </a:ln>
        </p:spPr>
        <p:txBody>
          <a:bodyPr wrap="none" anchor="ctr"/>
          <a:lstStyle/>
          <a:p>
            <a:endParaRPr lang="zh-CN" altLang="zh-CN"/>
          </a:p>
        </p:txBody>
      </p:sp>
      <p:sp>
        <p:nvSpPr>
          <p:cNvPr id="23581" name="Rectangle 29"/>
          <p:cNvSpPr>
            <a:spLocks noChangeArrowheads="1"/>
          </p:cNvSpPr>
          <p:nvPr/>
        </p:nvSpPr>
        <p:spPr bwMode="gray">
          <a:xfrm>
            <a:off x="7462838" y="3108325"/>
            <a:ext cx="344487" cy="844550"/>
          </a:xfrm>
          <a:prstGeom prst="rect">
            <a:avLst/>
          </a:prstGeom>
          <a:noFill/>
          <a:ln w="38100">
            <a:solidFill>
              <a:schemeClr val="tx1"/>
            </a:solidFill>
            <a:miter lim="800000"/>
            <a:headEnd/>
            <a:tailEnd/>
          </a:ln>
        </p:spPr>
        <p:txBody>
          <a:bodyPr wrap="none" anchor="ctr"/>
          <a:lstStyle/>
          <a:p>
            <a:endParaRPr lang="zh-CN" altLang="zh-CN"/>
          </a:p>
        </p:txBody>
      </p:sp>
      <p:sp>
        <p:nvSpPr>
          <p:cNvPr id="23582" name="Text Box 30"/>
          <p:cNvSpPr txBox="1">
            <a:spLocks noChangeArrowheads="1"/>
          </p:cNvSpPr>
          <p:nvPr/>
        </p:nvSpPr>
        <p:spPr bwMode="gray">
          <a:xfrm rot="-5400000">
            <a:off x="7314407" y="3425031"/>
            <a:ext cx="620712" cy="212725"/>
          </a:xfrm>
          <a:prstGeom prst="rect">
            <a:avLst/>
          </a:prstGeom>
          <a:noFill/>
          <a:ln w="9525" algn="ctr">
            <a:noFill/>
            <a:miter lim="800000"/>
            <a:headEnd/>
            <a:tailEnd/>
          </a:ln>
        </p:spPr>
        <p:txBody>
          <a:bodyPr wrap="none" lIns="0" tIns="0" rIns="0" bIns="0">
            <a:spAutoFit/>
          </a:bodyPr>
          <a:lstStyle/>
          <a:p>
            <a:pPr algn="ctr"/>
            <a:r>
              <a:rPr lang="en-US" altLang="zh-CN" sz="1400"/>
              <a:t>standby</a:t>
            </a:r>
          </a:p>
        </p:txBody>
      </p:sp>
      <p:sp>
        <p:nvSpPr>
          <p:cNvPr id="23583" name="Line 31"/>
          <p:cNvSpPr>
            <a:spLocks noChangeShapeType="1"/>
          </p:cNvSpPr>
          <p:nvPr/>
        </p:nvSpPr>
        <p:spPr bwMode="gray">
          <a:xfrm flipH="1">
            <a:off x="7448550" y="3957638"/>
            <a:ext cx="195263" cy="228600"/>
          </a:xfrm>
          <a:prstGeom prst="line">
            <a:avLst/>
          </a:prstGeom>
          <a:noFill/>
          <a:ln w="28575">
            <a:solidFill>
              <a:schemeClr val="tx1"/>
            </a:solidFill>
            <a:round/>
            <a:headEnd/>
            <a:tailEnd/>
          </a:ln>
        </p:spPr>
        <p:txBody>
          <a:bodyPr/>
          <a:lstStyle/>
          <a:p>
            <a:endParaRPr lang="zh-CN" altLang="en-US"/>
          </a:p>
        </p:txBody>
      </p:sp>
      <p:sp>
        <p:nvSpPr>
          <p:cNvPr id="23584" name="Rectangle 32"/>
          <p:cNvSpPr>
            <a:spLocks noChangeArrowheads="1"/>
          </p:cNvSpPr>
          <p:nvPr/>
        </p:nvSpPr>
        <p:spPr bwMode="gray">
          <a:xfrm>
            <a:off x="8318500" y="2620963"/>
            <a:ext cx="331788" cy="854075"/>
          </a:xfrm>
          <a:prstGeom prst="rect">
            <a:avLst/>
          </a:prstGeom>
          <a:solidFill>
            <a:schemeClr val="bg1"/>
          </a:solidFill>
          <a:ln w="9525">
            <a:noFill/>
            <a:miter lim="800000"/>
            <a:headEnd/>
            <a:tailEnd/>
          </a:ln>
        </p:spPr>
        <p:txBody>
          <a:bodyPr wrap="none" anchor="ctr"/>
          <a:lstStyle/>
          <a:p>
            <a:endParaRPr lang="zh-CN" altLang="zh-CN"/>
          </a:p>
        </p:txBody>
      </p:sp>
      <p:sp>
        <p:nvSpPr>
          <p:cNvPr id="23585" name="Rectangle 33"/>
          <p:cNvSpPr>
            <a:spLocks noChangeArrowheads="1"/>
          </p:cNvSpPr>
          <p:nvPr/>
        </p:nvSpPr>
        <p:spPr bwMode="gray">
          <a:xfrm>
            <a:off x="8310563" y="3179763"/>
            <a:ext cx="336550" cy="284162"/>
          </a:xfrm>
          <a:prstGeom prst="rect">
            <a:avLst/>
          </a:prstGeom>
          <a:solidFill>
            <a:schemeClr val="hlink"/>
          </a:solidFill>
          <a:ln w="9525">
            <a:noFill/>
            <a:miter lim="800000"/>
            <a:headEnd/>
            <a:tailEnd/>
          </a:ln>
        </p:spPr>
        <p:txBody>
          <a:bodyPr wrap="none" anchor="ctr"/>
          <a:lstStyle/>
          <a:p>
            <a:endParaRPr lang="zh-CN" altLang="zh-CN"/>
          </a:p>
        </p:txBody>
      </p:sp>
      <p:sp>
        <p:nvSpPr>
          <p:cNvPr id="23586" name="Rectangle 34"/>
          <p:cNvSpPr>
            <a:spLocks noChangeArrowheads="1"/>
          </p:cNvSpPr>
          <p:nvPr/>
        </p:nvSpPr>
        <p:spPr bwMode="gray">
          <a:xfrm>
            <a:off x="8312150" y="2619375"/>
            <a:ext cx="344488" cy="844550"/>
          </a:xfrm>
          <a:prstGeom prst="rect">
            <a:avLst/>
          </a:prstGeom>
          <a:noFill/>
          <a:ln w="38100">
            <a:solidFill>
              <a:schemeClr val="tx1"/>
            </a:solidFill>
            <a:miter lim="800000"/>
            <a:headEnd/>
            <a:tailEnd/>
          </a:ln>
        </p:spPr>
        <p:txBody>
          <a:bodyPr wrap="none" anchor="ctr"/>
          <a:lstStyle/>
          <a:p>
            <a:endParaRPr lang="zh-CN" altLang="zh-CN"/>
          </a:p>
        </p:txBody>
      </p:sp>
      <p:sp>
        <p:nvSpPr>
          <p:cNvPr id="23587" name="Text Box 35"/>
          <p:cNvSpPr txBox="1">
            <a:spLocks noChangeArrowheads="1"/>
          </p:cNvSpPr>
          <p:nvPr/>
        </p:nvSpPr>
        <p:spPr bwMode="gray">
          <a:xfrm>
            <a:off x="8410575" y="2770188"/>
            <a:ext cx="146050" cy="244475"/>
          </a:xfrm>
          <a:prstGeom prst="rect">
            <a:avLst/>
          </a:prstGeom>
          <a:noFill/>
          <a:ln w="9525">
            <a:noFill/>
            <a:miter lim="800000"/>
            <a:headEnd/>
            <a:tailEnd/>
          </a:ln>
        </p:spPr>
        <p:txBody>
          <a:bodyPr wrap="none" lIns="0" tIns="0" rIns="0" bIns="0">
            <a:spAutoFit/>
          </a:bodyPr>
          <a:lstStyle/>
          <a:p>
            <a:pPr algn="ctr"/>
            <a:r>
              <a:rPr lang="en-US" altLang="zh-CN" sz="1600" b="1"/>
              <a:t>D</a:t>
            </a:r>
          </a:p>
        </p:txBody>
      </p:sp>
      <p:sp>
        <p:nvSpPr>
          <p:cNvPr id="23588" name="Rectangle 36"/>
          <p:cNvSpPr>
            <a:spLocks noChangeArrowheads="1"/>
          </p:cNvSpPr>
          <p:nvPr/>
        </p:nvSpPr>
        <p:spPr bwMode="gray">
          <a:xfrm>
            <a:off x="8318500" y="3609975"/>
            <a:ext cx="331788" cy="854075"/>
          </a:xfrm>
          <a:prstGeom prst="rect">
            <a:avLst/>
          </a:prstGeom>
          <a:solidFill>
            <a:schemeClr val="bg1"/>
          </a:solidFill>
          <a:ln w="9525">
            <a:noFill/>
            <a:miter lim="800000"/>
            <a:headEnd/>
            <a:tailEnd/>
          </a:ln>
        </p:spPr>
        <p:txBody>
          <a:bodyPr wrap="none" anchor="ctr"/>
          <a:lstStyle/>
          <a:p>
            <a:endParaRPr lang="zh-CN" altLang="zh-CN"/>
          </a:p>
        </p:txBody>
      </p:sp>
      <p:sp>
        <p:nvSpPr>
          <p:cNvPr id="23589" name="Rectangle 37"/>
          <p:cNvSpPr>
            <a:spLocks noChangeArrowheads="1"/>
          </p:cNvSpPr>
          <p:nvPr/>
        </p:nvSpPr>
        <p:spPr bwMode="gray">
          <a:xfrm>
            <a:off x="8310563" y="4168775"/>
            <a:ext cx="336550" cy="284163"/>
          </a:xfrm>
          <a:prstGeom prst="rect">
            <a:avLst/>
          </a:prstGeom>
          <a:solidFill>
            <a:schemeClr val="hlink"/>
          </a:solidFill>
          <a:ln w="9525">
            <a:noFill/>
            <a:miter lim="800000"/>
            <a:headEnd/>
            <a:tailEnd/>
          </a:ln>
        </p:spPr>
        <p:txBody>
          <a:bodyPr wrap="none" anchor="ctr"/>
          <a:lstStyle/>
          <a:p>
            <a:endParaRPr lang="zh-CN" altLang="zh-CN"/>
          </a:p>
        </p:txBody>
      </p:sp>
      <p:sp>
        <p:nvSpPr>
          <p:cNvPr id="23590" name="Rectangle 38"/>
          <p:cNvSpPr>
            <a:spLocks noChangeArrowheads="1"/>
          </p:cNvSpPr>
          <p:nvPr/>
        </p:nvSpPr>
        <p:spPr bwMode="gray">
          <a:xfrm>
            <a:off x="8312150" y="3608388"/>
            <a:ext cx="344488" cy="844550"/>
          </a:xfrm>
          <a:prstGeom prst="rect">
            <a:avLst/>
          </a:prstGeom>
          <a:noFill/>
          <a:ln w="38100">
            <a:solidFill>
              <a:schemeClr val="tx1"/>
            </a:solidFill>
            <a:miter lim="800000"/>
            <a:headEnd/>
            <a:tailEnd/>
          </a:ln>
        </p:spPr>
        <p:txBody>
          <a:bodyPr wrap="none" anchor="ctr"/>
          <a:lstStyle/>
          <a:p>
            <a:endParaRPr lang="zh-CN" altLang="zh-CN"/>
          </a:p>
        </p:txBody>
      </p:sp>
      <p:sp>
        <p:nvSpPr>
          <p:cNvPr id="23591" name="Text Box 39"/>
          <p:cNvSpPr txBox="1">
            <a:spLocks noChangeArrowheads="1"/>
          </p:cNvSpPr>
          <p:nvPr/>
        </p:nvSpPr>
        <p:spPr bwMode="gray">
          <a:xfrm>
            <a:off x="8416925" y="3759200"/>
            <a:ext cx="134938" cy="244475"/>
          </a:xfrm>
          <a:prstGeom prst="rect">
            <a:avLst/>
          </a:prstGeom>
          <a:noFill/>
          <a:ln w="9525">
            <a:noFill/>
            <a:miter lim="800000"/>
            <a:headEnd/>
            <a:tailEnd/>
          </a:ln>
        </p:spPr>
        <p:txBody>
          <a:bodyPr wrap="none" lIns="0" tIns="0" rIns="0" bIns="0">
            <a:spAutoFit/>
          </a:bodyPr>
          <a:lstStyle/>
          <a:p>
            <a:pPr algn="ctr"/>
            <a:r>
              <a:rPr lang="en-US" altLang="zh-CN" sz="1600" b="1"/>
              <a:t>E</a:t>
            </a:r>
          </a:p>
        </p:txBody>
      </p:sp>
      <p:sp>
        <p:nvSpPr>
          <p:cNvPr id="23592" name="Line 40"/>
          <p:cNvSpPr>
            <a:spLocks noChangeShapeType="1"/>
          </p:cNvSpPr>
          <p:nvPr/>
        </p:nvSpPr>
        <p:spPr bwMode="gray">
          <a:xfrm flipH="1">
            <a:off x="8221663" y="4168775"/>
            <a:ext cx="431800" cy="0"/>
          </a:xfrm>
          <a:prstGeom prst="line">
            <a:avLst/>
          </a:prstGeom>
          <a:noFill/>
          <a:ln w="9525">
            <a:solidFill>
              <a:schemeClr val="tx1"/>
            </a:solidFill>
            <a:round/>
            <a:headEnd/>
            <a:tailEnd/>
          </a:ln>
        </p:spPr>
        <p:txBody>
          <a:bodyPr/>
          <a:lstStyle/>
          <a:p>
            <a:endParaRPr lang="zh-CN" altLang="en-US"/>
          </a:p>
        </p:txBody>
      </p:sp>
      <p:sp>
        <p:nvSpPr>
          <p:cNvPr id="23593" name="Line 41"/>
          <p:cNvSpPr>
            <a:spLocks noChangeShapeType="1"/>
          </p:cNvSpPr>
          <p:nvPr/>
        </p:nvSpPr>
        <p:spPr bwMode="gray">
          <a:xfrm flipH="1">
            <a:off x="8221663" y="3179763"/>
            <a:ext cx="431800" cy="0"/>
          </a:xfrm>
          <a:prstGeom prst="line">
            <a:avLst/>
          </a:prstGeom>
          <a:noFill/>
          <a:ln w="9525">
            <a:solidFill>
              <a:schemeClr val="tx1"/>
            </a:solidFill>
            <a:round/>
            <a:headEnd/>
            <a:tailEnd/>
          </a:ln>
        </p:spPr>
        <p:txBody>
          <a:bodyPr/>
          <a:lstStyle/>
          <a:p>
            <a:endParaRPr lang="zh-CN" altLang="en-US"/>
          </a:p>
        </p:txBody>
      </p:sp>
      <p:sp>
        <p:nvSpPr>
          <p:cNvPr id="23594" name="Line 42"/>
          <p:cNvSpPr>
            <a:spLocks noChangeShapeType="1"/>
          </p:cNvSpPr>
          <p:nvPr/>
        </p:nvSpPr>
        <p:spPr bwMode="gray">
          <a:xfrm flipH="1">
            <a:off x="8221663" y="2192338"/>
            <a:ext cx="431800" cy="0"/>
          </a:xfrm>
          <a:prstGeom prst="line">
            <a:avLst/>
          </a:prstGeom>
          <a:noFill/>
          <a:ln w="9525">
            <a:solidFill>
              <a:schemeClr val="tx1"/>
            </a:solidFill>
            <a:round/>
            <a:headEnd/>
            <a:tailEnd/>
          </a:ln>
        </p:spPr>
        <p:txBody>
          <a:bodyPr/>
          <a:lstStyle/>
          <a:p>
            <a:endParaRPr lang="zh-CN" altLang="en-US"/>
          </a:p>
        </p:txBody>
      </p:sp>
      <p:sp>
        <p:nvSpPr>
          <p:cNvPr id="23595" name="Rectangle 43"/>
          <p:cNvSpPr>
            <a:spLocks noChangeArrowheads="1"/>
          </p:cNvSpPr>
          <p:nvPr/>
        </p:nvSpPr>
        <p:spPr bwMode="gray">
          <a:xfrm>
            <a:off x="6362700" y="5005388"/>
            <a:ext cx="331788" cy="839787"/>
          </a:xfrm>
          <a:prstGeom prst="rect">
            <a:avLst/>
          </a:prstGeom>
          <a:solidFill>
            <a:schemeClr val="bg1"/>
          </a:solidFill>
          <a:ln w="9525">
            <a:noFill/>
            <a:miter lim="800000"/>
            <a:headEnd/>
            <a:tailEnd/>
          </a:ln>
        </p:spPr>
        <p:txBody>
          <a:bodyPr wrap="none" anchor="ctr"/>
          <a:lstStyle/>
          <a:p>
            <a:endParaRPr lang="zh-CN" altLang="zh-CN"/>
          </a:p>
        </p:txBody>
      </p:sp>
      <p:pic>
        <p:nvPicPr>
          <p:cNvPr id="23596" name="Picture 4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gray">
          <a:xfrm>
            <a:off x="7172325" y="6100763"/>
            <a:ext cx="395288" cy="242887"/>
          </a:xfrm>
          <a:prstGeom prst="rect">
            <a:avLst/>
          </a:prstGeom>
          <a:noFill/>
          <a:ln w="9525">
            <a:noFill/>
            <a:miter lim="800000"/>
            <a:headEnd/>
            <a:tailEnd/>
          </a:ln>
        </p:spPr>
      </p:pic>
      <p:sp>
        <p:nvSpPr>
          <p:cNvPr id="23597" name="Rectangle 45"/>
          <p:cNvSpPr>
            <a:spLocks noChangeArrowheads="1"/>
          </p:cNvSpPr>
          <p:nvPr/>
        </p:nvSpPr>
        <p:spPr bwMode="gray">
          <a:xfrm>
            <a:off x="8312150" y="5008563"/>
            <a:ext cx="344488" cy="830262"/>
          </a:xfrm>
          <a:prstGeom prst="rect">
            <a:avLst/>
          </a:prstGeom>
          <a:solidFill>
            <a:schemeClr val="hlink"/>
          </a:solidFill>
          <a:ln w="38100">
            <a:solidFill>
              <a:schemeClr val="tx1"/>
            </a:solidFill>
            <a:miter lim="800000"/>
            <a:headEnd/>
            <a:tailEnd/>
          </a:ln>
        </p:spPr>
        <p:txBody>
          <a:bodyPr wrap="none" anchor="ctr"/>
          <a:lstStyle/>
          <a:p>
            <a:endParaRPr lang="zh-CN" altLang="zh-CN"/>
          </a:p>
        </p:txBody>
      </p:sp>
      <p:sp>
        <p:nvSpPr>
          <p:cNvPr id="23598" name="Text Box 46"/>
          <p:cNvSpPr txBox="1">
            <a:spLocks noChangeArrowheads="1"/>
          </p:cNvSpPr>
          <p:nvPr/>
        </p:nvSpPr>
        <p:spPr bwMode="gray">
          <a:xfrm>
            <a:off x="8410575" y="5035550"/>
            <a:ext cx="146050" cy="244475"/>
          </a:xfrm>
          <a:prstGeom prst="rect">
            <a:avLst/>
          </a:prstGeom>
          <a:noFill/>
          <a:ln w="9525">
            <a:noFill/>
            <a:miter lim="800000"/>
            <a:headEnd/>
            <a:tailEnd/>
          </a:ln>
        </p:spPr>
        <p:txBody>
          <a:bodyPr wrap="none" lIns="0" tIns="0" rIns="0" bIns="0">
            <a:spAutoFit/>
          </a:bodyPr>
          <a:lstStyle/>
          <a:p>
            <a:r>
              <a:rPr lang="en-US" altLang="zh-CN" sz="1600" b="1"/>
              <a:t>C</a:t>
            </a:r>
          </a:p>
        </p:txBody>
      </p:sp>
      <p:sp>
        <p:nvSpPr>
          <p:cNvPr id="23599" name="Line 47"/>
          <p:cNvSpPr>
            <a:spLocks noChangeShapeType="1"/>
          </p:cNvSpPr>
          <p:nvPr/>
        </p:nvSpPr>
        <p:spPr bwMode="gray">
          <a:xfrm>
            <a:off x="7096125" y="5843588"/>
            <a:ext cx="195263" cy="223837"/>
          </a:xfrm>
          <a:prstGeom prst="line">
            <a:avLst/>
          </a:prstGeom>
          <a:noFill/>
          <a:ln w="28575">
            <a:solidFill>
              <a:schemeClr val="tx1"/>
            </a:solidFill>
            <a:round/>
            <a:headEnd/>
            <a:tailEnd/>
          </a:ln>
        </p:spPr>
        <p:txBody>
          <a:bodyPr/>
          <a:lstStyle/>
          <a:p>
            <a:endParaRPr lang="zh-CN" altLang="en-US"/>
          </a:p>
        </p:txBody>
      </p:sp>
      <p:sp>
        <p:nvSpPr>
          <p:cNvPr id="23600" name="Rectangle 48"/>
          <p:cNvSpPr>
            <a:spLocks noChangeArrowheads="1"/>
          </p:cNvSpPr>
          <p:nvPr/>
        </p:nvSpPr>
        <p:spPr bwMode="gray">
          <a:xfrm>
            <a:off x="6916738" y="5005388"/>
            <a:ext cx="331787" cy="839787"/>
          </a:xfrm>
          <a:prstGeom prst="rect">
            <a:avLst/>
          </a:prstGeom>
          <a:solidFill>
            <a:schemeClr val="bg1"/>
          </a:solidFill>
          <a:ln w="9525">
            <a:noFill/>
            <a:miter lim="800000"/>
            <a:headEnd/>
            <a:tailEnd/>
          </a:ln>
        </p:spPr>
        <p:txBody>
          <a:bodyPr wrap="none" anchor="ctr"/>
          <a:lstStyle/>
          <a:p>
            <a:endParaRPr lang="zh-CN" altLang="zh-CN"/>
          </a:p>
        </p:txBody>
      </p:sp>
      <p:sp>
        <p:nvSpPr>
          <p:cNvPr id="23601" name="Rectangle 49"/>
          <p:cNvSpPr>
            <a:spLocks noChangeArrowheads="1"/>
          </p:cNvSpPr>
          <p:nvPr/>
        </p:nvSpPr>
        <p:spPr bwMode="gray">
          <a:xfrm>
            <a:off x="6907213" y="5430838"/>
            <a:ext cx="336550" cy="406400"/>
          </a:xfrm>
          <a:prstGeom prst="rect">
            <a:avLst/>
          </a:prstGeom>
          <a:solidFill>
            <a:schemeClr val="hlink"/>
          </a:solidFill>
          <a:ln w="9525">
            <a:noFill/>
            <a:miter lim="800000"/>
            <a:headEnd/>
            <a:tailEnd/>
          </a:ln>
        </p:spPr>
        <p:txBody>
          <a:bodyPr wrap="none" anchor="ctr"/>
          <a:lstStyle/>
          <a:p>
            <a:endParaRPr lang="zh-CN" altLang="zh-CN"/>
          </a:p>
        </p:txBody>
      </p:sp>
      <p:sp>
        <p:nvSpPr>
          <p:cNvPr id="23602" name="Rectangle 50"/>
          <p:cNvSpPr>
            <a:spLocks noChangeArrowheads="1"/>
          </p:cNvSpPr>
          <p:nvPr/>
        </p:nvSpPr>
        <p:spPr bwMode="gray">
          <a:xfrm>
            <a:off x="6908800" y="5008563"/>
            <a:ext cx="344488" cy="830262"/>
          </a:xfrm>
          <a:prstGeom prst="rect">
            <a:avLst/>
          </a:prstGeom>
          <a:noFill/>
          <a:ln w="38100">
            <a:solidFill>
              <a:schemeClr val="tx1"/>
            </a:solidFill>
            <a:miter lim="800000"/>
            <a:headEnd/>
            <a:tailEnd/>
          </a:ln>
        </p:spPr>
        <p:txBody>
          <a:bodyPr wrap="none" anchor="ctr"/>
          <a:lstStyle/>
          <a:p>
            <a:endParaRPr lang="zh-CN" altLang="zh-CN"/>
          </a:p>
        </p:txBody>
      </p:sp>
      <p:sp>
        <p:nvSpPr>
          <p:cNvPr id="23603" name="Text Box 51"/>
          <p:cNvSpPr txBox="1">
            <a:spLocks noChangeArrowheads="1"/>
          </p:cNvSpPr>
          <p:nvPr/>
        </p:nvSpPr>
        <p:spPr bwMode="gray">
          <a:xfrm>
            <a:off x="7002463" y="5110163"/>
            <a:ext cx="146050" cy="244475"/>
          </a:xfrm>
          <a:prstGeom prst="rect">
            <a:avLst/>
          </a:prstGeom>
          <a:noFill/>
          <a:ln w="9525">
            <a:noFill/>
            <a:miter lim="800000"/>
            <a:headEnd/>
            <a:tailEnd/>
          </a:ln>
        </p:spPr>
        <p:txBody>
          <a:bodyPr wrap="none" lIns="0" tIns="0" rIns="0" bIns="0">
            <a:spAutoFit/>
          </a:bodyPr>
          <a:lstStyle/>
          <a:p>
            <a:pPr algn="r"/>
            <a:r>
              <a:rPr lang="en-US" altLang="zh-CN" sz="1600" b="1"/>
              <a:t>B</a:t>
            </a:r>
          </a:p>
        </p:txBody>
      </p:sp>
      <p:sp>
        <p:nvSpPr>
          <p:cNvPr id="23604" name="Rectangle 52"/>
          <p:cNvSpPr>
            <a:spLocks noChangeArrowheads="1"/>
          </p:cNvSpPr>
          <p:nvPr/>
        </p:nvSpPr>
        <p:spPr bwMode="gray">
          <a:xfrm>
            <a:off x="7464425" y="4992688"/>
            <a:ext cx="331788" cy="839787"/>
          </a:xfrm>
          <a:prstGeom prst="rect">
            <a:avLst/>
          </a:prstGeom>
          <a:solidFill>
            <a:schemeClr val="bg1"/>
          </a:solidFill>
          <a:ln w="9525">
            <a:noFill/>
            <a:miter lim="800000"/>
            <a:headEnd/>
            <a:tailEnd/>
          </a:ln>
        </p:spPr>
        <p:txBody>
          <a:bodyPr wrap="none" anchor="ctr"/>
          <a:lstStyle/>
          <a:p>
            <a:endParaRPr lang="zh-CN" altLang="zh-CN"/>
          </a:p>
        </p:txBody>
      </p:sp>
      <p:sp>
        <p:nvSpPr>
          <p:cNvPr id="23605" name="Line 53"/>
          <p:cNvSpPr>
            <a:spLocks noChangeShapeType="1"/>
          </p:cNvSpPr>
          <p:nvPr/>
        </p:nvSpPr>
        <p:spPr bwMode="gray">
          <a:xfrm flipH="1">
            <a:off x="7448550" y="5843588"/>
            <a:ext cx="195263" cy="223837"/>
          </a:xfrm>
          <a:prstGeom prst="line">
            <a:avLst/>
          </a:prstGeom>
          <a:noFill/>
          <a:ln w="28575">
            <a:solidFill>
              <a:schemeClr val="tx1"/>
            </a:solidFill>
            <a:round/>
            <a:headEnd/>
            <a:tailEnd/>
          </a:ln>
        </p:spPr>
        <p:txBody>
          <a:bodyPr/>
          <a:lstStyle/>
          <a:p>
            <a:endParaRPr lang="zh-CN" altLang="en-US"/>
          </a:p>
        </p:txBody>
      </p:sp>
      <p:sp>
        <p:nvSpPr>
          <p:cNvPr id="23606" name="Line 54"/>
          <p:cNvSpPr>
            <a:spLocks noChangeShapeType="1"/>
          </p:cNvSpPr>
          <p:nvPr/>
        </p:nvSpPr>
        <p:spPr bwMode="gray">
          <a:xfrm flipH="1">
            <a:off x="6808788" y="5430838"/>
            <a:ext cx="431800" cy="0"/>
          </a:xfrm>
          <a:prstGeom prst="line">
            <a:avLst/>
          </a:prstGeom>
          <a:noFill/>
          <a:ln w="9525">
            <a:solidFill>
              <a:schemeClr val="tx1"/>
            </a:solidFill>
            <a:round/>
            <a:headEnd/>
            <a:tailEnd/>
          </a:ln>
        </p:spPr>
        <p:txBody>
          <a:bodyPr/>
          <a:lstStyle/>
          <a:p>
            <a:endParaRPr lang="zh-CN" altLang="en-US"/>
          </a:p>
        </p:txBody>
      </p:sp>
      <p:sp>
        <p:nvSpPr>
          <p:cNvPr id="23607" name="Line 55"/>
          <p:cNvSpPr>
            <a:spLocks noChangeShapeType="1"/>
          </p:cNvSpPr>
          <p:nvPr/>
        </p:nvSpPr>
        <p:spPr bwMode="gray">
          <a:xfrm>
            <a:off x="6530975" y="5843588"/>
            <a:ext cx="611188" cy="233362"/>
          </a:xfrm>
          <a:prstGeom prst="line">
            <a:avLst/>
          </a:prstGeom>
          <a:noFill/>
          <a:ln w="28575">
            <a:solidFill>
              <a:schemeClr val="tx1"/>
            </a:solidFill>
            <a:round/>
            <a:headEnd/>
            <a:tailEnd/>
          </a:ln>
        </p:spPr>
        <p:txBody>
          <a:bodyPr/>
          <a:lstStyle/>
          <a:p>
            <a:endParaRPr lang="zh-CN" altLang="en-US"/>
          </a:p>
        </p:txBody>
      </p:sp>
      <p:sp>
        <p:nvSpPr>
          <p:cNvPr id="23608" name="Rectangle 56"/>
          <p:cNvSpPr>
            <a:spLocks noChangeArrowheads="1"/>
          </p:cNvSpPr>
          <p:nvPr/>
        </p:nvSpPr>
        <p:spPr bwMode="gray">
          <a:xfrm>
            <a:off x="6361113" y="5430838"/>
            <a:ext cx="336550" cy="406400"/>
          </a:xfrm>
          <a:prstGeom prst="rect">
            <a:avLst/>
          </a:prstGeom>
          <a:solidFill>
            <a:schemeClr val="hlink"/>
          </a:solidFill>
          <a:ln w="9525">
            <a:noFill/>
            <a:miter lim="800000"/>
            <a:headEnd/>
            <a:tailEnd/>
          </a:ln>
        </p:spPr>
        <p:txBody>
          <a:bodyPr wrap="none" anchor="ctr"/>
          <a:lstStyle/>
          <a:p>
            <a:endParaRPr lang="zh-CN" altLang="zh-CN"/>
          </a:p>
        </p:txBody>
      </p:sp>
      <p:sp>
        <p:nvSpPr>
          <p:cNvPr id="23609" name="Rectangle 57"/>
          <p:cNvSpPr>
            <a:spLocks noChangeArrowheads="1"/>
          </p:cNvSpPr>
          <p:nvPr/>
        </p:nvSpPr>
        <p:spPr bwMode="gray">
          <a:xfrm>
            <a:off x="6362700" y="5008563"/>
            <a:ext cx="344488" cy="830262"/>
          </a:xfrm>
          <a:prstGeom prst="rect">
            <a:avLst/>
          </a:prstGeom>
          <a:noFill/>
          <a:ln w="38100">
            <a:solidFill>
              <a:schemeClr val="tx1"/>
            </a:solidFill>
            <a:miter lim="800000"/>
            <a:headEnd/>
            <a:tailEnd/>
          </a:ln>
        </p:spPr>
        <p:txBody>
          <a:bodyPr wrap="none" anchor="ctr"/>
          <a:lstStyle/>
          <a:p>
            <a:endParaRPr lang="zh-CN" altLang="zh-CN"/>
          </a:p>
        </p:txBody>
      </p:sp>
      <p:sp>
        <p:nvSpPr>
          <p:cNvPr id="23610" name="Text Box 58"/>
          <p:cNvSpPr txBox="1">
            <a:spLocks noChangeArrowheads="1"/>
          </p:cNvSpPr>
          <p:nvPr/>
        </p:nvSpPr>
        <p:spPr bwMode="gray">
          <a:xfrm>
            <a:off x="6456363" y="5110163"/>
            <a:ext cx="146050" cy="244475"/>
          </a:xfrm>
          <a:prstGeom prst="rect">
            <a:avLst/>
          </a:prstGeom>
          <a:noFill/>
          <a:ln w="9525">
            <a:noFill/>
            <a:miter lim="800000"/>
            <a:headEnd/>
            <a:tailEnd/>
          </a:ln>
        </p:spPr>
        <p:txBody>
          <a:bodyPr wrap="none" lIns="0" tIns="0" rIns="0" bIns="0">
            <a:spAutoFit/>
          </a:bodyPr>
          <a:lstStyle/>
          <a:p>
            <a:pPr algn="r"/>
            <a:r>
              <a:rPr lang="en-US" altLang="zh-CN" sz="1600" b="1"/>
              <a:t>A</a:t>
            </a:r>
          </a:p>
        </p:txBody>
      </p:sp>
      <p:sp>
        <p:nvSpPr>
          <p:cNvPr id="23611" name="Line 59"/>
          <p:cNvSpPr>
            <a:spLocks noChangeShapeType="1"/>
          </p:cNvSpPr>
          <p:nvPr/>
        </p:nvSpPr>
        <p:spPr bwMode="gray">
          <a:xfrm flipH="1">
            <a:off x="6262688" y="5430838"/>
            <a:ext cx="431800" cy="0"/>
          </a:xfrm>
          <a:prstGeom prst="line">
            <a:avLst/>
          </a:prstGeom>
          <a:noFill/>
          <a:ln w="9525">
            <a:solidFill>
              <a:schemeClr val="tx1"/>
            </a:solidFill>
            <a:round/>
            <a:headEnd/>
            <a:tailEnd/>
          </a:ln>
        </p:spPr>
        <p:txBody>
          <a:bodyPr/>
          <a:lstStyle/>
          <a:p>
            <a:endParaRPr lang="zh-CN" altLang="en-US"/>
          </a:p>
        </p:txBody>
      </p:sp>
      <p:sp>
        <p:nvSpPr>
          <p:cNvPr id="23612" name="Line 60"/>
          <p:cNvSpPr>
            <a:spLocks noChangeShapeType="1"/>
          </p:cNvSpPr>
          <p:nvPr/>
        </p:nvSpPr>
        <p:spPr bwMode="gray">
          <a:xfrm flipH="1">
            <a:off x="8221663" y="5576888"/>
            <a:ext cx="431800" cy="0"/>
          </a:xfrm>
          <a:prstGeom prst="line">
            <a:avLst/>
          </a:prstGeom>
          <a:noFill/>
          <a:ln w="9525">
            <a:solidFill>
              <a:schemeClr val="tx1"/>
            </a:solidFill>
            <a:round/>
            <a:headEnd/>
            <a:tailEnd/>
          </a:ln>
        </p:spPr>
        <p:txBody>
          <a:bodyPr/>
          <a:lstStyle/>
          <a:p>
            <a:endParaRPr lang="zh-CN" altLang="en-US"/>
          </a:p>
        </p:txBody>
      </p:sp>
      <p:sp>
        <p:nvSpPr>
          <p:cNvPr id="23613" name="Line 61"/>
          <p:cNvSpPr>
            <a:spLocks noChangeShapeType="1"/>
          </p:cNvSpPr>
          <p:nvPr/>
        </p:nvSpPr>
        <p:spPr bwMode="gray">
          <a:xfrm flipH="1">
            <a:off x="8221663" y="5286375"/>
            <a:ext cx="431800" cy="0"/>
          </a:xfrm>
          <a:prstGeom prst="line">
            <a:avLst/>
          </a:prstGeom>
          <a:noFill/>
          <a:ln w="9525">
            <a:solidFill>
              <a:schemeClr val="tx1"/>
            </a:solidFill>
            <a:round/>
            <a:headEnd/>
            <a:tailEnd/>
          </a:ln>
        </p:spPr>
        <p:txBody>
          <a:bodyPr/>
          <a:lstStyle/>
          <a:p>
            <a:endParaRPr lang="zh-CN" altLang="en-US"/>
          </a:p>
        </p:txBody>
      </p:sp>
      <p:sp>
        <p:nvSpPr>
          <p:cNvPr id="23614" name="Text Box 62"/>
          <p:cNvSpPr txBox="1">
            <a:spLocks noChangeArrowheads="1"/>
          </p:cNvSpPr>
          <p:nvPr/>
        </p:nvSpPr>
        <p:spPr bwMode="gray">
          <a:xfrm>
            <a:off x="8410575" y="5307013"/>
            <a:ext cx="146050" cy="244475"/>
          </a:xfrm>
          <a:prstGeom prst="rect">
            <a:avLst/>
          </a:prstGeom>
          <a:noFill/>
          <a:ln w="9525">
            <a:noFill/>
            <a:miter lim="800000"/>
            <a:headEnd/>
            <a:tailEnd/>
          </a:ln>
        </p:spPr>
        <p:txBody>
          <a:bodyPr wrap="none" lIns="0" tIns="0" rIns="0" bIns="0">
            <a:spAutoFit/>
          </a:bodyPr>
          <a:lstStyle/>
          <a:p>
            <a:r>
              <a:rPr lang="en-US" altLang="zh-CN" sz="1600" b="1"/>
              <a:t>D</a:t>
            </a:r>
          </a:p>
        </p:txBody>
      </p:sp>
      <p:sp>
        <p:nvSpPr>
          <p:cNvPr id="23615" name="Text Box 63"/>
          <p:cNvSpPr txBox="1">
            <a:spLocks noChangeArrowheads="1"/>
          </p:cNvSpPr>
          <p:nvPr/>
        </p:nvSpPr>
        <p:spPr bwMode="gray">
          <a:xfrm>
            <a:off x="8416925" y="5570538"/>
            <a:ext cx="134938" cy="244475"/>
          </a:xfrm>
          <a:prstGeom prst="rect">
            <a:avLst/>
          </a:prstGeom>
          <a:noFill/>
          <a:ln w="9525">
            <a:noFill/>
            <a:miter lim="800000"/>
            <a:headEnd/>
            <a:tailEnd/>
          </a:ln>
        </p:spPr>
        <p:txBody>
          <a:bodyPr wrap="none" lIns="0" tIns="0" rIns="0" bIns="0">
            <a:spAutoFit/>
          </a:bodyPr>
          <a:lstStyle/>
          <a:p>
            <a:r>
              <a:rPr lang="en-US" altLang="zh-CN" sz="1600" b="1"/>
              <a:t>E</a:t>
            </a:r>
          </a:p>
        </p:txBody>
      </p:sp>
      <p:sp>
        <p:nvSpPr>
          <p:cNvPr id="23616" name="Rectangle 64"/>
          <p:cNvSpPr>
            <a:spLocks noChangeArrowheads="1"/>
          </p:cNvSpPr>
          <p:nvPr/>
        </p:nvSpPr>
        <p:spPr bwMode="gray">
          <a:xfrm>
            <a:off x="7462838" y="5659438"/>
            <a:ext cx="336550" cy="187325"/>
          </a:xfrm>
          <a:prstGeom prst="rect">
            <a:avLst/>
          </a:prstGeom>
          <a:solidFill>
            <a:schemeClr val="hlink"/>
          </a:solidFill>
          <a:ln w="9525">
            <a:noFill/>
            <a:miter lim="800000"/>
            <a:headEnd/>
            <a:tailEnd/>
          </a:ln>
        </p:spPr>
        <p:txBody>
          <a:bodyPr wrap="none" anchor="ctr"/>
          <a:lstStyle/>
          <a:p>
            <a:endParaRPr lang="zh-CN" altLang="zh-CN"/>
          </a:p>
        </p:txBody>
      </p:sp>
      <p:sp>
        <p:nvSpPr>
          <p:cNvPr id="23617" name="Text Box 65"/>
          <p:cNvSpPr txBox="1">
            <a:spLocks noChangeArrowheads="1"/>
          </p:cNvSpPr>
          <p:nvPr/>
        </p:nvSpPr>
        <p:spPr bwMode="gray">
          <a:xfrm rot="-5400000">
            <a:off x="7314407" y="5234781"/>
            <a:ext cx="620712" cy="212725"/>
          </a:xfrm>
          <a:prstGeom prst="rect">
            <a:avLst/>
          </a:prstGeom>
          <a:noFill/>
          <a:ln w="9525" algn="ctr">
            <a:noFill/>
            <a:miter lim="800000"/>
            <a:headEnd/>
            <a:tailEnd/>
          </a:ln>
        </p:spPr>
        <p:txBody>
          <a:bodyPr wrap="none" lIns="0" tIns="0" rIns="0" bIns="0">
            <a:spAutoFit/>
          </a:bodyPr>
          <a:lstStyle/>
          <a:p>
            <a:pPr algn="ctr"/>
            <a:r>
              <a:rPr lang="en-US" altLang="zh-CN" sz="1400"/>
              <a:t>standby</a:t>
            </a:r>
          </a:p>
        </p:txBody>
      </p:sp>
      <p:sp>
        <p:nvSpPr>
          <p:cNvPr id="23618" name="Line 66"/>
          <p:cNvSpPr>
            <a:spLocks noChangeShapeType="1"/>
          </p:cNvSpPr>
          <p:nvPr/>
        </p:nvSpPr>
        <p:spPr bwMode="gray">
          <a:xfrm flipH="1">
            <a:off x="7354888" y="5651500"/>
            <a:ext cx="431800" cy="0"/>
          </a:xfrm>
          <a:prstGeom prst="line">
            <a:avLst/>
          </a:prstGeom>
          <a:noFill/>
          <a:ln w="9525">
            <a:solidFill>
              <a:schemeClr val="tx1"/>
            </a:solidFill>
            <a:round/>
            <a:headEnd/>
            <a:tailEnd/>
          </a:ln>
        </p:spPr>
        <p:txBody>
          <a:bodyPr/>
          <a:lstStyle/>
          <a:p>
            <a:endParaRPr lang="zh-CN" altLang="en-US"/>
          </a:p>
        </p:txBody>
      </p:sp>
      <p:sp>
        <p:nvSpPr>
          <p:cNvPr id="23619" name="Rectangle 67"/>
          <p:cNvSpPr>
            <a:spLocks noChangeArrowheads="1"/>
          </p:cNvSpPr>
          <p:nvPr/>
        </p:nvSpPr>
        <p:spPr bwMode="gray">
          <a:xfrm>
            <a:off x="7462838" y="5008563"/>
            <a:ext cx="344487" cy="830262"/>
          </a:xfrm>
          <a:prstGeom prst="rect">
            <a:avLst/>
          </a:prstGeom>
          <a:noFill/>
          <a:ln w="38100">
            <a:solidFill>
              <a:schemeClr val="tx1"/>
            </a:solidFill>
            <a:miter lim="800000"/>
            <a:headEnd/>
            <a:tailEnd/>
          </a:ln>
        </p:spPr>
        <p:txBody>
          <a:bodyPr wrap="none" anchor="ctr"/>
          <a:lstStyle/>
          <a:p>
            <a:endParaRPr lang="zh-CN" altLang="zh-CN"/>
          </a:p>
        </p:txBody>
      </p:sp>
      <p:sp>
        <p:nvSpPr>
          <p:cNvPr id="23620" name="Text Box 68"/>
          <p:cNvSpPr txBox="1">
            <a:spLocks noChangeArrowheads="1"/>
          </p:cNvSpPr>
          <p:nvPr/>
        </p:nvSpPr>
        <p:spPr bwMode="gray">
          <a:xfrm rot="10800000">
            <a:off x="5886450" y="5557838"/>
            <a:ext cx="396875" cy="862012"/>
          </a:xfrm>
          <a:prstGeom prst="rect">
            <a:avLst/>
          </a:prstGeom>
          <a:noFill/>
          <a:ln w="9525">
            <a:noFill/>
            <a:miter lim="800000"/>
            <a:headEnd/>
            <a:tailEnd/>
          </a:ln>
        </p:spPr>
        <p:txBody>
          <a:bodyPr vert="eaVert" wrap="none">
            <a:spAutoFit/>
          </a:bodyPr>
          <a:lstStyle/>
          <a:p>
            <a:r>
              <a:rPr lang="en-US" altLang="zh-CN" sz="1400" b="1"/>
              <a:t>AFTER…</a:t>
            </a:r>
          </a:p>
        </p:txBody>
      </p:sp>
      <p:sp>
        <p:nvSpPr>
          <p:cNvPr id="23621" name="Text Box 69"/>
          <p:cNvSpPr txBox="1">
            <a:spLocks noChangeArrowheads="1"/>
          </p:cNvSpPr>
          <p:nvPr/>
        </p:nvSpPr>
        <p:spPr bwMode="gray">
          <a:xfrm>
            <a:off x="7923213" y="5218113"/>
            <a:ext cx="254000" cy="304800"/>
          </a:xfrm>
          <a:prstGeom prst="rect">
            <a:avLst/>
          </a:prstGeom>
          <a:noFill/>
          <a:ln w="9525">
            <a:noFill/>
            <a:miter lim="800000"/>
            <a:headEnd/>
            <a:tailEnd/>
          </a:ln>
        </p:spPr>
        <p:txBody>
          <a:bodyPr wrap="none" lIns="0" tIns="0" rIns="0" bIns="0">
            <a:spAutoFit/>
          </a:bodyPr>
          <a:lstStyle/>
          <a:p>
            <a:pPr algn="r"/>
            <a:r>
              <a:rPr lang="en-US" altLang="zh-CN" sz="2000" b="1"/>
              <a:t>…</a:t>
            </a:r>
          </a:p>
        </p:txBody>
      </p:sp>
      <p:sp>
        <p:nvSpPr>
          <p:cNvPr id="23622" name="Line 70"/>
          <p:cNvSpPr>
            <a:spLocks noChangeShapeType="1"/>
          </p:cNvSpPr>
          <p:nvPr/>
        </p:nvSpPr>
        <p:spPr bwMode="gray">
          <a:xfrm flipH="1">
            <a:off x="7594600" y="5843588"/>
            <a:ext cx="950913" cy="233362"/>
          </a:xfrm>
          <a:prstGeom prst="line">
            <a:avLst/>
          </a:prstGeom>
          <a:noFill/>
          <a:ln w="28575">
            <a:solidFill>
              <a:schemeClr val="tx1"/>
            </a:solidFill>
            <a:round/>
            <a:headEnd/>
            <a:tailEnd/>
          </a:ln>
        </p:spPr>
        <p:txBody>
          <a:bodyPr/>
          <a:lstStyle/>
          <a:p>
            <a:endParaRPr lang="zh-CN" altLang="en-US"/>
          </a:p>
        </p:txBody>
      </p:sp>
      <p:sp>
        <p:nvSpPr>
          <p:cNvPr id="23623" name="WordArt 71"/>
          <p:cNvSpPr>
            <a:spLocks noChangeArrowheads="1" noChangeShapeType="1" noTextEdit="1"/>
          </p:cNvSpPr>
          <p:nvPr/>
        </p:nvSpPr>
        <p:spPr bwMode="auto">
          <a:xfrm>
            <a:off x="214313" y="5500688"/>
            <a:ext cx="5735637" cy="677862"/>
          </a:xfrm>
          <a:prstGeom prst="rect">
            <a:avLst/>
          </a:prstGeom>
        </p:spPr>
        <p:txBody>
          <a:bodyPr wrap="none" fromWordArt="1">
            <a:prstTxWarp prst="textCascadeUp">
              <a:avLst>
                <a:gd name="adj" fmla="val 44444"/>
              </a:avLst>
            </a:prstTxWarp>
            <a:scene3d>
              <a:camera prst="legacyPerspectiveFront">
                <a:rot lat="20519992" lon="1080000" rev="0"/>
              </a:camera>
              <a:lightRig rig="legacyHarsh2" dir="b"/>
            </a:scene3d>
            <a:sp3d extrusionH="430200" prstMaterial="legacyMatte">
              <a:extrusionClr>
                <a:srgbClr val="FF6600"/>
              </a:extrusionClr>
            </a:sp3d>
          </a:bodyPr>
          <a:lstStyle/>
          <a:p>
            <a:pPr algn="ctr"/>
            <a:r>
              <a:rPr lang="zh-CN" altLang="en-US" sz="3600" kern="10">
                <a:ln w="9525">
                  <a:round/>
                  <a:headEnd/>
                  <a:tailEnd/>
                </a:ln>
                <a:gradFill rotWithShape="1">
                  <a:gsLst>
                    <a:gs pos="0">
                      <a:srgbClr val="FFE701"/>
                    </a:gs>
                    <a:gs pos="100000">
                      <a:srgbClr val="FE3E02"/>
                    </a:gs>
                  </a:gsLst>
                  <a:lin ang="5400000" scaled="1"/>
                </a:gradFill>
                <a:latin typeface="+mn-ea"/>
                <a:ea typeface="+mn-ea"/>
                <a:cs typeface="+mn-ea"/>
              </a:rPr>
              <a:t>通过集群降低多个应用连续可用性的硬件成本</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20638" y="80963"/>
            <a:ext cx="6765925" cy="990600"/>
          </a:xfrm>
        </p:spPr>
        <p:txBody>
          <a:bodyPr/>
          <a:lstStyle/>
          <a:p>
            <a:pPr eaLnBrk="1" hangingPunct="1"/>
            <a:r>
              <a:rPr lang="zh-CN" altLang="en-US" smtClean="0">
                <a:ea typeface="宋体" charset="-122"/>
              </a:rPr>
              <a:t>什么是集群（</a:t>
            </a:r>
            <a:r>
              <a:rPr lang="en-US" altLang="zh-CN" smtClean="0">
                <a:ea typeface="宋体" charset="-122"/>
              </a:rPr>
              <a:t>Cluster</a:t>
            </a:r>
            <a:r>
              <a:rPr lang="zh-CN" altLang="en-US" smtClean="0">
                <a:ea typeface="宋体" charset="-122"/>
              </a:rPr>
              <a:t>）</a:t>
            </a:r>
            <a:r>
              <a:rPr lang="en-US" altLang="zh-CN" smtClean="0">
                <a:ea typeface="宋体" charset="-122"/>
              </a:rPr>
              <a:t>?</a:t>
            </a:r>
          </a:p>
        </p:txBody>
      </p:sp>
      <p:grpSp>
        <p:nvGrpSpPr>
          <p:cNvPr id="24579" name="Group 3"/>
          <p:cNvGrpSpPr>
            <a:grpSpLocks/>
          </p:cNvGrpSpPr>
          <p:nvPr/>
        </p:nvGrpSpPr>
        <p:grpSpPr bwMode="auto">
          <a:xfrm>
            <a:off x="5572125" y="2714625"/>
            <a:ext cx="2376488" cy="2735263"/>
            <a:chOff x="2936" y="2183"/>
            <a:chExt cx="1866" cy="1999"/>
          </a:xfrm>
        </p:grpSpPr>
        <p:grpSp>
          <p:nvGrpSpPr>
            <p:cNvPr id="24584" name="Group 4"/>
            <p:cNvGrpSpPr>
              <a:grpSpLocks/>
            </p:cNvGrpSpPr>
            <p:nvPr/>
          </p:nvGrpSpPr>
          <p:grpSpPr bwMode="auto">
            <a:xfrm>
              <a:off x="2936" y="2220"/>
              <a:ext cx="768" cy="728"/>
              <a:chOff x="481" y="1295"/>
              <a:chExt cx="768" cy="728"/>
            </a:xfrm>
          </p:grpSpPr>
          <p:pic>
            <p:nvPicPr>
              <p:cNvPr id="24600" name="Picture 5"/>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4601" name="Picture 6"/>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4585" name="Group 7"/>
            <p:cNvGrpSpPr>
              <a:grpSpLocks/>
            </p:cNvGrpSpPr>
            <p:nvPr/>
          </p:nvGrpSpPr>
          <p:grpSpPr bwMode="auto">
            <a:xfrm>
              <a:off x="3990" y="2183"/>
              <a:ext cx="768" cy="728"/>
              <a:chOff x="481" y="1295"/>
              <a:chExt cx="768" cy="728"/>
            </a:xfrm>
          </p:grpSpPr>
          <p:pic>
            <p:nvPicPr>
              <p:cNvPr id="24598" name="Picture 8"/>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4599" name="Picture 9"/>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4586" name="Group 10"/>
            <p:cNvGrpSpPr>
              <a:grpSpLocks/>
            </p:cNvGrpSpPr>
            <p:nvPr/>
          </p:nvGrpSpPr>
          <p:grpSpPr bwMode="auto">
            <a:xfrm>
              <a:off x="2976" y="3454"/>
              <a:ext cx="768" cy="728"/>
              <a:chOff x="481" y="1295"/>
              <a:chExt cx="768" cy="728"/>
            </a:xfrm>
          </p:grpSpPr>
          <p:pic>
            <p:nvPicPr>
              <p:cNvPr id="24596" name="Picture 11"/>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4597" name="Picture 12"/>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4587" name="Group 13"/>
            <p:cNvGrpSpPr>
              <a:grpSpLocks/>
            </p:cNvGrpSpPr>
            <p:nvPr/>
          </p:nvGrpSpPr>
          <p:grpSpPr bwMode="auto">
            <a:xfrm>
              <a:off x="4034" y="3380"/>
              <a:ext cx="768" cy="728"/>
              <a:chOff x="481" y="1295"/>
              <a:chExt cx="768" cy="728"/>
            </a:xfrm>
          </p:grpSpPr>
          <p:pic>
            <p:nvPicPr>
              <p:cNvPr id="24594" name="Picture 14"/>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4595" name="Picture 15"/>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cxnSp>
          <p:nvCxnSpPr>
            <p:cNvPr id="24588" name="AutoShape 16"/>
            <p:cNvCxnSpPr>
              <a:cxnSpLocks noChangeShapeType="1"/>
            </p:cNvCxnSpPr>
            <p:nvPr/>
          </p:nvCxnSpPr>
          <p:spPr bwMode="auto">
            <a:xfrm>
              <a:off x="3702" y="3016"/>
              <a:ext cx="624" cy="310"/>
            </a:xfrm>
            <a:prstGeom prst="straightConnector1">
              <a:avLst/>
            </a:prstGeom>
            <a:noFill/>
            <a:ln w="38100">
              <a:solidFill>
                <a:schemeClr val="tx1"/>
              </a:solidFill>
              <a:round/>
              <a:headEnd type="stealth" w="lg" len="lg"/>
              <a:tailEnd type="stealth" w="lg" len="lg"/>
            </a:ln>
          </p:spPr>
        </p:cxnSp>
        <p:cxnSp>
          <p:nvCxnSpPr>
            <p:cNvPr id="24589" name="AutoShape 17"/>
            <p:cNvCxnSpPr>
              <a:cxnSpLocks noChangeShapeType="1"/>
            </p:cNvCxnSpPr>
            <p:nvPr/>
          </p:nvCxnSpPr>
          <p:spPr bwMode="auto">
            <a:xfrm flipH="1">
              <a:off x="4462" y="2910"/>
              <a:ext cx="13" cy="440"/>
            </a:xfrm>
            <a:prstGeom prst="straightConnector1">
              <a:avLst/>
            </a:prstGeom>
            <a:noFill/>
            <a:ln w="38100">
              <a:solidFill>
                <a:schemeClr val="tx1"/>
              </a:solidFill>
              <a:round/>
              <a:headEnd type="stealth" w="lg" len="lg"/>
              <a:tailEnd type="stealth" w="lg" len="lg"/>
            </a:ln>
          </p:spPr>
        </p:cxnSp>
        <p:cxnSp>
          <p:nvCxnSpPr>
            <p:cNvPr id="24590" name="AutoShape 18"/>
            <p:cNvCxnSpPr>
              <a:cxnSpLocks noChangeShapeType="1"/>
            </p:cNvCxnSpPr>
            <p:nvPr/>
          </p:nvCxnSpPr>
          <p:spPr bwMode="auto">
            <a:xfrm flipH="1">
              <a:off x="3567" y="2996"/>
              <a:ext cx="6" cy="410"/>
            </a:xfrm>
            <a:prstGeom prst="straightConnector1">
              <a:avLst/>
            </a:prstGeom>
            <a:noFill/>
            <a:ln w="38100">
              <a:solidFill>
                <a:schemeClr val="tx1"/>
              </a:solidFill>
              <a:round/>
              <a:headEnd type="stealth" w="lg" len="lg"/>
              <a:tailEnd type="stealth" w="lg" len="lg"/>
            </a:ln>
          </p:spPr>
        </p:cxnSp>
        <p:cxnSp>
          <p:nvCxnSpPr>
            <p:cNvPr id="24591" name="AutoShape 19"/>
            <p:cNvCxnSpPr>
              <a:cxnSpLocks noChangeShapeType="1"/>
            </p:cNvCxnSpPr>
            <p:nvPr/>
          </p:nvCxnSpPr>
          <p:spPr bwMode="auto">
            <a:xfrm flipH="1">
              <a:off x="3813" y="2933"/>
              <a:ext cx="482" cy="437"/>
            </a:xfrm>
            <a:prstGeom prst="straightConnector1">
              <a:avLst/>
            </a:prstGeom>
            <a:noFill/>
            <a:ln w="38100">
              <a:solidFill>
                <a:schemeClr val="tx1"/>
              </a:solidFill>
              <a:round/>
              <a:headEnd type="stealth" w="lg" len="lg"/>
              <a:tailEnd type="stealth" w="lg" len="lg"/>
            </a:ln>
          </p:spPr>
        </p:cxnSp>
        <p:cxnSp>
          <p:nvCxnSpPr>
            <p:cNvPr id="24592" name="AutoShape 20"/>
            <p:cNvCxnSpPr>
              <a:cxnSpLocks noChangeShapeType="1"/>
            </p:cNvCxnSpPr>
            <p:nvPr/>
          </p:nvCxnSpPr>
          <p:spPr bwMode="auto">
            <a:xfrm flipH="1">
              <a:off x="3767" y="2808"/>
              <a:ext cx="433" cy="19"/>
            </a:xfrm>
            <a:prstGeom prst="straightConnector1">
              <a:avLst/>
            </a:prstGeom>
            <a:noFill/>
            <a:ln w="38100">
              <a:solidFill>
                <a:schemeClr val="tx1"/>
              </a:solidFill>
              <a:round/>
              <a:headEnd type="stealth" w="lg" len="lg"/>
              <a:tailEnd type="stealth" w="lg" len="lg"/>
            </a:ln>
          </p:spPr>
        </p:cxnSp>
        <p:cxnSp>
          <p:nvCxnSpPr>
            <p:cNvPr id="24593" name="AutoShape 21"/>
            <p:cNvCxnSpPr>
              <a:cxnSpLocks noChangeShapeType="1"/>
            </p:cNvCxnSpPr>
            <p:nvPr/>
          </p:nvCxnSpPr>
          <p:spPr bwMode="auto">
            <a:xfrm flipH="1">
              <a:off x="3784" y="3529"/>
              <a:ext cx="433" cy="19"/>
            </a:xfrm>
            <a:prstGeom prst="straightConnector1">
              <a:avLst/>
            </a:prstGeom>
            <a:noFill/>
            <a:ln w="38100">
              <a:solidFill>
                <a:schemeClr val="tx1"/>
              </a:solidFill>
              <a:round/>
              <a:headEnd type="stealth" w="lg" len="lg"/>
              <a:tailEnd type="stealth" w="lg" len="lg"/>
            </a:ln>
          </p:spPr>
        </p:cxnSp>
      </p:grpSp>
      <p:sp>
        <p:nvSpPr>
          <p:cNvPr id="24580" name="Rectangle 22"/>
          <p:cNvSpPr>
            <a:spLocks noChangeArrowheads="1"/>
          </p:cNvSpPr>
          <p:nvPr/>
        </p:nvSpPr>
        <p:spPr bwMode="auto">
          <a:xfrm>
            <a:off x="198438" y="1441450"/>
            <a:ext cx="5302250" cy="4202113"/>
          </a:xfrm>
          <a:prstGeom prst="rect">
            <a:avLst/>
          </a:prstGeom>
          <a:noFill/>
          <a:ln w="9525">
            <a:noFill/>
            <a:miter lim="800000"/>
            <a:headEnd/>
            <a:tailEnd/>
          </a:ln>
        </p:spPr>
        <p:txBody>
          <a:bodyPr/>
          <a:lstStyle/>
          <a:p>
            <a:pPr>
              <a:buClr>
                <a:srgbClr val="7FAC00"/>
              </a:buClr>
              <a:buSzPct val="98000"/>
            </a:pPr>
            <a:r>
              <a:rPr lang="zh-CN" altLang="en-US" sz="2400" b="1"/>
              <a:t>硬件集群</a:t>
            </a:r>
            <a:endParaRPr lang="en-US" altLang="zh-CN" sz="2400" b="1"/>
          </a:p>
          <a:p>
            <a:pPr marL="457200" lvl="2" indent="-230188">
              <a:buClr>
                <a:srgbClr val="7FAC00"/>
              </a:buClr>
              <a:buSzPct val="98000"/>
              <a:buFont typeface="Wingdings" pitchFamily="2" charset="2"/>
              <a:buChar char="§"/>
            </a:pPr>
            <a:r>
              <a:rPr lang="zh-CN" altLang="en-US" sz="2000"/>
              <a:t>一个由多个独立机器（结点）组成的系统</a:t>
            </a:r>
            <a:endParaRPr lang="en-US" altLang="zh-CN" sz="2000"/>
          </a:p>
          <a:p>
            <a:pPr marL="914400" lvl="4" indent="-228600">
              <a:buClr>
                <a:srgbClr val="7FAC00"/>
              </a:buClr>
              <a:buSzPct val="98000"/>
              <a:buFont typeface="Wingdings" pitchFamily="2" charset="2"/>
              <a:buChar char="§"/>
            </a:pPr>
            <a:r>
              <a:rPr lang="zh-CN" altLang="en-US"/>
              <a:t>每个结点都有自己的</a:t>
            </a:r>
            <a:r>
              <a:rPr lang="en-US" altLang="zh-CN"/>
              <a:t>CPU, </a:t>
            </a:r>
            <a:r>
              <a:rPr lang="zh-CN" altLang="en-US"/>
              <a:t>内存，网络，甚至硬盘</a:t>
            </a:r>
            <a:endParaRPr lang="en-US" altLang="zh-CN"/>
          </a:p>
          <a:p>
            <a:pPr marL="457200" lvl="2" indent="-230188">
              <a:buClr>
                <a:srgbClr val="7FAC00"/>
              </a:buClr>
              <a:buSzPct val="98000"/>
              <a:buFont typeface="Wingdings" pitchFamily="2" charset="2"/>
              <a:buChar char="§"/>
            </a:pPr>
            <a:r>
              <a:rPr lang="zh-CN" altLang="en-US" sz="2000"/>
              <a:t>结点通过一个高速网络相互连接</a:t>
            </a:r>
            <a:r>
              <a:rPr lang="en-US" altLang="zh-CN" sz="2000"/>
              <a:t> (</a:t>
            </a:r>
            <a:r>
              <a:rPr lang="zh-CN" altLang="en-US" sz="2000"/>
              <a:t>如 </a:t>
            </a:r>
            <a:r>
              <a:rPr lang="en-US" altLang="zh-CN" sz="2000"/>
              <a:t>gigabit+)</a:t>
            </a:r>
          </a:p>
          <a:p>
            <a:pPr marL="457200" lvl="2" indent="-230188">
              <a:buClr>
                <a:srgbClr val="7FAC00"/>
              </a:buClr>
              <a:buSzPct val="98000"/>
              <a:buFont typeface="Wingdings" pitchFamily="2" charset="2"/>
              <a:buChar char="§"/>
            </a:pPr>
            <a:r>
              <a:rPr lang="zh-CN" altLang="en-US" sz="2000"/>
              <a:t>结点都在一个数据中心</a:t>
            </a:r>
            <a:r>
              <a:rPr lang="en-US" altLang="zh-CN" sz="2000"/>
              <a:t> (i.e. no WAN involved)</a:t>
            </a:r>
          </a:p>
          <a:p>
            <a:pPr marL="457200" lvl="2" indent="-230188">
              <a:buClr>
                <a:srgbClr val="7FAC00"/>
              </a:buClr>
              <a:buSzPct val="98000"/>
              <a:buFont typeface="Wingdings" pitchFamily="2" charset="2"/>
              <a:buChar char="§"/>
            </a:pPr>
            <a:r>
              <a:rPr lang="zh-CN" altLang="en-US" sz="2000"/>
              <a:t>所有结点共同服务于一个应用程序，对应用程序而言，集群通常显示为一单一服务器</a:t>
            </a:r>
            <a:endParaRPr lang="en-US" altLang="zh-CN" sz="2000"/>
          </a:p>
          <a:p>
            <a:pPr marL="344488" lvl="1" indent="-230188">
              <a:spcAft>
                <a:spcPct val="20000"/>
              </a:spcAft>
              <a:buClr>
                <a:srgbClr val="7FAC00"/>
              </a:buClr>
              <a:buSzPct val="98000"/>
              <a:buFont typeface="Wingdings" pitchFamily="2" charset="2"/>
              <a:buChar char="§"/>
            </a:pPr>
            <a:endParaRPr lang="zh-CN" altLang="en-US" sz="2000"/>
          </a:p>
        </p:txBody>
      </p:sp>
      <p:sp>
        <p:nvSpPr>
          <p:cNvPr id="24581" name="Text Box 23"/>
          <p:cNvSpPr txBox="1">
            <a:spLocks noChangeArrowheads="1"/>
          </p:cNvSpPr>
          <p:nvPr/>
        </p:nvSpPr>
        <p:spPr bwMode="auto">
          <a:xfrm>
            <a:off x="7599363" y="3714750"/>
            <a:ext cx="1544637" cy="581025"/>
          </a:xfrm>
          <a:prstGeom prst="rect">
            <a:avLst/>
          </a:prstGeom>
          <a:noFill/>
          <a:ln w="9525" algn="ctr">
            <a:noFill/>
            <a:miter lim="800000"/>
            <a:headEnd/>
            <a:tailEnd/>
          </a:ln>
        </p:spPr>
        <p:txBody>
          <a:bodyPr>
            <a:spAutoFit/>
          </a:bodyPr>
          <a:lstStyle/>
          <a:p>
            <a:pPr>
              <a:spcBef>
                <a:spcPct val="50000"/>
              </a:spcBef>
            </a:pPr>
            <a:r>
              <a:rPr lang="en-US" altLang="zh-CN" sz="1600"/>
              <a:t>Gigabit-speed interconnect</a:t>
            </a:r>
          </a:p>
        </p:txBody>
      </p:sp>
      <p:sp>
        <p:nvSpPr>
          <p:cNvPr id="24582" name="Line 24"/>
          <p:cNvSpPr>
            <a:spLocks noChangeShapeType="1"/>
          </p:cNvSpPr>
          <p:nvPr/>
        </p:nvSpPr>
        <p:spPr bwMode="auto">
          <a:xfrm flipH="1">
            <a:off x="7264400" y="4506913"/>
            <a:ext cx="431800" cy="0"/>
          </a:xfrm>
          <a:prstGeom prst="line">
            <a:avLst/>
          </a:prstGeom>
          <a:noFill/>
          <a:ln w="9525">
            <a:noFill/>
            <a:round/>
            <a:headEnd/>
            <a:tailEnd type="triangle" w="med" len="med"/>
          </a:ln>
        </p:spPr>
        <p:txBody>
          <a:bodyPr wrap="none">
            <a:spAutoFit/>
          </a:bodyPr>
          <a:lstStyle/>
          <a:p>
            <a:endParaRPr lang="zh-CN" altLang="en-US"/>
          </a:p>
        </p:txBody>
      </p:sp>
      <p:sp>
        <p:nvSpPr>
          <p:cNvPr id="24583" name="Line 25"/>
          <p:cNvSpPr>
            <a:spLocks noChangeShapeType="1"/>
          </p:cNvSpPr>
          <p:nvPr/>
        </p:nvSpPr>
        <p:spPr bwMode="auto">
          <a:xfrm flipH="1" flipV="1">
            <a:off x="7226300" y="4595813"/>
            <a:ext cx="444500" cy="0"/>
          </a:xfrm>
          <a:prstGeom prst="line">
            <a:avLst/>
          </a:prstGeom>
          <a:noFill/>
          <a:ln w="25400" cap="rnd">
            <a:solidFill>
              <a:schemeClr val="tx1"/>
            </a:solidFill>
            <a:prstDash val="sysDot"/>
            <a:round/>
            <a:headEnd/>
            <a:tailEnd type="triangle" w="med" len="med"/>
          </a:ln>
        </p:spPr>
        <p:txBody>
          <a:bodyPr>
            <a:spAutoFit/>
          </a:bodyPr>
          <a:lstStyle/>
          <a:p>
            <a:endParaRPr lang="zh-CN" altLang="en-US"/>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50"/>
          <p:cNvSpPr>
            <a:spLocks noGrp="1" noChangeArrowheads="1"/>
          </p:cNvSpPr>
          <p:nvPr>
            <p:ph type="title" idx="4294967295"/>
          </p:nvPr>
        </p:nvSpPr>
        <p:spPr>
          <a:xfrm>
            <a:off x="71438" y="142875"/>
            <a:ext cx="6765925" cy="876300"/>
          </a:xfrm>
        </p:spPr>
        <p:txBody>
          <a:bodyPr/>
          <a:lstStyle/>
          <a:p>
            <a:pPr eaLnBrk="1" hangingPunct="1">
              <a:defRPr/>
            </a:pPr>
            <a:r>
              <a:rPr lang="en-US" altLang="zh-CN" dirty="0" smtClean="0">
                <a:effectLst>
                  <a:outerShdw blurRad="38100" dist="38100" dir="2700000" algn="tl">
                    <a:srgbClr val="000000">
                      <a:alpha val="43137"/>
                    </a:srgbClr>
                  </a:outerShdw>
                </a:effectLst>
                <a:ea typeface="宋体" pitchFamily="2" charset="-122"/>
              </a:rPr>
              <a:t>Cluster </a:t>
            </a:r>
            <a:r>
              <a:rPr lang="zh-CN" altLang="en-US" dirty="0" smtClean="0">
                <a:effectLst>
                  <a:outerShdw blurRad="38100" dist="38100" dir="2700000" algn="tl">
                    <a:srgbClr val="000000">
                      <a:alpha val="43137"/>
                    </a:srgbClr>
                  </a:outerShdw>
                </a:effectLst>
                <a:ea typeface="宋体" pitchFamily="2" charset="-122"/>
              </a:rPr>
              <a:t>技术</a:t>
            </a:r>
            <a:endParaRPr lang="en-US" altLang="zh-CN" dirty="0" smtClean="0">
              <a:effectLst>
                <a:outerShdw blurRad="38100" dist="38100" dir="2700000" algn="tl">
                  <a:srgbClr val="000000">
                    <a:alpha val="43137"/>
                  </a:srgbClr>
                </a:outerShdw>
              </a:effectLst>
              <a:ea typeface="宋体" pitchFamily="2" charset="-122"/>
            </a:endParaRPr>
          </a:p>
        </p:txBody>
      </p:sp>
      <p:sp>
        <p:nvSpPr>
          <p:cNvPr id="25603" name="Rectangle 58"/>
          <p:cNvSpPr>
            <a:spLocks noChangeArrowheads="1"/>
          </p:cNvSpPr>
          <p:nvPr/>
        </p:nvSpPr>
        <p:spPr bwMode="auto">
          <a:xfrm>
            <a:off x="192088" y="1016000"/>
            <a:ext cx="8809037" cy="4078288"/>
          </a:xfrm>
          <a:prstGeom prst="rect">
            <a:avLst/>
          </a:prstGeom>
          <a:noFill/>
          <a:ln w="9525">
            <a:noFill/>
            <a:miter lim="800000"/>
            <a:headEnd/>
            <a:tailEnd/>
          </a:ln>
        </p:spPr>
        <p:txBody>
          <a:bodyPr/>
          <a:lstStyle/>
          <a:p>
            <a:pPr marL="344488" lvl="1" indent="-230188">
              <a:spcAft>
                <a:spcPct val="20000"/>
              </a:spcAft>
            </a:pPr>
            <a:endParaRPr lang="zh-CN" altLang="en-US" sz="2200"/>
          </a:p>
          <a:p>
            <a:pPr marL="344488" lvl="1" indent="-230188">
              <a:spcAft>
                <a:spcPct val="20000"/>
              </a:spcAft>
            </a:pPr>
            <a:endParaRPr lang="zh-CN" altLang="en-US" sz="2200"/>
          </a:p>
          <a:p>
            <a:pPr marL="344488" lvl="1" indent="-230188">
              <a:spcAft>
                <a:spcPct val="20000"/>
              </a:spcAft>
            </a:pPr>
            <a:endParaRPr lang="zh-CN" altLang="en-US" sz="2200"/>
          </a:p>
          <a:p>
            <a:pPr marL="344488" lvl="1" indent="-230188">
              <a:spcAft>
                <a:spcPct val="20000"/>
              </a:spcAft>
            </a:pPr>
            <a:endParaRPr lang="en-US" altLang="zh-CN" sz="2200"/>
          </a:p>
          <a:p>
            <a:pPr marL="344488" lvl="1" indent="-230188">
              <a:spcAft>
                <a:spcPct val="20000"/>
              </a:spcAft>
            </a:pPr>
            <a:endParaRPr lang="en-US" altLang="zh-CN" sz="2200"/>
          </a:p>
          <a:p>
            <a:pPr marL="344488" lvl="1" indent="-230188">
              <a:spcAft>
                <a:spcPct val="20000"/>
              </a:spcAft>
            </a:pPr>
            <a:endParaRPr lang="zh-CN" altLang="en-US" sz="2200"/>
          </a:p>
        </p:txBody>
      </p:sp>
      <p:grpSp>
        <p:nvGrpSpPr>
          <p:cNvPr id="25604" name="Group 100"/>
          <p:cNvGrpSpPr>
            <a:grpSpLocks/>
          </p:cNvGrpSpPr>
          <p:nvPr/>
        </p:nvGrpSpPr>
        <p:grpSpPr bwMode="auto">
          <a:xfrm>
            <a:off x="5434013" y="1484313"/>
            <a:ext cx="3709987" cy="4149725"/>
            <a:chOff x="3378" y="1389"/>
            <a:chExt cx="2338" cy="2931"/>
          </a:xfrm>
        </p:grpSpPr>
        <p:grpSp>
          <p:nvGrpSpPr>
            <p:cNvPr id="25607" name="Group 99"/>
            <p:cNvGrpSpPr>
              <a:grpSpLocks/>
            </p:cNvGrpSpPr>
            <p:nvPr/>
          </p:nvGrpSpPr>
          <p:grpSpPr bwMode="auto">
            <a:xfrm>
              <a:off x="3379" y="1389"/>
              <a:ext cx="2337" cy="2931"/>
              <a:chOff x="2662" y="790"/>
              <a:chExt cx="3058" cy="3530"/>
            </a:xfrm>
          </p:grpSpPr>
          <p:grpSp>
            <p:nvGrpSpPr>
              <p:cNvPr id="25627" name="Group 2"/>
              <p:cNvGrpSpPr>
                <a:grpSpLocks/>
              </p:cNvGrpSpPr>
              <p:nvPr/>
            </p:nvGrpSpPr>
            <p:grpSpPr bwMode="auto">
              <a:xfrm>
                <a:off x="2662" y="3100"/>
                <a:ext cx="1091" cy="1220"/>
                <a:chOff x="2504" y="3100"/>
                <a:chExt cx="1091" cy="1220"/>
              </a:xfrm>
            </p:grpSpPr>
            <p:grpSp>
              <p:nvGrpSpPr>
                <p:cNvPr id="25673" name="Group 3"/>
                <p:cNvGrpSpPr>
                  <a:grpSpLocks/>
                </p:cNvGrpSpPr>
                <p:nvPr/>
              </p:nvGrpSpPr>
              <p:grpSpPr bwMode="auto">
                <a:xfrm>
                  <a:off x="2827" y="3100"/>
                  <a:ext cx="768" cy="728"/>
                  <a:chOff x="481" y="1295"/>
                  <a:chExt cx="768" cy="728"/>
                </a:xfrm>
              </p:grpSpPr>
              <p:pic>
                <p:nvPicPr>
                  <p:cNvPr id="25680" name="Picture 4"/>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81" name="Picture 5"/>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74" name="Group 6"/>
                <p:cNvGrpSpPr>
                  <a:grpSpLocks/>
                </p:cNvGrpSpPr>
                <p:nvPr/>
              </p:nvGrpSpPr>
              <p:grpSpPr bwMode="auto">
                <a:xfrm>
                  <a:off x="2688" y="3355"/>
                  <a:ext cx="768" cy="728"/>
                  <a:chOff x="481" y="1295"/>
                  <a:chExt cx="768" cy="728"/>
                </a:xfrm>
              </p:grpSpPr>
              <p:pic>
                <p:nvPicPr>
                  <p:cNvPr id="25678" name="Picture 7"/>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79" name="Picture 8"/>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75" name="Group 9"/>
                <p:cNvGrpSpPr>
                  <a:grpSpLocks/>
                </p:cNvGrpSpPr>
                <p:nvPr/>
              </p:nvGrpSpPr>
              <p:grpSpPr bwMode="auto">
                <a:xfrm>
                  <a:off x="2504" y="3592"/>
                  <a:ext cx="768" cy="728"/>
                  <a:chOff x="481" y="1295"/>
                  <a:chExt cx="768" cy="728"/>
                </a:xfrm>
              </p:grpSpPr>
              <p:pic>
                <p:nvPicPr>
                  <p:cNvPr id="25676" name="Picture 10"/>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77" name="Picture 11"/>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grpSp>
            <p:nvGrpSpPr>
              <p:cNvPr id="25628" name="Group 12"/>
              <p:cNvGrpSpPr>
                <a:grpSpLocks/>
              </p:cNvGrpSpPr>
              <p:nvPr/>
            </p:nvGrpSpPr>
            <p:grpSpPr bwMode="auto">
              <a:xfrm>
                <a:off x="3741" y="2478"/>
                <a:ext cx="1555" cy="1806"/>
                <a:chOff x="2109" y="1541"/>
                <a:chExt cx="1555" cy="1806"/>
              </a:xfrm>
            </p:grpSpPr>
            <p:grpSp>
              <p:nvGrpSpPr>
                <p:cNvPr id="25655" name="Group 13"/>
                <p:cNvGrpSpPr>
                  <a:grpSpLocks/>
                </p:cNvGrpSpPr>
                <p:nvPr/>
              </p:nvGrpSpPr>
              <p:grpSpPr bwMode="auto">
                <a:xfrm>
                  <a:off x="2896" y="1541"/>
                  <a:ext cx="768" cy="728"/>
                  <a:chOff x="481" y="1295"/>
                  <a:chExt cx="768" cy="728"/>
                </a:xfrm>
              </p:grpSpPr>
              <p:pic>
                <p:nvPicPr>
                  <p:cNvPr id="25671" name="Picture 14"/>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72" name="Picture 15"/>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56" name="Group 16"/>
                <p:cNvGrpSpPr>
                  <a:grpSpLocks/>
                </p:cNvGrpSpPr>
                <p:nvPr/>
              </p:nvGrpSpPr>
              <p:grpSpPr bwMode="auto">
                <a:xfrm>
                  <a:off x="2742" y="1734"/>
                  <a:ext cx="768" cy="728"/>
                  <a:chOff x="481" y="1295"/>
                  <a:chExt cx="768" cy="728"/>
                </a:xfrm>
              </p:grpSpPr>
              <p:pic>
                <p:nvPicPr>
                  <p:cNvPr id="25669" name="Picture 17"/>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70" name="Picture 18"/>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57" name="Group 19"/>
                <p:cNvGrpSpPr>
                  <a:grpSpLocks/>
                </p:cNvGrpSpPr>
                <p:nvPr/>
              </p:nvGrpSpPr>
              <p:grpSpPr bwMode="auto">
                <a:xfrm>
                  <a:off x="2625" y="1964"/>
                  <a:ext cx="768" cy="728"/>
                  <a:chOff x="481" y="1295"/>
                  <a:chExt cx="768" cy="728"/>
                </a:xfrm>
              </p:grpSpPr>
              <p:pic>
                <p:nvPicPr>
                  <p:cNvPr id="25667" name="Picture 20"/>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68" name="Picture 21"/>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58" name="Group 22"/>
                <p:cNvGrpSpPr>
                  <a:grpSpLocks/>
                </p:cNvGrpSpPr>
                <p:nvPr/>
              </p:nvGrpSpPr>
              <p:grpSpPr bwMode="auto">
                <a:xfrm>
                  <a:off x="2432" y="2127"/>
                  <a:ext cx="768" cy="728"/>
                  <a:chOff x="481" y="1295"/>
                  <a:chExt cx="768" cy="728"/>
                </a:xfrm>
              </p:grpSpPr>
              <p:pic>
                <p:nvPicPr>
                  <p:cNvPr id="25665" name="Picture 23"/>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66" name="Picture 24"/>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59" name="Group 25"/>
                <p:cNvGrpSpPr>
                  <a:grpSpLocks/>
                </p:cNvGrpSpPr>
                <p:nvPr/>
              </p:nvGrpSpPr>
              <p:grpSpPr bwMode="auto">
                <a:xfrm>
                  <a:off x="2293" y="2382"/>
                  <a:ext cx="768" cy="728"/>
                  <a:chOff x="481" y="1295"/>
                  <a:chExt cx="768" cy="728"/>
                </a:xfrm>
              </p:grpSpPr>
              <p:pic>
                <p:nvPicPr>
                  <p:cNvPr id="25663" name="Picture 26"/>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64" name="Picture 27"/>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60" name="Group 28"/>
                <p:cNvGrpSpPr>
                  <a:grpSpLocks/>
                </p:cNvGrpSpPr>
                <p:nvPr/>
              </p:nvGrpSpPr>
              <p:grpSpPr bwMode="auto">
                <a:xfrm>
                  <a:off x="2109" y="2619"/>
                  <a:ext cx="768" cy="728"/>
                  <a:chOff x="481" y="1295"/>
                  <a:chExt cx="768" cy="728"/>
                </a:xfrm>
              </p:grpSpPr>
              <p:pic>
                <p:nvPicPr>
                  <p:cNvPr id="25661" name="Picture 29"/>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62" name="Picture 30"/>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grpSp>
            <p:nvGrpSpPr>
              <p:cNvPr id="25629" name="Group 31"/>
              <p:cNvGrpSpPr>
                <a:grpSpLocks/>
              </p:cNvGrpSpPr>
              <p:nvPr/>
            </p:nvGrpSpPr>
            <p:grpSpPr bwMode="auto">
              <a:xfrm>
                <a:off x="3967" y="790"/>
                <a:ext cx="1555" cy="1806"/>
                <a:chOff x="2109" y="1541"/>
                <a:chExt cx="1555" cy="1806"/>
              </a:xfrm>
            </p:grpSpPr>
            <p:grpSp>
              <p:nvGrpSpPr>
                <p:cNvPr id="25637" name="Group 32"/>
                <p:cNvGrpSpPr>
                  <a:grpSpLocks/>
                </p:cNvGrpSpPr>
                <p:nvPr/>
              </p:nvGrpSpPr>
              <p:grpSpPr bwMode="auto">
                <a:xfrm>
                  <a:off x="2896" y="1541"/>
                  <a:ext cx="768" cy="728"/>
                  <a:chOff x="481" y="1295"/>
                  <a:chExt cx="768" cy="728"/>
                </a:xfrm>
              </p:grpSpPr>
              <p:pic>
                <p:nvPicPr>
                  <p:cNvPr id="25653" name="Picture 33"/>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54" name="Picture 34"/>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38" name="Group 35"/>
                <p:cNvGrpSpPr>
                  <a:grpSpLocks/>
                </p:cNvGrpSpPr>
                <p:nvPr/>
              </p:nvGrpSpPr>
              <p:grpSpPr bwMode="auto">
                <a:xfrm>
                  <a:off x="2742" y="1734"/>
                  <a:ext cx="768" cy="728"/>
                  <a:chOff x="481" y="1295"/>
                  <a:chExt cx="768" cy="728"/>
                </a:xfrm>
              </p:grpSpPr>
              <p:pic>
                <p:nvPicPr>
                  <p:cNvPr id="25651" name="Picture 36"/>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52" name="Picture 37"/>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39" name="Group 38"/>
                <p:cNvGrpSpPr>
                  <a:grpSpLocks/>
                </p:cNvGrpSpPr>
                <p:nvPr/>
              </p:nvGrpSpPr>
              <p:grpSpPr bwMode="auto">
                <a:xfrm>
                  <a:off x="2625" y="1964"/>
                  <a:ext cx="768" cy="728"/>
                  <a:chOff x="481" y="1295"/>
                  <a:chExt cx="768" cy="728"/>
                </a:xfrm>
              </p:grpSpPr>
              <p:pic>
                <p:nvPicPr>
                  <p:cNvPr id="25649" name="Picture 39"/>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50" name="Picture 40"/>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40" name="Group 41"/>
                <p:cNvGrpSpPr>
                  <a:grpSpLocks/>
                </p:cNvGrpSpPr>
                <p:nvPr/>
              </p:nvGrpSpPr>
              <p:grpSpPr bwMode="auto">
                <a:xfrm>
                  <a:off x="2432" y="2127"/>
                  <a:ext cx="768" cy="728"/>
                  <a:chOff x="481" y="1295"/>
                  <a:chExt cx="768" cy="728"/>
                </a:xfrm>
              </p:grpSpPr>
              <p:pic>
                <p:nvPicPr>
                  <p:cNvPr id="25647" name="Picture 42"/>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48" name="Picture 43"/>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41" name="Group 44"/>
                <p:cNvGrpSpPr>
                  <a:grpSpLocks/>
                </p:cNvGrpSpPr>
                <p:nvPr/>
              </p:nvGrpSpPr>
              <p:grpSpPr bwMode="auto">
                <a:xfrm>
                  <a:off x="2293" y="2382"/>
                  <a:ext cx="768" cy="728"/>
                  <a:chOff x="481" y="1295"/>
                  <a:chExt cx="768" cy="728"/>
                </a:xfrm>
              </p:grpSpPr>
              <p:pic>
                <p:nvPicPr>
                  <p:cNvPr id="25645" name="Picture 45"/>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46" name="Picture 46"/>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42" name="Group 47"/>
                <p:cNvGrpSpPr>
                  <a:grpSpLocks/>
                </p:cNvGrpSpPr>
                <p:nvPr/>
              </p:nvGrpSpPr>
              <p:grpSpPr bwMode="auto">
                <a:xfrm>
                  <a:off x="2109" y="2619"/>
                  <a:ext cx="768" cy="728"/>
                  <a:chOff x="481" y="1295"/>
                  <a:chExt cx="768" cy="728"/>
                </a:xfrm>
              </p:grpSpPr>
              <p:pic>
                <p:nvPicPr>
                  <p:cNvPr id="25643" name="Picture 48"/>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44" name="Picture 49"/>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sp>
            <p:nvSpPr>
              <p:cNvPr id="25630" name="Text Box 51"/>
              <p:cNvSpPr txBox="1">
                <a:spLocks noChangeAspect="1" noChangeArrowheads="1"/>
              </p:cNvSpPr>
              <p:nvPr/>
            </p:nvSpPr>
            <p:spPr bwMode="auto">
              <a:xfrm>
                <a:off x="5568" y="2493"/>
                <a:ext cx="152" cy="234"/>
              </a:xfrm>
              <a:prstGeom prst="rect">
                <a:avLst/>
              </a:prstGeom>
              <a:noFill/>
              <a:ln w="9525">
                <a:noFill/>
                <a:miter lim="800000"/>
                <a:headEnd/>
                <a:tailEnd/>
              </a:ln>
            </p:spPr>
            <p:txBody>
              <a:bodyPr wrap="none">
                <a:spAutoFit/>
              </a:bodyPr>
              <a:lstStyle/>
              <a:p>
                <a:pPr algn="ctr" eaLnBrk="0" hangingPunct="0"/>
                <a:endParaRPr lang="en-US" altLang="en-US" sz="1200">
                  <a:ea typeface="MS PGothic" pitchFamily="34" charset="-128"/>
                </a:endParaRPr>
              </a:p>
            </p:txBody>
          </p:sp>
          <p:cxnSp>
            <p:nvCxnSpPr>
              <p:cNvPr id="25631" name="AutoShape 52"/>
              <p:cNvCxnSpPr>
                <a:cxnSpLocks noChangeShapeType="1"/>
              </p:cNvCxnSpPr>
              <p:nvPr/>
            </p:nvCxnSpPr>
            <p:spPr bwMode="auto">
              <a:xfrm>
                <a:off x="3639" y="2760"/>
                <a:ext cx="624" cy="310"/>
              </a:xfrm>
              <a:prstGeom prst="straightConnector1">
                <a:avLst/>
              </a:prstGeom>
              <a:noFill/>
              <a:ln w="38100">
                <a:solidFill>
                  <a:schemeClr val="tx1"/>
                </a:solidFill>
                <a:round/>
                <a:headEnd type="stealth" w="lg" len="lg"/>
                <a:tailEnd type="stealth" w="lg" len="lg"/>
              </a:ln>
            </p:spPr>
          </p:cxnSp>
          <p:cxnSp>
            <p:nvCxnSpPr>
              <p:cNvPr id="25632" name="AutoShape 53"/>
              <p:cNvCxnSpPr>
                <a:cxnSpLocks noChangeShapeType="1"/>
              </p:cNvCxnSpPr>
              <p:nvPr/>
            </p:nvCxnSpPr>
            <p:spPr bwMode="auto">
              <a:xfrm flipH="1">
                <a:off x="4399" y="2654"/>
                <a:ext cx="13" cy="440"/>
              </a:xfrm>
              <a:prstGeom prst="straightConnector1">
                <a:avLst/>
              </a:prstGeom>
              <a:noFill/>
              <a:ln w="38100">
                <a:solidFill>
                  <a:schemeClr val="tx1"/>
                </a:solidFill>
                <a:round/>
                <a:headEnd type="stealth" w="lg" len="lg"/>
                <a:tailEnd type="stealth" w="lg" len="lg"/>
              </a:ln>
            </p:spPr>
          </p:cxnSp>
          <p:cxnSp>
            <p:nvCxnSpPr>
              <p:cNvPr id="25633" name="AutoShape 54"/>
              <p:cNvCxnSpPr>
                <a:cxnSpLocks noChangeShapeType="1"/>
              </p:cNvCxnSpPr>
              <p:nvPr/>
            </p:nvCxnSpPr>
            <p:spPr bwMode="auto">
              <a:xfrm flipH="1">
                <a:off x="3522" y="2676"/>
                <a:ext cx="6" cy="410"/>
              </a:xfrm>
              <a:prstGeom prst="straightConnector1">
                <a:avLst/>
              </a:prstGeom>
              <a:noFill/>
              <a:ln w="38100">
                <a:solidFill>
                  <a:schemeClr val="tx1"/>
                </a:solidFill>
                <a:round/>
                <a:headEnd type="stealth" w="lg" len="lg"/>
                <a:tailEnd type="stealth" w="lg" len="lg"/>
              </a:ln>
            </p:spPr>
          </p:cxnSp>
          <p:cxnSp>
            <p:nvCxnSpPr>
              <p:cNvPr id="25634" name="AutoShape 55"/>
              <p:cNvCxnSpPr>
                <a:cxnSpLocks noChangeShapeType="1"/>
              </p:cNvCxnSpPr>
              <p:nvPr/>
            </p:nvCxnSpPr>
            <p:spPr bwMode="auto">
              <a:xfrm flipH="1">
                <a:off x="3750" y="2677"/>
                <a:ext cx="482" cy="437"/>
              </a:xfrm>
              <a:prstGeom prst="straightConnector1">
                <a:avLst/>
              </a:prstGeom>
              <a:noFill/>
              <a:ln w="38100">
                <a:solidFill>
                  <a:schemeClr val="tx1"/>
                </a:solidFill>
                <a:round/>
                <a:headEnd type="stealth" w="lg" len="lg"/>
                <a:tailEnd type="stealth" w="lg" len="lg"/>
              </a:ln>
            </p:spPr>
          </p:cxnSp>
          <p:cxnSp>
            <p:nvCxnSpPr>
              <p:cNvPr id="25635" name="AutoShape 56"/>
              <p:cNvCxnSpPr>
                <a:cxnSpLocks noChangeShapeType="1"/>
              </p:cNvCxnSpPr>
              <p:nvPr/>
            </p:nvCxnSpPr>
            <p:spPr bwMode="auto">
              <a:xfrm flipH="1">
                <a:off x="3704" y="2552"/>
                <a:ext cx="433" cy="19"/>
              </a:xfrm>
              <a:prstGeom prst="straightConnector1">
                <a:avLst/>
              </a:prstGeom>
              <a:noFill/>
              <a:ln w="38100">
                <a:solidFill>
                  <a:schemeClr val="tx1"/>
                </a:solidFill>
                <a:round/>
                <a:headEnd type="stealth" w="lg" len="lg"/>
                <a:tailEnd type="stealth" w="lg" len="lg"/>
              </a:ln>
            </p:spPr>
          </p:cxnSp>
          <p:cxnSp>
            <p:nvCxnSpPr>
              <p:cNvPr id="25636" name="AutoShape 57"/>
              <p:cNvCxnSpPr>
                <a:cxnSpLocks noChangeShapeType="1"/>
              </p:cNvCxnSpPr>
              <p:nvPr/>
            </p:nvCxnSpPr>
            <p:spPr bwMode="auto">
              <a:xfrm flipH="1">
                <a:off x="3721" y="3273"/>
                <a:ext cx="433" cy="19"/>
              </a:xfrm>
              <a:prstGeom prst="straightConnector1">
                <a:avLst/>
              </a:prstGeom>
              <a:noFill/>
              <a:ln w="38100">
                <a:solidFill>
                  <a:schemeClr val="tx1"/>
                </a:solidFill>
                <a:round/>
                <a:headEnd type="stealth" w="lg" len="lg"/>
                <a:tailEnd type="stealth" w="lg" len="lg"/>
              </a:ln>
            </p:spPr>
          </p:cxnSp>
        </p:grpSp>
        <p:grpSp>
          <p:nvGrpSpPr>
            <p:cNvPr id="25608" name="Group 59"/>
            <p:cNvGrpSpPr>
              <a:grpSpLocks/>
            </p:cNvGrpSpPr>
            <p:nvPr/>
          </p:nvGrpSpPr>
          <p:grpSpPr bwMode="auto">
            <a:xfrm>
              <a:off x="3378" y="1525"/>
              <a:ext cx="1316" cy="1452"/>
              <a:chOff x="2109" y="1541"/>
              <a:chExt cx="1555" cy="1806"/>
            </a:xfrm>
          </p:grpSpPr>
          <p:grpSp>
            <p:nvGrpSpPr>
              <p:cNvPr id="25609" name="Group 60"/>
              <p:cNvGrpSpPr>
                <a:grpSpLocks/>
              </p:cNvGrpSpPr>
              <p:nvPr/>
            </p:nvGrpSpPr>
            <p:grpSpPr bwMode="auto">
              <a:xfrm>
                <a:off x="2896" y="1541"/>
                <a:ext cx="768" cy="728"/>
                <a:chOff x="481" y="1295"/>
                <a:chExt cx="768" cy="728"/>
              </a:xfrm>
            </p:grpSpPr>
            <p:pic>
              <p:nvPicPr>
                <p:cNvPr id="25625" name="Picture 61"/>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26" name="Picture 62"/>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10" name="Group 63"/>
              <p:cNvGrpSpPr>
                <a:grpSpLocks/>
              </p:cNvGrpSpPr>
              <p:nvPr/>
            </p:nvGrpSpPr>
            <p:grpSpPr bwMode="auto">
              <a:xfrm>
                <a:off x="2742" y="1734"/>
                <a:ext cx="768" cy="728"/>
                <a:chOff x="481" y="1295"/>
                <a:chExt cx="768" cy="728"/>
              </a:xfrm>
            </p:grpSpPr>
            <p:pic>
              <p:nvPicPr>
                <p:cNvPr id="25623" name="Picture 64"/>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24" name="Picture 65"/>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11" name="Group 66"/>
              <p:cNvGrpSpPr>
                <a:grpSpLocks/>
              </p:cNvGrpSpPr>
              <p:nvPr/>
            </p:nvGrpSpPr>
            <p:grpSpPr bwMode="auto">
              <a:xfrm>
                <a:off x="2625" y="1964"/>
                <a:ext cx="768" cy="728"/>
                <a:chOff x="481" y="1295"/>
                <a:chExt cx="768" cy="728"/>
              </a:xfrm>
            </p:grpSpPr>
            <p:pic>
              <p:nvPicPr>
                <p:cNvPr id="25621" name="Picture 67"/>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22" name="Picture 68"/>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12" name="Group 69"/>
              <p:cNvGrpSpPr>
                <a:grpSpLocks/>
              </p:cNvGrpSpPr>
              <p:nvPr/>
            </p:nvGrpSpPr>
            <p:grpSpPr bwMode="auto">
              <a:xfrm>
                <a:off x="2432" y="2127"/>
                <a:ext cx="768" cy="728"/>
                <a:chOff x="481" y="1295"/>
                <a:chExt cx="768" cy="728"/>
              </a:xfrm>
            </p:grpSpPr>
            <p:pic>
              <p:nvPicPr>
                <p:cNvPr id="25619" name="Picture 70"/>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20" name="Picture 71"/>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13" name="Group 72"/>
              <p:cNvGrpSpPr>
                <a:grpSpLocks/>
              </p:cNvGrpSpPr>
              <p:nvPr/>
            </p:nvGrpSpPr>
            <p:grpSpPr bwMode="auto">
              <a:xfrm>
                <a:off x="2293" y="2382"/>
                <a:ext cx="768" cy="728"/>
                <a:chOff x="481" y="1295"/>
                <a:chExt cx="768" cy="728"/>
              </a:xfrm>
            </p:grpSpPr>
            <p:pic>
              <p:nvPicPr>
                <p:cNvPr id="25617" name="Picture 73"/>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18" name="Picture 74"/>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nvGrpSpPr>
              <p:cNvPr id="25614" name="Group 75"/>
              <p:cNvGrpSpPr>
                <a:grpSpLocks/>
              </p:cNvGrpSpPr>
              <p:nvPr/>
            </p:nvGrpSpPr>
            <p:grpSpPr bwMode="auto">
              <a:xfrm>
                <a:off x="2109" y="2619"/>
                <a:ext cx="768" cy="728"/>
                <a:chOff x="481" y="1295"/>
                <a:chExt cx="768" cy="728"/>
              </a:xfrm>
            </p:grpSpPr>
            <p:pic>
              <p:nvPicPr>
                <p:cNvPr id="25615" name="Picture 76"/>
                <p:cNvPicPr>
                  <a:picLocks noChangeAspect="1" noChangeArrowheads="1"/>
                </p:cNvPicPr>
                <p:nvPr/>
              </p:nvPicPr>
              <p:blipFill>
                <a:blip r:embed="rId3" cstate="print"/>
                <a:srcRect/>
                <a:stretch>
                  <a:fillRect/>
                </a:stretch>
              </p:blipFill>
              <p:spPr bwMode="auto">
                <a:xfrm>
                  <a:off x="481" y="1295"/>
                  <a:ext cx="768" cy="728"/>
                </a:xfrm>
                <a:prstGeom prst="rect">
                  <a:avLst/>
                </a:prstGeom>
                <a:noFill/>
                <a:ln w="9525">
                  <a:noFill/>
                  <a:miter lim="800000"/>
                  <a:headEnd/>
                  <a:tailEnd/>
                </a:ln>
              </p:spPr>
            </p:pic>
            <p:pic>
              <p:nvPicPr>
                <p:cNvPr id="25616" name="Picture 77"/>
                <p:cNvPicPr>
                  <a:picLocks noChangeAspect="1" noChangeArrowheads="1"/>
                </p:cNvPicPr>
                <p:nvPr/>
              </p:nvPicPr>
              <p:blipFill>
                <a:blip r:embed="rId4" cstate="print"/>
                <a:srcRect/>
                <a:stretch>
                  <a:fillRect/>
                </a:stretch>
              </p:blipFill>
              <p:spPr bwMode="auto">
                <a:xfrm>
                  <a:off x="937" y="1415"/>
                  <a:ext cx="234" cy="236"/>
                </a:xfrm>
                <a:prstGeom prst="rect">
                  <a:avLst/>
                </a:prstGeom>
                <a:noFill/>
                <a:ln w="9525">
                  <a:noFill/>
                  <a:miter lim="800000"/>
                  <a:headEnd/>
                  <a:tailEnd/>
                </a:ln>
              </p:spPr>
            </p:pic>
          </p:grpSp>
        </p:grpSp>
      </p:grpSp>
      <p:sp>
        <p:nvSpPr>
          <p:cNvPr id="193614" name="Rectangle 78"/>
          <p:cNvSpPr>
            <a:spLocks noChangeArrowheads="1"/>
          </p:cNvSpPr>
          <p:nvPr/>
        </p:nvSpPr>
        <p:spPr bwMode="auto">
          <a:xfrm>
            <a:off x="152400" y="1412875"/>
            <a:ext cx="7026275" cy="965200"/>
          </a:xfrm>
          <a:prstGeom prst="rect">
            <a:avLst/>
          </a:prstGeom>
          <a:noFill/>
          <a:ln w="9525">
            <a:noFill/>
            <a:miter lim="800000"/>
            <a:headEnd/>
            <a:tailEnd/>
          </a:ln>
          <a:effectLst/>
        </p:spPr>
        <p:txBody>
          <a:bodyPr/>
          <a:lstStyle/>
          <a:p>
            <a:pPr>
              <a:defRPr/>
            </a:pPr>
            <a:r>
              <a:rPr lang="zh-CN" altLang="en-US" sz="2600" b="1" i="1" dirty="0">
                <a:latin typeface="Arial" pitchFamily="34" charset="0"/>
                <a:ea typeface="宋体" pitchFamily="2" charset="-122"/>
              </a:rPr>
              <a:t>集群技术目标：</a:t>
            </a:r>
          </a:p>
          <a:p>
            <a:pPr marL="344488" lvl="1" indent="-69850">
              <a:spcAft>
                <a:spcPct val="20000"/>
              </a:spcAft>
              <a:defRPr/>
            </a:pPr>
            <a:r>
              <a:rPr lang="zh-CN" altLang="en-US" sz="2000" dirty="0">
                <a:solidFill>
                  <a:srgbClr val="FF0000"/>
                </a:solidFill>
                <a:latin typeface="Arial" pitchFamily="34" charset="0"/>
                <a:ea typeface="宋体" pitchFamily="2" charset="-122"/>
              </a:rPr>
              <a:t>采用低成本硬件提供永远可用和无限可扩展性</a:t>
            </a:r>
            <a:endParaRPr lang="en-US" altLang="zh-CN" sz="2000" dirty="0">
              <a:solidFill>
                <a:srgbClr val="FF0000"/>
              </a:solidFill>
              <a:latin typeface="Arial" pitchFamily="34" charset="0"/>
              <a:ea typeface="宋体" pitchFamily="2" charset="-122"/>
            </a:endParaRPr>
          </a:p>
          <a:p>
            <a:pPr marL="344488" lvl="1" indent="-230188">
              <a:spcAft>
                <a:spcPct val="20000"/>
              </a:spcAft>
              <a:defRPr/>
            </a:pPr>
            <a:endParaRPr lang="zh-CN" altLang="en-US" sz="2200" dirty="0">
              <a:latin typeface="Arial" pitchFamily="34" charset="0"/>
              <a:ea typeface="宋体" pitchFamily="2" charset="-122"/>
            </a:endParaRPr>
          </a:p>
        </p:txBody>
      </p:sp>
      <p:sp>
        <p:nvSpPr>
          <p:cNvPr id="25606" name="Rectangle 79"/>
          <p:cNvSpPr>
            <a:spLocks noChangeArrowheads="1"/>
          </p:cNvSpPr>
          <p:nvPr/>
        </p:nvSpPr>
        <p:spPr bwMode="auto">
          <a:xfrm>
            <a:off x="106363" y="2374900"/>
            <a:ext cx="5834062" cy="3635375"/>
          </a:xfrm>
          <a:prstGeom prst="rect">
            <a:avLst/>
          </a:prstGeom>
          <a:noFill/>
          <a:ln w="9525">
            <a:noFill/>
            <a:miter lim="800000"/>
            <a:headEnd/>
            <a:tailEnd/>
          </a:ln>
        </p:spPr>
        <p:txBody>
          <a:bodyPr>
            <a:spAutoFit/>
          </a:bodyPr>
          <a:lstStyle/>
          <a:p>
            <a:r>
              <a:rPr lang="zh-CN" altLang="en-US" b="1" i="1"/>
              <a:t>性能</a:t>
            </a:r>
          </a:p>
          <a:p>
            <a:pPr lvl="1"/>
            <a:r>
              <a:rPr lang="zh-CN" altLang="en-US" sz="1600"/>
              <a:t>一群机器一起工作，提供比单一机器更好的性能</a:t>
            </a:r>
            <a:endParaRPr lang="en-US" altLang="zh-CN" sz="1600"/>
          </a:p>
          <a:p>
            <a:pPr lvl="1"/>
            <a:endParaRPr lang="zh-CN" altLang="en-US" sz="1600"/>
          </a:p>
          <a:p>
            <a:r>
              <a:rPr lang="zh-CN" altLang="en-US" b="1" i="1"/>
              <a:t>可用性</a:t>
            </a:r>
          </a:p>
          <a:p>
            <a:pPr lvl="1"/>
            <a:r>
              <a:rPr lang="en-US" altLang="zh-CN" sz="1600"/>
              <a:t>Clusters </a:t>
            </a:r>
            <a:r>
              <a:rPr lang="zh-CN" altLang="en-US" sz="1600"/>
              <a:t>提供极好的可用性，是因为</a:t>
            </a:r>
            <a:r>
              <a:rPr lang="en-US" altLang="zh-CN" sz="1600"/>
              <a:t>Cluster</a:t>
            </a:r>
            <a:r>
              <a:rPr lang="zh-CN" altLang="en-US" sz="1600"/>
              <a:t>能够承担机器的遗失</a:t>
            </a:r>
            <a:endParaRPr lang="en-US" altLang="zh-CN" sz="1600"/>
          </a:p>
          <a:p>
            <a:pPr lvl="1"/>
            <a:endParaRPr lang="zh-CN" altLang="en-US" sz="1600"/>
          </a:p>
          <a:p>
            <a:r>
              <a:rPr lang="zh-CN" altLang="en-US" b="1" i="1"/>
              <a:t>性价比</a:t>
            </a:r>
          </a:p>
          <a:p>
            <a:pPr lvl="1"/>
            <a:r>
              <a:rPr lang="zh-CN" altLang="en-US" sz="1600"/>
              <a:t>由于大型</a:t>
            </a:r>
            <a:r>
              <a:rPr lang="en-US" altLang="zh-CN" sz="1600"/>
              <a:t>SMP</a:t>
            </a:r>
            <a:r>
              <a:rPr lang="zh-CN" altLang="en-US" sz="1600"/>
              <a:t>系统的复杂性，通常可购买许多小的服务器来取代单一大系统</a:t>
            </a:r>
            <a:endParaRPr lang="en-US" altLang="zh-CN" sz="1600"/>
          </a:p>
          <a:p>
            <a:pPr lvl="1"/>
            <a:endParaRPr lang="zh-CN" altLang="en-US" sz="1600"/>
          </a:p>
          <a:p>
            <a:r>
              <a:rPr lang="zh-CN" altLang="en-US" b="1" i="1"/>
              <a:t>扩展性</a:t>
            </a:r>
          </a:p>
          <a:p>
            <a:pPr lvl="1"/>
            <a:r>
              <a:rPr lang="zh-CN" altLang="en-US" sz="1600"/>
              <a:t>容量不够可加入其他的机器到 </a:t>
            </a:r>
            <a:r>
              <a:rPr lang="en-US" altLang="zh-CN" sz="1600"/>
              <a:t>cluster</a:t>
            </a:r>
            <a:r>
              <a:rPr lang="zh-CN" altLang="en-US" sz="1600"/>
              <a:t>，初期建立小型的、非昂贵和低风险的系统，然后按需不断扩展</a:t>
            </a:r>
            <a:r>
              <a:rPr lang="en-US" altLang="zh-CN" sz="1600"/>
              <a:t>.</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21"/>
          <p:cNvSpPr>
            <a:spLocks noChangeArrowheads="1"/>
          </p:cNvSpPr>
          <p:nvPr/>
        </p:nvSpPr>
        <p:spPr bwMode="auto">
          <a:xfrm>
            <a:off x="107950" y="4086225"/>
            <a:ext cx="4425950" cy="2519363"/>
          </a:xfrm>
          <a:prstGeom prst="rect">
            <a:avLst/>
          </a:prstGeom>
          <a:gradFill rotWithShape="1">
            <a:gsLst>
              <a:gs pos="0">
                <a:srgbClr val="475E76"/>
              </a:gs>
              <a:gs pos="50000">
                <a:srgbClr val="99CCFF"/>
              </a:gs>
              <a:gs pos="100000">
                <a:srgbClr val="475E76"/>
              </a:gs>
            </a:gsLst>
            <a:lin ang="0" scaled="1"/>
          </a:gradFill>
          <a:ln w="9525">
            <a:noFill/>
            <a:miter lim="800000"/>
            <a:headEnd/>
            <a:tailEnd/>
          </a:ln>
        </p:spPr>
        <p:txBody>
          <a:bodyPr anchor="ctr"/>
          <a:lstStyle/>
          <a:p>
            <a:pPr marL="182563" lvl="1" indent="-182563">
              <a:buClr>
                <a:srgbClr val="00B0F0"/>
              </a:buClr>
              <a:buSzPct val="99000"/>
              <a:buFont typeface="Wingdings" pitchFamily="2" charset="2"/>
              <a:buChar char="§"/>
            </a:pPr>
            <a:r>
              <a:rPr lang="zh-CN" altLang="en-US">
                <a:solidFill>
                  <a:srgbClr val="000000"/>
                </a:solidFill>
              </a:rPr>
              <a:t>磁盘存储是结点间唯一共享的资源</a:t>
            </a:r>
          </a:p>
          <a:p>
            <a:pPr marL="182563" lvl="1" indent="-182563">
              <a:buClr>
                <a:srgbClr val="00B0F0"/>
              </a:buClr>
              <a:buSzPct val="99000"/>
              <a:buFont typeface="Wingdings" pitchFamily="2" charset="2"/>
              <a:buChar char="§"/>
            </a:pPr>
            <a:r>
              <a:rPr lang="zh-CN" altLang="en-US">
                <a:solidFill>
                  <a:srgbClr val="000000"/>
                </a:solidFill>
              </a:rPr>
              <a:t>集群结点对数据拥有同等的并发访问权</a:t>
            </a:r>
            <a:endParaRPr lang="en-US" altLang="zh-CN">
              <a:solidFill>
                <a:srgbClr val="000000"/>
              </a:solidFill>
            </a:endParaRPr>
          </a:p>
          <a:p>
            <a:pPr marL="182563" lvl="1" indent="-182563">
              <a:buClr>
                <a:srgbClr val="00B0F0"/>
              </a:buClr>
              <a:buSzPct val="99000"/>
              <a:buFont typeface="Wingdings" pitchFamily="2" charset="2"/>
              <a:buChar char="§"/>
            </a:pPr>
            <a:r>
              <a:rPr lang="zh-CN" altLang="en-US">
                <a:solidFill>
                  <a:srgbClr val="000000"/>
                </a:solidFill>
              </a:rPr>
              <a:t>需要一个网络可访问的共享盘阵，所有结点都可以访问到 </a:t>
            </a:r>
            <a:r>
              <a:rPr lang="en-US" altLang="zh-CN">
                <a:solidFill>
                  <a:srgbClr val="000000"/>
                </a:solidFill>
              </a:rPr>
              <a:t>(SAN/NAS; not NFS)</a:t>
            </a:r>
          </a:p>
          <a:p>
            <a:pPr marL="182563" lvl="1" indent="-182563">
              <a:buClr>
                <a:srgbClr val="00B0F0"/>
              </a:buClr>
              <a:buSzPct val="99000"/>
              <a:buFont typeface="Wingdings" pitchFamily="2" charset="2"/>
              <a:buChar char="§"/>
            </a:pPr>
            <a:r>
              <a:rPr lang="zh-CN" altLang="en-US">
                <a:solidFill>
                  <a:srgbClr val="000000"/>
                </a:solidFill>
              </a:rPr>
              <a:t>代表厂家：</a:t>
            </a:r>
            <a:r>
              <a:rPr lang="en-US" altLang="zh-CN">
                <a:solidFill>
                  <a:srgbClr val="000000"/>
                </a:solidFill>
              </a:rPr>
              <a:t>ASE SDC, Oracle RAC / 10g</a:t>
            </a:r>
          </a:p>
          <a:p>
            <a:endParaRPr lang="en-US" altLang="zh-CN"/>
          </a:p>
        </p:txBody>
      </p:sp>
      <p:sp>
        <p:nvSpPr>
          <p:cNvPr id="26627" name="Rectangle 122"/>
          <p:cNvSpPr>
            <a:spLocks noChangeArrowheads="1"/>
          </p:cNvSpPr>
          <p:nvPr/>
        </p:nvSpPr>
        <p:spPr bwMode="auto">
          <a:xfrm>
            <a:off x="4746625" y="4086225"/>
            <a:ext cx="4325938" cy="2519363"/>
          </a:xfrm>
          <a:prstGeom prst="rect">
            <a:avLst/>
          </a:prstGeom>
          <a:gradFill rotWithShape="1">
            <a:gsLst>
              <a:gs pos="0">
                <a:srgbClr val="475E76"/>
              </a:gs>
              <a:gs pos="50000">
                <a:srgbClr val="99CCFF"/>
              </a:gs>
              <a:gs pos="100000">
                <a:srgbClr val="475E76"/>
              </a:gs>
            </a:gsLst>
            <a:lin ang="0" scaled="1"/>
          </a:gradFill>
          <a:ln w="9525">
            <a:noFill/>
            <a:miter lim="800000"/>
            <a:headEnd/>
            <a:tailEnd/>
          </a:ln>
        </p:spPr>
        <p:txBody>
          <a:bodyPr anchor="ctr"/>
          <a:lstStyle/>
          <a:p>
            <a:pPr marL="182563" lvl="1" indent="-182563">
              <a:buClr>
                <a:srgbClr val="00B0F0"/>
              </a:buClr>
              <a:buSzPct val="90000"/>
              <a:buFont typeface="Wingdings" pitchFamily="2" charset="2"/>
              <a:buChar char="§"/>
            </a:pPr>
            <a:r>
              <a:rPr lang="zh-CN" altLang="en-US"/>
              <a:t>结点间不共享任何资源</a:t>
            </a:r>
          </a:p>
          <a:p>
            <a:pPr marL="182563" lvl="1" indent="-182563">
              <a:buClr>
                <a:srgbClr val="00B0F0"/>
              </a:buClr>
              <a:buSzPct val="90000"/>
              <a:buFont typeface="Wingdings" pitchFamily="2" charset="2"/>
              <a:buChar char="§"/>
            </a:pPr>
            <a:r>
              <a:rPr lang="zh-CN" altLang="en-US"/>
              <a:t>在某一具体时间，磁盘存储只能被一个单一结点访问，或者每个结点有自己的私有磁盘</a:t>
            </a:r>
          </a:p>
          <a:p>
            <a:pPr marL="182563" lvl="1" indent="-182563">
              <a:buClr>
                <a:srgbClr val="00B0F0"/>
              </a:buClr>
              <a:buSzPct val="90000"/>
              <a:buFont typeface="Wingdings" pitchFamily="2" charset="2"/>
              <a:buChar char="§"/>
            </a:pPr>
            <a:r>
              <a:rPr lang="zh-CN" altLang="en-US"/>
              <a:t>代表厂家：</a:t>
            </a:r>
            <a:r>
              <a:rPr lang="en-US" altLang="zh-CN"/>
              <a:t>MySQL Cluster</a:t>
            </a:r>
            <a:r>
              <a:rPr lang="zh-CN" altLang="en-US"/>
              <a:t>，</a:t>
            </a:r>
            <a:r>
              <a:rPr lang="en-US" altLang="zh-CN"/>
              <a:t>MS-SQL </a:t>
            </a:r>
            <a:r>
              <a:rPr lang="zh-CN" altLang="en-US"/>
              <a:t>，</a:t>
            </a:r>
            <a:r>
              <a:rPr lang="en-US" altLang="zh-CN"/>
              <a:t>IBM DB2 EEE</a:t>
            </a:r>
            <a:r>
              <a:rPr lang="zh-CN" altLang="en-US"/>
              <a:t>，</a:t>
            </a:r>
            <a:r>
              <a:rPr lang="en-US" altLang="zh-CN"/>
              <a:t>Sybase ASE  (HA, CIS)</a:t>
            </a:r>
          </a:p>
        </p:txBody>
      </p:sp>
      <p:sp>
        <p:nvSpPr>
          <p:cNvPr id="77828" name="Rectangle 5"/>
          <p:cNvSpPr>
            <a:spLocks noGrp="1" noChangeArrowheads="1"/>
          </p:cNvSpPr>
          <p:nvPr>
            <p:ph type="title" idx="4294967295"/>
          </p:nvPr>
        </p:nvSpPr>
        <p:spPr>
          <a:xfrm>
            <a:off x="0" y="0"/>
            <a:ext cx="6877050" cy="1006475"/>
          </a:xfrm>
        </p:spPr>
        <p:txBody>
          <a:bodyPr/>
          <a:lstStyle/>
          <a:p>
            <a:pPr eaLnBrk="1" hangingPunct="1">
              <a:defRPr/>
            </a:pPr>
            <a:r>
              <a:rPr lang="zh-CN" altLang="en-US" dirty="0" smtClean="0">
                <a:effectLst>
                  <a:outerShdw blurRad="38100" dist="38100" dir="2700000" algn="tl">
                    <a:srgbClr val="000000">
                      <a:alpha val="43137"/>
                    </a:srgbClr>
                  </a:outerShdw>
                </a:effectLst>
                <a:ea typeface="宋体" pitchFamily="2" charset="-122"/>
              </a:rPr>
              <a:t>多机数据库集群体系架构</a:t>
            </a:r>
          </a:p>
        </p:txBody>
      </p:sp>
      <p:sp>
        <p:nvSpPr>
          <p:cNvPr id="26629" name="Text Box 57"/>
          <p:cNvSpPr txBox="1">
            <a:spLocks noChangeArrowheads="1"/>
          </p:cNvSpPr>
          <p:nvPr/>
        </p:nvSpPr>
        <p:spPr bwMode="auto">
          <a:xfrm>
            <a:off x="973138" y="1444625"/>
            <a:ext cx="2886075" cy="366713"/>
          </a:xfrm>
          <a:prstGeom prst="rect">
            <a:avLst/>
          </a:prstGeom>
          <a:noFill/>
          <a:ln w="9525">
            <a:noFill/>
            <a:miter lim="800000"/>
            <a:headEnd/>
            <a:tailEnd/>
          </a:ln>
        </p:spPr>
        <p:txBody>
          <a:bodyPr>
            <a:spAutoFit/>
          </a:bodyPr>
          <a:lstStyle/>
          <a:p>
            <a:pPr algn="ctr"/>
            <a:r>
              <a:rPr lang="en-US" altLang="zh-CN"/>
              <a:t>Shared-disk Cluster</a:t>
            </a:r>
          </a:p>
        </p:txBody>
      </p:sp>
      <p:sp>
        <p:nvSpPr>
          <p:cNvPr id="26630" name="Text Box 58"/>
          <p:cNvSpPr txBox="1">
            <a:spLocks noChangeArrowheads="1"/>
          </p:cNvSpPr>
          <p:nvPr/>
        </p:nvSpPr>
        <p:spPr bwMode="auto">
          <a:xfrm>
            <a:off x="5292725" y="1444625"/>
            <a:ext cx="2557463" cy="369888"/>
          </a:xfrm>
          <a:prstGeom prst="rect">
            <a:avLst/>
          </a:prstGeom>
          <a:noFill/>
          <a:ln w="9525">
            <a:noFill/>
            <a:miter lim="800000"/>
            <a:headEnd/>
            <a:tailEnd/>
          </a:ln>
        </p:spPr>
        <p:txBody>
          <a:bodyPr wrap="none">
            <a:spAutoFit/>
          </a:bodyPr>
          <a:lstStyle/>
          <a:p>
            <a:r>
              <a:rPr lang="en-US" altLang="zh-CN"/>
              <a:t>Shared-nothing Cluster</a:t>
            </a:r>
          </a:p>
        </p:txBody>
      </p:sp>
      <p:grpSp>
        <p:nvGrpSpPr>
          <p:cNvPr id="26631" name="Group 63"/>
          <p:cNvGrpSpPr>
            <a:grpSpLocks/>
          </p:cNvGrpSpPr>
          <p:nvPr/>
        </p:nvGrpSpPr>
        <p:grpSpPr bwMode="auto">
          <a:xfrm>
            <a:off x="817563" y="1985963"/>
            <a:ext cx="3273425" cy="1787525"/>
            <a:chOff x="509" y="1324"/>
            <a:chExt cx="2062" cy="1426"/>
          </a:xfrm>
        </p:grpSpPr>
        <p:sp>
          <p:nvSpPr>
            <p:cNvPr id="26661" name="Rectangle 64"/>
            <p:cNvSpPr>
              <a:spLocks noChangeArrowheads="1"/>
            </p:cNvSpPr>
            <p:nvPr/>
          </p:nvSpPr>
          <p:spPr bwMode="auto">
            <a:xfrm>
              <a:off x="509" y="2362"/>
              <a:ext cx="1827" cy="316"/>
            </a:xfrm>
            <a:prstGeom prst="rect">
              <a:avLst/>
            </a:prstGeom>
            <a:noFill/>
            <a:ln w="28575">
              <a:solidFill>
                <a:schemeClr val="tx1"/>
              </a:solidFill>
              <a:miter lim="800000"/>
              <a:headEnd/>
              <a:tailEnd/>
            </a:ln>
          </p:spPr>
          <p:txBody>
            <a:bodyPr wrap="none" anchor="ctr"/>
            <a:lstStyle/>
            <a:p>
              <a:endParaRPr lang="zh-CN" altLang="zh-CN"/>
            </a:p>
          </p:txBody>
        </p:sp>
        <p:sp>
          <p:nvSpPr>
            <p:cNvPr id="26662" name="AutoShape 65"/>
            <p:cNvSpPr>
              <a:spLocks noChangeArrowheads="1"/>
            </p:cNvSpPr>
            <p:nvPr/>
          </p:nvSpPr>
          <p:spPr bwMode="auto">
            <a:xfrm>
              <a:off x="753" y="1471"/>
              <a:ext cx="1477" cy="470"/>
            </a:xfrm>
            <a:prstGeom prst="flowChartExtract">
              <a:avLst/>
            </a:prstGeom>
            <a:solidFill>
              <a:srgbClr val="B7D600">
                <a:alpha val="59999"/>
              </a:srgbClr>
            </a:solidFill>
            <a:ln w="9525">
              <a:noFill/>
              <a:miter lim="800000"/>
              <a:headEnd/>
              <a:tailEnd/>
            </a:ln>
          </p:spPr>
          <p:txBody>
            <a:bodyPr wrap="none" anchor="ctr"/>
            <a:lstStyle/>
            <a:p>
              <a:endParaRPr lang="zh-CN" altLang="zh-CN"/>
            </a:p>
          </p:txBody>
        </p:sp>
        <p:sp>
          <p:nvSpPr>
            <p:cNvPr id="26663" name="Rectangle 66"/>
            <p:cNvSpPr>
              <a:spLocks noChangeArrowheads="1"/>
            </p:cNvSpPr>
            <p:nvPr/>
          </p:nvSpPr>
          <p:spPr bwMode="auto">
            <a:xfrm>
              <a:off x="1985" y="1885"/>
              <a:ext cx="229" cy="327"/>
            </a:xfrm>
            <a:prstGeom prst="rect">
              <a:avLst/>
            </a:prstGeom>
            <a:solidFill>
              <a:schemeClr val="hlink"/>
            </a:solidFill>
            <a:ln w="9525">
              <a:noFill/>
              <a:miter lim="800000"/>
              <a:headEnd/>
              <a:tailEnd/>
            </a:ln>
          </p:spPr>
          <p:txBody>
            <a:bodyPr wrap="none" anchor="ctr"/>
            <a:lstStyle/>
            <a:p>
              <a:endParaRPr lang="zh-CN" altLang="zh-CN"/>
            </a:p>
          </p:txBody>
        </p:sp>
        <p:sp>
          <p:nvSpPr>
            <p:cNvPr id="26664" name="Rectangle 67"/>
            <p:cNvSpPr>
              <a:spLocks noChangeArrowheads="1"/>
            </p:cNvSpPr>
            <p:nvPr/>
          </p:nvSpPr>
          <p:spPr bwMode="auto">
            <a:xfrm>
              <a:off x="772" y="1849"/>
              <a:ext cx="226" cy="375"/>
            </a:xfrm>
            <a:prstGeom prst="rect">
              <a:avLst/>
            </a:prstGeom>
            <a:solidFill>
              <a:schemeClr val="bg1"/>
            </a:solidFill>
            <a:ln w="9525">
              <a:noFill/>
              <a:miter lim="800000"/>
              <a:headEnd/>
              <a:tailEnd/>
            </a:ln>
          </p:spPr>
          <p:txBody>
            <a:bodyPr wrap="none" anchor="ctr"/>
            <a:lstStyle/>
            <a:p>
              <a:endParaRPr lang="zh-CN" altLang="zh-CN"/>
            </a:p>
          </p:txBody>
        </p:sp>
        <p:sp>
          <p:nvSpPr>
            <p:cNvPr id="26665" name="Rectangle 68"/>
            <p:cNvSpPr>
              <a:spLocks noChangeArrowheads="1"/>
            </p:cNvSpPr>
            <p:nvPr/>
          </p:nvSpPr>
          <p:spPr bwMode="auto">
            <a:xfrm>
              <a:off x="1152" y="1848"/>
              <a:ext cx="225" cy="375"/>
            </a:xfrm>
            <a:prstGeom prst="rect">
              <a:avLst/>
            </a:prstGeom>
            <a:solidFill>
              <a:schemeClr val="bg1"/>
            </a:solidFill>
            <a:ln w="9525">
              <a:noFill/>
              <a:miter lim="800000"/>
              <a:headEnd/>
              <a:tailEnd/>
            </a:ln>
          </p:spPr>
          <p:txBody>
            <a:bodyPr wrap="none" anchor="ctr"/>
            <a:lstStyle/>
            <a:p>
              <a:endParaRPr lang="zh-CN" altLang="zh-CN"/>
            </a:p>
          </p:txBody>
        </p:sp>
        <p:sp>
          <p:nvSpPr>
            <p:cNvPr id="26666" name="Line 69"/>
            <p:cNvSpPr>
              <a:spLocks noChangeShapeType="1"/>
            </p:cNvSpPr>
            <p:nvPr/>
          </p:nvSpPr>
          <p:spPr bwMode="auto">
            <a:xfrm>
              <a:off x="1240" y="2259"/>
              <a:ext cx="189" cy="72"/>
            </a:xfrm>
            <a:prstGeom prst="line">
              <a:avLst/>
            </a:prstGeom>
            <a:noFill/>
            <a:ln w="28575">
              <a:solidFill>
                <a:schemeClr val="tx1"/>
              </a:solidFill>
              <a:round/>
              <a:headEnd/>
              <a:tailEnd/>
            </a:ln>
          </p:spPr>
          <p:txBody>
            <a:bodyPr/>
            <a:lstStyle/>
            <a:p>
              <a:endParaRPr lang="zh-CN" altLang="en-US"/>
            </a:p>
          </p:txBody>
        </p:sp>
        <p:sp>
          <p:nvSpPr>
            <p:cNvPr id="26667" name="Line 70"/>
            <p:cNvSpPr>
              <a:spLocks noChangeShapeType="1"/>
            </p:cNvSpPr>
            <p:nvPr/>
          </p:nvSpPr>
          <p:spPr bwMode="auto">
            <a:xfrm flipH="1">
              <a:off x="1609" y="2268"/>
              <a:ext cx="510" cy="84"/>
            </a:xfrm>
            <a:prstGeom prst="line">
              <a:avLst/>
            </a:prstGeom>
            <a:noFill/>
            <a:ln w="28575">
              <a:solidFill>
                <a:schemeClr val="tx1"/>
              </a:solidFill>
              <a:round/>
              <a:headEnd/>
              <a:tailEnd/>
            </a:ln>
          </p:spPr>
          <p:txBody>
            <a:bodyPr/>
            <a:lstStyle/>
            <a:p>
              <a:endParaRPr lang="zh-CN" altLang="en-US"/>
            </a:p>
          </p:txBody>
        </p:sp>
        <p:sp>
          <p:nvSpPr>
            <p:cNvPr id="26668" name="Rectangle 71"/>
            <p:cNvSpPr>
              <a:spLocks noChangeArrowheads="1"/>
            </p:cNvSpPr>
            <p:nvPr/>
          </p:nvSpPr>
          <p:spPr bwMode="auto">
            <a:xfrm>
              <a:off x="1152" y="1895"/>
              <a:ext cx="228" cy="322"/>
            </a:xfrm>
            <a:prstGeom prst="rect">
              <a:avLst/>
            </a:prstGeom>
            <a:solidFill>
              <a:schemeClr val="hlink"/>
            </a:solidFill>
            <a:ln w="9525">
              <a:noFill/>
              <a:miter lim="800000"/>
              <a:headEnd/>
              <a:tailEnd/>
            </a:ln>
          </p:spPr>
          <p:txBody>
            <a:bodyPr wrap="none" anchor="ctr"/>
            <a:lstStyle/>
            <a:p>
              <a:endParaRPr lang="zh-CN" altLang="zh-CN"/>
            </a:p>
          </p:txBody>
        </p:sp>
        <p:sp>
          <p:nvSpPr>
            <p:cNvPr id="26669" name="Rectangle 72"/>
            <p:cNvSpPr>
              <a:spLocks noChangeArrowheads="1"/>
            </p:cNvSpPr>
            <p:nvPr/>
          </p:nvSpPr>
          <p:spPr bwMode="auto">
            <a:xfrm>
              <a:off x="1146" y="1852"/>
              <a:ext cx="234" cy="370"/>
            </a:xfrm>
            <a:prstGeom prst="rect">
              <a:avLst/>
            </a:prstGeom>
            <a:noFill/>
            <a:ln w="38100">
              <a:solidFill>
                <a:schemeClr val="tx1"/>
              </a:solidFill>
              <a:miter lim="800000"/>
              <a:headEnd/>
              <a:tailEnd/>
            </a:ln>
          </p:spPr>
          <p:txBody>
            <a:bodyPr wrap="none" anchor="ctr"/>
            <a:lstStyle/>
            <a:p>
              <a:endParaRPr lang="zh-CN" altLang="zh-CN"/>
            </a:p>
          </p:txBody>
        </p:sp>
        <p:sp>
          <p:nvSpPr>
            <p:cNvPr id="26670" name="Rectangle 73"/>
            <p:cNvSpPr>
              <a:spLocks noChangeArrowheads="1"/>
            </p:cNvSpPr>
            <p:nvPr/>
          </p:nvSpPr>
          <p:spPr bwMode="auto">
            <a:xfrm>
              <a:off x="1990" y="1845"/>
              <a:ext cx="234" cy="371"/>
            </a:xfrm>
            <a:prstGeom prst="rect">
              <a:avLst/>
            </a:prstGeom>
            <a:noFill/>
            <a:ln w="38100">
              <a:solidFill>
                <a:schemeClr val="tx1"/>
              </a:solidFill>
              <a:miter lim="800000"/>
              <a:headEnd/>
              <a:tailEnd/>
            </a:ln>
          </p:spPr>
          <p:txBody>
            <a:bodyPr wrap="none" anchor="ctr"/>
            <a:lstStyle/>
            <a:p>
              <a:endParaRPr lang="zh-CN" altLang="zh-CN"/>
            </a:p>
          </p:txBody>
        </p:sp>
        <p:sp>
          <p:nvSpPr>
            <p:cNvPr id="26671" name="Line 74"/>
            <p:cNvSpPr>
              <a:spLocks noChangeShapeType="1"/>
            </p:cNvSpPr>
            <p:nvPr/>
          </p:nvSpPr>
          <p:spPr bwMode="auto">
            <a:xfrm flipH="1">
              <a:off x="1507" y="2269"/>
              <a:ext cx="124" cy="57"/>
            </a:xfrm>
            <a:prstGeom prst="line">
              <a:avLst/>
            </a:prstGeom>
            <a:noFill/>
            <a:ln w="28575">
              <a:solidFill>
                <a:schemeClr val="tx1"/>
              </a:solidFill>
              <a:round/>
              <a:headEnd/>
              <a:tailEnd/>
            </a:ln>
          </p:spPr>
          <p:txBody>
            <a:bodyPr/>
            <a:lstStyle/>
            <a:p>
              <a:endParaRPr lang="zh-CN" altLang="en-US"/>
            </a:p>
          </p:txBody>
        </p:sp>
        <p:sp>
          <p:nvSpPr>
            <p:cNvPr id="26672" name="Text Box 75"/>
            <p:cNvSpPr txBox="1">
              <a:spLocks noChangeArrowheads="1"/>
            </p:cNvSpPr>
            <p:nvPr/>
          </p:nvSpPr>
          <p:spPr bwMode="auto">
            <a:xfrm>
              <a:off x="1760" y="1943"/>
              <a:ext cx="209" cy="317"/>
            </a:xfrm>
            <a:prstGeom prst="rect">
              <a:avLst/>
            </a:prstGeom>
            <a:noFill/>
            <a:ln w="9525">
              <a:noFill/>
              <a:miter lim="800000"/>
              <a:headEnd/>
              <a:tailEnd/>
            </a:ln>
          </p:spPr>
          <p:txBody>
            <a:bodyPr wrap="none">
              <a:spAutoFit/>
            </a:bodyPr>
            <a:lstStyle/>
            <a:p>
              <a:r>
                <a:rPr lang="en-US" altLang="zh-CN" sz="2000" b="1"/>
                <a:t>+</a:t>
              </a:r>
            </a:p>
          </p:txBody>
        </p:sp>
        <p:sp>
          <p:nvSpPr>
            <p:cNvPr id="26673" name="Line 76"/>
            <p:cNvSpPr>
              <a:spLocks noChangeShapeType="1"/>
            </p:cNvSpPr>
            <p:nvPr/>
          </p:nvSpPr>
          <p:spPr bwMode="auto">
            <a:xfrm flipH="1">
              <a:off x="1103" y="1899"/>
              <a:ext cx="276" cy="1"/>
            </a:xfrm>
            <a:prstGeom prst="line">
              <a:avLst/>
            </a:prstGeom>
            <a:noFill/>
            <a:ln w="9525">
              <a:solidFill>
                <a:schemeClr val="tx1"/>
              </a:solidFill>
              <a:round/>
              <a:headEnd/>
              <a:tailEnd/>
            </a:ln>
          </p:spPr>
          <p:txBody>
            <a:bodyPr/>
            <a:lstStyle/>
            <a:p>
              <a:endParaRPr lang="zh-CN" altLang="en-US"/>
            </a:p>
          </p:txBody>
        </p:sp>
        <p:sp>
          <p:nvSpPr>
            <p:cNvPr id="26674" name="Rectangle 77"/>
            <p:cNvSpPr>
              <a:spLocks noChangeArrowheads="1"/>
            </p:cNvSpPr>
            <p:nvPr/>
          </p:nvSpPr>
          <p:spPr bwMode="auto">
            <a:xfrm>
              <a:off x="775" y="1894"/>
              <a:ext cx="229" cy="327"/>
            </a:xfrm>
            <a:prstGeom prst="rect">
              <a:avLst/>
            </a:prstGeom>
            <a:solidFill>
              <a:schemeClr val="hlink"/>
            </a:solidFill>
            <a:ln w="9525">
              <a:noFill/>
              <a:miter lim="800000"/>
              <a:headEnd/>
              <a:tailEnd/>
            </a:ln>
          </p:spPr>
          <p:txBody>
            <a:bodyPr wrap="none" anchor="ctr"/>
            <a:lstStyle/>
            <a:p>
              <a:endParaRPr lang="zh-CN" altLang="zh-CN"/>
            </a:p>
          </p:txBody>
        </p:sp>
        <p:sp>
          <p:nvSpPr>
            <p:cNvPr id="26675" name="Rectangle 78"/>
            <p:cNvSpPr>
              <a:spLocks noChangeArrowheads="1"/>
            </p:cNvSpPr>
            <p:nvPr/>
          </p:nvSpPr>
          <p:spPr bwMode="auto">
            <a:xfrm>
              <a:off x="769" y="1856"/>
              <a:ext cx="235" cy="370"/>
            </a:xfrm>
            <a:prstGeom prst="rect">
              <a:avLst/>
            </a:prstGeom>
            <a:noFill/>
            <a:ln w="38100">
              <a:solidFill>
                <a:schemeClr val="tx1"/>
              </a:solidFill>
              <a:miter lim="800000"/>
              <a:headEnd/>
              <a:tailEnd/>
            </a:ln>
          </p:spPr>
          <p:txBody>
            <a:bodyPr wrap="none" anchor="ctr"/>
            <a:lstStyle/>
            <a:p>
              <a:endParaRPr lang="zh-CN" altLang="zh-CN"/>
            </a:p>
          </p:txBody>
        </p:sp>
        <p:sp>
          <p:nvSpPr>
            <p:cNvPr id="26676" name="Line 79"/>
            <p:cNvSpPr>
              <a:spLocks noChangeShapeType="1"/>
            </p:cNvSpPr>
            <p:nvPr/>
          </p:nvSpPr>
          <p:spPr bwMode="auto">
            <a:xfrm flipH="1">
              <a:off x="726" y="1898"/>
              <a:ext cx="276" cy="1"/>
            </a:xfrm>
            <a:prstGeom prst="line">
              <a:avLst/>
            </a:prstGeom>
            <a:noFill/>
            <a:ln w="9525">
              <a:solidFill>
                <a:schemeClr val="tx1"/>
              </a:solidFill>
              <a:round/>
              <a:headEnd/>
              <a:tailEnd/>
            </a:ln>
          </p:spPr>
          <p:txBody>
            <a:bodyPr/>
            <a:lstStyle/>
            <a:p>
              <a:endParaRPr lang="zh-CN" altLang="en-US"/>
            </a:p>
          </p:txBody>
        </p:sp>
        <p:sp>
          <p:nvSpPr>
            <p:cNvPr id="26677" name="Line 80"/>
            <p:cNvSpPr>
              <a:spLocks noChangeShapeType="1"/>
            </p:cNvSpPr>
            <p:nvPr/>
          </p:nvSpPr>
          <p:spPr bwMode="auto">
            <a:xfrm>
              <a:off x="891" y="2275"/>
              <a:ext cx="408" cy="78"/>
            </a:xfrm>
            <a:prstGeom prst="line">
              <a:avLst/>
            </a:prstGeom>
            <a:noFill/>
            <a:ln w="28575">
              <a:solidFill>
                <a:schemeClr val="tx1"/>
              </a:solidFill>
              <a:round/>
              <a:headEnd/>
              <a:tailEnd/>
            </a:ln>
          </p:spPr>
          <p:txBody>
            <a:bodyPr/>
            <a:lstStyle/>
            <a:p>
              <a:endParaRPr lang="zh-CN" altLang="en-US"/>
            </a:p>
          </p:txBody>
        </p:sp>
        <p:sp>
          <p:nvSpPr>
            <p:cNvPr id="26678" name="Rectangle 81"/>
            <p:cNvSpPr>
              <a:spLocks noChangeArrowheads="1"/>
            </p:cNvSpPr>
            <p:nvPr/>
          </p:nvSpPr>
          <p:spPr bwMode="auto">
            <a:xfrm>
              <a:off x="1527" y="1847"/>
              <a:ext cx="226" cy="374"/>
            </a:xfrm>
            <a:prstGeom prst="rect">
              <a:avLst/>
            </a:prstGeom>
            <a:solidFill>
              <a:schemeClr val="bg1"/>
            </a:solidFill>
            <a:ln w="9525">
              <a:noFill/>
              <a:miter lim="800000"/>
              <a:headEnd/>
              <a:tailEnd/>
            </a:ln>
          </p:spPr>
          <p:txBody>
            <a:bodyPr wrap="none" anchor="ctr"/>
            <a:lstStyle/>
            <a:p>
              <a:endParaRPr lang="zh-CN" altLang="zh-CN"/>
            </a:p>
          </p:txBody>
        </p:sp>
        <p:sp>
          <p:nvSpPr>
            <p:cNvPr id="26679" name="Rectangle 82"/>
            <p:cNvSpPr>
              <a:spLocks noChangeArrowheads="1"/>
            </p:cNvSpPr>
            <p:nvPr/>
          </p:nvSpPr>
          <p:spPr bwMode="auto">
            <a:xfrm>
              <a:off x="1527" y="1904"/>
              <a:ext cx="229" cy="312"/>
            </a:xfrm>
            <a:prstGeom prst="rect">
              <a:avLst/>
            </a:prstGeom>
            <a:solidFill>
              <a:schemeClr val="hlink"/>
            </a:solidFill>
            <a:ln w="9525">
              <a:noFill/>
              <a:miter lim="800000"/>
              <a:headEnd/>
              <a:tailEnd/>
            </a:ln>
          </p:spPr>
          <p:txBody>
            <a:bodyPr wrap="none" anchor="ctr"/>
            <a:lstStyle/>
            <a:p>
              <a:endParaRPr lang="zh-CN" altLang="zh-CN"/>
            </a:p>
          </p:txBody>
        </p:sp>
        <p:sp>
          <p:nvSpPr>
            <p:cNvPr id="26680" name="Rectangle 83"/>
            <p:cNvSpPr>
              <a:spLocks noChangeArrowheads="1"/>
            </p:cNvSpPr>
            <p:nvPr/>
          </p:nvSpPr>
          <p:spPr bwMode="auto">
            <a:xfrm>
              <a:off x="1522" y="1850"/>
              <a:ext cx="234" cy="370"/>
            </a:xfrm>
            <a:prstGeom prst="rect">
              <a:avLst/>
            </a:prstGeom>
            <a:noFill/>
            <a:ln w="38100">
              <a:solidFill>
                <a:schemeClr val="tx1"/>
              </a:solidFill>
              <a:miter lim="800000"/>
              <a:headEnd/>
              <a:tailEnd/>
            </a:ln>
          </p:spPr>
          <p:txBody>
            <a:bodyPr wrap="none" anchor="ctr"/>
            <a:lstStyle/>
            <a:p>
              <a:endParaRPr lang="zh-CN" altLang="zh-CN"/>
            </a:p>
          </p:txBody>
        </p:sp>
        <p:sp>
          <p:nvSpPr>
            <p:cNvPr id="26681" name="Line 84"/>
            <p:cNvSpPr>
              <a:spLocks noChangeShapeType="1"/>
            </p:cNvSpPr>
            <p:nvPr/>
          </p:nvSpPr>
          <p:spPr bwMode="auto">
            <a:xfrm flipH="1">
              <a:off x="1479" y="1897"/>
              <a:ext cx="276" cy="1"/>
            </a:xfrm>
            <a:prstGeom prst="line">
              <a:avLst/>
            </a:prstGeom>
            <a:noFill/>
            <a:ln w="9525">
              <a:solidFill>
                <a:schemeClr val="tx1"/>
              </a:solidFill>
              <a:round/>
              <a:headEnd/>
              <a:tailEnd/>
            </a:ln>
          </p:spPr>
          <p:txBody>
            <a:bodyPr/>
            <a:lstStyle/>
            <a:p>
              <a:endParaRPr lang="zh-CN" altLang="en-US"/>
            </a:p>
          </p:txBody>
        </p:sp>
        <p:sp>
          <p:nvSpPr>
            <p:cNvPr id="26682" name="Rectangle 85"/>
            <p:cNvSpPr>
              <a:spLocks noChangeArrowheads="1"/>
            </p:cNvSpPr>
            <p:nvPr/>
          </p:nvSpPr>
          <p:spPr bwMode="auto">
            <a:xfrm>
              <a:off x="1037" y="1324"/>
              <a:ext cx="877" cy="219"/>
            </a:xfrm>
            <a:prstGeom prst="rect">
              <a:avLst/>
            </a:prstGeom>
            <a:solidFill>
              <a:srgbClr val="B7D600">
                <a:alpha val="39999"/>
              </a:srgbClr>
            </a:solidFill>
            <a:ln w="28575">
              <a:solidFill>
                <a:schemeClr val="tx1"/>
              </a:solidFill>
              <a:miter lim="800000"/>
              <a:headEnd/>
              <a:tailEnd/>
            </a:ln>
          </p:spPr>
          <p:txBody>
            <a:bodyPr wrap="none" anchor="ctr"/>
            <a:lstStyle/>
            <a:p>
              <a:pPr algn="ctr"/>
              <a:r>
                <a:rPr lang="en-US" altLang="zh-CN"/>
                <a:t>Clients</a:t>
              </a:r>
            </a:p>
          </p:txBody>
        </p:sp>
        <p:pic>
          <p:nvPicPr>
            <p:cNvPr id="26683" name="Picture 86"/>
            <p:cNvPicPr>
              <a:picLocks noChangeAspect="1" noChangeArrowheads="1"/>
            </p:cNvPicPr>
            <p:nvPr/>
          </p:nvPicPr>
          <p:blipFill>
            <a:blip r:embed="rId3" cstate="print"/>
            <a:srcRect/>
            <a:stretch>
              <a:fillRect/>
            </a:stretch>
          </p:blipFill>
          <p:spPr bwMode="auto">
            <a:xfrm>
              <a:off x="1520" y="2405"/>
              <a:ext cx="269" cy="109"/>
            </a:xfrm>
            <a:prstGeom prst="rect">
              <a:avLst/>
            </a:prstGeom>
            <a:solidFill>
              <a:schemeClr val="accent1"/>
            </a:solidFill>
            <a:ln w="9525">
              <a:noFill/>
              <a:miter lim="800000"/>
              <a:headEnd/>
              <a:tailEnd/>
            </a:ln>
          </p:spPr>
        </p:pic>
        <p:pic>
          <p:nvPicPr>
            <p:cNvPr id="26684" name="Picture 87"/>
            <p:cNvPicPr>
              <a:picLocks noChangeAspect="1" noChangeArrowheads="1"/>
            </p:cNvPicPr>
            <p:nvPr/>
          </p:nvPicPr>
          <p:blipFill>
            <a:blip r:embed="rId3" cstate="print"/>
            <a:srcRect/>
            <a:stretch>
              <a:fillRect/>
            </a:stretch>
          </p:blipFill>
          <p:spPr bwMode="auto">
            <a:xfrm>
              <a:off x="760" y="2405"/>
              <a:ext cx="269" cy="109"/>
            </a:xfrm>
            <a:prstGeom prst="rect">
              <a:avLst/>
            </a:prstGeom>
            <a:solidFill>
              <a:schemeClr val="accent1"/>
            </a:solidFill>
            <a:ln w="9525">
              <a:noFill/>
              <a:miter lim="800000"/>
              <a:headEnd/>
              <a:tailEnd/>
            </a:ln>
          </p:spPr>
        </p:pic>
        <p:pic>
          <p:nvPicPr>
            <p:cNvPr id="26685" name="Picture 88"/>
            <p:cNvPicPr>
              <a:picLocks noChangeAspect="1" noChangeArrowheads="1"/>
            </p:cNvPicPr>
            <p:nvPr/>
          </p:nvPicPr>
          <p:blipFill>
            <a:blip r:embed="rId3" cstate="print"/>
            <a:srcRect/>
            <a:stretch>
              <a:fillRect/>
            </a:stretch>
          </p:blipFill>
          <p:spPr bwMode="auto">
            <a:xfrm>
              <a:off x="1152" y="2405"/>
              <a:ext cx="269" cy="109"/>
            </a:xfrm>
            <a:prstGeom prst="rect">
              <a:avLst/>
            </a:prstGeom>
            <a:solidFill>
              <a:schemeClr val="accent1"/>
            </a:solidFill>
            <a:ln w="9525">
              <a:noFill/>
              <a:miter lim="800000"/>
              <a:headEnd/>
              <a:tailEnd/>
            </a:ln>
          </p:spPr>
        </p:pic>
        <p:pic>
          <p:nvPicPr>
            <p:cNvPr id="26686" name="Picture 89"/>
            <p:cNvPicPr>
              <a:picLocks noChangeAspect="1" noChangeArrowheads="1"/>
            </p:cNvPicPr>
            <p:nvPr/>
          </p:nvPicPr>
          <p:blipFill>
            <a:blip r:embed="rId3" cstate="print"/>
            <a:srcRect/>
            <a:stretch>
              <a:fillRect/>
            </a:stretch>
          </p:blipFill>
          <p:spPr bwMode="auto">
            <a:xfrm>
              <a:off x="1992" y="2405"/>
              <a:ext cx="269" cy="109"/>
            </a:xfrm>
            <a:prstGeom prst="rect">
              <a:avLst/>
            </a:prstGeom>
            <a:solidFill>
              <a:schemeClr val="accent1"/>
            </a:solidFill>
            <a:ln w="9525">
              <a:noFill/>
              <a:miter lim="800000"/>
              <a:headEnd/>
              <a:tailEnd/>
            </a:ln>
          </p:spPr>
        </p:pic>
        <p:sp>
          <p:nvSpPr>
            <p:cNvPr id="26687" name="Text Box 90"/>
            <p:cNvSpPr txBox="1">
              <a:spLocks noChangeArrowheads="1"/>
            </p:cNvSpPr>
            <p:nvPr/>
          </p:nvSpPr>
          <p:spPr bwMode="auto">
            <a:xfrm>
              <a:off x="659" y="2481"/>
              <a:ext cx="1912" cy="269"/>
            </a:xfrm>
            <a:prstGeom prst="rect">
              <a:avLst/>
            </a:prstGeom>
            <a:noFill/>
            <a:ln w="9525">
              <a:noFill/>
              <a:miter lim="800000"/>
              <a:headEnd/>
              <a:tailEnd/>
            </a:ln>
          </p:spPr>
          <p:txBody>
            <a:bodyPr>
              <a:spAutoFit/>
            </a:bodyPr>
            <a:lstStyle/>
            <a:p>
              <a:r>
                <a:rPr lang="en-US" altLang="zh-CN" sz="1600" b="1"/>
                <a:t>    A        B        C          D</a:t>
              </a:r>
            </a:p>
          </p:txBody>
        </p:sp>
        <p:sp>
          <p:nvSpPr>
            <p:cNvPr id="26688" name="Text Box 91"/>
            <p:cNvSpPr txBox="1">
              <a:spLocks noChangeArrowheads="1"/>
            </p:cNvSpPr>
            <p:nvPr/>
          </p:nvSpPr>
          <p:spPr bwMode="auto">
            <a:xfrm rot="-5400000">
              <a:off x="393" y="2424"/>
              <a:ext cx="447" cy="192"/>
            </a:xfrm>
            <a:prstGeom prst="rect">
              <a:avLst/>
            </a:prstGeom>
            <a:noFill/>
            <a:ln w="9525">
              <a:noFill/>
              <a:miter lim="800000"/>
              <a:headEnd/>
              <a:tailEnd/>
            </a:ln>
          </p:spPr>
          <p:txBody>
            <a:bodyPr wrap="none">
              <a:spAutoFit/>
            </a:bodyPr>
            <a:lstStyle/>
            <a:p>
              <a:r>
                <a:rPr lang="en-US" altLang="zh-CN" sz="1400" b="1"/>
                <a:t>SAN</a:t>
              </a:r>
            </a:p>
          </p:txBody>
        </p:sp>
        <p:sp>
          <p:nvSpPr>
            <p:cNvPr id="26689" name="Text Box 92"/>
            <p:cNvSpPr txBox="1">
              <a:spLocks noChangeArrowheads="1"/>
            </p:cNvSpPr>
            <p:nvPr/>
          </p:nvSpPr>
          <p:spPr bwMode="auto">
            <a:xfrm>
              <a:off x="1369" y="1608"/>
              <a:ext cx="468" cy="1045"/>
            </a:xfrm>
            <a:prstGeom prst="rect">
              <a:avLst/>
            </a:prstGeom>
            <a:noFill/>
            <a:ln w="9525">
              <a:noFill/>
              <a:miter lim="800000"/>
              <a:headEnd/>
              <a:tailEnd/>
            </a:ln>
          </p:spPr>
          <p:txBody>
            <a:bodyPr>
              <a:spAutoFit/>
            </a:bodyPr>
            <a:lstStyle/>
            <a:p>
              <a:r>
                <a:rPr lang="en-US" altLang="zh-CN" sz="8000">
                  <a:solidFill>
                    <a:srgbClr val="FF3300"/>
                  </a:solidFill>
                </a:rPr>
                <a:t>X</a:t>
              </a:r>
            </a:p>
          </p:txBody>
        </p:sp>
      </p:grpSp>
      <p:grpSp>
        <p:nvGrpSpPr>
          <p:cNvPr id="26632" name="Group 93"/>
          <p:cNvGrpSpPr>
            <a:grpSpLocks/>
          </p:cNvGrpSpPr>
          <p:nvPr/>
        </p:nvGrpSpPr>
        <p:grpSpPr bwMode="auto">
          <a:xfrm>
            <a:off x="5281613" y="2009775"/>
            <a:ext cx="3035300" cy="1798638"/>
            <a:chOff x="3192" y="1339"/>
            <a:chExt cx="1912" cy="1435"/>
          </a:xfrm>
        </p:grpSpPr>
        <p:sp>
          <p:nvSpPr>
            <p:cNvPr id="26634" name="AutoShape 94"/>
            <p:cNvSpPr>
              <a:spLocks noChangeArrowheads="1"/>
            </p:cNvSpPr>
            <p:nvPr/>
          </p:nvSpPr>
          <p:spPr bwMode="auto">
            <a:xfrm>
              <a:off x="3300" y="1468"/>
              <a:ext cx="1477" cy="463"/>
            </a:xfrm>
            <a:prstGeom prst="flowChartExtract">
              <a:avLst/>
            </a:prstGeom>
            <a:solidFill>
              <a:srgbClr val="B7D600">
                <a:alpha val="59999"/>
              </a:srgbClr>
            </a:solidFill>
            <a:ln w="9525">
              <a:noFill/>
              <a:miter lim="800000"/>
              <a:headEnd/>
              <a:tailEnd/>
            </a:ln>
          </p:spPr>
          <p:txBody>
            <a:bodyPr wrap="none" anchor="ctr"/>
            <a:lstStyle/>
            <a:p>
              <a:endParaRPr lang="zh-CN" altLang="zh-CN"/>
            </a:p>
          </p:txBody>
        </p:sp>
        <p:pic>
          <p:nvPicPr>
            <p:cNvPr id="26635" name="Picture 95"/>
            <p:cNvPicPr>
              <a:picLocks noChangeAspect="1" noChangeArrowheads="1"/>
            </p:cNvPicPr>
            <p:nvPr/>
          </p:nvPicPr>
          <p:blipFill>
            <a:blip r:embed="rId3" cstate="print"/>
            <a:srcRect/>
            <a:stretch>
              <a:fillRect/>
            </a:stretch>
          </p:blipFill>
          <p:spPr bwMode="auto">
            <a:xfrm>
              <a:off x="4053" y="2389"/>
              <a:ext cx="269" cy="109"/>
            </a:xfrm>
            <a:prstGeom prst="rect">
              <a:avLst/>
            </a:prstGeom>
            <a:solidFill>
              <a:schemeClr val="accent1"/>
            </a:solidFill>
            <a:ln w="9525">
              <a:noFill/>
              <a:miter lim="800000"/>
              <a:headEnd/>
              <a:tailEnd/>
            </a:ln>
          </p:spPr>
        </p:pic>
        <p:pic>
          <p:nvPicPr>
            <p:cNvPr id="26636" name="Picture 96"/>
            <p:cNvPicPr>
              <a:picLocks noChangeAspect="1" noChangeArrowheads="1"/>
            </p:cNvPicPr>
            <p:nvPr/>
          </p:nvPicPr>
          <p:blipFill>
            <a:blip r:embed="rId3" cstate="print"/>
            <a:srcRect/>
            <a:stretch>
              <a:fillRect/>
            </a:stretch>
          </p:blipFill>
          <p:spPr bwMode="auto">
            <a:xfrm>
              <a:off x="3293" y="2389"/>
              <a:ext cx="269" cy="109"/>
            </a:xfrm>
            <a:prstGeom prst="rect">
              <a:avLst/>
            </a:prstGeom>
            <a:solidFill>
              <a:schemeClr val="accent1"/>
            </a:solidFill>
            <a:ln w="9525">
              <a:noFill/>
              <a:miter lim="800000"/>
              <a:headEnd/>
              <a:tailEnd/>
            </a:ln>
          </p:spPr>
        </p:pic>
        <p:pic>
          <p:nvPicPr>
            <p:cNvPr id="26637" name="Picture 97"/>
            <p:cNvPicPr>
              <a:picLocks noChangeAspect="1" noChangeArrowheads="1"/>
            </p:cNvPicPr>
            <p:nvPr/>
          </p:nvPicPr>
          <p:blipFill>
            <a:blip r:embed="rId3" cstate="print"/>
            <a:srcRect/>
            <a:stretch>
              <a:fillRect/>
            </a:stretch>
          </p:blipFill>
          <p:spPr bwMode="auto">
            <a:xfrm>
              <a:off x="3685" y="2389"/>
              <a:ext cx="269" cy="109"/>
            </a:xfrm>
            <a:prstGeom prst="rect">
              <a:avLst/>
            </a:prstGeom>
            <a:solidFill>
              <a:schemeClr val="accent1"/>
            </a:solidFill>
            <a:ln w="9525">
              <a:noFill/>
              <a:miter lim="800000"/>
              <a:headEnd/>
              <a:tailEnd/>
            </a:ln>
          </p:spPr>
        </p:pic>
        <p:pic>
          <p:nvPicPr>
            <p:cNvPr id="26638" name="Picture 98"/>
            <p:cNvPicPr>
              <a:picLocks noChangeAspect="1" noChangeArrowheads="1"/>
            </p:cNvPicPr>
            <p:nvPr/>
          </p:nvPicPr>
          <p:blipFill>
            <a:blip r:embed="rId3" cstate="print"/>
            <a:srcRect/>
            <a:stretch>
              <a:fillRect/>
            </a:stretch>
          </p:blipFill>
          <p:spPr bwMode="auto">
            <a:xfrm>
              <a:off x="4525" y="2389"/>
              <a:ext cx="269" cy="109"/>
            </a:xfrm>
            <a:prstGeom prst="rect">
              <a:avLst/>
            </a:prstGeom>
            <a:solidFill>
              <a:schemeClr val="accent1"/>
            </a:solidFill>
            <a:ln w="9525">
              <a:noFill/>
              <a:miter lim="800000"/>
              <a:headEnd/>
              <a:tailEnd/>
            </a:ln>
          </p:spPr>
        </p:pic>
        <p:sp>
          <p:nvSpPr>
            <p:cNvPr id="26639" name="Line 99"/>
            <p:cNvSpPr>
              <a:spLocks noChangeShapeType="1"/>
            </p:cNvSpPr>
            <p:nvPr/>
          </p:nvSpPr>
          <p:spPr bwMode="auto">
            <a:xfrm flipH="1">
              <a:off x="3427" y="2257"/>
              <a:ext cx="2" cy="114"/>
            </a:xfrm>
            <a:prstGeom prst="line">
              <a:avLst/>
            </a:prstGeom>
            <a:noFill/>
            <a:ln w="28575">
              <a:solidFill>
                <a:schemeClr val="tx1"/>
              </a:solidFill>
              <a:round/>
              <a:headEnd/>
              <a:tailEnd/>
            </a:ln>
          </p:spPr>
          <p:txBody>
            <a:bodyPr/>
            <a:lstStyle/>
            <a:p>
              <a:endParaRPr lang="zh-CN" altLang="en-US"/>
            </a:p>
          </p:txBody>
        </p:sp>
        <p:sp>
          <p:nvSpPr>
            <p:cNvPr id="26640" name="Line 100"/>
            <p:cNvSpPr>
              <a:spLocks noChangeShapeType="1"/>
            </p:cNvSpPr>
            <p:nvPr/>
          </p:nvSpPr>
          <p:spPr bwMode="auto">
            <a:xfrm flipH="1">
              <a:off x="3819" y="2257"/>
              <a:ext cx="2" cy="114"/>
            </a:xfrm>
            <a:prstGeom prst="line">
              <a:avLst/>
            </a:prstGeom>
            <a:noFill/>
            <a:ln w="28575">
              <a:solidFill>
                <a:schemeClr val="tx1"/>
              </a:solidFill>
              <a:round/>
              <a:headEnd/>
              <a:tailEnd/>
            </a:ln>
          </p:spPr>
          <p:txBody>
            <a:bodyPr/>
            <a:lstStyle/>
            <a:p>
              <a:endParaRPr lang="zh-CN" altLang="en-US"/>
            </a:p>
          </p:txBody>
        </p:sp>
        <p:sp>
          <p:nvSpPr>
            <p:cNvPr id="26641" name="Line 101"/>
            <p:cNvSpPr>
              <a:spLocks noChangeShapeType="1"/>
            </p:cNvSpPr>
            <p:nvPr/>
          </p:nvSpPr>
          <p:spPr bwMode="auto">
            <a:xfrm flipH="1">
              <a:off x="4187" y="2249"/>
              <a:ext cx="2" cy="114"/>
            </a:xfrm>
            <a:prstGeom prst="line">
              <a:avLst/>
            </a:prstGeom>
            <a:noFill/>
            <a:ln w="28575">
              <a:solidFill>
                <a:schemeClr val="tx1"/>
              </a:solidFill>
              <a:round/>
              <a:headEnd/>
              <a:tailEnd/>
            </a:ln>
          </p:spPr>
          <p:txBody>
            <a:bodyPr/>
            <a:lstStyle/>
            <a:p>
              <a:endParaRPr lang="zh-CN" altLang="en-US"/>
            </a:p>
          </p:txBody>
        </p:sp>
        <p:sp>
          <p:nvSpPr>
            <p:cNvPr id="26642" name="Line 102"/>
            <p:cNvSpPr>
              <a:spLocks noChangeShapeType="1"/>
            </p:cNvSpPr>
            <p:nvPr/>
          </p:nvSpPr>
          <p:spPr bwMode="auto">
            <a:xfrm flipH="1">
              <a:off x="4659" y="2257"/>
              <a:ext cx="2" cy="114"/>
            </a:xfrm>
            <a:prstGeom prst="line">
              <a:avLst/>
            </a:prstGeom>
            <a:noFill/>
            <a:ln w="28575">
              <a:solidFill>
                <a:schemeClr val="tx1"/>
              </a:solidFill>
              <a:round/>
              <a:headEnd/>
              <a:tailEnd/>
            </a:ln>
          </p:spPr>
          <p:txBody>
            <a:bodyPr/>
            <a:lstStyle/>
            <a:p>
              <a:endParaRPr lang="zh-CN" altLang="en-US"/>
            </a:p>
          </p:txBody>
        </p:sp>
        <p:sp>
          <p:nvSpPr>
            <p:cNvPr id="26643" name="Text Box 103"/>
            <p:cNvSpPr txBox="1">
              <a:spLocks noChangeArrowheads="1"/>
            </p:cNvSpPr>
            <p:nvPr/>
          </p:nvSpPr>
          <p:spPr bwMode="auto">
            <a:xfrm>
              <a:off x="3192" y="2505"/>
              <a:ext cx="1912" cy="269"/>
            </a:xfrm>
            <a:prstGeom prst="rect">
              <a:avLst/>
            </a:prstGeom>
            <a:noFill/>
            <a:ln w="9525">
              <a:noFill/>
              <a:miter lim="800000"/>
              <a:headEnd/>
              <a:tailEnd/>
            </a:ln>
          </p:spPr>
          <p:txBody>
            <a:bodyPr>
              <a:spAutoFit/>
            </a:bodyPr>
            <a:lstStyle/>
            <a:p>
              <a:r>
                <a:rPr lang="en-US" altLang="zh-CN" sz="1600" b="1"/>
                <a:t>    A        B        </a:t>
              </a:r>
              <a:r>
                <a:rPr lang="en-US" altLang="zh-CN" sz="1600" b="1">
                  <a:solidFill>
                    <a:srgbClr val="FF3300"/>
                  </a:solidFill>
                </a:rPr>
                <a:t>C</a:t>
              </a:r>
              <a:r>
                <a:rPr lang="en-US" altLang="zh-CN" sz="1600" b="1"/>
                <a:t>          D</a:t>
              </a:r>
            </a:p>
          </p:txBody>
        </p:sp>
        <p:sp>
          <p:nvSpPr>
            <p:cNvPr id="26644" name="Rectangle 104"/>
            <p:cNvSpPr>
              <a:spLocks noChangeArrowheads="1"/>
            </p:cNvSpPr>
            <p:nvPr/>
          </p:nvSpPr>
          <p:spPr bwMode="auto">
            <a:xfrm>
              <a:off x="4531" y="1883"/>
              <a:ext cx="229" cy="327"/>
            </a:xfrm>
            <a:prstGeom prst="rect">
              <a:avLst/>
            </a:prstGeom>
            <a:solidFill>
              <a:schemeClr val="hlink"/>
            </a:solidFill>
            <a:ln w="9525">
              <a:noFill/>
              <a:miter lim="800000"/>
              <a:headEnd/>
              <a:tailEnd/>
            </a:ln>
          </p:spPr>
          <p:txBody>
            <a:bodyPr wrap="none" anchor="ctr"/>
            <a:lstStyle/>
            <a:p>
              <a:endParaRPr lang="zh-CN" altLang="zh-CN"/>
            </a:p>
          </p:txBody>
        </p:sp>
        <p:sp>
          <p:nvSpPr>
            <p:cNvPr id="26645" name="Rectangle 105"/>
            <p:cNvSpPr>
              <a:spLocks noChangeArrowheads="1"/>
            </p:cNvSpPr>
            <p:nvPr/>
          </p:nvSpPr>
          <p:spPr bwMode="auto">
            <a:xfrm>
              <a:off x="3318" y="1847"/>
              <a:ext cx="226" cy="375"/>
            </a:xfrm>
            <a:prstGeom prst="rect">
              <a:avLst/>
            </a:prstGeom>
            <a:solidFill>
              <a:schemeClr val="bg1"/>
            </a:solidFill>
            <a:ln w="9525">
              <a:noFill/>
              <a:miter lim="800000"/>
              <a:headEnd/>
              <a:tailEnd/>
            </a:ln>
          </p:spPr>
          <p:txBody>
            <a:bodyPr wrap="none" anchor="ctr"/>
            <a:lstStyle/>
            <a:p>
              <a:endParaRPr lang="zh-CN" altLang="zh-CN"/>
            </a:p>
          </p:txBody>
        </p:sp>
        <p:sp>
          <p:nvSpPr>
            <p:cNvPr id="26646" name="Rectangle 106"/>
            <p:cNvSpPr>
              <a:spLocks noChangeArrowheads="1"/>
            </p:cNvSpPr>
            <p:nvPr/>
          </p:nvSpPr>
          <p:spPr bwMode="auto">
            <a:xfrm>
              <a:off x="3698" y="1846"/>
              <a:ext cx="225" cy="375"/>
            </a:xfrm>
            <a:prstGeom prst="rect">
              <a:avLst/>
            </a:prstGeom>
            <a:solidFill>
              <a:schemeClr val="bg1"/>
            </a:solidFill>
            <a:ln w="9525">
              <a:noFill/>
              <a:miter lim="800000"/>
              <a:headEnd/>
              <a:tailEnd/>
            </a:ln>
          </p:spPr>
          <p:txBody>
            <a:bodyPr wrap="none" anchor="ctr"/>
            <a:lstStyle/>
            <a:p>
              <a:endParaRPr lang="zh-CN" altLang="zh-CN"/>
            </a:p>
          </p:txBody>
        </p:sp>
        <p:sp>
          <p:nvSpPr>
            <p:cNvPr id="26647" name="Rectangle 107"/>
            <p:cNvSpPr>
              <a:spLocks noChangeArrowheads="1"/>
            </p:cNvSpPr>
            <p:nvPr/>
          </p:nvSpPr>
          <p:spPr bwMode="auto">
            <a:xfrm>
              <a:off x="3698" y="1893"/>
              <a:ext cx="228" cy="322"/>
            </a:xfrm>
            <a:prstGeom prst="rect">
              <a:avLst/>
            </a:prstGeom>
            <a:solidFill>
              <a:schemeClr val="hlink"/>
            </a:solidFill>
            <a:ln w="9525">
              <a:noFill/>
              <a:miter lim="800000"/>
              <a:headEnd/>
              <a:tailEnd/>
            </a:ln>
          </p:spPr>
          <p:txBody>
            <a:bodyPr wrap="none" anchor="ctr"/>
            <a:lstStyle/>
            <a:p>
              <a:endParaRPr lang="zh-CN" altLang="zh-CN"/>
            </a:p>
          </p:txBody>
        </p:sp>
        <p:sp>
          <p:nvSpPr>
            <p:cNvPr id="26648" name="Rectangle 108"/>
            <p:cNvSpPr>
              <a:spLocks noChangeArrowheads="1"/>
            </p:cNvSpPr>
            <p:nvPr/>
          </p:nvSpPr>
          <p:spPr bwMode="auto">
            <a:xfrm>
              <a:off x="3692" y="1850"/>
              <a:ext cx="234" cy="370"/>
            </a:xfrm>
            <a:prstGeom prst="rect">
              <a:avLst/>
            </a:prstGeom>
            <a:noFill/>
            <a:ln w="38100">
              <a:solidFill>
                <a:schemeClr val="tx1"/>
              </a:solidFill>
              <a:miter lim="800000"/>
              <a:headEnd/>
              <a:tailEnd/>
            </a:ln>
          </p:spPr>
          <p:txBody>
            <a:bodyPr wrap="none" anchor="ctr"/>
            <a:lstStyle/>
            <a:p>
              <a:endParaRPr lang="zh-CN" altLang="zh-CN"/>
            </a:p>
          </p:txBody>
        </p:sp>
        <p:sp>
          <p:nvSpPr>
            <p:cNvPr id="26649" name="Rectangle 109"/>
            <p:cNvSpPr>
              <a:spLocks noChangeArrowheads="1"/>
            </p:cNvSpPr>
            <p:nvPr/>
          </p:nvSpPr>
          <p:spPr bwMode="auto">
            <a:xfrm>
              <a:off x="4536" y="1843"/>
              <a:ext cx="234" cy="371"/>
            </a:xfrm>
            <a:prstGeom prst="rect">
              <a:avLst/>
            </a:prstGeom>
            <a:noFill/>
            <a:ln w="38100">
              <a:solidFill>
                <a:schemeClr val="tx1"/>
              </a:solidFill>
              <a:miter lim="800000"/>
              <a:headEnd/>
              <a:tailEnd/>
            </a:ln>
          </p:spPr>
          <p:txBody>
            <a:bodyPr wrap="none" anchor="ctr"/>
            <a:lstStyle/>
            <a:p>
              <a:endParaRPr lang="zh-CN" altLang="zh-CN"/>
            </a:p>
          </p:txBody>
        </p:sp>
        <p:sp>
          <p:nvSpPr>
            <p:cNvPr id="26650" name="Text Box 110"/>
            <p:cNvSpPr txBox="1">
              <a:spLocks noChangeArrowheads="1"/>
            </p:cNvSpPr>
            <p:nvPr/>
          </p:nvSpPr>
          <p:spPr bwMode="auto">
            <a:xfrm>
              <a:off x="4306" y="1941"/>
              <a:ext cx="209" cy="316"/>
            </a:xfrm>
            <a:prstGeom prst="rect">
              <a:avLst/>
            </a:prstGeom>
            <a:noFill/>
            <a:ln w="9525">
              <a:noFill/>
              <a:miter lim="800000"/>
              <a:headEnd/>
              <a:tailEnd/>
            </a:ln>
          </p:spPr>
          <p:txBody>
            <a:bodyPr wrap="none">
              <a:spAutoFit/>
            </a:bodyPr>
            <a:lstStyle/>
            <a:p>
              <a:r>
                <a:rPr lang="en-US" altLang="zh-CN" sz="2000" b="1"/>
                <a:t>+</a:t>
              </a:r>
            </a:p>
          </p:txBody>
        </p:sp>
        <p:sp>
          <p:nvSpPr>
            <p:cNvPr id="26651" name="Line 111"/>
            <p:cNvSpPr>
              <a:spLocks noChangeShapeType="1"/>
            </p:cNvSpPr>
            <p:nvPr/>
          </p:nvSpPr>
          <p:spPr bwMode="auto">
            <a:xfrm flipH="1">
              <a:off x="3649" y="1897"/>
              <a:ext cx="276" cy="1"/>
            </a:xfrm>
            <a:prstGeom prst="line">
              <a:avLst/>
            </a:prstGeom>
            <a:noFill/>
            <a:ln w="9525">
              <a:solidFill>
                <a:schemeClr val="tx1"/>
              </a:solidFill>
              <a:round/>
              <a:headEnd/>
              <a:tailEnd/>
            </a:ln>
          </p:spPr>
          <p:txBody>
            <a:bodyPr/>
            <a:lstStyle/>
            <a:p>
              <a:endParaRPr lang="zh-CN" altLang="en-US"/>
            </a:p>
          </p:txBody>
        </p:sp>
        <p:sp>
          <p:nvSpPr>
            <p:cNvPr id="26652" name="Rectangle 112"/>
            <p:cNvSpPr>
              <a:spLocks noChangeArrowheads="1"/>
            </p:cNvSpPr>
            <p:nvPr/>
          </p:nvSpPr>
          <p:spPr bwMode="auto">
            <a:xfrm>
              <a:off x="3321" y="1892"/>
              <a:ext cx="229" cy="327"/>
            </a:xfrm>
            <a:prstGeom prst="rect">
              <a:avLst/>
            </a:prstGeom>
            <a:solidFill>
              <a:schemeClr val="hlink"/>
            </a:solidFill>
            <a:ln w="9525">
              <a:noFill/>
              <a:miter lim="800000"/>
              <a:headEnd/>
              <a:tailEnd/>
            </a:ln>
          </p:spPr>
          <p:txBody>
            <a:bodyPr wrap="none" anchor="ctr"/>
            <a:lstStyle/>
            <a:p>
              <a:endParaRPr lang="zh-CN" altLang="zh-CN"/>
            </a:p>
          </p:txBody>
        </p:sp>
        <p:sp>
          <p:nvSpPr>
            <p:cNvPr id="26653" name="Rectangle 113"/>
            <p:cNvSpPr>
              <a:spLocks noChangeArrowheads="1"/>
            </p:cNvSpPr>
            <p:nvPr/>
          </p:nvSpPr>
          <p:spPr bwMode="auto">
            <a:xfrm>
              <a:off x="3315" y="1854"/>
              <a:ext cx="235" cy="370"/>
            </a:xfrm>
            <a:prstGeom prst="rect">
              <a:avLst/>
            </a:prstGeom>
            <a:noFill/>
            <a:ln w="38100">
              <a:solidFill>
                <a:schemeClr val="tx1"/>
              </a:solidFill>
              <a:miter lim="800000"/>
              <a:headEnd/>
              <a:tailEnd/>
            </a:ln>
          </p:spPr>
          <p:txBody>
            <a:bodyPr wrap="none" anchor="ctr"/>
            <a:lstStyle/>
            <a:p>
              <a:endParaRPr lang="zh-CN" altLang="zh-CN"/>
            </a:p>
          </p:txBody>
        </p:sp>
        <p:sp>
          <p:nvSpPr>
            <p:cNvPr id="26654" name="Line 114"/>
            <p:cNvSpPr>
              <a:spLocks noChangeShapeType="1"/>
            </p:cNvSpPr>
            <p:nvPr/>
          </p:nvSpPr>
          <p:spPr bwMode="auto">
            <a:xfrm flipH="1">
              <a:off x="3272" y="1896"/>
              <a:ext cx="276" cy="1"/>
            </a:xfrm>
            <a:prstGeom prst="line">
              <a:avLst/>
            </a:prstGeom>
            <a:noFill/>
            <a:ln w="9525">
              <a:solidFill>
                <a:schemeClr val="tx1"/>
              </a:solidFill>
              <a:round/>
              <a:headEnd/>
              <a:tailEnd/>
            </a:ln>
          </p:spPr>
          <p:txBody>
            <a:bodyPr/>
            <a:lstStyle/>
            <a:p>
              <a:endParaRPr lang="zh-CN" altLang="en-US"/>
            </a:p>
          </p:txBody>
        </p:sp>
        <p:sp>
          <p:nvSpPr>
            <p:cNvPr id="26655" name="Rectangle 115"/>
            <p:cNvSpPr>
              <a:spLocks noChangeArrowheads="1"/>
            </p:cNvSpPr>
            <p:nvPr/>
          </p:nvSpPr>
          <p:spPr bwMode="auto">
            <a:xfrm>
              <a:off x="4073" y="1845"/>
              <a:ext cx="226" cy="374"/>
            </a:xfrm>
            <a:prstGeom prst="rect">
              <a:avLst/>
            </a:prstGeom>
            <a:solidFill>
              <a:schemeClr val="bg1"/>
            </a:solidFill>
            <a:ln w="9525">
              <a:noFill/>
              <a:miter lim="800000"/>
              <a:headEnd/>
              <a:tailEnd/>
            </a:ln>
          </p:spPr>
          <p:txBody>
            <a:bodyPr wrap="none" anchor="ctr"/>
            <a:lstStyle/>
            <a:p>
              <a:endParaRPr lang="zh-CN" altLang="zh-CN"/>
            </a:p>
          </p:txBody>
        </p:sp>
        <p:sp>
          <p:nvSpPr>
            <p:cNvPr id="26656" name="Rectangle 116"/>
            <p:cNvSpPr>
              <a:spLocks noChangeArrowheads="1"/>
            </p:cNvSpPr>
            <p:nvPr/>
          </p:nvSpPr>
          <p:spPr bwMode="auto">
            <a:xfrm>
              <a:off x="4073" y="1902"/>
              <a:ext cx="229" cy="312"/>
            </a:xfrm>
            <a:prstGeom prst="rect">
              <a:avLst/>
            </a:prstGeom>
            <a:solidFill>
              <a:schemeClr val="hlink"/>
            </a:solidFill>
            <a:ln w="9525">
              <a:noFill/>
              <a:miter lim="800000"/>
              <a:headEnd/>
              <a:tailEnd/>
            </a:ln>
          </p:spPr>
          <p:txBody>
            <a:bodyPr wrap="none" anchor="ctr"/>
            <a:lstStyle/>
            <a:p>
              <a:endParaRPr lang="zh-CN" altLang="zh-CN"/>
            </a:p>
          </p:txBody>
        </p:sp>
        <p:sp>
          <p:nvSpPr>
            <p:cNvPr id="26657" name="Rectangle 117"/>
            <p:cNvSpPr>
              <a:spLocks noChangeArrowheads="1"/>
            </p:cNvSpPr>
            <p:nvPr/>
          </p:nvSpPr>
          <p:spPr bwMode="auto">
            <a:xfrm>
              <a:off x="4068" y="1848"/>
              <a:ext cx="234" cy="370"/>
            </a:xfrm>
            <a:prstGeom prst="rect">
              <a:avLst/>
            </a:prstGeom>
            <a:noFill/>
            <a:ln w="38100">
              <a:solidFill>
                <a:schemeClr val="tx1"/>
              </a:solidFill>
              <a:miter lim="800000"/>
              <a:headEnd/>
              <a:tailEnd/>
            </a:ln>
          </p:spPr>
          <p:txBody>
            <a:bodyPr wrap="none" anchor="ctr"/>
            <a:lstStyle/>
            <a:p>
              <a:endParaRPr lang="zh-CN" altLang="zh-CN"/>
            </a:p>
          </p:txBody>
        </p:sp>
        <p:sp>
          <p:nvSpPr>
            <p:cNvPr id="26658" name="Line 118"/>
            <p:cNvSpPr>
              <a:spLocks noChangeShapeType="1"/>
            </p:cNvSpPr>
            <p:nvPr/>
          </p:nvSpPr>
          <p:spPr bwMode="auto">
            <a:xfrm flipH="1">
              <a:off x="4025" y="1895"/>
              <a:ext cx="276" cy="1"/>
            </a:xfrm>
            <a:prstGeom prst="line">
              <a:avLst/>
            </a:prstGeom>
            <a:noFill/>
            <a:ln w="9525">
              <a:solidFill>
                <a:schemeClr val="tx1"/>
              </a:solidFill>
              <a:round/>
              <a:headEnd/>
              <a:tailEnd/>
            </a:ln>
          </p:spPr>
          <p:txBody>
            <a:bodyPr/>
            <a:lstStyle/>
            <a:p>
              <a:endParaRPr lang="zh-CN" altLang="en-US"/>
            </a:p>
          </p:txBody>
        </p:sp>
        <p:sp>
          <p:nvSpPr>
            <p:cNvPr id="26659" name="Rectangle 119"/>
            <p:cNvSpPr>
              <a:spLocks noChangeArrowheads="1"/>
            </p:cNvSpPr>
            <p:nvPr/>
          </p:nvSpPr>
          <p:spPr bwMode="auto">
            <a:xfrm>
              <a:off x="3583" y="1339"/>
              <a:ext cx="877" cy="219"/>
            </a:xfrm>
            <a:prstGeom prst="rect">
              <a:avLst/>
            </a:prstGeom>
            <a:solidFill>
              <a:srgbClr val="B7D600">
                <a:alpha val="39999"/>
              </a:srgbClr>
            </a:solidFill>
            <a:ln w="28575">
              <a:solidFill>
                <a:schemeClr val="tx1"/>
              </a:solidFill>
              <a:miter lim="800000"/>
              <a:headEnd/>
              <a:tailEnd/>
            </a:ln>
          </p:spPr>
          <p:txBody>
            <a:bodyPr wrap="none" anchor="ctr"/>
            <a:lstStyle/>
            <a:p>
              <a:pPr algn="ctr"/>
              <a:r>
                <a:rPr lang="en-US" altLang="zh-CN"/>
                <a:t>Clients</a:t>
              </a:r>
            </a:p>
          </p:txBody>
        </p:sp>
        <p:sp>
          <p:nvSpPr>
            <p:cNvPr id="26660" name="Text Box 120"/>
            <p:cNvSpPr txBox="1">
              <a:spLocks noChangeArrowheads="1"/>
            </p:cNvSpPr>
            <p:nvPr/>
          </p:nvSpPr>
          <p:spPr bwMode="auto">
            <a:xfrm>
              <a:off x="3933" y="1615"/>
              <a:ext cx="468" cy="1046"/>
            </a:xfrm>
            <a:prstGeom prst="rect">
              <a:avLst/>
            </a:prstGeom>
            <a:noFill/>
            <a:ln w="9525">
              <a:noFill/>
              <a:miter lim="800000"/>
              <a:headEnd/>
              <a:tailEnd/>
            </a:ln>
          </p:spPr>
          <p:txBody>
            <a:bodyPr>
              <a:spAutoFit/>
            </a:bodyPr>
            <a:lstStyle/>
            <a:p>
              <a:r>
                <a:rPr lang="en-US" altLang="zh-CN" sz="8000">
                  <a:solidFill>
                    <a:srgbClr val="FF3300"/>
                  </a:solidFill>
                </a:rPr>
                <a:t>X</a:t>
              </a:r>
            </a:p>
          </p:txBody>
        </p:sp>
      </p:gr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0" y="6156325"/>
            <a:ext cx="9144000" cy="7016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0531" name="Rectangle 2"/>
          <p:cNvSpPr>
            <a:spLocks noGrp="1" noChangeArrowheads="1"/>
          </p:cNvSpPr>
          <p:nvPr>
            <p:ph type="title" idx="4294967295"/>
          </p:nvPr>
        </p:nvSpPr>
        <p:spPr>
          <a:xfrm>
            <a:off x="0" y="12700"/>
            <a:ext cx="6953250" cy="1143000"/>
          </a:xfrm>
        </p:spPr>
        <p:txBody>
          <a:bodyPr/>
          <a:lstStyle/>
          <a:p>
            <a:pPr eaLnBrk="1" hangingPunct="1">
              <a:defRPr/>
            </a:pPr>
            <a:r>
              <a:rPr lang="en-US" altLang="zh-CN" smtClean="0">
                <a:effectLst>
                  <a:outerShdw blurRad="38100" dist="38100" dir="2700000" algn="tl">
                    <a:srgbClr val="000000"/>
                  </a:outerShdw>
                </a:effectLst>
                <a:ea typeface="宋体" pitchFamily="2" charset="-122"/>
              </a:rPr>
              <a:t>ASE CE – </a:t>
            </a:r>
            <a:r>
              <a:rPr lang="zh-CN" altLang="en-US" smtClean="0">
                <a:effectLst>
                  <a:outerShdw blurRad="38100" dist="38100" dir="2700000" algn="tl">
                    <a:srgbClr val="000000"/>
                  </a:outerShdw>
                </a:effectLst>
                <a:ea typeface="宋体" pitchFamily="2" charset="-122"/>
              </a:rPr>
              <a:t>物理集群架构和组件</a:t>
            </a:r>
          </a:p>
        </p:txBody>
      </p:sp>
      <p:sp>
        <p:nvSpPr>
          <p:cNvPr id="28676" name="Rectangle 3"/>
          <p:cNvSpPr>
            <a:spLocks noGrp="1" noChangeArrowheads="1"/>
          </p:cNvSpPr>
          <p:nvPr>
            <p:ph type="body" idx="4294967295"/>
          </p:nvPr>
        </p:nvSpPr>
        <p:spPr>
          <a:xfrm>
            <a:off x="503238" y="1331913"/>
            <a:ext cx="6735762" cy="2401887"/>
          </a:xfrm>
        </p:spPr>
        <p:txBody>
          <a:bodyPr/>
          <a:lstStyle/>
          <a:p>
            <a:pPr marL="261938" indent="-261938" eaLnBrk="1" hangingPunct="1">
              <a:buFont typeface="Wingdings" pitchFamily="2" charset="2"/>
              <a:buChar char="q"/>
            </a:pPr>
            <a:r>
              <a:rPr lang="en-US" altLang="zh-CN" sz="1800" b="0" smtClean="0">
                <a:ea typeface="宋体" charset="-122"/>
              </a:rPr>
              <a:t>Shared Disk Cluster </a:t>
            </a:r>
            <a:r>
              <a:rPr lang="zh-CN" altLang="en-US" sz="1800" b="0" smtClean="0">
                <a:ea typeface="宋体" charset="-122"/>
              </a:rPr>
              <a:t>体系架构</a:t>
            </a:r>
          </a:p>
          <a:p>
            <a:pPr marL="261938" indent="-261938" eaLnBrk="1" hangingPunct="1">
              <a:buFont typeface="Wingdings" pitchFamily="2" charset="2"/>
              <a:buChar char="q"/>
            </a:pPr>
            <a:r>
              <a:rPr lang="zh-CN" altLang="en-US" sz="1800" b="0" smtClean="0">
                <a:ea typeface="宋体" charset="-122"/>
              </a:rPr>
              <a:t>多服务器连接到共享磁盘 </a:t>
            </a:r>
            <a:r>
              <a:rPr lang="en-US" altLang="zh-CN" sz="1800" b="0" smtClean="0">
                <a:ea typeface="宋体" charset="-122"/>
              </a:rPr>
              <a:t>(SAN)</a:t>
            </a:r>
          </a:p>
          <a:p>
            <a:pPr marL="261938" indent="-261938" eaLnBrk="1" hangingPunct="1">
              <a:buFont typeface="Wingdings" pitchFamily="2" charset="2"/>
              <a:buChar char="q"/>
            </a:pPr>
            <a:r>
              <a:rPr lang="zh-CN" altLang="en-US" sz="1800" b="0" smtClean="0">
                <a:ea typeface="宋体" charset="-122"/>
              </a:rPr>
              <a:t>内部</a:t>
            </a:r>
            <a:r>
              <a:rPr lang="en-US" altLang="zh-CN" sz="1800" b="0" smtClean="0">
                <a:ea typeface="宋体" charset="-122"/>
              </a:rPr>
              <a:t>Cluster</a:t>
            </a:r>
            <a:r>
              <a:rPr lang="zh-CN" altLang="en-US" sz="1800" b="0" smtClean="0">
                <a:ea typeface="宋体" charset="-122"/>
              </a:rPr>
              <a:t>通信需要一个或两个专属网络</a:t>
            </a:r>
          </a:p>
          <a:p>
            <a:pPr marL="620713" lvl="2" indent="-261938" eaLnBrk="1" hangingPunct="1">
              <a:buFont typeface="Wingdings" pitchFamily="2" charset="2"/>
              <a:buChar char="q"/>
            </a:pPr>
            <a:r>
              <a:rPr lang="en-US" altLang="zh-CN" sz="1400" smtClean="0">
                <a:ea typeface="宋体" charset="-122"/>
              </a:rPr>
              <a:t>1GBit </a:t>
            </a:r>
            <a:r>
              <a:rPr lang="zh-CN" altLang="en-US" sz="1400" smtClean="0">
                <a:ea typeface="宋体" charset="-122"/>
              </a:rPr>
              <a:t>或</a:t>
            </a:r>
            <a:r>
              <a:rPr lang="en-US" altLang="zh-CN" sz="1400" smtClean="0">
                <a:ea typeface="宋体" charset="-122"/>
              </a:rPr>
              <a:t>10Gbit Ethernet</a:t>
            </a:r>
          </a:p>
          <a:p>
            <a:pPr marL="620713" lvl="2" indent="-261938" eaLnBrk="1" hangingPunct="1">
              <a:buFont typeface="Wingdings" pitchFamily="2" charset="2"/>
              <a:buChar char="q"/>
            </a:pPr>
            <a:r>
              <a:rPr lang="en-US" altLang="zh-CN" sz="1400" smtClean="0">
                <a:ea typeface="宋体" charset="-122"/>
              </a:rPr>
              <a:t>Infiniband (IB)</a:t>
            </a:r>
          </a:p>
          <a:p>
            <a:pPr marL="261938" indent="-261938" eaLnBrk="1" hangingPunct="1">
              <a:buFont typeface="Wingdings" pitchFamily="2" charset="2"/>
              <a:buChar char="q"/>
            </a:pPr>
            <a:r>
              <a:rPr lang="zh-CN" altLang="en-US" sz="1800" b="0" smtClean="0">
                <a:ea typeface="宋体" charset="-122"/>
              </a:rPr>
              <a:t>每个服务器有一个</a:t>
            </a:r>
            <a:r>
              <a:rPr lang="en-US" altLang="zh-CN" sz="1800" b="0" smtClean="0">
                <a:ea typeface="宋体" charset="-122"/>
              </a:rPr>
              <a:t>ASE </a:t>
            </a:r>
            <a:r>
              <a:rPr lang="zh-CN" altLang="en-US" sz="1800" b="0" smtClean="0">
                <a:ea typeface="宋体" charset="-122"/>
              </a:rPr>
              <a:t>实例（</a:t>
            </a:r>
            <a:r>
              <a:rPr lang="en-US" altLang="zh-CN" sz="1800" b="0" smtClean="0">
                <a:ea typeface="宋体" charset="-122"/>
              </a:rPr>
              <a:t>Instance </a:t>
            </a:r>
            <a:r>
              <a:rPr lang="zh-CN" altLang="en-US" sz="1800" b="0" smtClean="0">
                <a:ea typeface="宋体" charset="-122"/>
              </a:rPr>
              <a:t>）</a:t>
            </a:r>
          </a:p>
          <a:p>
            <a:pPr marL="261938" indent="-261938" eaLnBrk="1" hangingPunct="1">
              <a:buFont typeface="Wingdings" pitchFamily="2" charset="2"/>
              <a:buChar char="q"/>
            </a:pPr>
            <a:r>
              <a:rPr lang="zh-CN" altLang="en-US" sz="1800" b="0" smtClean="0">
                <a:ea typeface="宋体" charset="-122"/>
              </a:rPr>
              <a:t>有一个软件和配置文件需要的共享文件系统</a:t>
            </a:r>
          </a:p>
        </p:txBody>
      </p:sp>
      <p:grpSp>
        <p:nvGrpSpPr>
          <p:cNvPr id="28677" name="Group 54"/>
          <p:cNvGrpSpPr>
            <a:grpSpLocks/>
          </p:cNvGrpSpPr>
          <p:nvPr/>
        </p:nvGrpSpPr>
        <p:grpSpPr bwMode="auto">
          <a:xfrm>
            <a:off x="6950075" y="3762375"/>
            <a:ext cx="1905000" cy="2895600"/>
            <a:chOff x="4464" y="1200"/>
            <a:chExt cx="1200" cy="2448"/>
          </a:xfrm>
        </p:grpSpPr>
        <p:pic>
          <p:nvPicPr>
            <p:cNvPr id="28718" name="Picture 55"/>
            <p:cNvPicPr>
              <a:picLocks noChangeAspect="1" noChangeArrowheads="1"/>
            </p:cNvPicPr>
            <p:nvPr/>
          </p:nvPicPr>
          <p:blipFill>
            <a:blip r:embed="rId2" cstate="print"/>
            <a:srcRect/>
            <a:stretch>
              <a:fillRect/>
            </a:stretch>
          </p:blipFill>
          <p:spPr bwMode="auto">
            <a:xfrm>
              <a:off x="4608" y="1344"/>
              <a:ext cx="457" cy="287"/>
            </a:xfrm>
            <a:prstGeom prst="rect">
              <a:avLst/>
            </a:prstGeom>
            <a:solidFill>
              <a:srgbClr val="9EBD0D"/>
            </a:solidFill>
            <a:ln w="9525">
              <a:noFill/>
              <a:round/>
              <a:headEnd/>
              <a:tailEnd/>
            </a:ln>
          </p:spPr>
        </p:pic>
        <p:pic>
          <p:nvPicPr>
            <p:cNvPr id="28719" name="Picture 56"/>
            <p:cNvPicPr>
              <a:picLocks noChangeAspect="1" noChangeArrowheads="1"/>
            </p:cNvPicPr>
            <p:nvPr/>
          </p:nvPicPr>
          <p:blipFill>
            <a:blip r:embed="rId2" cstate="print"/>
            <a:srcRect/>
            <a:stretch>
              <a:fillRect/>
            </a:stretch>
          </p:blipFill>
          <p:spPr bwMode="auto">
            <a:xfrm>
              <a:off x="4608" y="1824"/>
              <a:ext cx="457" cy="287"/>
            </a:xfrm>
            <a:prstGeom prst="rect">
              <a:avLst/>
            </a:prstGeom>
            <a:solidFill>
              <a:srgbClr val="9EBD0D"/>
            </a:solidFill>
            <a:ln w="9525">
              <a:noFill/>
              <a:round/>
              <a:headEnd/>
              <a:tailEnd/>
            </a:ln>
          </p:spPr>
        </p:pic>
        <p:pic>
          <p:nvPicPr>
            <p:cNvPr id="28720" name="Picture 57"/>
            <p:cNvPicPr>
              <a:picLocks noChangeAspect="1" noChangeArrowheads="1"/>
            </p:cNvPicPr>
            <p:nvPr/>
          </p:nvPicPr>
          <p:blipFill>
            <a:blip r:embed="rId2" cstate="print"/>
            <a:srcRect/>
            <a:stretch>
              <a:fillRect/>
            </a:stretch>
          </p:blipFill>
          <p:spPr bwMode="auto">
            <a:xfrm>
              <a:off x="4608" y="2112"/>
              <a:ext cx="457" cy="287"/>
            </a:xfrm>
            <a:prstGeom prst="rect">
              <a:avLst/>
            </a:prstGeom>
            <a:solidFill>
              <a:srgbClr val="9EBD0D"/>
            </a:solidFill>
            <a:ln w="9525">
              <a:noFill/>
              <a:round/>
              <a:headEnd/>
              <a:tailEnd/>
            </a:ln>
          </p:spPr>
        </p:pic>
        <p:pic>
          <p:nvPicPr>
            <p:cNvPr id="28721" name="Picture 58"/>
            <p:cNvPicPr>
              <a:picLocks noChangeAspect="1" noChangeArrowheads="1"/>
            </p:cNvPicPr>
            <p:nvPr/>
          </p:nvPicPr>
          <p:blipFill>
            <a:blip r:embed="rId2" cstate="print"/>
            <a:srcRect/>
            <a:stretch>
              <a:fillRect/>
            </a:stretch>
          </p:blipFill>
          <p:spPr bwMode="auto">
            <a:xfrm>
              <a:off x="4608" y="2448"/>
              <a:ext cx="457" cy="287"/>
            </a:xfrm>
            <a:prstGeom prst="rect">
              <a:avLst/>
            </a:prstGeom>
            <a:solidFill>
              <a:srgbClr val="9EBD0D"/>
            </a:solidFill>
            <a:ln w="9525">
              <a:noFill/>
              <a:round/>
              <a:headEnd/>
              <a:tailEnd/>
            </a:ln>
          </p:spPr>
        </p:pic>
        <p:pic>
          <p:nvPicPr>
            <p:cNvPr id="28722" name="Picture 59"/>
            <p:cNvPicPr>
              <a:picLocks noChangeAspect="1" noChangeArrowheads="1"/>
            </p:cNvPicPr>
            <p:nvPr/>
          </p:nvPicPr>
          <p:blipFill>
            <a:blip r:embed="rId2" cstate="print"/>
            <a:srcRect/>
            <a:stretch>
              <a:fillRect/>
            </a:stretch>
          </p:blipFill>
          <p:spPr bwMode="auto">
            <a:xfrm>
              <a:off x="5088" y="1824"/>
              <a:ext cx="457" cy="287"/>
            </a:xfrm>
            <a:prstGeom prst="rect">
              <a:avLst/>
            </a:prstGeom>
            <a:solidFill>
              <a:srgbClr val="9EBD0D"/>
            </a:solidFill>
            <a:ln w="9525">
              <a:noFill/>
              <a:round/>
              <a:headEnd/>
              <a:tailEnd/>
            </a:ln>
          </p:spPr>
        </p:pic>
        <p:pic>
          <p:nvPicPr>
            <p:cNvPr id="28723" name="Picture 60"/>
            <p:cNvPicPr>
              <a:picLocks noChangeAspect="1" noChangeArrowheads="1"/>
            </p:cNvPicPr>
            <p:nvPr/>
          </p:nvPicPr>
          <p:blipFill>
            <a:blip r:embed="rId2" cstate="print"/>
            <a:srcRect/>
            <a:stretch>
              <a:fillRect/>
            </a:stretch>
          </p:blipFill>
          <p:spPr bwMode="auto">
            <a:xfrm>
              <a:off x="5088" y="2112"/>
              <a:ext cx="457" cy="287"/>
            </a:xfrm>
            <a:prstGeom prst="rect">
              <a:avLst/>
            </a:prstGeom>
            <a:solidFill>
              <a:srgbClr val="9EBD0D"/>
            </a:solidFill>
            <a:ln w="9525">
              <a:noFill/>
              <a:round/>
              <a:headEnd/>
              <a:tailEnd/>
            </a:ln>
          </p:spPr>
        </p:pic>
        <p:pic>
          <p:nvPicPr>
            <p:cNvPr id="28724" name="Picture 61"/>
            <p:cNvPicPr>
              <a:picLocks noChangeAspect="1" noChangeArrowheads="1"/>
            </p:cNvPicPr>
            <p:nvPr/>
          </p:nvPicPr>
          <p:blipFill>
            <a:blip r:embed="rId2" cstate="print"/>
            <a:srcRect/>
            <a:stretch>
              <a:fillRect/>
            </a:stretch>
          </p:blipFill>
          <p:spPr bwMode="auto">
            <a:xfrm>
              <a:off x="5088" y="2448"/>
              <a:ext cx="457" cy="287"/>
            </a:xfrm>
            <a:prstGeom prst="rect">
              <a:avLst/>
            </a:prstGeom>
            <a:solidFill>
              <a:srgbClr val="9EBD0D"/>
            </a:solidFill>
            <a:ln w="9525">
              <a:noFill/>
              <a:round/>
              <a:headEnd/>
              <a:tailEnd/>
            </a:ln>
          </p:spPr>
        </p:pic>
        <p:sp>
          <p:nvSpPr>
            <p:cNvPr id="28725" name="Text Box 62"/>
            <p:cNvSpPr txBox="1">
              <a:spLocks noChangeArrowheads="1"/>
            </p:cNvSpPr>
            <p:nvPr/>
          </p:nvSpPr>
          <p:spPr bwMode="auto">
            <a:xfrm>
              <a:off x="5040" y="1297"/>
              <a:ext cx="624" cy="413"/>
            </a:xfrm>
            <a:prstGeom prst="rect">
              <a:avLst/>
            </a:prstGeom>
            <a:noFill/>
            <a:ln w="9525">
              <a:noFill/>
              <a:round/>
              <a:headEnd/>
              <a:tailEnd/>
            </a:ln>
          </p:spPr>
          <p:txBody>
            <a:bodyPr lIns="90000" tIns="46800" rIns="90000" bIns="46800">
              <a:spAutoFit/>
            </a:bodyPr>
            <a:lstStyle/>
            <a:p>
              <a:pPr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0000"/>
                  </a:solidFill>
                  <a:cs typeface="Tahoma" pitchFamily="34" charset="0"/>
                </a:rPr>
                <a:t>Quorum Device</a:t>
              </a:r>
            </a:p>
          </p:txBody>
        </p:sp>
        <p:sp>
          <p:nvSpPr>
            <p:cNvPr id="28726" name="Text Box 63"/>
            <p:cNvSpPr txBox="1">
              <a:spLocks noChangeArrowheads="1"/>
            </p:cNvSpPr>
            <p:nvPr/>
          </p:nvSpPr>
          <p:spPr bwMode="auto">
            <a:xfrm>
              <a:off x="4704" y="2735"/>
              <a:ext cx="768" cy="414"/>
            </a:xfrm>
            <a:prstGeom prst="rect">
              <a:avLst/>
            </a:prstGeom>
            <a:noFill/>
            <a:ln w="9525">
              <a:noFill/>
              <a:round/>
              <a:headEnd/>
              <a:tailEnd/>
            </a:ln>
          </p:spPr>
          <p:txBody>
            <a:bodyPr lIns="90000" tIns="46800" rIns="90000" bIns="46800">
              <a:spAutoFit/>
            </a:bodyPr>
            <a:lstStyle/>
            <a:p>
              <a:pPr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0000"/>
                  </a:solidFill>
                  <a:cs typeface="Tahoma" pitchFamily="34" charset="0"/>
                </a:rPr>
                <a:t>Database Devices</a:t>
              </a:r>
            </a:p>
          </p:txBody>
        </p:sp>
        <p:sp>
          <p:nvSpPr>
            <p:cNvPr id="28727" name="Rectangle 64"/>
            <p:cNvSpPr>
              <a:spLocks noChangeArrowheads="1"/>
            </p:cNvSpPr>
            <p:nvPr/>
          </p:nvSpPr>
          <p:spPr bwMode="auto">
            <a:xfrm>
              <a:off x="4512" y="1776"/>
              <a:ext cx="1104" cy="1392"/>
            </a:xfrm>
            <a:prstGeom prst="rect">
              <a:avLst/>
            </a:prstGeom>
            <a:noFill/>
            <a:ln w="9360">
              <a:solidFill>
                <a:srgbClr val="000000"/>
              </a:solidFill>
              <a:miter lim="800000"/>
              <a:headEnd/>
              <a:tailEnd/>
            </a:ln>
          </p:spPr>
          <p:txBody>
            <a:bodyPr wrap="none" anchor="ctr"/>
            <a:lstStyle/>
            <a:p>
              <a:endParaRPr lang="zh-CN" altLang="zh-CN"/>
            </a:p>
          </p:txBody>
        </p:sp>
        <p:sp>
          <p:nvSpPr>
            <p:cNvPr id="28728" name="Rectangle 65"/>
            <p:cNvSpPr>
              <a:spLocks noChangeArrowheads="1"/>
            </p:cNvSpPr>
            <p:nvPr/>
          </p:nvSpPr>
          <p:spPr bwMode="auto">
            <a:xfrm>
              <a:off x="4512" y="1296"/>
              <a:ext cx="1104" cy="432"/>
            </a:xfrm>
            <a:prstGeom prst="rect">
              <a:avLst/>
            </a:prstGeom>
            <a:noFill/>
            <a:ln w="9360">
              <a:solidFill>
                <a:srgbClr val="000000"/>
              </a:solidFill>
              <a:miter lim="800000"/>
              <a:headEnd/>
              <a:tailEnd/>
            </a:ln>
          </p:spPr>
          <p:txBody>
            <a:bodyPr wrap="none" anchor="ctr"/>
            <a:lstStyle/>
            <a:p>
              <a:endParaRPr lang="zh-CN" altLang="zh-CN"/>
            </a:p>
          </p:txBody>
        </p:sp>
        <p:sp>
          <p:nvSpPr>
            <p:cNvPr id="28729" name="Rectangle 66"/>
            <p:cNvSpPr>
              <a:spLocks noChangeArrowheads="1"/>
            </p:cNvSpPr>
            <p:nvPr/>
          </p:nvSpPr>
          <p:spPr bwMode="auto">
            <a:xfrm>
              <a:off x="4464" y="1200"/>
              <a:ext cx="1200" cy="2448"/>
            </a:xfrm>
            <a:prstGeom prst="rect">
              <a:avLst/>
            </a:prstGeom>
            <a:solidFill>
              <a:srgbClr val="50517A">
                <a:alpha val="9804"/>
              </a:srgbClr>
            </a:solidFill>
            <a:ln w="28440">
              <a:solidFill>
                <a:srgbClr val="000000"/>
              </a:solidFill>
              <a:miter lim="800000"/>
              <a:headEnd/>
              <a:tailEnd/>
            </a:ln>
          </p:spPr>
          <p:txBody>
            <a:bodyPr wrap="none" anchor="ctr"/>
            <a:lstStyle/>
            <a:p>
              <a:endParaRPr lang="zh-CN" altLang="zh-CN"/>
            </a:p>
          </p:txBody>
        </p:sp>
        <p:sp>
          <p:nvSpPr>
            <p:cNvPr id="28730" name="Text Box 67"/>
            <p:cNvSpPr txBox="1">
              <a:spLocks noChangeArrowheads="1"/>
            </p:cNvSpPr>
            <p:nvPr/>
          </p:nvSpPr>
          <p:spPr bwMode="auto">
            <a:xfrm>
              <a:off x="4464" y="3169"/>
              <a:ext cx="1200" cy="245"/>
            </a:xfrm>
            <a:prstGeom prst="rect">
              <a:avLst/>
            </a:prstGeom>
            <a:noFill/>
            <a:ln w="9525">
              <a:noFill/>
              <a:round/>
              <a:headEnd/>
              <a:tailEnd/>
            </a:ln>
          </p:spPr>
          <p:txBody>
            <a:bodyPr lIns="90000" tIns="46800" rIns="90000" bIns="46800">
              <a:spAutoFit/>
            </a:bodyPr>
            <a:lstStyle/>
            <a:p>
              <a:pPr algn="ctr"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0000"/>
                  </a:solidFill>
                  <a:cs typeface="Tahoma" pitchFamily="34" charset="0"/>
                </a:rPr>
                <a:t>Raw on SAN</a:t>
              </a:r>
            </a:p>
          </p:txBody>
        </p:sp>
      </p:grpSp>
      <p:grpSp>
        <p:nvGrpSpPr>
          <p:cNvPr id="28678" name="Group 68"/>
          <p:cNvGrpSpPr>
            <a:grpSpLocks/>
          </p:cNvGrpSpPr>
          <p:nvPr/>
        </p:nvGrpSpPr>
        <p:grpSpPr bwMode="auto">
          <a:xfrm>
            <a:off x="244475" y="3822700"/>
            <a:ext cx="1905000" cy="2743200"/>
            <a:chOff x="96" y="1344"/>
            <a:chExt cx="1200" cy="2112"/>
          </a:xfrm>
        </p:grpSpPr>
        <p:sp>
          <p:nvSpPr>
            <p:cNvPr id="28710" name="Text Box 69"/>
            <p:cNvSpPr txBox="1">
              <a:spLocks noChangeArrowheads="1"/>
            </p:cNvSpPr>
            <p:nvPr/>
          </p:nvSpPr>
          <p:spPr bwMode="auto">
            <a:xfrm>
              <a:off x="576" y="1584"/>
              <a:ext cx="720" cy="223"/>
            </a:xfrm>
            <a:prstGeom prst="rect">
              <a:avLst/>
            </a:prstGeom>
            <a:noFill/>
            <a:ln w="9525">
              <a:noFill/>
              <a:round/>
              <a:headEnd/>
              <a:tailEnd/>
            </a:ln>
          </p:spPr>
          <p:txBody>
            <a:bodyPr lIns="90000" tIns="46800" rIns="90000" bIns="46800">
              <a:spAutoFit/>
            </a:bodyPr>
            <a:lstStyle/>
            <a:p>
              <a:pPr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0000"/>
                  </a:solidFill>
                  <a:cs typeface="Tahoma" pitchFamily="34" charset="0"/>
                </a:rPr>
                <a:t>$SYBASE</a:t>
              </a:r>
            </a:p>
          </p:txBody>
        </p:sp>
        <p:sp>
          <p:nvSpPr>
            <p:cNvPr id="28711" name="Rectangle 70"/>
            <p:cNvSpPr>
              <a:spLocks noChangeArrowheads="1"/>
            </p:cNvSpPr>
            <p:nvPr/>
          </p:nvSpPr>
          <p:spPr bwMode="auto">
            <a:xfrm>
              <a:off x="96" y="1344"/>
              <a:ext cx="1200" cy="2112"/>
            </a:xfrm>
            <a:prstGeom prst="rect">
              <a:avLst/>
            </a:prstGeom>
            <a:solidFill>
              <a:srgbClr val="50517A">
                <a:alpha val="9804"/>
              </a:srgbClr>
            </a:solidFill>
            <a:ln w="28440">
              <a:solidFill>
                <a:srgbClr val="000000"/>
              </a:solidFill>
              <a:miter lim="800000"/>
              <a:headEnd/>
              <a:tailEnd/>
            </a:ln>
          </p:spPr>
          <p:txBody>
            <a:bodyPr wrap="none" anchor="ctr"/>
            <a:lstStyle/>
            <a:p>
              <a:endParaRPr lang="zh-CN" altLang="zh-CN"/>
            </a:p>
          </p:txBody>
        </p:sp>
        <p:sp>
          <p:nvSpPr>
            <p:cNvPr id="28712" name="Text Box 71"/>
            <p:cNvSpPr txBox="1">
              <a:spLocks noChangeArrowheads="1"/>
            </p:cNvSpPr>
            <p:nvPr/>
          </p:nvSpPr>
          <p:spPr bwMode="auto">
            <a:xfrm>
              <a:off x="241" y="3119"/>
              <a:ext cx="655" cy="223"/>
            </a:xfrm>
            <a:prstGeom prst="rect">
              <a:avLst/>
            </a:prstGeom>
            <a:noFill/>
            <a:ln w="9525">
              <a:noFill/>
              <a:round/>
              <a:headEnd/>
              <a:tailEnd/>
            </a:ln>
          </p:spPr>
          <p:txBody>
            <a:bodyPr wrap="none" lIns="90000" tIns="46800" rIns="90000" bIns="46800">
              <a:spAutoFit/>
            </a:bodyPr>
            <a:lstStyle/>
            <a:p>
              <a:pPr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0000"/>
                  </a:solidFill>
                  <a:cs typeface="Tahoma" pitchFamily="34" charset="0"/>
                </a:rPr>
                <a:t>NFS / CFS</a:t>
              </a:r>
            </a:p>
          </p:txBody>
        </p:sp>
        <p:pic>
          <p:nvPicPr>
            <p:cNvPr id="28713" name="Picture 72"/>
            <p:cNvPicPr>
              <a:picLocks noChangeAspect="1" noChangeArrowheads="1"/>
            </p:cNvPicPr>
            <p:nvPr/>
          </p:nvPicPr>
          <p:blipFill>
            <a:blip r:embed="rId3" cstate="print"/>
            <a:srcRect/>
            <a:stretch>
              <a:fillRect/>
            </a:stretch>
          </p:blipFill>
          <p:spPr bwMode="auto">
            <a:xfrm>
              <a:off x="144" y="1440"/>
              <a:ext cx="434" cy="452"/>
            </a:xfrm>
            <a:prstGeom prst="rect">
              <a:avLst/>
            </a:prstGeom>
            <a:noFill/>
            <a:ln w="9525">
              <a:noFill/>
              <a:round/>
              <a:headEnd/>
              <a:tailEnd/>
            </a:ln>
          </p:spPr>
        </p:pic>
        <p:sp>
          <p:nvSpPr>
            <p:cNvPr id="28714" name="Text Box 73"/>
            <p:cNvSpPr txBox="1">
              <a:spLocks noChangeArrowheads="1"/>
            </p:cNvSpPr>
            <p:nvPr/>
          </p:nvSpPr>
          <p:spPr bwMode="auto">
            <a:xfrm>
              <a:off x="576" y="2016"/>
              <a:ext cx="720" cy="377"/>
            </a:xfrm>
            <a:prstGeom prst="rect">
              <a:avLst/>
            </a:prstGeom>
            <a:noFill/>
            <a:ln w="9525">
              <a:noFill/>
              <a:round/>
              <a:headEnd/>
              <a:tailEnd/>
            </a:ln>
          </p:spPr>
          <p:txBody>
            <a:bodyPr lIns="90000" tIns="46800" rIns="90000" bIns="46800">
              <a:spAutoFit/>
            </a:bodyPr>
            <a:lstStyle/>
            <a:p>
              <a:pPr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0000"/>
                  </a:solidFill>
                  <a:cs typeface="Tahoma" pitchFamily="34" charset="0"/>
                </a:rPr>
                <a:t>Cluster config file</a:t>
              </a:r>
            </a:p>
          </p:txBody>
        </p:sp>
        <p:pic>
          <p:nvPicPr>
            <p:cNvPr id="28715" name="Picture 74"/>
            <p:cNvPicPr>
              <a:picLocks noChangeAspect="1" noChangeArrowheads="1"/>
            </p:cNvPicPr>
            <p:nvPr/>
          </p:nvPicPr>
          <p:blipFill>
            <a:blip r:embed="rId3" cstate="print"/>
            <a:srcRect/>
            <a:stretch>
              <a:fillRect/>
            </a:stretch>
          </p:blipFill>
          <p:spPr bwMode="auto">
            <a:xfrm>
              <a:off x="144" y="1968"/>
              <a:ext cx="434" cy="452"/>
            </a:xfrm>
            <a:prstGeom prst="rect">
              <a:avLst/>
            </a:prstGeom>
            <a:noFill/>
            <a:ln w="9525">
              <a:noFill/>
              <a:round/>
              <a:headEnd/>
              <a:tailEnd/>
            </a:ln>
          </p:spPr>
        </p:pic>
        <p:sp>
          <p:nvSpPr>
            <p:cNvPr id="28716" name="Text Box 75"/>
            <p:cNvSpPr txBox="1">
              <a:spLocks noChangeArrowheads="1"/>
            </p:cNvSpPr>
            <p:nvPr/>
          </p:nvSpPr>
          <p:spPr bwMode="auto">
            <a:xfrm>
              <a:off x="576" y="2544"/>
              <a:ext cx="672" cy="377"/>
            </a:xfrm>
            <a:prstGeom prst="rect">
              <a:avLst/>
            </a:prstGeom>
            <a:noFill/>
            <a:ln w="9525">
              <a:noFill/>
              <a:round/>
              <a:headEnd/>
              <a:tailEnd/>
            </a:ln>
          </p:spPr>
          <p:txBody>
            <a:bodyPr lIns="90000" tIns="46800" rIns="90000" bIns="46800">
              <a:spAutoFit/>
            </a:bodyPr>
            <a:lstStyle/>
            <a:p>
              <a:pPr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0000"/>
                  </a:solidFill>
                  <a:cs typeface="Tahoma" pitchFamily="34" charset="0"/>
                </a:rPr>
                <a:t>ASE config file</a:t>
              </a:r>
            </a:p>
          </p:txBody>
        </p:sp>
        <p:pic>
          <p:nvPicPr>
            <p:cNvPr id="28717" name="Picture 76"/>
            <p:cNvPicPr>
              <a:picLocks noChangeAspect="1" noChangeArrowheads="1"/>
            </p:cNvPicPr>
            <p:nvPr/>
          </p:nvPicPr>
          <p:blipFill>
            <a:blip r:embed="rId3" cstate="print"/>
            <a:srcRect/>
            <a:stretch>
              <a:fillRect/>
            </a:stretch>
          </p:blipFill>
          <p:spPr bwMode="auto">
            <a:xfrm>
              <a:off x="144" y="2496"/>
              <a:ext cx="434" cy="452"/>
            </a:xfrm>
            <a:prstGeom prst="rect">
              <a:avLst/>
            </a:prstGeom>
            <a:noFill/>
            <a:ln w="9525">
              <a:noFill/>
              <a:round/>
              <a:headEnd/>
              <a:tailEnd/>
            </a:ln>
          </p:spPr>
        </p:pic>
      </p:grpSp>
      <p:grpSp>
        <p:nvGrpSpPr>
          <p:cNvPr id="28679" name="Group 77"/>
          <p:cNvGrpSpPr>
            <a:grpSpLocks/>
          </p:cNvGrpSpPr>
          <p:nvPr/>
        </p:nvGrpSpPr>
        <p:grpSpPr bwMode="auto">
          <a:xfrm>
            <a:off x="2378075" y="3898900"/>
            <a:ext cx="4113213" cy="2590800"/>
            <a:chOff x="1584" y="1296"/>
            <a:chExt cx="2591" cy="2207"/>
          </a:xfrm>
        </p:grpSpPr>
        <p:grpSp>
          <p:nvGrpSpPr>
            <p:cNvPr id="28684" name="Group 78"/>
            <p:cNvGrpSpPr>
              <a:grpSpLocks/>
            </p:cNvGrpSpPr>
            <p:nvPr/>
          </p:nvGrpSpPr>
          <p:grpSpPr bwMode="auto">
            <a:xfrm>
              <a:off x="1584" y="1440"/>
              <a:ext cx="2466" cy="1918"/>
              <a:chOff x="1584" y="1440"/>
              <a:chExt cx="2466" cy="1918"/>
            </a:xfrm>
          </p:grpSpPr>
          <p:grpSp>
            <p:nvGrpSpPr>
              <p:cNvPr id="28686" name="Group 79"/>
              <p:cNvGrpSpPr>
                <a:grpSpLocks/>
              </p:cNvGrpSpPr>
              <p:nvPr/>
            </p:nvGrpSpPr>
            <p:grpSpPr bwMode="auto">
              <a:xfrm>
                <a:off x="1584" y="1440"/>
                <a:ext cx="2466" cy="1918"/>
                <a:chOff x="1584" y="1440"/>
                <a:chExt cx="2466" cy="1918"/>
              </a:xfrm>
            </p:grpSpPr>
            <p:grpSp>
              <p:nvGrpSpPr>
                <p:cNvPr id="28698" name="Group 80"/>
                <p:cNvGrpSpPr>
                  <a:grpSpLocks/>
                </p:cNvGrpSpPr>
                <p:nvPr/>
              </p:nvGrpSpPr>
              <p:grpSpPr bwMode="auto">
                <a:xfrm>
                  <a:off x="1584" y="1440"/>
                  <a:ext cx="738" cy="526"/>
                  <a:chOff x="1584" y="1440"/>
                  <a:chExt cx="738" cy="526"/>
                </a:xfrm>
              </p:grpSpPr>
              <p:pic>
                <p:nvPicPr>
                  <p:cNvPr id="28708" name="Picture 81"/>
                  <p:cNvPicPr>
                    <a:picLocks noChangeAspect="1" noChangeArrowheads="1"/>
                  </p:cNvPicPr>
                  <p:nvPr/>
                </p:nvPicPr>
                <p:blipFill>
                  <a:blip r:embed="rId4" cstate="print"/>
                  <a:srcRect/>
                  <a:stretch>
                    <a:fillRect/>
                  </a:stretch>
                </p:blipFill>
                <p:spPr bwMode="auto">
                  <a:xfrm>
                    <a:off x="1584" y="1440"/>
                    <a:ext cx="739" cy="527"/>
                  </a:xfrm>
                  <a:prstGeom prst="rect">
                    <a:avLst/>
                  </a:prstGeom>
                  <a:noFill/>
                  <a:ln w="9525">
                    <a:noFill/>
                    <a:round/>
                    <a:headEnd/>
                    <a:tailEnd/>
                  </a:ln>
                </p:spPr>
              </p:pic>
              <p:pic>
                <p:nvPicPr>
                  <p:cNvPr id="28709" name="Picture 82"/>
                  <p:cNvPicPr>
                    <a:picLocks noChangeAspect="1" noChangeArrowheads="1"/>
                  </p:cNvPicPr>
                  <p:nvPr/>
                </p:nvPicPr>
                <p:blipFill>
                  <a:blip r:embed="rId5" cstate="print"/>
                  <a:srcRect/>
                  <a:stretch>
                    <a:fillRect/>
                  </a:stretch>
                </p:blipFill>
                <p:spPr bwMode="auto">
                  <a:xfrm>
                    <a:off x="1780" y="1440"/>
                    <a:ext cx="318" cy="318"/>
                  </a:xfrm>
                  <a:prstGeom prst="rect">
                    <a:avLst/>
                  </a:prstGeom>
                  <a:noFill/>
                  <a:ln w="9525">
                    <a:noFill/>
                    <a:round/>
                    <a:headEnd/>
                    <a:tailEnd/>
                  </a:ln>
                </p:spPr>
              </p:pic>
            </p:grpSp>
            <p:grpSp>
              <p:nvGrpSpPr>
                <p:cNvPr id="28699" name="Group 83"/>
                <p:cNvGrpSpPr>
                  <a:grpSpLocks/>
                </p:cNvGrpSpPr>
                <p:nvPr/>
              </p:nvGrpSpPr>
              <p:grpSpPr bwMode="auto">
                <a:xfrm>
                  <a:off x="1584" y="2832"/>
                  <a:ext cx="738" cy="526"/>
                  <a:chOff x="1584" y="2832"/>
                  <a:chExt cx="738" cy="526"/>
                </a:xfrm>
              </p:grpSpPr>
              <p:pic>
                <p:nvPicPr>
                  <p:cNvPr id="28706" name="Picture 84"/>
                  <p:cNvPicPr>
                    <a:picLocks noChangeAspect="1" noChangeArrowheads="1"/>
                  </p:cNvPicPr>
                  <p:nvPr/>
                </p:nvPicPr>
                <p:blipFill>
                  <a:blip r:embed="rId4" cstate="print"/>
                  <a:srcRect/>
                  <a:stretch>
                    <a:fillRect/>
                  </a:stretch>
                </p:blipFill>
                <p:spPr bwMode="auto">
                  <a:xfrm>
                    <a:off x="1584" y="2832"/>
                    <a:ext cx="739" cy="527"/>
                  </a:xfrm>
                  <a:prstGeom prst="rect">
                    <a:avLst/>
                  </a:prstGeom>
                  <a:noFill/>
                  <a:ln w="9525">
                    <a:noFill/>
                    <a:round/>
                    <a:headEnd/>
                    <a:tailEnd/>
                  </a:ln>
                </p:spPr>
              </p:pic>
              <p:pic>
                <p:nvPicPr>
                  <p:cNvPr id="28707" name="Picture 85"/>
                  <p:cNvPicPr>
                    <a:picLocks noChangeAspect="1" noChangeArrowheads="1"/>
                  </p:cNvPicPr>
                  <p:nvPr/>
                </p:nvPicPr>
                <p:blipFill>
                  <a:blip r:embed="rId5" cstate="print"/>
                  <a:srcRect/>
                  <a:stretch>
                    <a:fillRect/>
                  </a:stretch>
                </p:blipFill>
                <p:spPr bwMode="auto">
                  <a:xfrm>
                    <a:off x="1780" y="2832"/>
                    <a:ext cx="318" cy="318"/>
                  </a:xfrm>
                  <a:prstGeom prst="rect">
                    <a:avLst/>
                  </a:prstGeom>
                  <a:noFill/>
                  <a:ln w="9525">
                    <a:noFill/>
                    <a:round/>
                    <a:headEnd/>
                    <a:tailEnd/>
                  </a:ln>
                </p:spPr>
              </p:pic>
            </p:grpSp>
            <p:grpSp>
              <p:nvGrpSpPr>
                <p:cNvPr id="28700" name="Group 86"/>
                <p:cNvGrpSpPr>
                  <a:grpSpLocks/>
                </p:cNvGrpSpPr>
                <p:nvPr/>
              </p:nvGrpSpPr>
              <p:grpSpPr bwMode="auto">
                <a:xfrm>
                  <a:off x="3312" y="2832"/>
                  <a:ext cx="738" cy="526"/>
                  <a:chOff x="3312" y="2832"/>
                  <a:chExt cx="738" cy="526"/>
                </a:xfrm>
              </p:grpSpPr>
              <p:pic>
                <p:nvPicPr>
                  <p:cNvPr id="28704" name="Picture 87"/>
                  <p:cNvPicPr>
                    <a:picLocks noChangeAspect="1" noChangeArrowheads="1"/>
                  </p:cNvPicPr>
                  <p:nvPr/>
                </p:nvPicPr>
                <p:blipFill>
                  <a:blip r:embed="rId4" cstate="print"/>
                  <a:srcRect/>
                  <a:stretch>
                    <a:fillRect/>
                  </a:stretch>
                </p:blipFill>
                <p:spPr bwMode="auto">
                  <a:xfrm>
                    <a:off x="3312" y="2832"/>
                    <a:ext cx="739" cy="527"/>
                  </a:xfrm>
                  <a:prstGeom prst="rect">
                    <a:avLst/>
                  </a:prstGeom>
                  <a:noFill/>
                  <a:ln w="9525">
                    <a:noFill/>
                    <a:round/>
                    <a:headEnd/>
                    <a:tailEnd/>
                  </a:ln>
                </p:spPr>
              </p:pic>
              <p:pic>
                <p:nvPicPr>
                  <p:cNvPr id="28705" name="Picture 88"/>
                  <p:cNvPicPr>
                    <a:picLocks noChangeAspect="1" noChangeArrowheads="1"/>
                  </p:cNvPicPr>
                  <p:nvPr/>
                </p:nvPicPr>
                <p:blipFill>
                  <a:blip r:embed="rId5" cstate="print"/>
                  <a:srcRect/>
                  <a:stretch>
                    <a:fillRect/>
                  </a:stretch>
                </p:blipFill>
                <p:spPr bwMode="auto">
                  <a:xfrm>
                    <a:off x="3508" y="2832"/>
                    <a:ext cx="318" cy="318"/>
                  </a:xfrm>
                  <a:prstGeom prst="rect">
                    <a:avLst/>
                  </a:prstGeom>
                  <a:noFill/>
                  <a:ln w="9525">
                    <a:noFill/>
                    <a:round/>
                    <a:headEnd/>
                    <a:tailEnd/>
                  </a:ln>
                </p:spPr>
              </p:pic>
            </p:grpSp>
            <p:grpSp>
              <p:nvGrpSpPr>
                <p:cNvPr id="28701" name="Group 89"/>
                <p:cNvGrpSpPr>
                  <a:grpSpLocks/>
                </p:cNvGrpSpPr>
                <p:nvPr/>
              </p:nvGrpSpPr>
              <p:grpSpPr bwMode="auto">
                <a:xfrm>
                  <a:off x="3312" y="1440"/>
                  <a:ext cx="738" cy="526"/>
                  <a:chOff x="3312" y="1440"/>
                  <a:chExt cx="738" cy="526"/>
                </a:xfrm>
              </p:grpSpPr>
              <p:pic>
                <p:nvPicPr>
                  <p:cNvPr id="28702" name="Picture 90"/>
                  <p:cNvPicPr>
                    <a:picLocks noChangeAspect="1" noChangeArrowheads="1"/>
                  </p:cNvPicPr>
                  <p:nvPr/>
                </p:nvPicPr>
                <p:blipFill>
                  <a:blip r:embed="rId4" cstate="print"/>
                  <a:srcRect/>
                  <a:stretch>
                    <a:fillRect/>
                  </a:stretch>
                </p:blipFill>
                <p:spPr bwMode="auto">
                  <a:xfrm>
                    <a:off x="3312" y="1440"/>
                    <a:ext cx="739" cy="527"/>
                  </a:xfrm>
                  <a:prstGeom prst="rect">
                    <a:avLst/>
                  </a:prstGeom>
                  <a:noFill/>
                  <a:ln w="9525">
                    <a:noFill/>
                    <a:round/>
                    <a:headEnd/>
                    <a:tailEnd/>
                  </a:ln>
                </p:spPr>
              </p:pic>
              <p:pic>
                <p:nvPicPr>
                  <p:cNvPr id="28703" name="Picture 91"/>
                  <p:cNvPicPr>
                    <a:picLocks noChangeAspect="1" noChangeArrowheads="1"/>
                  </p:cNvPicPr>
                  <p:nvPr/>
                </p:nvPicPr>
                <p:blipFill>
                  <a:blip r:embed="rId5" cstate="print"/>
                  <a:srcRect/>
                  <a:stretch>
                    <a:fillRect/>
                  </a:stretch>
                </p:blipFill>
                <p:spPr bwMode="auto">
                  <a:xfrm>
                    <a:off x="3508" y="1440"/>
                    <a:ext cx="318" cy="318"/>
                  </a:xfrm>
                  <a:prstGeom prst="rect">
                    <a:avLst/>
                  </a:prstGeom>
                  <a:noFill/>
                  <a:ln w="9525">
                    <a:noFill/>
                    <a:round/>
                    <a:headEnd/>
                    <a:tailEnd/>
                  </a:ln>
                </p:spPr>
              </p:pic>
            </p:grpSp>
          </p:grpSp>
          <p:grpSp>
            <p:nvGrpSpPr>
              <p:cNvPr id="28687" name="Group 92"/>
              <p:cNvGrpSpPr>
                <a:grpSpLocks/>
              </p:cNvGrpSpPr>
              <p:nvPr/>
            </p:nvGrpSpPr>
            <p:grpSpPr bwMode="auto">
              <a:xfrm>
                <a:off x="2064" y="1920"/>
                <a:ext cx="1631" cy="911"/>
                <a:chOff x="2064" y="1920"/>
                <a:chExt cx="1631" cy="911"/>
              </a:xfrm>
            </p:grpSpPr>
            <p:sp>
              <p:nvSpPr>
                <p:cNvPr id="28688" name="Line 93"/>
                <p:cNvSpPr>
                  <a:spLocks noChangeShapeType="1"/>
                </p:cNvSpPr>
                <p:nvPr/>
              </p:nvSpPr>
              <p:spPr bwMode="auto">
                <a:xfrm>
                  <a:off x="2160" y="1968"/>
                  <a:ext cx="96" cy="144"/>
                </a:xfrm>
                <a:prstGeom prst="line">
                  <a:avLst/>
                </a:prstGeom>
                <a:noFill/>
                <a:ln w="19080">
                  <a:solidFill>
                    <a:srgbClr val="50517A"/>
                  </a:solidFill>
                  <a:miter lim="800000"/>
                  <a:headEnd/>
                  <a:tailEnd/>
                </a:ln>
              </p:spPr>
              <p:txBody>
                <a:bodyPr/>
                <a:lstStyle/>
                <a:p>
                  <a:endParaRPr lang="zh-CN" altLang="en-US"/>
                </a:p>
              </p:txBody>
            </p:sp>
            <p:sp>
              <p:nvSpPr>
                <p:cNvPr id="28689" name="Line 94"/>
                <p:cNvSpPr>
                  <a:spLocks noChangeShapeType="1"/>
                </p:cNvSpPr>
                <p:nvPr/>
              </p:nvSpPr>
              <p:spPr bwMode="auto">
                <a:xfrm flipH="1">
                  <a:off x="3118" y="1920"/>
                  <a:ext cx="434" cy="240"/>
                </a:xfrm>
                <a:prstGeom prst="line">
                  <a:avLst/>
                </a:prstGeom>
                <a:noFill/>
                <a:ln w="19080">
                  <a:solidFill>
                    <a:srgbClr val="50517A"/>
                  </a:solidFill>
                  <a:miter lim="800000"/>
                  <a:headEnd/>
                  <a:tailEnd/>
                </a:ln>
              </p:spPr>
              <p:txBody>
                <a:bodyPr/>
                <a:lstStyle/>
                <a:p>
                  <a:endParaRPr lang="zh-CN" altLang="en-US"/>
                </a:p>
              </p:txBody>
            </p:sp>
            <p:sp>
              <p:nvSpPr>
                <p:cNvPr id="28690" name="Line 95"/>
                <p:cNvSpPr>
                  <a:spLocks noChangeShapeType="1"/>
                </p:cNvSpPr>
                <p:nvPr/>
              </p:nvSpPr>
              <p:spPr bwMode="auto">
                <a:xfrm flipV="1">
                  <a:off x="2064" y="2591"/>
                  <a:ext cx="192" cy="194"/>
                </a:xfrm>
                <a:prstGeom prst="line">
                  <a:avLst/>
                </a:prstGeom>
                <a:noFill/>
                <a:ln w="19080">
                  <a:solidFill>
                    <a:srgbClr val="50517A"/>
                  </a:solidFill>
                  <a:miter lim="800000"/>
                  <a:headEnd/>
                  <a:tailEnd/>
                </a:ln>
              </p:spPr>
              <p:txBody>
                <a:bodyPr/>
                <a:lstStyle/>
                <a:p>
                  <a:endParaRPr lang="zh-CN" altLang="en-US"/>
                </a:p>
              </p:txBody>
            </p:sp>
            <p:sp>
              <p:nvSpPr>
                <p:cNvPr id="28691" name="Line 96"/>
                <p:cNvSpPr>
                  <a:spLocks noChangeShapeType="1"/>
                </p:cNvSpPr>
                <p:nvPr/>
              </p:nvSpPr>
              <p:spPr bwMode="auto">
                <a:xfrm>
                  <a:off x="3552" y="2688"/>
                  <a:ext cx="144" cy="144"/>
                </a:xfrm>
                <a:prstGeom prst="line">
                  <a:avLst/>
                </a:prstGeom>
                <a:noFill/>
                <a:ln w="19080">
                  <a:solidFill>
                    <a:srgbClr val="50517A"/>
                  </a:solidFill>
                  <a:miter lim="800000"/>
                  <a:headEnd/>
                  <a:tailEnd/>
                </a:ln>
              </p:spPr>
              <p:txBody>
                <a:bodyPr/>
                <a:lstStyle/>
                <a:p>
                  <a:endParaRPr lang="zh-CN" altLang="en-US"/>
                </a:p>
              </p:txBody>
            </p:sp>
            <p:sp>
              <p:nvSpPr>
                <p:cNvPr id="28692" name="Line 97"/>
                <p:cNvSpPr>
                  <a:spLocks noChangeShapeType="1"/>
                </p:cNvSpPr>
                <p:nvPr/>
              </p:nvSpPr>
              <p:spPr bwMode="auto">
                <a:xfrm>
                  <a:off x="2208" y="1968"/>
                  <a:ext cx="96" cy="144"/>
                </a:xfrm>
                <a:prstGeom prst="line">
                  <a:avLst/>
                </a:prstGeom>
                <a:noFill/>
                <a:ln w="19080">
                  <a:solidFill>
                    <a:srgbClr val="B3CCE6"/>
                  </a:solidFill>
                  <a:miter lim="800000"/>
                  <a:headEnd/>
                  <a:tailEnd/>
                </a:ln>
              </p:spPr>
              <p:txBody>
                <a:bodyPr/>
                <a:lstStyle/>
                <a:p>
                  <a:endParaRPr lang="zh-CN" altLang="en-US"/>
                </a:p>
              </p:txBody>
            </p:sp>
            <p:sp>
              <p:nvSpPr>
                <p:cNvPr id="28693" name="Line 98"/>
                <p:cNvSpPr>
                  <a:spLocks noChangeShapeType="1"/>
                </p:cNvSpPr>
                <p:nvPr/>
              </p:nvSpPr>
              <p:spPr bwMode="auto">
                <a:xfrm flipV="1">
                  <a:off x="2160" y="2639"/>
                  <a:ext cx="144" cy="146"/>
                </a:xfrm>
                <a:prstGeom prst="line">
                  <a:avLst/>
                </a:prstGeom>
                <a:noFill/>
                <a:ln w="19080">
                  <a:solidFill>
                    <a:srgbClr val="B3CCE6"/>
                  </a:solidFill>
                  <a:miter lim="800000"/>
                  <a:headEnd/>
                  <a:tailEnd/>
                </a:ln>
              </p:spPr>
              <p:txBody>
                <a:bodyPr/>
                <a:lstStyle/>
                <a:p>
                  <a:endParaRPr lang="zh-CN" altLang="en-US"/>
                </a:p>
              </p:txBody>
            </p:sp>
            <p:sp>
              <p:nvSpPr>
                <p:cNvPr id="28694" name="Line 99"/>
                <p:cNvSpPr>
                  <a:spLocks noChangeShapeType="1"/>
                </p:cNvSpPr>
                <p:nvPr/>
              </p:nvSpPr>
              <p:spPr bwMode="auto">
                <a:xfrm flipH="1" flipV="1">
                  <a:off x="3503" y="2735"/>
                  <a:ext cx="98" cy="98"/>
                </a:xfrm>
                <a:prstGeom prst="line">
                  <a:avLst/>
                </a:prstGeom>
                <a:noFill/>
                <a:ln w="19080">
                  <a:solidFill>
                    <a:srgbClr val="B3CCE6"/>
                  </a:solidFill>
                  <a:miter lim="800000"/>
                  <a:headEnd/>
                  <a:tailEnd/>
                </a:ln>
              </p:spPr>
              <p:txBody>
                <a:bodyPr/>
                <a:lstStyle/>
                <a:p>
                  <a:endParaRPr lang="zh-CN" altLang="en-US"/>
                </a:p>
              </p:txBody>
            </p:sp>
            <p:sp>
              <p:nvSpPr>
                <p:cNvPr id="28695" name="Line 100"/>
                <p:cNvSpPr>
                  <a:spLocks noChangeShapeType="1"/>
                </p:cNvSpPr>
                <p:nvPr/>
              </p:nvSpPr>
              <p:spPr bwMode="auto">
                <a:xfrm flipV="1">
                  <a:off x="3168" y="1967"/>
                  <a:ext cx="432" cy="242"/>
                </a:xfrm>
                <a:prstGeom prst="line">
                  <a:avLst/>
                </a:prstGeom>
                <a:noFill/>
                <a:ln w="19080">
                  <a:solidFill>
                    <a:srgbClr val="B3CCE6"/>
                  </a:solidFill>
                  <a:miter lim="800000"/>
                  <a:headEnd/>
                  <a:tailEnd/>
                </a:ln>
              </p:spPr>
              <p:txBody>
                <a:bodyPr/>
                <a:lstStyle/>
                <a:p>
                  <a:endParaRPr lang="zh-CN" altLang="en-US"/>
                </a:p>
              </p:txBody>
            </p:sp>
            <p:sp>
              <p:nvSpPr>
                <p:cNvPr id="28696" name="Oval 101"/>
                <p:cNvSpPr>
                  <a:spLocks noChangeArrowheads="1"/>
                </p:cNvSpPr>
                <p:nvPr/>
              </p:nvSpPr>
              <p:spPr bwMode="auto">
                <a:xfrm>
                  <a:off x="2496" y="2400"/>
                  <a:ext cx="1152" cy="384"/>
                </a:xfrm>
                <a:prstGeom prst="ellipse">
                  <a:avLst/>
                </a:prstGeom>
                <a:solidFill>
                  <a:srgbClr val="B3CCE6">
                    <a:alpha val="39999"/>
                  </a:srgbClr>
                </a:solidFill>
                <a:ln w="9525">
                  <a:noFill/>
                  <a:round/>
                  <a:headEnd/>
                  <a:tailEnd/>
                </a:ln>
              </p:spPr>
              <p:txBody>
                <a:bodyPr lIns="90000" tIns="46800" rIns="90000" bIns="46800" anchor="ctr"/>
                <a:lstStyle/>
                <a:p>
                  <a:pPr algn="ctr"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0000"/>
                      </a:solidFill>
                      <a:cs typeface="Tahoma" pitchFamily="34" charset="0"/>
                    </a:rPr>
                    <a:t>Secondary Interconnect</a:t>
                  </a:r>
                </a:p>
              </p:txBody>
            </p:sp>
            <p:sp>
              <p:nvSpPr>
                <p:cNvPr id="28697" name="Oval 102"/>
                <p:cNvSpPr>
                  <a:spLocks noChangeArrowheads="1"/>
                </p:cNvSpPr>
                <p:nvPr/>
              </p:nvSpPr>
              <p:spPr bwMode="auto">
                <a:xfrm>
                  <a:off x="2064" y="2112"/>
                  <a:ext cx="1152" cy="384"/>
                </a:xfrm>
                <a:prstGeom prst="ellipse">
                  <a:avLst/>
                </a:prstGeom>
                <a:solidFill>
                  <a:srgbClr val="50517A">
                    <a:alpha val="39999"/>
                  </a:srgbClr>
                </a:solidFill>
                <a:ln w="9525">
                  <a:noFill/>
                  <a:round/>
                  <a:headEnd/>
                  <a:tailEnd/>
                </a:ln>
              </p:spPr>
              <p:txBody>
                <a:bodyPr lIns="90000" tIns="46800" rIns="90000" bIns="46800" anchor="ctr"/>
                <a:lstStyle/>
                <a:p>
                  <a:pPr algn="ctr"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0000"/>
                      </a:solidFill>
                      <a:cs typeface="Tahoma" pitchFamily="34" charset="0"/>
                    </a:rPr>
                    <a:t>Primary Interconnect</a:t>
                  </a:r>
                </a:p>
              </p:txBody>
            </p:sp>
          </p:grpSp>
        </p:grpSp>
        <p:sp>
          <p:nvSpPr>
            <p:cNvPr id="28685" name="AutoShape 103"/>
            <p:cNvSpPr>
              <a:spLocks noChangeArrowheads="1"/>
            </p:cNvSpPr>
            <p:nvPr/>
          </p:nvSpPr>
          <p:spPr bwMode="auto">
            <a:xfrm>
              <a:off x="1632" y="1296"/>
              <a:ext cx="2544" cy="2208"/>
            </a:xfrm>
            <a:prstGeom prst="roundRect">
              <a:avLst>
                <a:gd name="adj" fmla="val 16667"/>
              </a:avLst>
            </a:prstGeom>
            <a:solidFill>
              <a:srgbClr val="9EBD0D">
                <a:alpha val="9804"/>
              </a:srgbClr>
            </a:solidFill>
            <a:ln w="9360">
              <a:solidFill>
                <a:srgbClr val="000000"/>
              </a:solidFill>
              <a:miter lim="800000"/>
              <a:headEnd/>
              <a:tailEnd/>
            </a:ln>
          </p:spPr>
          <p:txBody>
            <a:bodyPr wrap="none" anchor="ctr"/>
            <a:lstStyle/>
            <a:p>
              <a:endParaRPr lang="zh-CN" altLang="zh-CN"/>
            </a:p>
          </p:txBody>
        </p:sp>
      </p:grpSp>
      <p:sp>
        <p:nvSpPr>
          <p:cNvPr id="28680" name="Text Box 104"/>
          <p:cNvSpPr txBox="1">
            <a:spLocks noChangeArrowheads="1"/>
          </p:cNvSpPr>
          <p:nvPr/>
        </p:nvSpPr>
        <p:spPr bwMode="auto">
          <a:xfrm>
            <a:off x="2667000" y="3913188"/>
            <a:ext cx="511175" cy="233362"/>
          </a:xfrm>
          <a:prstGeom prst="rect">
            <a:avLst/>
          </a:prstGeom>
          <a:noFill/>
          <a:ln w="9525">
            <a:noFill/>
            <a:round/>
            <a:headEnd/>
            <a:tailEnd/>
          </a:ln>
        </p:spPr>
        <p:txBody>
          <a:bodyPr wrap="none" lIns="90000" tIns="46800" rIns="90000" bIns="46800">
            <a:spAutoFit/>
          </a:bodyPr>
          <a:lstStyle/>
          <a:p>
            <a:pPr algn="ctr"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00"/>
                </a:solidFill>
                <a:cs typeface="Tahoma" pitchFamily="34" charset="0"/>
              </a:rPr>
              <a:t>ASE1</a:t>
            </a:r>
          </a:p>
        </p:txBody>
      </p:sp>
      <p:sp>
        <p:nvSpPr>
          <p:cNvPr id="28681" name="Text Box 105"/>
          <p:cNvSpPr txBox="1">
            <a:spLocks noChangeArrowheads="1"/>
          </p:cNvSpPr>
          <p:nvPr/>
        </p:nvSpPr>
        <p:spPr bwMode="auto">
          <a:xfrm>
            <a:off x="5454650" y="3906838"/>
            <a:ext cx="511175" cy="233362"/>
          </a:xfrm>
          <a:prstGeom prst="rect">
            <a:avLst/>
          </a:prstGeom>
          <a:noFill/>
          <a:ln w="9525">
            <a:noFill/>
            <a:round/>
            <a:headEnd/>
            <a:tailEnd/>
          </a:ln>
        </p:spPr>
        <p:txBody>
          <a:bodyPr wrap="none" lIns="90000" tIns="46800" rIns="90000" bIns="46800">
            <a:spAutoFit/>
          </a:bodyPr>
          <a:lstStyle/>
          <a:p>
            <a:pPr algn="ctr"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00"/>
                </a:solidFill>
                <a:cs typeface="Tahoma" pitchFamily="34" charset="0"/>
              </a:rPr>
              <a:t>ASE2</a:t>
            </a:r>
          </a:p>
        </p:txBody>
      </p:sp>
      <p:sp>
        <p:nvSpPr>
          <p:cNvPr id="28682" name="Text Box 106"/>
          <p:cNvSpPr txBox="1">
            <a:spLocks noChangeArrowheads="1"/>
          </p:cNvSpPr>
          <p:nvPr/>
        </p:nvSpPr>
        <p:spPr bwMode="auto">
          <a:xfrm>
            <a:off x="5597525" y="5519738"/>
            <a:ext cx="531813" cy="233362"/>
          </a:xfrm>
          <a:prstGeom prst="rect">
            <a:avLst/>
          </a:prstGeom>
          <a:noFill/>
          <a:ln w="9525">
            <a:noFill/>
            <a:round/>
            <a:headEnd/>
            <a:tailEnd/>
          </a:ln>
        </p:spPr>
        <p:txBody>
          <a:bodyPr wrap="none" lIns="90000" tIns="46800" rIns="90000" bIns="46800">
            <a:spAutoFit/>
          </a:bodyPr>
          <a:lstStyle/>
          <a:p>
            <a:pPr algn="ctr"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00"/>
                </a:solidFill>
                <a:cs typeface="Tahoma" pitchFamily="34" charset="0"/>
              </a:rPr>
              <a:t>Spare</a:t>
            </a:r>
          </a:p>
        </p:txBody>
      </p:sp>
      <p:sp>
        <p:nvSpPr>
          <p:cNvPr id="28683" name="Text Box 107"/>
          <p:cNvSpPr txBox="1">
            <a:spLocks noChangeArrowheads="1"/>
          </p:cNvSpPr>
          <p:nvPr/>
        </p:nvSpPr>
        <p:spPr bwMode="auto">
          <a:xfrm>
            <a:off x="2649538" y="5513388"/>
            <a:ext cx="511175" cy="233362"/>
          </a:xfrm>
          <a:prstGeom prst="rect">
            <a:avLst/>
          </a:prstGeom>
          <a:noFill/>
          <a:ln w="9525">
            <a:noFill/>
            <a:round/>
            <a:headEnd/>
            <a:tailEnd/>
          </a:ln>
        </p:spPr>
        <p:txBody>
          <a:bodyPr wrap="none" lIns="90000" tIns="46800" rIns="90000" bIns="46800">
            <a:spAutoFit/>
          </a:bodyPr>
          <a:lstStyle/>
          <a:p>
            <a:pPr algn="ctr"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00"/>
                </a:solidFill>
                <a:cs typeface="Tahoma" pitchFamily="34" charset="0"/>
              </a:rPr>
              <a:t>ASE3</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6858000" cy="1143000"/>
          </a:xfrm>
          <a:noFill/>
        </p:spPr>
        <p:txBody>
          <a:bodyPr/>
          <a:lstStyle/>
          <a:p>
            <a:pPr eaLnBrk="1" hangingPunct="1"/>
            <a:r>
              <a:rPr lang="en-US" altLang="zh-CN" smtClean="0">
                <a:ea typeface="宋体" charset="-122"/>
              </a:rPr>
              <a:t>ASE Cluster Edition</a:t>
            </a:r>
            <a:r>
              <a:rPr lang="zh-CN" altLang="en-US" smtClean="0">
                <a:ea typeface="宋体" charset="-122"/>
              </a:rPr>
              <a:t>的作用</a:t>
            </a:r>
          </a:p>
        </p:txBody>
      </p:sp>
      <p:sp>
        <p:nvSpPr>
          <p:cNvPr id="29699" name="AutoShape 3"/>
          <p:cNvSpPr>
            <a:spLocks noChangeArrowheads="1"/>
          </p:cNvSpPr>
          <p:nvPr/>
        </p:nvSpPr>
        <p:spPr bwMode="gray">
          <a:xfrm rot="5400000">
            <a:off x="2492375" y="4435476"/>
            <a:ext cx="401637" cy="76041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050 h 21600"/>
              <a:gd name="T14" fmla="*/ 16168 w 21600"/>
              <a:gd name="T15" fmla="*/ 16550 h 21600"/>
            </a:gdLst>
            <a:ahLst/>
            <a:cxnLst>
              <a:cxn ang="T8">
                <a:pos x="T0" y="T1"/>
              </a:cxn>
              <a:cxn ang="T9">
                <a:pos x="T2" y="T3"/>
              </a:cxn>
              <a:cxn ang="T10">
                <a:pos x="T4" y="T5"/>
              </a:cxn>
              <a:cxn ang="T11">
                <a:pos x="T6" y="T7"/>
              </a:cxn>
            </a:cxnLst>
            <a:rect l="T12" t="T13" r="T14" b="T15"/>
            <a:pathLst>
              <a:path w="21600" h="21600">
                <a:moveTo>
                  <a:pt x="11397" y="0"/>
                </a:moveTo>
                <a:lnTo>
                  <a:pt x="11397" y="5050"/>
                </a:lnTo>
                <a:lnTo>
                  <a:pt x="3375" y="5050"/>
                </a:lnTo>
                <a:lnTo>
                  <a:pt x="3375" y="16550"/>
                </a:lnTo>
                <a:lnTo>
                  <a:pt x="11397" y="16550"/>
                </a:lnTo>
                <a:lnTo>
                  <a:pt x="11397" y="21600"/>
                </a:lnTo>
                <a:lnTo>
                  <a:pt x="21600" y="10800"/>
                </a:lnTo>
                <a:close/>
              </a:path>
              <a:path w="21600" h="21600">
                <a:moveTo>
                  <a:pt x="1350" y="5050"/>
                </a:moveTo>
                <a:lnTo>
                  <a:pt x="1350" y="16550"/>
                </a:lnTo>
                <a:lnTo>
                  <a:pt x="2700" y="16550"/>
                </a:lnTo>
                <a:lnTo>
                  <a:pt x="2700" y="5050"/>
                </a:lnTo>
                <a:close/>
              </a:path>
              <a:path w="21600" h="21600">
                <a:moveTo>
                  <a:pt x="0" y="5050"/>
                </a:moveTo>
                <a:lnTo>
                  <a:pt x="0" y="16550"/>
                </a:lnTo>
                <a:lnTo>
                  <a:pt x="675" y="16550"/>
                </a:lnTo>
                <a:lnTo>
                  <a:pt x="675" y="5050"/>
                </a:lnTo>
                <a:close/>
              </a:path>
            </a:pathLst>
          </a:custGeom>
          <a:gradFill rotWithShape="1">
            <a:gsLst>
              <a:gs pos="0">
                <a:srgbClr val="F9F9F5"/>
              </a:gs>
              <a:gs pos="100000">
                <a:srgbClr val="C1BA91"/>
              </a:gs>
            </a:gsLst>
            <a:lin ang="0" scaled="1"/>
          </a:gradFill>
          <a:ln w="9525">
            <a:noFill/>
            <a:miter lim="800000"/>
            <a:headEnd/>
            <a:tailEnd/>
          </a:ln>
        </p:spPr>
        <p:txBody>
          <a:bodyPr wrap="none" anchor="ctr"/>
          <a:lstStyle/>
          <a:p>
            <a:endParaRPr lang="zh-CN" altLang="en-US"/>
          </a:p>
        </p:txBody>
      </p:sp>
      <p:sp>
        <p:nvSpPr>
          <p:cNvPr id="29700" name="AutoShape 4"/>
          <p:cNvSpPr>
            <a:spLocks noChangeArrowheads="1"/>
          </p:cNvSpPr>
          <p:nvPr/>
        </p:nvSpPr>
        <p:spPr bwMode="gray">
          <a:xfrm rot="5400000">
            <a:off x="1108075" y="4435476"/>
            <a:ext cx="401637" cy="76041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050 h 21600"/>
              <a:gd name="T14" fmla="*/ 16168 w 21600"/>
              <a:gd name="T15" fmla="*/ 16550 h 21600"/>
            </a:gdLst>
            <a:ahLst/>
            <a:cxnLst>
              <a:cxn ang="T8">
                <a:pos x="T0" y="T1"/>
              </a:cxn>
              <a:cxn ang="T9">
                <a:pos x="T2" y="T3"/>
              </a:cxn>
              <a:cxn ang="T10">
                <a:pos x="T4" y="T5"/>
              </a:cxn>
              <a:cxn ang="T11">
                <a:pos x="T6" y="T7"/>
              </a:cxn>
            </a:cxnLst>
            <a:rect l="T12" t="T13" r="T14" b="T15"/>
            <a:pathLst>
              <a:path w="21600" h="21600">
                <a:moveTo>
                  <a:pt x="11397" y="0"/>
                </a:moveTo>
                <a:lnTo>
                  <a:pt x="11397" y="5050"/>
                </a:lnTo>
                <a:lnTo>
                  <a:pt x="3375" y="5050"/>
                </a:lnTo>
                <a:lnTo>
                  <a:pt x="3375" y="16550"/>
                </a:lnTo>
                <a:lnTo>
                  <a:pt x="11397" y="16550"/>
                </a:lnTo>
                <a:lnTo>
                  <a:pt x="11397" y="21600"/>
                </a:lnTo>
                <a:lnTo>
                  <a:pt x="21600" y="10800"/>
                </a:lnTo>
                <a:close/>
              </a:path>
              <a:path w="21600" h="21600">
                <a:moveTo>
                  <a:pt x="1350" y="5050"/>
                </a:moveTo>
                <a:lnTo>
                  <a:pt x="1350" y="16550"/>
                </a:lnTo>
                <a:lnTo>
                  <a:pt x="2700" y="16550"/>
                </a:lnTo>
                <a:lnTo>
                  <a:pt x="2700" y="5050"/>
                </a:lnTo>
                <a:close/>
              </a:path>
              <a:path w="21600" h="21600">
                <a:moveTo>
                  <a:pt x="0" y="5050"/>
                </a:moveTo>
                <a:lnTo>
                  <a:pt x="0" y="16550"/>
                </a:lnTo>
                <a:lnTo>
                  <a:pt x="675" y="16550"/>
                </a:lnTo>
                <a:lnTo>
                  <a:pt x="675" y="5050"/>
                </a:lnTo>
                <a:close/>
              </a:path>
            </a:pathLst>
          </a:custGeom>
          <a:gradFill rotWithShape="1">
            <a:gsLst>
              <a:gs pos="0">
                <a:srgbClr val="F9F9F5"/>
              </a:gs>
              <a:gs pos="100000">
                <a:srgbClr val="C1BA91"/>
              </a:gs>
            </a:gsLst>
            <a:lin ang="0" scaled="1"/>
          </a:gradFill>
          <a:ln w="9525">
            <a:noFill/>
            <a:miter lim="800000"/>
            <a:headEnd/>
            <a:tailEnd/>
          </a:ln>
        </p:spPr>
        <p:txBody>
          <a:bodyPr wrap="none" anchor="ctr"/>
          <a:lstStyle/>
          <a:p>
            <a:endParaRPr lang="zh-CN" altLang="en-US"/>
          </a:p>
        </p:txBody>
      </p:sp>
      <p:grpSp>
        <p:nvGrpSpPr>
          <p:cNvPr id="29701" name="Group 5"/>
          <p:cNvGrpSpPr>
            <a:grpSpLocks/>
          </p:cNvGrpSpPr>
          <p:nvPr/>
        </p:nvGrpSpPr>
        <p:grpSpPr bwMode="auto">
          <a:xfrm>
            <a:off x="109538" y="1646238"/>
            <a:ext cx="2924175" cy="2986087"/>
            <a:chOff x="69" y="1253"/>
            <a:chExt cx="1842" cy="1881"/>
          </a:xfrm>
        </p:grpSpPr>
        <p:sp>
          <p:nvSpPr>
            <p:cNvPr id="29818" name="Rectangle 6"/>
            <p:cNvSpPr>
              <a:spLocks noChangeArrowheads="1"/>
            </p:cNvSpPr>
            <p:nvPr/>
          </p:nvSpPr>
          <p:spPr bwMode="gray">
            <a:xfrm>
              <a:off x="1489" y="1255"/>
              <a:ext cx="422" cy="1879"/>
            </a:xfrm>
            <a:prstGeom prst="rect">
              <a:avLst/>
            </a:prstGeom>
            <a:solidFill>
              <a:srgbClr val="C1BA91">
                <a:alpha val="50195"/>
              </a:srgbClr>
            </a:solidFill>
            <a:ln w="9525" algn="ctr">
              <a:noFill/>
              <a:miter lim="800000"/>
              <a:headEnd/>
              <a:tailEnd/>
            </a:ln>
          </p:spPr>
          <p:txBody>
            <a:bodyPr wrap="none" anchor="ctr"/>
            <a:lstStyle/>
            <a:p>
              <a:endParaRPr lang="zh-CN" altLang="zh-CN"/>
            </a:p>
          </p:txBody>
        </p:sp>
        <p:sp>
          <p:nvSpPr>
            <p:cNvPr id="29819" name="Rectangle 7"/>
            <p:cNvSpPr>
              <a:spLocks noChangeArrowheads="1"/>
            </p:cNvSpPr>
            <p:nvPr/>
          </p:nvSpPr>
          <p:spPr bwMode="gray">
            <a:xfrm>
              <a:off x="273" y="1255"/>
              <a:ext cx="1102" cy="1879"/>
            </a:xfrm>
            <a:prstGeom prst="rect">
              <a:avLst/>
            </a:prstGeom>
            <a:solidFill>
              <a:srgbClr val="C1BA91">
                <a:alpha val="50195"/>
              </a:srgbClr>
            </a:solidFill>
            <a:ln w="9525" algn="ctr">
              <a:noFill/>
              <a:miter lim="800000"/>
              <a:headEnd/>
              <a:tailEnd/>
            </a:ln>
          </p:spPr>
          <p:txBody>
            <a:bodyPr wrap="none" anchor="ctr"/>
            <a:lstStyle/>
            <a:p>
              <a:endParaRPr lang="zh-CN" altLang="zh-CN"/>
            </a:p>
          </p:txBody>
        </p:sp>
        <p:pic>
          <p:nvPicPr>
            <p:cNvPr id="29820"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877" y="2005"/>
              <a:ext cx="249" cy="156"/>
            </a:xfrm>
            <a:prstGeom prst="rect">
              <a:avLst/>
            </a:prstGeom>
            <a:noFill/>
            <a:ln w="9525">
              <a:noFill/>
              <a:miter lim="800000"/>
              <a:headEnd/>
              <a:tailEnd/>
            </a:ln>
          </p:spPr>
        </p:pic>
        <p:sp>
          <p:nvSpPr>
            <p:cNvPr id="29821" name="Rectangle 9"/>
            <p:cNvSpPr>
              <a:spLocks noChangeArrowheads="1"/>
            </p:cNvSpPr>
            <p:nvPr/>
          </p:nvSpPr>
          <p:spPr bwMode="gray">
            <a:xfrm>
              <a:off x="1599" y="1306"/>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822" name="Rectangle 10"/>
            <p:cNvSpPr>
              <a:spLocks noChangeArrowheads="1"/>
            </p:cNvSpPr>
            <p:nvPr/>
          </p:nvSpPr>
          <p:spPr bwMode="gray">
            <a:xfrm>
              <a:off x="1594" y="1658"/>
              <a:ext cx="212" cy="179"/>
            </a:xfrm>
            <a:prstGeom prst="rect">
              <a:avLst/>
            </a:prstGeom>
            <a:solidFill>
              <a:schemeClr val="hlink"/>
            </a:solidFill>
            <a:ln w="9525">
              <a:noFill/>
              <a:miter lim="800000"/>
              <a:headEnd/>
              <a:tailEnd/>
            </a:ln>
          </p:spPr>
          <p:txBody>
            <a:bodyPr wrap="none" anchor="ctr"/>
            <a:lstStyle/>
            <a:p>
              <a:endParaRPr lang="zh-CN" altLang="zh-CN"/>
            </a:p>
          </p:txBody>
        </p:sp>
        <p:sp>
          <p:nvSpPr>
            <p:cNvPr id="29823" name="Rectangle 11"/>
            <p:cNvSpPr>
              <a:spLocks noChangeArrowheads="1"/>
            </p:cNvSpPr>
            <p:nvPr/>
          </p:nvSpPr>
          <p:spPr bwMode="gray">
            <a:xfrm>
              <a:off x="1595" y="1305"/>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824" name="Text Box 12"/>
            <p:cNvSpPr txBox="1">
              <a:spLocks noChangeArrowheads="1"/>
            </p:cNvSpPr>
            <p:nvPr/>
          </p:nvSpPr>
          <p:spPr bwMode="gray">
            <a:xfrm>
              <a:off x="1657" y="1400"/>
              <a:ext cx="92" cy="154"/>
            </a:xfrm>
            <a:prstGeom prst="rect">
              <a:avLst/>
            </a:prstGeom>
            <a:noFill/>
            <a:ln w="9525">
              <a:noFill/>
              <a:miter lim="800000"/>
              <a:headEnd/>
              <a:tailEnd/>
            </a:ln>
          </p:spPr>
          <p:txBody>
            <a:bodyPr wrap="none" lIns="0" tIns="0" rIns="0" bIns="0">
              <a:spAutoFit/>
            </a:bodyPr>
            <a:lstStyle/>
            <a:p>
              <a:pPr algn="ctr"/>
              <a:r>
                <a:rPr lang="en-US" altLang="zh-CN" sz="1600"/>
                <a:t>C</a:t>
              </a:r>
            </a:p>
          </p:txBody>
        </p:sp>
        <p:sp>
          <p:nvSpPr>
            <p:cNvPr id="29825" name="Text Box 13"/>
            <p:cNvSpPr txBox="1">
              <a:spLocks noChangeArrowheads="1"/>
            </p:cNvSpPr>
            <p:nvPr/>
          </p:nvSpPr>
          <p:spPr bwMode="gray">
            <a:xfrm>
              <a:off x="69" y="1253"/>
              <a:ext cx="250" cy="390"/>
            </a:xfrm>
            <a:prstGeom prst="rect">
              <a:avLst/>
            </a:prstGeom>
            <a:noFill/>
            <a:ln w="9525">
              <a:noFill/>
              <a:miter lim="800000"/>
              <a:headEnd/>
              <a:tailEnd/>
            </a:ln>
          </p:spPr>
          <p:txBody>
            <a:bodyPr vert="eaVert" wrap="none">
              <a:spAutoFit/>
            </a:bodyPr>
            <a:lstStyle/>
            <a:p>
              <a:r>
                <a:rPr lang="zh-CN" altLang="en-US" sz="1400"/>
                <a:t>以前</a:t>
              </a:r>
              <a:r>
                <a:rPr lang="en-US" altLang="zh-CN" sz="1400"/>
                <a:t>…</a:t>
              </a:r>
            </a:p>
          </p:txBody>
        </p:sp>
        <p:sp>
          <p:nvSpPr>
            <p:cNvPr id="29826" name="Line 14"/>
            <p:cNvSpPr>
              <a:spLocks noChangeShapeType="1"/>
            </p:cNvSpPr>
            <p:nvPr/>
          </p:nvSpPr>
          <p:spPr bwMode="gray">
            <a:xfrm>
              <a:off x="829" y="1840"/>
              <a:ext cx="123" cy="144"/>
            </a:xfrm>
            <a:prstGeom prst="line">
              <a:avLst/>
            </a:prstGeom>
            <a:noFill/>
            <a:ln w="28575">
              <a:solidFill>
                <a:schemeClr val="tx1"/>
              </a:solidFill>
              <a:round/>
              <a:headEnd/>
              <a:tailEnd/>
            </a:ln>
          </p:spPr>
          <p:txBody>
            <a:bodyPr/>
            <a:lstStyle/>
            <a:p>
              <a:endParaRPr lang="zh-CN" altLang="en-US"/>
            </a:p>
          </p:txBody>
        </p:sp>
        <p:sp>
          <p:nvSpPr>
            <p:cNvPr id="29827" name="Rectangle 15"/>
            <p:cNvSpPr>
              <a:spLocks noChangeArrowheads="1"/>
            </p:cNvSpPr>
            <p:nvPr/>
          </p:nvSpPr>
          <p:spPr bwMode="gray">
            <a:xfrm>
              <a:off x="716" y="1303"/>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828" name="Rectangle 16"/>
            <p:cNvSpPr>
              <a:spLocks noChangeArrowheads="1"/>
            </p:cNvSpPr>
            <p:nvPr/>
          </p:nvSpPr>
          <p:spPr bwMode="gray">
            <a:xfrm>
              <a:off x="710" y="1658"/>
              <a:ext cx="212" cy="179"/>
            </a:xfrm>
            <a:prstGeom prst="rect">
              <a:avLst/>
            </a:prstGeom>
            <a:solidFill>
              <a:schemeClr val="hlink"/>
            </a:solidFill>
            <a:ln w="9525">
              <a:noFill/>
              <a:miter lim="800000"/>
              <a:headEnd/>
              <a:tailEnd/>
            </a:ln>
          </p:spPr>
          <p:txBody>
            <a:bodyPr wrap="none" anchor="ctr"/>
            <a:lstStyle/>
            <a:p>
              <a:endParaRPr lang="zh-CN" altLang="zh-CN"/>
            </a:p>
          </p:txBody>
        </p:sp>
        <p:sp>
          <p:nvSpPr>
            <p:cNvPr id="29829" name="Rectangle 17"/>
            <p:cNvSpPr>
              <a:spLocks noChangeArrowheads="1"/>
            </p:cNvSpPr>
            <p:nvPr/>
          </p:nvSpPr>
          <p:spPr bwMode="gray">
            <a:xfrm>
              <a:off x="711" y="1305"/>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830" name="Text Box 18"/>
            <p:cNvSpPr txBox="1">
              <a:spLocks noChangeArrowheads="1"/>
            </p:cNvSpPr>
            <p:nvPr/>
          </p:nvSpPr>
          <p:spPr bwMode="gray">
            <a:xfrm>
              <a:off x="414" y="1400"/>
              <a:ext cx="448" cy="154"/>
            </a:xfrm>
            <a:prstGeom prst="rect">
              <a:avLst/>
            </a:prstGeom>
            <a:noFill/>
            <a:ln w="9525">
              <a:noFill/>
              <a:miter lim="800000"/>
              <a:headEnd/>
              <a:tailEnd/>
            </a:ln>
          </p:spPr>
          <p:txBody>
            <a:bodyPr wrap="none" lIns="0" tIns="0" rIns="0" bIns="0">
              <a:spAutoFit/>
            </a:bodyPr>
            <a:lstStyle/>
            <a:p>
              <a:r>
                <a:rPr lang="en-US" altLang="zh-CN" sz="1600"/>
                <a:t>App   A</a:t>
              </a:r>
            </a:p>
          </p:txBody>
        </p:sp>
        <p:sp>
          <p:nvSpPr>
            <p:cNvPr id="29831" name="Line 19"/>
            <p:cNvSpPr>
              <a:spLocks noChangeShapeType="1"/>
            </p:cNvSpPr>
            <p:nvPr/>
          </p:nvSpPr>
          <p:spPr bwMode="gray">
            <a:xfrm flipH="1">
              <a:off x="648" y="1658"/>
              <a:ext cx="267" cy="1"/>
            </a:xfrm>
            <a:prstGeom prst="line">
              <a:avLst/>
            </a:prstGeom>
            <a:noFill/>
            <a:ln w="9525">
              <a:solidFill>
                <a:schemeClr val="tx1"/>
              </a:solidFill>
              <a:round/>
              <a:headEnd/>
              <a:tailEnd/>
            </a:ln>
          </p:spPr>
          <p:txBody>
            <a:bodyPr/>
            <a:lstStyle/>
            <a:p>
              <a:endParaRPr lang="zh-CN" altLang="en-US"/>
            </a:p>
          </p:txBody>
        </p:sp>
        <p:sp>
          <p:nvSpPr>
            <p:cNvPr id="29832" name="Rectangle 20"/>
            <p:cNvSpPr>
              <a:spLocks noChangeArrowheads="1"/>
            </p:cNvSpPr>
            <p:nvPr/>
          </p:nvSpPr>
          <p:spPr bwMode="gray">
            <a:xfrm>
              <a:off x="1061" y="1295"/>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833" name="Rectangle 21"/>
            <p:cNvSpPr>
              <a:spLocks noChangeArrowheads="1"/>
            </p:cNvSpPr>
            <p:nvPr/>
          </p:nvSpPr>
          <p:spPr bwMode="gray">
            <a:xfrm>
              <a:off x="1060" y="1305"/>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834" name="Text Box 22"/>
            <p:cNvSpPr txBox="1">
              <a:spLocks noChangeArrowheads="1"/>
            </p:cNvSpPr>
            <p:nvPr/>
          </p:nvSpPr>
          <p:spPr bwMode="gray">
            <a:xfrm rot="-5400000">
              <a:off x="966" y="1505"/>
              <a:ext cx="391" cy="134"/>
            </a:xfrm>
            <a:prstGeom prst="rect">
              <a:avLst/>
            </a:prstGeom>
            <a:noFill/>
            <a:ln w="9525">
              <a:noFill/>
              <a:miter lim="800000"/>
              <a:headEnd/>
              <a:tailEnd/>
            </a:ln>
          </p:spPr>
          <p:txBody>
            <a:bodyPr wrap="none" lIns="0" tIns="0" rIns="0" bIns="0">
              <a:spAutoFit/>
            </a:bodyPr>
            <a:lstStyle/>
            <a:p>
              <a:pPr algn="ctr"/>
              <a:r>
                <a:rPr lang="en-US" altLang="zh-CN" sz="1400"/>
                <a:t>standby</a:t>
              </a:r>
            </a:p>
          </p:txBody>
        </p:sp>
        <p:sp>
          <p:nvSpPr>
            <p:cNvPr id="29835" name="Line 23"/>
            <p:cNvSpPr>
              <a:spLocks noChangeShapeType="1"/>
            </p:cNvSpPr>
            <p:nvPr/>
          </p:nvSpPr>
          <p:spPr bwMode="gray">
            <a:xfrm flipH="1">
              <a:off x="1051" y="1840"/>
              <a:ext cx="123" cy="144"/>
            </a:xfrm>
            <a:prstGeom prst="line">
              <a:avLst/>
            </a:prstGeom>
            <a:noFill/>
            <a:ln w="28575">
              <a:solidFill>
                <a:schemeClr val="tx1"/>
              </a:solidFill>
              <a:round/>
              <a:headEnd/>
              <a:tailEnd/>
            </a:ln>
          </p:spPr>
          <p:txBody>
            <a:bodyPr/>
            <a:lstStyle/>
            <a:p>
              <a:endParaRPr lang="zh-CN" altLang="en-US"/>
            </a:p>
          </p:txBody>
        </p:sp>
        <p:pic>
          <p:nvPicPr>
            <p:cNvPr id="29836" name="Picture 2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877" y="2935"/>
              <a:ext cx="249" cy="156"/>
            </a:xfrm>
            <a:prstGeom prst="rect">
              <a:avLst/>
            </a:prstGeom>
            <a:noFill/>
            <a:ln w="9525">
              <a:noFill/>
              <a:miter lim="800000"/>
              <a:headEnd/>
              <a:tailEnd/>
            </a:ln>
          </p:spPr>
        </p:pic>
        <p:sp>
          <p:nvSpPr>
            <p:cNvPr id="29837" name="Line 25"/>
            <p:cNvSpPr>
              <a:spLocks noChangeShapeType="1"/>
            </p:cNvSpPr>
            <p:nvPr/>
          </p:nvSpPr>
          <p:spPr bwMode="gray">
            <a:xfrm>
              <a:off x="829" y="2770"/>
              <a:ext cx="123" cy="144"/>
            </a:xfrm>
            <a:prstGeom prst="line">
              <a:avLst/>
            </a:prstGeom>
            <a:noFill/>
            <a:ln w="28575">
              <a:solidFill>
                <a:schemeClr val="tx1"/>
              </a:solidFill>
              <a:round/>
              <a:headEnd/>
              <a:tailEnd/>
            </a:ln>
          </p:spPr>
          <p:txBody>
            <a:bodyPr/>
            <a:lstStyle/>
            <a:p>
              <a:endParaRPr lang="zh-CN" altLang="en-US"/>
            </a:p>
          </p:txBody>
        </p:sp>
        <p:sp>
          <p:nvSpPr>
            <p:cNvPr id="29838" name="Rectangle 26"/>
            <p:cNvSpPr>
              <a:spLocks noChangeArrowheads="1"/>
            </p:cNvSpPr>
            <p:nvPr/>
          </p:nvSpPr>
          <p:spPr bwMode="gray">
            <a:xfrm>
              <a:off x="716" y="2233"/>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839" name="Rectangle 27"/>
            <p:cNvSpPr>
              <a:spLocks noChangeArrowheads="1"/>
            </p:cNvSpPr>
            <p:nvPr/>
          </p:nvSpPr>
          <p:spPr bwMode="gray">
            <a:xfrm>
              <a:off x="710" y="2588"/>
              <a:ext cx="212" cy="179"/>
            </a:xfrm>
            <a:prstGeom prst="rect">
              <a:avLst/>
            </a:prstGeom>
            <a:solidFill>
              <a:schemeClr val="hlink"/>
            </a:solidFill>
            <a:ln w="9525">
              <a:noFill/>
              <a:miter lim="800000"/>
              <a:headEnd/>
              <a:tailEnd/>
            </a:ln>
          </p:spPr>
          <p:txBody>
            <a:bodyPr wrap="none" anchor="ctr"/>
            <a:lstStyle/>
            <a:p>
              <a:endParaRPr lang="zh-CN" altLang="zh-CN"/>
            </a:p>
          </p:txBody>
        </p:sp>
        <p:sp>
          <p:nvSpPr>
            <p:cNvPr id="29840" name="Rectangle 28"/>
            <p:cNvSpPr>
              <a:spLocks noChangeArrowheads="1"/>
            </p:cNvSpPr>
            <p:nvPr/>
          </p:nvSpPr>
          <p:spPr bwMode="gray">
            <a:xfrm>
              <a:off x="711" y="2235"/>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841" name="Text Box 29"/>
            <p:cNvSpPr txBox="1">
              <a:spLocks noChangeArrowheads="1"/>
            </p:cNvSpPr>
            <p:nvPr/>
          </p:nvSpPr>
          <p:spPr bwMode="gray">
            <a:xfrm>
              <a:off x="414" y="2330"/>
              <a:ext cx="448" cy="154"/>
            </a:xfrm>
            <a:prstGeom prst="rect">
              <a:avLst/>
            </a:prstGeom>
            <a:noFill/>
            <a:ln w="9525">
              <a:noFill/>
              <a:miter lim="800000"/>
              <a:headEnd/>
              <a:tailEnd/>
            </a:ln>
          </p:spPr>
          <p:txBody>
            <a:bodyPr wrap="none" lIns="0" tIns="0" rIns="0" bIns="0">
              <a:spAutoFit/>
            </a:bodyPr>
            <a:lstStyle/>
            <a:p>
              <a:r>
                <a:rPr lang="en-US" altLang="zh-CN" sz="1600"/>
                <a:t>App   B</a:t>
              </a:r>
            </a:p>
          </p:txBody>
        </p:sp>
        <p:sp>
          <p:nvSpPr>
            <p:cNvPr id="29842" name="Line 30"/>
            <p:cNvSpPr>
              <a:spLocks noChangeShapeType="1"/>
            </p:cNvSpPr>
            <p:nvPr/>
          </p:nvSpPr>
          <p:spPr bwMode="gray">
            <a:xfrm flipH="1">
              <a:off x="648" y="2588"/>
              <a:ext cx="267" cy="1"/>
            </a:xfrm>
            <a:prstGeom prst="line">
              <a:avLst/>
            </a:prstGeom>
            <a:noFill/>
            <a:ln w="9525">
              <a:solidFill>
                <a:schemeClr val="tx1"/>
              </a:solidFill>
              <a:round/>
              <a:headEnd/>
              <a:tailEnd/>
            </a:ln>
          </p:spPr>
          <p:txBody>
            <a:bodyPr/>
            <a:lstStyle/>
            <a:p>
              <a:endParaRPr lang="zh-CN" altLang="en-US"/>
            </a:p>
          </p:txBody>
        </p:sp>
        <p:sp>
          <p:nvSpPr>
            <p:cNvPr id="29843" name="Rectangle 31"/>
            <p:cNvSpPr>
              <a:spLocks noChangeArrowheads="1"/>
            </p:cNvSpPr>
            <p:nvPr/>
          </p:nvSpPr>
          <p:spPr bwMode="gray">
            <a:xfrm>
              <a:off x="1061" y="2225"/>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844" name="Rectangle 32"/>
            <p:cNvSpPr>
              <a:spLocks noChangeArrowheads="1"/>
            </p:cNvSpPr>
            <p:nvPr/>
          </p:nvSpPr>
          <p:spPr bwMode="gray">
            <a:xfrm>
              <a:off x="1060" y="2235"/>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845" name="Text Box 33"/>
            <p:cNvSpPr txBox="1">
              <a:spLocks noChangeArrowheads="1"/>
            </p:cNvSpPr>
            <p:nvPr/>
          </p:nvSpPr>
          <p:spPr bwMode="gray">
            <a:xfrm rot="-5400000">
              <a:off x="966" y="2435"/>
              <a:ext cx="391" cy="134"/>
            </a:xfrm>
            <a:prstGeom prst="rect">
              <a:avLst/>
            </a:prstGeom>
            <a:noFill/>
            <a:ln w="9525" algn="ctr">
              <a:noFill/>
              <a:miter lim="800000"/>
              <a:headEnd/>
              <a:tailEnd/>
            </a:ln>
          </p:spPr>
          <p:txBody>
            <a:bodyPr wrap="none" lIns="0" tIns="0" rIns="0" bIns="0">
              <a:spAutoFit/>
            </a:bodyPr>
            <a:lstStyle/>
            <a:p>
              <a:pPr algn="ctr"/>
              <a:r>
                <a:rPr lang="en-US" altLang="zh-CN" sz="1400"/>
                <a:t>standby</a:t>
              </a:r>
            </a:p>
          </p:txBody>
        </p:sp>
        <p:sp>
          <p:nvSpPr>
            <p:cNvPr id="29846" name="Line 34"/>
            <p:cNvSpPr>
              <a:spLocks noChangeShapeType="1"/>
            </p:cNvSpPr>
            <p:nvPr/>
          </p:nvSpPr>
          <p:spPr bwMode="gray">
            <a:xfrm flipH="1">
              <a:off x="1051" y="2770"/>
              <a:ext cx="123" cy="144"/>
            </a:xfrm>
            <a:prstGeom prst="line">
              <a:avLst/>
            </a:prstGeom>
            <a:noFill/>
            <a:ln w="28575">
              <a:solidFill>
                <a:schemeClr val="tx1"/>
              </a:solidFill>
              <a:round/>
              <a:headEnd/>
              <a:tailEnd/>
            </a:ln>
          </p:spPr>
          <p:txBody>
            <a:bodyPr/>
            <a:lstStyle/>
            <a:p>
              <a:endParaRPr lang="zh-CN" altLang="en-US"/>
            </a:p>
          </p:txBody>
        </p:sp>
        <p:sp>
          <p:nvSpPr>
            <p:cNvPr id="29847" name="Rectangle 35"/>
            <p:cNvSpPr>
              <a:spLocks noChangeArrowheads="1"/>
            </p:cNvSpPr>
            <p:nvPr/>
          </p:nvSpPr>
          <p:spPr bwMode="gray">
            <a:xfrm>
              <a:off x="1599" y="1928"/>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848" name="Rectangle 36"/>
            <p:cNvSpPr>
              <a:spLocks noChangeArrowheads="1"/>
            </p:cNvSpPr>
            <p:nvPr/>
          </p:nvSpPr>
          <p:spPr bwMode="gray">
            <a:xfrm>
              <a:off x="1594" y="2280"/>
              <a:ext cx="212" cy="179"/>
            </a:xfrm>
            <a:prstGeom prst="rect">
              <a:avLst/>
            </a:prstGeom>
            <a:solidFill>
              <a:schemeClr val="hlink"/>
            </a:solidFill>
            <a:ln w="9525">
              <a:noFill/>
              <a:miter lim="800000"/>
              <a:headEnd/>
              <a:tailEnd/>
            </a:ln>
          </p:spPr>
          <p:txBody>
            <a:bodyPr wrap="none" anchor="ctr"/>
            <a:lstStyle/>
            <a:p>
              <a:endParaRPr lang="zh-CN" altLang="zh-CN"/>
            </a:p>
          </p:txBody>
        </p:sp>
        <p:sp>
          <p:nvSpPr>
            <p:cNvPr id="29849" name="Rectangle 37"/>
            <p:cNvSpPr>
              <a:spLocks noChangeArrowheads="1"/>
            </p:cNvSpPr>
            <p:nvPr/>
          </p:nvSpPr>
          <p:spPr bwMode="gray">
            <a:xfrm>
              <a:off x="1595" y="1927"/>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850" name="Text Box 38"/>
            <p:cNvSpPr txBox="1">
              <a:spLocks noChangeArrowheads="1"/>
            </p:cNvSpPr>
            <p:nvPr/>
          </p:nvSpPr>
          <p:spPr bwMode="gray">
            <a:xfrm>
              <a:off x="1657" y="2022"/>
              <a:ext cx="92" cy="154"/>
            </a:xfrm>
            <a:prstGeom prst="rect">
              <a:avLst/>
            </a:prstGeom>
            <a:noFill/>
            <a:ln w="9525">
              <a:noFill/>
              <a:miter lim="800000"/>
              <a:headEnd/>
              <a:tailEnd/>
            </a:ln>
          </p:spPr>
          <p:txBody>
            <a:bodyPr wrap="none" lIns="0" tIns="0" rIns="0" bIns="0">
              <a:spAutoFit/>
            </a:bodyPr>
            <a:lstStyle/>
            <a:p>
              <a:pPr algn="ctr"/>
              <a:r>
                <a:rPr lang="en-US" altLang="zh-CN" sz="1600"/>
                <a:t>D</a:t>
              </a:r>
            </a:p>
          </p:txBody>
        </p:sp>
        <p:sp>
          <p:nvSpPr>
            <p:cNvPr id="29851" name="Rectangle 39"/>
            <p:cNvSpPr>
              <a:spLocks noChangeArrowheads="1"/>
            </p:cNvSpPr>
            <p:nvPr/>
          </p:nvSpPr>
          <p:spPr bwMode="gray">
            <a:xfrm>
              <a:off x="1599" y="2551"/>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852" name="Rectangle 40"/>
            <p:cNvSpPr>
              <a:spLocks noChangeArrowheads="1"/>
            </p:cNvSpPr>
            <p:nvPr/>
          </p:nvSpPr>
          <p:spPr bwMode="gray">
            <a:xfrm>
              <a:off x="1594" y="2903"/>
              <a:ext cx="212" cy="179"/>
            </a:xfrm>
            <a:prstGeom prst="rect">
              <a:avLst/>
            </a:prstGeom>
            <a:solidFill>
              <a:schemeClr val="hlink"/>
            </a:solidFill>
            <a:ln w="9525">
              <a:noFill/>
              <a:miter lim="800000"/>
              <a:headEnd/>
              <a:tailEnd/>
            </a:ln>
          </p:spPr>
          <p:txBody>
            <a:bodyPr wrap="none" anchor="ctr"/>
            <a:lstStyle/>
            <a:p>
              <a:endParaRPr lang="zh-CN" altLang="zh-CN"/>
            </a:p>
          </p:txBody>
        </p:sp>
        <p:sp>
          <p:nvSpPr>
            <p:cNvPr id="29853" name="Rectangle 41"/>
            <p:cNvSpPr>
              <a:spLocks noChangeArrowheads="1"/>
            </p:cNvSpPr>
            <p:nvPr/>
          </p:nvSpPr>
          <p:spPr bwMode="gray">
            <a:xfrm>
              <a:off x="1595" y="2550"/>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854" name="Text Box 42"/>
            <p:cNvSpPr txBox="1">
              <a:spLocks noChangeArrowheads="1"/>
            </p:cNvSpPr>
            <p:nvPr/>
          </p:nvSpPr>
          <p:spPr bwMode="gray">
            <a:xfrm>
              <a:off x="1661" y="2645"/>
              <a:ext cx="85" cy="154"/>
            </a:xfrm>
            <a:prstGeom prst="rect">
              <a:avLst/>
            </a:prstGeom>
            <a:noFill/>
            <a:ln w="9525">
              <a:noFill/>
              <a:miter lim="800000"/>
              <a:headEnd/>
              <a:tailEnd/>
            </a:ln>
          </p:spPr>
          <p:txBody>
            <a:bodyPr wrap="none" lIns="0" tIns="0" rIns="0" bIns="0">
              <a:spAutoFit/>
            </a:bodyPr>
            <a:lstStyle/>
            <a:p>
              <a:pPr algn="ctr"/>
              <a:r>
                <a:rPr lang="en-US" altLang="zh-CN" sz="1600"/>
                <a:t>E</a:t>
              </a:r>
            </a:p>
          </p:txBody>
        </p:sp>
        <p:sp>
          <p:nvSpPr>
            <p:cNvPr id="29855" name="Line 43"/>
            <p:cNvSpPr>
              <a:spLocks noChangeShapeType="1"/>
            </p:cNvSpPr>
            <p:nvPr/>
          </p:nvSpPr>
          <p:spPr bwMode="gray">
            <a:xfrm flipH="1">
              <a:off x="1538" y="2903"/>
              <a:ext cx="272" cy="0"/>
            </a:xfrm>
            <a:prstGeom prst="line">
              <a:avLst/>
            </a:prstGeom>
            <a:noFill/>
            <a:ln w="9525">
              <a:solidFill>
                <a:schemeClr val="tx1"/>
              </a:solidFill>
              <a:round/>
              <a:headEnd/>
              <a:tailEnd/>
            </a:ln>
          </p:spPr>
          <p:txBody>
            <a:bodyPr/>
            <a:lstStyle/>
            <a:p>
              <a:endParaRPr lang="zh-CN" altLang="en-US"/>
            </a:p>
          </p:txBody>
        </p:sp>
        <p:sp>
          <p:nvSpPr>
            <p:cNvPr id="29856" name="Line 44"/>
            <p:cNvSpPr>
              <a:spLocks noChangeShapeType="1"/>
            </p:cNvSpPr>
            <p:nvPr/>
          </p:nvSpPr>
          <p:spPr bwMode="gray">
            <a:xfrm flipH="1">
              <a:off x="1538" y="2280"/>
              <a:ext cx="272" cy="0"/>
            </a:xfrm>
            <a:prstGeom prst="line">
              <a:avLst/>
            </a:prstGeom>
            <a:noFill/>
            <a:ln w="9525">
              <a:solidFill>
                <a:schemeClr val="tx1"/>
              </a:solidFill>
              <a:round/>
              <a:headEnd/>
              <a:tailEnd/>
            </a:ln>
          </p:spPr>
          <p:txBody>
            <a:bodyPr/>
            <a:lstStyle/>
            <a:p>
              <a:endParaRPr lang="zh-CN" altLang="en-US"/>
            </a:p>
          </p:txBody>
        </p:sp>
        <p:sp>
          <p:nvSpPr>
            <p:cNvPr id="29857" name="Line 45"/>
            <p:cNvSpPr>
              <a:spLocks noChangeShapeType="1"/>
            </p:cNvSpPr>
            <p:nvPr/>
          </p:nvSpPr>
          <p:spPr bwMode="gray">
            <a:xfrm flipH="1">
              <a:off x="1538" y="1658"/>
              <a:ext cx="272" cy="0"/>
            </a:xfrm>
            <a:prstGeom prst="line">
              <a:avLst/>
            </a:prstGeom>
            <a:noFill/>
            <a:ln w="9525">
              <a:solidFill>
                <a:schemeClr val="tx1"/>
              </a:solidFill>
              <a:round/>
              <a:headEnd/>
              <a:tailEnd/>
            </a:ln>
          </p:spPr>
          <p:txBody>
            <a:bodyPr/>
            <a:lstStyle/>
            <a:p>
              <a:endParaRPr lang="zh-CN" altLang="en-US"/>
            </a:p>
          </p:txBody>
        </p:sp>
      </p:grpSp>
      <p:grpSp>
        <p:nvGrpSpPr>
          <p:cNvPr id="29702" name="Group 46"/>
          <p:cNvGrpSpPr>
            <a:grpSpLocks/>
          </p:cNvGrpSpPr>
          <p:nvPr/>
        </p:nvGrpSpPr>
        <p:grpSpPr bwMode="auto">
          <a:xfrm>
            <a:off x="106363" y="4987925"/>
            <a:ext cx="2927350" cy="1517650"/>
            <a:chOff x="67" y="3358"/>
            <a:chExt cx="1844" cy="956"/>
          </a:xfrm>
        </p:grpSpPr>
        <p:sp>
          <p:nvSpPr>
            <p:cNvPr id="29788" name="Rectangle 47"/>
            <p:cNvSpPr>
              <a:spLocks noChangeArrowheads="1"/>
            </p:cNvSpPr>
            <p:nvPr/>
          </p:nvSpPr>
          <p:spPr bwMode="gray">
            <a:xfrm>
              <a:off x="273" y="3379"/>
              <a:ext cx="1102" cy="935"/>
            </a:xfrm>
            <a:prstGeom prst="rect">
              <a:avLst/>
            </a:prstGeom>
            <a:solidFill>
              <a:srgbClr val="C1BA91">
                <a:alpha val="50195"/>
              </a:srgbClr>
            </a:solidFill>
            <a:ln w="9525" algn="ctr">
              <a:noFill/>
              <a:miter lim="800000"/>
              <a:headEnd/>
              <a:tailEnd/>
            </a:ln>
          </p:spPr>
          <p:txBody>
            <a:bodyPr wrap="none" anchor="ctr"/>
            <a:lstStyle/>
            <a:p>
              <a:endParaRPr lang="zh-CN" altLang="zh-CN"/>
            </a:p>
          </p:txBody>
        </p:sp>
        <p:sp>
          <p:nvSpPr>
            <p:cNvPr id="29789" name="Rectangle 48"/>
            <p:cNvSpPr>
              <a:spLocks noChangeArrowheads="1"/>
            </p:cNvSpPr>
            <p:nvPr/>
          </p:nvSpPr>
          <p:spPr bwMode="gray">
            <a:xfrm>
              <a:off x="367" y="3431"/>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790" name="Rectangle 49"/>
            <p:cNvSpPr>
              <a:spLocks noChangeArrowheads="1"/>
            </p:cNvSpPr>
            <p:nvPr/>
          </p:nvSpPr>
          <p:spPr bwMode="gray">
            <a:xfrm>
              <a:off x="1489" y="3379"/>
              <a:ext cx="422" cy="935"/>
            </a:xfrm>
            <a:prstGeom prst="rect">
              <a:avLst/>
            </a:prstGeom>
            <a:solidFill>
              <a:srgbClr val="C1BA91">
                <a:alpha val="50195"/>
              </a:srgbClr>
            </a:solidFill>
            <a:ln w="9525" algn="ctr">
              <a:noFill/>
              <a:miter lim="800000"/>
              <a:headEnd/>
              <a:tailEnd/>
            </a:ln>
          </p:spPr>
          <p:txBody>
            <a:bodyPr wrap="none" anchor="ctr"/>
            <a:lstStyle/>
            <a:p>
              <a:endParaRPr lang="zh-CN" altLang="zh-CN"/>
            </a:p>
          </p:txBody>
        </p:sp>
        <p:pic>
          <p:nvPicPr>
            <p:cNvPr id="29791" name="Picture 5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877" y="4133"/>
              <a:ext cx="249" cy="156"/>
            </a:xfrm>
            <a:prstGeom prst="rect">
              <a:avLst/>
            </a:prstGeom>
            <a:noFill/>
            <a:ln w="9525">
              <a:noFill/>
              <a:miter lim="800000"/>
              <a:headEnd/>
              <a:tailEnd/>
            </a:ln>
          </p:spPr>
        </p:pic>
        <p:sp>
          <p:nvSpPr>
            <p:cNvPr id="29792" name="Rectangle 51"/>
            <p:cNvSpPr>
              <a:spLocks noChangeArrowheads="1"/>
            </p:cNvSpPr>
            <p:nvPr/>
          </p:nvSpPr>
          <p:spPr bwMode="gray">
            <a:xfrm>
              <a:off x="1595" y="3433"/>
              <a:ext cx="217" cy="532"/>
            </a:xfrm>
            <a:prstGeom prst="rect">
              <a:avLst/>
            </a:prstGeom>
            <a:solidFill>
              <a:schemeClr val="hlink"/>
            </a:solidFill>
            <a:ln w="38100">
              <a:solidFill>
                <a:schemeClr val="tx1"/>
              </a:solidFill>
              <a:miter lim="800000"/>
              <a:headEnd/>
              <a:tailEnd/>
            </a:ln>
          </p:spPr>
          <p:txBody>
            <a:bodyPr wrap="none" anchor="ctr"/>
            <a:lstStyle/>
            <a:p>
              <a:endParaRPr lang="zh-CN" altLang="zh-CN"/>
            </a:p>
          </p:txBody>
        </p:sp>
        <p:sp>
          <p:nvSpPr>
            <p:cNvPr id="29793" name="Text Box 52"/>
            <p:cNvSpPr txBox="1">
              <a:spLocks noChangeArrowheads="1"/>
            </p:cNvSpPr>
            <p:nvPr/>
          </p:nvSpPr>
          <p:spPr bwMode="gray">
            <a:xfrm>
              <a:off x="1657" y="3450"/>
              <a:ext cx="92" cy="154"/>
            </a:xfrm>
            <a:prstGeom prst="rect">
              <a:avLst/>
            </a:prstGeom>
            <a:noFill/>
            <a:ln w="9525">
              <a:noFill/>
              <a:miter lim="800000"/>
              <a:headEnd/>
              <a:tailEnd/>
            </a:ln>
          </p:spPr>
          <p:txBody>
            <a:bodyPr wrap="none" lIns="0" tIns="0" rIns="0" bIns="0">
              <a:spAutoFit/>
            </a:bodyPr>
            <a:lstStyle/>
            <a:p>
              <a:r>
                <a:rPr lang="en-US" altLang="zh-CN" sz="1600"/>
                <a:t>C</a:t>
              </a:r>
            </a:p>
          </p:txBody>
        </p:sp>
        <p:sp>
          <p:nvSpPr>
            <p:cNvPr id="29794" name="Line 53"/>
            <p:cNvSpPr>
              <a:spLocks noChangeShapeType="1"/>
            </p:cNvSpPr>
            <p:nvPr/>
          </p:nvSpPr>
          <p:spPr bwMode="gray">
            <a:xfrm>
              <a:off x="829" y="3968"/>
              <a:ext cx="123" cy="144"/>
            </a:xfrm>
            <a:prstGeom prst="line">
              <a:avLst/>
            </a:prstGeom>
            <a:noFill/>
            <a:ln w="28575">
              <a:solidFill>
                <a:schemeClr val="tx1"/>
              </a:solidFill>
              <a:round/>
              <a:headEnd/>
              <a:tailEnd/>
            </a:ln>
          </p:spPr>
          <p:txBody>
            <a:bodyPr/>
            <a:lstStyle/>
            <a:p>
              <a:endParaRPr lang="zh-CN" altLang="en-US"/>
            </a:p>
          </p:txBody>
        </p:sp>
        <p:sp>
          <p:nvSpPr>
            <p:cNvPr id="29795" name="Rectangle 54"/>
            <p:cNvSpPr>
              <a:spLocks noChangeArrowheads="1"/>
            </p:cNvSpPr>
            <p:nvPr/>
          </p:nvSpPr>
          <p:spPr bwMode="gray">
            <a:xfrm>
              <a:off x="716" y="3431"/>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796" name="Rectangle 55"/>
            <p:cNvSpPr>
              <a:spLocks noChangeArrowheads="1"/>
            </p:cNvSpPr>
            <p:nvPr/>
          </p:nvSpPr>
          <p:spPr bwMode="gray">
            <a:xfrm>
              <a:off x="710" y="3704"/>
              <a:ext cx="212" cy="260"/>
            </a:xfrm>
            <a:prstGeom prst="rect">
              <a:avLst/>
            </a:prstGeom>
            <a:solidFill>
              <a:schemeClr val="hlink"/>
            </a:solidFill>
            <a:ln w="9525">
              <a:noFill/>
              <a:miter lim="800000"/>
              <a:headEnd/>
              <a:tailEnd/>
            </a:ln>
          </p:spPr>
          <p:txBody>
            <a:bodyPr wrap="none" anchor="ctr"/>
            <a:lstStyle/>
            <a:p>
              <a:endParaRPr lang="zh-CN" altLang="zh-CN"/>
            </a:p>
          </p:txBody>
        </p:sp>
        <p:sp>
          <p:nvSpPr>
            <p:cNvPr id="29797" name="Rectangle 56"/>
            <p:cNvSpPr>
              <a:spLocks noChangeArrowheads="1"/>
            </p:cNvSpPr>
            <p:nvPr/>
          </p:nvSpPr>
          <p:spPr bwMode="gray">
            <a:xfrm>
              <a:off x="711" y="3433"/>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798" name="Text Box 57"/>
            <p:cNvSpPr txBox="1">
              <a:spLocks noChangeArrowheads="1"/>
            </p:cNvSpPr>
            <p:nvPr/>
          </p:nvSpPr>
          <p:spPr bwMode="gray">
            <a:xfrm>
              <a:off x="770" y="3498"/>
              <a:ext cx="92" cy="154"/>
            </a:xfrm>
            <a:prstGeom prst="rect">
              <a:avLst/>
            </a:prstGeom>
            <a:noFill/>
            <a:ln w="9525">
              <a:noFill/>
              <a:miter lim="800000"/>
              <a:headEnd/>
              <a:tailEnd/>
            </a:ln>
          </p:spPr>
          <p:txBody>
            <a:bodyPr wrap="none" lIns="0" tIns="0" rIns="0" bIns="0">
              <a:spAutoFit/>
            </a:bodyPr>
            <a:lstStyle/>
            <a:p>
              <a:pPr algn="r"/>
              <a:r>
                <a:rPr lang="en-US" altLang="zh-CN" sz="1600"/>
                <a:t>B</a:t>
              </a:r>
            </a:p>
          </p:txBody>
        </p:sp>
        <p:sp>
          <p:nvSpPr>
            <p:cNvPr id="29799" name="Rectangle 58"/>
            <p:cNvSpPr>
              <a:spLocks noChangeArrowheads="1"/>
            </p:cNvSpPr>
            <p:nvPr/>
          </p:nvSpPr>
          <p:spPr bwMode="gray">
            <a:xfrm>
              <a:off x="1061" y="3423"/>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800" name="Line 59"/>
            <p:cNvSpPr>
              <a:spLocks noChangeShapeType="1"/>
            </p:cNvSpPr>
            <p:nvPr/>
          </p:nvSpPr>
          <p:spPr bwMode="gray">
            <a:xfrm flipH="1">
              <a:off x="1051" y="3968"/>
              <a:ext cx="123" cy="144"/>
            </a:xfrm>
            <a:prstGeom prst="line">
              <a:avLst/>
            </a:prstGeom>
            <a:noFill/>
            <a:ln w="28575">
              <a:solidFill>
                <a:schemeClr val="tx1"/>
              </a:solidFill>
              <a:round/>
              <a:headEnd/>
              <a:tailEnd/>
            </a:ln>
          </p:spPr>
          <p:txBody>
            <a:bodyPr/>
            <a:lstStyle/>
            <a:p>
              <a:endParaRPr lang="zh-CN" altLang="en-US"/>
            </a:p>
          </p:txBody>
        </p:sp>
        <p:sp>
          <p:nvSpPr>
            <p:cNvPr id="29801" name="Line 60"/>
            <p:cNvSpPr>
              <a:spLocks noChangeShapeType="1"/>
            </p:cNvSpPr>
            <p:nvPr/>
          </p:nvSpPr>
          <p:spPr bwMode="gray">
            <a:xfrm flipH="1">
              <a:off x="648" y="3704"/>
              <a:ext cx="272" cy="0"/>
            </a:xfrm>
            <a:prstGeom prst="line">
              <a:avLst/>
            </a:prstGeom>
            <a:noFill/>
            <a:ln w="9525">
              <a:solidFill>
                <a:schemeClr val="tx1"/>
              </a:solidFill>
              <a:round/>
              <a:headEnd/>
              <a:tailEnd/>
            </a:ln>
          </p:spPr>
          <p:txBody>
            <a:bodyPr/>
            <a:lstStyle/>
            <a:p>
              <a:endParaRPr lang="zh-CN" altLang="en-US"/>
            </a:p>
          </p:txBody>
        </p:sp>
        <p:sp>
          <p:nvSpPr>
            <p:cNvPr id="29802" name="Line 61"/>
            <p:cNvSpPr>
              <a:spLocks noChangeShapeType="1"/>
            </p:cNvSpPr>
            <p:nvPr/>
          </p:nvSpPr>
          <p:spPr bwMode="gray">
            <a:xfrm>
              <a:off x="473" y="3968"/>
              <a:ext cx="385" cy="150"/>
            </a:xfrm>
            <a:prstGeom prst="line">
              <a:avLst/>
            </a:prstGeom>
            <a:noFill/>
            <a:ln w="28575">
              <a:solidFill>
                <a:schemeClr val="tx1"/>
              </a:solidFill>
              <a:round/>
              <a:headEnd/>
              <a:tailEnd/>
            </a:ln>
          </p:spPr>
          <p:txBody>
            <a:bodyPr/>
            <a:lstStyle/>
            <a:p>
              <a:endParaRPr lang="zh-CN" altLang="en-US"/>
            </a:p>
          </p:txBody>
        </p:sp>
        <p:sp>
          <p:nvSpPr>
            <p:cNvPr id="29803" name="Rectangle 62"/>
            <p:cNvSpPr>
              <a:spLocks noChangeArrowheads="1"/>
            </p:cNvSpPr>
            <p:nvPr/>
          </p:nvSpPr>
          <p:spPr bwMode="gray">
            <a:xfrm>
              <a:off x="366" y="3704"/>
              <a:ext cx="212" cy="260"/>
            </a:xfrm>
            <a:prstGeom prst="rect">
              <a:avLst/>
            </a:prstGeom>
            <a:solidFill>
              <a:schemeClr val="hlink"/>
            </a:solidFill>
            <a:ln w="9525">
              <a:noFill/>
              <a:miter lim="800000"/>
              <a:headEnd/>
              <a:tailEnd/>
            </a:ln>
          </p:spPr>
          <p:txBody>
            <a:bodyPr wrap="none" anchor="ctr"/>
            <a:lstStyle/>
            <a:p>
              <a:endParaRPr lang="zh-CN" altLang="zh-CN"/>
            </a:p>
          </p:txBody>
        </p:sp>
        <p:sp>
          <p:nvSpPr>
            <p:cNvPr id="29804" name="Rectangle 63"/>
            <p:cNvSpPr>
              <a:spLocks noChangeArrowheads="1"/>
            </p:cNvSpPr>
            <p:nvPr/>
          </p:nvSpPr>
          <p:spPr bwMode="gray">
            <a:xfrm>
              <a:off x="367" y="3433"/>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805" name="Text Box 64"/>
            <p:cNvSpPr txBox="1">
              <a:spLocks noChangeArrowheads="1"/>
            </p:cNvSpPr>
            <p:nvPr/>
          </p:nvSpPr>
          <p:spPr bwMode="gray">
            <a:xfrm>
              <a:off x="426" y="3498"/>
              <a:ext cx="92" cy="154"/>
            </a:xfrm>
            <a:prstGeom prst="rect">
              <a:avLst/>
            </a:prstGeom>
            <a:noFill/>
            <a:ln w="9525">
              <a:noFill/>
              <a:miter lim="800000"/>
              <a:headEnd/>
              <a:tailEnd/>
            </a:ln>
          </p:spPr>
          <p:txBody>
            <a:bodyPr wrap="none" lIns="0" tIns="0" rIns="0" bIns="0">
              <a:spAutoFit/>
            </a:bodyPr>
            <a:lstStyle/>
            <a:p>
              <a:pPr algn="r"/>
              <a:r>
                <a:rPr lang="en-US" altLang="zh-CN" sz="1600"/>
                <a:t>A</a:t>
              </a:r>
            </a:p>
          </p:txBody>
        </p:sp>
        <p:sp>
          <p:nvSpPr>
            <p:cNvPr id="29806" name="Line 65"/>
            <p:cNvSpPr>
              <a:spLocks noChangeShapeType="1"/>
            </p:cNvSpPr>
            <p:nvPr/>
          </p:nvSpPr>
          <p:spPr bwMode="gray">
            <a:xfrm flipH="1">
              <a:off x="304" y="3704"/>
              <a:ext cx="272" cy="0"/>
            </a:xfrm>
            <a:prstGeom prst="line">
              <a:avLst/>
            </a:prstGeom>
            <a:noFill/>
            <a:ln w="9525">
              <a:solidFill>
                <a:schemeClr val="tx1"/>
              </a:solidFill>
              <a:round/>
              <a:headEnd/>
              <a:tailEnd/>
            </a:ln>
          </p:spPr>
          <p:txBody>
            <a:bodyPr/>
            <a:lstStyle/>
            <a:p>
              <a:endParaRPr lang="zh-CN" altLang="en-US"/>
            </a:p>
          </p:txBody>
        </p:sp>
        <p:sp>
          <p:nvSpPr>
            <p:cNvPr id="29807" name="Line 66"/>
            <p:cNvSpPr>
              <a:spLocks noChangeShapeType="1"/>
            </p:cNvSpPr>
            <p:nvPr/>
          </p:nvSpPr>
          <p:spPr bwMode="gray">
            <a:xfrm flipH="1">
              <a:off x="1538" y="3797"/>
              <a:ext cx="272" cy="0"/>
            </a:xfrm>
            <a:prstGeom prst="line">
              <a:avLst/>
            </a:prstGeom>
            <a:noFill/>
            <a:ln w="9525">
              <a:solidFill>
                <a:schemeClr val="tx1"/>
              </a:solidFill>
              <a:round/>
              <a:headEnd/>
              <a:tailEnd/>
            </a:ln>
          </p:spPr>
          <p:txBody>
            <a:bodyPr/>
            <a:lstStyle/>
            <a:p>
              <a:endParaRPr lang="zh-CN" altLang="en-US"/>
            </a:p>
          </p:txBody>
        </p:sp>
        <p:sp>
          <p:nvSpPr>
            <p:cNvPr id="29808" name="Line 67"/>
            <p:cNvSpPr>
              <a:spLocks noChangeShapeType="1"/>
            </p:cNvSpPr>
            <p:nvPr/>
          </p:nvSpPr>
          <p:spPr bwMode="gray">
            <a:xfrm flipH="1">
              <a:off x="1538" y="3611"/>
              <a:ext cx="272" cy="0"/>
            </a:xfrm>
            <a:prstGeom prst="line">
              <a:avLst/>
            </a:prstGeom>
            <a:noFill/>
            <a:ln w="9525">
              <a:solidFill>
                <a:schemeClr val="tx1"/>
              </a:solidFill>
              <a:round/>
              <a:headEnd/>
              <a:tailEnd/>
            </a:ln>
          </p:spPr>
          <p:txBody>
            <a:bodyPr/>
            <a:lstStyle/>
            <a:p>
              <a:endParaRPr lang="zh-CN" altLang="en-US"/>
            </a:p>
          </p:txBody>
        </p:sp>
        <p:sp>
          <p:nvSpPr>
            <p:cNvPr id="29809" name="Text Box 68"/>
            <p:cNvSpPr txBox="1">
              <a:spLocks noChangeArrowheads="1"/>
            </p:cNvSpPr>
            <p:nvPr/>
          </p:nvSpPr>
          <p:spPr bwMode="gray">
            <a:xfrm>
              <a:off x="1657" y="3624"/>
              <a:ext cx="92" cy="154"/>
            </a:xfrm>
            <a:prstGeom prst="rect">
              <a:avLst/>
            </a:prstGeom>
            <a:noFill/>
            <a:ln w="9525">
              <a:noFill/>
              <a:miter lim="800000"/>
              <a:headEnd/>
              <a:tailEnd/>
            </a:ln>
          </p:spPr>
          <p:txBody>
            <a:bodyPr wrap="none" lIns="0" tIns="0" rIns="0" bIns="0">
              <a:spAutoFit/>
            </a:bodyPr>
            <a:lstStyle/>
            <a:p>
              <a:r>
                <a:rPr lang="en-US" altLang="zh-CN" sz="1600"/>
                <a:t>D</a:t>
              </a:r>
            </a:p>
          </p:txBody>
        </p:sp>
        <p:sp>
          <p:nvSpPr>
            <p:cNvPr id="29810" name="Text Box 69"/>
            <p:cNvSpPr txBox="1">
              <a:spLocks noChangeArrowheads="1"/>
            </p:cNvSpPr>
            <p:nvPr/>
          </p:nvSpPr>
          <p:spPr bwMode="gray">
            <a:xfrm>
              <a:off x="1661" y="3793"/>
              <a:ext cx="85" cy="154"/>
            </a:xfrm>
            <a:prstGeom prst="rect">
              <a:avLst/>
            </a:prstGeom>
            <a:noFill/>
            <a:ln w="9525">
              <a:noFill/>
              <a:miter lim="800000"/>
              <a:headEnd/>
              <a:tailEnd/>
            </a:ln>
          </p:spPr>
          <p:txBody>
            <a:bodyPr wrap="none" lIns="0" tIns="0" rIns="0" bIns="0">
              <a:spAutoFit/>
            </a:bodyPr>
            <a:lstStyle/>
            <a:p>
              <a:r>
                <a:rPr lang="en-US" altLang="zh-CN" sz="1600"/>
                <a:t>E</a:t>
              </a:r>
            </a:p>
          </p:txBody>
        </p:sp>
        <p:sp>
          <p:nvSpPr>
            <p:cNvPr id="29811" name="Rectangle 70"/>
            <p:cNvSpPr>
              <a:spLocks noChangeArrowheads="1"/>
            </p:cNvSpPr>
            <p:nvPr/>
          </p:nvSpPr>
          <p:spPr bwMode="gray">
            <a:xfrm>
              <a:off x="1060" y="3850"/>
              <a:ext cx="212" cy="120"/>
            </a:xfrm>
            <a:prstGeom prst="rect">
              <a:avLst/>
            </a:prstGeom>
            <a:solidFill>
              <a:schemeClr val="hlink"/>
            </a:solidFill>
            <a:ln w="9525">
              <a:noFill/>
              <a:miter lim="800000"/>
              <a:headEnd/>
              <a:tailEnd/>
            </a:ln>
          </p:spPr>
          <p:txBody>
            <a:bodyPr wrap="none" anchor="ctr"/>
            <a:lstStyle/>
            <a:p>
              <a:endParaRPr lang="zh-CN" altLang="zh-CN"/>
            </a:p>
          </p:txBody>
        </p:sp>
        <p:sp>
          <p:nvSpPr>
            <p:cNvPr id="29812" name="Text Box 71"/>
            <p:cNvSpPr txBox="1">
              <a:spLocks noChangeArrowheads="1"/>
            </p:cNvSpPr>
            <p:nvPr/>
          </p:nvSpPr>
          <p:spPr bwMode="gray">
            <a:xfrm rot="-5400000">
              <a:off x="966" y="3580"/>
              <a:ext cx="391" cy="134"/>
            </a:xfrm>
            <a:prstGeom prst="rect">
              <a:avLst/>
            </a:prstGeom>
            <a:noFill/>
            <a:ln w="9525" algn="ctr">
              <a:noFill/>
              <a:miter lim="800000"/>
              <a:headEnd/>
              <a:tailEnd/>
            </a:ln>
          </p:spPr>
          <p:txBody>
            <a:bodyPr wrap="none" lIns="0" tIns="0" rIns="0" bIns="0">
              <a:spAutoFit/>
            </a:bodyPr>
            <a:lstStyle/>
            <a:p>
              <a:pPr algn="ctr"/>
              <a:r>
                <a:rPr lang="en-US" altLang="zh-CN" sz="1400"/>
                <a:t>standby</a:t>
              </a:r>
            </a:p>
          </p:txBody>
        </p:sp>
        <p:sp>
          <p:nvSpPr>
            <p:cNvPr id="29813" name="Line 72"/>
            <p:cNvSpPr>
              <a:spLocks noChangeShapeType="1"/>
            </p:cNvSpPr>
            <p:nvPr/>
          </p:nvSpPr>
          <p:spPr bwMode="gray">
            <a:xfrm flipH="1">
              <a:off x="992" y="3845"/>
              <a:ext cx="272" cy="0"/>
            </a:xfrm>
            <a:prstGeom prst="line">
              <a:avLst/>
            </a:prstGeom>
            <a:noFill/>
            <a:ln w="9525">
              <a:solidFill>
                <a:schemeClr val="tx1"/>
              </a:solidFill>
              <a:round/>
              <a:headEnd/>
              <a:tailEnd/>
            </a:ln>
          </p:spPr>
          <p:txBody>
            <a:bodyPr/>
            <a:lstStyle/>
            <a:p>
              <a:endParaRPr lang="zh-CN" altLang="en-US"/>
            </a:p>
          </p:txBody>
        </p:sp>
        <p:sp>
          <p:nvSpPr>
            <p:cNvPr id="29814" name="Rectangle 73"/>
            <p:cNvSpPr>
              <a:spLocks noChangeArrowheads="1"/>
            </p:cNvSpPr>
            <p:nvPr/>
          </p:nvSpPr>
          <p:spPr bwMode="gray">
            <a:xfrm>
              <a:off x="1060" y="3433"/>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815" name="Text Box 74"/>
            <p:cNvSpPr txBox="1">
              <a:spLocks noChangeArrowheads="1"/>
            </p:cNvSpPr>
            <p:nvPr/>
          </p:nvSpPr>
          <p:spPr bwMode="gray">
            <a:xfrm>
              <a:off x="67" y="3358"/>
              <a:ext cx="250" cy="390"/>
            </a:xfrm>
            <a:prstGeom prst="rect">
              <a:avLst/>
            </a:prstGeom>
            <a:noFill/>
            <a:ln w="9525">
              <a:noFill/>
              <a:miter lim="800000"/>
              <a:headEnd/>
              <a:tailEnd/>
            </a:ln>
          </p:spPr>
          <p:txBody>
            <a:bodyPr vert="eaVert" wrap="none">
              <a:spAutoFit/>
            </a:bodyPr>
            <a:lstStyle/>
            <a:p>
              <a:r>
                <a:rPr lang="zh-CN" altLang="en-US" sz="1400"/>
                <a:t>现在</a:t>
              </a:r>
              <a:r>
                <a:rPr lang="en-US" altLang="zh-CN" sz="1400"/>
                <a:t>…</a:t>
              </a:r>
            </a:p>
          </p:txBody>
        </p:sp>
        <p:sp>
          <p:nvSpPr>
            <p:cNvPr id="29816" name="Text Box 75"/>
            <p:cNvSpPr txBox="1">
              <a:spLocks noChangeArrowheads="1"/>
            </p:cNvSpPr>
            <p:nvPr/>
          </p:nvSpPr>
          <p:spPr bwMode="gray">
            <a:xfrm>
              <a:off x="1350" y="3567"/>
              <a:ext cx="160" cy="192"/>
            </a:xfrm>
            <a:prstGeom prst="rect">
              <a:avLst/>
            </a:prstGeom>
            <a:noFill/>
            <a:ln w="9525">
              <a:noFill/>
              <a:miter lim="800000"/>
              <a:headEnd/>
              <a:tailEnd/>
            </a:ln>
          </p:spPr>
          <p:txBody>
            <a:bodyPr wrap="none" lIns="0" tIns="0" rIns="0" bIns="0">
              <a:spAutoFit/>
            </a:bodyPr>
            <a:lstStyle/>
            <a:p>
              <a:pPr algn="r"/>
              <a:r>
                <a:rPr lang="en-US" altLang="zh-CN" sz="2000"/>
                <a:t>…</a:t>
              </a:r>
            </a:p>
          </p:txBody>
        </p:sp>
        <p:sp>
          <p:nvSpPr>
            <p:cNvPr id="29817" name="Line 76"/>
            <p:cNvSpPr>
              <a:spLocks noChangeShapeType="1"/>
            </p:cNvSpPr>
            <p:nvPr/>
          </p:nvSpPr>
          <p:spPr bwMode="gray">
            <a:xfrm flipH="1">
              <a:off x="1143" y="3968"/>
              <a:ext cx="599" cy="150"/>
            </a:xfrm>
            <a:prstGeom prst="line">
              <a:avLst/>
            </a:prstGeom>
            <a:noFill/>
            <a:ln w="28575">
              <a:solidFill>
                <a:schemeClr val="tx1"/>
              </a:solidFill>
              <a:round/>
              <a:headEnd/>
              <a:tailEnd/>
            </a:ln>
          </p:spPr>
          <p:txBody>
            <a:bodyPr/>
            <a:lstStyle/>
            <a:p>
              <a:endParaRPr lang="zh-CN" altLang="en-US"/>
            </a:p>
          </p:txBody>
        </p:sp>
      </p:grpSp>
      <p:sp>
        <p:nvSpPr>
          <p:cNvPr id="29703" name="Rectangle 77"/>
          <p:cNvSpPr>
            <a:spLocks noChangeArrowheads="1"/>
          </p:cNvSpPr>
          <p:nvPr/>
        </p:nvSpPr>
        <p:spPr bwMode="gray">
          <a:xfrm>
            <a:off x="3419475" y="1646238"/>
            <a:ext cx="2598738" cy="3970337"/>
          </a:xfrm>
          <a:prstGeom prst="rect">
            <a:avLst/>
          </a:prstGeom>
          <a:solidFill>
            <a:srgbClr val="C1BA91">
              <a:alpha val="50195"/>
            </a:srgbClr>
          </a:solidFill>
          <a:ln w="9525">
            <a:noFill/>
            <a:miter lim="800000"/>
            <a:headEnd/>
            <a:tailEnd/>
          </a:ln>
        </p:spPr>
        <p:txBody>
          <a:bodyPr wrap="none" anchor="ctr"/>
          <a:lstStyle/>
          <a:p>
            <a:endParaRPr lang="zh-CN" altLang="zh-CN"/>
          </a:p>
        </p:txBody>
      </p:sp>
      <p:sp>
        <p:nvSpPr>
          <p:cNvPr id="29704" name="Rectangle 78"/>
          <p:cNvSpPr>
            <a:spLocks noChangeArrowheads="1"/>
          </p:cNvSpPr>
          <p:nvPr/>
        </p:nvSpPr>
        <p:spPr bwMode="gray">
          <a:xfrm>
            <a:off x="6300788" y="1636713"/>
            <a:ext cx="2598737" cy="3970337"/>
          </a:xfrm>
          <a:prstGeom prst="rect">
            <a:avLst/>
          </a:prstGeom>
          <a:solidFill>
            <a:srgbClr val="C1BA91">
              <a:alpha val="50195"/>
            </a:srgbClr>
          </a:solidFill>
          <a:ln w="9525" algn="ctr">
            <a:noFill/>
            <a:miter lim="800000"/>
            <a:headEnd/>
            <a:tailEnd/>
          </a:ln>
        </p:spPr>
        <p:txBody>
          <a:bodyPr wrap="none" anchor="ctr"/>
          <a:lstStyle/>
          <a:p>
            <a:endParaRPr lang="zh-CN" altLang="zh-CN"/>
          </a:p>
        </p:txBody>
      </p:sp>
      <p:sp>
        <p:nvSpPr>
          <p:cNvPr id="29705" name="Rectangle 79"/>
          <p:cNvSpPr>
            <a:spLocks noChangeArrowheads="1"/>
          </p:cNvSpPr>
          <p:nvPr/>
        </p:nvSpPr>
        <p:spPr bwMode="gray">
          <a:xfrm>
            <a:off x="6910388" y="2079625"/>
            <a:ext cx="1444625" cy="615950"/>
          </a:xfrm>
          <a:prstGeom prst="rect">
            <a:avLst/>
          </a:prstGeom>
          <a:solidFill>
            <a:schemeClr val="bg1"/>
          </a:solidFill>
          <a:ln w="9525">
            <a:noFill/>
            <a:miter lim="800000"/>
            <a:headEnd/>
            <a:tailEnd/>
          </a:ln>
        </p:spPr>
        <p:txBody>
          <a:bodyPr wrap="none" anchor="ctr"/>
          <a:lstStyle/>
          <a:p>
            <a:endParaRPr lang="zh-CN" altLang="zh-CN"/>
          </a:p>
        </p:txBody>
      </p:sp>
      <p:sp>
        <p:nvSpPr>
          <p:cNvPr id="29706" name="Rectangle 80"/>
          <p:cNvSpPr>
            <a:spLocks noChangeArrowheads="1"/>
          </p:cNvSpPr>
          <p:nvPr/>
        </p:nvSpPr>
        <p:spPr bwMode="gray">
          <a:xfrm>
            <a:off x="6910388" y="2300288"/>
            <a:ext cx="1444625" cy="615950"/>
          </a:xfrm>
          <a:prstGeom prst="rect">
            <a:avLst/>
          </a:prstGeom>
          <a:solidFill>
            <a:schemeClr val="hlink"/>
          </a:solidFill>
          <a:ln w="9525">
            <a:noFill/>
            <a:miter lim="800000"/>
            <a:headEnd/>
            <a:tailEnd/>
          </a:ln>
        </p:spPr>
        <p:txBody>
          <a:bodyPr wrap="none" anchor="ctr"/>
          <a:lstStyle/>
          <a:p>
            <a:endParaRPr lang="zh-CN" altLang="zh-CN"/>
          </a:p>
        </p:txBody>
      </p:sp>
      <p:sp>
        <p:nvSpPr>
          <p:cNvPr id="29707" name="Rectangle 81"/>
          <p:cNvSpPr>
            <a:spLocks noChangeArrowheads="1"/>
          </p:cNvSpPr>
          <p:nvPr/>
        </p:nvSpPr>
        <p:spPr bwMode="gray">
          <a:xfrm>
            <a:off x="6911975" y="2074863"/>
            <a:ext cx="1443038" cy="844550"/>
          </a:xfrm>
          <a:prstGeom prst="rect">
            <a:avLst/>
          </a:prstGeom>
          <a:noFill/>
          <a:ln w="38100">
            <a:solidFill>
              <a:schemeClr val="tx1"/>
            </a:solidFill>
            <a:miter lim="800000"/>
            <a:headEnd/>
            <a:tailEnd/>
          </a:ln>
        </p:spPr>
        <p:txBody>
          <a:bodyPr wrap="none" anchor="ctr"/>
          <a:lstStyle/>
          <a:p>
            <a:endParaRPr lang="zh-CN" altLang="zh-CN"/>
          </a:p>
        </p:txBody>
      </p:sp>
      <p:sp>
        <p:nvSpPr>
          <p:cNvPr id="29708" name="Text Box 82"/>
          <p:cNvSpPr txBox="1">
            <a:spLocks noChangeArrowheads="1"/>
          </p:cNvSpPr>
          <p:nvPr/>
        </p:nvSpPr>
        <p:spPr bwMode="gray">
          <a:xfrm>
            <a:off x="7564438" y="2482850"/>
            <a:ext cx="146050" cy="244475"/>
          </a:xfrm>
          <a:prstGeom prst="rect">
            <a:avLst/>
          </a:prstGeom>
          <a:noFill/>
          <a:ln w="9525">
            <a:noFill/>
            <a:miter lim="800000"/>
            <a:headEnd/>
            <a:tailEnd/>
          </a:ln>
        </p:spPr>
        <p:txBody>
          <a:bodyPr wrap="none" lIns="0" tIns="0" rIns="0" bIns="0">
            <a:spAutoFit/>
          </a:bodyPr>
          <a:lstStyle/>
          <a:p>
            <a:pPr algn="r"/>
            <a:r>
              <a:rPr lang="en-US" altLang="zh-CN" sz="1600"/>
              <a:t>B</a:t>
            </a:r>
          </a:p>
        </p:txBody>
      </p:sp>
      <p:sp>
        <p:nvSpPr>
          <p:cNvPr id="29709" name="Text Box 83"/>
          <p:cNvSpPr txBox="1">
            <a:spLocks noChangeArrowheads="1"/>
          </p:cNvSpPr>
          <p:nvPr/>
        </p:nvSpPr>
        <p:spPr bwMode="gray">
          <a:xfrm>
            <a:off x="7088188" y="2482850"/>
            <a:ext cx="146050" cy="244475"/>
          </a:xfrm>
          <a:prstGeom prst="rect">
            <a:avLst/>
          </a:prstGeom>
          <a:noFill/>
          <a:ln w="9525">
            <a:noFill/>
            <a:miter lim="800000"/>
            <a:headEnd/>
            <a:tailEnd/>
          </a:ln>
        </p:spPr>
        <p:txBody>
          <a:bodyPr wrap="none" lIns="0" tIns="0" rIns="0" bIns="0">
            <a:spAutoFit/>
          </a:bodyPr>
          <a:lstStyle/>
          <a:p>
            <a:pPr algn="r"/>
            <a:r>
              <a:rPr lang="en-US" altLang="zh-CN" sz="1600"/>
              <a:t>A</a:t>
            </a:r>
          </a:p>
        </p:txBody>
      </p:sp>
      <p:sp>
        <p:nvSpPr>
          <p:cNvPr id="29710" name="Line 84"/>
          <p:cNvSpPr>
            <a:spLocks noChangeShapeType="1"/>
          </p:cNvSpPr>
          <p:nvPr/>
        </p:nvSpPr>
        <p:spPr bwMode="gray">
          <a:xfrm flipH="1">
            <a:off x="6811963" y="2300288"/>
            <a:ext cx="1531937" cy="0"/>
          </a:xfrm>
          <a:prstGeom prst="line">
            <a:avLst/>
          </a:prstGeom>
          <a:noFill/>
          <a:ln w="9525">
            <a:solidFill>
              <a:schemeClr val="tx1"/>
            </a:solidFill>
            <a:round/>
            <a:headEnd/>
            <a:tailEnd/>
          </a:ln>
        </p:spPr>
        <p:txBody>
          <a:bodyPr/>
          <a:lstStyle/>
          <a:p>
            <a:endParaRPr lang="zh-CN" altLang="en-US"/>
          </a:p>
        </p:txBody>
      </p:sp>
      <p:sp>
        <p:nvSpPr>
          <p:cNvPr id="29711" name="Text Box 85"/>
          <p:cNvSpPr txBox="1">
            <a:spLocks noChangeArrowheads="1"/>
          </p:cNvSpPr>
          <p:nvPr/>
        </p:nvSpPr>
        <p:spPr bwMode="gray">
          <a:xfrm>
            <a:off x="8040688" y="2482850"/>
            <a:ext cx="146050" cy="244475"/>
          </a:xfrm>
          <a:prstGeom prst="rect">
            <a:avLst/>
          </a:prstGeom>
          <a:noFill/>
          <a:ln w="9525">
            <a:noFill/>
            <a:miter lim="800000"/>
            <a:headEnd/>
            <a:tailEnd/>
          </a:ln>
        </p:spPr>
        <p:txBody>
          <a:bodyPr wrap="none" lIns="0" tIns="0" rIns="0" bIns="0">
            <a:spAutoFit/>
          </a:bodyPr>
          <a:lstStyle/>
          <a:p>
            <a:pPr algn="r"/>
            <a:r>
              <a:rPr lang="en-US" altLang="zh-CN" sz="1600"/>
              <a:t>C</a:t>
            </a:r>
          </a:p>
        </p:txBody>
      </p:sp>
      <p:sp>
        <p:nvSpPr>
          <p:cNvPr id="29712" name="Line 86"/>
          <p:cNvSpPr>
            <a:spLocks noChangeShapeType="1"/>
          </p:cNvSpPr>
          <p:nvPr/>
        </p:nvSpPr>
        <p:spPr bwMode="gray">
          <a:xfrm>
            <a:off x="7391400" y="2300288"/>
            <a:ext cx="0" cy="600075"/>
          </a:xfrm>
          <a:prstGeom prst="line">
            <a:avLst/>
          </a:prstGeom>
          <a:noFill/>
          <a:ln w="9525">
            <a:solidFill>
              <a:schemeClr val="tx1"/>
            </a:solidFill>
            <a:round/>
            <a:headEnd/>
            <a:tailEnd/>
          </a:ln>
        </p:spPr>
        <p:txBody>
          <a:bodyPr/>
          <a:lstStyle/>
          <a:p>
            <a:endParaRPr lang="zh-CN" altLang="en-US"/>
          </a:p>
        </p:txBody>
      </p:sp>
      <p:sp>
        <p:nvSpPr>
          <p:cNvPr id="29713" name="Line 87"/>
          <p:cNvSpPr>
            <a:spLocks noChangeShapeType="1"/>
          </p:cNvSpPr>
          <p:nvPr/>
        </p:nvSpPr>
        <p:spPr bwMode="gray">
          <a:xfrm>
            <a:off x="7869238" y="2300288"/>
            <a:ext cx="0" cy="600075"/>
          </a:xfrm>
          <a:prstGeom prst="line">
            <a:avLst/>
          </a:prstGeom>
          <a:noFill/>
          <a:ln w="9525">
            <a:solidFill>
              <a:schemeClr val="tx1"/>
            </a:solidFill>
            <a:round/>
            <a:headEnd/>
            <a:tailEnd/>
          </a:ln>
        </p:spPr>
        <p:txBody>
          <a:bodyPr/>
          <a:lstStyle/>
          <a:p>
            <a:endParaRPr lang="zh-CN" altLang="en-US"/>
          </a:p>
        </p:txBody>
      </p:sp>
      <p:sp>
        <p:nvSpPr>
          <p:cNvPr id="29714" name="Text Box 88"/>
          <p:cNvSpPr txBox="1">
            <a:spLocks noChangeArrowheads="1"/>
          </p:cNvSpPr>
          <p:nvPr/>
        </p:nvSpPr>
        <p:spPr bwMode="gray">
          <a:xfrm>
            <a:off x="6423025" y="2420938"/>
            <a:ext cx="461963" cy="369887"/>
          </a:xfrm>
          <a:prstGeom prst="rect">
            <a:avLst/>
          </a:prstGeom>
          <a:noFill/>
          <a:ln w="9525">
            <a:noFill/>
            <a:miter lim="800000"/>
            <a:headEnd/>
            <a:tailEnd/>
          </a:ln>
        </p:spPr>
        <p:txBody>
          <a:bodyPr wrap="none" lIns="0" tIns="0" rIns="0" bIns="0">
            <a:spAutoFit/>
          </a:bodyPr>
          <a:lstStyle/>
          <a:p>
            <a:pPr algn="ctr"/>
            <a:r>
              <a:rPr lang="zh-CN" altLang="en-US" sz="1200"/>
              <a:t>服务器</a:t>
            </a:r>
          </a:p>
          <a:p>
            <a:pPr algn="ctr"/>
            <a:r>
              <a:rPr lang="zh-CN" altLang="en-US" sz="1200"/>
              <a:t>分片</a:t>
            </a:r>
          </a:p>
        </p:txBody>
      </p:sp>
      <p:sp>
        <p:nvSpPr>
          <p:cNvPr id="29715" name="Text Box 89"/>
          <p:cNvSpPr txBox="1">
            <a:spLocks noChangeArrowheads="1"/>
          </p:cNvSpPr>
          <p:nvPr/>
        </p:nvSpPr>
        <p:spPr bwMode="auto">
          <a:xfrm>
            <a:off x="684213" y="1214438"/>
            <a:ext cx="2016125" cy="366712"/>
          </a:xfrm>
          <a:prstGeom prst="rect">
            <a:avLst/>
          </a:prstGeom>
          <a:noFill/>
          <a:ln w="9525">
            <a:noFill/>
            <a:miter lim="800000"/>
            <a:headEnd/>
            <a:tailEnd/>
          </a:ln>
        </p:spPr>
        <p:txBody>
          <a:bodyPr>
            <a:spAutoFit/>
          </a:bodyPr>
          <a:lstStyle/>
          <a:p>
            <a:pPr algn="ctr"/>
            <a:r>
              <a:rPr lang="zh-CN" altLang="en-US">
                <a:solidFill>
                  <a:srgbClr val="FF0000"/>
                </a:solidFill>
                <a:ea typeface="华文琥珀" pitchFamily="2" charset="-122"/>
              </a:rPr>
              <a:t>提高资源利用率</a:t>
            </a:r>
          </a:p>
        </p:txBody>
      </p:sp>
      <p:sp>
        <p:nvSpPr>
          <p:cNvPr id="29716" name="Text Box 90"/>
          <p:cNvSpPr txBox="1">
            <a:spLocks noChangeArrowheads="1"/>
          </p:cNvSpPr>
          <p:nvPr/>
        </p:nvSpPr>
        <p:spPr bwMode="auto">
          <a:xfrm>
            <a:off x="3708400" y="1214438"/>
            <a:ext cx="2016125" cy="366712"/>
          </a:xfrm>
          <a:prstGeom prst="rect">
            <a:avLst/>
          </a:prstGeom>
          <a:noFill/>
          <a:ln w="9525">
            <a:noFill/>
            <a:miter lim="800000"/>
            <a:headEnd/>
            <a:tailEnd/>
          </a:ln>
        </p:spPr>
        <p:txBody>
          <a:bodyPr>
            <a:spAutoFit/>
          </a:bodyPr>
          <a:lstStyle/>
          <a:p>
            <a:pPr algn="ctr"/>
            <a:r>
              <a:rPr lang="zh-CN" altLang="en-US">
                <a:solidFill>
                  <a:srgbClr val="FF0000"/>
                </a:solidFill>
                <a:ea typeface="华文琥珀" pitchFamily="2" charset="-122"/>
              </a:rPr>
              <a:t>自动负载均衡</a:t>
            </a:r>
          </a:p>
        </p:txBody>
      </p:sp>
      <p:sp>
        <p:nvSpPr>
          <p:cNvPr id="29717" name="Text Box 91"/>
          <p:cNvSpPr txBox="1">
            <a:spLocks noChangeArrowheads="1"/>
          </p:cNvSpPr>
          <p:nvPr/>
        </p:nvSpPr>
        <p:spPr bwMode="auto">
          <a:xfrm>
            <a:off x="6588125" y="1214438"/>
            <a:ext cx="2016125" cy="366712"/>
          </a:xfrm>
          <a:prstGeom prst="rect">
            <a:avLst/>
          </a:prstGeom>
          <a:noFill/>
          <a:ln w="9525">
            <a:noFill/>
            <a:miter lim="800000"/>
            <a:headEnd/>
            <a:tailEnd/>
          </a:ln>
        </p:spPr>
        <p:txBody>
          <a:bodyPr>
            <a:spAutoFit/>
          </a:bodyPr>
          <a:lstStyle/>
          <a:p>
            <a:pPr algn="ctr"/>
            <a:r>
              <a:rPr lang="zh-CN" altLang="en-US">
                <a:solidFill>
                  <a:srgbClr val="FF0000"/>
                </a:solidFill>
                <a:ea typeface="华文琥珀" pitchFamily="2" charset="-122"/>
              </a:rPr>
              <a:t>降低架构成本</a:t>
            </a:r>
          </a:p>
        </p:txBody>
      </p:sp>
      <p:grpSp>
        <p:nvGrpSpPr>
          <p:cNvPr id="29718" name="Group 92"/>
          <p:cNvGrpSpPr>
            <a:grpSpLocks/>
          </p:cNvGrpSpPr>
          <p:nvPr/>
        </p:nvGrpSpPr>
        <p:grpSpPr bwMode="auto">
          <a:xfrm>
            <a:off x="3544888" y="1790700"/>
            <a:ext cx="2398712" cy="1800225"/>
            <a:chOff x="2233" y="1344"/>
            <a:chExt cx="1511" cy="1134"/>
          </a:xfrm>
        </p:grpSpPr>
        <p:sp>
          <p:nvSpPr>
            <p:cNvPr id="29769" name="Rectangle 93"/>
            <p:cNvSpPr>
              <a:spLocks noChangeArrowheads="1"/>
            </p:cNvSpPr>
            <p:nvPr/>
          </p:nvSpPr>
          <p:spPr bwMode="gray">
            <a:xfrm>
              <a:off x="3482" y="1352"/>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770" name="Rectangle 94"/>
            <p:cNvSpPr>
              <a:spLocks noChangeArrowheads="1"/>
            </p:cNvSpPr>
            <p:nvPr/>
          </p:nvSpPr>
          <p:spPr bwMode="gray">
            <a:xfrm>
              <a:off x="3476" y="1620"/>
              <a:ext cx="212" cy="269"/>
            </a:xfrm>
            <a:prstGeom prst="rect">
              <a:avLst/>
            </a:prstGeom>
            <a:solidFill>
              <a:schemeClr val="hlink"/>
            </a:solidFill>
            <a:ln w="9525">
              <a:noFill/>
              <a:miter lim="800000"/>
              <a:headEnd/>
              <a:tailEnd/>
            </a:ln>
          </p:spPr>
          <p:txBody>
            <a:bodyPr wrap="none" anchor="ctr"/>
            <a:lstStyle/>
            <a:p>
              <a:endParaRPr lang="zh-CN" altLang="zh-CN"/>
            </a:p>
          </p:txBody>
        </p:sp>
        <p:sp>
          <p:nvSpPr>
            <p:cNvPr id="29771" name="Rectangle 95"/>
            <p:cNvSpPr>
              <a:spLocks noChangeArrowheads="1"/>
            </p:cNvSpPr>
            <p:nvPr/>
          </p:nvSpPr>
          <p:spPr bwMode="gray">
            <a:xfrm>
              <a:off x="3477" y="1354"/>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772" name="Rectangle 96"/>
            <p:cNvSpPr>
              <a:spLocks noChangeArrowheads="1"/>
            </p:cNvSpPr>
            <p:nvPr/>
          </p:nvSpPr>
          <p:spPr bwMode="gray">
            <a:xfrm>
              <a:off x="2597" y="1352"/>
              <a:ext cx="209" cy="538"/>
            </a:xfrm>
            <a:prstGeom prst="rect">
              <a:avLst/>
            </a:prstGeom>
            <a:solidFill>
              <a:schemeClr val="bg1"/>
            </a:solidFill>
            <a:ln w="9525">
              <a:noFill/>
              <a:miter lim="800000"/>
              <a:headEnd/>
              <a:tailEnd/>
            </a:ln>
          </p:spPr>
          <p:txBody>
            <a:bodyPr wrap="none" anchor="ctr"/>
            <a:lstStyle/>
            <a:p>
              <a:endParaRPr lang="zh-CN" altLang="zh-CN"/>
            </a:p>
          </p:txBody>
        </p:sp>
        <p:pic>
          <p:nvPicPr>
            <p:cNvPr id="29773" name="Picture 9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2856" y="2054"/>
              <a:ext cx="249" cy="156"/>
            </a:xfrm>
            <a:prstGeom prst="rect">
              <a:avLst/>
            </a:prstGeom>
            <a:noFill/>
            <a:ln w="9525">
              <a:noFill/>
              <a:miter lim="800000"/>
              <a:headEnd/>
              <a:tailEnd/>
            </a:ln>
          </p:spPr>
        </p:pic>
        <p:sp>
          <p:nvSpPr>
            <p:cNvPr id="29774" name="Line 98"/>
            <p:cNvSpPr>
              <a:spLocks noChangeShapeType="1"/>
            </p:cNvSpPr>
            <p:nvPr/>
          </p:nvSpPr>
          <p:spPr bwMode="gray">
            <a:xfrm>
              <a:off x="2710" y="1889"/>
              <a:ext cx="175" cy="150"/>
            </a:xfrm>
            <a:prstGeom prst="line">
              <a:avLst/>
            </a:prstGeom>
            <a:noFill/>
            <a:ln w="28575">
              <a:solidFill>
                <a:schemeClr val="tx1"/>
              </a:solidFill>
              <a:round/>
              <a:headEnd/>
              <a:tailEnd/>
            </a:ln>
          </p:spPr>
          <p:txBody>
            <a:bodyPr/>
            <a:lstStyle/>
            <a:p>
              <a:endParaRPr lang="zh-CN" altLang="en-US"/>
            </a:p>
          </p:txBody>
        </p:sp>
        <p:sp>
          <p:nvSpPr>
            <p:cNvPr id="29775" name="Rectangle 99"/>
            <p:cNvSpPr>
              <a:spLocks noChangeArrowheads="1"/>
            </p:cNvSpPr>
            <p:nvPr/>
          </p:nvSpPr>
          <p:spPr bwMode="gray">
            <a:xfrm>
              <a:off x="2591" y="1620"/>
              <a:ext cx="212" cy="269"/>
            </a:xfrm>
            <a:prstGeom prst="rect">
              <a:avLst/>
            </a:prstGeom>
            <a:solidFill>
              <a:schemeClr val="hlink"/>
            </a:solidFill>
            <a:ln w="9525">
              <a:noFill/>
              <a:miter lim="800000"/>
              <a:headEnd/>
              <a:tailEnd/>
            </a:ln>
          </p:spPr>
          <p:txBody>
            <a:bodyPr wrap="none" anchor="ctr"/>
            <a:lstStyle/>
            <a:p>
              <a:endParaRPr lang="zh-CN" altLang="zh-CN"/>
            </a:p>
          </p:txBody>
        </p:sp>
        <p:sp>
          <p:nvSpPr>
            <p:cNvPr id="29776" name="Rectangle 100"/>
            <p:cNvSpPr>
              <a:spLocks noChangeArrowheads="1"/>
            </p:cNvSpPr>
            <p:nvPr/>
          </p:nvSpPr>
          <p:spPr bwMode="gray">
            <a:xfrm>
              <a:off x="2592" y="1354"/>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777" name="Rectangle 101"/>
            <p:cNvSpPr>
              <a:spLocks noChangeArrowheads="1"/>
            </p:cNvSpPr>
            <p:nvPr/>
          </p:nvSpPr>
          <p:spPr bwMode="gray">
            <a:xfrm>
              <a:off x="2942" y="1344"/>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778" name="Line 102"/>
            <p:cNvSpPr>
              <a:spLocks noChangeShapeType="1"/>
            </p:cNvSpPr>
            <p:nvPr/>
          </p:nvSpPr>
          <p:spPr bwMode="gray">
            <a:xfrm flipH="1">
              <a:off x="2979" y="1883"/>
              <a:ext cx="76" cy="150"/>
            </a:xfrm>
            <a:prstGeom prst="line">
              <a:avLst/>
            </a:prstGeom>
            <a:noFill/>
            <a:ln w="28575">
              <a:solidFill>
                <a:schemeClr val="tx1"/>
              </a:solidFill>
              <a:round/>
              <a:headEnd/>
              <a:tailEnd/>
            </a:ln>
          </p:spPr>
          <p:txBody>
            <a:bodyPr/>
            <a:lstStyle/>
            <a:p>
              <a:endParaRPr lang="zh-CN" altLang="en-US"/>
            </a:p>
          </p:txBody>
        </p:sp>
        <p:sp>
          <p:nvSpPr>
            <p:cNvPr id="29779" name="Rectangle 103"/>
            <p:cNvSpPr>
              <a:spLocks noChangeArrowheads="1"/>
            </p:cNvSpPr>
            <p:nvPr/>
          </p:nvSpPr>
          <p:spPr bwMode="gray">
            <a:xfrm>
              <a:off x="2941" y="1620"/>
              <a:ext cx="212" cy="266"/>
            </a:xfrm>
            <a:prstGeom prst="rect">
              <a:avLst/>
            </a:prstGeom>
            <a:solidFill>
              <a:schemeClr val="hlink"/>
            </a:solidFill>
            <a:ln w="9525">
              <a:noFill/>
              <a:miter lim="800000"/>
              <a:headEnd/>
              <a:tailEnd/>
            </a:ln>
          </p:spPr>
          <p:txBody>
            <a:bodyPr wrap="none" anchor="ctr"/>
            <a:lstStyle/>
            <a:p>
              <a:endParaRPr lang="zh-CN" altLang="zh-CN"/>
            </a:p>
          </p:txBody>
        </p:sp>
        <p:sp>
          <p:nvSpPr>
            <p:cNvPr id="29780" name="Rectangle 104"/>
            <p:cNvSpPr>
              <a:spLocks noChangeArrowheads="1"/>
            </p:cNvSpPr>
            <p:nvPr/>
          </p:nvSpPr>
          <p:spPr bwMode="gray">
            <a:xfrm>
              <a:off x="2941" y="1354"/>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781" name="Text Box 105"/>
            <p:cNvSpPr txBox="1">
              <a:spLocks noChangeArrowheads="1"/>
            </p:cNvSpPr>
            <p:nvPr/>
          </p:nvSpPr>
          <p:spPr bwMode="gray">
            <a:xfrm>
              <a:off x="3231" y="1488"/>
              <a:ext cx="160" cy="192"/>
            </a:xfrm>
            <a:prstGeom prst="rect">
              <a:avLst/>
            </a:prstGeom>
            <a:noFill/>
            <a:ln w="9525">
              <a:noFill/>
              <a:miter lim="800000"/>
              <a:headEnd/>
              <a:tailEnd/>
            </a:ln>
          </p:spPr>
          <p:txBody>
            <a:bodyPr wrap="none" lIns="0" tIns="0" rIns="0" bIns="0">
              <a:spAutoFit/>
            </a:bodyPr>
            <a:lstStyle/>
            <a:p>
              <a:pPr algn="r"/>
              <a:r>
                <a:rPr lang="en-US" altLang="zh-CN" sz="2000"/>
                <a:t>…</a:t>
              </a:r>
            </a:p>
          </p:txBody>
        </p:sp>
        <p:sp>
          <p:nvSpPr>
            <p:cNvPr id="29782" name="Line 106"/>
            <p:cNvSpPr>
              <a:spLocks noChangeShapeType="1"/>
            </p:cNvSpPr>
            <p:nvPr/>
          </p:nvSpPr>
          <p:spPr bwMode="gray">
            <a:xfrm flipH="1">
              <a:off x="3099" y="1889"/>
              <a:ext cx="524" cy="150"/>
            </a:xfrm>
            <a:prstGeom prst="line">
              <a:avLst/>
            </a:prstGeom>
            <a:noFill/>
            <a:ln w="28575">
              <a:solidFill>
                <a:schemeClr val="tx1"/>
              </a:solidFill>
              <a:round/>
              <a:headEnd/>
              <a:tailEnd/>
            </a:ln>
          </p:spPr>
          <p:txBody>
            <a:bodyPr/>
            <a:lstStyle/>
            <a:p>
              <a:endParaRPr lang="zh-CN" altLang="en-US"/>
            </a:p>
          </p:txBody>
        </p:sp>
        <p:sp>
          <p:nvSpPr>
            <p:cNvPr id="29783" name="Text Box 107"/>
            <p:cNvSpPr txBox="1">
              <a:spLocks noChangeArrowheads="1"/>
            </p:cNvSpPr>
            <p:nvPr/>
          </p:nvSpPr>
          <p:spPr bwMode="gray">
            <a:xfrm>
              <a:off x="2277" y="1633"/>
              <a:ext cx="291" cy="198"/>
            </a:xfrm>
            <a:prstGeom prst="rect">
              <a:avLst/>
            </a:prstGeom>
            <a:noFill/>
            <a:ln w="9525">
              <a:noFill/>
              <a:miter lim="800000"/>
              <a:headEnd/>
              <a:tailEnd/>
            </a:ln>
          </p:spPr>
          <p:txBody>
            <a:bodyPr wrap="none" lIns="0" tIns="0" rIns="0" bIns="0">
              <a:spAutoFit/>
            </a:bodyPr>
            <a:lstStyle/>
            <a:p>
              <a:pPr algn="ctr">
                <a:lnSpc>
                  <a:spcPct val="85000"/>
                </a:lnSpc>
              </a:pPr>
              <a:r>
                <a:rPr lang="zh-CN" altLang="en-US" sz="1200"/>
                <a:t>服务器</a:t>
              </a:r>
            </a:p>
            <a:p>
              <a:pPr algn="ctr">
                <a:lnSpc>
                  <a:spcPct val="85000"/>
                </a:lnSpc>
              </a:pPr>
              <a:r>
                <a:rPr lang="zh-CN" altLang="en-US" sz="1200"/>
                <a:t>负载</a:t>
              </a:r>
            </a:p>
          </p:txBody>
        </p:sp>
        <p:sp>
          <p:nvSpPr>
            <p:cNvPr id="29784" name="Line 108"/>
            <p:cNvSpPr>
              <a:spLocks noChangeShapeType="1"/>
            </p:cNvSpPr>
            <p:nvPr/>
          </p:nvSpPr>
          <p:spPr bwMode="gray">
            <a:xfrm flipH="1">
              <a:off x="2233" y="1620"/>
              <a:ext cx="568" cy="0"/>
            </a:xfrm>
            <a:prstGeom prst="line">
              <a:avLst/>
            </a:prstGeom>
            <a:noFill/>
            <a:ln w="9525">
              <a:solidFill>
                <a:schemeClr val="tx1"/>
              </a:solidFill>
              <a:round/>
              <a:headEnd/>
              <a:tailEnd/>
            </a:ln>
          </p:spPr>
          <p:txBody>
            <a:bodyPr/>
            <a:lstStyle/>
            <a:p>
              <a:endParaRPr lang="zh-CN" altLang="en-US"/>
            </a:p>
          </p:txBody>
        </p:sp>
        <p:sp>
          <p:nvSpPr>
            <p:cNvPr id="29785" name="Line 109"/>
            <p:cNvSpPr>
              <a:spLocks noChangeShapeType="1"/>
            </p:cNvSpPr>
            <p:nvPr/>
          </p:nvSpPr>
          <p:spPr bwMode="gray">
            <a:xfrm flipH="1">
              <a:off x="2635" y="1620"/>
              <a:ext cx="568" cy="0"/>
            </a:xfrm>
            <a:prstGeom prst="line">
              <a:avLst/>
            </a:prstGeom>
            <a:noFill/>
            <a:ln w="9525">
              <a:solidFill>
                <a:schemeClr val="tx1"/>
              </a:solidFill>
              <a:round/>
              <a:headEnd/>
              <a:tailEnd/>
            </a:ln>
          </p:spPr>
          <p:txBody>
            <a:bodyPr/>
            <a:lstStyle/>
            <a:p>
              <a:endParaRPr lang="zh-CN" altLang="en-US"/>
            </a:p>
          </p:txBody>
        </p:sp>
        <p:sp>
          <p:nvSpPr>
            <p:cNvPr id="29786" name="Line 110"/>
            <p:cNvSpPr>
              <a:spLocks noChangeShapeType="1"/>
            </p:cNvSpPr>
            <p:nvPr/>
          </p:nvSpPr>
          <p:spPr bwMode="gray">
            <a:xfrm flipH="1">
              <a:off x="3420" y="1620"/>
              <a:ext cx="324" cy="0"/>
            </a:xfrm>
            <a:prstGeom prst="line">
              <a:avLst/>
            </a:prstGeom>
            <a:noFill/>
            <a:ln w="9525">
              <a:solidFill>
                <a:schemeClr val="tx1"/>
              </a:solidFill>
              <a:round/>
              <a:headEnd/>
              <a:tailEnd/>
            </a:ln>
          </p:spPr>
          <p:txBody>
            <a:bodyPr/>
            <a:lstStyle/>
            <a:p>
              <a:endParaRPr lang="zh-CN" altLang="en-US"/>
            </a:p>
          </p:txBody>
        </p:sp>
        <p:sp>
          <p:nvSpPr>
            <p:cNvPr id="29787" name="Rectangle 111"/>
            <p:cNvSpPr>
              <a:spLocks noChangeArrowheads="1"/>
            </p:cNvSpPr>
            <p:nvPr/>
          </p:nvSpPr>
          <p:spPr bwMode="auto">
            <a:xfrm>
              <a:off x="2699" y="2251"/>
              <a:ext cx="544" cy="227"/>
            </a:xfrm>
            <a:prstGeom prst="rect">
              <a:avLst/>
            </a:prstGeom>
            <a:noFill/>
            <a:ln w="9525">
              <a:noFill/>
              <a:miter lim="800000"/>
              <a:headEnd/>
              <a:tailEnd/>
            </a:ln>
          </p:spPr>
          <p:txBody>
            <a:bodyPr wrap="none" anchor="ctr"/>
            <a:lstStyle/>
            <a:p>
              <a:pPr algn="ctr"/>
              <a:r>
                <a:rPr lang="zh-CN" altLang="en-US" sz="1400"/>
                <a:t>正常运行</a:t>
              </a:r>
            </a:p>
          </p:txBody>
        </p:sp>
      </p:grpSp>
      <p:grpSp>
        <p:nvGrpSpPr>
          <p:cNvPr id="29719" name="Group 112"/>
          <p:cNvGrpSpPr>
            <a:grpSpLocks/>
          </p:cNvGrpSpPr>
          <p:nvPr/>
        </p:nvGrpSpPr>
        <p:grpSpPr bwMode="auto">
          <a:xfrm>
            <a:off x="3544888" y="3711575"/>
            <a:ext cx="2398712" cy="1895475"/>
            <a:chOff x="2233" y="2554"/>
            <a:chExt cx="1511" cy="1194"/>
          </a:xfrm>
        </p:grpSpPr>
        <p:sp>
          <p:nvSpPr>
            <p:cNvPr id="29745" name="Rectangle 113"/>
            <p:cNvSpPr>
              <a:spLocks noChangeArrowheads="1"/>
            </p:cNvSpPr>
            <p:nvPr/>
          </p:nvSpPr>
          <p:spPr bwMode="gray">
            <a:xfrm>
              <a:off x="2942" y="2651"/>
              <a:ext cx="209" cy="538"/>
            </a:xfrm>
            <a:prstGeom prst="rect">
              <a:avLst/>
            </a:prstGeom>
            <a:solidFill>
              <a:srgbClr val="DEDAC4"/>
            </a:solidFill>
            <a:ln w="9525">
              <a:noFill/>
              <a:miter lim="800000"/>
              <a:headEnd/>
              <a:tailEnd/>
            </a:ln>
          </p:spPr>
          <p:txBody>
            <a:bodyPr wrap="none" anchor="ctr"/>
            <a:lstStyle/>
            <a:p>
              <a:endParaRPr lang="zh-CN" altLang="zh-CN"/>
            </a:p>
          </p:txBody>
        </p:sp>
        <p:sp>
          <p:nvSpPr>
            <p:cNvPr id="29746" name="Rectangle 114"/>
            <p:cNvSpPr>
              <a:spLocks noChangeArrowheads="1"/>
            </p:cNvSpPr>
            <p:nvPr/>
          </p:nvSpPr>
          <p:spPr bwMode="gray">
            <a:xfrm>
              <a:off x="2940" y="2927"/>
              <a:ext cx="212" cy="269"/>
            </a:xfrm>
            <a:prstGeom prst="rect">
              <a:avLst/>
            </a:prstGeom>
            <a:solidFill>
              <a:srgbClr val="959071">
                <a:alpha val="50195"/>
              </a:srgbClr>
            </a:solidFill>
            <a:ln w="9525">
              <a:noFill/>
              <a:miter lim="800000"/>
              <a:headEnd/>
              <a:tailEnd/>
            </a:ln>
          </p:spPr>
          <p:txBody>
            <a:bodyPr wrap="none" anchor="ctr"/>
            <a:lstStyle/>
            <a:p>
              <a:endParaRPr lang="zh-CN" altLang="zh-CN"/>
            </a:p>
          </p:txBody>
        </p:sp>
        <p:sp>
          <p:nvSpPr>
            <p:cNvPr id="29747" name="Line 115"/>
            <p:cNvSpPr>
              <a:spLocks noChangeShapeType="1"/>
            </p:cNvSpPr>
            <p:nvPr/>
          </p:nvSpPr>
          <p:spPr bwMode="gray">
            <a:xfrm flipH="1">
              <a:off x="2839" y="2927"/>
              <a:ext cx="364" cy="0"/>
            </a:xfrm>
            <a:prstGeom prst="line">
              <a:avLst/>
            </a:prstGeom>
            <a:noFill/>
            <a:ln w="9525">
              <a:solidFill>
                <a:srgbClr val="959071"/>
              </a:solidFill>
              <a:round/>
              <a:headEnd/>
              <a:tailEnd/>
            </a:ln>
          </p:spPr>
          <p:txBody>
            <a:bodyPr/>
            <a:lstStyle/>
            <a:p>
              <a:endParaRPr lang="zh-CN" altLang="en-US"/>
            </a:p>
          </p:txBody>
        </p:sp>
        <p:sp>
          <p:nvSpPr>
            <p:cNvPr id="29748" name="Rectangle 116"/>
            <p:cNvSpPr>
              <a:spLocks noChangeArrowheads="1"/>
            </p:cNvSpPr>
            <p:nvPr/>
          </p:nvSpPr>
          <p:spPr bwMode="gray">
            <a:xfrm>
              <a:off x="3482" y="2659"/>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749" name="Rectangle 117"/>
            <p:cNvSpPr>
              <a:spLocks noChangeArrowheads="1"/>
            </p:cNvSpPr>
            <p:nvPr/>
          </p:nvSpPr>
          <p:spPr bwMode="gray">
            <a:xfrm>
              <a:off x="3476" y="2798"/>
              <a:ext cx="212" cy="269"/>
            </a:xfrm>
            <a:prstGeom prst="rect">
              <a:avLst/>
            </a:prstGeom>
            <a:solidFill>
              <a:srgbClr val="FFFF99"/>
            </a:solidFill>
            <a:ln w="9525">
              <a:noFill/>
              <a:miter lim="800000"/>
              <a:headEnd/>
              <a:tailEnd/>
            </a:ln>
          </p:spPr>
          <p:txBody>
            <a:bodyPr wrap="none" anchor="ctr"/>
            <a:lstStyle/>
            <a:p>
              <a:endParaRPr lang="zh-CN" altLang="zh-CN"/>
            </a:p>
          </p:txBody>
        </p:sp>
        <p:sp>
          <p:nvSpPr>
            <p:cNvPr id="29750" name="Rectangle 118"/>
            <p:cNvSpPr>
              <a:spLocks noChangeArrowheads="1"/>
            </p:cNvSpPr>
            <p:nvPr/>
          </p:nvSpPr>
          <p:spPr bwMode="gray">
            <a:xfrm>
              <a:off x="3476" y="2927"/>
              <a:ext cx="212" cy="269"/>
            </a:xfrm>
            <a:prstGeom prst="rect">
              <a:avLst/>
            </a:prstGeom>
            <a:solidFill>
              <a:schemeClr val="hlink"/>
            </a:solidFill>
            <a:ln w="9525">
              <a:noFill/>
              <a:miter lim="800000"/>
              <a:headEnd/>
              <a:tailEnd/>
            </a:ln>
          </p:spPr>
          <p:txBody>
            <a:bodyPr wrap="none" anchor="ctr"/>
            <a:lstStyle/>
            <a:p>
              <a:endParaRPr lang="zh-CN" altLang="zh-CN"/>
            </a:p>
          </p:txBody>
        </p:sp>
        <p:sp>
          <p:nvSpPr>
            <p:cNvPr id="29751" name="Rectangle 119"/>
            <p:cNvSpPr>
              <a:spLocks noChangeArrowheads="1"/>
            </p:cNvSpPr>
            <p:nvPr/>
          </p:nvSpPr>
          <p:spPr bwMode="gray">
            <a:xfrm>
              <a:off x="3477" y="2661"/>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752" name="Rectangle 120"/>
            <p:cNvSpPr>
              <a:spLocks noChangeArrowheads="1"/>
            </p:cNvSpPr>
            <p:nvPr/>
          </p:nvSpPr>
          <p:spPr bwMode="gray">
            <a:xfrm>
              <a:off x="2597" y="2659"/>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753" name="Rectangle 121"/>
            <p:cNvSpPr>
              <a:spLocks noChangeArrowheads="1"/>
            </p:cNvSpPr>
            <p:nvPr/>
          </p:nvSpPr>
          <p:spPr bwMode="gray">
            <a:xfrm>
              <a:off x="2591" y="2798"/>
              <a:ext cx="212" cy="269"/>
            </a:xfrm>
            <a:prstGeom prst="rect">
              <a:avLst/>
            </a:prstGeom>
            <a:solidFill>
              <a:srgbClr val="FFFF99"/>
            </a:solidFill>
            <a:ln w="9525">
              <a:noFill/>
              <a:miter lim="800000"/>
              <a:headEnd/>
              <a:tailEnd/>
            </a:ln>
          </p:spPr>
          <p:txBody>
            <a:bodyPr wrap="none" anchor="ctr"/>
            <a:lstStyle/>
            <a:p>
              <a:endParaRPr lang="zh-CN" altLang="zh-CN"/>
            </a:p>
          </p:txBody>
        </p:sp>
        <p:pic>
          <p:nvPicPr>
            <p:cNvPr id="29754" name="Picture 12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2856" y="3361"/>
              <a:ext cx="249" cy="156"/>
            </a:xfrm>
            <a:prstGeom prst="rect">
              <a:avLst/>
            </a:prstGeom>
            <a:noFill/>
            <a:ln w="9525">
              <a:noFill/>
              <a:miter lim="800000"/>
              <a:headEnd/>
              <a:tailEnd/>
            </a:ln>
          </p:spPr>
        </p:pic>
        <p:sp>
          <p:nvSpPr>
            <p:cNvPr id="29755" name="Line 123"/>
            <p:cNvSpPr>
              <a:spLocks noChangeShapeType="1"/>
            </p:cNvSpPr>
            <p:nvPr/>
          </p:nvSpPr>
          <p:spPr bwMode="gray">
            <a:xfrm>
              <a:off x="2710" y="3196"/>
              <a:ext cx="175" cy="150"/>
            </a:xfrm>
            <a:prstGeom prst="line">
              <a:avLst/>
            </a:prstGeom>
            <a:noFill/>
            <a:ln w="28575">
              <a:solidFill>
                <a:schemeClr val="tx1"/>
              </a:solidFill>
              <a:round/>
              <a:headEnd/>
              <a:tailEnd/>
            </a:ln>
          </p:spPr>
          <p:txBody>
            <a:bodyPr/>
            <a:lstStyle/>
            <a:p>
              <a:endParaRPr lang="zh-CN" altLang="en-US"/>
            </a:p>
          </p:txBody>
        </p:sp>
        <p:sp>
          <p:nvSpPr>
            <p:cNvPr id="29756" name="Rectangle 124"/>
            <p:cNvSpPr>
              <a:spLocks noChangeArrowheads="1"/>
            </p:cNvSpPr>
            <p:nvPr/>
          </p:nvSpPr>
          <p:spPr bwMode="gray">
            <a:xfrm>
              <a:off x="2591" y="2927"/>
              <a:ext cx="212" cy="269"/>
            </a:xfrm>
            <a:prstGeom prst="rect">
              <a:avLst/>
            </a:prstGeom>
            <a:solidFill>
              <a:schemeClr val="hlink"/>
            </a:solidFill>
            <a:ln w="9525">
              <a:noFill/>
              <a:miter lim="800000"/>
              <a:headEnd/>
              <a:tailEnd/>
            </a:ln>
          </p:spPr>
          <p:txBody>
            <a:bodyPr wrap="none" anchor="ctr"/>
            <a:lstStyle/>
            <a:p>
              <a:endParaRPr lang="zh-CN" altLang="zh-CN"/>
            </a:p>
          </p:txBody>
        </p:sp>
        <p:sp>
          <p:nvSpPr>
            <p:cNvPr id="29757" name="Rectangle 125"/>
            <p:cNvSpPr>
              <a:spLocks noChangeArrowheads="1"/>
            </p:cNvSpPr>
            <p:nvPr/>
          </p:nvSpPr>
          <p:spPr bwMode="gray">
            <a:xfrm>
              <a:off x="2592" y="2661"/>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758" name="Rectangle 126"/>
            <p:cNvSpPr>
              <a:spLocks noChangeArrowheads="1"/>
            </p:cNvSpPr>
            <p:nvPr/>
          </p:nvSpPr>
          <p:spPr bwMode="gray">
            <a:xfrm>
              <a:off x="2941" y="2661"/>
              <a:ext cx="217" cy="532"/>
            </a:xfrm>
            <a:prstGeom prst="rect">
              <a:avLst/>
            </a:prstGeom>
            <a:noFill/>
            <a:ln w="38100">
              <a:solidFill>
                <a:srgbClr val="959071"/>
              </a:solidFill>
              <a:miter lim="800000"/>
              <a:headEnd/>
              <a:tailEnd/>
            </a:ln>
          </p:spPr>
          <p:txBody>
            <a:bodyPr wrap="none" anchor="ctr"/>
            <a:lstStyle/>
            <a:p>
              <a:pPr algn="ctr"/>
              <a:endParaRPr lang="zh-CN" altLang="en-US">
                <a:solidFill>
                  <a:srgbClr val="990000"/>
                </a:solidFill>
              </a:endParaRPr>
            </a:p>
          </p:txBody>
        </p:sp>
        <p:sp>
          <p:nvSpPr>
            <p:cNvPr id="29759" name="Text Box 127"/>
            <p:cNvSpPr txBox="1">
              <a:spLocks noChangeArrowheads="1"/>
            </p:cNvSpPr>
            <p:nvPr/>
          </p:nvSpPr>
          <p:spPr bwMode="gray">
            <a:xfrm>
              <a:off x="3231" y="2795"/>
              <a:ext cx="160" cy="192"/>
            </a:xfrm>
            <a:prstGeom prst="rect">
              <a:avLst/>
            </a:prstGeom>
            <a:noFill/>
            <a:ln w="9525">
              <a:noFill/>
              <a:miter lim="800000"/>
              <a:headEnd/>
              <a:tailEnd/>
            </a:ln>
          </p:spPr>
          <p:txBody>
            <a:bodyPr wrap="none" lIns="0" tIns="0" rIns="0" bIns="0">
              <a:spAutoFit/>
            </a:bodyPr>
            <a:lstStyle/>
            <a:p>
              <a:pPr algn="r"/>
              <a:r>
                <a:rPr lang="en-US" altLang="zh-CN" sz="2000"/>
                <a:t>…</a:t>
              </a:r>
            </a:p>
          </p:txBody>
        </p:sp>
        <p:sp>
          <p:nvSpPr>
            <p:cNvPr id="29760" name="Line 128"/>
            <p:cNvSpPr>
              <a:spLocks noChangeShapeType="1"/>
            </p:cNvSpPr>
            <p:nvPr/>
          </p:nvSpPr>
          <p:spPr bwMode="gray">
            <a:xfrm flipH="1">
              <a:off x="3099" y="3196"/>
              <a:ext cx="524" cy="150"/>
            </a:xfrm>
            <a:prstGeom prst="line">
              <a:avLst/>
            </a:prstGeom>
            <a:noFill/>
            <a:ln w="28575">
              <a:solidFill>
                <a:schemeClr val="tx1"/>
              </a:solidFill>
              <a:round/>
              <a:headEnd/>
              <a:tailEnd/>
            </a:ln>
          </p:spPr>
          <p:txBody>
            <a:bodyPr/>
            <a:lstStyle/>
            <a:p>
              <a:endParaRPr lang="zh-CN" altLang="en-US"/>
            </a:p>
          </p:txBody>
        </p:sp>
        <p:sp>
          <p:nvSpPr>
            <p:cNvPr id="29761" name="Text Box 129"/>
            <p:cNvSpPr txBox="1">
              <a:spLocks noChangeArrowheads="1"/>
            </p:cNvSpPr>
            <p:nvPr/>
          </p:nvSpPr>
          <p:spPr bwMode="gray">
            <a:xfrm>
              <a:off x="2275" y="2811"/>
              <a:ext cx="291" cy="198"/>
            </a:xfrm>
            <a:prstGeom prst="rect">
              <a:avLst/>
            </a:prstGeom>
            <a:noFill/>
            <a:ln w="9525">
              <a:noFill/>
              <a:miter lim="800000"/>
              <a:headEnd/>
              <a:tailEnd/>
            </a:ln>
          </p:spPr>
          <p:txBody>
            <a:bodyPr wrap="none" lIns="0" tIns="0" rIns="0" bIns="0">
              <a:spAutoFit/>
            </a:bodyPr>
            <a:lstStyle/>
            <a:p>
              <a:pPr algn="ctr">
                <a:lnSpc>
                  <a:spcPct val="85000"/>
                </a:lnSpc>
              </a:pPr>
              <a:r>
                <a:rPr lang="zh-CN" altLang="en-US" sz="1200"/>
                <a:t>服务器</a:t>
              </a:r>
            </a:p>
            <a:p>
              <a:pPr algn="ctr">
                <a:lnSpc>
                  <a:spcPct val="85000"/>
                </a:lnSpc>
              </a:pPr>
              <a:r>
                <a:rPr lang="zh-CN" altLang="en-US" sz="1200"/>
                <a:t>负载</a:t>
              </a:r>
            </a:p>
          </p:txBody>
        </p:sp>
        <p:sp>
          <p:nvSpPr>
            <p:cNvPr id="29762" name="Line 130"/>
            <p:cNvSpPr>
              <a:spLocks noChangeShapeType="1"/>
            </p:cNvSpPr>
            <p:nvPr/>
          </p:nvSpPr>
          <p:spPr bwMode="gray">
            <a:xfrm flipH="1">
              <a:off x="2233" y="2798"/>
              <a:ext cx="627" cy="0"/>
            </a:xfrm>
            <a:prstGeom prst="line">
              <a:avLst/>
            </a:prstGeom>
            <a:noFill/>
            <a:ln w="9525">
              <a:solidFill>
                <a:schemeClr val="tx1"/>
              </a:solidFill>
              <a:round/>
              <a:headEnd/>
              <a:tailEnd/>
            </a:ln>
          </p:spPr>
          <p:txBody>
            <a:bodyPr/>
            <a:lstStyle/>
            <a:p>
              <a:endParaRPr lang="zh-CN" altLang="en-US"/>
            </a:p>
          </p:txBody>
        </p:sp>
        <p:sp>
          <p:nvSpPr>
            <p:cNvPr id="29763" name="Freeform 131"/>
            <p:cNvSpPr>
              <a:spLocks/>
            </p:cNvSpPr>
            <p:nvPr/>
          </p:nvSpPr>
          <p:spPr bwMode="gray">
            <a:xfrm>
              <a:off x="2862" y="2554"/>
              <a:ext cx="400" cy="696"/>
            </a:xfrm>
            <a:custGeom>
              <a:avLst/>
              <a:gdLst>
                <a:gd name="T0" fmla="*/ 176 w 400"/>
                <a:gd name="T1" fmla="*/ 89 h 818"/>
                <a:gd name="T2" fmla="*/ 0 w 400"/>
                <a:gd name="T3" fmla="*/ 8 h 818"/>
                <a:gd name="T4" fmla="*/ 52 w 400"/>
                <a:gd name="T5" fmla="*/ 0 h 818"/>
                <a:gd name="T6" fmla="*/ 198 w 400"/>
                <a:gd name="T7" fmla="*/ 79 h 818"/>
                <a:gd name="T8" fmla="*/ 314 w 400"/>
                <a:gd name="T9" fmla="*/ 3 h 818"/>
                <a:gd name="T10" fmla="*/ 390 w 400"/>
                <a:gd name="T11" fmla="*/ 14 h 818"/>
                <a:gd name="T12" fmla="*/ 218 w 400"/>
                <a:gd name="T13" fmla="*/ 90 h 818"/>
                <a:gd name="T14" fmla="*/ 400 w 400"/>
                <a:gd name="T15" fmla="*/ 160 h 818"/>
                <a:gd name="T16" fmla="*/ 328 w 400"/>
                <a:gd name="T17" fmla="*/ 177 h 818"/>
                <a:gd name="T18" fmla="*/ 200 w 400"/>
                <a:gd name="T19" fmla="*/ 100 h 818"/>
                <a:gd name="T20" fmla="*/ 84 w 400"/>
                <a:gd name="T21" fmla="*/ 191 h 818"/>
                <a:gd name="T22" fmla="*/ 4 w 400"/>
                <a:gd name="T23" fmla="*/ 184 h 818"/>
                <a:gd name="T24" fmla="*/ 176 w 400"/>
                <a:gd name="T25" fmla="*/ 89 h 8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0"/>
                <a:gd name="T40" fmla="*/ 0 h 818"/>
                <a:gd name="T41" fmla="*/ 400 w 400"/>
                <a:gd name="T42" fmla="*/ 818 h 8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0" h="818">
                  <a:moveTo>
                    <a:pt x="176" y="382"/>
                  </a:moveTo>
                  <a:lnTo>
                    <a:pt x="0" y="30"/>
                  </a:lnTo>
                  <a:lnTo>
                    <a:pt x="52" y="0"/>
                  </a:lnTo>
                  <a:lnTo>
                    <a:pt x="198" y="336"/>
                  </a:lnTo>
                  <a:lnTo>
                    <a:pt x="314" y="14"/>
                  </a:lnTo>
                  <a:lnTo>
                    <a:pt x="390" y="60"/>
                  </a:lnTo>
                  <a:lnTo>
                    <a:pt x="218" y="388"/>
                  </a:lnTo>
                  <a:lnTo>
                    <a:pt x="400" y="686"/>
                  </a:lnTo>
                  <a:lnTo>
                    <a:pt x="328" y="760"/>
                  </a:lnTo>
                  <a:lnTo>
                    <a:pt x="200" y="424"/>
                  </a:lnTo>
                  <a:lnTo>
                    <a:pt x="84" y="818"/>
                  </a:lnTo>
                  <a:lnTo>
                    <a:pt x="4" y="784"/>
                  </a:lnTo>
                  <a:lnTo>
                    <a:pt x="176" y="382"/>
                  </a:lnTo>
                  <a:close/>
                </a:path>
              </a:pathLst>
            </a:custGeom>
            <a:solidFill>
              <a:srgbClr val="990033"/>
            </a:solidFill>
            <a:ln w="9525">
              <a:noFill/>
              <a:round/>
              <a:headEnd/>
              <a:tailEnd/>
            </a:ln>
          </p:spPr>
          <p:txBody>
            <a:bodyPr/>
            <a:lstStyle/>
            <a:p>
              <a:endParaRPr lang="zh-CN" altLang="en-US"/>
            </a:p>
          </p:txBody>
        </p:sp>
        <p:sp>
          <p:nvSpPr>
            <p:cNvPr id="29764" name="Line 132"/>
            <p:cNvSpPr>
              <a:spLocks noChangeShapeType="1"/>
            </p:cNvSpPr>
            <p:nvPr/>
          </p:nvSpPr>
          <p:spPr bwMode="gray">
            <a:xfrm flipH="1">
              <a:off x="3420" y="2798"/>
              <a:ext cx="324" cy="0"/>
            </a:xfrm>
            <a:prstGeom prst="line">
              <a:avLst/>
            </a:prstGeom>
            <a:noFill/>
            <a:ln w="9525">
              <a:solidFill>
                <a:schemeClr val="tx1"/>
              </a:solidFill>
              <a:round/>
              <a:headEnd/>
              <a:tailEnd/>
            </a:ln>
          </p:spPr>
          <p:txBody>
            <a:bodyPr/>
            <a:lstStyle/>
            <a:p>
              <a:endParaRPr lang="zh-CN" altLang="en-US"/>
            </a:p>
          </p:txBody>
        </p:sp>
        <p:sp>
          <p:nvSpPr>
            <p:cNvPr id="29765" name="Line 133"/>
            <p:cNvSpPr>
              <a:spLocks noChangeShapeType="1"/>
            </p:cNvSpPr>
            <p:nvPr/>
          </p:nvSpPr>
          <p:spPr bwMode="gray">
            <a:xfrm flipH="1">
              <a:off x="3420" y="2927"/>
              <a:ext cx="324" cy="0"/>
            </a:xfrm>
            <a:prstGeom prst="line">
              <a:avLst/>
            </a:prstGeom>
            <a:noFill/>
            <a:ln w="9525">
              <a:solidFill>
                <a:schemeClr val="tx1"/>
              </a:solidFill>
              <a:round/>
              <a:headEnd/>
              <a:tailEnd/>
            </a:ln>
          </p:spPr>
          <p:txBody>
            <a:bodyPr/>
            <a:lstStyle/>
            <a:p>
              <a:endParaRPr lang="zh-CN" altLang="en-US"/>
            </a:p>
          </p:txBody>
        </p:sp>
        <p:sp>
          <p:nvSpPr>
            <p:cNvPr id="29766" name="Line 134"/>
            <p:cNvSpPr>
              <a:spLocks noChangeShapeType="1"/>
            </p:cNvSpPr>
            <p:nvPr/>
          </p:nvSpPr>
          <p:spPr bwMode="gray">
            <a:xfrm flipH="1">
              <a:off x="2588" y="2927"/>
              <a:ext cx="272" cy="0"/>
            </a:xfrm>
            <a:prstGeom prst="line">
              <a:avLst/>
            </a:prstGeom>
            <a:noFill/>
            <a:ln w="9525">
              <a:solidFill>
                <a:schemeClr val="tx1"/>
              </a:solidFill>
              <a:round/>
              <a:headEnd/>
              <a:tailEnd/>
            </a:ln>
          </p:spPr>
          <p:txBody>
            <a:bodyPr/>
            <a:lstStyle/>
            <a:p>
              <a:endParaRPr lang="zh-CN" altLang="en-US"/>
            </a:p>
          </p:txBody>
        </p:sp>
        <p:sp>
          <p:nvSpPr>
            <p:cNvPr id="29767" name="Line 135"/>
            <p:cNvSpPr>
              <a:spLocks noChangeShapeType="1"/>
            </p:cNvSpPr>
            <p:nvPr/>
          </p:nvSpPr>
          <p:spPr bwMode="gray">
            <a:xfrm flipH="1">
              <a:off x="2979" y="3191"/>
              <a:ext cx="76" cy="150"/>
            </a:xfrm>
            <a:prstGeom prst="line">
              <a:avLst/>
            </a:prstGeom>
            <a:noFill/>
            <a:ln w="28575">
              <a:solidFill>
                <a:srgbClr val="959071"/>
              </a:solidFill>
              <a:round/>
              <a:headEnd/>
              <a:tailEnd/>
            </a:ln>
          </p:spPr>
          <p:txBody>
            <a:bodyPr/>
            <a:lstStyle/>
            <a:p>
              <a:endParaRPr lang="zh-CN" altLang="en-US"/>
            </a:p>
          </p:txBody>
        </p:sp>
        <p:sp>
          <p:nvSpPr>
            <p:cNvPr id="29768" name="Rectangle 136"/>
            <p:cNvSpPr>
              <a:spLocks noChangeArrowheads="1"/>
            </p:cNvSpPr>
            <p:nvPr/>
          </p:nvSpPr>
          <p:spPr bwMode="auto">
            <a:xfrm>
              <a:off x="2699" y="3521"/>
              <a:ext cx="544" cy="227"/>
            </a:xfrm>
            <a:prstGeom prst="rect">
              <a:avLst/>
            </a:prstGeom>
            <a:noFill/>
            <a:ln w="9525">
              <a:noFill/>
              <a:miter lim="800000"/>
              <a:headEnd/>
              <a:tailEnd/>
            </a:ln>
          </p:spPr>
          <p:txBody>
            <a:bodyPr wrap="none" anchor="ctr"/>
            <a:lstStyle/>
            <a:p>
              <a:pPr algn="ctr"/>
              <a:r>
                <a:rPr lang="zh-CN" altLang="en-US" sz="1400"/>
                <a:t>节点失败</a:t>
              </a:r>
            </a:p>
          </p:txBody>
        </p:sp>
      </p:grpSp>
      <p:grpSp>
        <p:nvGrpSpPr>
          <p:cNvPr id="29720" name="Group 137"/>
          <p:cNvGrpSpPr>
            <a:grpSpLocks/>
          </p:cNvGrpSpPr>
          <p:nvPr/>
        </p:nvGrpSpPr>
        <p:grpSpPr bwMode="auto">
          <a:xfrm>
            <a:off x="6350000" y="3302000"/>
            <a:ext cx="2393950" cy="2033588"/>
            <a:chOff x="4000" y="2296"/>
            <a:chExt cx="1508" cy="1281"/>
          </a:xfrm>
        </p:grpSpPr>
        <p:sp>
          <p:nvSpPr>
            <p:cNvPr id="29721" name="Rectangle 138"/>
            <p:cNvSpPr>
              <a:spLocks noChangeArrowheads="1"/>
            </p:cNvSpPr>
            <p:nvPr/>
          </p:nvSpPr>
          <p:spPr bwMode="gray">
            <a:xfrm>
              <a:off x="4063" y="2719"/>
              <a:ext cx="209" cy="538"/>
            </a:xfrm>
            <a:prstGeom prst="rect">
              <a:avLst/>
            </a:prstGeom>
            <a:solidFill>
              <a:schemeClr val="bg1"/>
            </a:solidFill>
            <a:ln w="9525">
              <a:noFill/>
              <a:miter lim="800000"/>
              <a:headEnd/>
              <a:tailEnd/>
            </a:ln>
          </p:spPr>
          <p:txBody>
            <a:bodyPr wrap="none" anchor="ctr"/>
            <a:lstStyle/>
            <a:p>
              <a:endParaRPr lang="zh-CN" altLang="zh-CN"/>
            </a:p>
          </p:txBody>
        </p:sp>
        <p:pic>
          <p:nvPicPr>
            <p:cNvPr id="29722" name="Picture 13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4573" y="3421"/>
              <a:ext cx="249" cy="156"/>
            </a:xfrm>
            <a:prstGeom prst="rect">
              <a:avLst/>
            </a:prstGeom>
            <a:noFill/>
            <a:ln w="9525">
              <a:noFill/>
              <a:miter lim="800000"/>
              <a:headEnd/>
              <a:tailEnd/>
            </a:ln>
          </p:spPr>
        </p:pic>
        <p:sp>
          <p:nvSpPr>
            <p:cNvPr id="29723" name="Rectangle 140"/>
            <p:cNvSpPr>
              <a:spLocks noChangeArrowheads="1"/>
            </p:cNvSpPr>
            <p:nvPr/>
          </p:nvSpPr>
          <p:spPr bwMode="gray">
            <a:xfrm>
              <a:off x="5291" y="2721"/>
              <a:ext cx="217" cy="532"/>
            </a:xfrm>
            <a:prstGeom prst="rect">
              <a:avLst/>
            </a:prstGeom>
            <a:solidFill>
              <a:schemeClr val="bg1"/>
            </a:solidFill>
            <a:ln w="38100">
              <a:solidFill>
                <a:schemeClr val="tx1"/>
              </a:solidFill>
              <a:miter lim="800000"/>
              <a:headEnd/>
              <a:tailEnd/>
            </a:ln>
          </p:spPr>
          <p:txBody>
            <a:bodyPr wrap="none" anchor="ctr"/>
            <a:lstStyle/>
            <a:p>
              <a:endParaRPr lang="zh-CN" altLang="zh-CN"/>
            </a:p>
          </p:txBody>
        </p:sp>
        <p:sp>
          <p:nvSpPr>
            <p:cNvPr id="29724" name="Line 141"/>
            <p:cNvSpPr>
              <a:spLocks noChangeShapeType="1"/>
            </p:cNvSpPr>
            <p:nvPr/>
          </p:nvSpPr>
          <p:spPr bwMode="gray">
            <a:xfrm>
              <a:off x="4525" y="3256"/>
              <a:ext cx="123" cy="144"/>
            </a:xfrm>
            <a:prstGeom prst="line">
              <a:avLst/>
            </a:prstGeom>
            <a:noFill/>
            <a:ln w="28575">
              <a:solidFill>
                <a:schemeClr val="tx1"/>
              </a:solidFill>
              <a:round/>
              <a:headEnd/>
              <a:tailEnd/>
            </a:ln>
          </p:spPr>
          <p:txBody>
            <a:bodyPr/>
            <a:lstStyle/>
            <a:p>
              <a:endParaRPr lang="zh-CN" altLang="en-US"/>
            </a:p>
          </p:txBody>
        </p:sp>
        <p:sp>
          <p:nvSpPr>
            <p:cNvPr id="29725" name="Rectangle 142"/>
            <p:cNvSpPr>
              <a:spLocks noChangeArrowheads="1"/>
            </p:cNvSpPr>
            <p:nvPr/>
          </p:nvSpPr>
          <p:spPr bwMode="gray">
            <a:xfrm>
              <a:off x="4412" y="2719"/>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726" name="Rectangle 143"/>
            <p:cNvSpPr>
              <a:spLocks noChangeArrowheads="1"/>
            </p:cNvSpPr>
            <p:nvPr/>
          </p:nvSpPr>
          <p:spPr bwMode="gray">
            <a:xfrm>
              <a:off x="4406" y="2782"/>
              <a:ext cx="212" cy="469"/>
            </a:xfrm>
            <a:prstGeom prst="rect">
              <a:avLst/>
            </a:prstGeom>
            <a:solidFill>
              <a:schemeClr val="hlink"/>
            </a:solidFill>
            <a:ln w="9525">
              <a:noFill/>
              <a:miter lim="800000"/>
              <a:headEnd/>
              <a:tailEnd/>
            </a:ln>
          </p:spPr>
          <p:txBody>
            <a:bodyPr wrap="none" anchor="ctr"/>
            <a:lstStyle/>
            <a:p>
              <a:endParaRPr lang="zh-CN" altLang="zh-CN"/>
            </a:p>
          </p:txBody>
        </p:sp>
        <p:sp>
          <p:nvSpPr>
            <p:cNvPr id="29727" name="Rectangle 144"/>
            <p:cNvSpPr>
              <a:spLocks noChangeArrowheads="1"/>
            </p:cNvSpPr>
            <p:nvPr/>
          </p:nvSpPr>
          <p:spPr bwMode="gray">
            <a:xfrm>
              <a:off x="4407" y="2721"/>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728" name="Text Box 145"/>
            <p:cNvSpPr txBox="1">
              <a:spLocks noChangeArrowheads="1"/>
            </p:cNvSpPr>
            <p:nvPr/>
          </p:nvSpPr>
          <p:spPr bwMode="gray">
            <a:xfrm>
              <a:off x="4466" y="2786"/>
              <a:ext cx="92" cy="154"/>
            </a:xfrm>
            <a:prstGeom prst="rect">
              <a:avLst/>
            </a:prstGeom>
            <a:noFill/>
            <a:ln w="9525">
              <a:noFill/>
              <a:miter lim="800000"/>
              <a:headEnd/>
              <a:tailEnd/>
            </a:ln>
          </p:spPr>
          <p:txBody>
            <a:bodyPr wrap="none" lIns="0" tIns="0" rIns="0" bIns="0">
              <a:spAutoFit/>
            </a:bodyPr>
            <a:lstStyle/>
            <a:p>
              <a:pPr algn="r"/>
              <a:r>
                <a:rPr lang="en-US" altLang="zh-CN" sz="1600"/>
                <a:t>B</a:t>
              </a:r>
            </a:p>
          </p:txBody>
        </p:sp>
        <p:sp>
          <p:nvSpPr>
            <p:cNvPr id="29729" name="Rectangle 146"/>
            <p:cNvSpPr>
              <a:spLocks noChangeArrowheads="1"/>
            </p:cNvSpPr>
            <p:nvPr/>
          </p:nvSpPr>
          <p:spPr bwMode="gray">
            <a:xfrm>
              <a:off x="4757" y="2711"/>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29730" name="Line 147"/>
            <p:cNvSpPr>
              <a:spLocks noChangeShapeType="1"/>
            </p:cNvSpPr>
            <p:nvPr/>
          </p:nvSpPr>
          <p:spPr bwMode="gray">
            <a:xfrm flipH="1">
              <a:off x="4747" y="3256"/>
              <a:ext cx="123" cy="144"/>
            </a:xfrm>
            <a:prstGeom prst="line">
              <a:avLst/>
            </a:prstGeom>
            <a:noFill/>
            <a:ln w="28575">
              <a:solidFill>
                <a:schemeClr val="tx1"/>
              </a:solidFill>
              <a:round/>
              <a:headEnd/>
              <a:tailEnd/>
            </a:ln>
          </p:spPr>
          <p:txBody>
            <a:bodyPr/>
            <a:lstStyle/>
            <a:p>
              <a:endParaRPr lang="zh-CN" altLang="en-US"/>
            </a:p>
          </p:txBody>
        </p:sp>
        <p:sp>
          <p:nvSpPr>
            <p:cNvPr id="29731" name="Line 148"/>
            <p:cNvSpPr>
              <a:spLocks noChangeShapeType="1"/>
            </p:cNvSpPr>
            <p:nvPr/>
          </p:nvSpPr>
          <p:spPr bwMode="gray">
            <a:xfrm flipH="1">
              <a:off x="4344" y="2782"/>
              <a:ext cx="272" cy="0"/>
            </a:xfrm>
            <a:prstGeom prst="line">
              <a:avLst/>
            </a:prstGeom>
            <a:noFill/>
            <a:ln w="9525">
              <a:solidFill>
                <a:schemeClr val="tx1"/>
              </a:solidFill>
              <a:round/>
              <a:headEnd/>
              <a:tailEnd/>
            </a:ln>
          </p:spPr>
          <p:txBody>
            <a:bodyPr/>
            <a:lstStyle/>
            <a:p>
              <a:endParaRPr lang="zh-CN" altLang="en-US"/>
            </a:p>
          </p:txBody>
        </p:sp>
        <p:sp>
          <p:nvSpPr>
            <p:cNvPr id="29732" name="Line 149"/>
            <p:cNvSpPr>
              <a:spLocks noChangeShapeType="1"/>
            </p:cNvSpPr>
            <p:nvPr/>
          </p:nvSpPr>
          <p:spPr bwMode="gray">
            <a:xfrm>
              <a:off x="4169" y="3256"/>
              <a:ext cx="385" cy="150"/>
            </a:xfrm>
            <a:prstGeom prst="line">
              <a:avLst/>
            </a:prstGeom>
            <a:noFill/>
            <a:ln w="28575">
              <a:solidFill>
                <a:schemeClr val="tx1"/>
              </a:solidFill>
              <a:round/>
              <a:headEnd/>
              <a:tailEnd/>
            </a:ln>
          </p:spPr>
          <p:txBody>
            <a:bodyPr/>
            <a:lstStyle/>
            <a:p>
              <a:endParaRPr lang="zh-CN" altLang="en-US"/>
            </a:p>
          </p:txBody>
        </p:sp>
        <p:sp>
          <p:nvSpPr>
            <p:cNvPr id="29733" name="Rectangle 150"/>
            <p:cNvSpPr>
              <a:spLocks noChangeArrowheads="1"/>
            </p:cNvSpPr>
            <p:nvPr/>
          </p:nvSpPr>
          <p:spPr bwMode="gray">
            <a:xfrm>
              <a:off x="4062" y="2782"/>
              <a:ext cx="212" cy="469"/>
            </a:xfrm>
            <a:prstGeom prst="rect">
              <a:avLst/>
            </a:prstGeom>
            <a:solidFill>
              <a:schemeClr val="hlink"/>
            </a:solidFill>
            <a:ln w="9525">
              <a:noFill/>
              <a:miter lim="800000"/>
              <a:headEnd/>
              <a:tailEnd/>
            </a:ln>
          </p:spPr>
          <p:txBody>
            <a:bodyPr wrap="none" anchor="ctr"/>
            <a:lstStyle/>
            <a:p>
              <a:endParaRPr lang="zh-CN" altLang="zh-CN"/>
            </a:p>
          </p:txBody>
        </p:sp>
        <p:sp>
          <p:nvSpPr>
            <p:cNvPr id="29734" name="Rectangle 151"/>
            <p:cNvSpPr>
              <a:spLocks noChangeArrowheads="1"/>
            </p:cNvSpPr>
            <p:nvPr/>
          </p:nvSpPr>
          <p:spPr bwMode="gray">
            <a:xfrm>
              <a:off x="4063" y="2721"/>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735" name="Text Box 152"/>
            <p:cNvSpPr txBox="1">
              <a:spLocks noChangeArrowheads="1"/>
            </p:cNvSpPr>
            <p:nvPr/>
          </p:nvSpPr>
          <p:spPr bwMode="gray">
            <a:xfrm>
              <a:off x="4122" y="2786"/>
              <a:ext cx="92" cy="154"/>
            </a:xfrm>
            <a:prstGeom prst="rect">
              <a:avLst/>
            </a:prstGeom>
            <a:noFill/>
            <a:ln w="9525">
              <a:noFill/>
              <a:miter lim="800000"/>
              <a:headEnd/>
              <a:tailEnd/>
            </a:ln>
          </p:spPr>
          <p:txBody>
            <a:bodyPr wrap="none" lIns="0" tIns="0" rIns="0" bIns="0">
              <a:spAutoFit/>
            </a:bodyPr>
            <a:lstStyle/>
            <a:p>
              <a:pPr algn="r"/>
              <a:r>
                <a:rPr lang="en-US" altLang="zh-CN" sz="1600"/>
                <a:t>A</a:t>
              </a:r>
            </a:p>
          </p:txBody>
        </p:sp>
        <p:sp>
          <p:nvSpPr>
            <p:cNvPr id="29736" name="Line 153"/>
            <p:cNvSpPr>
              <a:spLocks noChangeShapeType="1"/>
            </p:cNvSpPr>
            <p:nvPr/>
          </p:nvSpPr>
          <p:spPr bwMode="gray">
            <a:xfrm flipH="1">
              <a:off x="4000" y="2782"/>
              <a:ext cx="272" cy="0"/>
            </a:xfrm>
            <a:prstGeom prst="line">
              <a:avLst/>
            </a:prstGeom>
            <a:noFill/>
            <a:ln w="9525">
              <a:solidFill>
                <a:schemeClr val="tx1"/>
              </a:solidFill>
              <a:round/>
              <a:headEnd/>
              <a:tailEnd/>
            </a:ln>
          </p:spPr>
          <p:txBody>
            <a:bodyPr/>
            <a:lstStyle/>
            <a:p>
              <a:endParaRPr lang="zh-CN" altLang="en-US"/>
            </a:p>
          </p:txBody>
        </p:sp>
        <p:sp>
          <p:nvSpPr>
            <p:cNvPr id="29737" name="Rectangle 154"/>
            <p:cNvSpPr>
              <a:spLocks noChangeArrowheads="1"/>
            </p:cNvSpPr>
            <p:nvPr/>
          </p:nvSpPr>
          <p:spPr bwMode="gray">
            <a:xfrm>
              <a:off x="4756" y="2782"/>
              <a:ext cx="212" cy="464"/>
            </a:xfrm>
            <a:prstGeom prst="rect">
              <a:avLst/>
            </a:prstGeom>
            <a:solidFill>
              <a:schemeClr val="hlink"/>
            </a:solidFill>
            <a:ln w="9525">
              <a:noFill/>
              <a:miter lim="800000"/>
              <a:headEnd/>
              <a:tailEnd/>
            </a:ln>
          </p:spPr>
          <p:txBody>
            <a:bodyPr wrap="none" anchor="ctr"/>
            <a:lstStyle/>
            <a:p>
              <a:endParaRPr lang="zh-CN" altLang="zh-CN"/>
            </a:p>
          </p:txBody>
        </p:sp>
        <p:sp>
          <p:nvSpPr>
            <p:cNvPr id="29738" name="Line 155"/>
            <p:cNvSpPr>
              <a:spLocks noChangeShapeType="1"/>
            </p:cNvSpPr>
            <p:nvPr/>
          </p:nvSpPr>
          <p:spPr bwMode="gray">
            <a:xfrm flipH="1">
              <a:off x="4688" y="2782"/>
              <a:ext cx="272" cy="0"/>
            </a:xfrm>
            <a:prstGeom prst="line">
              <a:avLst/>
            </a:prstGeom>
            <a:noFill/>
            <a:ln w="9525">
              <a:solidFill>
                <a:schemeClr val="tx1"/>
              </a:solidFill>
              <a:round/>
              <a:headEnd/>
              <a:tailEnd/>
            </a:ln>
          </p:spPr>
          <p:txBody>
            <a:bodyPr/>
            <a:lstStyle/>
            <a:p>
              <a:endParaRPr lang="zh-CN" altLang="en-US"/>
            </a:p>
          </p:txBody>
        </p:sp>
        <p:sp>
          <p:nvSpPr>
            <p:cNvPr id="29739" name="Rectangle 156"/>
            <p:cNvSpPr>
              <a:spLocks noChangeArrowheads="1"/>
            </p:cNvSpPr>
            <p:nvPr/>
          </p:nvSpPr>
          <p:spPr bwMode="gray">
            <a:xfrm>
              <a:off x="4756" y="2721"/>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29740" name="Text Box 157"/>
            <p:cNvSpPr txBox="1">
              <a:spLocks noChangeArrowheads="1"/>
            </p:cNvSpPr>
            <p:nvPr/>
          </p:nvSpPr>
          <p:spPr bwMode="gray">
            <a:xfrm>
              <a:off x="5046" y="2855"/>
              <a:ext cx="160" cy="192"/>
            </a:xfrm>
            <a:prstGeom prst="rect">
              <a:avLst/>
            </a:prstGeom>
            <a:noFill/>
            <a:ln w="9525">
              <a:noFill/>
              <a:miter lim="800000"/>
              <a:headEnd/>
              <a:tailEnd/>
            </a:ln>
          </p:spPr>
          <p:txBody>
            <a:bodyPr wrap="none" lIns="0" tIns="0" rIns="0" bIns="0">
              <a:spAutoFit/>
            </a:bodyPr>
            <a:lstStyle/>
            <a:p>
              <a:pPr algn="r"/>
              <a:r>
                <a:rPr lang="en-US" altLang="zh-CN" sz="2000"/>
                <a:t>…</a:t>
              </a:r>
            </a:p>
          </p:txBody>
        </p:sp>
        <p:sp>
          <p:nvSpPr>
            <p:cNvPr id="29741" name="Line 158"/>
            <p:cNvSpPr>
              <a:spLocks noChangeShapeType="1"/>
            </p:cNvSpPr>
            <p:nvPr/>
          </p:nvSpPr>
          <p:spPr bwMode="gray">
            <a:xfrm flipH="1">
              <a:off x="4839" y="3256"/>
              <a:ext cx="599" cy="150"/>
            </a:xfrm>
            <a:prstGeom prst="line">
              <a:avLst/>
            </a:prstGeom>
            <a:noFill/>
            <a:ln w="28575">
              <a:solidFill>
                <a:schemeClr val="tx1"/>
              </a:solidFill>
              <a:round/>
              <a:headEnd/>
              <a:tailEnd/>
            </a:ln>
          </p:spPr>
          <p:txBody>
            <a:bodyPr/>
            <a:lstStyle/>
            <a:p>
              <a:endParaRPr lang="zh-CN" altLang="en-US"/>
            </a:p>
          </p:txBody>
        </p:sp>
        <p:sp>
          <p:nvSpPr>
            <p:cNvPr id="29742" name="Text Box 159"/>
            <p:cNvSpPr txBox="1">
              <a:spLocks noChangeArrowheads="1"/>
            </p:cNvSpPr>
            <p:nvPr/>
          </p:nvSpPr>
          <p:spPr bwMode="gray">
            <a:xfrm rot="-5400000">
              <a:off x="5197" y="2921"/>
              <a:ext cx="391" cy="134"/>
            </a:xfrm>
            <a:prstGeom prst="rect">
              <a:avLst/>
            </a:prstGeom>
            <a:noFill/>
            <a:ln w="9525" algn="ctr">
              <a:noFill/>
              <a:miter lim="800000"/>
              <a:headEnd/>
              <a:tailEnd/>
            </a:ln>
          </p:spPr>
          <p:txBody>
            <a:bodyPr wrap="none" lIns="0" tIns="0" rIns="0" bIns="0">
              <a:spAutoFit/>
            </a:bodyPr>
            <a:lstStyle/>
            <a:p>
              <a:pPr algn="ctr"/>
              <a:r>
                <a:rPr lang="en-US" altLang="zh-CN" sz="1400"/>
                <a:t>standby</a:t>
              </a:r>
            </a:p>
          </p:txBody>
        </p:sp>
        <p:sp>
          <p:nvSpPr>
            <p:cNvPr id="29743" name="Text Box 160"/>
            <p:cNvSpPr txBox="1">
              <a:spLocks noChangeArrowheads="1"/>
            </p:cNvSpPr>
            <p:nvPr/>
          </p:nvSpPr>
          <p:spPr bwMode="gray">
            <a:xfrm>
              <a:off x="4815" y="2786"/>
              <a:ext cx="92" cy="154"/>
            </a:xfrm>
            <a:prstGeom prst="rect">
              <a:avLst/>
            </a:prstGeom>
            <a:noFill/>
            <a:ln w="9525">
              <a:noFill/>
              <a:miter lim="800000"/>
              <a:headEnd/>
              <a:tailEnd/>
            </a:ln>
          </p:spPr>
          <p:txBody>
            <a:bodyPr wrap="none" lIns="0" tIns="0" rIns="0" bIns="0">
              <a:spAutoFit/>
            </a:bodyPr>
            <a:lstStyle/>
            <a:p>
              <a:pPr algn="r"/>
              <a:r>
                <a:rPr lang="en-US" altLang="zh-CN" sz="1600"/>
                <a:t>C</a:t>
              </a:r>
            </a:p>
          </p:txBody>
        </p:sp>
        <p:sp>
          <p:nvSpPr>
            <p:cNvPr id="29744" name="Rectangle 161"/>
            <p:cNvSpPr>
              <a:spLocks noChangeArrowheads="1"/>
            </p:cNvSpPr>
            <p:nvPr/>
          </p:nvSpPr>
          <p:spPr bwMode="auto">
            <a:xfrm>
              <a:off x="4513" y="2296"/>
              <a:ext cx="544" cy="227"/>
            </a:xfrm>
            <a:prstGeom prst="rect">
              <a:avLst/>
            </a:prstGeom>
            <a:noFill/>
            <a:ln w="9525">
              <a:noFill/>
              <a:miter lim="800000"/>
              <a:headEnd/>
              <a:tailEnd/>
            </a:ln>
          </p:spPr>
          <p:txBody>
            <a:bodyPr wrap="none" anchor="ctr"/>
            <a:lstStyle/>
            <a:p>
              <a:pPr algn="ctr"/>
              <a:r>
                <a:rPr lang="zh-CN" altLang="en-US" sz="1400"/>
                <a:t>取代为</a:t>
              </a:r>
              <a:r>
                <a:rPr lang="en-US" altLang="zh-CN" sz="1400"/>
                <a:t>…</a:t>
              </a:r>
            </a:p>
          </p:txBody>
        </p:sp>
      </p:gr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gray">
          <a:xfrm>
            <a:off x="7461250" y="2320925"/>
            <a:ext cx="1403350" cy="1058863"/>
          </a:xfrm>
          <a:prstGeom prst="rect">
            <a:avLst/>
          </a:prstGeom>
          <a:gradFill rotWithShape="1">
            <a:gsLst>
              <a:gs pos="0">
                <a:srgbClr val="D1CCAE">
                  <a:alpha val="20000"/>
                </a:srgbClr>
              </a:gs>
              <a:gs pos="100000">
                <a:srgbClr val="C1BA91">
                  <a:alpha val="50000"/>
                </a:srgbClr>
              </a:gs>
            </a:gsLst>
            <a:lin ang="0" scaled="1"/>
          </a:gradFill>
          <a:ln w="9525">
            <a:noFill/>
            <a:miter lim="800000"/>
            <a:headEnd/>
            <a:tailEnd/>
          </a:ln>
        </p:spPr>
        <p:txBody>
          <a:bodyPr wrap="none" anchor="ctr"/>
          <a:lstStyle/>
          <a:p>
            <a:endParaRPr lang="zh-CN" altLang="zh-CN"/>
          </a:p>
        </p:txBody>
      </p:sp>
      <p:pic>
        <p:nvPicPr>
          <p:cNvPr id="30723" name="Picture 3"/>
          <p:cNvPicPr>
            <a:picLocks noChangeAspect="1" noChangeArrowheads="1"/>
          </p:cNvPicPr>
          <p:nvPr/>
        </p:nvPicPr>
        <p:blipFill>
          <a:blip r:embed="rId3" cstate="print">
            <a:lum bright="36000" contrast="-48000"/>
          </a:blip>
          <a:srcRect/>
          <a:stretch>
            <a:fillRect/>
          </a:stretch>
        </p:blipFill>
        <p:spPr bwMode="auto">
          <a:xfrm>
            <a:off x="5113338" y="3613150"/>
            <a:ext cx="1749425" cy="1314450"/>
          </a:xfrm>
          <a:prstGeom prst="rect">
            <a:avLst/>
          </a:prstGeom>
          <a:noFill/>
          <a:ln w="9525">
            <a:noFill/>
            <a:miter lim="800000"/>
            <a:headEnd/>
            <a:tailEnd/>
          </a:ln>
        </p:spPr>
      </p:pic>
      <p:pic>
        <p:nvPicPr>
          <p:cNvPr id="30724" name="Picture 4"/>
          <p:cNvPicPr>
            <a:picLocks noChangeAspect="1" noChangeArrowheads="1"/>
          </p:cNvPicPr>
          <p:nvPr/>
        </p:nvPicPr>
        <p:blipFill>
          <a:blip r:embed="rId3" cstate="print">
            <a:lum bright="36000" contrast="-48000"/>
          </a:blip>
          <a:srcRect/>
          <a:stretch>
            <a:fillRect/>
          </a:stretch>
        </p:blipFill>
        <p:spPr bwMode="auto">
          <a:xfrm>
            <a:off x="3835400" y="3613150"/>
            <a:ext cx="1747838" cy="1314450"/>
          </a:xfrm>
          <a:prstGeom prst="rect">
            <a:avLst/>
          </a:prstGeom>
          <a:noFill/>
          <a:ln w="9525">
            <a:noFill/>
            <a:miter lim="800000"/>
            <a:headEnd/>
            <a:tailEnd/>
          </a:ln>
        </p:spPr>
      </p:pic>
      <p:pic>
        <p:nvPicPr>
          <p:cNvPr id="30725" name="Picture 5"/>
          <p:cNvPicPr>
            <a:picLocks noChangeAspect="1" noChangeArrowheads="1"/>
          </p:cNvPicPr>
          <p:nvPr/>
        </p:nvPicPr>
        <p:blipFill>
          <a:blip r:embed="rId3" cstate="print">
            <a:lum bright="36000" contrast="-48000"/>
          </a:blip>
          <a:srcRect/>
          <a:stretch>
            <a:fillRect/>
          </a:stretch>
        </p:blipFill>
        <p:spPr bwMode="auto">
          <a:xfrm>
            <a:off x="2557463" y="3613150"/>
            <a:ext cx="1747837" cy="1314450"/>
          </a:xfrm>
          <a:prstGeom prst="rect">
            <a:avLst/>
          </a:prstGeom>
          <a:noFill/>
          <a:ln w="9525">
            <a:noFill/>
            <a:miter lim="800000"/>
            <a:headEnd/>
            <a:tailEnd/>
          </a:ln>
        </p:spPr>
      </p:pic>
      <p:sp>
        <p:nvSpPr>
          <p:cNvPr id="30726" name="Rectangle 6"/>
          <p:cNvSpPr>
            <a:spLocks noChangeArrowheads="1"/>
          </p:cNvSpPr>
          <p:nvPr/>
        </p:nvSpPr>
        <p:spPr bwMode="gray">
          <a:xfrm>
            <a:off x="1616075" y="2343150"/>
            <a:ext cx="5502275" cy="1058863"/>
          </a:xfrm>
          <a:prstGeom prst="rect">
            <a:avLst/>
          </a:prstGeom>
          <a:gradFill rotWithShape="1">
            <a:gsLst>
              <a:gs pos="0">
                <a:srgbClr val="D1CCAE">
                  <a:alpha val="20000"/>
                </a:srgbClr>
              </a:gs>
              <a:gs pos="100000">
                <a:srgbClr val="C1BA91">
                  <a:alpha val="50000"/>
                </a:srgbClr>
              </a:gs>
            </a:gsLst>
            <a:lin ang="0" scaled="1"/>
          </a:gradFill>
          <a:ln w="9525">
            <a:noFill/>
            <a:miter lim="800000"/>
            <a:headEnd/>
            <a:tailEnd/>
          </a:ln>
        </p:spPr>
        <p:txBody>
          <a:bodyPr wrap="none" anchor="ctr"/>
          <a:lstStyle/>
          <a:p>
            <a:endParaRPr lang="zh-CN" altLang="zh-CN"/>
          </a:p>
        </p:txBody>
      </p:sp>
      <p:sp>
        <p:nvSpPr>
          <p:cNvPr id="30727" name="Rectangle 7"/>
          <p:cNvSpPr>
            <a:spLocks noGrp="1" noChangeArrowheads="1"/>
          </p:cNvSpPr>
          <p:nvPr>
            <p:ph type="title" idx="4294967295"/>
          </p:nvPr>
        </p:nvSpPr>
        <p:spPr>
          <a:xfrm>
            <a:off x="0" y="0"/>
            <a:ext cx="6300788" cy="1143000"/>
          </a:xfrm>
        </p:spPr>
        <p:txBody>
          <a:bodyPr anchor="b"/>
          <a:lstStyle/>
          <a:p>
            <a:pPr eaLnBrk="1" hangingPunct="1"/>
            <a:r>
              <a:rPr lang="en-US" altLang="zh-CN" smtClean="0">
                <a:ea typeface="宋体" charset="-122"/>
              </a:rPr>
              <a:t>Sybase </a:t>
            </a:r>
            <a:r>
              <a:rPr lang="zh-CN" altLang="en-US" smtClean="0">
                <a:ea typeface="宋体" charset="-122"/>
              </a:rPr>
              <a:t>集群特色：</a:t>
            </a:r>
            <a:br>
              <a:rPr lang="zh-CN" altLang="en-US" smtClean="0">
                <a:ea typeface="宋体" charset="-122"/>
              </a:rPr>
            </a:br>
            <a:r>
              <a:rPr lang="zh-CN" altLang="en-US" smtClean="0">
                <a:ea typeface="宋体" charset="-122"/>
              </a:rPr>
              <a:t>虚拟资源管理之逻辑集群</a:t>
            </a:r>
          </a:p>
        </p:txBody>
      </p:sp>
      <p:sp>
        <p:nvSpPr>
          <p:cNvPr id="30728" name="Text Box 8"/>
          <p:cNvSpPr txBox="1">
            <a:spLocks noChangeArrowheads="1"/>
          </p:cNvSpPr>
          <p:nvPr/>
        </p:nvSpPr>
        <p:spPr bwMode="auto">
          <a:xfrm>
            <a:off x="285750" y="2773363"/>
            <a:ext cx="1012825" cy="339725"/>
          </a:xfrm>
          <a:prstGeom prst="rect">
            <a:avLst/>
          </a:prstGeom>
          <a:noFill/>
          <a:ln w="9525">
            <a:noFill/>
            <a:miter lim="800000"/>
            <a:headEnd/>
            <a:tailEnd/>
          </a:ln>
        </p:spPr>
        <p:txBody>
          <a:bodyPr wrap="none">
            <a:spAutoFit/>
          </a:bodyPr>
          <a:lstStyle/>
          <a:p>
            <a:r>
              <a:rPr lang="zh-CN" altLang="en-US" sz="1600" b="1"/>
              <a:t>逻辑集群</a:t>
            </a:r>
          </a:p>
        </p:txBody>
      </p:sp>
      <p:sp>
        <p:nvSpPr>
          <p:cNvPr id="30729" name="Text Box 9"/>
          <p:cNvSpPr txBox="1">
            <a:spLocks noChangeArrowheads="1"/>
          </p:cNvSpPr>
          <p:nvPr/>
        </p:nvSpPr>
        <p:spPr bwMode="auto">
          <a:xfrm>
            <a:off x="322263" y="1524000"/>
            <a:ext cx="1219200" cy="339725"/>
          </a:xfrm>
          <a:prstGeom prst="rect">
            <a:avLst/>
          </a:prstGeom>
          <a:noFill/>
          <a:ln w="9525">
            <a:noFill/>
            <a:miter lim="800000"/>
            <a:headEnd/>
            <a:tailEnd/>
          </a:ln>
        </p:spPr>
        <p:txBody>
          <a:bodyPr wrap="none">
            <a:spAutoFit/>
          </a:bodyPr>
          <a:lstStyle/>
          <a:p>
            <a:r>
              <a:rPr lang="zh-CN" altLang="en-US" sz="1600" b="1"/>
              <a:t>应用和负载</a:t>
            </a:r>
          </a:p>
        </p:txBody>
      </p:sp>
      <p:pic>
        <p:nvPicPr>
          <p:cNvPr id="30730" name="Picture 10"/>
          <p:cNvPicPr>
            <a:picLocks noChangeAspect="1" noChangeArrowheads="1"/>
          </p:cNvPicPr>
          <p:nvPr/>
        </p:nvPicPr>
        <p:blipFill>
          <a:blip r:embed="rId3" cstate="print">
            <a:lum bright="36000" contrast="-48000"/>
          </a:blip>
          <a:srcRect/>
          <a:stretch>
            <a:fillRect/>
          </a:stretch>
        </p:blipFill>
        <p:spPr bwMode="auto">
          <a:xfrm>
            <a:off x="1262063" y="3613150"/>
            <a:ext cx="1809750" cy="1314450"/>
          </a:xfrm>
          <a:prstGeom prst="rect">
            <a:avLst/>
          </a:prstGeom>
          <a:noFill/>
          <a:ln w="9525">
            <a:noFill/>
            <a:miter lim="800000"/>
            <a:headEnd/>
            <a:tailEnd/>
          </a:ln>
        </p:spPr>
      </p:pic>
      <p:sp>
        <p:nvSpPr>
          <p:cNvPr id="30731" name="Text Box 11"/>
          <p:cNvSpPr txBox="1">
            <a:spLocks noChangeArrowheads="1"/>
          </p:cNvSpPr>
          <p:nvPr/>
        </p:nvSpPr>
        <p:spPr bwMode="auto">
          <a:xfrm>
            <a:off x="320675" y="4070350"/>
            <a:ext cx="1011238" cy="339725"/>
          </a:xfrm>
          <a:prstGeom prst="rect">
            <a:avLst/>
          </a:prstGeom>
          <a:noFill/>
          <a:ln w="9525">
            <a:noFill/>
            <a:miter lim="800000"/>
            <a:headEnd/>
            <a:tailEnd/>
          </a:ln>
        </p:spPr>
        <p:txBody>
          <a:bodyPr wrap="none">
            <a:spAutoFit/>
          </a:bodyPr>
          <a:lstStyle/>
          <a:p>
            <a:r>
              <a:rPr lang="zh-CN" altLang="en-US" sz="1600" b="1"/>
              <a:t>物理集群</a:t>
            </a:r>
          </a:p>
        </p:txBody>
      </p:sp>
      <p:pic>
        <p:nvPicPr>
          <p:cNvPr id="30732" name="Picture 12"/>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6261100" y="4341813"/>
            <a:ext cx="319088" cy="328612"/>
          </a:xfrm>
          <a:prstGeom prst="rect">
            <a:avLst/>
          </a:prstGeom>
          <a:noFill/>
          <a:ln w="9525">
            <a:noFill/>
            <a:miter lim="800000"/>
            <a:headEnd/>
            <a:tailEnd/>
          </a:ln>
        </p:spPr>
      </p:pic>
      <p:pic>
        <p:nvPicPr>
          <p:cNvPr id="30733" name="Picture 13"/>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4983163" y="4341813"/>
            <a:ext cx="319087" cy="328612"/>
          </a:xfrm>
          <a:prstGeom prst="rect">
            <a:avLst/>
          </a:prstGeom>
          <a:noFill/>
          <a:ln w="9525">
            <a:noFill/>
            <a:miter lim="800000"/>
            <a:headEnd/>
            <a:tailEnd/>
          </a:ln>
        </p:spPr>
      </p:pic>
      <p:sp>
        <p:nvSpPr>
          <p:cNvPr id="30734" name="Oval 14"/>
          <p:cNvSpPr>
            <a:spLocks noChangeArrowheads="1"/>
          </p:cNvSpPr>
          <p:nvPr/>
        </p:nvSpPr>
        <p:spPr bwMode="gray">
          <a:xfrm>
            <a:off x="3300413" y="2405063"/>
            <a:ext cx="2114550" cy="933450"/>
          </a:xfrm>
          <a:prstGeom prst="ellipse">
            <a:avLst/>
          </a:prstGeom>
          <a:solidFill>
            <a:srgbClr val="829800">
              <a:alpha val="14117"/>
            </a:srgbClr>
          </a:solidFill>
          <a:ln w="9525">
            <a:noFill/>
            <a:round/>
            <a:headEnd/>
            <a:tailEnd/>
          </a:ln>
        </p:spPr>
        <p:txBody>
          <a:bodyPr wrap="none" anchor="ctr"/>
          <a:lstStyle/>
          <a:p>
            <a:endParaRPr lang="zh-CN" altLang="zh-CN"/>
          </a:p>
        </p:txBody>
      </p:sp>
      <p:sp>
        <p:nvSpPr>
          <p:cNvPr id="30735" name="Rectangle 15"/>
          <p:cNvSpPr>
            <a:spLocks noChangeArrowheads="1"/>
          </p:cNvSpPr>
          <p:nvPr/>
        </p:nvSpPr>
        <p:spPr bwMode="gray">
          <a:xfrm flipV="1">
            <a:off x="3519488" y="2643188"/>
            <a:ext cx="1665287" cy="561975"/>
          </a:xfrm>
          <a:prstGeom prst="rect">
            <a:avLst/>
          </a:prstGeom>
          <a:gradFill rotWithShape="1">
            <a:gsLst>
              <a:gs pos="0">
                <a:srgbClr val="535E6A">
                  <a:alpha val="0"/>
                </a:srgbClr>
              </a:gs>
              <a:gs pos="100000">
                <a:srgbClr val="B3CCE6">
                  <a:alpha val="39998"/>
                </a:srgbClr>
              </a:gs>
            </a:gsLst>
            <a:lin ang="5400000" scaled="1"/>
          </a:gradFill>
          <a:ln w="9525" algn="ctr">
            <a:noFill/>
            <a:miter lim="800000"/>
            <a:headEnd/>
            <a:tailEnd/>
          </a:ln>
        </p:spPr>
        <p:txBody>
          <a:bodyPr wrap="none" anchor="ctr"/>
          <a:lstStyle/>
          <a:p>
            <a:endParaRPr lang="zh-CN" altLang="zh-CN"/>
          </a:p>
        </p:txBody>
      </p:sp>
      <p:sp>
        <p:nvSpPr>
          <p:cNvPr id="30736" name="AutoShape 16"/>
          <p:cNvSpPr>
            <a:spLocks noChangeArrowheads="1"/>
          </p:cNvSpPr>
          <p:nvPr/>
        </p:nvSpPr>
        <p:spPr bwMode="gray">
          <a:xfrm>
            <a:off x="3519488" y="1717675"/>
            <a:ext cx="1665287" cy="917575"/>
          </a:xfrm>
          <a:prstGeom prst="triangle">
            <a:avLst>
              <a:gd name="adj" fmla="val 50000"/>
            </a:avLst>
          </a:prstGeom>
          <a:gradFill rotWithShape="1">
            <a:gsLst>
              <a:gs pos="0">
                <a:srgbClr val="535E6A">
                  <a:alpha val="0"/>
                </a:srgbClr>
              </a:gs>
              <a:gs pos="100000">
                <a:srgbClr val="B3CCE6">
                  <a:alpha val="39998"/>
                </a:srgbClr>
              </a:gs>
            </a:gsLst>
            <a:lin ang="5400000" scaled="1"/>
          </a:gradFill>
          <a:ln w="9525" algn="ctr">
            <a:noFill/>
            <a:miter lim="800000"/>
            <a:headEnd/>
            <a:tailEnd/>
          </a:ln>
        </p:spPr>
        <p:txBody>
          <a:bodyPr wrap="none" anchor="ctr"/>
          <a:lstStyle/>
          <a:p>
            <a:endParaRPr lang="zh-CN" altLang="zh-CN"/>
          </a:p>
        </p:txBody>
      </p:sp>
      <p:pic>
        <p:nvPicPr>
          <p:cNvPr id="30737" name="Picture 1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3832225" y="1357313"/>
            <a:ext cx="852488" cy="714375"/>
          </a:xfrm>
          <a:prstGeom prst="rect">
            <a:avLst/>
          </a:prstGeom>
          <a:noFill/>
          <a:ln w="9525">
            <a:noFill/>
            <a:miter lim="800000"/>
            <a:headEnd/>
            <a:tailEnd/>
          </a:ln>
        </p:spPr>
      </p:pic>
      <p:sp>
        <p:nvSpPr>
          <p:cNvPr id="30738" name="Oval 18"/>
          <p:cNvSpPr>
            <a:spLocks noChangeArrowheads="1"/>
          </p:cNvSpPr>
          <p:nvPr/>
        </p:nvSpPr>
        <p:spPr bwMode="gray">
          <a:xfrm>
            <a:off x="5537200" y="2405063"/>
            <a:ext cx="1460500" cy="933450"/>
          </a:xfrm>
          <a:prstGeom prst="ellipse">
            <a:avLst/>
          </a:prstGeom>
          <a:solidFill>
            <a:srgbClr val="829800">
              <a:alpha val="14117"/>
            </a:srgbClr>
          </a:solidFill>
          <a:ln w="9525">
            <a:noFill/>
            <a:round/>
            <a:headEnd/>
            <a:tailEnd/>
          </a:ln>
        </p:spPr>
        <p:txBody>
          <a:bodyPr wrap="none" anchor="ctr"/>
          <a:lstStyle/>
          <a:p>
            <a:endParaRPr lang="zh-CN" altLang="zh-CN"/>
          </a:p>
        </p:txBody>
      </p:sp>
      <p:sp>
        <p:nvSpPr>
          <p:cNvPr id="30739" name="Rectangle 19"/>
          <p:cNvSpPr>
            <a:spLocks noChangeArrowheads="1"/>
          </p:cNvSpPr>
          <p:nvPr/>
        </p:nvSpPr>
        <p:spPr bwMode="gray">
          <a:xfrm flipV="1">
            <a:off x="5686425" y="2643188"/>
            <a:ext cx="1150938" cy="561975"/>
          </a:xfrm>
          <a:prstGeom prst="rect">
            <a:avLst/>
          </a:prstGeom>
          <a:gradFill rotWithShape="1">
            <a:gsLst>
              <a:gs pos="0">
                <a:srgbClr val="535E6A">
                  <a:alpha val="0"/>
                </a:srgbClr>
              </a:gs>
              <a:gs pos="100000">
                <a:srgbClr val="B3CCE6">
                  <a:alpha val="39998"/>
                </a:srgbClr>
              </a:gs>
            </a:gsLst>
            <a:lin ang="5400000" scaled="1"/>
          </a:gradFill>
          <a:ln w="9525" algn="ctr">
            <a:noFill/>
            <a:miter lim="800000"/>
            <a:headEnd/>
            <a:tailEnd/>
          </a:ln>
        </p:spPr>
        <p:txBody>
          <a:bodyPr wrap="none" anchor="ctr"/>
          <a:lstStyle/>
          <a:p>
            <a:endParaRPr lang="zh-CN" altLang="zh-CN"/>
          </a:p>
        </p:txBody>
      </p:sp>
      <p:sp>
        <p:nvSpPr>
          <p:cNvPr id="30740" name="AutoShape 20"/>
          <p:cNvSpPr>
            <a:spLocks noChangeArrowheads="1"/>
          </p:cNvSpPr>
          <p:nvPr/>
        </p:nvSpPr>
        <p:spPr bwMode="gray">
          <a:xfrm>
            <a:off x="5686425" y="1717675"/>
            <a:ext cx="1150938" cy="917575"/>
          </a:xfrm>
          <a:prstGeom prst="triangle">
            <a:avLst>
              <a:gd name="adj" fmla="val 50000"/>
            </a:avLst>
          </a:prstGeom>
          <a:gradFill rotWithShape="1">
            <a:gsLst>
              <a:gs pos="0">
                <a:srgbClr val="535E6A">
                  <a:alpha val="0"/>
                </a:srgbClr>
              </a:gs>
              <a:gs pos="100000">
                <a:srgbClr val="B3CCE6">
                  <a:alpha val="39998"/>
                </a:srgbClr>
              </a:gs>
            </a:gsLst>
            <a:lin ang="5400000" scaled="1"/>
          </a:gradFill>
          <a:ln w="9525" algn="ctr">
            <a:noFill/>
            <a:miter lim="800000"/>
            <a:headEnd/>
            <a:tailEnd/>
          </a:ln>
        </p:spPr>
        <p:txBody>
          <a:bodyPr wrap="none" anchor="ctr"/>
          <a:lstStyle/>
          <a:p>
            <a:endParaRPr lang="zh-CN" altLang="zh-CN"/>
          </a:p>
        </p:txBody>
      </p:sp>
      <p:pic>
        <p:nvPicPr>
          <p:cNvPr id="30741" name="Picture 2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5740400" y="1357313"/>
            <a:ext cx="854075" cy="714375"/>
          </a:xfrm>
          <a:prstGeom prst="rect">
            <a:avLst/>
          </a:prstGeom>
          <a:noFill/>
          <a:ln w="9525">
            <a:noFill/>
            <a:miter lim="800000"/>
            <a:headEnd/>
            <a:tailEnd/>
          </a:ln>
        </p:spPr>
      </p:pic>
      <p:sp>
        <p:nvSpPr>
          <p:cNvPr id="30742" name="Oval 22"/>
          <p:cNvSpPr>
            <a:spLocks noChangeArrowheads="1"/>
          </p:cNvSpPr>
          <p:nvPr/>
        </p:nvSpPr>
        <p:spPr bwMode="gray">
          <a:xfrm>
            <a:off x="1722438" y="2405063"/>
            <a:ext cx="1462087" cy="933450"/>
          </a:xfrm>
          <a:prstGeom prst="ellipse">
            <a:avLst/>
          </a:prstGeom>
          <a:solidFill>
            <a:srgbClr val="829800">
              <a:alpha val="14117"/>
            </a:srgbClr>
          </a:solidFill>
          <a:ln w="9525">
            <a:noFill/>
            <a:round/>
            <a:headEnd/>
            <a:tailEnd/>
          </a:ln>
        </p:spPr>
        <p:txBody>
          <a:bodyPr wrap="none" anchor="ctr"/>
          <a:lstStyle/>
          <a:p>
            <a:endParaRPr lang="zh-CN" altLang="zh-CN"/>
          </a:p>
        </p:txBody>
      </p:sp>
      <p:sp>
        <p:nvSpPr>
          <p:cNvPr id="30743" name="Rectangle 23"/>
          <p:cNvSpPr>
            <a:spLocks noChangeArrowheads="1"/>
          </p:cNvSpPr>
          <p:nvPr/>
        </p:nvSpPr>
        <p:spPr bwMode="gray">
          <a:xfrm flipV="1">
            <a:off x="1871663" y="2643188"/>
            <a:ext cx="1152525" cy="561975"/>
          </a:xfrm>
          <a:prstGeom prst="rect">
            <a:avLst/>
          </a:prstGeom>
          <a:gradFill rotWithShape="1">
            <a:gsLst>
              <a:gs pos="0">
                <a:srgbClr val="535E6A">
                  <a:alpha val="0"/>
                </a:srgbClr>
              </a:gs>
              <a:gs pos="100000">
                <a:srgbClr val="B3CCE6">
                  <a:alpha val="39998"/>
                </a:srgbClr>
              </a:gs>
            </a:gsLst>
            <a:lin ang="5400000" scaled="1"/>
          </a:gradFill>
          <a:ln w="9525" algn="ctr">
            <a:noFill/>
            <a:miter lim="800000"/>
            <a:headEnd/>
            <a:tailEnd/>
          </a:ln>
        </p:spPr>
        <p:txBody>
          <a:bodyPr wrap="none" anchor="ctr"/>
          <a:lstStyle/>
          <a:p>
            <a:endParaRPr lang="zh-CN" altLang="zh-CN"/>
          </a:p>
        </p:txBody>
      </p:sp>
      <p:sp>
        <p:nvSpPr>
          <p:cNvPr id="30744" name="AutoShape 24"/>
          <p:cNvSpPr>
            <a:spLocks noChangeArrowheads="1"/>
          </p:cNvSpPr>
          <p:nvPr/>
        </p:nvSpPr>
        <p:spPr bwMode="gray">
          <a:xfrm>
            <a:off x="1871663" y="1717675"/>
            <a:ext cx="1152525" cy="917575"/>
          </a:xfrm>
          <a:prstGeom prst="triangle">
            <a:avLst>
              <a:gd name="adj" fmla="val 50000"/>
            </a:avLst>
          </a:prstGeom>
          <a:gradFill rotWithShape="1">
            <a:gsLst>
              <a:gs pos="0">
                <a:srgbClr val="535E6A">
                  <a:alpha val="0"/>
                </a:srgbClr>
              </a:gs>
              <a:gs pos="100000">
                <a:srgbClr val="B3CCE6">
                  <a:alpha val="39998"/>
                </a:srgbClr>
              </a:gs>
            </a:gsLst>
            <a:lin ang="5400000" scaled="1"/>
          </a:gradFill>
          <a:ln w="9525" algn="ctr">
            <a:noFill/>
            <a:miter lim="800000"/>
            <a:headEnd/>
            <a:tailEnd/>
          </a:ln>
        </p:spPr>
        <p:txBody>
          <a:bodyPr wrap="none" anchor="ctr"/>
          <a:lstStyle/>
          <a:p>
            <a:endParaRPr lang="zh-CN" altLang="zh-CN"/>
          </a:p>
        </p:txBody>
      </p:sp>
      <p:pic>
        <p:nvPicPr>
          <p:cNvPr id="30745" name="Picture 2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1927225" y="1357313"/>
            <a:ext cx="852488" cy="714375"/>
          </a:xfrm>
          <a:prstGeom prst="rect">
            <a:avLst/>
          </a:prstGeom>
          <a:noFill/>
          <a:ln w="9525">
            <a:noFill/>
            <a:miter lim="800000"/>
            <a:headEnd/>
            <a:tailEnd/>
          </a:ln>
        </p:spPr>
      </p:pic>
      <p:pic>
        <p:nvPicPr>
          <p:cNvPr id="30746" name="Picture 26"/>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2239963" y="4341813"/>
            <a:ext cx="319087" cy="328612"/>
          </a:xfrm>
          <a:prstGeom prst="rect">
            <a:avLst/>
          </a:prstGeom>
          <a:noFill/>
          <a:ln w="9525">
            <a:noFill/>
            <a:miter lim="800000"/>
            <a:headEnd/>
            <a:tailEnd/>
          </a:ln>
        </p:spPr>
      </p:pic>
      <p:pic>
        <p:nvPicPr>
          <p:cNvPr id="30747" name="Picture 27"/>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2584450" y="4313238"/>
            <a:ext cx="319088" cy="328612"/>
          </a:xfrm>
          <a:prstGeom prst="rect">
            <a:avLst/>
          </a:prstGeom>
          <a:noFill/>
          <a:ln w="9525">
            <a:noFill/>
            <a:miter lim="800000"/>
            <a:headEnd/>
            <a:tailEnd/>
          </a:ln>
        </p:spPr>
      </p:pic>
      <p:sp>
        <p:nvSpPr>
          <p:cNvPr id="30748" name="Line 28"/>
          <p:cNvSpPr>
            <a:spLocks noChangeShapeType="1"/>
          </p:cNvSpPr>
          <p:nvPr/>
        </p:nvSpPr>
        <p:spPr bwMode="auto">
          <a:xfrm>
            <a:off x="2197100" y="2959100"/>
            <a:ext cx="215900" cy="1039813"/>
          </a:xfrm>
          <a:prstGeom prst="line">
            <a:avLst/>
          </a:prstGeom>
          <a:noFill/>
          <a:ln w="28575">
            <a:solidFill>
              <a:schemeClr val="accent1"/>
            </a:solidFill>
            <a:round/>
            <a:headEnd/>
            <a:tailEnd/>
          </a:ln>
        </p:spPr>
        <p:txBody>
          <a:bodyPr/>
          <a:lstStyle/>
          <a:p>
            <a:endParaRPr lang="zh-CN" altLang="en-US"/>
          </a:p>
        </p:txBody>
      </p:sp>
      <p:sp>
        <p:nvSpPr>
          <p:cNvPr id="30749" name="Line 29"/>
          <p:cNvSpPr>
            <a:spLocks noChangeShapeType="1"/>
          </p:cNvSpPr>
          <p:nvPr/>
        </p:nvSpPr>
        <p:spPr bwMode="auto">
          <a:xfrm>
            <a:off x="2752725" y="2962275"/>
            <a:ext cx="985838" cy="1608138"/>
          </a:xfrm>
          <a:prstGeom prst="line">
            <a:avLst/>
          </a:prstGeom>
          <a:noFill/>
          <a:ln w="28575">
            <a:solidFill>
              <a:schemeClr val="accent1"/>
            </a:solidFill>
            <a:round/>
            <a:headEnd/>
            <a:tailEnd/>
          </a:ln>
        </p:spPr>
        <p:txBody>
          <a:bodyPr/>
          <a:lstStyle/>
          <a:p>
            <a:endParaRPr lang="zh-CN" altLang="en-US"/>
          </a:p>
        </p:txBody>
      </p:sp>
      <p:sp>
        <p:nvSpPr>
          <p:cNvPr id="30750" name="Line 30"/>
          <p:cNvSpPr>
            <a:spLocks noChangeShapeType="1"/>
          </p:cNvSpPr>
          <p:nvPr/>
        </p:nvSpPr>
        <p:spPr bwMode="auto">
          <a:xfrm flipH="1">
            <a:off x="2728913" y="2965450"/>
            <a:ext cx="1054100" cy="977900"/>
          </a:xfrm>
          <a:prstGeom prst="line">
            <a:avLst/>
          </a:prstGeom>
          <a:noFill/>
          <a:ln w="28575">
            <a:solidFill>
              <a:schemeClr val="accent1"/>
            </a:solidFill>
            <a:round/>
            <a:headEnd/>
            <a:tailEnd/>
          </a:ln>
        </p:spPr>
        <p:txBody>
          <a:bodyPr/>
          <a:lstStyle/>
          <a:p>
            <a:endParaRPr lang="zh-CN" altLang="en-US"/>
          </a:p>
        </p:txBody>
      </p:sp>
      <p:sp>
        <p:nvSpPr>
          <p:cNvPr id="30751" name="Line 31"/>
          <p:cNvSpPr>
            <a:spLocks noChangeShapeType="1"/>
          </p:cNvSpPr>
          <p:nvPr/>
        </p:nvSpPr>
        <p:spPr bwMode="auto">
          <a:xfrm flipH="1">
            <a:off x="3848100" y="2992438"/>
            <a:ext cx="473075" cy="987425"/>
          </a:xfrm>
          <a:prstGeom prst="line">
            <a:avLst/>
          </a:prstGeom>
          <a:noFill/>
          <a:ln w="28575">
            <a:solidFill>
              <a:schemeClr val="accent1"/>
            </a:solidFill>
            <a:round/>
            <a:headEnd/>
            <a:tailEnd/>
          </a:ln>
        </p:spPr>
        <p:txBody>
          <a:bodyPr/>
          <a:lstStyle/>
          <a:p>
            <a:endParaRPr lang="zh-CN" altLang="en-US"/>
          </a:p>
        </p:txBody>
      </p:sp>
      <p:sp>
        <p:nvSpPr>
          <p:cNvPr id="30752" name="Line 32"/>
          <p:cNvSpPr>
            <a:spLocks noChangeShapeType="1"/>
          </p:cNvSpPr>
          <p:nvPr/>
        </p:nvSpPr>
        <p:spPr bwMode="auto">
          <a:xfrm>
            <a:off x="4886325" y="2943225"/>
            <a:ext cx="71438" cy="1036638"/>
          </a:xfrm>
          <a:prstGeom prst="line">
            <a:avLst/>
          </a:prstGeom>
          <a:noFill/>
          <a:ln w="28575">
            <a:solidFill>
              <a:schemeClr val="accent1"/>
            </a:solidFill>
            <a:round/>
            <a:headEnd/>
            <a:tailEnd/>
          </a:ln>
        </p:spPr>
        <p:txBody>
          <a:bodyPr/>
          <a:lstStyle/>
          <a:p>
            <a:endParaRPr lang="zh-CN" altLang="en-US"/>
          </a:p>
        </p:txBody>
      </p:sp>
      <p:sp>
        <p:nvSpPr>
          <p:cNvPr id="30753" name="Line 33"/>
          <p:cNvSpPr>
            <a:spLocks noChangeShapeType="1"/>
          </p:cNvSpPr>
          <p:nvPr/>
        </p:nvSpPr>
        <p:spPr bwMode="auto">
          <a:xfrm flipH="1">
            <a:off x="5281613" y="2968625"/>
            <a:ext cx="760412" cy="1003300"/>
          </a:xfrm>
          <a:prstGeom prst="line">
            <a:avLst/>
          </a:prstGeom>
          <a:noFill/>
          <a:ln w="28575">
            <a:solidFill>
              <a:schemeClr val="accent1"/>
            </a:solidFill>
            <a:round/>
            <a:headEnd/>
            <a:tailEnd/>
          </a:ln>
        </p:spPr>
        <p:txBody>
          <a:bodyPr/>
          <a:lstStyle/>
          <a:p>
            <a:endParaRPr lang="zh-CN" altLang="en-US"/>
          </a:p>
        </p:txBody>
      </p:sp>
      <p:sp>
        <p:nvSpPr>
          <p:cNvPr id="30754" name="Line 34"/>
          <p:cNvSpPr>
            <a:spLocks noChangeShapeType="1"/>
          </p:cNvSpPr>
          <p:nvPr/>
        </p:nvSpPr>
        <p:spPr bwMode="auto">
          <a:xfrm flipH="1">
            <a:off x="6415088" y="2962275"/>
            <a:ext cx="177800" cy="1036638"/>
          </a:xfrm>
          <a:prstGeom prst="line">
            <a:avLst/>
          </a:prstGeom>
          <a:noFill/>
          <a:ln w="28575">
            <a:solidFill>
              <a:schemeClr val="accent1"/>
            </a:solidFill>
            <a:round/>
            <a:headEnd/>
            <a:tailEnd/>
          </a:ln>
        </p:spPr>
        <p:txBody>
          <a:bodyPr/>
          <a:lstStyle/>
          <a:p>
            <a:endParaRPr lang="zh-CN" altLang="en-US"/>
          </a:p>
        </p:txBody>
      </p:sp>
      <p:sp>
        <p:nvSpPr>
          <p:cNvPr id="30755" name="Text Box 35"/>
          <p:cNvSpPr txBox="1">
            <a:spLocks noChangeArrowheads="1"/>
          </p:cNvSpPr>
          <p:nvPr/>
        </p:nvSpPr>
        <p:spPr bwMode="auto">
          <a:xfrm>
            <a:off x="2586038" y="5184775"/>
            <a:ext cx="725487" cy="274638"/>
          </a:xfrm>
          <a:prstGeom prst="rect">
            <a:avLst/>
          </a:prstGeom>
          <a:noFill/>
          <a:ln w="9525">
            <a:noFill/>
            <a:miter lim="800000"/>
            <a:headEnd/>
            <a:tailEnd/>
          </a:ln>
        </p:spPr>
        <p:txBody>
          <a:bodyPr wrap="none">
            <a:spAutoFit/>
          </a:bodyPr>
          <a:lstStyle/>
          <a:p>
            <a:r>
              <a:rPr lang="en-US" altLang="zh-CN" sz="1200" b="1"/>
              <a:t>NODES</a:t>
            </a:r>
          </a:p>
        </p:txBody>
      </p:sp>
      <p:grpSp>
        <p:nvGrpSpPr>
          <p:cNvPr id="30756" name="Group 36"/>
          <p:cNvGrpSpPr>
            <a:grpSpLocks/>
          </p:cNvGrpSpPr>
          <p:nvPr/>
        </p:nvGrpSpPr>
        <p:grpSpPr bwMode="auto">
          <a:xfrm>
            <a:off x="2655888" y="4716463"/>
            <a:ext cx="622300" cy="477837"/>
            <a:chOff x="2008" y="3089"/>
            <a:chExt cx="406" cy="263"/>
          </a:xfrm>
        </p:grpSpPr>
        <p:sp>
          <p:nvSpPr>
            <p:cNvPr id="30777" name="Line 37"/>
            <p:cNvSpPr>
              <a:spLocks noChangeShapeType="1"/>
            </p:cNvSpPr>
            <p:nvPr/>
          </p:nvSpPr>
          <p:spPr bwMode="auto">
            <a:xfrm flipH="1" flipV="1">
              <a:off x="2008" y="3166"/>
              <a:ext cx="170" cy="186"/>
            </a:xfrm>
            <a:prstGeom prst="line">
              <a:avLst/>
            </a:prstGeom>
            <a:noFill/>
            <a:ln w="9525">
              <a:solidFill>
                <a:schemeClr val="tx1"/>
              </a:solidFill>
              <a:round/>
              <a:headEnd/>
              <a:tailEnd type="triangle" w="med" len="med"/>
            </a:ln>
          </p:spPr>
          <p:txBody>
            <a:bodyPr/>
            <a:lstStyle/>
            <a:p>
              <a:endParaRPr lang="zh-CN" altLang="en-US"/>
            </a:p>
          </p:txBody>
        </p:sp>
        <p:sp>
          <p:nvSpPr>
            <p:cNvPr id="30778" name="Line 38"/>
            <p:cNvSpPr>
              <a:spLocks noChangeShapeType="1"/>
            </p:cNvSpPr>
            <p:nvPr/>
          </p:nvSpPr>
          <p:spPr bwMode="auto">
            <a:xfrm flipV="1">
              <a:off x="2178" y="3089"/>
              <a:ext cx="236" cy="263"/>
            </a:xfrm>
            <a:prstGeom prst="line">
              <a:avLst/>
            </a:prstGeom>
            <a:noFill/>
            <a:ln w="9525">
              <a:solidFill>
                <a:schemeClr val="tx1"/>
              </a:solidFill>
              <a:round/>
              <a:headEnd/>
              <a:tailEnd type="triangle" w="med" len="med"/>
            </a:ln>
          </p:spPr>
          <p:txBody>
            <a:bodyPr/>
            <a:lstStyle/>
            <a:p>
              <a:endParaRPr lang="zh-CN" altLang="en-US"/>
            </a:p>
          </p:txBody>
        </p:sp>
      </p:grpSp>
      <p:sp>
        <p:nvSpPr>
          <p:cNvPr id="30757" name="Text Box 39"/>
          <p:cNvSpPr txBox="1">
            <a:spLocks noChangeArrowheads="1"/>
          </p:cNvSpPr>
          <p:nvPr/>
        </p:nvSpPr>
        <p:spPr bwMode="auto">
          <a:xfrm>
            <a:off x="3529013" y="5184775"/>
            <a:ext cx="2087562" cy="274638"/>
          </a:xfrm>
          <a:prstGeom prst="rect">
            <a:avLst/>
          </a:prstGeom>
          <a:noFill/>
          <a:ln w="9525">
            <a:noFill/>
            <a:miter lim="800000"/>
            <a:headEnd/>
            <a:tailEnd/>
          </a:ln>
        </p:spPr>
        <p:txBody>
          <a:bodyPr wrap="none">
            <a:spAutoFit/>
          </a:bodyPr>
          <a:lstStyle/>
          <a:p>
            <a:r>
              <a:rPr lang="en-US" altLang="zh-CN" sz="1200" b="1"/>
              <a:t>ASE SERVER INSTANCES</a:t>
            </a:r>
          </a:p>
        </p:txBody>
      </p:sp>
      <p:sp>
        <p:nvSpPr>
          <p:cNvPr id="30758" name="Line 40"/>
          <p:cNvSpPr>
            <a:spLocks noChangeShapeType="1"/>
          </p:cNvSpPr>
          <p:nvPr/>
        </p:nvSpPr>
        <p:spPr bwMode="auto">
          <a:xfrm flipH="1" flipV="1">
            <a:off x="3884613" y="4691063"/>
            <a:ext cx="411162" cy="503237"/>
          </a:xfrm>
          <a:prstGeom prst="line">
            <a:avLst/>
          </a:prstGeom>
          <a:noFill/>
          <a:ln w="9525">
            <a:solidFill>
              <a:schemeClr val="tx1"/>
            </a:solidFill>
            <a:round/>
            <a:headEnd/>
            <a:tailEnd type="triangle" w="med" len="med"/>
          </a:ln>
        </p:spPr>
        <p:txBody>
          <a:bodyPr/>
          <a:lstStyle/>
          <a:p>
            <a:endParaRPr lang="zh-CN" altLang="en-US"/>
          </a:p>
        </p:txBody>
      </p:sp>
      <p:sp>
        <p:nvSpPr>
          <p:cNvPr id="30759" name="Line 41"/>
          <p:cNvSpPr>
            <a:spLocks noChangeShapeType="1"/>
          </p:cNvSpPr>
          <p:nvPr/>
        </p:nvSpPr>
        <p:spPr bwMode="auto">
          <a:xfrm flipV="1">
            <a:off x="4295775" y="4699000"/>
            <a:ext cx="809625" cy="495300"/>
          </a:xfrm>
          <a:prstGeom prst="line">
            <a:avLst/>
          </a:prstGeom>
          <a:noFill/>
          <a:ln w="9525">
            <a:solidFill>
              <a:schemeClr val="tx1"/>
            </a:solidFill>
            <a:round/>
            <a:headEnd/>
            <a:tailEnd type="triangle" w="med" len="med"/>
          </a:ln>
        </p:spPr>
        <p:txBody>
          <a:bodyPr/>
          <a:lstStyle/>
          <a:p>
            <a:endParaRPr lang="zh-CN" altLang="en-US"/>
          </a:p>
        </p:txBody>
      </p:sp>
      <p:pic>
        <p:nvPicPr>
          <p:cNvPr id="30760" name="Picture 42"/>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3573463" y="2706688"/>
            <a:ext cx="320675" cy="328612"/>
          </a:xfrm>
          <a:prstGeom prst="rect">
            <a:avLst/>
          </a:prstGeom>
          <a:noFill/>
          <a:ln w="9525">
            <a:noFill/>
            <a:miter lim="800000"/>
            <a:headEnd/>
            <a:tailEnd/>
          </a:ln>
        </p:spPr>
      </p:pic>
      <p:pic>
        <p:nvPicPr>
          <p:cNvPr id="30761" name="Picture 43"/>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4138613" y="2706688"/>
            <a:ext cx="319087" cy="328612"/>
          </a:xfrm>
          <a:prstGeom prst="rect">
            <a:avLst/>
          </a:prstGeom>
          <a:noFill/>
          <a:ln w="9525">
            <a:noFill/>
            <a:miter lim="800000"/>
            <a:headEnd/>
            <a:tailEnd/>
          </a:ln>
        </p:spPr>
      </p:pic>
      <p:pic>
        <p:nvPicPr>
          <p:cNvPr id="30762" name="Picture 44"/>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4702175" y="2706688"/>
            <a:ext cx="319088" cy="328612"/>
          </a:xfrm>
          <a:prstGeom prst="rect">
            <a:avLst/>
          </a:prstGeom>
          <a:noFill/>
          <a:ln w="9525">
            <a:noFill/>
            <a:miter lim="800000"/>
            <a:headEnd/>
            <a:tailEnd/>
          </a:ln>
        </p:spPr>
      </p:pic>
      <p:pic>
        <p:nvPicPr>
          <p:cNvPr id="30763" name="Picture 45"/>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5859463" y="2706688"/>
            <a:ext cx="319087" cy="328612"/>
          </a:xfrm>
          <a:prstGeom prst="rect">
            <a:avLst/>
          </a:prstGeom>
          <a:noFill/>
          <a:ln w="9525">
            <a:noFill/>
            <a:miter lim="800000"/>
            <a:headEnd/>
            <a:tailEnd/>
          </a:ln>
        </p:spPr>
      </p:pic>
      <p:pic>
        <p:nvPicPr>
          <p:cNvPr id="30764" name="Picture 46"/>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6424613" y="2706688"/>
            <a:ext cx="319087" cy="328612"/>
          </a:xfrm>
          <a:prstGeom prst="rect">
            <a:avLst/>
          </a:prstGeom>
          <a:noFill/>
          <a:ln w="9525">
            <a:noFill/>
            <a:miter lim="800000"/>
            <a:headEnd/>
            <a:tailEnd/>
          </a:ln>
        </p:spPr>
      </p:pic>
      <p:pic>
        <p:nvPicPr>
          <p:cNvPr id="30765" name="Picture 47"/>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2046288" y="2706688"/>
            <a:ext cx="320675" cy="328612"/>
          </a:xfrm>
          <a:prstGeom prst="rect">
            <a:avLst/>
          </a:prstGeom>
          <a:noFill/>
          <a:ln w="9525">
            <a:noFill/>
            <a:miter lim="800000"/>
            <a:headEnd/>
            <a:tailEnd/>
          </a:ln>
        </p:spPr>
      </p:pic>
      <p:pic>
        <p:nvPicPr>
          <p:cNvPr id="30766" name="Picture 48"/>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2611438" y="2706688"/>
            <a:ext cx="319087" cy="328612"/>
          </a:xfrm>
          <a:prstGeom prst="rect">
            <a:avLst/>
          </a:prstGeom>
          <a:noFill/>
          <a:ln w="9525">
            <a:noFill/>
            <a:miter lim="800000"/>
            <a:headEnd/>
            <a:tailEnd/>
          </a:ln>
        </p:spPr>
      </p:pic>
      <p:pic>
        <p:nvPicPr>
          <p:cNvPr id="30767" name="Picture 49"/>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6261100" y="3949700"/>
            <a:ext cx="319088" cy="328613"/>
          </a:xfrm>
          <a:prstGeom prst="rect">
            <a:avLst/>
          </a:prstGeom>
          <a:noFill/>
          <a:ln w="9525">
            <a:noFill/>
            <a:miter lim="800000"/>
            <a:headEnd/>
            <a:tailEnd/>
          </a:ln>
        </p:spPr>
      </p:pic>
      <p:pic>
        <p:nvPicPr>
          <p:cNvPr id="30768" name="Picture 50"/>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4797425" y="3949700"/>
            <a:ext cx="319088" cy="328613"/>
          </a:xfrm>
          <a:prstGeom prst="rect">
            <a:avLst/>
          </a:prstGeom>
          <a:noFill/>
          <a:ln w="9525">
            <a:noFill/>
            <a:miter lim="800000"/>
            <a:headEnd/>
            <a:tailEnd/>
          </a:ln>
        </p:spPr>
      </p:pic>
      <p:pic>
        <p:nvPicPr>
          <p:cNvPr id="30769" name="Picture 51"/>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5141913" y="3921125"/>
            <a:ext cx="319087" cy="328613"/>
          </a:xfrm>
          <a:prstGeom prst="rect">
            <a:avLst/>
          </a:prstGeom>
          <a:noFill/>
          <a:ln w="9525">
            <a:noFill/>
            <a:miter lim="800000"/>
            <a:headEnd/>
            <a:tailEnd/>
          </a:ln>
        </p:spPr>
      </p:pic>
      <p:pic>
        <p:nvPicPr>
          <p:cNvPr id="30770" name="Picture 52"/>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3703638" y="3949700"/>
            <a:ext cx="320675" cy="328613"/>
          </a:xfrm>
          <a:prstGeom prst="rect">
            <a:avLst/>
          </a:prstGeom>
          <a:noFill/>
          <a:ln w="9525">
            <a:noFill/>
            <a:miter lim="800000"/>
            <a:headEnd/>
            <a:tailEnd/>
          </a:ln>
        </p:spPr>
      </p:pic>
      <p:pic>
        <p:nvPicPr>
          <p:cNvPr id="30771" name="Picture 53"/>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3703638" y="4341813"/>
            <a:ext cx="320675" cy="328612"/>
          </a:xfrm>
          <a:prstGeom prst="rect">
            <a:avLst/>
          </a:prstGeom>
          <a:noFill/>
          <a:ln w="9525">
            <a:noFill/>
            <a:miter lim="800000"/>
            <a:headEnd/>
            <a:tailEnd/>
          </a:ln>
        </p:spPr>
      </p:pic>
      <p:pic>
        <p:nvPicPr>
          <p:cNvPr id="30772" name="Picture 54"/>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2239963" y="3949700"/>
            <a:ext cx="319087" cy="328613"/>
          </a:xfrm>
          <a:prstGeom prst="rect">
            <a:avLst/>
          </a:prstGeom>
          <a:noFill/>
          <a:ln w="9525">
            <a:noFill/>
            <a:miter lim="800000"/>
            <a:headEnd/>
            <a:tailEnd/>
          </a:ln>
        </p:spPr>
      </p:pic>
      <p:pic>
        <p:nvPicPr>
          <p:cNvPr id="30773" name="Picture 55"/>
          <p:cNvPicPr>
            <a:picLocks noChangeAspect="1" noChangeArrowheads="1"/>
          </p:cNvPicPr>
          <p:nvPr/>
        </p:nvPicPr>
        <p:blipFill>
          <a:blip r:embed="rId4" cstate="print">
            <a:clrChange>
              <a:clrFrom>
                <a:srgbClr val="E8EAF0"/>
              </a:clrFrom>
              <a:clrTo>
                <a:srgbClr val="E8EAF0">
                  <a:alpha val="0"/>
                </a:srgbClr>
              </a:clrTo>
            </a:clrChange>
          </a:blip>
          <a:srcRect/>
          <a:stretch>
            <a:fillRect/>
          </a:stretch>
        </p:blipFill>
        <p:spPr bwMode="gray">
          <a:xfrm>
            <a:off x="2584450" y="3921125"/>
            <a:ext cx="319088" cy="328613"/>
          </a:xfrm>
          <a:prstGeom prst="rect">
            <a:avLst/>
          </a:prstGeom>
          <a:noFill/>
          <a:ln w="9525">
            <a:noFill/>
            <a:miter lim="800000"/>
            <a:headEnd/>
            <a:tailEnd/>
          </a:ln>
        </p:spPr>
      </p:pic>
      <p:sp>
        <p:nvSpPr>
          <p:cNvPr id="30774" name="Text Box 56"/>
          <p:cNvSpPr txBox="1">
            <a:spLocks noChangeArrowheads="1"/>
          </p:cNvSpPr>
          <p:nvPr/>
        </p:nvSpPr>
        <p:spPr bwMode="auto">
          <a:xfrm>
            <a:off x="7489825" y="2559050"/>
            <a:ext cx="1279525" cy="581025"/>
          </a:xfrm>
          <a:prstGeom prst="rect">
            <a:avLst/>
          </a:prstGeom>
          <a:noFill/>
          <a:ln w="9525">
            <a:noFill/>
            <a:miter lim="800000"/>
            <a:headEnd/>
            <a:tailEnd/>
          </a:ln>
        </p:spPr>
        <p:txBody>
          <a:bodyPr wrap="none">
            <a:spAutoFit/>
          </a:bodyPr>
          <a:lstStyle/>
          <a:p>
            <a:pPr algn="ctr"/>
            <a:r>
              <a:rPr lang="en-US" altLang="zh-CN" sz="1600" b="1">
                <a:latin typeface="Verdana" pitchFamily="34" charset="0"/>
              </a:rPr>
              <a:t>Workload</a:t>
            </a:r>
            <a:br>
              <a:rPr lang="en-US" altLang="zh-CN" sz="1600" b="1">
                <a:latin typeface="Verdana" pitchFamily="34" charset="0"/>
              </a:rPr>
            </a:br>
            <a:r>
              <a:rPr lang="en-US" altLang="zh-CN" sz="1600" b="1">
                <a:latin typeface="Verdana" pitchFamily="34" charset="0"/>
              </a:rPr>
              <a:t>Manager</a:t>
            </a:r>
          </a:p>
        </p:txBody>
      </p:sp>
      <p:sp>
        <p:nvSpPr>
          <p:cNvPr id="30775" name="AutoShape 57"/>
          <p:cNvSpPr>
            <a:spLocks noChangeArrowheads="1"/>
          </p:cNvSpPr>
          <p:nvPr/>
        </p:nvSpPr>
        <p:spPr bwMode="gray">
          <a:xfrm rot="10800000">
            <a:off x="7100888" y="2251075"/>
            <a:ext cx="401637" cy="1233488"/>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050 h 21600"/>
              <a:gd name="T14" fmla="*/ 16168 w 21600"/>
              <a:gd name="T15" fmla="*/ 16550 h 21600"/>
            </a:gdLst>
            <a:ahLst/>
            <a:cxnLst>
              <a:cxn ang="T8">
                <a:pos x="T0" y="T1"/>
              </a:cxn>
              <a:cxn ang="T9">
                <a:pos x="T2" y="T3"/>
              </a:cxn>
              <a:cxn ang="T10">
                <a:pos x="T4" y="T5"/>
              </a:cxn>
              <a:cxn ang="T11">
                <a:pos x="T6" y="T7"/>
              </a:cxn>
            </a:cxnLst>
            <a:rect l="T12" t="T13" r="T14" b="T15"/>
            <a:pathLst>
              <a:path w="21600" h="21600">
                <a:moveTo>
                  <a:pt x="11397" y="0"/>
                </a:moveTo>
                <a:lnTo>
                  <a:pt x="11397" y="5050"/>
                </a:lnTo>
                <a:lnTo>
                  <a:pt x="3375" y="5050"/>
                </a:lnTo>
                <a:lnTo>
                  <a:pt x="3375" y="16550"/>
                </a:lnTo>
                <a:lnTo>
                  <a:pt x="11397" y="16550"/>
                </a:lnTo>
                <a:lnTo>
                  <a:pt x="11397" y="21600"/>
                </a:lnTo>
                <a:lnTo>
                  <a:pt x="21600" y="10800"/>
                </a:lnTo>
                <a:close/>
              </a:path>
              <a:path w="21600" h="21600">
                <a:moveTo>
                  <a:pt x="1350" y="5050"/>
                </a:moveTo>
                <a:lnTo>
                  <a:pt x="1350" y="16550"/>
                </a:lnTo>
                <a:lnTo>
                  <a:pt x="2700" y="16550"/>
                </a:lnTo>
                <a:lnTo>
                  <a:pt x="2700" y="5050"/>
                </a:lnTo>
                <a:close/>
              </a:path>
              <a:path w="21600" h="21600">
                <a:moveTo>
                  <a:pt x="0" y="5050"/>
                </a:moveTo>
                <a:lnTo>
                  <a:pt x="0" y="16550"/>
                </a:lnTo>
                <a:lnTo>
                  <a:pt x="675" y="16550"/>
                </a:lnTo>
                <a:lnTo>
                  <a:pt x="675" y="5050"/>
                </a:lnTo>
                <a:close/>
              </a:path>
            </a:pathLst>
          </a:custGeom>
          <a:gradFill rotWithShape="1">
            <a:gsLst>
              <a:gs pos="0">
                <a:srgbClr val="F9F9F5"/>
              </a:gs>
              <a:gs pos="100000">
                <a:srgbClr val="C1BA91"/>
              </a:gs>
            </a:gsLst>
            <a:lin ang="0" scaled="1"/>
          </a:gradFill>
          <a:ln w="9525">
            <a:noFill/>
            <a:miter lim="800000"/>
            <a:headEnd/>
            <a:tailEnd/>
          </a:ln>
        </p:spPr>
        <p:txBody>
          <a:bodyPr wrap="none" anchor="ctr"/>
          <a:lstStyle/>
          <a:p>
            <a:endParaRPr lang="zh-CN" altLang="en-US"/>
          </a:p>
        </p:txBody>
      </p:sp>
      <p:sp>
        <p:nvSpPr>
          <p:cNvPr id="30776" name="Text Box 58"/>
          <p:cNvSpPr txBox="1">
            <a:spLocks noChangeArrowheads="1"/>
          </p:cNvSpPr>
          <p:nvPr/>
        </p:nvSpPr>
        <p:spPr bwMode="auto">
          <a:xfrm>
            <a:off x="741363" y="5535613"/>
            <a:ext cx="6546850" cy="830262"/>
          </a:xfrm>
          <a:prstGeom prst="rect">
            <a:avLst/>
          </a:prstGeom>
          <a:solidFill>
            <a:srgbClr val="9999FF"/>
          </a:solidFill>
          <a:ln w="9525">
            <a:noFill/>
            <a:miter lim="800000"/>
            <a:headEnd/>
            <a:tailEnd/>
          </a:ln>
        </p:spPr>
        <p:txBody>
          <a:bodyPr>
            <a:spAutoFit/>
          </a:bodyPr>
          <a:lstStyle/>
          <a:p>
            <a:pPr marL="342900" indent="-342900">
              <a:buFontTx/>
              <a:buChar char="–"/>
            </a:pPr>
            <a:r>
              <a:rPr lang="zh-CN" altLang="en-US" sz="1600">
                <a:latin typeface="Verdana" pitchFamily="34" charset="0"/>
              </a:rPr>
              <a:t>由物理集群分配逻辑集群的资源</a:t>
            </a:r>
          </a:p>
          <a:p>
            <a:pPr marL="342900" indent="-342900">
              <a:buFontTx/>
              <a:buChar char="–"/>
            </a:pPr>
            <a:r>
              <a:rPr lang="zh-CN" altLang="en-US" sz="1600">
                <a:latin typeface="Verdana" pitchFamily="34" charset="0"/>
              </a:rPr>
              <a:t>数据库实例是基于逻辑集群的实例</a:t>
            </a:r>
          </a:p>
          <a:p>
            <a:pPr marL="342900" indent="-342900">
              <a:buFontTx/>
              <a:buChar char="–"/>
            </a:pPr>
            <a:r>
              <a:rPr lang="zh-CN" altLang="en-US" sz="1600">
                <a:latin typeface="Verdana" pitchFamily="34" charset="0"/>
              </a:rPr>
              <a:t>失败转移的资源是在逻辑集群之上的所安排好的实例清单中的资源</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9"/>
          <p:cNvPicPr>
            <a:picLocks noChangeAspect="1" noChangeArrowheads="1"/>
          </p:cNvPicPr>
          <p:nvPr/>
        </p:nvPicPr>
        <p:blipFill>
          <a:blip r:embed="rId2" cstate="print"/>
          <a:srcRect/>
          <a:stretch>
            <a:fillRect/>
          </a:stretch>
        </p:blipFill>
        <p:spPr bwMode="auto">
          <a:xfrm>
            <a:off x="5426075" y="4697413"/>
            <a:ext cx="3717925" cy="2160587"/>
          </a:xfrm>
          <a:prstGeom prst="rect">
            <a:avLst/>
          </a:prstGeom>
          <a:noFill/>
          <a:ln w="9525">
            <a:noFill/>
            <a:miter lim="800000"/>
            <a:headEnd/>
            <a:tailEnd/>
          </a:ln>
        </p:spPr>
      </p:pic>
      <p:sp>
        <p:nvSpPr>
          <p:cNvPr id="31747" name="Rectangle 2"/>
          <p:cNvSpPr>
            <a:spLocks noGrp="1" noChangeArrowheads="1"/>
          </p:cNvSpPr>
          <p:nvPr>
            <p:ph type="title" idx="4294967295"/>
          </p:nvPr>
        </p:nvSpPr>
        <p:spPr>
          <a:xfrm>
            <a:off x="0" y="0"/>
            <a:ext cx="5643570" cy="1143000"/>
          </a:xfrm>
        </p:spPr>
        <p:txBody>
          <a:bodyPr/>
          <a:lstStyle/>
          <a:p>
            <a:pPr eaLnBrk="1" hangingPunct="1"/>
            <a:r>
              <a:rPr lang="zh-CN" altLang="en-US" sz="3000" b="0" smtClean="0">
                <a:ea typeface="宋体" charset="-122"/>
              </a:rPr>
              <a:t>案例：</a:t>
            </a:r>
            <a:r>
              <a:rPr lang="en-US" altLang="zh-CN" sz="3000" b="0" smtClean="0">
                <a:ea typeface="宋体" charset="-122"/>
              </a:rPr>
              <a:t>American Express</a:t>
            </a:r>
          </a:p>
        </p:txBody>
      </p:sp>
      <p:sp>
        <p:nvSpPr>
          <p:cNvPr id="31748" name="Rectangle 3"/>
          <p:cNvSpPr>
            <a:spLocks noGrp="1" noChangeArrowheads="1"/>
          </p:cNvSpPr>
          <p:nvPr>
            <p:ph type="body" idx="4294967295"/>
          </p:nvPr>
        </p:nvSpPr>
        <p:spPr>
          <a:xfrm>
            <a:off x="244475" y="1417638"/>
            <a:ext cx="8442325" cy="4175125"/>
          </a:xfrm>
        </p:spPr>
        <p:txBody>
          <a:bodyPr/>
          <a:lstStyle/>
          <a:p>
            <a:pPr marL="0" indent="0" eaLnBrk="1" hangingPunct="1">
              <a:lnSpc>
                <a:spcPct val="75000"/>
              </a:lnSpc>
              <a:buFontTx/>
              <a:buNone/>
            </a:pPr>
            <a:r>
              <a:rPr lang="zh-CN" altLang="en-US" sz="2400" smtClean="0">
                <a:ea typeface="宋体" charset="-122"/>
              </a:rPr>
              <a:t>公司</a:t>
            </a:r>
          </a:p>
          <a:p>
            <a:pPr lvl="1" eaLnBrk="1" hangingPunct="1">
              <a:lnSpc>
                <a:spcPct val="75000"/>
              </a:lnSpc>
            </a:pPr>
            <a:r>
              <a:rPr lang="zh-CN" altLang="en-US" sz="2000" smtClean="0">
                <a:ea typeface="宋体" charset="-122"/>
              </a:rPr>
              <a:t>全球信用卡和支付公司，在</a:t>
            </a:r>
            <a:r>
              <a:rPr lang="en-US" altLang="zh-CN" sz="2000" smtClean="0">
                <a:ea typeface="宋体" charset="-122"/>
              </a:rPr>
              <a:t>130 </a:t>
            </a:r>
            <a:r>
              <a:rPr lang="zh-CN" altLang="en-US" sz="2000" smtClean="0">
                <a:ea typeface="宋体" charset="-122"/>
              </a:rPr>
              <a:t>国家有分支机构</a:t>
            </a:r>
          </a:p>
          <a:p>
            <a:pPr lvl="1" eaLnBrk="1" hangingPunct="1">
              <a:lnSpc>
                <a:spcPct val="75000"/>
              </a:lnSpc>
            </a:pPr>
            <a:r>
              <a:rPr lang="zh-CN" altLang="en-US" sz="2100" smtClean="0">
                <a:ea typeface="宋体" charset="-122"/>
              </a:rPr>
              <a:t>风险和欺诈分析部门</a:t>
            </a:r>
            <a:endParaRPr lang="zh-CN" altLang="en-US" sz="2100" smtClean="0">
              <a:solidFill>
                <a:schemeClr val="hlink"/>
              </a:solidFill>
              <a:ea typeface="宋体" charset="-122"/>
            </a:endParaRPr>
          </a:p>
          <a:p>
            <a:pPr marL="0" indent="0" eaLnBrk="1" hangingPunct="1">
              <a:lnSpc>
                <a:spcPct val="75000"/>
              </a:lnSpc>
              <a:buFontTx/>
              <a:buNone/>
            </a:pPr>
            <a:r>
              <a:rPr lang="zh-CN" altLang="en-US" sz="2400" smtClean="0">
                <a:ea typeface="宋体" charset="-122"/>
              </a:rPr>
              <a:t>目前环境</a:t>
            </a:r>
          </a:p>
          <a:p>
            <a:pPr lvl="1" eaLnBrk="1" hangingPunct="1">
              <a:lnSpc>
                <a:spcPct val="75000"/>
              </a:lnSpc>
            </a:pPr>
            <a:r>
              <a:rPr lang="zh-CN" altLang="en-US" sz="2000" smtClean="0">
                <a:ea typeface="宋体" charset="-122"/>
              </a:rPr>
              <a:t>新的 </a:t>
            </a:r>
            <a:r>
              <a:rPr lang="en-US" altLang="zh-CN" sz="2000" smtClean="0">
                <a:ea typeface="宋体" charset="-122"/>
              </a:rPr>
              <a:t>IDN </a:t>
            </a:r>
            <a:r>
              <a:rPr lang="zh-CN" altLang="en-US" sz="2000" smtClean="0">
                <a:ea typeface="宋体" charset="-122"/>
              </a:rPr>
              <a:t>应用于</a:t>
            </a:r>
            <a:r>
              <a:rPr lang="en-US" altLang="zh-CN" sz="2000" smtClean="0">
                <a:ea typeface="宋体" charset="-122"/>
              </a:rPr>
              <a:t>Q1 2009 </a:t>
            </a:r>
            <a:r>
              <a:rPr lang="zh-CN" altLang="en-US" sz="2000" smtClean="0">
                <a:ea typeface="宋体" charset="-122"/>
              </a:rPr>
              <a:t>上线</a:t>
            </a:r>
          </a:p>
          <a:p>
            <a:pPr lvl="1" eaLnBrk="1" hangingPunct="1">
              <a:lnSpc>
                <a:spcPct val="75000"/>
              </a:lnSpc>
            </a:pPr>
            <a:r>
              <a:rPr lang="zh-CN" altLang="en-US" sz="2000" smtClean="0">
                <a:ea typeface="宋体" charset="-122"/>
              </a:rPr>
              <a:t>测试环境：</a:t>
            </a:r>
            <a:endParaRPr lang="en-US" altLang="zh-CN" sz="2000" smtClean="0">
              <a:ea typeface="宋体" charset="-122"/>
            </a:endParaRPr>
          </a:p>
          <a:p>
            <a:pPr lvl="2" eaLnBrk="1" hangingPunct="1">
              <a:lnSpc>
                <a:spcPct val="75000"/>
              </a:lnSpc>
            </a:pPr>
            <a:r>
              <a:rPr lang="en-US" altLang="zh-CN" sz="1800" smtClean="0">
                <a:ea typeface="宋体" charset="-122"/>
              </a:rPr>
              <a:t>ASE 12.5.3 on 2 Sun </a:t>
            </a:r>
            <a:r>
              <a:rPr lang="zh-CN" altLang="en-US" sz="1800" smtClean="0">
                <a:ea typeface="宋体" charset="-122"/>
              </a:rPr>
              <a:t>服务器</a:t>
            </a:r>
            <a:endParaRPr lang="en-US" altLang="zh-CN" sz="1800" smtClean="0">
              <a:ea typeface="宋体" charset="-122"/>
            </a:endParaRPr>
          </a:p>
          <a:p>
            <a:pPr lvl="2" eaLnBrk="1" hangingPunct="1">
              <a:lnSpc>
                <a:spcPct val="75000"/>
              </a:lnSpc>
            </a:pPr>
            <a:r>
              <a:rPr lang="zh-CN" altLang="en-US" sz="1800" smtClean="0">
                <a:ea typeface="宋体" charset="-122"/>
              </a:rPr>
              <a:t>一台</a:t>
            </a:r>
            <a:r>
              <a:rPr lang="en-US" altLang="zh-CN" sz="1800" smtClean="0">
                <a:ea typeface="宋体" charset="-122"/>
              </a:rPr>
              <a:t>Sun </a:t>
            </a:r>
            <a:r>
              <a:rPr lang="zh-CN" altLang="en-US" sz="1800" smtClean="0">
                <a:ea typeface="宋体" charset="-122"/>
              </a:rPr>
              <a:t>为 </a:t>
            </a:r>
            <a:r>
              <a:rPr lang="en-US" altLang="zh-CN" sz="1800" smtClean="0">
                <a:ea typeface="宋体" charset="-122"/>
              </a:rPr>
              <a:t>24 </a:t>
            </a:r>
            <a:r>
              <a:rPr lang="zh-CN" altLang="en-US" sz="1800" smtClean="0">
                <a:ea typeface="宋体" charset="-122"/>
              </a:rPr>
              <a:t>和 </a:t>
            </a:r>
            <a:r>
              <a:rPr lang="en-US" altLang="zh-CN" sz="1800" smtClean="0">
                <a:ea typeface="宋体" charset="-122"/>
              </a:rPr>
              <a:t>32 GB </a:t>
            </a:r>
            <a:r>
              <a:rPr lang="zh-CN" altLang="en-US" sz="1800" smtClean="0">
                <a:ea typeface="宋体" charset="-122"/>
              </a:rPr>
              <a:t>内存</a:t>
            </a:r>
            <a:endParaRPr lang="en-US" altLang="zh-CN" sz="1800" smtClean="0">
              <a:ea typeface="宋体" charset="-122"/>
            </a:endParaRPr>
          </a:p>
          <a:p>
            <a:pPr lvl="2" eaLnBrk="1" hangingPunct="1">
              <a:lnSpc>
                <a:spcPct val="75000"/>
              </a:lnSpc>
            </a:pPr>
            <a:r>
              <a:rPr lang="zh-CN" altLang="en-US" sz="1800" smtClean="0">
                <a:ea typeface="宋体" charset="-122"/>
              </a:rPr>
              <a:t>一台</a:t>
            </a:r>
            <a:r>
              <a:rPr lang="en-US" altLang="zh-CN" sz="1800" smtClean="0">
                <a:ea typeface="宋体" charset="-122"/>
              </a:rPr>
              <a:t>Sun </a:t>
            </a:r>
            <a:r>
              <a:rPr lang="zh-CN" altLang="en-US" sz="1800" smtClean="0">
                <a:ea typeface="宋体" charset="-122"/>
              </a:rPr>
              <a:t>为 </a:t>
            </a:r>
            <a:r>
              <a:rPr lang="en-US" altLang="zh-CN" sz="1800" smtClean="0">
                <a:ea typeface="宋体" charset="-122"/>
              </a:rPr>
              <a:t>16 </a:t>
            </a:r>
            <a:r>
              <a:rPr lang="zh-CN" altLang="en-US" sz="1800" smtClean="0">
                <a:ea typeface="宋体" charset="-122"/>
              </a:rPr>
              <a:t>和 </a:t>
            </a:r>
            <a:r>
              <a:rPr lang="en-US" altLang="zh-CN" sz="1800" smtClean="0">
                <a:ea typeface="宋体" charset="-122"/>
              </a:rPr>
              <a:t>32 GB </a:t>
            </a:r>
            <a:r>
              <a:rPr lang="zh-CN" altLang="en-US" sz="1800" smtClean="0">
                <a:ea typeface="宋体" charset="-122"/>
              </a:rPr>
              <a:t>内存</a:t>
            </a:r>
          </a:p>
          <a:p>
            <a:pPr lvl="1" eaLnBrk="1" hangingPunct="1">
              <a:lnSpc>
                <a:spcPct val="75000"/>
              </a:lnSpc>
            </a:pPr>
            <a:r>
              <a:rPr lang="en-US" altLang="zh-CN" sz="2000" smtClean="0">
                <a:ea typeface="宋体" charset="-122"/>
              </a:rPr>
              <a:t>Web Service </a:t>
            </a:r>
            <a:r>
              <a:rPr lang="zh-CN" altLang="en-US" sz="2000" smtClean="0">
                <a:ea typeface="宋体" charset="-122"/>
              </a:rPr>
              <a:t>运行于</a:t>
            </a:r>
            <a:r>
              <a:rPr lang="en-US" altLang="zh-CN" sz="2000" smtClean="0">
                <a:ea typeface="宋体" charset="-122"/>
              </a:rPr>
              <a:t>IBM Websphere</a:t>
            </a:r>
            <a:r>
              <a:rPr lang="zh-CN" altLang="en-US" sz="2000" smtClean="0">
                <a:ea typeface="宋体" charset="-122"/>
              </a:rPr>
              <a:t>，并执行存储过程连接到数据库</a:t>
            </a:r>
            <a:endParaRPr lang="zh-CN" altLang="en-US" sz="1500" smtClean="0">
              <a:solidFill>
                <a:schemeClr val="hlink"/>
              </a:solidFill>
              <a:ea typeface="宋体" charset="-122"/>
            </a:endParaRPr>
          </a:p>
          <a:p>
            <a:pPr marL="0" indent="0" eaLnBrk="1" hangingPunct="1">
              <a:lnSpc>
                <a:spcPct val="75000"/>
              </a:lnSpc>
              <a:buFontTx/>
              <a:buNone/>
            </a:pPr>
            <a:r>
              <a:rPr lang="zh-CN" altLang="en-US" sz="2400" smtClean="0">
                <a:ea typeface="宋体" charset="-122"/>
              </a:rPr>
              <a:t>挑战</a:t>
            </a:r>
          </a:p>
          <a:p>
            <a:pPr lvl="1" eaLnBrk="1" hangingPunct="1">
              <a:lnSpc>
                <a:spcPct val="75000"/>
              </a:lnSpc>
            </a:pPr>
            <a:r>
              <a:rPr lang="zh-CN" altLang="en-US" sz="2000" smtClean="0">
                <a:ea typeface="宋体" charset="-122"/>
              </a:rPr>
              <a:t>解决应用的单点失败问题</a:t>
            </a:r>
          </a:p>
          <a:p>
            <a:pPr lvl="4" eaLnBrk="1" hangingPunct="1">
              <a:lnSpc>
                <a:spcPct val="75000"/>
              </a:lnSpc>
            </a:pPr>
            <a:endParaRPr lang="en-US" altLang="zh-CN" sz="1400" smtClean="0">
              <a:ea typeface="宋体" charset="-122"/>
            </a:endParaRPr>
          </a:p>
        </p:txBody>
      </p:sp>
      <p:pic>
        <p:nvPicPr>
          <p:cNvPr id="31749" name="Picture 21"/>
          <p:cNvPicPr>
            <a:picLocks noChangeAspect="1" noChangeArrowheads="1"/>
          </p:cNvPicPr>
          <p:nvPr/>
        </p:nvPicPr>
        <p:blipFill>
          <a:blip r:embed="rId3" cstate="print"/>
          <a:srcRect/>
          <a:stretch>
            <a:fillRect/>
          </a:stretch>
        </p:blipFill>
        <p:spPr bwMode="auto">
          <a:xfrm>
            <a:off x="7608888" y="1490663"/>
            <a:ext cx="1271587" cy="1292225"/>
          </a:xfrm>
          <a:prstGeom prst="rect">
            <a:avLst/>
          </a:prstGeom>
          <a:noFill/>
          <a:ln w="9525">
            <a:noFill/>
            <a:miter lim="800000"/>
            <a:headEnd/>
            <a:tailEnd/>
          </a:ln>
        </p:spPr>
      </p:pic>
      <p:pic>
        <p:nvPicPr>
          <p:cNvPr id="31750" name="Picture 25" descr="cardArt_22"/>
          <p:cNvPicPr>
            <a:picLocks noChangeAspect="1" noChangeArrowheads="1"/>
          </p:cNvPicPr>
          <p:nvPr/>
        </p:nvPicPr>
        <p:blipFill>
          <a:blip r:embed="rId4" cstate="print"/>
          <a:srcRect/>
          <a:stretch>
            <a:fillRect/>
          </a:stretch>
        </p:blipFill>
        <p:spPr bwMode="auto">
          <a:xfrm>
            <a:off x="1947863" y="5648325"/>
            <a:ext cx="879475" cy="554038"/>
          </a:xfrm>
          <a:prstGeom prst="rect">
            <a:avLst/>
          </a:prstGeom>
          <a:noFill/>
          <a:ln w="9525">
            <a:noFill/>
            <a:miter lim="800000"/>
            <a:headEnd/>
            <a:tailEnd/>
          </a:ln>
        </p:spPr>
      </p:pic>
      <p:pic>
        <p:nvPicPr>
          <p:cNvPr id="31751" name="Picture 26" descr="13_ccsg_cardart"/>
          <p:cNvPicPr>
            <a:picLocks noChangeAspect="1" noChangeArrowheads="1"/>
          </p:cNvPicPr>
          <p:nvPr/>
        </p:nvPicPr>
        <p:blipFill>
          <a:blip r:embed="rId5" cstate="print"/>
          <a:srcRect/>
          <a:stretch>
            <a:fillRect/>
          </a:stretch>
        </p:blipFill>
        <p:spPr bwMode="auto">
          <a:xfrm>
            <a:off x="3135313" y="5634038"/>
            <a:ext cx="901700" cy="568325"/>
          </a:xfrm>
          <a:prstGeom prst="rect">
            <a:avLst/>
          </a:prstGeom>
          <a:noFill/>
          <a:ln w="9525">
            <a:noFill/>
            <a:miter lim="800000"/>
            <a:headEnd/>
            <a:tailEnd/>
          </a:ln>
        </p:spPr>
      </p:pic>
      <p:pic>
        <p:nvPicPr>
          <p:cNvPr id="31752" name="Picture 27" descr="38_ccsg_cardart"/>
          <p:cNvPicPr>
            <a:picLocks noChangeAspect="1" noChangeArrowheads="1"/>
          </p:cNvPicPr>
          <p:nvPr/>
        </p:nvPicPr>
        <p:blipFill>
          <a:blip r:embed="rId6" cstate="print"/>
          <a:srcRect/>
          <a:stretch>
            <a:fillRect/>
          </a:stretch>
        </p:blipFill>
        <p:spPr bwMode="auto">
          <a:xfrm>
            <a:off x="4308475" y="5648325"/>
            <a:ext cx="833438" cy="5238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0"/>
            <a:ext cx="6286512" cy="1143000"/>
          </a:xfrm>
        </p:spPr>
        <p:txBody>
          <a:bodyPr/>
          <a:lstStyle/>
          <a:p>
            <a:pPr eaLnBrk="1" hangingPunct="1"/>
            <a:r>
              <a:rPr lang="zh-CN" altLang="en-US" smtClean="0">
                <a:ea typeface="宋体" charset="-122"/>
              </a:rPr>
              <a:t>案例：</a:t>
            </a:r>
            <a:r>
              <a:rPr lang="en-US" altLang="zh-CN" smtClean="0">
                <a:ea typeface="宋体" charset="-122"/>
              </a:rPr>
              <a:t>American Express </a:t>
            </a:r>
            <a:br>
              <a:rPr lang="en-US" altLang="zh-CN" smtClean="0">
                <a:ea typeface="宋体" charset="-122"/>
              </a:rPr>
            </a:br>
            <a:r>
              <a:rPr lang="zh-CN" altLang="en-US" smtClean="0">
                <a:ea typeface="宋体" charset="-122"/>
              </a:rPr>
              <a:t>解决方案</a:t>
            </a:r>
          </a:p>
        </p:txBody>
      </p:sp>
      <p:sp>
        <p:nvSpPr>
          <p:cNvPr id="32771" name="Rectangle 3"/>
          <p:cNvSpPr>
            <a:spLocks noGrp="1" noChangeArrowheads="1"/>
          </p:cNvSpPr>
          <p:nvPr>
            <p:ph type="body" idx="4294967295"/>
          </p:nvPr>
        </p:nvSpPr>
        <p:spPr>
          <a:xfrm>
            <a:off x="211138" y="1357313"/>
            <a:ext cx="5083175" cy="2571750"/>
          </a:xfrm>
        </p:spPr>
        <p:txBody>
          <a:bodyPr/>
          <a:lstStyle/>
          <a:p>
            <a:pPr marL="228600" indent="-228600" eaLnBrk="1" hangingPunct="1">
              <a:buFontTx/>
              <a:buNone/>
            </a:pPr>
            <a:r>
              <a:rPr lang="en-US" altLang="zh-CN" sz="2000" dirty="0" smtClean="0">
                <a:ea typeface="宋体" charset="-122"/>
              </a:rPr>
              <a:t>Phase I: 2009</a:t>
            </a:r>
          </a:p>
          <a:p>
            <a:pPr marL="571500" lvl="1" indent="-228600" eaLnBrk="1" hangingPunct="1"/>
            <a:r>
              <a:rPr lang="zh-CN" altLang="en-US" sz="1800" dirty="0" smtClean="0">
                <a:ea typeface="宋体" charset="-122"/>
              </a:rPr>
              <a:t>移植数据库到 </a:t>
            </a:r>
            <a:r>
              <a:rPr lang="en-US" altLang="zh-CN" sz="1800" dirty="0" smtClean="0">
                <a:ea typeface="宋体" charset="-122"/>
              </a:rPr>
              <a:t>ASE 15 Cluster Edition</a:t>
            </a:r>
          </a:p>
          <a:p>
            <a:pPr marL="571500" lvl="1" indent="-228600" eaLnBrk="1" hangingPunct="1"/>
            <a:r>
              <a:rPr lang="zh-CN" altLang="en-US" sz="1800" dirty="0" smtClean="0">
                <a:ea typeface="宋体" charset="-122"/>
              </a:rPr>
              <a:t>试运行后，正式上线</a:t>
            </a:r>
            <a:endParaRPr lang="en-US" altLang="zh-CN" sz="1800" dirty="0" smtClean="0">
              <a:ea typeface="宋体" charset="-122"/>
            </a:endParaRPr>
          </a:p>
          <a:p>
            <a:pPr marL="571500" lvl="1" indent="-228600" eaLnBrk="1" hangingPunct="1"/>
            <a:r>
              <a:rPr lang="zh-CN" altLang="en-US" sz="1800" dirty="0" smtClean="0">
                <a:ea typeface="宋体" charset="-122"/>
              </a:rPr>
              <a:t>在开发环境中测试</a:t>
            </a:r>
          </a:p>
          <a:p>
            <a:pPr marL="228600" indent="-228600" eaLnBrk="1" hangingPunct="1">
              <a:buFontTx/>
              <a:buNone/>
            </a:pPr>
            <a:r>
              <a:rPr lang="en-US" altLang="zh-CN" sz="2000" dirty="0" smtClean="0">
                <a:ea typeface="宋体" charset="-122"/>
              </a:rPr>
              <a:t>Future phase</a:t>
            </a:r>
          </a:p>
          <a:p>
            <a:pPr marL="571500" lvl="1" indent="-228600" eaLnBrk="1" hangingPunct="1"/>
            <a:r>
              <a:rPr lang="zh-CN" altLang="en-US" sz="1800" dirty="0" smtClean="0">
                <a:ea typeface="宋体" charset="-122"/>
              </a:rPr>
              <a:t>增加每台服务器的</a:t>
            </a:r>
            <a:r>
              <a:rPr lang="en-US" altLang="zh-CN" sz="1800" dirty="0" smtClean="0">
                <a:ea typeface="宋体" charset="-122"/>
              </a:rPr>
              <a:t>CPUs</a:t>
            </a:r>
            <a:r>
              <a:rPr lang="zh-CN" altLang="en-US" sz="1800" dirty="0" smtClean="0">
                <a:ea typeface="宋体" charset="-122"/>
              </a:rPr>
              <a:t>数</a:t>
            </a:r>
          </a:p>
          <a:p>
            <a:pPr marL="571500" lvl="1" indent="-228600" eaLnBrk="1" hangingPunct="1"/>
            <a:r>
              <a:rPr lang="zh-CN" altLang="en-US" sz="1800" dirty="0" smtClean="0">
                <a:ea typeface="宋体" charset="-122"/>
              </a:rPr>
              <a:t>扩展节点</a:t>
            </a:r>
          </a:p>
        </p:txBody>
      </p:sp>
      <p:sp>
        <p:nvSpPr>
          <p:cNvPr id="32772" name="Text Box 122"/>
          <p:cNvSpPr txBox="1">
            <a:spLocks noChangeArrowheads="1"/>
          </p:cNvSpPr>
          <p:nvPr/>
        </p:nvSpPr>
        <p:spPr bwMode="auto">
          <a:xfrm>
            <a:off x="5989638" y="1447800"/>
            <a:ext cx="2473325" cy="336550"/>
          </a:xfrm>
          <a:prstGeom prst="rect">
            <a:avLst/>
          </a:prstGeom>
          <a:noFill/>
          <a:ln w="9525">
            <a:noFill/>
            <a:miter lim="800000"/>
            <a:headEnd/>
            <a:tailEnd/>
          </a:ln>
        </p:spPr>
        <p:txBody>
          <a:bodyPr wrap="none">
            <a:spAutoFit/>
          </a:bodyPr>
          <a:lstStyle/>
          <a:p>
            <a:r>
              <a:rPr lang="en-US" altLang="zh-CN" sz="1600" b="1"/>
              <a:t>TEST CONFIGURATION</a:t>
            </a:r>
          </a:p>
        </p:txBody>
      </p:sp>
      <p:sp>
        <p:nvSpPr>
          <p:cNvPr id="32773" name="Text Box 353"/>
          <p:cNvSpPr txBox="1">
            <a:spLocks noChangeArrowheads="1"/>
          </p:cNvSpPr>
          <p:nvPr/>
        </p:nvSpPr>
        <p:spPr bwMode="auto">
          <a:xfrm>
            <a:off x="5880100" y="4038600"/>
            <a:ext cx="2776538" cy="336550"/>
          </a:xfrm>
          <a:prstGeom prst="rect">
            <a:avLst/>
          </a:prstGeom>
          <a:noFill/>
          <a:ln w="9525">
            <a:noFill/>
            <a:miter lim="800000"/>
            <a:headEnd/>
            <a:tailEnd/>
          </a:ln>
        </p:spPr>
        <p:txBody>
          <a:bodyPr wrap="none">
            <a:spAutoFit/>
          </a:bodyPr>
          <a:lstStyle/>
          <a:p>
            <a:r>
              <a:rPr lang="en-US" altLang="zh-CN" sz="1600" b="1"/>
              <a:t>FUTURE CONFIGURATION</a:t>
            </a:r>
          </a:p>
        </p:txBody>
      </p:sp>
      <p:sp>
        <p:nvSpPr>
          <p:cNvPr id="32774" name="Rectangle 329"/>
          <p:cNvSpPr>
            <a:spLocks noChangeArrowheads="1"/>
          </p:cNvSpPr>
          <p:nvPr/>
        </p:nvSpPr>
        <p:spPr bwMode="gray">
          <a:xfrm rot="5400000">
            <a:off x="6789738" y="1985963"/>
            <a:ext cx="258762" cy="569912"/>
          </a:xfrm>
          <a:prstGeom prst="rect">
            <a:avLst/>
          </a:prstGeom>
          <a:solidFill>
            <a:schemeClr val="bg1"/>
          </a:solidFill>
          <a:ln w="9525">
            <a:noFill/>
            <a:miter lim="800000"/>
            <a:headEnd/>
            <a:tailEnd/>
          </a:ln>
        </p:spPr>
        <p:txBody>
          <a:bodyPr wrap="none" anchor="ctr"/>
          <a:lstStyle/>
          <a:p>
            <a:endParaRPr lang="zh-CN" altLang="zh-CN"/>
          </a:p>
        </p:txBody>
      </p:sp>
      <p:sp>
        <p:nvSpPr>
          <p:cNvPr id="32775" name="Rectangle 330"/>
          <p:cNvSpPr>
            <a:spLocks noChangeArrowheads="1"/>
          </p:cNvSpPr>
          <p:nvPr/>
        </p:nvSpPr>
        <p:spPr bwMode="gray">
          <a:xfrm rot="5400000">
            <a:off x="6671469" y="2210594"/>
            <a:ext cx="382588" cy="685800"/>
          </a:xfrm>
          <a:prstGeom prst="rect">
            <a:avLst/>
          </a:prstGeom>
          <a:solidFill>
            <a:schemeClr val="hlink"/>
          </a:solidFill>
          <a:ln w="9525">
            <a:noFill/>
            <a:miter lim="800000"/>
            <a:headEnd/>
            <a:tailEnd/>
          </a:ln>
        </p:spPr>
        <p:txBody>
          <a:bodyPr wrap="none" anchor="ctr"/>
          <a:lstStyle/>
          <a:p>
            <a:endParaRPr lang="zh-CN" altLang="zh-CN"/>
          </a:p>
        </p:txBody>
      </p:sp>
      <p:sp>
        <p:nvSpPr>
          <p:cNvPr id="32776" name="Rectangle 331"/>
          <p:cNvSpPr>
            <a:spLocks noChangeArrowheads="1"/>
          </p:cNvSpPr>
          <p:nvPr/>
        </p:nvSpPr>
        <p:spPr bwMode="gray">
          <a:xfrm rot="5400000">
            <a:off x="6556376" y="2098675"/>
            <a:ext cx="609600" cy="682625"/>
          </a:xfrm>
          <a:prstGeom prst="rect">
            <a:avLst/>
          </a:prstGeom>
          <a:noFill/>
          <a:ln w="38100">
            <a:solidFill>
              <a:schemeClr val="tx1"/>
            </a:solidFill>
            <a:miter lim="800000"/>
            <a:headEnd/>
            <a:tailEnd/>
          </a:ln>
        </p:spPr>
        <p:txBody>
          <a:bodyPr wrap="none" anchor="ctr"/>
          <a:lstStyle/>
          <a:p>
            <a:endParaRPr lang="zh-CN" altLang="zh-CN"/>
          </a:p>
        </p:txBody>
      </p:sp>
      <p:sp>
        <p:nvSpPr>
          <p:cNvPr id="32777" name="Rectangle 342"/>
          <p:cNvSpPr>
            <a:spLocks noChangeArrowheads="1"/>
          </p:cNvSpPr>
          <p:nvPr/>
        </p:nvSpPr>
        <p:spPr bwMode="gray">
          <a:xfrm rot="5400000">
            <a:off x="7631113" y="1985963"/>
            <a:ext cx="258762" cy="569912"/>
          </a:xfrm>
          <a:prstGeom prst="rect">
            <a:avLst/>
          </a:prstGeom>
          <a:solidFill>
            <a:schemeClr val="bg1"/>
          </a:solidFill>
          <a:ln w="9525">
            <a:noFill/>
            <a:miter lim="800000"/>
            <a:headEnd/>
            <a:tailEnd/>
          </a:ln>
        </p:spPr>
        <p:txBody>
          <a:bodyPr wrap="none" anchor="ctr"/>
          <a:lstStyle/>
          <a:p>
            <a:endParaRPr lang="zh-CN" altLang="zh-CN"/>
          </a:p>
        </p:txBody>
      </p:sp>
      <p:sp>
        <p:nvSpPr>
          <p:cNvPr id="32778" name="Rectangle 343"/>
          <p:cNvSpPr>
            <a:spLocks noChangeArrowheads="1"/>
          </p:cNvSpPr>
          <p:nvPr/>
        </p:nvSpPr>
        <p:spPr bwMode="gray">
          <a:xfrm rot="5400000">
            <a:off x="7398544" y="2096294"/>
            <a:ext cx="611188" cy="685800"/>
          </a:xfrm>
          <a:prstGeom prst="rect">
            <a:avLst/>
          </a:prstGeom>
          <a:solidFill>
            <a:schemeClr val="bg1"/>
          </a:solidFill>
          <a:ln w="9525">
            <a:noFill/>
            <a:miter lim="800000"/>
            <a:headEnd/>
            <a:tailEnd/>
          </a:ln>
        </p:spPr>
        <p:txBody>
          <a:bodyPr wrap="none" anchor="ctr"/>
          <a:lstStyle/>
          <a:p>
            <a:endParaRPr lang="zh-CN" altLang="zh-CN"/>
          </a:p>
        </p:txBody>
      </p:sp>
      <p:sp>
        <p:nvSpPr>
          <p:cNvPr id="32779" name="Rectangle 344"/>
          <p:cNvSpPr>
            <a:spLocks noChangeArrowheads="1"/>
          </p:cNvSpPr>
          <p:nvPr/>
        </p:nvSpPr>
        <p:spPr bwMode="gray">
          <a:xfrm rot="5400000">
            <a:off x="7397751" y="2098675"/>
            <a:ext cx="609600" cy="682625"/>
          </a:xfrm>
          <a:prstGeom prst="rect">
            <a:avLst/>
          </a:prstGeom>
          <a:noFill/>
          <a:ln w="38100">
            <a:solidFill>
              <a:schemeClr val="tx1"/>
            </a:solidFill>
            <a:miter lim="800000"/>
            <a:headEnd/>
            <a:tailEnd/>
          </a:ln>
        </p:spPr>
        <p:txBody>
          <a:bodyPr wrap="none" anchor="ctr"/>
          <a:lstStyle/>
          <a:p>
            <a:endParaRPr lang="zh-CN" altLang="zh-CN"/>
          </a:p>
        </p:txBody>
      </p:sp>
      <p:sp>
        <p:nvSpPr>
          <p:cNvPr id="11672" name="Rectangle 408"/>
          <p:cNvSpPr>
            <a:spLocks noChangeArrowheads="1"/>
          </p:cNvSpPr>
          <p:nvPr/>
        </p:nvSpPr>
        <p:spPr bwMode="auto">
          <a:xfrm>
            <a:off x="6523038" y="2971800"/>
            <a:ext cx="1438275" cy="381000"/>
          </a:xfrm>
          <a:prstGeom prst="rect">
            <a:avLst/>
          </a:prstGeom>
          <a:gradFill rotWithShape="1">
            <a:gsLst>
              <a:gs pos="0">
                <a:schemeClr val="folHlink">
                  <a:alpha val="20000"/>
                </a:schemeClr>
              </a:gs>
              <a:gs pos="100000">
                <a:schemeClr val="folHlink">
                  <a:gamma/>
                  <a:shade val="86275"/>
                  <a:invGamma/>
                  <a:alpha val="20000"/>
                </a:schemeClr>
              </a:gs>
            </a:gsLst>
            <a:lin ang="5400000" scaled="1"/>
          </a:gradFill>
          <a:ln w="9525">
            <a:solidFill>
              <a:schemeClr val="tx1"/>
            </a:solidFill>
            <a:miter lim="800000"/>
            <a:headEnd/>
            <a:tailEnd/>
          </a:ln>
          <a:effectLst/>
        </p:spPr>
        <p:txBody>
          <a:bodyPr wrap="none" anchor="ctr"/>
          <a:lstStyle/>
          <a:p>
            <a:pPr>
              <a:defRPr/>
            </a:pPr>
            <a:endParaRPr lang="en-US">
              <a:latin typeface="Arial" pitchFamily="34" charset="0"/>
              <a:ea typeface="+mn-ea"/>
            </a:endParaRPr>
          </a:p>
        </p:txBody>
      </p:sp>
      <p:sp>
        <p:nvSpPr>
          <p:cNvPr id="32781" name="Text Box 421"/>
          <p:cNvSpPr txBox="1">
            <a:spLocks noChangeArrowheads="1"/>
          </p:cNvSpPr>
          <p:nvPr/>
        </p:nvSpPr>
        <p:spPr bwMode="auto">
          <a:xfrm>
            <a:off x="6523038" y="3048000"/>
            <a:ext cx="533400" cy="274638"/>
          </a:xfrm>
          <a:prstGeom prst="rect">
            <a:avLst/>
          </a:prstGeom>
          <a:noFill/>
          <a:ln w="9525">
            <a:noFill/>
            <a:miter lim="800000"/>
            <a:headEnd/>
            <a:tailEnd/>
          </a:ln>
        </p:spPr>
        <p:txBody>
          <a:bodyPr>
            <a:spAutoFit/>
          </a:bodyPr>
          <a:lstStyle/>
          <a:p>
            <a:r>
              <a:rPr lang="en-US" altLang="zh-CN" sz="1200" b="1"/>
              <a:t>SAN</a:t>
            </a:r>
          </a:p>
        </p:txBody>
      </p:sp>
      <p:sp>
        <p:nvSpPr>
          <p:cNvPr id="32782" name="Line 422"/>
          <p:cNvSpPr>
            <a:spLocks noChangeShapeType="1"/>
          </p:cNvSpPr>
          <p:nvPr/>
        </p:nvSpPr>
        <p:spPr bwMode="gray">
          <a:xfrm>
            <a:off x="6827838" y="2743200"/>
            <a:ext cx="381000" cy="381000"/>
          </a:xfrm>
          <a:prstGeom prst="line">
            <a:avLst/>
          </a:prstGeom>
          <a:noFill/>
          <a:ln w="28575">
            <a:solidFill>
              <a:schemeClr val="tx1"/>
            </a:solidFill>
            <a:round/>
            <a:headEnd/>
            <a:tailEnd/>
          </a:ln>
        </p:spPr>
        <p:txBody>
          <a:bodyPr/>
          <a:lstStyle/>
          <a:p>
            <a:endParaRPr lang="zh-CN" altLang="en-US"/>
          </a:p>
        </p:txBody>
      </p:sp>
      <p:sp>
        <p:nvSpPr>
          <p:cNvPr id="32783" name="Line 423"/>
          <p:cNvSpPr>
            <a:spLocks noChangeShapeType="1"/>
          </p:cNvSpPr>
          <p:nvPr/>
        </p:nvSpPr>
        <p:spPr bwMode="gray">
          <a:xfrm flipH="1">
            <a:off x="7285038" y="2743200"/>
            <a:ext cx="454025" cy="457200"/>
          </a:xfrm>
          <a:prstGeom prst="line">
            <a:avLst/>
          </a:prstGeom>
          <a:noFill/>
          <a:ln w="28575">
            <a:solidFill>
              <a:schemeClr val="tx1"/>
            </a:solidFill>
            <a:round/>
            <a:headEnd/>
            <a:tailEnd/>
          </a:ln>
        </p:spPr>
        <p:txBody>
          <a:bodyPr/>
          <a:lstStyle/>
          <a:p>
            <a:endParaRPr lang="zh-CN" altLang="en-US"/>
          </a:p>
        </p:txBody>
      </p:sp>
      <p:pic>
        <p:nvPicPr>
          <p:cNvPr id="32784" name="Picture 40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gray">
          <a:xfrm>
            <a:off x="7123113" y="3048000"/>
            <a:ext cx="384175" cy="223838"/>
          </a:xfrm>
          <a:prstGeom prst="rect">
            <a:avLst/>
          </a:prstGeom>
          <a:noFill/>
          <a:ln w="9525">
            <a:noFill/>
            <a:miter lim="800000"/>
            <a:headEnd/>
            <a:tailEnd/>
          </a:ln>
        </p:spPr>
      </p:pic>
      <p:sp>
        <p:nvSpPr>
          <p:cNvPr id="32785" name="Rectangle 426"/>
          <p:cNvSpPr>
            <a:spLocks noChangeArrowheads="1"/>
          </p:cNvSpPr>
          <p:nvPr/>
        </p:nvSpPr>
        <p:spPr bwMode="gray">
          <a:xfrm rot="5400000">
            <a:off x="6176963" y="4576763"/>
            <a:ext cx="258762" cy="569912"/>
          </a:xfrm>
          <a:prstGeom prst="rect">
            <a:avLst/>
          </a:prstGeom>
          <a:solidFill>
            <a:schemeClr val="bg1"/>
          </a:solidFill>
          <a:ln w="9525">
            <a:noFill/>
            <a:miter lim="800000"/>
            <a:headEnd/>
            <a:tailEnd/>
          </a:ln>
        </p:spPr>
        <p:txBody>
          <a:bodyPr wrap="none" anchor="ctr"/>
          <a:lstStyle/>
          <a:p>
            <a:endParaRPr lang="zh-CN" altLang="zh-CN"/>
          </a:p>
        </p:txBody>
      </p:sp>
      <p:sp>
        <p:nvSpPr>
          <p:cNvPr id="32786" name="Rectangle 429"/>
          <p:cNvSpPr>
            <a:spLocks noChangeArrowheads="1"/>
          </p:cNvSpPr>
          <p:nvPr/>
        </p:nvSpPr>
        <p:spPr bwMode="gray">
          <a:xfrm rot="5400000">
            <a:off x="7018338" y="4576763"/>
            <a:ext cx="258762" cy="569912"/>
          </a:xfrm>
          <a:prstGeom prst="rect">
            <a:avLst/>
          </a:prstGeom>
          <a:solidFill>
            <a:schemeClr val="bg1"/>
          </a:solidFill>
          <a:ln w="9525">
            <a:noFill/>
            <a:miter lim="800000"/>
            <a:headEnd/>
            <a:tailEnd/>
          </a:ln>
        </p:spPr>
        <p:txBody>
          <a:bodyPr wrap="none" anchor="ctr"/>
          <a:lstStyle/>
          <a:p>
            <a:endParaRPr lang="zh-CN" altLang="zh-CN"/>
          </a:p>
        </p:txBody>
      </p:sp>
      <p:sp>
        <p:nvSpPr>
          <p:cNvPr id="11696" name="Rectangle 432"/>
          <p:cNvSpPr>
            <a:spLocks noChangeArrowheads="1"/>
          </p:cNvSpPr>
          <p:nvPr/>
        </p:nvSpPr>
        <p:spPr bwMode="auto">
          <a:xfrm>
            <a:off x="6065838" y="5562600"/>
            <a:ext cx="2438400" cy="381000"/>
          </a:xfrm>
          <a:prstGeom prst="rect">
            <a:avLst/>
          </a:prstGeom>
          <a:gradFill rotWithShape="1">
            <a:gsLst>
              <a:gs pos="0">
                <a:schemeClr val="folHlink">
                  <a:alpha val="20000"/>
                </a:schemeClr>
              </a:gs>
              <a:gs pos="100000">
                <a:schemeClr val="folHlink">
                  <a:gamma/>
                  <a:shade val="86275"/>
                  <a:invGamma/>
                  <a:alpha val="20000"/>
                </a:schemeClr>
              </a:gs>
            </a:gsLst>
            <a:lin ang="5400000" scaled="1"/>
          </a:gradFill>
          <a:ln w="9525">
            <a:solidFill>
              <a:schemeClr val="tx1"/>
            </a:solidFill>
            <a:miter lim="800000"/>
            <a:headEnd/>
            <a:tailEnd/>
          </a:ln>
          <a:effectLst/>
        </p:spPr>
        <p:txBody>
          <a:bodyPr wrap="none" anchor="ctr"/>
          <a:lstStyle/>
          <a:p>
            <a:pPr>
              <a:defRPr/>
            </a:pPr>
            <a:endParaRPr lang="en-US">
              <a:latin typeface="Arial" pitchFamily="34" charset="0"/>
              <a:ea typeface="+mn-ea"/>
            </a:endParaRPr>
          </a:p>
        </p:txBody>
      </p:sp>
      <p:sp>
        <p:nvSpPr>
          <p:cNvPr id="32788" name="Text Box 433"/>
          <p:cNvSpPr txBox="1">
            <a:spLocks noChangeArrowheads="1"/>
          </p:cNvSpPr>
          <p:nvPr/>
        </p:nvSpPr>
        <p:spPr bwMode="auto">
          <a:xfrm>
            <a:off x="6065838" y="5638800"/>
            <a:ext cx="533400" cy="274638"/>
          </a:xfrm>
          <a:prstGeom prst="rect">
            <a:avLst/>
          </a:prstGeom>
          <a:noFill/>
          <a:ln w="9525">
            <a:noFill/>
            <a:miter lim="800000"/>
            <a:headEnd/>
            <a:tailEnd/>
          </a:ln>
        </p:spPr>
        <p:txBody>
          <a:bodyPr>
            <a:spAutoFit/>
          </a:bodyPr>
          <a:lstStyle/>
          <a:p>
            <a:r>
              <a:rPr lang="en-US" altLang="zh-CN" sz="1200" b="1"/>
              <a:t>SAN</a:t>
            </a:r>
          </a:p>
        </p:txBody>
      </p:sp>
      <p:sp>
        <p:nvSpPr>
          <p:cNvPr id="32789" name="Line 434"/>
          <p:cNvSpPr>
            <a:spLocks noChangeShapeType="1"/>
          </p:cNvSpPr>
          <p:nvPr/>
        </p:nvSpPr>
        <p:spPr bwMode="gray">
          <a:xfrm>
            <a:off x="6215063" y="5334000"/>
            <a:ext cx="917575" cy="304800"/>
          </a:xfrm>
          <a:prstGeom prst="line">
            <a:avLst/>
          </a:prstGeom>
          <a:noFill/>
          <a:ln w="28575">
            <a:solidFill>
              <a:schemeClr val="tx1"/>
            </a:solidFill>
            <a:round/>
            <a:headEnd/>
            <a:tailEnd/>
          </a:ln>
        </p:spPr>
        <p:txBody>
          <a:bodyPr/>
          <a:lstStyle/>
          <a:p>
            <a:endParaRPr lang="zh-CN" altLang="en-US"/>
          </a:p>
        </p:txBody>
      </p:sp>
      <p:sp>
        <p:nvSpPr>
          <p:cNvPr id="32790" name="Line 435"/>
          <p:cNvSpPr>
            <a:spLocks noChangeShapeType="1"/>
          </p:cNvSpPr>
          <p:nvPr/>
        </p:nvSpPr>
        <p:spPr bwMode="gray">
          <a:xfrm>
            <a:off x="7126288" y="5334000"/>
            <a:ext cx="6350" cy="304800"/>
          </a:xfrm>
          <a:prstGeom prst="line">
            <a:avLst/>
          </a:prstGeom>
          <a:noFill/>
          <a:ln w="28575">
            <a:solidFill>
              <a:schemeClr val="tx1"/>
            </a:solidFill>
            <a:round/>
            <a:headEnd/>
            <a:tailEnd/>
          </a:ln>
        </p:spPr>
        <p:txBody>
          <a:bodyPr/>
          <a:lstStyle/>
          <a:p>
            <a:endParaRPr lang="zh-CN" altLang="en-US"/>
          </a:p>
        </p:txBody>
      </p:sp>
      <p:pic>
        <p:nvPicPr>
          <p:cNvPr id="32791" name="Picture 43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6904038" y="5638800"/>
            <a:ext cx="457200" cy="266700"/>
          </a:xfrm>
          <a:prstGeom prst="rect">
            <a:avLst/>
          </a:prstGeom>
          <a:noFill/>
          <a:ln w="9525">
            <a:noFill/>
            <a:miter lim="800000"/>
            <a:headEnd/>
            <a:tailEnd/>
          </a:ln>
        </p:spPr>
      </p:pic>
      <p:sp>
        <p:nvSpPr>
          <p:cNvPr id="32792" name="Line 438"/>
          <p:cNvSpPr>
            <a:spLocks noChangeShapeType="1"/>
          </p:cNvSpPr>
          <p:nvPr/>
        </p:nvSpPr>
        <p:spPr bwMode="auto">
          <a:xfrm>
            <a:off x="6446838" y="2362200"/>
            <a:ext cx="762000" cy="0"/>
          </a:xfrm>
          <a:prstGeom prst="line">
            <a:avLst/>
          </a:prstGeom>
          <a:noFill/>
          <a:ln w="9525">
            <a:solidFill>
              <a:schemeClr val="tx1"/>
            </a:solidFill>
            <a:round/>
            <a:headEnd/>
            <a:tailEnd/>
          </a:ln>
        </p:spPr>
        <p:txBody>
          <a:bodyPr/>
          <a:lstStyle/>
          <a:p>
            <a:endParaRPr lang="zh-CN" altLang="en-US"/>
          </a:p>
        </p:txBody>
      </p:sp>
      <p:sp>
        <p:nvSpPr>
          <p:cNvPr id="32793" name="Rectangle 439"/>
          <p:cNvSpPr>
            <a:spLocks noChangeArrowheads="1"/>
          </p:cNvSpPr>
          <p:nvPr/>
        </p:nvSpPr>
        <p:spPr bwMode="gray">
          <a:xfrm rot="5400000">
            <a:off x="6061869" y="4801394"/>
            <a:ext cx="382588" cy="685800"/>
          </a:xfrm>
          <a:prstGeom prst="rect">
            <a:avLst/>
          </a:prstGeom>
          <a:solidFill>
            <a:schemeClr val="hlink"/>
          </a:solidFill>
          <a:ln w="9525">
            <a:noFill/>
            <a:miter lim="800000"/>
            <a:headEnd/>
            <a:tailEnd/>
          </a:ln>
        </p:spPr>
        <p:txBody>
          <a:bodyPr wrap="none" anchor="ctr"/>
          <a:lstStyle/>
          <a:p>
            <a:endParaRPr lang="zh-CN" altLang="zh-CN"/>
          </a:p>
        </p:txBody>
      </p:sp>
      <p:sp>
        <p:nvSpPr>
          <p:cNvPr id="32794" name="Line 440"/>
          <p:cNvSpPr>
            <a:spLocks noChangeShapeType="1"/>
          </p:cNvSpPr>
          <p:nvPr/>
        </p:nvSpPr>
        <p:spPr bwMode="auto">
          <a:xfrm>
            <a:off x="5837238" y="4953000"/>
            <a:ext cx="762000" cy="0"/>
          </a:xfrm>
          <a:prstGeom prst="line">
            <a:avLst/>
          </a:prstGeom>
          <a:noFill/>
          <a:ln w="9525">
            <a:solidFill>
              <a:schemeClr val="tx1"/>
            </a:solidFill>
            <a:round/>
            <a:headEnd/>
            <a:tailEnd/>
          </a:ln>
        </p:spPr>
        <p:txBody>
          <a:bodyPr/>
          <a:lstStyle/>
          <a:p>
            <a:endParaRPr lang="zh-CN" altLang="en-US"/>
          </a:p>
        </p:txBody>
      </p:sp>
      <p:sp>
        <p:nvSpPr>
          <p:cNvPr id="32795" name="Rectangle 441"/>
          <p:cNvSpPr>
            <a:spLocks noChangeArrowheads="1"/>
          </p:cNvSpPr>
          <p:nvPr/>
        </p:nvSpPr>
        <p:spPr bwMode="gray">
          <a:xfrm rot="5400000">
            <a:off x="6900069" y="4801394"/>
            <a:ext cx="382588" cy="685800"/>
          </a:xfrm>
          <a:prstGeom prst="rect">
            <a:avLst/>
          </a:prstGeom>
          <a:solidFill>
            <a:schemeClr val="hlink"/>
          </a:solidFill>
          <a:ln w="9525">
            <a:noFill/>
            <a:miter lim="800000"/>
            <a:headEnd/>
            <a:tailEnd/>
          </a:ln>
        </p:spPr>
        <p:txBody>
          <a:bodyPr wrap="none" anchor="ctr"/>
          <a:lstStyle/>
          <a:p>
            <a:endParaRPr lang="zh-CN" altLang="zh-CN"/>
          </a:p>
        </p:txBody>
      </p:sp>
      <p:sp>
        <p:nvSpPr>
          <p:cNvPr id="32796" name="Line 442"/>
          <p:cNvSpPr>
            <a:spLocks noChangeShapeType="1"/>
          </p:cNvSpPr>
          <p:nvPr/>
        </p:nvSpPr>
        <p:spPr bwMode="auto">
          <a:xfrm>
            <a:off x="6675438" y="4953000"/>
            <a:ext cx="762000" cy="0"/>
          </a:xfrm>
          <a:prstGeom prst="line">
            <a:avLst/>
          </a:prstGeom>
          <a:noFill/>
          <a:ln w="9525">
            <a:solidFill>
              <a:schemeClr val="tx1"/>
            </a:solidFill>
            <a:round/>
            <a:headEnd/>
            <a:tailEnd/>
          </a:ln>
        </p:spPr>
        <p:txBody>
          <a:bodyPr/>
          <a:lstStyle/>
          <a:p>
            <a:endParaRPr lang="zh-CN" altLang="en-US"/>
          </a:p>
        </p:txBody>
      </p:sp>
      <p:sp>
        <p:nvSpPr>
          <p:cNvPr id="32797" name="Rectangle 431"/>
          <p:cNvSpPr>
            <a:spLocks noChangeArrowheads="1"/>
          </p:cNvSpPr>
          <p:nvPr/>
        </p:nvSpPr>
        <p:spPr bwMode="gray">
          <a:xfrm rot="5400000">
            <a:off x="6784976" y="4689475"/>
            <a:ext cx="609600" cy="682625"/>
          </a:xfrm>
          <a:prstGeom prst="rect">
            <a:avLst/>
          </a:prstGeom>
          <a:noFill/>
          <a:ln w="38100">
            <a:solidFill>
              <a:schemeClr val="tx1"/>
            </a:solidFill>
            <a:miter lim="800000"/>
            <a:headEnd/>
            <a:tailEnd/>
          </a:ln>
        </p:spPr>
        <p:txBody>
          <a:bodyPr wrap="none" anchor="ctr"/>
          <a:lstStyle/>
          <a:p>
            <a:endParaRPr lang="zh-CN" altLang="zh-CN"/>
          </a:p>
        </p:txBody>
      </p:sp>
      <p:sp>
        <p:nvSpPr>
          <p:cNvPr id="32798" name="Rectangle 428"/>
          <p:cNvSpPr>
            <a:spLocks noChangeArrowheads="1"/>
          </p:cNvSpPr>
          <p:nvPr/>
        </p:nvSpPr>
        <p:spPr bwMode="gray">
          <a:xfrm rot="5400000">
            <a:off x="5943601" y="4689475"/>
            <a:ext cx="609600" cy="682625"/>
          </a:xfrm>
          <a:prstGeom prst="rect">
            <a:avLst/>
          </a:prstGeom>
          <a:noFill/>
          <a:ln w="38100">
            <a:solidFill>
              <a:schemeClr val="tx1"/>
            </a:solidFill>
            <a:miter lim="800000"/>
            <a:headEnd/>
            <a:tailEnd/>
          </a:ln>
        </p:spPr>
        <p:txBody>
          <a:bodyPr wrap="none" anchor="ctr"/>
          <a:lstStyle/>
          <a:p>
            <a:endParaRPr lang="zh-CN" altLang="zh-CN"/>
          </a:p>
        </p:txBody>
      </p:sp>
      <p:sp>
        <p:nvSpPr>
          <p:cNvPr id="32799" name="Rectangle 443"/>
          <p:cNvSpPr>
            <a:spLocks noChangeArrowheads="1"/>
          </p:cNvSpPr>
          <p:nvPr/>
        </p:nvSpPr>
        <p:spPr bwMode="gray">
          <a:xfrm rot="5400000">
            <a:off x="8237537" y="4575176"/>
            <a:ext cx="258763" cy="569912"/>
          </a:xfrm>
          <a:prstGeom prst="rect">
            <a:avLst/>
          </a:prstGeom>
          <a:solidFill>
            <a:schemeClr val="bg1"/>
          </a:solidFill>
          <a:ln w="9525">
            <a:noFill/>
            <a:miter lim="800000"/>
            <a:headEnd/>
            <a:tailEnd/>
          </a:ln>
        </p:spPr>
        <p:txBody>
          <a:bodyPr wrap="none" anchor="ctr"/>
          <a:lstStyle/>
          <a:p>
            <a:endParaRPr lang="zh-CN" altLang="zh-CN"/>
          </a:p>
        </p:txBody>
      </p:sp>
      <p:sp>
        <p:nvSpPr>
          <p:cNvPr id="32800" name="Rectangle 444"/>
          <p:cNvSpPr>
            <a:spLocks noChangeArrowheads="1"/>
          </p:cNvSpPr>
          <p:nvPr/>
        </p:nvSpPr>
        <p:spPr bwMode="gray">
          <a:xfrm rot="5400000">
            <a:off x="8119269" y="4799807"/>
            <a:ext cx="382587" cy="685800"/>
          </a:xfrm>
          <a:prstGeom prst="rect">
            <a:avLst/>
          </a:prstGeom>
          <a:solidFill>
            <a:schemeClr val="hlink"/>
          </a:solidFill>
          <a:ln w="9525">
            <a:noFill/>
            <a:miter lim="800000"/>
            <a:headEnd/>
            <a:tailEnd/>
          </a:ln>
        </p:spPr>
        <p:txBody>
          <a:bodyPr wrap="none" anchor="ctr"/>
          <a:lstStyle/>
          <a:p>
            <a:endParaRPr lang="zh-CN" altLang="zh-CN"/>
          </a:p>
        </p:txBody>
      </p:sp>
      <p:sp>
        <p:nvSpPr>
          <p:cNvPr id="32801" name="Line 445"/>
          <p:cNvSpPr>
            <a:spLocks noChangeShapeType="1"/>
          </p:cNvSpPr>
          <p:nvPr/>
        </p:nvSpPr>
        <p:spPr bwMode="auto">
          <a:xfrm>
            <a:off x="7894638" y="4951413"/>
            <a:ext cx="762000" cy="0"/>
          </a:xfrm>
          <a:prstGeom prst="line">
            <a:avLst/>
          </a:prstGeom>
          <a:noFill/>
          <a:ln w="9525">
            <a:solidFill>
              <a:schemeClr val="tx1"/>
            </a:solidFill>
            <a:round/>
            <a:headEnd/>
            <a:tailEnd/>
          </a:ln>
        </p:spPr>
        <p:txBody>
          <a:bodyPr/>
          <a:lstStyle/>
          <a:p>
            <a:endParaRPr lang="zh-CN" altLang="en-US"/>
          </a:p>
        </p:txBody>
      </p:sp>
      <p:sp>
        <p:nvSpPr>
          <p:cNvPr id="32802" name="Rectangle 446"/>
          <p:cNvSpPr>
            <a:spLocks noChangeArrowheads="1"/>
          </p:cNvSpPr>
          <p:nvPr/>
        </p:nvSpPr>
        <p:spPr bwMode="gray">
          <a:xfrm rot="5400000">
            <a:off x="8004176" y="4687887"/>
            <a:ext cx="609600" cy="682625"/>
          </a:xfrm>
          <a:prstGeom prst="rect">
            <a:avLst/>
          </a:prstGeom>
          <a:noFill/>
          <a:ln w="38100">
            <a:solidFill>
              <a:schemeClr val="tx1"/>
            </a:solidFill>
            <a:miter lim="800000"/>
            <a:headEnd/>
            <a:tailEnd/>
          </a:ln>
        </p:spPr>
        <p:txBody>
          <a:bodyPr wrap="none" anchor="ctr"/>
          <a:lstStyle/>
          <a:p>
            <a:endParaRPr lang="zh-CN" altLang="zh-CN"/>
          </a:p>
        </p:txBody>
      </p:sp>
      <p:sp>
        <p:nvSpPr>
          <p:cNvPr id="32803" name="Line 447"/>
          <p:cNvSpPr>
            <a:spLocks noChangeShapeType="1"/>
          </p:cNvSpPr>
          <p:nvPr/>
        </p:nvSpPr>
        <p:spPr bwMode="gray">
          <a:xfrm flipH="1">
            <a:off x="7132638" y="5334000"/>
            <a:ext cx="1143000" cy="304800"/>
          </a:xfrm>
          <a:prstGeom prst="line">
            <a:avLst/>
          </a:prstGeom>
          <a:noFill/>
          <a:ln w="28575">
            <a:solidFill>
              <a:schemeClr val="tx1"/>
            </a:solidFill>
            <a:round/>
            <a:headEnd/>
            <a:tailEnd/>
          </a:ln>
        </p:spPr>
        <p:txBody>
          <a:bodyPr/>
          <a:lstStyle/>
          <a:p>
            <a:endParaRPr lang="zh-CN" altLang="en-US"/>
          </a:p>
        </p:txBody>
      </p:sp>
      <p:sp>
        <p:nvSpPr>
          <p:cNvPr id="32804" name="Text Box 448"/>
          <p:cNvSpPr txBox="1">
            <a:spLocks noChangeArrowheads="1"/>
          </p:cNvSpPr>
          <p:nvPr/>
        </p:nvSpPr>
        <p:spPr bwMode="auto">
          <a:xfrm>
            <a:off x="7513638" y="4800600"/>
            <a:ext cx="412750" cy="366713"/>
          </a:xfrm>
          <a:prstGeom prst="rect">
            <a:avLst/>
          </a:prstGeom>
          <a:noFill/>
          <a:ln w="9525">
            <a:noFill/>
            <a:miter lim="800000"/>
            <a:headEnd/>
            <a:tailEnd/>
          </a:ln>
        </p:spPr>
        <p:txBody>
          <a:bodyPr wrap="none">
            <a:spAutoFit/>
          </a:bodyPr>
          <a:lstStyle/>
          <a:p>
            <a:r>
              <a:rPr lang="en-US" altLang="zh-CN" b="1"/>
              <a:t>…</a:t>
            </a:r>
          </a:p>
        </p:txBody>
      </p:sp>
      <p:sp>
        <p:nvSpPr>
          <p:cNvPr id="32805" name="Rectangle 3"/>
          <p:cNvSpPr txBox="1">
            <a:spLocks noChangeArrowheads="1"/>
          </p:cNvSpPr>
          <p:nvPr/>
        </p:nvSpPr>
        <p:spPr bwMode="auto">
          <a:xfrm>
            <a:off x="206375" y="3921125"/>
            <a:ext cx="5530850" cy="2332038"/>
          </a:xfrm>
          <a:prstGeom prst="rect">
            <a:avLst/>
          </a:prstGeom>
          <a:noFill/>
          <a:ln w="9525">
            <a:noFill/>
            <a:miter lim="800000"/>
            <a:headEnd/>
            <a:tailEnd/>
          </a:ln>
        </p:spPr>
        <p:txBody>
          <a:bodyPr/>
          <a:lstStyle/>
          <a:p>
            <a:pPr marL="228600" lvl="4" indent="-228600" eaLnBrk="0" hangingPunct="0">
              <a:lnSpc>
                <a:spcPct val="85000"/>
              </a:lnSpc>
              <a:spcBef>
                <a:spcPct val="20000"/>
              </a:spcBef>
              <a:buClr>
                <a:srgbClr val="E96722"/>
              </a:buClr>
            </a:pPr>
            <a:r>
              <a:rPr lang="zh-CN" altLang="en-US" sz="2000" b="1" dirty="0"/>
              <a:t>选择</a:t>
            </a:r>
            <a:r>
              <a:rPr lang="en-US" altLang="zh-CN" sz="2000" b="1" dirty="0"/>
              <a:t>ASE CE</a:t>
            </a:r>
            <a:r>
              <a:rPr lang="zh-CN" altLang="en-US" sz="2000" b="1" dirty="0"/>
              <a:t>的理由</a:t>
            </a:r>
          </a:p>
          <a:p>
            <a:pPr marL="571500" lvl="1" indent="-228600" eaLnBrk="0" hangingPunct="0">
              <a:lnSpc>
                <a:spcPct val="85000"/>
              </a:lnSpc>
              <a:spcBef>
                <a:spcPct val="20000"/>
              </a:spcBef>
              <a:buClr>
                <a:schemeClr val="tx1"/>
              </a:buClr>
              <a:buFont typeface="Arial" charset="0"/>
              <a:buChar char="–"/>
            </a:pPr>
            <a:r>
              <a:rPr lang="zh-CN" altLang="en-US" dirty="0"/>
              <a:t>现场培训和</a:t>
            </a:r>
            <a:r>
              <a:rPr lang="en-US" altLang="zh-CN" dirty="0"/>
              <a:t>POC</a:t>
            </a:r>
          </a:p>
          <a:p>
            <a:pPr marL="571500" lvl="1" indent="-228600" eaLnBrk="0" hangingPunct="0">
              <a:lnSpc>
                <a:spcPct val="85000"/>
              </a:lnSpc>
              <a:spcBef>
                <a:spcPct val="20000"/>
              </a:spcBef>
              <a:buClr>
                <a:schemeClr val="tx1"/>
              </a:buClr>
              <a:buFont typeface="Arial" charset="0"/>
              <a:buChar char="–"/>
            </a:pPr>
            <a:r>
              <a:rPr lang="zh-CN" altLang="en-US" dirty="0"/>
              <a:t>对</a:t>
            </a:r>
            <a:r>
              <a:rPr lang="en-US" altLang="zh-CN" dirty="0"/>
              <a:t>ASE CE</a:t>
            </a:r>
            <a:r>
              <a:rPr lang="zh-CN" altLang="en-US" dirty="0"/>
              <a:t>均衡负载有很深的印象，</a:t>
            </a:r>
            <a:endParaRPr lang="en-US" altLang="zh-CN" dirty="0"/>
          </a:p>
          <a:p>
            <a:pPr marL="571500" lvl="1" indent="-228600" eaLnBrk="0" hangingPunct="0">
              <a:lnSpc>
                <a:spcPct val="85000"/>
              </a:lnSpc>
              <a:spcBef>
                <a:spcPct val="20000"/>
              </a:spcBef>
              <a:buClr>
                <a:schemeClr val="tx1"/>
              </a:buClr>
              <a:buFont typeface="Arial" charset="0"/>
              <a:buChar char="–"/>
            </a:pPr>
            <a:r>
              <a:rPr lang="zh-CN" altLang="en-US" dirty="0"/>
              <a:t>维护时的连接转移简单易用</a:t>
            </a:r>
          </a:p>
          <a:p>
            <a:pPr marL="571500" lvl="1" indent="-228600" eaLnBrk="0" hangingPunct="0">
              <a:lnSpc>
                <a:spcPct val="85000"/>
              </a:lnSpc>
              <a:spcBef>
                <a:spcPct val="20000"/>
              </a:spcBef>
              <a:buClr>
                <a:schemeClr val="tx1"/>
              </a:buClr>
              <a:buFont typeface="Arial" charset="0"/>
              <a:buChar char="–"/>
            </a:pPr>
            <a:r>
              <a:rPr lang="zh-CN" altLang="en-US" dirty="0"/>
              <a:t>简单的安装和管理，非常满意</a:t>
            </a:r>
            <a:endParaRPr lang="en-US" altLang="zh-CN" dirty="0"/>
          </a:p>
          <a:p>
            <a:pPr marL="571500" lvl="1" indent="-228600" eaLnBrk="0" hangingPunct="0">
              <a:lnSpc>
                <a:spcPct val="85000"/>
              </a:lnSpc>
              <a:spcBef>
                <a:spcPct val="20000"/>
              </a:spcBef>
              <a:buClr>
                <a:schemeClr val="tx1"/>
              </a:buClr>
              <a:buFont typeface="Arial" charset="0"/>
              <a:buChar char="–"/>
            </a:pPr>
            <a:r>
              <a:rPr lang="zh-CN" altLang="en-US" dirty="0"/>
              <a:t>竞争对手是微软的集群软件，但考虑扩展平台的问题</a:t>
            </a:r>
            <a:endParaRPr lang="en-US" altLang="zh-CN" dirty="0"/>
          </a:p>
          <a:p>
            <a:pPr marL="571500" lvl="1" indent="-228600" eaLnBrk="0" hangingPunct="0">
              <a:lnSpc>
                <a:spcPct val="85000"/>
              </a:lnSpc>
              <a:spcBef>
                <a:spcPct val="20000"/>
              </a:spcBef>
              <a:buClr>
                <a:schemeClr val="tx1"/>
              </a:buClr>
              <a:buFont typeface="Arial" charset="0"/>
              <a:buChar char="–"/>
            </a:pPr>
            <a:r>
              <a:rPr lang="zh-CN" altLang="en-US" dirty="0"/>
              <a:t>考虑过使用</a:t>
            </a:r>
            <a:r>
              <a:rPr lang="en-US" altLang="zh-CN" dirty="0"/>
              <a:t>ASE HA</a:t>
            </a:r>
            <a:r>
              <a:rPr lang="zh-CN" altLang="en-US" dirty="0"/>
              <a:t>，但计划突破</a:t>
            </a:r>
            <a:r>
              <a:rPr lang="en-US" altLang="zh-CN" dirty="0"/>
              <a:t>2</a:t>
            </a:r>
            <a:r>
              <a:rPr lang="zh-CN" altLang="en-US" dirty="0"/>
              <a:t>个节点</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1438" y="12700"/>
            <a:ext cx="6775450" cy="1143000"/>
          </a:xfrm>
        </p:spPr>
        <p:txBody>
          <a:bodyPr/>
          <a:lstStyle/>
          <a:p>
            <a:pPr eaLnBrk="1" hangingPunct="1"/>
            <a:r>
              <a:rPr lang="zh-CN" altLang="en-US" smtClean="0">
                <a:ea typeface="宋体" charset="-122"/>
              </a:rPr>
              <a:t>与</a:t>
            </a:r>
            <a:r>
              <a:rPr lang="en-US" altLang="zh-CN" smtClean="0">
                <a:ea typeface="宋体" charset="-122"/>
              </a:rPr>
              <a:t>HA</a:t>
            </a:r>
            <a:r>
              <a:rPr lang="zh-CN" altLang="en-US" smtClean="0">
                <a:ea typeface="宋体" charset="-122"/>
              </a:rPr>
              <a:t>选项的区别</a:t>
            </a:r>
          </a:p>
        </p:txBody>
      </p:sp>
      <p:sp>
        <p:nvSpPr>
          <p:cNvPr id="33795" name="Rectangle 3"/>
          <p:cNvSpPr>
            <a:spLocks noGrp="1" noChangeArrowheads="1"/>
          </p:cNvSpPr>
          <p:nvPr>
            <p:ph type="body" idx="4294967295"/>
          </p:nvPr>
        </p:nvSpPr>
        <p:spPr>
          <a:xfrm>
            <a:off x="276225" y="1549400"/>
            <a:ext cx="8672513" cy="409575"/>
          </a:xfrm>
          <a:noFill/>
        </p:spPr>
        <p:txBody>
          <a:bodyPr>
            <a:spAutoFit/>
          </a:bodyPr>
          <a:lstStyle/>
          <a:p>
            <a:pPr marL="0" indent="0" eaLnBrk="1" hangingPunct="1">
              <a:buFontTx/>
              <a:buNone/>
            </a:pPr>
            <a:r>
              <a:rPr lang="zh-CN" altLang="en-US" sz="2200" smtClean="0">
                <a:ea typeface="宋体" charset="-122"/>
              </a:rPr>
              <a:t>与</a:t>
            </a:r>
            <a:r>
              <a:rPr lang="en-US" altLang="zh-CN" sz="2200" smtClean="0">
                <a:ea typeface="宋体" charset="-122"/>
              </a:rPr>
              <a:t>ASE HA</a:t>
            </a:r>
            <a:r>
              <a:rPr lang="zh-CN" altLang="en-US" sz="2200" smtClean="0">
                <a:ea typeface="宋体" charset="-122"/>
              </a:rPr>
              <a:t>相比，</a:t>
            </a:r>
            <a:r>
              <a:rPr lang="en-US" altLang="zh-CN" sz="2200" smtClean="0">
                <a:ea typeface="宋体" charset="-122"/>
              </a:rPr>
              <a:t>Cluster Edition</a:t>
            </a:r>
            <a:r>
              <a:rPr lang="zh-CN" altLang="en-US" sz="2200" smtClean="0">
                <a:ea typeface="宋体" charset="-122"/>
              </a:rPr>
              <a:t>提供如下增强：</a:t>
            </a:r>
          </a:p>
        </p:txBody>
      </p:sp>
      <p:sp>
        <p:nvSpPr>
          <p:cNvPr id="33796" name="Rectangle 4"/>
          <p:cNvSpPr>
            <a:spLocks noChangeArrowheads="1"/>
          </p:cNvSpPr>
          <p:nvPr/>
        </p:nvSpPr>
        <p:spPr bwMode="gray">
          <a:xfrm>
            <a:off x="0" y="2060575"/>
            <a:ext cx="8996363" cy="893763"/>
          </a:xfrm>
          <a:prstGeom prst="rect">
            <a:avLst/>
          </a:prstGeom>
          <a:gradFill rotWithShape="1">
            <a:gsLst>
              <a:gs pos="0">
                <a:srgbClr val="595643">
                  <a:alpha val="0"/>
                </a:srgbClr>
              </a:gs>
              <a:gs pos="100000">
                <a:srgbClr val="C1BA91">
                  <a:alpha val="50000"/>
                </a:srgbClr>
              </a:gs>
            </a:gsLst>
            <a:lin ang="0" scaled="1"/>
          </a:gradFill>
          <a:ln w="9525" algn="ctr">
            <a:noFill/>
            <a:miter lim="800000"/>
            <a:headEnd/>
            <a:tailEnd/>
          </a:ln>
        </p:spPr>
        <p:txBody>
          <a:bodyPr wrap="none" anchor="ctr"/>
          <a:lstStyle/>
          <a:p>
            <a:pPr algn="ctr">
              <a:lnSpc>
                <a:spcPct val="85000"/>
              </a:lnSpc>
              <a:spcBef>
                <a:spcPct val="25000"/>
              </a:spcBef>
            </a:pPr>
            <a:endParaRPr lang="zh-CN" altLang="zh-CN"/>
          </a:p>
        </p:txBody>
      </p:sp>
      <p:sp>
        <p:nvSpPr>
          <p:cNvPr id="33797" name="Rectangle 5"/>
          <p:cNvSpPr>
            <a:spLocks noChangeArrowheads="1"/>
          </p:cNvSpPr>
          <p:nvPr/>
        </p:nvSpPr>
        <p:spPr bwMode="gray">
          <a:xfrm>
            <a:off x="0" y="3051175"/>
            <a:ext cx="8996363" cy="892175"/>
          </a:xfrm>
          <a:prstGeom prst="rect">
            <a:avLst/>
          </a:prstGeom>
          <a:gradFill rotWithShape="1">
            <a:gsLst>
              <a:gs pos="0">
                <a:srgbClr val="595643">
                  <a:alpha val="0"/>
                </a:srgbClr>
              </a:gs>
              <a:gs pos="100000">
                <a:srgbClr val="C1BA91">
                  <a:alpha val="50000"/>
                </a:srgbClr>
              </a:gs>
            </a:gsLst>
            <a:lin ang="0" scaled="1"/>
          </a:gradFill>
          <a:ln w="9525" algn="ctr">
            <a:noFill/>
            <a:miter lim="800000"/>
            <a:headEnd/>
            <a:tailEnd/>
          </a:ln>
        </p:spPr>
        <p:txBody>
          <a:bodyPr wrap="none" anchor="ctr"/>
          <a:lstStyle/>
          <a:p>
            <a:endParaRPr lang="zh-CN" altLang="zh-CN"/>
          </a:p>
        </p:txBody>
      </p:sp>
      <p:sp>
        <p:nvSpPr>
          <p:cNvPr id="33798" name="Rectangle 6"/>
          <p:cNvSpPr>
            <a:spLocks noChangeArrowheads="1"/>
          </p:cNvSpPr>
          <p:nvPr/>
        </p:nvSpPr>
        <p:spPr bwMode="gray">
          <a:xfrm>
            <a:off x="0" y="4041775"/>
            <a:ext cx="8996363" cy="892175"/>
          </a:xfrm>
          <a:prstGeom prst="rect">
            <a:avLst/>
          </a:prstGeom>
          <a:gradFill rotWithShape="1">
            <a:gsLst>
              <a:gs pos="0">
                <a:srgbClr val="595643">
                  <a:alpha val="0"/>
                </a:srgbClr>
              </a:gs>
              <a:gs pos="100000">
                <a:srgbClr val="C1BA91">
                  <a:alpha val="50000"/>
                </a:srgbClr>
              </a:gs>
            </a:gsLst>
            <a:lin ang="0" scaled="1"/>
          </a:gradFill>
          <a:ln w="9525" algn="ctr">
            <a:noFill/>
            <a:miter lim="800000"/>
            <a:headEnd/>
            <a:tailEnd/>
          </a:ln>
        </p:spPr>
        <p:txBody>
          <a:bodyPr wrap="none" anchor="ctr"/>
          <a:lstStyle/>
          <a:p>
            <a:endParaRPr lang="zh-CN" altLang="zh-CN"/>
          </a:p>
        </p:txBody>
      </p:sp>
      <p:sp>
        <p:nvSpPr>
          <p:cNvPr id="33799" name="Rectangle 7"/>
          <p:cNvSpPr>
            <a:spLocks noChangeArrowheads="1"/>
          </p:cNvSpPr>
          <p:nvPr/>
        </p:nvSpPr>
        <p:spPr bwMode="gray">
          <a:xfrm>
            <a:off x="0" y="5030788"/>
            <a:ext cx="8996363" cy="893762"/>
          </a:xfrm>
          <a:prstGeom prst="rect">
            <a:avLst/>
          </a:prstGeom>
          <a:gradFill rotWithShape="1">
            <a:gsLst>
              <a:gs pos="0">
                <a:srgbClr val="595643">
                  <a:alpha val="0"/>
                </a:srgbClr>
              </a:gs>
              <a:gs pos="100000">
                <a:srgbClr val="C1BA91">
                  <a:alpha val="50000"/>
                </a:srgbClr>
              </a:gs>
            </a:gsLst>
            <a:lin ang="0" scaled="1"/>
          </a:gradFill>
          <a:ln w="9525" algn="ctr">
            <a:noFill/>
            <a:miter lim="800000"/>
            <a:headEnd/>
            <a:tailEnd/>
          </a:ln>
        </p:spPr>
        <p:txBody>
          <a:bodyPr wrap="none" anchor="ctr"/>
          <a:lstStyle/>
          <a:p>
            <a:endParaRPr lang="zh-CN" altLang="zh-CN"/>
          </a:p>
        </p:txBody>
      </p:sp>
      <p:sp>
        <p:nvSpPr>
          <p:cNvPr id="33800" name="Rectangle 8"/>
          <p:cNvSpPr>
            <a:spLocks/>
          </p:cNvSpPr>
          <p:nvPr/>
        </p:nvSpPr>
        <p:spPr bwMode="auto">
          <a:xfrm>
            <a:off x="2916238" y="2065338"/>
            <a:ext cx="5895975" cy="989012"/>
          </a:xfrm>
          <a:prstGeom prst="rect">
            <a:avLst/>
          </a:prstGeom>
          <a:noFill/>
          <a:ln w="9525">
            <a:noFill/>
            <a:miter lim="800000"/>
            <a:headEnd/>
            <a:tailEnd/>
          </a:ln>
        </p:spPr>
        <p:txBody>
          <a:bodyPr>
            <a:spAutoFit/>
          </a:bodyPr>
          <a:lstStyle/>
          <a:p>
            <a:pPr marL="344488" lvl="1" indent="-230188">
              <a:lnSpc>
                <a:spcPct val="85000"/>
              </a:lnSpc>
              <a:spcBef>
                <a:spcPct val="25000"/>
              </a:spcBef>
              <a:spcAft>
                <a:spcPct val="20000"/>
              </a:spcAft>
              <a:buClr>
                <a:schemeClr val="accent1"/>
              </a:buClr>
              <a:buFont typeface="Wingdings" pitchFamily="2" charset="2"/>
              <a:buChar char="§"/>
            </a:pPr>
            <a:r>
              <a:rPr lang="zh-CN" altLang="en-US" sz="1700"/>
              <a:t>失败转移和回切近乎瞬间</a:t>
            </a:r>
          </a:p>
          <a:p>
            <a:pPr marL="344488" lvl="1" indent="-230188">
              <a:lnSpc>
                <a:spcPct val="85000"/>
              </a:lnSpc>
              <a:spcBef>
                <a:spcPct val="25000"/>
              </a:spcBef>
              <a:spcAft>
                <a:spcPct val="20000"/>
              </a:spcAft>
              <a:buClr>
                <a:schemeClr val="accent1"/>
              </a:buClr>
              <a:buFont typeface="Wingdings" pitchFamily="2" charset="2"/>
              <a:buChar char="§"/>
            </a:pPr>
            <a:r>
              <a:rPr lang="zh-CN" altLang="en-US" sz="1700"/>
              <a:t>失败转移的连接自动重新路由</a:t>
            </a:r>
          </a:p>
          <a:p>
            <a:pPr marL="344488" lvl="1" indent="-230188">
              <a:lnSpc>
                <a:spcPct val="85000"/>
              </a:lnSpc>
              <a:spcBef>
                <a:spcPct val="25000"/>
              </a:spcBef>
              <a:spcAft>
                <a:spcPct val="20000"/>
              </a:spcAft>
              <a:buClr>
                <a:schemeClr val="accent1"/>
              </a:buClr>
              <a:buFont typeface="Wingdings" pitchFamily="2" charset="2"/>
              <a:buChar char="§"/>
            </a:pPr>
            <a:r>
              <a:rPr lang="zh-CN" altLang="en-US" sz="1700"/>
              <a:t>可支持多达</a:t>
            </a:r>
            <a:r>
              <a:rPr lang="en-US" altLang="zh-CN" sz="1700"/>
              <a:t>32</a:t>
            </a:r>
            <a:r>
              <a:rPr lang="zh-CN" altLang="en-US" sz="1700"/>
              <a:t>个实例</a:t>
            </a:r>
          </a:p>
        </p:txBody>
      </p:sp>
      <p:sp>
        <p:nvSpPr>
          <p:cNvPr id="33801" name="Rectangle 9"/>
          <p:cNvSpPr>
            <a:spLocks/>
          </p:cNvSpPr>
          <p:nvPr/>
        </p:nvSpPr>
        <p:spPr bwMode="auto">
          <a:xfrm>
            <a:off x="2916238" y="3087688"/>
            <a:ext cx="5895975" cy="650875"/>
          </a:xfrm>
          <a:prstGeom prst="rect">
            <a:avLst/>
          </a:prstGeom>
          <a:noFill/>
          <a:ln w="9525">
            <a:noFill/>
            <a:miter lim="800000"/>
            <a:headEnd/>
            <a:tailEnd/>
          </a:ln>
        </p:spPr>
        <p:txBody>
          <a:bodyPr>
            <a:spAutoFit/>
          </a:bodyPr>
          <a:lstStyle/>
          <a:p>
            <a:pPr marL="344488" lvl="1" indent="-230188">
              <a:lnSpc>
                <a:spcPct val="85000"/>
              </a:lnSpc>
              <a:spcBef>
                <a:spcPct val="25000"/>
              </a:spcBef>
              <a:spcAft>
                <a:spcPct val="20000"/>
              </a:spcAft>
              <a:buClr>
                <a:schemeClr val="accent1"/>
              </a:buClr>
              <a:buFont typeface="Wingdings" pitchFamily="2" charset="2"/>
              <a:buChar char="§"/>
            </a:pPr>
            <a:r>
              <a:rPr lang="zh-CN" altLang="en-US" sz="1700"/>
              <a:t>不需要第</a:t>
            </a:r>
            <a:r>
              <a:rPr lang="en-US" altLang="zh-CN" sz="1700"/>
              <a:t>3</a:t>
            </a:r>
            <a:r>
              <a:rPr lang="zh-CN" altLang="en-US" sz="1700"/>
              <a:t>方集群软件</a:t>
            </a:r>
          </a:p>
          <a:p>
            <a:pPr marL="344488" lvl="1" indent="-230188">
              <a:lnSpc>
                <a:spcPct val="85000"/>
              </a:lnSpc>
              <a:spcBef>
                <a:spcPct val="25000"/>
              </a:spcBef>
              <a:spcAft>
                <a:spcPct val="20000"/>
              </a:spcAft>
              <a:buClr>
                <a:schemeClr val="accent1"/>
              </a:buClr>
              <a:buFont typeface="Wingdings" pitchFamily="2" charset="2"/>
              <a:buChar char="§"/>
            </a:pPr>
            <a:r>
              <a:rPr lang="zh-CN" altLang="en-US" sz="1700"/>
              <a:t>对所有实例可用的应用数据表现为单一系统视图</a:t>
            </a:r>
          </a:p>
        </p:txBody>
      </p:sp>
      <p:sp>
        <p:nvSpPr>
          <p:cNvPr id="33802" name="Rectangle 10"/>
          <p:cNvSpPr>
            <a:spLocks/>
          </p:cNvSpPr>
          <p:nvPr/>
        </p:nvSpPr>
        <p:spPr bwMode="auto">
          <a:xfrm>
            <a:off x="2916238" y="4078288"/>
            <a:ext cx="5895975" cy="650875"/>
          </a:xfrm>
          <a:prstGeom prst="rect">
            <a:avLst/>
          </a:prstGeom>
          <a:noFill/>
          <a:ln w="9525">
            <a:noFill/>
            <a:miter lim="800000"/>
            <a:headEnd/>
            <a:tailEnd/>
          </a:ln>
        </p:spPr>
        <p:txBody>
          <a:bodyPr>
            <a:spAutoFit/>
          </a:bodyPr>
          <a:lstStyle/>
          <a:p>
            <a:pPr marL="344488" lvl="1" indent="-230188">
              <a:lnSpc>
                <a:spcPct val="85000"/>
              </a:lnSpc>
              <a:spcBef>
                <a:spcPct val="25000"/>
              </a:spcBef>
              <a:spcAft>
                <a:spcPct val="20000"/>
              </a:spcAft>
              <a:buClr>
                <a:schemeClr val="accent1"/>
              </a:buClr>
              <a:buFont typeface="Wingdings" pitchFamily="2" charset="2"/>
              <a:buChar char="§"/>
            </a:pPr>
            <a:r>
              <a:rPr lang="en-US" altLang="zh-CN" sz="1700"/>
              <a:t>Workload manager </a:t>
            </a:r>
            <a:r>
              <a:rPr lang="zh-CN" altLang="en-US" sz="1700"/>
              <a:t>配置集群行为来满足服务级别的要求</a:t>
            </a:r>
          </a:p>
          <a:p>
            <a:pPr marL="344488" lvl="1" indent="-230188">
              <a:lnSpc>
                <a:spcPct val="85000"/>
              </a:lnSpc>
              <a:spcBef>
                <a:spcPct val="25000"/>
              </a:spcBef>
              <a:spcAft>
                <a:spcPct val="20000"/>
              </a:spcAft>
              <a:buClr>
                <a:schemeClr val="accent1"/>
              </a:buClr>
              <a:buFont typeface="Wingdings" pitchFamily="2" charset="2"/>
              <a:buChar char="§"/>
            </a:pPr>
            <a:r>
              <a:rPr lang="zh-CN" altLang="en-US" sz="1700"/>
              <a:t>不需要应用逻辑改变</a:t>
            </a:r>
          </a:p>
        </p:txBody>
      </p:sp>
      <p:sp>
        <p:nvSpPr>
          <p:cNvPr id="33803" name="Rectangle 11"/>
          <p:cNvSpPr>
            <a:spLocks/>
          </p:cNvSpPr>
          <p:nvPr/>
        </p:nvSpPr>
        <p:spPr bwMode="auto">
          <a:xfrm>
            <a:off x="2916238" y="5178425"/>
            <a:ext cx="5895975" cy="650875"/>
          </a:xfrm>
          <a:prstGeom prst="rect">
            <a:avLst/>
          </a:prstGeom>
          <a:noFill/>
          <a:ln w="9525">
            <a:noFill/>
            <a:miter lim="800000"/>
            <a:headEnd/>
            <a:tailEnd/>
          </a:ln>
        </p:spPr>
        <p:txBody>
          <a:bodyPr>
            <a:spAutoFit/>
          </a:bodyPr>
          <a:lstStyle/>
          <a:p>
            <a:pPr marL="344488" lvl="1" indent="-230188">
              <a:lnSpc>
                <a:spcPct val="85000"/>
              </a:lnSpc>
              <a:spcBef>
                <a:spcPct val="25000"/>
              </a:spcBef>
              <a:spcAft>
                <a:spcPct val="20000"/>
              </a:spcAft>
              <a:buClr>
                <a:schemeClr val="accent1"/>
              </a:buClr>
              <a:buFont typeface="Wingdings" pitchFamily="2" charset="2"/>
              <a:buChar char="§"/>
            </a:pPr>
            <a:r>
              <a:rPr lang="zh-CN" altLang="en-US" sz="1700"/>
              <a:t>可提供应用分区和路由</a:t>
            </a:r>
          </a:p>
          <a:p>
            <a:pPr marL="344488" lvl="1" indent="-230188">
              <a:lnSpc>
                <a:spcPct val="85000"/>
              </a:lnSpc>
              <a:spcBef>
                <a:spcPct val="25000"/>
              </a:spcBef>
              <a:spcAft>
                <a:spcPct val="20000"/>
              </a:spcAft>
              <a:buClr>
                <a:schemeClr val="accent1"/>
              </a:buClr>
              <a:buFont typeface="Wingdings" pitchFamily="2" charset="2"/>
              <a:buChar char="§"/>
            </a:pPr>
            <a:r>
              <a:rPr lang="zh-CN" altLang="en-US" sz="1700"/>
              <a:t>降低内部进程通讯的负担</a:t>
            </a:r>
          </a:p>
        </p:txBody>
      </p:sp>
      <p:sp>
        <p:nvSpPr>
          <p:cNvPr id="33804" name="Text Box 12"/>
          <p:cNvSpPr txBox="1">
            <a:spLocks noChangeArrowheads="1"/>
          </p:cNvSpPr>
          <p:nvPr/>
        </p:nvSpPr>
        <p:spPr bwMode="auto">
          <a:xfrm>
            <a:off x="276225" y="2125663"/>
            <a:ext cx="2232025" cy="300037"/>
          </a:xfrm>
          <a:prstGeom prst="rect">
            <a:avLst/>
          </a:prstGeom>
          <a:noFill/>
          <a:ln w="9525">
            <a:noFill/>
            <a:miter lim="800000"/>
            <a:headEnd/>
            <a:tailEnd/>
          </a:ln>
        </p:spPr>
        <p:txBody>
          <a:bodyPr wrap="none">
            <a:spAutoFit/>
          </a:bodyPr>
          <a:lstStyle/>
          <a:p>
            <a:pPr>
              <a:lnSpc>
                <a:spcPct val="85000"/>
              </a:lnSpc>
              <a:spcBef>
                <a:spcPct val="25000"/>
              </a:spcBef>
            </a:pPr>
            <a:r>
              <a:rPr lang="zh-CN" altLang="en-US" sz="1600" b="1">
                <a:latin typeface="Verdana" pitchFamily="34" charset="0"/>
              </a:rPr>
              <a:t>提供更高的连续可用性</a:t>
            </a:r>
          </a:p>
        </p:txBody>
      </p:sp>
      <p:sp>
        <p:nvSpPr>
          <p:cNvPr id="33805" name="Text Box 13"/>
          <p:cNvSpPr txBox="1">
            <a:spLocks noChangeArrowheads="1"/>
          </p:cNvSpPr>
          <p:nvPr/>
        </p:nvSpPr>
        <p:spPr bwMode="auto">
          <a:xfrm>
            <a:off x="276225" y="3228975"/>
            <a:ext cx="1785938" cy="300038"/>
          </a:xfrm>
          <a:prstGeom prst="rect">
            <a:avLst/>
          </a:prstGeom>
          <a:noFill/>
          <a:ln w="9525">
            <a:noFill/>
            <a:miter lim="800000"/>
            <a:headEnd/>
            <a:tailEnd/>
          </a:ln>
        </p:spPr>
        <p:txBody>
          <a:bodyPr wrap="none">
            <a:spAutoFit/>
          </a:bodyPr>
          <a:lstStyle/>
          <a:p>
            <a:pPr>
              <a:lnSpc>
                <a:spcPct val="85000"/>
              </a:lnSpc>
              <a:spcBef>
                <a:spcPct val="25000"/>
              </a:spcBef>
            </a:pPr>
            <a:r>
              <a:rPr lang="zh-CN" altLang="en-US" sz="1600" b="1">
                <a:latin typeface="Verdana" pitchFamily="34" charset="0"/>
              </a:rPr>
              <a:t>内置</a:t>
            </a:r>
            <a:r>
              <a:rPr lang="en-US" altLang="zh-CN" sz="1600" b="1">
                <a:latin typeface="Verdana" pitchFamily="34" charset="0"/>
              </a:rPr>
              <a:t>cluster</a:t>
            </a:r>
            <a:r>
              <a:rPr lang="zh-CN" altLang="en-US" sz="1600" b="1">
                <a:latin typeface="Verdana" pitchFamily="34" charset="0"/>
              </a:rPr>
              <a:t>软件</a:t>
            </a:r>
          </a:p>
        </p:txBody>
      </p:sp>
      <p:sp>
        <p:nvSpPr>
          <p:cNvPr id="33806" name="Text Box 14"/>
          <p:cNvSpPr txBox="1">
            <a:spLocks noChangeArrowheads="1"/>
          </p:cNvSpPr>
          <p:nvPr/>
        </p:nvSpPr>
        <p:spPr bwMode="auto">
          <a:xfrm>
            <a:off x="276225" y="4217988"/>
            <a:ext cx="1617663" cy="300037"/>
          </a:xfrm>
          <a:prstGeom prst="rect">
            <a:avLst/>
          </a:prstGeom>
          <a:noFill/>
          <a:ln w="9525">
            <a:noFill/>
            <a:miter lim="800000"/>
            <a:headEnd/>
            <a:tailEnd/>
          </a:ln>
        </p:spPr>
        <p:txBody>
          <a:bodyPr wrap="none">
            <a:spAutoFit/>
          </a:bodyPr>
          <a:lstStyle/>
          <a:p>
            <a:pPr>
              <a:lnSpc>
                <a:spcPct val="85000"/>
              </a:lnSpc>
              <a:spcBef>
                <a:spcPct val="25000"/>
              </a:spcBef>
            </a:pPr>
            <a:r>
              <a:rPr lang="zh-CN" altLang="en-US" sz="1600" b="1">
                <a:latin typeface="Verdana" pitchFamily="34" charset="0"/>
              </a:rPr>
              <a:t>自动的均衡负载</a:t>
            </a:r>
          </a:p>
        </p:txBody>
      </p:sp>
      <p:sp>
        <p:nvSpPr>
          <p:cNvPr id="33807" name="Text Box 15"/>
          <p:cNvSpPr txBox="1">
            <a:spLocks noChangeArrowheads="1"/>
          </p:cNvSpPr>
          <p:nvPr/>
        </p:nvSpPr>
        <p:spPr bwMode="auto">
          <a:xfrm>
            <a:off x="276225" y="5208588"/>
            <a:ext cx="1822450" cy="300037"/>
          </a:xfrm>
          <a:prstGeom prst="rect">
            <a:avLst/>
          </a:prstGeom>
          <a:noFill/>
          <a:ln w="9525">
            <a:noFill/>
            <a:miter lim="800000"/>
            <a:headEnd/>
            <a:tailEnd/>
          </a:ln>
        </p:spPr>
        <p:txBody>
          <a:bodyPr wrap="none">
            <a:spAutoFit/>
          </a:bodyPr>
          <a:lstStyle/>
          <a:p>
            <a:pPr>
              <a:lnSpc>
                <a:spcPct val="85000"/>
              </a:lnSpc>
              <a:spcBef>
                <a:spcPct val="25000"/>
              </a:spcBef>
            </a:pPr>
            <a:r>
              <a:rPr lang="zh-CN" altLang="en-US" sz="1600" b="1">
                <a:latin typeface="Verdana" pitchFamily="34" charset="0"/>
              </a:rPr>
              <a:t>易管理的逻辑集群</a:t>
            </a:r>
          </a:p>
        </p:txBody>
      </p:sp>
      <p:grpSp>
        <p:nvGrpSpPr>
          <p:cNvPr id="33808" name="Group 43"/>
          <p:cNvGrpSpPr>
            <a:grpSpLocks/>
          </p:cNvGrpSpPr>
          <p:nvPr/>
        </p:nvGrpSpPr>
        <p:grpSpPr bwMode="auto">
          <a:xfrm>
            <a:off x="5895975" y="4703763"/>
            <a:ext cx="3068638" cy="2109787"/>
            <a:chOff x="748" y="1389"/>
            <a:chExt cx="1933" cy="1329"/>
          </a:xfrm>
        </p:grpSpPr>
        <p:pic>
          <p:nvPicPr>
            <p:cNvPr id="3380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1211" y="2099"/>
              <a:ext cx="249" cy="156"/>
            </a:xfrm>
            <a:prstGeom prst="rect">
              <a:avLst/>
            </a:prstGeom>
            <a:noFill/>
            <a:ln w="9525">
              <a:noFill/>
              <a:miter lim="800000"/>
              <a:headEnd/>
              <a:tailEnd/>
            </a:ln>
          </p:spPr>
        </p:pic>
        <p:sp>
          <p:nvSpPr>
            <p:cNvPr id="33810" name="Line 11"/>
            <p:cNvSpPr>
              <a:spLocks noChangeShapeType="1"/>
            </p:cNvSpPr>
            <p:nvPr/>
          </p:nvSpPr>
          <p:spPr bwMode="gray">
            <a:xfrm>
              <a:off x="1163" y="1934"/>
              <a:ext cx="123" cy="144"/>
            </a:xfrm>
            <a:prstGeom prst="line">
              <a:avLst/>
            </a:prstGeom>
            <a:noFill/>
            <a:ln w="28575">
              <a:solidFill>
                <a:schemeClr val="tx1"/>
              </a:solidFill>
              <a:round/>
              <a:headEnd/>
              <a:tailEnd/>
            </a:ln>
          </p:spPr>
          <p:txBody>
            <a:bodyPr/>
            <a:lstStyle/>
            <a:p>
              <a:endParaRPr lang="zh-CN" altLang="en-US"/>
            </a:p>
          </p:txBody>
        </p:sp>
        <p:sp>
          <p:nvSpPr>
            <p:cNvPr id="33811" name="Rectangle 12"/>
            <p:cNvSpPr>
              <a:spLocks noChangeArrowheads="1"/>
            </p:cNvSpPr>
            <p:nvPr/>
          </p:nvSpPr>
          <p:spPr bwMode="gray">
            <a:xfrm>
              <a:off x="1050" y="1397"/>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33812" name="Rectangle 13"/>
            <p:cNvSpPr>
              <a:spLocks noChangeArrowheads="1"/>
            </p:cNvSpPr>
            <p:nvPr/>
          </p:nvSpPr>
          <p:spPr bwMode="gray">
            <a:xfrm>
              <a:off x="1044" y="1752"/>
              <a:ext cx="212" cy="179"/>
            </a:xfrm>
            <a:prstGeom prst="rect">
              <a:avLst/>
            </a:prstGeom>
            <a:solidFill>
              <a:schemeClr val="hlink"/>
            </a:solidFill>
            <a:ln w="9525">
              <a:noFill/>
              <a:miter lim="800000"/>
              <a:headEnd/>
              <a:tailEnd/>
            </a:ln>
          </p:spPr>
          <p:txBody>
            <a:bodyPr wrap="none" anchor="ctr"/>
            <a:lstStyle/>
            <a:p>
              <a:endParaRPr lang="zh-CN" altLang="zh-CN"/>
            </a:p>
          </p:txBody>
        </p:sp>
        <p:sp>
          <p:nvSpPr>
            <p:cNvPr id="33813" name="Rectangle 14"/>
            <p:cNvSpPr>
              <a:spLocks noChangeArrowheads="1"/>
            </p:cNvSpPr>
            <p:nvPr/>
          </p:nvSpPr>
          <p:spPr bwMode="gray">
            <a:xfrm>
              <a:off x="1045" y="1399"/>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33814" name="Text Box 15"/>
            <p:cNvSpPr txBox="1">
              <a:spLocks noChangeArrowheads="1"/>
            </p:cNvSpPr>
            <p:nvPr/>
          </p:nvSpPr>
          <p:spPr bwMode="gray">
            <a:xfrm>
              <a:off x="748" y="1494"/>
              <a:ext cx="248" cy="154"/>
            </a:xfrm>
            <a:prstGeom prst="rect">
              <a:avLst/>
            </a:prstGeom>
            <a:noFill/>
            <a:ln w="9525">
              <a:noFill/>
              <a:miter lim="800000"/>
              <a:headEnd/>
              <a:tailEnd/>
            </a:ln>
          </p:spPr>
          <p:txBody>
            <a:bodyPr wrap="none" lIns="0" tIns="0" rIns="0" bIns="0">
              <a:spAutoFit/>
            </a:bodyPr>
            <a:lstStyle/>
            <a:p>
              <a:r>
                <a:rPr lang="en-US" altLang="zh-CN" sz="1600" b="1"/>
                <a:t>App</a:t>
              </a:r>
            </a:p>
          </p:txBody>
        </p:sp>
        <p:sp>
          <p:nvSpPr>
            <p:cNvPr id="33815" name="Line 16"/>
            <p:cNvSpPr>
              <a:spLocks noChangeShapeType="1"/>
            </p:cNvSpPr>
            <p:nvPr/>
          </p:nvSpPr>
          <p:spPr bwMode="gray">
            <a:xfrm flipH="1" flipV="1">
              <a:off x="1021" y="1742"/>
              <a:ext cx="228" cy="10"/>
            </a:xfrm>
            <a:prstGeom prst="line">
              <a:avLst/>
            </a:prstGeom>
            <a:noFill/>
            <a:ln w="9525">
              <a:solidFill>
                <a:schemeClr val="tx1"/>
              </a:solidFill>
              <a:round/>
              <a:headEnd/>
              <a:tailEnd/>
            </a:ln>
          </p:spPr>
          <p:txBody>
            <a:bodyPr/>
            <a:lstStyle/>
            <a:p>
              <a:endParaRPr lang="zh-CN" altLang="en-US"/>
            </a:p>
          </p:txBody>
        </p:sp>
        <p:sp>
          <p:nvSpPr>
            <p:cNvPr id="33816" name="Rectangle 17"/>
            <p:cNvSpPr>
              <a:spLocks noChangeArrowheads="1"/>
            </p:cNvSpPr>
            <p:nvPr/>
          </p:nvSpPr>
          <p:spPr bwMode="gray">
            <a:xfrm>
              <a:off x="1395" y="1389"/>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33817" name="Rectangle 18"/>
            <p:cNvSpPr>
              <a:spLocks noChangeArrowheads="1"/>
            </p:cNvSpPr>
            <p:nvPr/>
          </p:nvSpPr>
          <p:spPr bwMode="gray">
            <a:xfrm>
              <a:off x="1394" y="1399"/>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33818" name="Text Box 19"/>
            <p:cNvSpPr txBox="1">
              <a:spLocks noChangeArrowheads="1"/>
            </p:cNvSpPr>
            <p:nvPr/>
          </p:nvSpPr>
          <p:spPr bwMode="gray">
            <a:xfrm rot="-5400000">
              <a:off x="1300" y="1599"/>
              <a:ext cx="391" cy="134"/>
            </a:xfrm>
            <a:prstGeom prst="rect">
              <a:avLst/>
            </a:prstGeom>
            <a:noFill/>
            <a:ln w="9525">
              <a:noFill/>
              <a:miter lim="800000"/>
              <a:headEnd/>
              <a:tailEnd/>
            </a:ln>
          </p:spPr>
          <p:txBody>
            <a:bodyPr wrap="none" lIns="0" tIns="0" rIns="0" bIns="0">
              <a:spAutoFit/>
            </a:bodyPr>
            <a:lstStyle/>
            <a:p>
              <a:pPr algn="ctr"/>
              <a:r>
                <a:rPr lang="en-US" altLang="zh-CN" sz="1400"/>
                <a:t>standby</a:t>
              </a:r>
            </a:p>
          </p:txBody>
        </p:sp>
        <p:sp>
          <p:nvSpPr>
            <p:cNvPr id="33819" name="Line 20"/>
            <p:cNvSpPr>
              <a:spLocks noChangeShapeType="1"/>
            </p:cNvSpPr>
            <p:nvPr/>
          </p:nvSpPr>
          <p:spPr bwMode="gray">
            <a:xfrm flipH="1">
              <a:off x="1385" y="1934"/>
              <a:ext cx="123" cy="144"/>
            </a:xfrm>
            <a:prstGeom prst="line">
              <a:avLst/>
            </a:prstGeom>
            <a:noFill/>
            <a:ln w="28575">
              <a:solidFill>
                <a:schemeClr val="tx1"/>
              </a:solidFill>
              <a:prstDash val="dash"/>
              <a:round/>
              <a:headEnd/>
              <a:tailEnd/>
            </a:ln>
          </p:spPr>
          <p:txBody>
            <a:bodyPr/>
            <a:lstStyle/>
            <a:p>
              <a:endParaRPr lang="zh-CN" altLang="en-US"/>
            </a:p>
          </p:txBody>
        </p:sp>
        <p:sp>
          <p:nvSpPr>
            <p:cNvPr id="33820" name="Text Box 19"/>
            <p:cNvSpPr txBox="1">
              <a:spLocks noChangeArrowheads="1"/>
            </p:cNvSpPr>
            <p:nvPr/>
          </p:nvSpPr>
          <p:spPr bwMode="gray">
            <a:xfrm rot="-5400000">
              <a:off x="947" y="1596"/>
              <a:ext cx="372" cy="134"/>
            </a:xfrm>
            <a:prstGeom prst="rect">
              <a:avLst/>
            </a:prstGeom>
            <a:noFill/>
            <a:ln w="9525">
              <a:noFill/>
              <a:miter lim="800000"/>
              <a:headEnd/>
              <a:tailEnd/>
            </a:ln>
          </p:spPr>
          <p:txBody>
            <a:bodyPr wrap="none" lIns="0" tIns="0" rIns="0" bIns="0">
              <a:spAutoFit/>
            </a:bodyPr>
            <a:lstStyle/>
            <a:p>
              <a:pPr algn="ctr"/>
              <a:r>
                <a:rPr lang="en-US" altLang="zh-CN" sz="1400"/>
                <a:t>primary</a:t>
              </a:r>
            </a:p>
          </p:txBody>
        </p:sp>
        <p:pic>
          <p:nvPicPr>
            <p:cNvPr id="33821"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2254" y="2118"/>
              <a:ext cx="249" cy="156"/>
            </a:xfrm>
            <a:prstGeom prst="rect">
              <a:avLst/>
            </a:prstGeom>
            <a:noFill/>
            <a:ln w="9525">
              <a:noFill/>
              <a:miter lim="800000"/>
              <a:headEnd/>
              <a:tailEnd/>
            </a:ln>
          </p:spPr>
        </p:pic>
        <p:sp>
          <p:nvSpPr>
            <p:cNvPr id="33822" name="Line 11"/>
            <p:cNvSpPr>
              <a:spLocks noChangeShapeType="1"/>
            </p:cNvSpPr>
            <p:nvPr/>
          </p:nvSpPr>
          <p:spPr bwMode="gray">
            <a:xfrm>
              <a:off x="2206" y="1953"/>
              <a:ext cx="123" cy="144"/>
            </a:xfrm>
            <a:prstGeom prst="line">
              <a:avLst/>
            </a:prstGeom>
            <a:noFill/>
            <a:ln w="28575">
              <a:solidFill>
                <a:schemeClr val="tx1"/>
              </a:solidFill>
              <a:round/>
              <a:headEnd/>
              <a:tailEnd/>
            </a:ln>
          </p:spPr>
          <p:txBody>
            <a:bodyPr/>
            <a:lstStyle/>
            <a:p>
              <a:endParaRPr lang="zh-CN" altLang="en-US"/>
            </a:p>
          </p:txBody>
        </p:sp>
        <p:sp>
          <p:nvSpPr>
            <p:cNvPr id="33823" name="Rectangle 12"/>
            <p:cNvSpPr>
              <a:spLocks noChangeArrowheads="1"/>
            </p:cNvSpPr>
            <p:nvPr/>
          </p:nvSpPr>
          <p:spPr bwMode="gray">
            <a:xfrm>
              <a:off x="2093" y="1416"/>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33824" name="Rectangle 13"/>
            <p:cNvSpPr>
              <a:spLocks noChangeArrowheads="1"/>
            </p:cNvSpPr>
            <p:nvPr/>
          </p:nvSpPr>
          <p:spPr bwMode="gray">
            <a:xfrm>
              <a:off x="2087" y="1771"/>
              <a:ext cx="212" cy="179"/>
            </a:xfrm>
            <a:prstGeom prst="rect">
              <a:avLst/>
            </a:prstGeom>
            <a:solidFill>
              <a:schemeClr val="hlink"/>
            </a:solidFill>
            <a:ln w="9525">
              <a:noFill/>
              <a:miter lim="800000"/>
              <a:headEnd/>
              <a:tailEnd/>
            </a:ln>
          </p:spPr>
          <p:txBody>
            <a:bodyPr wrap="none" anchor="ctr"/>
            <a:lstStyle/>
            <a:p>
              <a:endParaRPr lang="zh-CN" altLang="zh-CN"/>
            </a:p>
          </p:txBody>
        </p:sp>
        <p:sp>
          <p:nvSpPr>
            <p:cNvPr id="33825" name="Rectangle 14"/>
            <p:cNvSpPr>
              <a:spLocks noChangeArrowheads="1"/>
            </p:cNvSpPr>
            <p:nvPr/>
          </p:nvSpPr>
          <p:spPr bwMode="gray">
            <a:xfrm>
              <a:off x="2088" y="1418"/>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33826" name="Text Box 15"/>
            <p:cNvSpPr txBox="1">
              <a:spLocks noChangeArrowheads="1"/>
            </p:cNvSpPr>
            <p:nvPr/>
          </p:nvSpPr>
          <p:spPr bwMode="gray">
            <a:xfrm>
              <a:off x="1791" y="1513"/>
              <a:ext cx="248" cy="154"/>
            </a:xfrm>
            <a:prstGeom prst="rect">
              <a:avLst/>
            </a:prstGeom>
            <a:noFill/>
            <a:ln w="9525">
              <a:noFill/>
              <a:miter lim="800000"/>
              <a:headEnd/>
              <a:tailEnd/>
            </a:ln>
          </p:spPr>
          <p:txBody>
            <a:bodyPr wrap="none" lIns="0" tIns="0" rIns="0" bIns="0">
              <a:spAutoFit/>
            </a:bodyPr>
            <a:lstStyle/>
            <a:p>
              <a:r>
                <a:rPr lang="en-US" altLang="zh-CN" sz="1600" b="1"/>
                <a:t>App</a:t>
              </a:r>
            </a:p>
          </p:txBody>
        </p:sp>
        <p:sp>
          <p:nvSpPr>
            <p:cNvPr id="33827" name="Line 16"/>
            <p:cNvSpPr>
              <a:spLocks noChangeShapeType="1"/>
            </p:cNvSpPr>
            <p:nvPr/>
          </p:nvSpPr>
          <p:spPr bwMode="gray">
            <a:xfrm flipH="1" flipV="1">
              <a:off x="2064" y="1761"/>
              <a:ext cx="228" cy="10"/>
            </a:xfrm>
            <a:prstGeom prst="line">
              <a:avLst/>
            </a:prstGeom>
            <a:noFill/>
            <a:ln w="9525">
              <a:solidFill>
                <a:schemeClr val="tx1"/>
              </a:solidFill>
              <a:round/>
              <a:headEnd/>
              <a:tailEnd/>
            </a:ln>
          </p:spPr>
          <p:txBody>
            <a:bodyPr/>
            <a:lstStyle/>
            <a:p>
              <a:endParaRPr lang="zh-CN" altLang="en-US"/>
            </a:p>
          </p:txBody>
        </p:sp>
        <p:sp>
          <p:nvSpPr>
            <p:cNvPr id="33828" name="Rectangle 17"/>
            <p:cNvSpPr>
              <a:spLocks noChangeArrowheads="1"/>
            </p:cNvSpPr>
            <p:nvPr/>
          </p:nvSpPr>
          <p:spPr bwMode="gray">
            <a:xfrm>
              <a:off x="2438" y="1408"/>
              <a:ext cx="209" cy="538"/>
            </a:xfrm>
            <a:prstGeom prst="rect">
              <a:avLst/>
            </a:prstGeom>
            <a:solidFill>
              <a:schemeClr val="bg1"/>
            </a:solidFill>
            <a:ln w="9525">
              <a:noFill/>
              <a:miter lim="800000"/>
              <a:headEnd/>
              <a:tailEnd/>
            </a:ln>
          </p:spPr>
          <p:txBody>
            <a:bodyPr wrap="none" anchor="ctr"/>
            <a:lstStyle/>
            <a:p>
              <a:endParaRPr lang="zh-CN" altLang="zh-CN"/>
            </a:p>
          </p:txBody>
        </p:sp>
        <p:sp>
          <p:nvSpPr>
            <p:cNvPr id="33829" name="Rectangle 18"/>
            <p:cNvSpPr>
              <a:spLocks noChangeArrowheads="1"/>
            </p:cNvSpPr>
            <p:nvPr/>
          </p:nvSpPr>
          <p:spPr bwMode="gray">
            <a:xfrm>
              <a:off x="2437" y="1418"/>
              <a:ext cx="217" cy="532"/>
            </a:xfrm>
            <a:prstGeom prst="rect">
              <a:avLst/>
            </a:prstGeom>
            <a:noFill/>
            <a:ln w="38100">
              <a:solidFill>
                <a:schemeClr val="tx1"/>
              </a:solidFill>
              <a:miter lim="800000"/>
              <a:headEnd/>
              <a:tailEnd/>
            </a:ln>
          </p:spPr>
          <p:txBody>
            <a:bodyPr wrap="none" anchor="ctr"/>
            <a:lstStyle/>
            <a:p>
              <a:endParaRPr lang="zh-CN" altLang="zh-CN"/>
            </a:p>
          </p:txBody>
        </p:sp>
        <p:sp>
          <p:nvSpPr>
            <p:cNvPr id="33830" name="Line 20"/>
            <p:cNvSpPr>
              <a:spLocks noChangeShapeType="1"/>
            </p:cNvSpPr>
            <p:nvPr/>
          </p:nvSpPr>
          <p:spPr bwMode="gray">
            <a:xfrm flipH="1">
              <a:off x="2428" y="1953"/>
              <a:ext cx="123" cy="144"/>
            </a:xfrm>
            <a:prstGeom prst="line">
              <a:avLst/>
            </a:prstGeom>
            <a:noFill/>
            <a:ln w="28575">
              <a:solidFill>
                <a:schemeClr val="tx1"/>
              </a:solidFill>
              <a:round/>
              <a:headEnd/>
              <a:tailEnd/>
            </a:ln>
          </p:spPr>
          <p:txBody>
            <a:bodyPr/>
            <a:lstStyle/>
            <a:p>
              <a:endParaRPr lang="zh-CN" altLang="en-US"/>
            </a:p>
          </p:txBody>
        </p:sp>
        <p:sp>
          <p:nvSpPr>
            <p:cNvPr id="33831" name="Text Box 19"/>
            <p:cNvSpPr txBox="1">
              <a:spLocks noChangeArrowheads="1"/>
            </p:cNvSpPr>
            <p:nvPr/>
          </p:nvSpPr>
          <p:spPr bwMode="gray">
            <a:xfrm rot="-5400000">
              <a:off x="1990" y="1599"/>
              <a:ext cx="372" cy="134"/>
            </a:xfrm>
            <a:prstGeom prst="rect">
              <a:avLst/>
            </a:prstGeom>
            <a:noFill/>
            <a:ln w="9525">
              <a:noFill/>
              <a:miter lim="800000"/>
              <a:headEnd/>
              <a:tailEnd/>
            </a:ln>
          </p:spPr>
          <p:txBody>
            <a:bodyPr wrap="none" lIns="0" tIns="0" rIns="0" bIns="0">
              <a:spAutoFit/>
            </a:bodyPr>
            <a:lstStyle/>
            <a:p>
              <a:pPr algn="ctr"/>
              <a:r>
                <a:rPr lang="en-US" altLang="zh-CN" sz="1400"/>
                <a:t>primary</a:t>
              </a:r>
            </a:p>
          </p:txBody>
        </p:sp>
        <p:sp>
          <p:nvSpPr>
            <p:cNvPr id="33832" name="Rectangle 13"/>
            <p:cNvSpPr>
              <a:spLocks noChangeArrowheads="1"/>
            </p:cNvSpPr>
            <p:nvPr/>
          </p:nvSpPr>
          <p:spPr bwMode="gray">
            <a:xfrm>
              <a:off x="2426" y="1761"/>
              <a:ext cx="212" cy="179"/>
            </a:xfrm>
            <a:prstGeom prst="rect">
              <a:avLst/>
            </a:prstGeom>
            <a:solidFill>
              <a:schemeClr val="hlink"/>
            </a:solidFill>
            <a:ln w="9525">
              <a:noFill/>
              <a:miter lim="800000"/>
              <a:headEnd/>
              <a:tailEnd/>
            </a:ln>
          </p:spPr>
          <p:txBody>
            <a:bodyPr wrap="none" anchor="ctr"/>
            <a:lstStyle/>
            <a:p>
              <a:endParaRPr lang="zh-CN" altLang="zh-CN"/>
            </a:p>
          </p:txBody>
        </p:sp>
        <p:sp>
          <p:nvSpPr>
            <p:cNvPr id="33833" name="Text Box 19"/>
            <p:cNvSpPr txBox="1">
              <a:spLocks noChangeArrowheads="1"/>
            </p:cNvSpPr>
            <p:nvPr/>
          </p:nvSpPr>
          <p:spPr bwMode="gray">
            <a:xfrm rot="-5400000">
              <a:off x="2353" y="1615"/>
              <a:ext cx="372" cy="134"/>
            </a:xfrm>
            <a:prstGeom prst="rect">
              <a:avLst/>
            </a:prstGeom>
            <a:noFill/>
            <a:ln w="9525">
              <a:noFill/>
              <a:miter lim="800000"/>
              <a:headEnd/>
              <a:tailEnd/>
            </a:ln>
          </p:spPr>
          <p:txBody>
            <a:bodyPr wrap="none" lIns="0" tIns="0" rIns="0" bIns="0">
              <a:spAutoFit/>
            </a:bodyPr>
            <a:lstStyle/>
            <a:p>
              <a:pPr algn="ctr"/>
              <a:r>
                <a:rPr lang="en-US" altLang="zh-CN" sz="1400"/>
                <a:t>pirmary</a:t>
              </a:r>
            </a:p>
          </p:txBody>
        </p:sp>
        <p:sp>
          <p:nvSpPr>
            <p:cNvPr id="33834" name="Text Box 69"/>
            <p:cNvSpPr txBox="1">
              <a:spLocks noChangeArrowheads="1"/>
            </p:cNvSpPr>
            <p:nvPr/>
          </p:nvSpPr>
          <p:spPr bwMode="auto">
            <a:xfrm>
              <a:off x="1099" y="2435"/>
              <a:ext cx="316" cy="231"/>
            </a:xfrm>
            <a:prstGeom prst="rect">
              <a:avLst/>
            </a:prstGeom>
            <a:noFill/>
            <a:ln w="9525">
              <a:noFill/>
              <a:miter lim="800000"/>
              <a:headEnd/>
              <a:tailEnd/>
            </a:ln>
          </p:spPr>
          <p:txBody>
            <a:bodyPr wrap="none">
              <a:spAutoFit/>
            </a:bodyPr>
            <a:lstStyle/>
            <a:p>
              <a:r>
                <a:rPr lang="en-US" altLang="zh-CN"/>
                <a:t>HA</a:t>
              </a:r>
            </a:p>
          </p:txBody>
        </p:sp>
        <p:sp>
          <p:nvSpPr>
            <p:cNvPr id="33835" name="Text Box 70"/>
            <p:cNvSpPr txBox="1">
              <a:spLocks noChangeArrowheads="1"/>
            </p:cNvSpPr>
            <p:nvPr/>
          </p:nvSpPr>
          <p:spPr bwMode="auto">
            <a:xfrm>
              <a:off x="2109" y="2487"/>
              <a:ext cx="572" cy="231"/>
            </a:xfrm>
            <a:prstGeom prst="rect">
              <a:avLst/>
            </a:prstGeom>
            <a:noFill/>
            <a:ln w="9525">
              <a:noFill/>
              <a:miter lim="800000"/>
              <a:headEnd/>
              <a:tailEnd/>
            </a:ln>
          </p:spPr>
          <p:txBody>
            <a:bodyPr wrap="none">
              <a:spAutoFit/>
            </a:bodyPr>
            <a:lstStyle/>
            <a:p>
              <a:r>
                <a:rPr lang="en-US" altLang="zh-CN"/>
                <a:t>Cluster</a:t>
              </a:r>
            </a:p>
          </p:txBody>
        </p:sp>
      </p:gr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71438" y="142875"/>
            <a:ext cx="6858000" cy="876300"/>
          </a:xfrm>
        </p:spPr>
        <p:txBody>
          <a:bodyPr/>
          <a:lstStyle/>
          <a:p>
            <a:pPr eaLnBrk="1" hangingPunct="1">
              <a:defRPr/>
            </a:pPr>
            <a:r>
              <a:rPr lang="zh-CN" altLang="en-US" smtClean="0">
                <a:effectLst>
                  <a:outerShdw blurRad="38100" dist="38100" dir="2700000" algn="tl">
                    <a:srgbClr val="000000"/>
                  </a:outerShdw>
                </a:effectLst>
                <a:ea typeface="宋体" pitchFamily="2" charset="-122"/>
              </a:rPr>
              <a:t>企业业务持续可用的必要性</a:t>
            </a:r>
          </a:p>
        </p:txBody>
      </p:sp>
      <p:sp>
        <p:nvSpPr>
          <p:cNvPr id="20483" name="Rectangle 3"/>
          <p:cNvSpPr>
            <a:spLocks noGrp="1" noChangeArrowheads="1"/>
          </p:cNvSpPr>
          <p:nvPr>
            <p:ph type="body" idx="1"/>
          </p:nvPr>
        </p:nvSpPr>
        <p:spPr>
          <a:xfrm>
            <a:off x="323850" y="1484313"/>
            <a:ext cx="8534400" cy="3097212"/>
          </a:xfrm>
        </p:spPr>
        <p:txBody>
          <a:bodyPr/>
          <a:lstStyle/>
          <a:p>
            <a:pPr marL="0" indent="0" eaLnBrk="1" hangingPunct="1">
              <a:buClr>
                <a:schemeClr val="accent1"/>
              </a:buClr>
              <a:buSzPct val="90000"/>
              <a:buFont typeface="Wingdings" pitchFamily="2" charset="2"/>
              <a:buNone/>
            </a:pPr>
            <a:r>
              <a:rPr lang="zh-CN" altLang="en-US" sz="2000" smtClean="0">
                <a:ea typeface="宋体" charset="-122"/>
              </a:rPr>
              <a:t>各种灾难或突发事件的发生，使企业信息系统中断，企业应用停止或丢失重要数据，导致整个企业业务受到重大影响</a:t>
            </a:r>
          </a:p>
          <a:p>
            <a:pPr lvl="1" eaLnBrk="1" hangingPunct="1">
              <a:buSzPct val="90000"/>
              <a:buFont typeface="Wingdings" pitchFamily="2" charset="2"/>
              <a:buChar char="n"/>
            </a:pPr>
            <a:r>
              <a:rPr lang="zh-CN" altLang="en-US" smtClean="0">
                <a:ea typeface="宋体" charset="-122"/>
              </a:rPr>
              <a:t>收入减少、利润降低、客户流失、声誉受损</a:t>
            </a:r>
          </a:p>
          <a:p>
            <a:pPr marL="0" indent="0" eaLnBrk="1" hangingPunct="1">
              <a:buClr>
                <a:schemeClr val="accent1"/>
              </a:buClr>
              <a:buSzPct val="90000"/>
              <a:buFont typeface="Wingdings" pitchFamily="2" charset="2"/>
              <a:buNone/>
            </a:pPr>
            <a:r>
              <a:rPr lang="zh-CN" altLang="en-US" sz="2000" smtClean="0">
                <a:ea typeface="宋体" charset="-122"/>
              </a:rPr>
              <a:t>建立真正意义上保证企业业务持续运转的灾备系统已成为当今企业发展战略的重要组成部分，成为企业保证业务可持续发展的重要手段</a:t>
            </a:r>
            <a:r>
              <a:rPr lang="zh-CN" altLang="en-US" smtClean="0">
                <a:ea typeface="宋体" charset="-122"/>
              </a:rPr>
              <a:t> </a:t>
            </a:r>
          </a:p>
        </p:txBody>
      </p:sp>
      <p:sp>
        <p:nvSpPr>
          <p:cNvPr id="20484" name="AutoShape 4"/>
          <p:cNvSpPr>
            <a:spLocks noChangeArrowheads="1"/>
          </p:cNvSpPr>
          <p:nvPr/>
        </p:nvSpPr>
        <p:spPr bwMode="auto">
          <a:xfrm>
            <a:off x="571500" y="3786188"/>
            <a:ext cx="6480175" cy="1798637"/>
          </a:xfrm>
          <a:prstGeom prst="foldedCorner">
            <a:avLst>
              <a:gd name="adj" fmla="val 12500"/>
            </a:avLst>
          </a:prstGeom>
          <a:solidFill>
            <a:schemeClr val="hlink"/>
          </a:solidFill>
          <a:ln w="9525">
            <a:solidFill>
              <a:srgbClr val="800000"/>
            </a:solidFill>
            <a:round/>
            <a:headEnd/>
            <a:tailEnd/>
          </a:ln>
        </p:spPr>
        <p:txBody>
          <a:bodyPr anchor="ctr"/>
          <a:lstStyle/>
          <a:p>
            <a:r>
              <a:rPr lang="zh-CN" altLang="en-US" sz="2000" i="1"/>
              <a:t>“业务连续性管理（</a:t>
            </a:r>
            <a:r>
              <a:rPr lang="en-US" altLang="zh-CN" sz="2000" i="1"/>
              <a:t>BCM</a:t>
            </a:r>
            <a:r>
              <a:rPr lang="zh-CN" altLang="en-US" sz="2000" i="1"/>
              <a:t>）不是一个概念，也不是一个产品，而是与公司治理紧密联系在一起，是公司治理中至关重要的一环。”</a:t>
            </a:r>
          </a:p>
          <a:p>
            <a:pPr algn="r"/>
            <a:r>
              <a:rPr lang="en-US" altLang="zh-CN" sz="1600"/>
              <a:t>——</a:t>
            </a:r>
            <a:r>
              <a:rPr lang="zh-CN" altLang="en-US" sz="1600"/>
              <a:t>美国国际灾难恢复协会（</a:t>
            </a:r>
            <a:r>
              <a:rPr lang="en-US" altLang="zh-CN" sz="1600"/>
              <a:t>DRII</a:t>
            </a:r>
            <a:r>
              <a:rPr lang="zh-CN" altLang="en-US" sz="1600"/>
              <a:t>）教育委员会主席</a:t>
            </a:r>
            <a:r>
              <a:rPr lang="en-US" altLang="zh-CN" sz="1600"/>
              <a:t>Scotphelps</a:t>
            </a:r>
            <a:endParaRPr lang="zh-CN" altLang="en-US" sz="1600"/>
          </a:p>
        </p:txBody>
      </p:sp>
      <p:pic>
        <p:nvPicPr>
          <p:cNvPr id="20485" name="Picture 38" descr="火灾"/>
          <p:cNvPicPr>
            <a:picLocks noChangeAspect="1" noChangeArrowheads="1"/>
          </p:cNvPicPr>
          <p:nvPr/>
        </p:nvPicPr>
        <p:blipFill>
          <a:blip r:embed="rId3" cstate="print"/>
          <a:srcRect/>
          <a:stretch>
            <a:fillRect/>
          </a:stretch>
        </p:blipFill>
        <p:spPr bwMode="auto">
          <a:xfrm>
            <a:off x="4500563" y="5661025"/>
            <a:ext cx="1792287" cy="990600"/>
          </a:xfrm>
          <a:prstGeom prst="rect">
            <a:avLst/>
          </a:prstGeom>
          <a:noFill/>
          <a:ln w="9525">
            <a:noFill/>
            <a:miter lim="800000"/>
            <a:headEnd/>
            <a:tailEnd/>
          </a:ln>
        </p:spPr>
      </p:pic>
      <p:pic>
        <p:nvPicPr>
          <p:cNvPr id="20486" name="Picture 39" descr="人为破坏"/>
          <p:cNvPicPr>
            <a:picLocks noChangeAspect="1" noChangeArrowheads="1"/>
          </p:cNvPicPr>
          <p:nvPr/>
        </p:nvPicPr>
        <p:blipFill>
          <a:blip r:embed="rId4" cstate="print"/>
          <a:srcRect/>
          <a:stretch>
            <a:fillRect/>
          </a:stretch>
        </p:blipFill>
        <p:spPr bwMode="auto">
          <a:xfrm>
            <a:off x="6572250" y="5214938"/>
            <a:ext cx="1712913" cy="990600"/>
          </a:xfrm>
          <a:prstGeom prst="rect">
            <a:avLst/>
          </a:prstGeom>
          <a:noFill/>
          <a:ln w="9525">
            <a:noFill/>
            <a:miter lim="800000"/>
            <a:headEnd/>
            <a:tailEnd/>
          </a:ln>
        </p:spPr>
      </p:pic>
      <p:pic>
        <p:nvPicPr>
          <p:cNvPr id="20487" name="Picture 10"/>
          <p:cNvPicPr>
            <a:picLocks noChangeAspect="1" noChangeArrowheads="1"/>
          </p:cNvPicPr>
          <p:nvPr/>
        </p:nvPicPr>
        <p:blipFill>
          <a:blip r:embed="rId5" cstate="print"/>
          <a:srcRect/>
          <a:stretch>
            <a:fillRect/>
          </a:stretch>
        </p:blipFill>
        <p:spPr bwMode="auto">
          <a:xfrm>
            <a:off x="7451725" y="3644900"/>
            <a:ext cx="1333500" cy="14509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6792913" y="149225"/>
            <a:ext cx="2351087" cy="1069975"/>
            <a:chOff x="2989" y="1313"/>
            <a:chExt cx="1481" cy="674"/>
          </a:xfrm>
        </p:grpSpPr>
        <p:sp>
          <p:nvSpPr>
            <p:cNvPr id="34865" name="Rectangle 3"/>
            <p:cNvSpPr>
              <a:spLocks noChangeArrowheads="1"/>
            </p:cNvSpPr>
            <p:nvPr/>
          </p:nvSpPr>
          <p:spPr bwMode="auto">
            <a:xfrm flipV="1">
              <a:off x="3504" y="1313"/>
              <a:ext cx="175" cy="138"/>
            </a:xfrm>
            <a:prstGeom prst="rect">
              <a:avLst/>
            </a:prstGeom>
            <a:solidFill>
              <a:srgbClr val="FF6600">
                <a:alpha val="52156"/>
              </a:srgbClr>
            </a:solidFill>
            <a:ln w="9525">
              <a:noFill/>
              <a:miter lim="800000"/>
              <a:headEnd/>
              <a:tailEnd/>
            </a:ln>
          </p:spPr>
          <p:txBody>
            <a:bodyPr wrap="none" anchor="ctr"/>
            <a:lstStyle/>
            <a:p>
              <a:endParaRPr lang="zh-CN" altLang="zh-CN"/>
            </a:p>
          </p:txBody>
        </p:sp>
        <p:sp>
          <p:nvSpPr>
            <p:cNvPr id="34866" name="Rectangle 4"/>
            <p:cNvSpPr>
              <a:spLocks noChangeArrowheads="1"/>
            </p:cNvSpPr>
            <p:nvPr/>
          </p:nvSpPr>
          <p:spPr bwMode="auto">
            <a:xfrm>
              <a:off x="3288" y="1709"/>
              <a:ext cx="1017" cy="69"/>
            </a:xfrm>
            <a:prstGeom prst="rect">
              <a:avLst/>
            </a:prstGeom>
            <a:solidFill>
              <a:schemeClr val="folHlink">
                <a:alpha val="67842"/>
              </a:schemeClr>
            </a:solidFill>
            <a:ln w="9525">
              <a:noFill/>
              <a:miter lim="800000"/>
              <a:headEnd/>
              <a:tailEnd/>
            </a:ln>
          </p:spPr>
          <p:txBody>
            <a:bodyPr wrap="none" anchor="ctr"/>
            <a:lstStyle/>
            <a:p>
              <a:endParaRPr lang="zh-CN" altLang="zh-CN"/>
            </a:p>
          </p:txBody>
        </p:sp>
        <p:sp>
          <p:nvSpPr>
            <p:cNvPr id="34867" name="Rectangle 5"/>
            <p:cNvSpPr>
              <a:spLocks noChangeArrowheads="1"/>
            </p:cNvSpPr>
            <p:nvPr/>
          </p:nvSpPr>
          <p:spPr bwMode="auto">
            <a:xfrm>
              <a:off x="3072" y="1536"/>
              <a:ext cx="1398" cy="174"/>
            </a:xfrm>
            <a:prstGeom prst="rect">
              <a:avLst/>
            </a:prstGeom>
            <a:solidFill>
              <a:srgbClr val="006666">
                <a:alpha val="85881"/>
              </a:srgbClr>
            </a:solidFill>
            <a:ln w="9525">
              <a:noFill/>
              <a:miter lim="800000"/>
              <a:headEnd/>
              <a:tailEnd/>
            </a:ln>
          </p:spPr>
          <p:txBody>
            <a:bodyPr wrap="none" anchor="ctr"/>
            <a:lstStyle/>
            <a:p>
              <a:endParaRPr lang="zh-CN" altLang="zh-CN"/>
            </a:p>
          </p:txBody>
        </p:sp>
        <p:sp>
          <p:nvSpPr>
            <p:cNvPr id="34868" name="Rectangle 6"/>
            <p:cNvSpPr>
              <a:spLocks noChangeArrowheads="1"/>
            </p:cNvSpPr>
            <p:nvPr/>
          </p:nvSpPr>
          <p:spPr bwMode="auto">
            <a:xfrm flipV="1">
              <a:off x="3268" y="1379"/>
              <a:ext cx="561" cy="167"/>
            </a:xfrm>
            <a:prstGeom prst="rect">
              <a:avLst/>
            </a:prstGeom>
            <a:solidFill>
              <a:srgbClr val="829800">
                <a:alpha val="43137"/>
              </a:srgbClr>
            </a:solidFill>
            <a:ln w="9525">
              <a:noFill/>
              <a:miter lim="800000"/>
              <a:headEnd/>
              <a:tailEnd/>
            </a:ln>
          </p:spPr>
          <p:txBody>
            <a:bodyPr wrap="none" anchor="ctr"/>
            <a:lstStyle/>
            <a:p>
              <a:endParaRPr lang="zh-CN" altLang="zh-CN"/>
            </a:p>
          </p:txBody>
        </p:sp>
        <p:sp>
          <p:nvSpPr>
            <p:cNvPr id="34869" name="Rectangle 7"/>
            <p:cNvSpPr>
              <a:spLocks noChangeArrowheads="1"/>
            </p:cNvSpPr>
            <p:nvPr/>
          </p:nvSpPr>
          <p:spPr bwMode="auto">
            <a:xfrm flipV="1">
              <a:off x="3717" y="1729"/>
              <a:ext cx="453" cy="164"/>
            </a:xfrm>
            <a:prstGeom prst="rect">
              <a:avLst/>
            </a:prstGeom>
            <a:solidFill>
              <a:srgbClr val="829800">
                <a:alpha val="43137"/>
              </a:srgbClr>
            </a:solidFill>
            <a:ln w="9525">
              <a:noFill/>
              <a:miter lim="800000"/>
              <a:headEnd/>
              <a:tailEnd/>
            </a:ln>
          </p:spPr>
          <p:txBody>
            <a:bodyPr wrap="none" anchor="ctr"/>
            <a:lstStyle/>
            <a:p>
              <a:endParaRPr lang="zh-CN" altLang="zh-CN"/>
            </a:p>
          </p:txBody>
        </p:sp>
        <p:sp>
          <p:nvSpPr>
            <p:cNvPr id="34870" name="Rectangle 8"/>
            <p:cNvSpPr>
              <a:spLocks noChangeArrowheads="1"/>
            </p:cNvSpPr>
            <p:nvPr/>
          </p:nvSpPr>
          <p:spPr bwMode="auto">
            <a:xfrm>
              <a:off x="4252" y="1382"/>
              <a:ext cx="89" cy="76"/>
            </a:xfrm>
            <a:prstGeom prst="rect">
              <a:avLst/>
            </a:prstGeom>
            <a:solidFill>
              <a:schemeClr val="folHlink">
                <a:alpha val="67842"/>
              </a:schemeClr>
            </a:solidFill>
            <a:ln w="9525">
              <a:noFill/>
              <a:miter lim="800000"/>
              <a:headEnd/>
              <a:tailEnd/>
            </a:ln>
          </p:spPr>
          <p:txBody>
            <a:bodyPr wrap="none" anchor="ctr"/>
            <a:lstStyle/>
            <a:p>
              <a:endParaRPr lang="zh-CN" altLang="zh-CN"/>
            </a:p>
          </p:txBody>
        </p:sp>
        <p:sp>
          <p:nvSpPr>
            <p:cNvPr id="34871" name="Rectangle 9"/>
            <p:cNvSpPr>
              <a:spLocks noChangeArrowheads="1"/>
            </p:cNvSpPr>
            <p:nvPr/>
          </p:nvSpPr>
          <p:spPr bwMode="auto">
            <a:xfrm flipH="1" flipV="1">
              <a:off x="4158" y="1529"/>
              <a:ext cx="312" cy="83"/>
            </a:xfrm>
            <a:prstGeom prst="rect">
              <a:avLst/>
            </a:prstGeom>
            <a:solidFill>
              <a:srgbClr val="829800">
                <a:alpha val="43137"/>
              </a:srgbClr>
            </a:solidFill>
            <a:ln w="9525">
              <a:noFill/>
              <a:miter lim="800000"/>
              <a:headEnd/>
              <a:tailEnd/>
            </a:ln>
          </p:spPr>
          <p:txBody>
            <a:bodyPr wrap="none" anchor="ctr"/>
            <a:lstStyle/>
            <a:p>
              <a:endParaRPr lang="zh-CN" altLang="zh-CN"/>
            </a:p>
          </p:txBody>
        </p:sp>
        <p:sp>
          <p:nvSpPr>
            <p:cNvPr id="34872" name="Rectangle 10"/>
            <p:cNvSpPr>
              <a:spLocks noChangeArrowheads="1"/>
            </p:cNvSpPr>
            <p:nvPr/>
          </p:nvSpPr>
          <p:spPr bwMode="auto">
            <a:xfrm>
              <a:off x="3745" y="1443"/>
              <a:ext cx="548" cy="179"/>
            </a:xfrm>
            <a:prstGeom prst="rect">
              <a:avLst/>
            </a:prstGeom>
            <a:solidFill>
              <a:srgbClr val="006666">
                <a:alpha val="36078"/>
              </a:srgbClr>
            </a:solidFill>
            <a:ln w="9525">
              <a:noFill/>
              <a:miter lim="800000"/>
              <a:headEnd/>
              <a:tailEnd/>
            </a:ln>
          </p:spPr>
          <p:txBody>
            <a:bodyPr wrap="none" anchor="ctr"/>
            <a:lstStyle/>
            <a:p>
              <a:endParaRPr lang="zh-CN" altLang="zh-CN"/>
            </a:p>
          </p:txBody>
        </p:sp>
        <p:sp>
          <p:nvSpPr>
            <p:cNvPr id="34873" name="Rectangle 11"/>
            <p:cNvSpPr>
              <a:spLocks noChangeArrowheads="1"/>
            </p:cNvSpPr>
            <p:nvPr/>
          </p:nvSpPr>
          <p:spPr bwMode="auto">
            <a:xfrm flipV="1">
              <a:off x="3150" y="1627"/>
              <a:ext cx="426" cy="128"/>
            </a:xfrm>
            <a:prstGeom prst="rect">
              <a:avLst/>
            </a:prstGeom>
            <a:solidFill>
              <a:srgbClr val="829800">
                <a:alpha val="43137"/>
              </a:srgbClr>
            </a:solidFill>
            <a:ln w="9525">
              <a:noFill/>
              <a:miter lim="800000"/>
              <a:headEnd/>
              <a:tailEnd/>
            </a:ln>
          </p:spPr>
          <p:txBody>
            <a:bodyPr wrap="none" anchor="ctr"/>
            <a:lstStyle/>
            <a:p>
              <a:endParaRPr lang="zh-CN" altLang="zh-CN"/>
            </a:p>
          </p:txBody>
        </p:sp>
        <p:sp>
          <p:nvSpPr>
            <p:cNvPr id="34874" name="Rectangle 12"/>
            <p:cNvSpPr>
              <a:spLocks noChangeArrowheads="1"/>
            </p:cNvSpPr>
            <p:nvPr/>
          </p:nvSpPr>
          <p:spPr bwMode="auto">
            <a:xfrm>
              <a:off x="3337" y="1419"/>
              <a:ext cx="113" cy="170"/>
            </a:xfrm>
            <a:prstGeom prst="rect">
              <a:avLst/>
            </a:prstGeom>
            <a:solidFill>
              <a:schemeClr val="folHlink">
                <a:alpha val="67842"/>
              </a:schemeClr>
            </a:solidFill>
            <a:ln w="9525">
              <a:noFill/>
              <a:miter lim="800000"/>
              <a:headEnd/>
              <a:tailEnd/>
            </a:ln>
          </p:spPr>
          <p:txBody>
            <a:bodyPr wrap="none" anchor="ctr"/>
            <a:lstStyle/>
            <a:p>
              <a:endParaRPr lang="zh-CN" altLang="zh-CN"/>
            </a:p>
          </p:txBody>
        </p:sp>
        <p:sp>
          <p:nvSpPr>
            <p:cNvPr id="34875" name="Rectangle 13"/>
            <p:cNvSpPr>
              <a:spLocks noChangeArrowheads="1"/>
            </p:cNvSpPr>
            <p:nvPr/>
          </p:nvSpPr>
          <p:spPr bwMode="auto">
            <a:xfrm>
              <a:off x="4117" y="1653"/>
              <a:ext cx="136" cy="111"/>
            </a:xfrm>
            <a:prstGeom prst="rect">
              <a:avLst/>
            </a:prstGeom>
            <a:solidFill>
              <a:srgbClr val="000066">
                <a:alpha val="67842"/>
              </a:srgbClr>
            </a:solidFill>
            <a:ln w="9525">
              <a:noFill/>
              <a:miter lim="800000"/>
              <a:headEnd/>
              <a:tailEnd/>
            </a:ln>
          </p:spPr>
          <p:txBody>
            <a:bodyPr wrap="none" anchor="ctr"/>
            <a:lstStyle/>
            <a:p>
              <a:endParaRPr lang="zh-CN" altLang="zh-CN"/>
            </a:p>
          </p:txBody>
        </p:sp>
        <p:sp>
          <p:nvSpPr>
            <p:cNvPr id="34876" name="Rectangle 14"/>
            <p:cNvSpPr>
              <a:spLocks noChangeArrowheads="1"/>
            </p:cNvSpPr>
            <p:nvPr/>
          </p:nvSpPr>
          <p:spPr bwMode="auto">
            <a:xfrm flipV="1">
              <a:off x="3979" y="1517"/>
              <a:ext cx="491" cy="49"/>
            </a:xfrm>
            <a:prstGeom prst="rect">
              <a:avLst/>
            </a:prstGeom>
            <a:solidFill>
              <a:srgbClr val="FF6600">
                <a:alpha val="52156"/>
              </a:srgbClr>
            </a:solidFill>
            <a:ln w="9525">
              <a:noFill/>
              <a:miter lim="800000"/>
              <a:headEnd/>
              <a:tailEnd/>
            </a:ln>
          </p:spPr>
          <p:txBody>
            <a:bodyPr wrap="none" anchor="ctr"/>
            <a:lstStyle/>
            <a:p>
              <a:endParaRPr lang="zh-CN" altLang="zh-CN"/>
            </a:p>
          </p:txBody>
        </p:sp>
        <p:sp>
          <p:nvSpPr>
            <p:cNvPr id="34877" name="Rectangle 15"/>
            <p:cNvSpPr>
              <a:spLocks noChangeArrowheads="1"/>
            </p:cNvSpPr>
            <p:nvPr/>
          </p:nvSpPr>
          <p:spPr bwMode="auto">
            <a:xfrm flipV="1">
              <a:off x="3986" y="1846"/>
              <a:ext cx="484" cy="141"/>
            </a:xfrm>
            <a:prstGeom prst="rect">
              <a:avLst/>
            </a:prstGeom>
            <a:solidFill>
              <a:srgbClr val="829800">
                <a:alpha val="43137"/>
              </a:srgbClr>
            </a:solidFill>
            <a:ln w="9525">
              <a:noFill/>
              <a:miter lim="800000"/>
              <a:headEnd/>
              <a:tailEnd/>
            </a:ln>
          </p:spPr>
          <p:txBody>
            <a:bodyPr wrap="none" anchor="ctr"/>
            <a:lstStyle/>
            <a:p>
              <a:endParaRPr lang="zh-CN" altLang="zh-CN"/>
            </a:p>
          </p:txBody>
        </p:sp>
        <p:sp>
          <p:nvSpPr>
            <p:cNvPr id="34878" name="Rectangle 16"/>
            <p:cNvSpPr>
              <a:spLocks noChangeArrowheads="1"/>
            </p:cNvSpPr>
            <p:nvPr/>
          </p:nvSpPr>
          <p:spPr bwMode="auto">
            <a:xfrm flipV="1">
              <a:off x="2989" y="1391"/>
              <a:ext cx="134" cy="121"/>
            </a:xfrm>
            <a:prstGeom prst="rect">
              <a:avLst/>
            </a:prstGeom>
            <a:solidFill>
              <a:srgbClr val="829800">
                <a:alpha val="52156"/>
              </a:srgbClr>
            </a:solidFill>
            <a:ln w="9525">
              <a:noFill/>
              <a:miter lim="800000"/>
              <a:headEnd/>
              <a:tailEnd/>
            </a:ln>
          </p:spPr>
          <p:txBody>
            <a:bodyPr wrap="none" anchor="ctr"/>
            <a:lstStyle/>
            <a:p>
              <a:endParaRPr lang="zh-CN" altLang="zh-CN"/>
            </a:p>
          </p:txBody>
        </p:sp>
        <p:sp>
          <p:nvSpPr>
            <p:cNvPr id="34879" name="Rectangle 17"/>
            <p:cNvSpPr>
              <a:spLocks noChangeArrowheads="1"/>
            </p:cNvSpPr>
            <p:nvPr/>
          </p:nvSpPr>
          <p:spPr bwMode="auto">
            <a:xfrm flipV="1">
              <a:off x="3240" y="1822"/>
              <a:ext cx="81" cy="62"/>
            </a:xfrm>
            <a:prstGeom prst="rect">
              <a:avLst/>
            </a:prstGeom>
            <a:solidFill>
              <a:srgbClr val="808080">
                <a:alpha val="52156"/>
              </a:srgbClr>
            </a:solidFill>
            <a:ln w="9525">
              <a:noFill/>
              <a:miter lim="800000"/>
              <a:headEnd/>
              <a:tailEnd/>
            </a:ln>
          </p:spPr>
          <p:txBody>
            <a:bodyPr wrap="none" anchor="ctr"/>
            <a:lstStyle/>
            <a:p>
              <a:endParaRPr lang="zh-CN" altLang="zh-CN"/>
            </a:p>
          </p:txBody>
        </p:sp>
      </p:grpSp>
      <p:sp>
        <p:nvSpPr>
          <p:cNvPr id="34819" name="Rectangle 18"/>
          <p:cNvSpPr>
            <a:spLocks noGrp="1" noChangeArrowheads="1"/>
          </p:cNvSpPr>
          <p:nvPr>
            <p:ph type="title"/>
          </p:nvPr>
        </p:nvSpPr>
        <p:spPr>
          <a:xfrm>
            <a:off x="71438" y="12700"/>
            <a:ext cx="6775450" cy="1143000"/>
          </a:xfrm>
        </p:spPr>
        <p:txBody>
          <a:bodyPr/>
          <a:lstStyle/>
          <a:p>
            <a:pPr eaLnBrk="1" hangingPunct="1"/>
            <a:r>
              <a:rPr lang="zh-CN" altLang="en-US" smtClean="0">
                <a:ea typeface="宋体" charset="-122"/>
              </a:rPr>
              <a:t>提高业务连续可用性</a:t>
            </a:r>
          </a:p>
        </p:txBody>
      </p:sp>
      <p:sp>
        <p:nvSpPr>
          <p:cNvPr id="157715" name="WordArt 19"/>
          <p:cNvSpPr>
            <a:spLocks noChangeArrowheads="1" noChangeShapeType="1" noTextEdit="1"/>
          </p:cNvSpPr>
          <p:nvPr/>
        </p:nvSpPr>
        <p:spPr bwMode="auto">
          <a:xfrm>
            <a:off x="381000" y="1524000"/>
            <a:ext cx="3429000" cy="990600"/>
          </a:xfrm>
          <a:prstGeom prst="rect">
            <a:avLst/>
          </a:prstGeom>
        </p:spPr>
        <p:txBody>
          <a:bodyPr wrap="none" fromWordArt="1">
            <a:prstTxWarp prst="textPlain">
              <a:avLst>
                <a:gd name="adj" fmla="val 50000"/>
              </a:avLst>
            </a:prstTxWarp>
          </a:bodyPr>
          <a:lstStyle/>
          <a:p>
            <a:pPr algn="ctr">
              <a:defRPr/>
            </a:pPr>
            <a:r>
              <a:rPr lang="zh-CN" altLang="en-US" sz="3600" kern="10" spc="720">
                <a:ln w="9525">
                  <a:noFill/>
                  <a:round/>
                  <a:headEnd/>
                  <a:tailEnd/>
                </a:ln>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Arial Black"/>
                <a:ea typeface="+mn-ea"/>
              </a:rPr>
              <a:t>备份</a:t>
            </a:r>
            <a:r>
              <a:rPr lang="en-US" altLang="zh-CN" sz="3600" kern="10" spc="720">
                <a:ln w="9525">
                  <a:noFill/>
                  <a:round/>
                  <a:headEnd/>
                  <a:tailEnd/>
                </a:ln>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Arial Black"/>
                <a:ea typeface="+mn-ea"/>
              </a:rPr>
              <a:t>! </a:t>
            </a:r>
            <a:r>
              <a:rPr lang="zh-CN" altLang="en-US" sz="3600" kern="10" spc="720">
                <a:ln w="9525">
                  <a:noFill/>
                  <a:round/>
                  <a:headEnd/>
                  <a:tailEnd/>
                </a:ln>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Arial Black"/>
                <a:ea typeface="+mn-ea"/>
              </a:rPr>
              <a:t>－－昂贵的保险</a:t>
            </a:r>
            <a:endParaRPr lang="en-US" sz="3600" kern="10" spc="720">
              <a:ln w="9525">
                <a:noFill/>
                <a:round/>
                <a:headEnd/>
                <a:tailEnd/>
              </a:ln>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Arial Black"/>
              <a:ea typeface="+mn-ea"/>
            </a:endParaRPr>
          </a:p>
        </p:txBody>
      </p:sp>
      <p:sp>
        <p:nvSpPr>
          <p:cNvPr id="34821" name="Oval 20"/>
          <p:cNvSpPr>
            <a:spLocks noChangeArrowheads="1"/>
          </p:cNvSpPr>
          <p:nvPr/>
        </p:nvSpPr>
        <p:spPr bwMode="auto">
          <a:xfrm>
            <a:off x="5638800" y="1295400"/>
            <a:ext cx="1600200" cy="1600200"/>
          </a:xfrm>
          <a:prstGeom prst="ellipse">
            <a:avLst/>
          </a:prstGeom>
          <a:gradFill rotWithShape="1">
            <a:gsLst>
              <a:gs pos="0">
                <a:srgbClr val="545A6B"/>
              </a:gs>
              <a:gs pos="50000">
                <a:srgbClr val="B6C2E8"/>
              </a:gs>
              <a:gs pos="100000">
                <a:srgbClr val="545A6B"/>
              </a:gs>
            </a:gsLst>
            <a:lin ang="5400000" scaled="1"/>
          </a:gradFill>
          <a:ln w="9525">
            <a:solidFill>
              <a:schemeClr val="tx1"/>
            </a:solidFill>
            <a:round/>
            <a:headEnd/>
            <a:tailEnd/>
          </a:ln>
        </p:spPr>
        <p:txBody>
          <a:bodyPr wrap="none" anchor="ctr"/>
          <a:lstStyle/>
          <a:p>
            <a:endParaRPr lang="zh-CN" altLang="zh-CN"/>
          </a:p>
        </p:txBody>
      </p:sp>
      <p:sp>
        <p:nvSpPr>
          <p:cNvPr id="34822" name="Oval 21"/>
          <p:cNvSpPr>
            <a:spLocks noChangeArrowheads="1"/>
          </p:cNvSpPr>
          <p:nvPr/>
        </p:nvSpPr>
        <p:spPr bwMode="auto">
          <a:xfrm>
            <a:off x="7543800" y="1295400"/>
            <a:ext cx="1600200" cy="1600200"/>
          </a:xfrm>
          <a:prstGeom prst="ellipse">
            <a:avLst/>
          </a:prstGeom>
          <a:gradFill rotWithShape="1">
            <a:gsLst>
              <a:gs pos="0">
                <a:srgbClr val="545A6B"/>
              </a:gs>
              <a:gs pos="50000">
                <a:srgbClr val="B6C2E8"/>
              </a:gs>
              <a:gs pos="100000">
                <a:srgbClr val="545A6B"/>
              </a:gs>
            </a:gsLst>
            <a:lin ang="5400000" scaled="1"/>
          </a:gradFill>
          <a:ln w="9525">
            <a:solidFill>
              <a:schemeClr val="tx1"/>
            </a:solidFill>
            <a:round/>
            <a:headEnd/>
            <a:tailEnd/>
          </a:ln>
        </p:spPr>
        <p:txBody>
          <a:bodyPr wrap="none" anchor="ctr"/>
          <a:lstStyle/>
          <a:p>
            <a:endParaRPr lang="zh-CN" altLang="zh-CN"/>
          </a:p>
        </p:txBody>
      </p:sp>
      <p:sp>
        <p:nvSpPr>
          <p:cNvPr id="34823" name="Oval 22"/>
          <p:cNvSpPr>
            <a:spLocks noChangeArrowheads="1"/>
          </p:cNvSpPr>
          <p:nvPr/>
        </p:nvSpPr>
        <p:spPr bwMode="auto">
          <a:xfrm>
            <a:off x="2590800" y="3282950"/>
            <a:ext cx="2133600" cy="1600200"/>
          </a:xfrm>
          <a:prstGeom prst="ellipse">
            <a:avLst/>
          </a:prstGeom>
          <a:gradFill rotWithShape="1">
            <a:gsLst>
              <a:gs pos="0">
                <a:srgbClr val="545A6B"/>
              </a:gs>
              <a:gs pos="50000">
                <a:srgbClr val="B6C2E8"/>
              </a:gs>
              <a:gs pos="100000">
                <a:srgbClr val="545A6B"/>
              </a:gs>
            </a:gsLst>
            <a:lin ang="5400000" scaled="1"/>
          </a:gradFill>
          <a:ln w="9525">
            <a:solidFill>
              <a:schemeClr val="tx1"/>
            </a:solidFill>
            <a:round/>
            <a:headEnd/>
            <a:tailEnd/>
          </a:ln>
        </p:spPr>
        <p:txBody>
          <a:bodyPr wrap="none" anchor="ctr"/>
          <a:lstStyle/>
          <a:p>
            <a:endParaRPr lang="zh-CN" altLang="zh-CN"/>
          </a:p>
        </p:txBody>
      </p:sp>
      <p:sp>
        <p:nvSpPr>
          <p:cNvPr id="34824" name="Oval 23"/>
          <p:cNvSpPr>
            <a:spLocks noChangeArrowheads="1"/>
          </p:cNvSpPr>
          <p:nvPr/>
        </p:nvSpPr>
        <p:spPr bwMode="auto">
          <a:xfrm>
            <a:off x="0" y="4876800"/>
            <a:ext cx="1600200" cy="1600200"/>
          </a:xfrm>
          <a:prstGeom prst="ellipse">
            <a:avLst/>
          </a:prstGeom>
          <a:gradFill rotWithShape="1">
            <a:gsLst>
              <a:gs pos="0">
                <a:srgbClr val="545A6B"/>
              </a:gs>
              <a:gs pos="50000">
                <a:srgbClr val="B6C2E8"/>
              </a:gs>
              <a:gs pos="100000">
                <a:srgbClr val="545A6B"/>
              </a:gs>
            </a:gsLst>
            <a:lin ang="5400000" scaled="1"/>
          </a:gradFill>
          <a:ln w="9525">
            <a:solidFill>
              <a:schemeClr val="tx1"/>
            </a:solidFill>
            <a:round/>
            <a:headEnd/>
            <a:tailEnd/>
          </a:ln>
        </p:spPr>
        <p:txBody>
          <a:bodyPr wrap="none" anchor="ctr"/>
          <a:lstStyle/>
          <a:p>
            <a:endParaRPr lang="zh-CN" altLang="zh-CN"/>
          </a:p>
        </p:txBody>
      </p:sp>
      <p:pic>
        <p:nvPicPr>
          <p:cNvPr id="34825" name="Picture 24" descr="j0223568"/>
          <p:cNvPicPr>
            <a:picLocks noChangeAspect="1" noChangeArrowheads="1"/>
          </p:cNvPicPr>
          <p:nvPr/>
        </p:nvPicPr>
        <p:blipFill>
          <a:blip r:embed="rId3" cstate="print"/>
          <a:srcRect/>
          <a:stretch>
            <a:fillRect/>
          </a:stretch>
        </p:blipFill>
        <p:spPr bwMode="auto">
          <a:xfrm>
            <a:off x="2819400" y="3511550"/>
            <a:ext cx="708025" cy="1136650"/>
          </a:xfrm>
          <a:prstGeom prst="rect">
            <a:avLst/>
          </a:prstGeom>
          <a:noFill/>
          <a:ln w="9525">
            <a:noFill/>
            <a:miter lim="800000"/>
            <a:headEnd/>
            <a:tailEnd/>
          </a:ln>
        </p:spPr>
      </p:pic>
      <p:pic>
        <p:nvPicPr>
          <p:cNvPr id="34826" name="Picture 25" descr="j0223568"/>
          <p:cNvPicPr>
            <a:picLocks noChangeAspect="1" noChangeArrowheads="1"/>
          </p:cNvPicPr>
          <p:nvPr/>
        </p:nvPicPr>
        <p:blipFill>
          <a:blip r:embed="rId3" cstate="print"/>
          <a:srcRect/>
          <a:stretch>
            <a:fillRect/>
          </a:stretch>
        </p:blipFill>
        <p:spPr bwMode="auto">
          <a:xfrm>
            <a:off x="3867150" y="3490913"/>
            <a:ext cx="708025" cy="1136650"/>
          </a:xfrm>
          <a:prstGeom prst="rect">
            <a:avLst/>
          </a:prstGeom>
          <a:noFill/>
          <a:ln w="9525">
            <a:noFill/>
            <a:miter lim="800000"/>
            <a:headEnd/>
            <a:tailEnd/>
          </a:ln>
        </p:spPr>
      </p:pic>
      <p:sp>
        <p:nvSpPr>
          <p:cNvPr id="34827" name="Line 26"/>
          <p:cNvSpPr>
            <a:spLocks noChangeShapeType="1"/>
          </p:cNvSpPr>
          <p:nvPr/>
        </p:nvSpPr>
        <p:spPr bwMode="auto">
          <a:xfrm>
            <a:off x="3232150" y="4498975"/>
            <a:ext cx="360363" cy="215900"/>
          </a:xfrm>
          <a:prstGeom prst="line">
            <a:avLst/>
          </a:prstGeom>
          <a:noFill/>
          <a:ln w="9525">
            <a:solidFill>
              <a:schemeClr val="tx1"/>
            </a:solidFill>
            <a:round/>
            <a:headEnd/>
            <a:tailEnd/>
          </a:ln>
        </p:spPr>
        <p:txBody>
          <a:bodyPr/>
          <a:lstStyle/>
          <a:p>
            <a:endParaRPr lang="zh-CN" altLang="en-US"/>
          </a:p>
        </p:txBody>
      </p:sp>
      <p:sp>
        <p:nvSpPr>
          <p:cNvPr id="34828" name="Line 27"/>
          <p:cNvSpPr>
            <a:spLocks noChangeShapeType="1"/>
          </p:cNvSpPr>
          <p:nvPr/>
        </p:nvSpPr>
        <p:spPr bwMode="auto">
          <a:xfrm flipV="1">
            <a:off x="3736975" y="4498975"/>
            <a:ext cx="431800" cy="215900"/>
          </a:xfrm>
          <a:prstGeom prst="line">
            <a:avLst/>
          </a:prstGeom>
          <a:noFill/>
          <a:ln w="9525">
            <a:solidFill>
              <a:schemeClr val="tx1"/>
            </a:solidFill>
            <a:round/>
            <a:headEnd/>
            <a:tailEnd/>
          </a:ln>
        </p:spPr>
        <p:txBody>
          <a:bodyPr/>
          <a:lstStyle/>
          <a:p>
            <a:endParaRPr lang="zh-CN" altLang="en-US"/>
          </a:p>
        </p:txBody>
      </p:sp>
      <p:grpSp>
        <p:nvGrpSpPr>
          <p:cNvPr id="34829" name="Group 28"/>
          <p:cNvGrpSpPr>
            <a:grpSpLocks/>
          </p:cNvGrpSpPr>
          <p:nvPr/>
        </p:nvGrpSpPr>
        <p:grpSpPr bwMode="auto">
          <a:xfrm>
            <a:off x="3305175" y="4714875"/>
            <a:ext cx="720725" cy="288925"/>
            <a:chOff x="1883" y="1480"/>
            <a:chExt cx="454" cy="182"/>
          </a:xfrm>
        </p:grpSpPr>
        <p:sp>
          <p:nvSpPr>
            <p:cNvPr id="157725" name="AutoShape 29"/>
            <p:cNvSpPr>
              <a:spLocks noChangeArrowheads="1"/>
            </p:cNvSpPr>
            <p:nvPr/>
          </p:nvSpPr>
          <p:spPr bwMode="auto">
            <a:xfrm>
              <a:off x="1883" y="1571"/>
              <a:ext cx="454" cy="91"/>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lstStyle/>
            <a:p>
              <a:pPr>
                <a:defRPr/>
              </a:pPr>
              <a:endParaRPr lang="en-US">
                <a:ea typeface="+mn-ea"/>
              </a:endParaRPr>
            </a:p>
          </p:txBody>
        </p:sp>
        <p:sp>
          <p:nvSpPr>
            <p:cNvPr id="157726" name="AutoShape 30"/>
            <p:cNvSpPr>
              <a:spLocks noChangeArrowheads="1"/>
            </p:cNvSpPr>
            <p:nvPr/>
          </p:nvSpPr>
          <p:spPr bwMode="auto">
            <a:xfrm>
              <a:off x="1883" y="1525"/>
              <a:ext cx="454" cy="91"/>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lstStyle/>
            <a:p>
              <a:pPr>
                <a:defRPr/>
              </a:pPr>
              <a:endParaRPr lang="en-US">
                <a:ea typeface="+mn-ea"/>
              </a:endParaRPr>
            </a:p>
          </p:txBody>
        </p:sp>
        <p:sp>
          <p:nvSpPr>
            <p:cNvPr id="157727" name="AutoShape 31"/>
            <p:cNvSpPr>
              <a:spLocks noChangeArrowheads="1"/>
            </p:cNvSpPr>
            <p:nvPr/>
          </p:nvSpPr>
          <p:spPr bwMode="auto">
            <a:xfrm>
              <a:off x="1883" y="1480"/>
              <a:ext cx="454" cy="91"/>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lstStyle/>
            <a:p>
              <a:pPr>
                <a:defRPr/>
              </a:pPr>
              <a:endParaRPr lang="en-US">
                <a:ea typeface="+mn-ea"/>
              </a:endParaRPr>
            </a:p>
          </p:txBody>
        </p:sp>
      </p:grpSp>
      <p:pic>
        <p:nvPicPr>
          <p:cNvPr id="34830" name="Picture 32"/>
          <p:cNvPicPr>
            <a:picLocks noChangeAspect="1" noChangeArrowheads="1"/>
          </p:cNvPicPr>
          <p:nvPr/>
        </p:nvPicPr>
        <p:blipFill>
          <a:blip r:embed="rId4" cstate="print"/>
          <a:srcRect/>
          <a:stretch>
            <a:fillRect/>
          </a:stretch>
        </p:blipFill>
        <p:spPr bwMode="auto">
          <a:xfrm>
            <a:off x="3016250" y="4213225"/>
            <a:ext cx="430213" cy="482600"/>
          </a:xfrm>
          <a:prstGeom prst="rect">
            <a:avLst/>
          </a:prstGeom>
          <a:noFill/>
          <a:ln w="9525">
            <a:noFill/>
            <a:miter lim="800000"/>
            <a:headEnd/>
            <a:tailEnd/>
          </a:ln>
        </p:spPr>
      </p:pic>
      <p:pic>
        <p:nvPicPr>
          <p:cNvPr id="34831" name="Picture 33"/>
          <p:cNvPicPr>
            <a:picLocks noChangeAspect="1" noChangeArrowheads="1"/>
          </p:cNvPicPr>
          <p:nvPr/>
        </p:nvPicPr>
        <p:blipFill>
          <a:blip r:embed="rId4" cstate="print"/>
          <a:srcRect/>
          <a:stretch>
            <a:fillRect/>
          </a:stretch>
        </p:blipFill>
        <p:spPr bwMode="auto">
          <a:xfrm>
            <a:off x="4084638" y="4213225"/>
            <a:ext cx="430212" cy="482600"/>
          </a:xfrm>
          <a:prstGeom prst="rect">
            <a:avLst/>
          </a:prstGeom>
          <a:noFill/>
          <a:ln w="9525">
            <a:noFill/>
            <a:miter lim="800000"/>
            <a:headEnd/>
            <a:tailEnd/>
          </a:ln>
        </p:spPr>
      </p:pic>
      <p:pic>
        <p:nvPicPr>
          <p:cNvPr id="34832" name="Picture 34" descr="j0223568"/>
          <p:cNvPicPr>
            <a:picLocks noChangeAspect="1" noChangeArrowheads="1"/>
          </p:cNvPicPr>
          <p:nvPr/>
        </p:nvPicPr>
        <p:blipFill>
          <a:blip r:embed="rId3" cstate="print"/>
          <a:srcRect/>
          <a:stretch>
            <a:fillRect/>
          </a:stretch>
        </p:blipFill>
        <p:spPr bwMode="auto">
          <a:xfrm>
            <a:off x="381000" y="4876800"/>
            <a:ext cx="708025" cy="1136650"/>
          </a:xfrm>
          <a:prstGeom prst="rect">
            <a:avLst/>
          </a:prstGeom>
          <a:noFill/>
          <a:ln w="9525">
            <a:noFill/>
            <a:miter lim="800000"/>
            <a:headEnd/>
            <a:tailEnd/>
          </a:ln>
        </p:spPr>
      </p:pic>
      <p:grpSp>
        <p:nvGrpSpPr>
          <p:cNvPr id="34833" name="Group 35"/>
          <p:cNvGrpSpPr>
            <a:grpSpLocks/>
          </p:cNvGrpSpPr>
          <p:nvPr/>
        </p:nvGrpSpPr>
        <p:grpSpPr bwMode="auto">
          <a:xfrm>
            <a:off x="444500" y="6115050"/>
            <a:ext cx="720725" cy="288925"/>
            <a:chOff x="1883" y="1480"/>
            <a:chExt cx="454" cy="182"/>
          </a:xfrm>
        </p:grpSpPr>
        <p:sp>
          <p:nvSpPr>
            <p:cNvPr id="157732" name="AutoShape 36"/>
            <p:cNvSpPr>
              <a:spLocks noChangeArrowheads="1"/>
            </p:cNvSpPr>
            <p:nvPr/>
          </p:nvSpPr>
          <p:spPr bwMode="auto">
            <a:xfrm>
              <a:off x="1883" y="1571"/>
              <a:ext cx="454" cy="91"/>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lstStyle/>
            <a:p>
              <a:pPr>
                <a:defRPr/>
              </a:pPr>
              <a:endParaRPr lang="en-US">
                <a:ea typeface="+mn-ea"/>
              </a:endParaRPr>
            </a:p>
          </p:txBody>
        </p:sp>
        <p:sp>
          <p:nvSpPr>
            <p:cNvPr id="157733" name="AutoShape 37"/>
            <p:cNvSpPr>
              <a:spLocks noChangeArrowheads="1"/>
            </p:cNvSpPr>
            <p:nvPr/>
          </p:nvSpPr>
          <p:spPr bwMode="auto">
            <a:xfrm>
              <a:off x="1883" y="1525"/>
              <a:ext cx="454" cy="91"/>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lstStyle/>
            <a:p>
              <a:pPr>
                <a:defRPr/>
              </a:pPr>
              <a:endParaRPr lang="en-US">
                <a:ea typeface="+mn-ea"/>
              </a:endParaRPr>
            </a:p>
          </p:txBody>
        </p:sp>
        <p:sp>
          <p:nvSpPr>
            <p:cNvPr id="157734" name="AutoShape 38"/>
            <p:cNvSpPr>
              <a:spLocks noChangeArrowheads="1"/>
            </p:cNvSpPr>
            <p:nvPr/>
          </p:nvSpPr>
          <p:spPr bwMode="auto">
            <a:xfrm>
              <a:off x="1883" y="1480"/>
              <a:ext cx="454" cy="91"/>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lstStyle/>
            <a:p>
              <a:pPr>
                <a:defRPr/>
              </a:pPr>
              <a:endParaRPr lang="en-US">
                <a:ea typeface="+mn-ea"/>
              </a:endParaRPr>
            </a:p>
          </p:txBody>
        </p:sp>
      </p:grpSp>
      <p:pic>
        <p:nvPicPr>
          <p:cNvPr id="34834" name="Picture 39"/>
          <p:cNvPicPr>
            <a:picLocks noChangeAspect="1" noChangeArrowheads="1"/>
          </p:cNvPicPr>
          <p:nvPr/>
        </p:nvPicPr>
        <p:blipFill>
          <a:blip r:embed="rId4" cstate="print"/>
          <a:srcRect/>
          <a:stretch>
            <a:fillRect/>
          </a:stretch>
        </p:blipFill>
        <p:spPr bwMode="auto">
          <a:xfrm>
            <a:off x="596900" y="5581650"/>
            <a:ext cx="430213" cy="482600"/>
          </a:xfrm>
          <a:prstGeom prst="rect">
            <a:avLst/>
          </a:prstGeom>
          <a:noFill/>
          <a:ln w="9525">
            <a:noFill/>
            <a:miter lim="800000"/>
            <a:headEnd/>
            <a:tailEnd/>
          </a:ln>
        </p:spPr>
      </p:pic>
      <p:sp>
        <p:nvSpPr>
          <p:cNvPr id="34835" name="Line 40"/>
          <p:cNvSpPr>
            <a:spLocks noChangeShapeType="1"/>
          </p:cNvSpPr>
          <p:nvPr/>
        </p:nvSpPr>
        <p:spPr bwMode="auto">
          <a:xfrm>
            <a:off x="901700" y="6038850"/>
            <a:ext cx="0" cy="76200"/>
          </a:xfrm>
          <a:prstGeom prst="line">
            <a:avLst/>
          </a:prstGeom>
          <a:noFill/>
          <a:ln w="9525">
            <a:solidFill>
              <a:schemeClr val="tx1"/>
            </a:solidFill>
            <a:round/>
            <a:headEnd/>
            <a:tailEnd/>
          </a:ln>
        </p:spPr>
        <p:txBody>
          <a:bodyPr/>
          <a:lstStyle/>
          <a:p>
            <a:endParaRPr lang="zh-CN" altLang="en-US"/>
          </a:p>
        </p:txBody>
      </p:sp>
      <p:pic>
        <p:nvPicPr>
          <p:cNvPr id="34836" name="Picture 41" descr="j0223568"/>
          <p:cNvPicPr>
            <a:picLocks noChangeAspect="1" noChangeArrowheads="1"/>
          </p:cNvPicPr>
          <p:nvPr/>
        </p:nvPicPr>
        <p:blipFill>
          <a:blip r:embed="rId3" cstate="print"/>
          <a:srcRect/>
          <a:stretch>
            <a:fillRect/>
          </a:stretch>
        </p:blipFill>
        <p:spPr bwMode="auto">
          <a:xfrm>
            <a:off x="5878513" y="1504950"/>
            <a:ext cx="708025" cy="1136650"/>
          </a:xfrm>
          <a:prstGeom prst="rect">
            <a:avLst/>
          </a:prstGeom>
          <a:noFill/>
          <a:ln w="9525">
            <a:noFill/>
            <a:miter lim="800000"/>
            <a:headEnd/>
            <a:tailEnd/>
          </a:ln>
        </p:spPr>
      </p:pic>
      <p:pic>
        <p:nvPicPr>
          <p:cNvPr id="34837" name="Picture 42" descr="j0223568"/>
          <p:cNvPicPr>
            <a:picLocks noChangeAspect="1" noChangeArrowheads="1"/>
          </p:cNvPicPr>
          <p:nvPr/>
        </p:nvPicPr>
        <p:blipFill>
          <a:blip r:embed="rId3" cstate="print"/>
          <a:srcRect/>
          <a:stretch>
            <a:fillRect/>
          </a:stretch>
        </p:blipFill>
        <p:spPr bwMode="auto">
          <a:xfrm>
            <a:off x="8054975" y="1454150"/>
            <a:ext cx="708025" cy="1136650"/>
          </a:xfrm>
          <a:prstGeom prst="rect">
            <a:avLst/>
          </a:prstGeom>
          <a:noFill/>
          <a:ln w="9525">
            <a:noFill/>
            <a:miter lim="800000"/>
            <a:headEnd/>
            <a:tailEnd/>
          </a:ln>
        </p:spPr>
      </p:pic>
      <p:sp>
        <p:nvSpPr>
          <p:cNvPr id="34838" name="Line 43"/>
          <p:cNvSpPr>
            <a:spLocks noChangeShapeType="1"/>
          </p:cNvSpPr>
          <p:nvPr/>
        </p:nvSpPr>
        <p:spPr bwMode="auto">
          <a:xfrm>
            <a:off x="6310313" y="2495550"/>
            <a:ext cx="360362" cy="215900"/>
          </a:xfrm>
          <a:prstGeom prst="line">
            <a:avLst/>
          </a:prstGeom>
          <a:noFill/>
          <a:ln w="9525">
            <a:solidFill>
              <a:schemeClr val="tx1"/>
            </a:solidFill>
            <a:round/>
            <a:headEnd/>
            <a:tailEnd/>
          </a:ln>
        </p:spPr>
        <p:txBody>
          <a:bodyPr/>
          <a:lstStyle/>
          <a:p>
            <a:endParaRPr lang="zh-CN" altLang="en-US"/>
          </a:p>
        </p:txBody>
      </p:sp>
      <p:sp>
        <p:nvSpPr>
          <p:cNvPr id="34839" name="Line 44"/>
          <p:cNvSpPr>
            <a:spLocks noChangeShapeType="1"/>
          </p:cNvSpPr>
          <p:nvPr/>
        </p:nvSpPr>
        <p:spPr bwMode="auto">
          <a:xfrm flipV="1">
            <a:off x="7924800" y="2455863"/>
            <a:ext cx="431800" cy="215900"/>
          </a:xfrm>
          <a:prstGeom prst="line">
            <a:avLst/>
          </a:prstGeom>
          <a:noFill/>
          <a:ln w="9525">
            <a:solidFill>
              <a:schemeClr val="tx1"/>
            </a:solidFill>
            <a:round/>
            <a:headEnd/>
            <a:tailEnd/>
          </a:ln>
        </p:spPr>
        <p:txBody>
          <a:bodyPr/>
          <a:lstStyle/>
          <a:p>
            <a:endParaRPr lang="zh-CN" altLang="en-US"/>
          </a:p>
        </p:txBody>
      </p:sp>
      <p:grpSp>
        <p:nvGrpSpPr>
          <p:cNvPr id="34840" name="Group 45"/>
          <p:cNvGrpSpPr>
            <a:grpSpLocks/>
          </p:cNvGrpSpPr>
          <p:nvPr/>
        </p:nvGrpSpPr>
        <p:grpSpPr bwMode="auto">
          <a:xfrm>
            <a:off x="6383338" y="2759075"/>
            <a:ext cx="720725" cy="288925"/>
            <a:chOff x="1883" y="1480"/>
            <a:chExt cx="454" cy="182"/>
          </a:xfrm>
        </p:grpSpPr>
        <p:sp>
          <p:nvSpPr>
            <p:cNvPr id="157742" name="AutoShape 46"/>
            <p:cNvSpPr>
              <a:spLocks noChangeArrowheads="1"/>
            </p:cNvSpPr>
            <p:nvPr/>
          </p:nvSpPr>
          <p:spPr bwMode="auto">
            <a:xfrm>
              <a:off x="1883" y="1571"/>
              <a:ext cx="454" cy="91"/>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lstStyle/>
            <a:p>
              <a:pPr>
                <a:defRPr/>
              </a:pPr>
              <a:endParaRPr lang="en-US">
                <a:ea typeface="+mn-ea"/>
              </a:endParaRPr>
            </a:p>
          </p:txBody>
        </p:sp>
        <p:sp>
          <p:nvSpPr>
            <p:cNvPr id="157743" name="AutoShape 47"/>
            <p:cNvSpPr>
              <a:spLocks noChangeArrowheads="1"/>
            </p:cNvSpPr>
            <p:nvPr/>
          </p:nvSpPr>
          <p:spPr bwMode="auto">
            <a:xfrm>
              <a:off x="1883" y="1525"/>
              <a:ext cx="454" cy="91"/>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lstStyle/>
            <a:p>
              <a:pPr>
                <a:defRPr/>
              </a:pPr>
              <a:endParaRPr lang="en-US">
                <a:ea typeface="+mn-ea"/>
              </a:endParaRPr>
            </a:p>
          </p:txBody>
        </p:sp>
        <p:sp>
          <p:nvSpPr>
            <p:cNvPr id="157744" name="AutoShape 48"/>
            <p:cNvSpPr>
              <a:spLocks noChangeArrowheads="1"/>
            </p:cNvSpPr>
            <p:nvPr/>
          </p:nvSpPr>
          <p:spPr bwMode="auto">
            <a:xfrm>
              <a:off x="1883" y="1480"/>
              <a:ext cx="454" cy="91"/>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lstStyle/>
            <a:p>
              <a:pPr>
                <a:defRPr/>
              </a:pPr>
              <a:endParaRPr lang="en-US">
                <a:ea typeface="+mn-ea"/>
              </a:endParaRPr>
            </a:p>
          </p:txBody>
        </p:sp>
      </p:grpSp>
      <p:pic>
        <p:nvPicPr>
          <p:cNvPr id="34841" name="Picture 49"/>
          <p:cNvPicPr>
            <a:picLocks noChangeAspect="1" noChangeArrowheads="1"/>
          </p:cNvPicPr>
          <p:nvPr/>
        </p:nvPicPr>
        <p:blipFill>
          <a:blip r:embed="rId4" cstate="print"/>
          <a:srcRect/>
          <a:stretch>
            <a:fillRect/>
          </a:stretch>
        </p:blipFill>
        <p:spPr bwMode="auto">
          <a:xfrm>
            <a:off x="6094413" y="2209800"/>
            <a:ext cx="430212" cy="482600"/>
          </a:xfrm>
          <a:prstGeom prst="rect">
            <a:avLst/>
          </a:prstGeom>
          <a:noFill/>
          <a:ln w="9525">
            <a:noFill/>
            <a:miter lim="800000"/>
            <a:headEnd/>
            <a:tailEnd/>
          </a:ln>
        </p:spPr>
      </p:pic>
      <p:pic>
        <p:nvPicPr>
          <p:cNvPr id="34842" name="Picture 50"/>
          <p:cNvPicPr>
            <a:picLocks noChangeAspect="1" noChangeArrowheads="1"/>
          </p:cNvPicPr>
          <p:nvPr/>
        </p:nvPicPr>
        <p:blipFill>
          <a:blip r:embed="rId4" cstate="print"/>
          <a:srcRect/>
          <a:stretch>
            <a:fillRect/>
          </a:stretch>
        </p:blipFill>
        <p:spPr bwMode="auto">
          <a:xfrm>
            <a:off x="8272463" y="2170113"/>
            <a:ext cx="430212" cy="482600"/>
          </a:xfrm>
          <a:prstGeom prst="rect">
            <a:avLst/>
          </a:prstGeom>
          <a:noFill/>
          <a:ln w="9525">
            <a:noFill/>
            <a:miter lim="800000"/>
            <a:headEnd/>
            <a:tailEnd/>
          </a:ln>
        </p:spPr>
      </p:pic>
      <p:grpSp>
        <p:nvGrpSpPr>
          <p:cNvPr id="34843" name="Group 51"/>
          <p:cNvGrpSpPr>
            <a:grpSpLocks/>
          </p:cNvGrpSpPr>
          <p:nvPr/>
        </p:nvGrpSpPr>
        <p:grpSpPr bwMode="auto">
          <a:xfrm>
            <a:off x="7521575" y="2743200"/>
            <a:ext cx="720725" cy="288925"/>
            <a:chOff x="1883" y="1480"/>
            <a:chExt cx="454" cy="182"/>
          </a:xfrm>
        </p:grpSpPr>
        <p:sp>
          <p:nvSpPr>
            <p:cNvPr id="157748" name="AutoShape 52"/>
            <p:cNvSpPr>
              <a:spLocks noChangeArrowheads="1"/>
            </p:cNvSpPr>
            <p:nvPr/>
          </p:nvSpPr>
          <p:spPr bwMode="auto">
            <a:xfrm>
              <a:off x="1883" y="1571"/>
              <a:ext cx="454" cy="91"/>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lstStyle/>
            <a:p>
              <a:pPr>
                <a:defRPr/>
              </a:pPr>
              <a:endParaRPr lang="en-US">
                <a:ea typeface="+mn-ea"/>
              </a:endParaRPr>
            </a:p>
          </p:txBody>
        </p:sp>
        <p:sp>
          <p:nvSpPr>
            <p:cNvPr id="157749" name="AutoShape 53"/>
            <p:cNvSpPr>
              <a:spLocks noChangeArrowheads="1"/>
            </p:cNvSpPr>
            <p:nvPr/>
          </p:nvSpPr>
          <p:spPr bwMode="auto">
            <a:xfrm>
              <a:off x="1883" y="1525"/>
              <a:ext cx="454" cy="91"/>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lstStyle/>
            <a:p>
              <a:pPr>
                <a:defRPr/>
              </a:pPr>
              <a:endParaRPr lang="en-US">
                <a:ea typeface="+mn-ea"/>
              </a:endParaRPr>
            </a:p>
          </p:txBody>
        </p:sp>
        <p:sp>
          <p:nvSpPr>
            <p:cNvPr id="157750" name="AutoShape 54"/>
            <p:cNvSpPr>
              <a:spLocks noChangeArrowheads="1"/>
            </p:cNvSpPr>
            <p:nvPr/>
          </p:nvSpPr>
          <p:spPr bwMode="auto">
            <a:xfrm>
              <a:off x="1883" y="1480"/>
              <a:ext cx="454" cy="91"/>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lstStyle/>
            <a:p>
              <a:pPr>
                <a:defRPr/>
              </a:pPr>
              <a:endParaRPr lang="en-US">
                <a:ea typeface="+mn-ea"/>
              </a:endParaRPr>
            </a:p>
          </p:txBody>
        </p:sp>
      </p:grpSp>
      <p:sp>
        <p:nvSpPr>
          <p:cNvPr id="34844" name="Line 55"/>
          <p:cNvSpPr>
            <a:spLocks noChangeShapeType="1"/>
          </p:cNvSpPr>
          <p:nvPr/>
        </p:nvSpPr>
        <p:spPr bwMode="auto">
          <a:xfrm>
            <a:off x="7134225" y="2895600"/>
            <a:ext cx="381000"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4845" name="Text Box 56"/>
          <p:cNvSpPr txBox="1">
            <a:spLocks noChangeArrowheads="1"/>
          </p:cNvSpPr>
          <p:nvPr/>
        </p:nvSpPr>
        <p:spPr bwMode="auto">
          <a:xfrm>
            <a:off x="6324600" y="4648200"/>
            <a:ext cx="2230438" cy="1552575"/>
          </a:xfrm>
          <a:prstGeom prst="rect">
            <a:avLst/>
          </a:prstGeom>
          <a:noFill/>
          <a:ln w="9525">
            <a:noFill/>
            <a:miter lim="800000"/>
            <a:headEnd/>
            <a:tailEnd/>
          </a:ln>
        </p:spPr>
        <p:txBody>
          <a:bodyPr wrap="none">
            <a:spAutoFit/>
          </a:bodyPr>
          <a:lstStyle/>
          <a:p>
            <a:pPr>
              <a:buClr>
                <a:schemeClr val="folHlink"/>
              </a:buClr>
              <a:buSzPct val="90000"/>
              <a:buFont typeface="Wingdings" pitchFamily="2" charset="2"/>
              <a:buChar char="n"/>
            </a:pPr>
            <a:r>
              <a:rPr lang="zh-CN" altLang="en-US" sz="2400" b="1">
                <a:latin typeface="楷体_GB2312" pitchFamily="49" charset="-122"/>
                <a:ea typeface="楷体_GB2312" pitchFamily="49" charset="-122"/>
              </a:rPr>
              <a:t>零数据丢失</a:t>
            </a:r>
          </a:p>
          <a:p>
            <a:pPr>
              <a:buClr>
                <a:schemeClr val="folHlink"/>
              </a:buClr>
              <a:buSzPct val="90000"/>
              <a:buFont typeface="Wingdings" pitchFamily="2" charset="2"/>
              <a:buChar char="n"/>
            </a:pPr>
            <a:r>
              <a:rPr lang="zh-CN" altLang="en-US" sz="2400" b="1">
                <a:latin typeface="楷体_GB2312" pitchFamily="49" charset="-122"/>
                <a:ea typeface="楷体_GB2312" pitchFamily="49" charset="-122"/>
              </a:rPr>
              <a:t>应用可持续性</a:t>
            </a:r>
          </a:p>
          <a:p>
            <a:pPr>
              <a:buClr>
                <a:schemeClr val="folHlink"/>
              </a:buClr>
              <a:buSzPct val="90000"/>
              <a:buFont typeface="Wingdings" pitchFamily="2" charset="2"/>
              <a:buChar char="n"/>
            </a:pPr>
            <a:r>
              <a:rPr lang="zh-CN" altLang="en-US" sz="2400" b="1">
                <a:latin typeface="楷体_GB2312" pitchFamily="49" charset="-122"/>
                <a:ea typeface="楷体_GB2312" pitchFamily="49" charset="-122"/>
              </a:rPr>
              <a:t>最大资源利用</a:t>
            </a:r>
          </a:p>
          <a:p>
            <a:pPr>
              <a:buClr>
                <a:schemeClr val="folHlink"/>
              </a:buClr>
              <a:buSzPct val="90000"/>
              <a:buFont typeface="Wingdings" pitchFamily="2" charset="2"/>
              <a:buChar char="n"/>
            </a:pPr>
            <a:r>
              <a:rPr lang="zh-CN" altLang="en-US" sz="2400" b="1">
                <a:latin typeface="楷体_GB2312" pitchFamily="49" charset="-122"/>
                <a:ea typeface="楷体_GB2312" pitchFamily="49" charset="-122"/>
              </a:rPr>
              <a:t>最小性能影响</a:t>
            </a:r>
          </a:p>
        </p:txBody>
      </p:sp>
      <p:sp>
        <p:nvSpPr>
          <p:cNvPr id="34846" name="WordArt 57"/>
          <p:cNvSpPr>
            <a:spLocks noChangeArrowheads="1" noChangeShapeType="1" noTextEdit="1"/>
          </p:cNvSpPr>
          <p:nvPr/>
        </p:nvSpPr>
        <p:spPr bwMode="auto">
          <a:xfrm>
            <a:off x="6324600" y="3276600"/>
            <a:ext cx="1981200" cy="533400"/>
          </a:xfrm>
          <a:prstGeom prst="rect">
            <a:avLst/>
          </a:prstGeom>
        </p:spPr>
        <p:txBody>
          <a:bodyPr wrap="none" fromWordArt="1">
            <a:prstTxWarp prst="textPlain">
              <a:avLst>
                <a:gd name="adj" fmla="val 50000"/>
              </a:avLst>
            </a:prstTxWarp>
          </a:bodyPr>
          <a:lstStyle/>
          <a:p>
            <a:pPr algn="ctr"/>
            <a:r>
              <a:rPr lang="zh-CN" alt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mn-ea"/>
                <a:ea typeface="+mn-ea"/>
                <a:cs typeface="+mn-ea"/>
              </a:rPr>
              <a:t>异地容灾备份</a:t>
            </a:r>
          </a:p>
        </p:txBody>
      </p:sp>
      <p:cxnSp>
        <p:nvCxnSpPr>
          <p:cNvPr id="34847" name="AutoShape 58"/>
          <p:cNvCxnSpPr>
            <a:cxnSpLocks noChangeShapeType="1"/>
            <a:stCxn id="34824" idx="6"/>
            <a:endCxn id="34823" idx="2"/>
          </p:cNvCxnSpPr>
          <p:nvPr/>
        </p:nvCxnSpPr>
        <p:spPr bwMode="auto">
          <a:xfrm flipV="1">
            <a:off x="1600200" y="4083050"/>
            <a:ext cx="990600" cy="1593850"/>
          </a:xfrm>
          <a:prstGeom prst="bentConnector3">
            <a:avLst>
              <a:gd name="adj1" fmla="val 39579"/>
            </a:avLst>
          </a:prstGeom>
          <a:noFill/>
          <a:ln w="127000">
            <a:solidFill>
              <a:schemeClr val="folHlink"/>
            </a:solidFill>
            <a:miter lim="800000"/>
            <a:headEnd/>
            <a:tailEnd type="triangle" w="med" len="sm"/>
          </a:ln>
        </p:spPr>
      </p:cxnSp>
      <p:cxnSp>
        <p:nvCxnSpPr>
          <p:cNvPr id="34848" name="AutoShape 59"/>
          <p:cNvCxnSpPr>
            <a:cxnSpLocks noChangeShapeType="1"/>
            <a:stCxn id="34823" idx="6"/>
            <a:endCxn id="34821" idx="2"/>
          </p:cNvCxnSpPr>
          <p:nvPr/>
        </p:nvCxnSpPr>
        <p:spPr bwMode="auto">
          <a:xfrm flipV="1">
            <a:off x="4724400" y="2095500"/>
            <a:ext cx="914400" cy="1987550"/>
          </a:xfrm>
          <a:prstGeom prst="bentConnector3">
            <a:avLst>
              <a:gd name="adj1" fmla="val 43574"/>
            </a:avLst>
          </a:prstGeom>
          <a:noFill/>
          <a:ln w="127000">
            <a:solidFill>
              <a:schemeClr val="folHlink"/>
            </a:solidFill>
            <a:miter lim="800000"/>
            <a:headEnd/>
            <a:tailEnd type="triangle" w="med" len="sm"/>
          </a:ln>
        </p:spPr>
      </p:cxnSp>
      <p:sp>
        <p:nvSpPr>
          <p:cNvPr id="34849" name="WordArt 60"/>
          <p:cNvSpPr>
            <a:spLocks noChangeArrowheads="1" noChangeShapeType="1" noTextEdit="1"/>
          </p:cNvSpPr>
          <p:nvPr/>
        </p:nvSpPr>
        <p:spPr bwMode="auto">
          <a:xfrm>
            <a:off x="2771775" y="5084763"/>
            <a:ext cx="1981200" cy="533400"/>
          </a:xfrm>
          <a:prstGeom prst="rect">
            <a:avLst/>
          </a:prstGeom>
        </p:spPr>
        <p:txBody>
          <a:bodyPr wrap="none" fromWordArt="1">
            <a:prstTxWarp prst="textPlain">
              <a:avLst>
                <a:gd name="adj" fmla="val 50000"/>
              </a:avLst>
            </a:prstTxWarp>
          </a:bodyPr>
          <a:lstStyle/>
          <a:p>
            <a:pPr algn="ctr"/>
            <a:r>
              <a:rPr lang="zh-CN" alt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mn-ea"/>
                <a:ea typeface="+mn-ea"/>
                <a:cs typeface="+mn-ea"/>
              </a:rPr>
              <a:t>本地高可用性</a:t>
            </a:r>
          </a:p>
        </p:txBody>
      </p:sp>
      <p:sp>
        <p:nvSpPr>
          <p:cNvPr id="34850" name="Text Box 61"/>
          <p:cNvSpPr txBox="1">
            <a:spLocks noChangeArrowheads="1"/>
          </p:cNvSpPr>
          <p:nvPr/>
        </p:nvSpPr>
        <p:spPr bwMode="auto">
          <a:xfrm>
            <a:off x="447675" y="4456113"/>
            <a:ext cx="933450" cy="366712"/>
          </a:xfrm>
          <a:prstGeom prst="rect">
            <a:avLst/>
          </a:prstGeom>
          <a:noFill/>
          <a:ln w="9525">
            <a:noFill/>
            <a:miter lim="800000"/>
            <a:headEnd/>
            <a:tailEnd/>
          </a:ln>
        </p:spPr>
        <p:txBody>
          <a:bodyPr wrap="none">
            <a:spAutoFit/>
          </a:bodyPr>
          <a:lstStyle/>
          <a:p>
            <a:r>
              <a:rPr lang="zh-CN" altLang="en-US"/>
              <a:t>单节点 </a:t>
            </a:r>
          </a:p>
        </p:txBody>
      </p:sp>
      <p:sp>
        <p:nvSpPr>
          <p:cNvPr id="34851" name="Text Box 62"/>
          <p:cNvSpPr txBox="1">
            <a:spLocks noChangeArrowheads="1"/>
          </p:cNvSpPr>
          <p:nvPr/>
        </p:nvSpPr>
        <p:spPr bwMode="auto">
          <a:xfrm>
            <a:off x="3132138" y="2924175"/>
            <a:ext cx="933450" cy="366713"/>
          </a:xfrm>
          <a:prstGeom prst="rect">
            <a:avLst/>
          </a:prstGeom>
          <a:noFill/>
          <a:ln w="9525">
            <a:noFill/>
            <a:miter lim="800000"/>
            <a:headEnd/>
            <a:tailEnd/>
          </a:ln>
        </p:spPr>
        <p:txBody>
          <a:bodyPr wrap="none">
            <a:spAutoFit/>
          </a:bodyPr>
          <a:lstStyle/>
          <a:p>
            <a:r>
              <a:rPr lang="zh-CN" altLang="en-US"/>
              <a:t>多节点 </a:t>
            </a:r>
          </a:p>
        </p:txBody>
      </p:sp>
      <p:sp>
        <p:nvSpPr>
          <p:cNvPr id="34852" name="Text Box 63"/>
          <p:cNvSpPr txBox="1">
            <a:spLocks noChangeArrowheads="1"/>
          </p:cNvSpPr>
          <p:nvPr/>
        </p:nvSpPr>
        <p:spPr bwMode="auto">
          <a:xfrm>
            <a:off x="6948488" y="1268413"/>
            <a:ext cx="996950" cy="366712"/>
          </a:xfrm>
          <a:prstGeom prst="rect">
            <a:avLst/>
          </a:prstGeom>
          <a:noFill/>
          <a:ln w="9525">
            <a:noFill/>
            <a:miter lim="800000"/>
            <a:headEnd/>
            <a:tailEnd/>
          </a:ln>
        </p:spPr>
        <p:txBody>
          <a:bodyPr wrap="none">
            <a:spAutoFit/>
          </a:bodyPr>
          <a:lstStyle/>
          <a:p>
            <a:r>
              <a:rPr lang="zh-CN" altLang="en-US"/>
              <a:t>多中心  </a:t>
            </a: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2875" y="12700"/>
            <a:ext cx="6775450" cy="1143000"/>
          </a:xfrm>
        </p:spPr>
        <p:txBody>
          <a:bodyPr/>
          <a:lstStyle/>
          <a:p>
            <a:pPr eaLnBrk="1" hangingPunct="1"/>
            <a:r>
              <a:rPr lang="zh-CN" altLang="en-US" dirty="0" smtClean="0">
                <a:ea typeface="宋体" charset="-122"/>
              </a:rPr>
              <a:t>容</a:t>
            </a:r>
            <a:r>
              <a:rPr lang="zh-CN" altLang="en-US" dirty="0" smtClean="0">
                <a:ea typeface="宋体" charset="-122"/>
              </a:rPr>
              <a:t>灾</a:t>
            </a:r>
            <a:r>
              <a:rPr lang="en-US" altLang="zh-CN" dirty="0" smtClean="0">
                <a:ea typeface="宋体" charset="-122"/>
              </a:rPr>
              <a:t>6</a:t>
            </a:r>
            <a:r>
              <a:rPr lang="zh-CN" altLang="en-US" dirty="0" smtClean="0">
                <a:ea typeface="宋体" charset="-122"/>
              </a:rPr>
              <a:t>级</a:t>
            </a:r>
            <a:r>
              <a:rPr lang="en-US" altLang="zh-CN" dirty="0" smtClean="0">
                <a:ea typeface="宋体" charset="-122"/>
              </a:rPr>
              <a:t>——</a:t>
            </a:r>
            <a:r>
              <a:rPr lang="zh-CN" altLang="en-US" dirty="0" smtClean="0">
                <a:ea typeface="宋体" charset="-122"/>
              </a:rPr>
              <a:t>国际标准</a:t>
            </a:r>
            <a:r>
              <a:rPr lang="en-US" altLang="zh-CN" dirty="0" smtClean="0">
                <a:ea typeface="宋体" charset="-122"/>
              </a:rPr>
              <a:t>SHARE 78</a:t>
            </a:r>
          </a:p>
        </p:txBody>
      </p:sp>
      <p:pic>
        <p:nvPicPr>
          <p:cNvPr id="35843" name="Picture 3"/>
          <p:cNvPicPr>
            <a:picLocks noChangeAspect="1" noChangeArrowheads="1"/>
          </p:cNvPicPr>
          <p:nvPr/>
        </p:nvPicPr>
        <p:blipFill>
          <a:blip r:embed="rId3" cstate="print"/>
          <a:srcRect/>
          <a:stretch>
            <a:fillRect/>
          </a:stretch>
        </p:blipFill>
        <p:spPr bwMode="auto">
          <a:xfrm>
            <a:off x="381000" y="1219200"/>
            <a:ext cx="8124825" cy="5424488"/>
          </a:xfrm>
          <a:prstGeom prst="rect">
            <a:avLst/>
          </a:prstGeom>
          <a:noFill/>
          <a:ln w="9525">
            <a:noFill/>
            <a:miter lim="800000"/>
            <a:headEnd/>
            <a:tailEnd/>
          </a:ln>
        </p:spPr>
      </p:pic>
      <p:sp>
        <p:nvSpPr>
          <p:cNvPr id="178180" name="WordArt 4"/>
          <p:cNvSpPr>
            <a:spLocks noChangeArrowheads="1" noChangeShapeType="1" noTextEdit="1"/>
          </p:cNvSpPr>
          <p:nvPr/>
        </p:nvSpPr>
        <p:spPr bwMode="auto">
          <a:xfrm>
            <a:off x="3124200" y="5410200"/>
            <a:ext cx="5867400" cy="1143000"/>
          </a:xfrm>
          <a:prstGeom prst="rect">
            <a:avLst/>
          </a:prstGeom>
        </p:spPr>
        <p:txBody>
          <a:bodyPr wrap="none" fromWordArt="1">
            <a:prstTxWarp prst="textCascadeUp">
              <a:avLst>
                <a:gd name="adj" fmla="val 82213"/>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defRPr/>
            </a:pPr>
            <a:r>
              <a:rPr lang="zh-CN" altLang="en-US" sz="3600" kern="10">
                <a:ln w="9525">
                  <a:round/>
                  <a:headEnd/>
                  <a:tailEnd/>
                </a:ln>
                <a:gradFill rotWithShape="0">
                  <a:gsLst>
                    <a:gs pos="0">
                      <a:srgbClr val="FFE701"/>
                    </a:gs>
                    <a:gs pos="100000">
                      <a:srgbClr val="FE3E02"/>
                    </a:gs>
                  </a:gsLst>
                  <a:lin ang="5400000" scaled="1"/>
                </a:gradFill>
                <a:latin typeface="Impact"/>
                <a:ea typeface="+mn-ea"/>
              </a:rPr>
              <a:t>您在使用</a:t>
            </a:r>
            <a:r>
              <a:rPr lang="en-US" altLang="zh-CN" sz="3600" kern="10">
                <a:ln w="9525">
                  <a:round/>
                  <a:headEnd/>
                  <a:tailEnd/>
                </a:ln>
                <a:gradFill rotWithShape="0">
                  <a:gsLst>
                    <a:gs pos="0">
                      <a:srgbClr val="FFE701"/>
                    </a:gs>
                    <a:gs pos="100000">
                      <a:srgbClr val="FE3E02"/>
                    </a:gs>
                  </a:gsLst>
                  <a:lin ang="5400000" scaled="1"/>
                </a:gradFill>
                <a:latin typeface="Impact"/>
                <a:ea typeface="+mn-ea"/>
              </a:rPr>
              <a:t>EMC</a:t>
            </a:r>
            <a:r>
              <a:rPr lang="zh-CN" altLang="en-US" sz="3600" kern="10">
                <a:ln w="9525">
                  <a:round/>
                  <a:headEnd/>
                  <a:tailEnd/>
                </a:ln>
                <a:gradFill rotWithShape="0">
                  <a:gsLst>
                    <a:gs pos="0">
                      <a:srgbClr val="FFE701"/>
                    </a:gs>
                    <a:gs pos="100000">
                      <a:srgbClr val="FE3E02"/>
                    </a:gs>
                  </a:gsLst>
                  <a:lin ang="5400000" scaled="1"/>
                </a:gradFill>
                <a:latin typeface="Impact"/>
                <a:ea typeface="+mn-ea"/>
              </a:rPr>
              <a:t>进行容灾吗？</a:t>
            </a:r>
          </a:p>
          <a:p>
            <a:pPr algn="ctr">
              <a:defRPr/>
            </a:pPr>
            <a:r>
              <a:rPr lang="zh-CN" altLang="en-US" sz="3600" kern="10">
                <a:ln w="9525">
                  <a:round/>
                  <a:headEnd/>
                  <a:tailEnd/>
                </a:ln>
                <a:gradFill rotWithShape="0">
                  <a:gsLst>
                    <a:gs pos="0">
                      <a:srgbClr val="FFE701"/>
                    </a:gs>
                    <a:gs pos="100000">
                      <a:srgbClr val="FE3E02"/>
                    </a:gs>
                  </a:gsLst>
                  <a:lin ang="5400000" scaled="1"/>
                </a:gradFill>
                <a:latin typeface="Impact"/>
                <a:ea typeface="+mn-ea"/>
              </a:rPr>
              <a:t>６级容灾真的能实在</a:t>
            </a:r>
            <a:r>
              <a:rPr lang="en-US" altLang="zh-CN" sz="3600" kern="10">
                <a:ln w="9525">
                  <a:round/>
                  <a:headEnd/>
                  <a:tailEnd/>
                </a:ln>
                <a:gradFill rotWithShape="0">
                  <a:gsLst>
                    <a:gs pos="0">
                      <a:srgbClr val="FFE701"/>
                    </a:gs>
                    <a:gs pos="100000">
                      <a:srgbClr val="FE3E02"/>
                    </a:gs>
                  </a:gsLst>
                  <a:lin ang="5400000" scaled="1"/>
                </a:gradFill>
                <a:latin typeface="Impact"/>
                <a:ea typeface="+mn-ea"/>
              </a:rPr>
              <a:t>100%</a:t>
            </a:r>
            <a:r>
              <a:rPr lang="zh-CN" altLang="en-US" sz="3600" kern="10">
                <a:ln w="9525">
                  <a:round/>
                  <a:headEnd/>
                  <a:tailEnd/>
                </a:ln>
                <a:gradFill rotWithShape="0">
                  <a:gsLst>
                    <a:gs pos="0">
                      <a:srgbClr val="FFE701"/>
                    </a:gs>
                    <a:gs pos="100000">
                      <a:srgbClr val="FE3E02"/>
                    </a:gs>
                  </a:gsLst>
                  <a:lin ang="5400000" scaled="1"/>
                </a:gradFill>
                <a:latin typeface="Impact"/>
                <a:ea typeface="+mn-ea"/>
              </a:rPr>
              <a:t>数据保障和业务连续保障吗？</a:t>
            </a:r>
            <a:endParaRPr lang="en-US" sz="3600" kern="10">
              <a:ln w="9525">
                <a:round/>
                <a:headEnd/>
                <a:tailEnd/>
              </a:ln>
              <a:gradFill rotWithShape="0">
                <a:gsLst>
                  <a:gs pos="0">
                    <a:srgbClr val="FFE701"/>
                  </a:gs>
                  <a:gs pos="100000">
                    <a:srgbClr val="FE3E02"/>
                  </a:gs>
                </a:gsLst>
                <a:lin ang="5400000" scaled="1"/>
              </a:gradFill>
              <a:latin typeface="Impact"/>
              <a:ea typeface="+mn-ea"/>
            </a:endParaRPr>
          </a:p>
        </p:txBody>
      </p:sp>
    </p:spTree>
  </p:cSld>
  <p:clrMapOvr>
    <a:masterClrMapping/>
  </p:clrMapOvr>
  <p:transition advTm="142825">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black">
          <a:xfrm>
            <a:off x="242888" y="1603375"/>
            <a:ext cx="8458200" cy="4724400"/>
          </a:xfrm>
          <a:prstGeom prst="rect">
            <a:avLst/>
          </a:prstGeom>
          <a:noFill/>
          <a:ln w="9525">
            <a:noFill/>
            <a:miter lim="800000"/>
            <a:headEnd/>
            <a:tailEnd/>
          </a:ln>
          <a:effectLst/>
        </p:spPr>
        <p:txBody>
          <a:bodyPr/>
          <a:lstStyle/>
          <a:p>
            <a:pPr marL="230188" indent="-230188" eaLnBrk="0" hangingPunct="0">
              <a:spcBef>
                <a:spcPct val="20000"/>
              </a:spcBef>
              <a:buClr>
                <a:schemeClr val="accent1"/>
              </a:buClr>
              <a:buFont typeface="Wingdings" pitchFamily="2" charset="2"/>
              <a:buNone/>
              <a:tabLst>
                <a:tab pos="574675" algn="l"/>
              </a:tabLst>
              <a:defRPr/>
            </a:pPr>
            <a:r>
              <a:rPr lang="en-US" sz="2200">
                <a:latin typeface="Arial" pitchFamily="34" charset="0"/>
                <a:ea typeface="+mn-ea"/>
              </a:rPr>
              <a:t>	</a:t>
            </a:r>
            <a:r>
              <a:rPr lang="zh-CN" altLang="en-US" sz="2200" u="sng">
                <a:latin typeface="Arial" pitchFamily="34" charset="0"/>
                <a:ea typeface="宋体" pitchFamily="2" charset="-122"/>
              </a:rPr>
              <a:t>业务连续性</a:t>
            </a:r>
            <a:r>
              <a:rPr lang="zh-CN" altLang="en-US" sz="2200">
                <a:latin typeface="Arial" pitchFamily="34" charset="0"/>
                <a:ea typeface="宋体" pitchFamily="2" charset="-122"/>
              </a:rPr>
              <a:t/>
            </a:r>
            <a:br>
              <a:rPr lang="zh-CN" altLang="en-US" sz="2200">
                <a:latin typeface="Arial" pitchFamily="34" charset="0"/>
                <a:ea typeface="宋体" pitchFamily="2" charset="-122"/>
              </a:rPr>
            </a:br>
            <a:r>
              <a:rPr lang="zh-CN" altLang="en-US">
                <a:latin typeface="Arial" pitchFamily="34" charset="0"/>
                <a:ea typeface="宋体" pitchFamily="2" charset="-122"/>
              </a:rPr>
              <a:t>与核心业务有关的系统故障，通过实施恢复解决方案，以提供持续的业务应用程序和用户访问</a:t>
            </a:r>
          </a:p>
          <a:p>
            <a:pPr marL="574675" lvl="1" indent="-230188" eaLnBrk="0" hangingPunct="0">
              <a:spcBef>
                <a:spcPct val="20000"/>
              </a:spcBef>
              <a:buClr>
                <a:schemeClr val="tx1"/>
              </a:buClr>
              <a:buFontTx/>
              <a:buChar char="–"/>
              <a:tabLst>
                <a:tab pos="574675" algn="l"/>
              </a:tabLst>
              <a:defRPr/>
            </a:pPr>
            <a:endParaRPr lang="en-US">
              <a:latin typeface="Arial" pitchFamily="34" charset="0"/>
              <a:ea typeface="宋体" pitchFamily="2" charset="-122"/>
            </a:endParaRPr>
          </a:p>
          <a:p>
            <a:pPr marL="574675" lvl="1" indent="-230188" eaLnBrk="0" hangingPunct="0">
              <a:spcBef>
                <a:spcPct val="20000"/>
              </a:spcBef>
              <a:buClr>
                <a:schemeClr val="tx1"/>
              </a:buClr>
              <a:buFontTx/>
              <a:buChar char="–"/>
              <a:tabLst>
                <a:tab pos="574675" algn="l"/>
              </a:tabLst>
              <a:defRPr/>
            </a:pPr>
            <a:endParaRPr lang="en-US">
              <a:latin typeface="Arial" pitchFamily="34" charset="0"/>
              <a:ea typeface="宋体" pitchFamily="2" charset="-122"/>
            </a:endParaRPr>
          </a:p>
          <a:p>
            <a:pPr marL="574675" lvl="1" indent="-230188" eaLnBrk="0" hangingPunct="0">
              <a:spcBef>
                <a:spcPct val="20000"/>
              </a:spcBef>
              <a:buClr>
                <a:schemeClr val="tx1"/>
              </a:buClr>
              <a:buFontTx/>
              <a:buChar char="–"/>
              <a:tabLst>
                <a:tab pos="574675" algn="l"/>
              </a:tabLst>
              <a:defRPr/>
            </a:pPr>
            <a:endParaRPr lang="en-US">
              <a:latin typeface="Arial" pitchFamily="34" charset="0"/>
              <a:ea typeface="宋体" pitchFamily="2" charset="-122"/>
            </a:endParaRPr>
          </a:p>
          <a:p>
            <a:pPr marL="574675" lvl="1" indent="-230188" eaLnBrk="0" hangingPunct="0">
              <a:spcBef>
                <a:spcPct val="20000"/>
              </a:spcBef>
              <a:buClr>
                <a:schemeClr val="tx1"/>
              </a:buClr>
              <a:buFontTx/>
              <a:buChar char="–"/>
              <a:tabLst>
                <a:tab pos="574675" algn="l"/>
              </a:tabLst>
              <a:defRPr/>
            </a:pPr>
            <a:endParaRPr lang="en-US">
              <a:latin typeface="Arial" pitchFamily="34" charset="0"/>
              <a:ea typeface="宋体" pitchFamily="2" charset="-122"/>
            </a:endParaRPr>
          </a:p>
          <a:p>
            <a:pPr marL="574675" lvl="1" indent="-230188" eaLnBrk="0" hangingPunct="0">
              <a:spcBef>
                <a:spcPct val="20000"/>
              </a:spcBef>
              <a:buClr>
                <a:schemeClr val="tx1"/>
              </a:buClr>
              <a:buFontTx/>
              <a:buChar char="–"/>
              <a:tabLst>
                <a:tab pos="574675" algn="l"/>
              </a:tabLst>
              <a:defRPr/>
            </a:pPr>
            <a:endParaRPr lang="en-US">
              <a:latin typeface="Arial" pitchFamily="34" charset="0"/>
              <a:ea typeface="宋体" pitchFamily="2" charset="-122"/>
            </a:endParaRPr>
          </a:p>
          <a:p>
            <a:pPr marL="574675" lvl="1" indent="-230188" eaLnBrk="0" hangingPunct="0">
              <a:spcBef>
                <a:spcPct val="20000"/>
              </a:spcBef>
              <a:buClr>
                <a:schemeClr val="tx1"/>
              </a:buClr>
              <a:buFontTx/>
              <a:buChar char="–"/>
              <a:tabLst>
                <a:tab pos="574675" algn="l"/>
              </a:tabLst>
              <a:defRPr/>
            </a:pPr>
            <a:endParaRPr lang="en-US">
              <a:latin typeface="Arial" pitchFamily="34" charset="0"/>
              <a:ea typeface="宋体" pitchFamily="2" charset="-122"/>
            </a:endParaRPr>
          </a:p>
          <a:p>
            <a:pPr marL="574675" lvl="1" indent="-230188" eaLnBrk="0" hangingPunct="0">
              <a:spcBef>
                <a:spcPct val="80000"/>
              </a:spcBef>
              <a:buClr>
                <a:schemeClr val="accent1"/>
              </a:buClr>
              <a:buFont typeface="Wingdings" pitchFamily="2" charset="2"/>
              <a:buNone/>
              <a:tabLst>
                <a:tab pos="574675" algn="l"/>
              </a:tabLst>
              <a:defRPr/>
            </a:pPr>
            <a:endParaRPr lang="en-US">
              <a:latin typeface="Arial" pitchFamily="34" charset="0"/>
              <a:ea typeface="宋体" pitchFamily="2" charset="-122"/>
            </a:endParaRPr>
          </a:p>
          <a:p>
            <a:pPr marL="574675" lvl="1" indent="-230188" eaLnBrk="0" hangingPunct="0">
              <a:spcBef>
                <a:spcPct val="50000"/>
              </a:spcBef>
              <a:buClr>
                <a:schemeClr val="accent1"/>
              </a:buClr>
              <a:buFont typeface="Wingdings" pitchFamily="2" charset="2"/>
              <a:buChar char="§"/>
              <a:tabLst>
                <a:tab pos="574675" algn="l"/>
              </a:tabLst>
              <a:defRPr/>
            </a:pPr>
            <a:r>
              <a:rPr lang="en-US">
                <a:latin typeface="Arial" pitchFamily="34" charset="0"/>
                <a:ea typeface="宋体" pitchFamily="2" charset="-122"/>
              </a:rPr>
              <a:t>Recovery Point Objective (RPO) – </a:t>
            </a:r>
            <a:r>
              <a:rPr lang="en-US" altLang="zh-CN">
                <a:effectLst>
                  <a:outerShdw blurRad="38100" dist="38100" dir="2700000" algn="tl">
                    <a:srgbClr val="C0C0C0"/>
                  </a:outerShdw>
                </a:effectLst>
                <a:latin typeface="Arial" pitchFamily="34" charset="0"/>
                <a:ea typeface="宋体" pitchFamily="2" charset="-122"/>
              </a:rPr>
              <a:t>“</a:t>
            </a:r>
            <a:r>
              <a:rPr lang="zh-CN" altLang="en-US">
                <a:effectLst>
                  <a:outerShdw blurRad="38100" dist="38100" dir="2700000" algn="tl">
                    <a:srgbClr val="C0C0C0"/>
                  </a:outerShdw>
                </a:effectLst>
                <a:latin typeface="Arial" pitchFamily="34" charset="0"/>
                <a:ea typeface="宋体" pitchFamily="2" charset="-122"/>
              </a:rPr>
              <a:t>恢复时间目标”的要求</a:t>
            </a:r>
            <a:endParaRPr lang="en-US">
              <a:latin typeface="Arial" pitchFamily="34" charset="0"/>
              <a:ea typeface="宋体" pitchFamily="2" charset="-122"/>
            </a:endParaRPr>
          </a:p>
          <a:p>
            <a:pPr marL="574675" lvl="1" indent="-230188" eaLnBrk="0" hangingPunct="0">
              <a:spcBef>
                <a:spcPct val="50000"/>
              </a:spcBef>
              <a:buClr>
                <a:schemeClr val="accent1"/>
              </a:buClr>
              <a:buFont typeface="Wingdings" pitchFamily="2" charset="2"/>
              <a:buChar char="§"/>
              <a:tabLst>
                <a:tab pos="574675" algn="l"/>
              </a:tabLst>
              <a:defRPr/>
            </a:pPr>
            <a:r>
              <a:rPr lang="en-US">
                <a:latin typeface="Arial" pitchFamily="34" charset="0"/>
                <a:ea typeface="宋体" pitchFamily="2" charset="-122"/>
              </a:rPr>
              <a:t>Recovery Time Objective (RTO) – </a:t>
            </a:r>
            <a:r>
              <a:rPr lang="en-US" altLang="zh-CN">
                <a:effectLst>
                  <a:outerShdw blurRad="38100" dist="38100" dir="2700000" algn="tl">
                    <a:srgbClr val="C0C0C0"/>
                  </a:outerShdw>
                </a:effectLst>
                <a:latin typeface="Arial" pitchFamily="34" charset="0"/>
                <a:ea typeface="宋体" pitchFamily="2" charset="-122"/>
              </a:rPr>
              <a:t> “</a:t>
            </a:r>
            <a:r>
              <a:rPr lang="zh-CN" altLang="en-US">
                <a:effectLst>
                  <a:outerShdw blurRad="38100" dist="38100" dir="2700000" algn="tl">
                    <a:srgbClr val="C0C0C0"/>
                  </a:outerShdw>
                </a:effectLst>
                <a:latin typeface="Arial" pitchFamily="34" charset="0"/>
                <a:ea typeface="宋体" pitchFamily="2" charset="-122"/>
              </a:rPr>
              <a:t>恢复点目标”的要求</a:t>
            </a:r>
            <a:endParaRPr lang="en-US">
              <a:effectLst>
                <a:outerShdw blurRad="38100" dist="38100" dir="2700000" algn="tl">
                  <a:srgbClr val="C0C0C0"/>
                </a:outerShdw>
              </a:effectLst>
              <a:latin typeface="Arial" pitchFamily="34" charset="0"/>
              <a:ea typeface="+mn-ea"/>
            </a:endParaRPr>
          </a:p>
        </p:txBody>
      </p:sp>
      <p:sp>
        <p:nvSpPr>
          <p:cNvPr id="36867" name="Rectangle 3"/>
          <p:cNvSpPr>
            <a:spLocks noGrp="1"/>
          </p:cNvSpPr>
          <p:nvPr>
            <p:ph type="title"/>
          </p:nvPr>
        </p:nvSpPr>
        <p:spPr/>
        <p:txBody>
          <a:bodyPr/>
          <a:lstStyle/>
          <a:p>
            <a:pPr eaLnBrk="1" hangingPunct="1"/>
            <a:r>
              <a:rPr lang="zh-CN" altLang="en-US" smtClean="0">
                <a:ea typeface="宋体" charset="-122"/>
              </a:rPr>
              <a:t>衡量容灾系统成败的关键</a:t>
            </a:r>
          </a:p>
        </p:txBody>
      </p:sp>
      <p:pic>
        <p:nvPicPr>
          <p:cNvPr id="36868" name="Picture 4" descr="BC_RPO_RTO"/>
          <p:cNvPicPr>
            <a:picLocks noChangeAspect="1" noChangeArrowheads="1"/>
          </p:cNvPicPr>
          <p:nvPr/>
        </p:nvPicPr>
        <p:blipFill>
          <a:blip r:embed="rId3" cstate="print"/>
          <a:srcRect/>
          <a:stretch>
            <a:fillRect/>
          </a:stretch>
        </p:blipFill>
        <p:spPr bwMode="auto">
          <a:xfrm>
            <a:off x="1174750" y="2732088"/>
            <a:ext cx="6353175" cy="153511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200" y="161925"/>
            <a:ext cx="6097588" cy="795338"/>
          </a:xfrm>
        </p:spPr>
        <p:txBody>
          <a:bodyPr/>
          <a:lstStyle/>
          <a:p>
            <a:pPr eaLnBrk="1" hangingPunct="1"/>
            <a:r>
              <a:rPr lang="zh-CN" altLang="en-US" smtClean="0">
                <a:ea typeface="宋体" charset="-122"/>
              </a:rPr>
              <a:t>第五级：</a:t>
            </a:r>
            <a:r>
              <a:rPr lang="en-US" altLang="zh-CN" smtClean="0">
                <a:ea typeface="宋体" charset="-122"/>
              </a:rPr>
              <a:t/>
            </a:r>
            <a:br>
              <a:rPr lang="en-US" altLang="zh-CN" smtClean="0">
                <a:ea typeface="宋体" charset="-122"/>
              </a:rPr>
            </a:br>
            <a:r>
              <a:rPr lang="zh-CN" altLang="en-US" smtClean="0">
                <a:ea typeface="宋体" charset="-122"/>
              </a:rPr>
              <a:t>基于事物复制的工作原理</a:t>
            </a:r>
          </a:p>
        </p:txBody>
      </p:sp>
      <p:sp>
        <p:nvSpPr>
          <p:cNvPr id="37891" name="Rectangle 3"/>
          <p:cNvSpPr>
            <a:spLocks noGrp="1" noChangeArrowheads="1"/>
          </p:cNvSpPr>
          <p:nvPr>
            <p:ph type="body" idx="1"/>
          </p:nvPr>
        </p:nvSpPr>
        <p:spPr>
          <a:xfrm>
            <a:off x="387350" y="1665288"/>
            <a:ext cx="8299450" cy="1335087"/>
          </a:xfrm>
        </p:spPr>
        <p:txBody>
          <a:bodyPr/>
          <a:lstStyle/>
          <a:p>
            <a:pPr marL="0" indent="0" eaLnBrk="1" hangingPunct="1">
              <a:buFontTx/>
              <a:buNone/>
            </a:pPr>
            <a:r>
              <a:rPr lang="en-US" altLang="zh-CN" sz="2400" smtClean="0">
                <a:ea typeface="宋体" charset="-122"/>
              </a:rPr>
              <a:t>Sybase</a:t>
            </a:r>
            <a:r>
              <a:rPr lang="zh-CN" altLang="en-US" sz="2400" smtClean="0">
                <a:ea typeface="宋体" charset="-122"/>
              </a:rPr>
              <a:t>的复制服务器</a:t>
            </a:r>
            <a:r>
              <a:rPr lang="en-US" altLang="zh-CN" sz="2400" smtClean="0">
                <a:ea typeface="宋体" charset="-122"/>
              </a:rPr>
              <a:t>Replication Server</a:t>
            </a:r>
            <a:r>
              <a:rPr lang="zh-CN" altLang="en-US" sz="2400" b="0" smtClean="0">
                <a:ea typeface="宋体" charset="-122"/>
              </a:rPr>
              <a:t>是通过读取主点数据库的日志生成</a:t>
            </a:r>
            <a:r>
              <a:rPr lang="en-US" altLang="zh-CN" sz="2400" b="0" smtClean="0">
                <a:ea typeface="宋体" charset="-122"/>
              </a:rPr>
              <a:t>SQL</a:t>
            </a:r>
            <a:r>
              <a:rPr lang="zh-CN" altLang="en-US" sz="2400" b="0" smtClean="0">
                <a:ea typeface="宋体" charset="-122"/>
              </a:rPr>
              <a:t>语句在备份点运行来实现同步。</a:t>
            </a:r>
          </a:p>
          <a:p>
            <a:pPr marL="0" indent="0" eaLnBrk="1" hangingPunct="1">
              <a:buFontTx/>
              <a:buNone/>
            </a:pPr>
            <a:endParaRPr lang="zh-CN" altLang="en-US" sz="2400" smtClean="0">
              <a:ea typeface="宋体" charset="-122"/>
            </a:endParaRPr>
          </a:p>
        </p:txBody>
      </p:sp>
      <p:grpSp>
        <p:nvGrpSpPr>
          <p:cNvPr id="37892" name="Group 4"/>
          <p:cNvGrpSpPr>
            <a:grpSpLocks/>
          </p:cNvGrpSpPr>
          <p:nvPr/>
        </p:nvGrpSpPr>
        <p:grpSpPr bwMode="auto">
          <a:xfrm>
            <a:off x="1143000" y="3071813"/>
            <a:ext cx="6972300" cy="2382837"/>
            <a:chOff x="0" y="2016"/>
            <a:chExt cx="5760" cy="1909"/>
          </a:xfrm>
        </p:grpSpPr>
        <p:pic>
          <p:nvPicPr>
            <p:cNvPr id="37894" name="Picture 5"/>
            <p:cNvPicPr>
              <a:picLocks noChangeAspect="1" noChangeArrowheads="1"/>
            </p:cNvPicPr>
            <p:nvPr/>
          </p:nvPicPr>
          <p:blipFill>
            <a:blip r:embed="rId3" cstate="print"/>
            <a:srcRect/>
            <a:stretch>
              <a:fillRect/>
            </a:stretch>
          </p:blipFill>
          <p:spPr bwMode="auto">
            <a:xfrm>
              <a:off x="0" y="2286"/>
              <a:ext cx="720" cy="527"/>
            </a:xfrm>
            <a:prstGeom prst="rect">
              <a:avLst/>
            </a:prstGeom>
            <a:noFill/>
            <a:ln w="9525">
              <a:noFill/>
              <a:miter lim="800000"/>
              <a:headEnd/>
              <a:tailEnd/>
            </a:ln>
          </p:spPr>
        </p:pic>
        <p:pic>
          <p:nvPicPr>
            <p:cNvPr id="37895" name="Picture 6"/>
            <p:cNvPicPr>
              <a:picLocks noChangeAspect="1" noChangeArrowheads="1"/>
            </p:cNvPicPr>
            <p:nvPr/>
          </p:nvPicPr>
          <p:blipFill>
            <a:blip r:embed="rId3" cstate="print"/>
            <a:srcRect/>
            <a:stretch>
              <a:fillRect/>
            </a:stretch>
          </p:blipFill>
          <p:spPr bwMode="auto">
            <a:xfrm>
              <a:off x="4936" y="2230"/>
              <a:ext cx="720" cy="527"/>
            </a:xfrm>
            <a:prstGeom prst="rect">
              <a:avLst/>
            </a:prstGeom>
            <a:noFill/>
            <a:ln w="9525">
              <a:noFill/>
              <a:miter lim="800000"/>
              <a:headEnd/>
              <a:tailEnd/>
            </a:ln>
          </p:spPr>
        </p:pic>
        <p:pic>
          <p:nvPicPr>
            <p:cNvPr id="37896" name="Picture 7"/>
            <p:cNvPicPr>
              <a:picLocks noChangeAspect="1" noChangeArrowheads="1"/>
            </p:cNvPicPr>
            <p:nvPr/>
          </p:nvPicPr>
          <p:blipFill>
            <a:blip r:embed="rId4" cstate="print"/>
            <a:srcRect/>
            <a:stretch>
              <a:fillRect/>
            </a:stretch>
          </p:blipFill>
          <p:spPr bwMode="auto">
            <a:xfrm>
              <a:off x="4127" y="2261"/>
              <a:ext cx="456" cy="455"/>
            </a:xfrm>
            <a:prstGeom prst="rect">
              <a:avLst/>
            </a:prstGeom>
            <a:noFill/>
            <a:ln w="9525">
              <a:noFill/>
              <a:miter lim="800000"/>
              <a:headEnd/>
              <a:tailEnd/>
            </a:ln>
          </p:spPr>
        </p:pic>
        <p:pic>
          <p:nvPicPr>
            <p:cNvPr id="37897" name="Picture 8"/>
            <p:cNvPicPr>
              <a:picLocks noChangeAspect="1" noChangeArrowheads="1"/>
            </p:cNvPicPr>
            <p:nvPr/>
          </p:nvPicPr>
          <p:blipFill>
            <a:blip r:embed="rId4" cstate="print"/>
            <a:srcRect/>
            <a:stretch>
              <a:fillRect/>
            </a:stretch>
          </p:blipFill>
          <p:spPr bwMode="auto">
            <a:xfrm>
              <a:off x="2287" y="2261"/>
              <a:ext cx="456" cy="455"/>
            </a:xfrm>
            <a:prstGeom prst="rect">
              <a:avLst/>
            </a:prstGeom>
            <a:noFill/>
            <a:ln w="9525">
              <a:noFill/>
              <a:miter lim="800000"/>
              <a:headEnd/>
              <a:tailEnd/>
            </a:ln>
          </p:spPr>
        </p:pic>
        <p:pic>
          <p:nvPicPr>
            <p:cNvPr id="37898" name="Picture 9"/>
            <p:cNvPicPr>
              <a:picLocks noChangeAspect="1" noChangeArrowheads="1"/>
            </p:cNvPicPr>
            <p:nvPr/>
          </p:nvPicPr>
          <p:blipFill>
            <a:blip r:embed="rId5" cstate="print"/>
            <a:srcRect/>
            <a:stretch>
              <a:fillRect/>
            </a:stretch>
          </p:blipFill>
          <p:spPr bwMode="auto">
            <a:xfrm>
              <a:off x="661" y="3175"/>
              <a:ext cx="347" cy="452"/>
            </a:xfrm>
            <a:prstGeom prst="rect">
              <a:avLst/>
            </a:prstGeom>
            <a:noFill/>
            <a:ln w="9525">
              <a:noFill/>
              <a:miter lim="800000"/>
              <a:headEnd/>
              <a:tailEnd/>
            </a:ln>
          </p:spPr>
        </p:pic>
        <p:pic>
          <p:nvPicPr>
            <p:cNvPr id="37899" name="Picture 10"/>
            <p:cNvPicPr>
              <a:picLocks noChangeAspect="1" noChangeArrowheads="1"/>
            </p:cNvPicPr>
            <p:nvPr/>
          </p:nvPicPr>
          <p:blipFill>
            <a:blip r:embed="rId6" cstate="print"/>
            <a:srcRect/>
            <a:stretch>
              <a:fillRect/>
            </a:stretch>
          </p:blipFill>
          <p:spPr bwMode="auto">
            <a:xfrm>
              <a:off x="1460" y="2271"/>
              <a:ext cx="449" cy="454"/>
            </a:xfrm>
            <a:prstGeom prst="rect">
              <a:avLst/>
            </a:prstGeom>
            <a:noFill/>
            <a:ln w="9525">
              <a:noFill/>
              <a:miter lim="800000"/>
              <a:headEnd/>
              <a:tailEnd/>
            </a:ln>
          </p:spPr>
        </p:pic>
        <p:sp>
          <p:nvSpPr>
            <p:cNvPr id="37900" name="Rectangle 11"/>
            <p:cNvSpPr>
              <a:spLocks noChangeArrowheads="1"/>
            </p:cNvSpPr>
            <p:nvPr/>
          </p:nvSpPr>
          <p:spPr bwMode="auto">
            <a:xfrm>
              <a:off x="494" y="3655"/>
              <a:ext cx="992" cy="270"/>
            </a:xfrm>
            <a:prstGeom prst="rect">
              <a:avLst/>
            </a:prstGeom>
            <a:noFill/>
            <a:ln w="9525">
              <a:noFill/>
              <a:miter lim="800000"/>
              <a:headEnd/>
              <a:tailEnd/>
            </a:ln>
          </p:spPr>
          <p:txBody>
            <a:bodyPr wrap="none" lIns="92075" tIns="46038" rIns="92075" bIns="46038">
              <a:spAutoFit/>
            </a:bodyPr>
            <a:lstStyle/>
            <a:p>
              <a:pPr eaLnBrk="0" hangingPunct="0"/>
              <a:r>
                <a:rPr kumimoji="1" lang="zh-CN" altLang="en-US" sz="1600">
                  <a:solidFill>
                    <a:schemeClr val="accent2"/>
                  </a:solidFill>
                  <a:latin typeface="宋体" charset="-122"/>
                </a:rPr>
                <a:t>数据库日志</a:t>
              </a:r>
            </a:p>
          </p:txBody>
        </p:sp>
        <p:sp>
          <p:nvSpPr>
            <p:cNvPr id="37901" name="Rectangle 12"/>
            <p:cNvSpPr>
              <a:spLocks noChangeArrowheads="1"/>
            </p:cNvSpPr>
            <p:nvPr/>
          </p:nvSpPr>
          <p:spPr bwMode="auto">
            <a:xfrm>
              <a:off x="134" y="2072"/>
              <a:ext cx="823" cy="270"/>
            </a:xfrm>
            <a:prstGeom prst="rect">
              <a:avLst/>
            </a:prstGeom>
            <a:noFill/>
            <a:ln w="9525">
              <a:noFill/>
              <a:miter lim="800000"/>
              <a:headEnd/>
              <a:tailEnd/>
            </a:ln>
          </p:spPr>
          <p:txBody>
            <a:bodyPr wrap="none" lIns="92075" tIns="46038" rIns="92075" bIns="46038">
              <a:spAutoFit/>
            </a:bodyPr>
            <a:lstStyle/>
            <a:p>
              <a:pPr eaLnBrk="0" hangingPunct="0"/>
              <a:r>
                <a:rPr kumimoji="1" lang="zh-CN" altLang="en-US" sz="1600">
                  <a:solidFill>
                    <a:schemeClr val="accent2"/>
                  </a:solidFill>
                  <a:latin typeface="宋体" charset="-122"/>
                </a:rPr>
                <a:t>源数据库</a:t>
              </a:r>
            </a:p>
          </p:txBody>
        </p:sp>
        <p:sp>
          <p:nvSpPr>
            <p:cNvPr id="37902" name="Rectangle 13"/>
            <p:cNvSpPr>
              <a:spLocks noChangeArrowheads="1"/>
            </p:cNvSpPr>
            <p:nvPr/>
          </p:nvSpPr>
          <p:spPr bwMode="auto">
            <a:xfrm>
              <a:off x="1357" y="2784"/>
              <a:ext cx="824" cy="270"/>
            </a:xfrm>
            <a:prstGeom prst="rect">
              <a:avLst/>
            </a:prstGeom>
            <a:noFill/>
            <a:ln w="9525">
              <a:noFill/>
              <a:miter lim="800000"/>
              <a:headEnd/>
              <a:tailEnd/>
            </a:ln>
          </p:spPr>
          <p:txBody>
            <a:bodyPr wrap="none" lIns="92075" tIns="46038" rIns="92075" bIns="46038">
              <a:spAutoFit/>
            </a:bodyPr>
            <a:lstStyle/>
            <a:p>
              <a:pPr eaLnBrk="0" hangingPunct="0"/>
              <a:r>
                <a:rPr kumimoji="1" lang="zh-CN" altLang="en-US" sz="1600">
                  <a:solidFill>
                    <a:schemeClr val="accent2"/>
                  </a:solidFill>
                  <a:latin typeface="宋体" charset="-122"/>
                </a:rPr>
                <a:t>复制代理</a:t>
              </a:r>
            </a:p>
          </p:txBody>
        </p:sp>
        <p:sp>
          <p:nvSpPr>
            <p:cNvPr id="37903" name="Rectangle 14"/>
            <p:cNvSpPr>
              <a:spLocks noChangeArrowheads="1"/>
            </p:cNvSpPr>
            <p:nvPr/>
          </p:nvSpPr>
          <p:spPr bwMode="auto">
            <a:xfrm>
              <a:off x="2049" y="2777"/>
              <a:ext cx="991" cy="269"/>
            </a:xfrm>
            <a:prstGeom prst="rect">
              <a:avLst/>
            </a:prstGeom>
            <a:noFill/>
            <a:ln w="9525">
              <a:noFill/>
              <a:miter lim="800000"/>
              <a:headEnd/>
              <a:tailEnd/>
            </a:ln>
          </p:spPr>
          <p:txBody>
            <a:bodyPr wrap="none" lIns="92075" tIns="46038" rIns="92075" bIns="46038">
              <a:spAutoFit/>
            </a:bodyPr>
            <a:lstStyle/>
            <a:p>
              <a:pPr algn="ctr" eaLnBrk="0" hangingPunct="0"/>
              <a:r>
                <a:rPr kumimoji="1" lang="zh-CN" altLang="en-US" sz="1600">
                  <a:solidFill>
                    <a:schemeClr val="accent2"/>
                  </a:solidFill>
                  <a:latin typeface="宋体" charset="-122"/>
                </a:rPr>
                <a:t>复制服务器</a:t>
              </a:r>
            </a:p>
          </p:txBody>
        </p:sp>
        <p:sp>
          <p:nvSpPr>
            <p:cNvPr id="37904" name="Rectangle 15"/>
            <p:cNvSpPr>
              <a:spLocks noChangeArrowheads="1"/>
            </p:cNvSpPr>
            <p:nvPr/>
          </p:nvSpPr>
          <p:spPr bwMode="auto">
            <a:xfrm>
              <a:off x="3934" y="2777"/>
              <a:ext cx="992" cy="269"/>
            </a:xfrm>
            <a:prstGeom prst="rect">
              <a:avLst/>
            </a:prstGeom>
            <a:noFill/>
            <a:ln w="9525">
              <a:noFill/>
              <a:miter lim="800000"/>
              <a:headEnd/>
              <a:tailEnd/>
            </a:ln>
          </p:spPr>
          <p:txBody>
            <a:bodyPr wrap="none" lIns="92075" tIns="46038" rIns="92075" bIns="46038">
              <a:spAutoFit/>
            </a:bodyPr>
            <a:lstStyle/>
            <a:p>
              <a:pPr eaLnBrk="0" hangingPunct="0"/>
              <a:r>
                <a:rPr kumimoji="1" lang="zh-CN" altLang="en-US" sz="1600">
                  <a:solidFill>
                    <a:schemeClr val="accent2"/>
                  </a:solidFill>
                  <a:latin typeface="宋体" charset="-122"/>
                </a:rPr>
                <a:t>复制服务器</a:t>
              </a:r>
            </a:p>
          </p:txBody>
        </p:sp>
        <p:sp>
          <p:nvSpPr>
            <p:cNvPr id="37905" name="Rectangle 16"/>
            <p:cNvSpPr>
              <a:spLocks noChangeArrowheads="1"/>
            </p:cNvSpPr>
            <p:nvPr/>
          </p:nvSpPr>
          <p:spPr bwMode="auto">
            <a:xfrm>
              <a:off x="4900" y="2016"/>
              <a:ext cx="860" cy="465"/>
            </a:xfrm>
            <a:prstGeom prst="rect">
              <a:avLst/>
            </a:prstGeom>
            <a:noFill/>
            <a:ln w="9525">
              <a:noFill/>
              <a:miter lim="800000"/>
              <a:headEnd/>
              <a:tailEnd/>
            </a:ln>
          </p:spPr>
          <p:txBody>
            <a:bodyPr lIns="92075" tIns="46038" rIns="92075" bIns="46038">
              <a:spAutoFit/>
            </a:bodyPr>
            <a:lstStyle/>
            <a:p>
              <a:pPr algn="ctr" eaLnBrk="0" hangingPunct="0"/>
              <a:r>
                <a:rPr kumimoji="1" lang="zh-CN" altLang="en-US" sz="1600">
                  <a:solidFill>
                    <a:schemeClr val="accent2"/>
                  </a:solidFill>
                  <a:latin typeface="宋体" charset="-122"/>
                </a:rPr>
                <a:t>目的数据库</a:t>
              </a:r>
            </a:p>
          </p:txBody>
        </p:sp>
        <p:grpSp>
          <p:nvGrpSpPr>
            <p:cNvPr id="37906" name="Group 17"/>
            <p:cNvGrpSpPr>
              <a:grpSpLocks/>
            </p:cNvGrpSpPr>
            <p:nvPr/>
          </p:nvGrpSpPr>
          <p:grpSpPr bwMode="auto">
            <a:xfrm>
              <a:off x="3039" y="2214"/>
              <a:ext cx="732" cy="613"/>
              <a:chOff x="3502" y="2714"/>
              <a:chExt cx="1013" cy="625"/>
            </a:xfrm>
          </p:grpSpPr>
          <p:grpSp>
            <p:nvGrpSpPr>
              <p:cNvPr id="37913" name="Group 18"/>
              <p:cNvGrpSpPr>
                <a:grpSpLocks/>
              </p:cNvGrpSpPr>
              <p:nvPr/>
            </p:nvGrpSpPr>
            <p:grpSpPr bwMode="auto">
              <a:xfrm>
                <a:off x="3502" y="2714"/>
                <a:ext cx="1013" cy="625"/>
                <a:chOff x="3502" y="2714"/>
                <a:chExt cx="1013" cy="625"/>
              </a:xfrm>
            </p:grpSpPr>
            <p:sp>
              <p:nvSpPr>
                <p:cNvPr id="37915" name="Freeform 19"/>
                <p:cNvSpPr>
                  <a:spLocks/>
                </p:cNvSpPr>
                <p:nvPr/>
              </p:nvSpPr>
              <p:spPr bwMode="auto">
                <a:xfrm>
                  <a:off x="3525" y="2734"/>
                  <a:ext cx="990" cy="605"/>
                </a:xfrm>
                <a:custGeom>
                  <a:avLst/>
                  <a:gdLst>
                    <a:gd name="T0" fmla="*/ 142 w 990"/>
                    <a:gd name="T1" fmla="*/ 114 h 605"/>
                    <a:gd name="T2" fmla="*/ 194 w 990"/>
                    <a:gd name="T3" fmla="*/ 54 h 605"/>
                    <a:gd name="T4" fmla="*/ 269 w 990"/>
                    <a:gd name="T5" fmla="*/ 14 h 605"/>
                    <a:gd name="T6" fmla="*/ 352 w 990"/>
                    <a:gd name="T7" fmla="*/ 0 h 605"/>
                    <a:gd name="T8" fmla="*/ 425 w 990"/>
                    <a:gd name="T9" fmla="*/ 24 h 605"/>
                    <a:gd name="T10" fmla="*/ 460 w 990"/>
                    <a:gd name="T11" fmla="*/ 64 h 605"/>
                    <a:gd name="T12" fmla="*/ 453 w 990"/>
                    <a:gd name="T13" fmla="*/ 74 h 605"/>
                    <a:gd name="T14" fmla="*/ 448 w 990"/>
                    <a:gd name="T15" fmla="*/ 80 h 605"/>
                    <a:gd name="T16" fmla="*/ 478 w 990"/>
                    <a:gd name="T17" fmla="*/ 52 h 605"/>
                    <a:gd name="T18" fmla="*/ 521 w 990"/>
                    <a:gd name="T19" fmla="*/ 30 h 605"/>
                    <a:gd name="T20" fmla="*/ 582 w 990"/>
                    <a:gd name="T21" fmla="*/ 20 h 605"/>
                    <a:gd name="T22" fmla="*/ 677 w 990"/>
                    <a:gd name="T23" fmla="*/ 44 h 605"/>
                    <a:gd name="T24" fmla="*/ 742 w 990"/>
                    <a:gd name="T25" fmla="*/ 92 h 605"/>
                    <a:gd name="T26" fmla="*/ 768 w 990"/>
                    <a:gd name="T27" fmla="*/ 116 h 605"/>
                    <a:gd name="T28" fmla="*/ 777 w 990"/>
                    <a:gd name="T29" fmla="*/ 146 h 605"/>
                    <a:gd name="T30" fmla="*/ 786 w 990"/>
                    <a:gd name="T31" fmla="*/ 164 h 605"/>
                    <a:gd name="T32" fmla="*/ 826 w 990"/>
                    <a:gd name="T33" fmla="*/ 170 h 605"/>
                    <a:gd name="T34" fmla="*/ 882 w 990"/>
                    <a:gd name="T35" fmla="*/ 190 h 605"/>
                    <a:gd name="T36" fmla="*/ 932 w 990"/>
                    <a:gd name="T37" fmla="*/ 222 h 605"/>
                    <a:gd name="T38" fmla="*/ 972 w 990"/>
                    <a:gd name="T39" fmla="*/ 264 h 605"/>
                    <a:gd name="T40" fmla="*/ 989 w 990"/>
                    <a:gd name="T41" fmla="*/ 312 h 605"/>
                    <a:gd name="T42" fmla="*/ 974 w 990"/>
                    <a:gd name="T43" fmla="*/ 362 h 605"/>
                    <a:gd name="T44" fmla="*/ 932 w 990"/>
                    <a:gd name="T45" fmla="*/ 408 h 605"/>
                    <a:gd name="T46" fmla="*/ 878 w 990"/>
                    <a:gd name="T47" fmla="*/ 428 h 605"/>
                    <a:gd name="T48" fmla="*/ 864 w 990"/>
                    <a:gd name="T49" fmla="*/ 432 h 605"/>
                    <a:gd name="T50" fmla="*/ 878 w 990"/>
                    <a:gd name="T51" fmla="*/ 454 h 605"/>
                    <a:gd name="T52" fmla="*/ 888 w 990"/>
                    <a:gd name="T53" fmla="*/ 492 h 605"/>
                    <a:gd name="T54" fmla="*/ 874 w 990"/>
                    <a:gd name="T55" fmla="*/ 526 h 605"/>
                    <a:gd name="T56" fmla="*/ 843 w 990"/>
                    <a:gd name="T57" fmla="*/ 554 h 605"/>
                    <a:gd name="T58" fmla="*/ 798 w 990"/>
                    <a:gd name="T59" fmla="*/ 572 h 605"/>
                    <a:gd name="T60" fmla="*/ 747 w 990"/>
                    <a:gd name="T61" fmla="*/ 578 h 605"/>
                    <a:gd name="T62" fmla="*/ 699 w 990"/>
                    <a:gd name="T63" fmla="*/ 574 h 605"/>
                    <a:gd name="T64" fmla="*/ 653 w 990"/>
                    <a:gd name="T65" fmla="*/ 564 h 605"/>
                    <a:gd name="T66" fmla="*/ 627 w 990"/>
                    <a:gd name="T67" fmla="*/ 550 h 605"/>
                    <a:gd name="T68" fmla="*/ 625 w 990"/>
                    <a:gd name="T69" fmla="*/ 556 h 605"/>
                    <a:gd name="T70" fmla="*/ 620 w 990"/>
                    <a:gd name="T71" fmla="*/ 570 h 605"/>
                    <a:gd name="T72" fmla="*/ 582 w 990"/>
                    <a:gd name="T73" fmla="*/ 588 h 605"/>
                    <a:gd name="T74" fmla="*/ 510 w 990"/>
                    <a:gd name="T75" fmla="*/ 602 h 605"/>
                    <a:gd name="T76" fmla="*/ 394 w 990"/>
                    <a:gd name="T77" fmla="*/ 590 h 605"/>
                    <a:gd name="T78" fmla="*/ 352 w 990"/>
                    <a:gd name="T79" fmla="*/ 566 h 605"/>
                    <a:gd name="T80" fmla="*/ 326 w 990"/>
                    <a:gd name="T81" fmla="*/ 544 h 605"/>
                    <a:gd name="T82" fmla="*/ 303 w 990"/>
                    <a:gd name="T83" fmla="*/ 524 h 605"/>
                    <a:gd name="T84" fmla="*/ 303 w 990"/>
                    <a:gd name="T85" fmla="*/ 514 h 605"/>
                    <a:gd name="T86" fmla="*/ 275 w 990"/>
                    <a:gd name="T87" fmla="*/ 520 h 605"/>
                    <a:gd name="T88" fmla="*/ 253 w 990"/>
                    <a:gd name="T89" fmla="*/ 524 h 605"/>
                    <a:gd name="T90" fmla="*/ 185 w 990"/>
                    <a:gd name="T91" fmla="*/ 522 h 605"/>
                    <a:gd name="T92" fmla="*/ 157 w 990"/>
                    <a:gd name="T93" fmla="*/ 506 h 605"/>
                    <a:gd name="T94" fmla="*/ 134 w 990"/>
                    <a:gd name="T95" fmla="*/ 474 h 605"/>
                    <a:gd name="T96" fmla="*/ 112 w 990"/>
                    <a:gd name="T97" fmla="*/ 428 h 605"/>
                    <a:gd name="T98" fmla="*/ 92 w 990"/>
                    <a:gd name="T99" fmla="*/ 378 h 605"/>
                    <a:gd name="T100" fmla="*/ 84 w 990"/>
                    <a:gd name="T101" fmla="*/ 368 h 605"/>
                    <a:gd name="T102" fmla="*/ 77 w 990"/>
                    <a:gd name="T103" fmla="*/ 368 h 605"/>
                    <a:gd name="T104" fmla="*/ 72 w 990"/>
                    <a:gd name="T105" fmla="*/ 360 h 605"/>
                    <a:gd name="T106" fmla="*/ 37 w 990"/>
                    <a:gd name="T107" fmla="*/ 334 h 605"/>
                    <a:gd name="T108" fmla="*/ 2 w 990"/>
                    <a:gd name="T109" fmla="*/ 270 h 605"/>
                    <a:gd name="T110" fmla="*/ 11 w 990"/>
                    <a:gd name="T111" fmla="*/ 212 h 605"/>
                    <a:gd name="T112" fmla="*/ 37 w 990"/>
                    <a:gd name="T113" fmla="*/ 184 h 605"/>
                    <a:gd name="T114" fmla="*/ 92 w 990"/>
                    <a:gd name="T115" fmla="*/ 156 h 605"/>
                    <a:gd name="T116" fmla="*/ 138 w 990"/>
                    <a:gd name="T117" fmla="*/ 160 h 605"/>
                    <a:gd name="T118" fmla="*/ 131 w 990"/>
                    <a:gd name="T119" fmla="*/ 160 h 60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90"/>
                    <a:gd name="T181" fmla="*/ 0 h 605"/>
                    <a:gd name="T182" fmla="*/ 990 w 990"/>
                    <a:gd name="T183" fmla="*/ 605 h 60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90" h="605">
                      <a:moveTo>
                        <a:pt x="131" y="160"/>
                      </a:moveTo>
                      <a:lnTo>
                        <a:pt x="134" y="136"/>
                      </a:lnTo>
                      <a:lnTo>
                        <a:pt x="142" y="114"/>
                      </a:lnTo>
                      <a:lnTo>
                        <a:pt x="157" y="92"/>
                      </a:lnTo>
                      <a:lnTo>
                        <a:pt x="173" y="72"/>
                      </a:lnTo>
                      <a:lnTo>
                        <a:pt x="194" y="54"/>
                      </a:lnTo>
                      <a:lnTo>
                        <a:pt x="218" y="38"/>
                      </a:lnTo>
                      <a:lnTo>
                        <a:pt x="241" y="24"/>
                      </a:lnTo>
                      <a:lnTo>
                        <a:pt x="269" y="14"/>
                      </a:lnTo>
                      <a:lnTo>
                        <a:pt x="295" y="6"/>
                      </a:lnTo>
                      <a:lnTo>
                        <a:pt x="323" y="2"/>
                      </a:lnTo>
                      <a:lnTo>
                        <a:pt x="352" y="0"/>
                      </a:lnTo>
                      <a:lnTo>
                        <a:pt x="378" y="4"/>
                      </a:lnTo>
                      <a:lnTo>
                        <a:pt x="404" y="12"/>
                      </a:lnTo>
                      <a:lnTo>
                        <a:pt x="425" y="24"/>
                      </a:lnTo>
                      <a:lnTo>
                        <a:pt x="446" y="40"/>
                      </a:lnTo>
                      <a:lnTo>
                        <a:pt x="462" y="64"/>
                      </a:lnTo>
                      <a:lnTo>
                        <a:pt x="460" y="64"/>
                      </a:lnTo>
                      <a:lnTo>
                        <a:pt x="458" y="66"/>
                      </a:lnTo>
                      <a:lnTo>
                        <a:pt x="456" y="70"/>
                      </a:lnTo>
                      <a:lnTo>
                        <a:pt x="453" y="74"/>
                      </a:lnTo>
                      <a:lnTo>
                        <a:pt x="450" y="76"/>
                      </a:lnTo>
                      <a:lnTo>
                        <a:pt x="448" y="78"/>
                      </a:lnTo>
                      <a:lnTo>
                        <a:pt x="448" y="80"/>
                      </a:lnTo>
                      <a:lnTo>
                        <a:pt x="456" y="70"/>
                      </a:lnTo>
                      <a:lnTo>
                        <a:pt x="464" y="60"/>
                      </a:lnTo>
                      <a:lnTo>
                        <a:pt x="478" y="52"/>
                      </a:lnTo>
                      <a:lnTo>
                        <a:pt x="496" y="44"/>
                      </a:lnTo>
                      <a:lnTo>
                        <a:pt x="506" y="36"/>
                      </a:lnTo>
                      <a:lnTo>
                        <a:pt x="521" y="30"/>
                      </a:lnTo>
                      <a:lnTo>
                        <a:pt x="535" y="26"/>
                      </a:lnTo>
                      <a:lnTo>
                        <a:pt x="552" y="22"/>
                      </a:lnTo>
                      <a:lnTo>
                        <a:pt x="582" y="20"/>
                      </a:lnTo>
                      <a:lnTo>
                        <a:pt x="613" y="24"/>
                      </a:lnTo>
                      <a:lnTo>
                        <a:pt x="645" y="32"/>
                      </a:lnTo>
                      <a:lnTo>
                        <a:pt x="677" y="44"/>
                      </a:lnTo>
                      <a:lnTo>
                        <a:pt x="705" y="60"/>
                      </a:lnTo>
                      <a:lnTo>
                        <a:pt x="727" y="80"/>
                      </a:lnTo>
                      <a:lnTo>
                        <a:pt x="742" y="92"/>
                      </a:lnTo>
                      <a:lnTo>
                        <a:pt x="751" y="100"/>
                      </a:lnTo>
                      <a:lnTo>
                        <a:pt x="761" y="108"/>
                      </a:lnTo>
                      <a:lnTo>
                        <a:pt x="768" y="116"/>
                      </a:lnTo>
                      <a:lnTo>
                        <a:pt x="772" y="126"/>
                      </a:lnTo>
                      <a:lnTo>
                        <a:pt x="777" y="134"/>
                      </a:lnTo>
                      <a:lnTo>
                        <a:pt x="777" y="146"/>
                      </a:lnTo>
                      <a:lnTo>
                        <a:pt x="777" y="162"/>
                      </a:lnTo>
                      <a:lnTo>
                        <a:pt x="782" y="162"/>
                      </a:lnTo>
                      <a:lnTo>
                        <a:pt x="786" y="164"/>
                      </a:lnTo>
                      <a:lnTo>
                        <a:pt x="794" y="164"/>
                      </a:lnTo>
                      <a:lnTo>
                        <a:pt x="808" y="168"/>
                      </a:lnTo>
                      <a:lnTo>
                        <a:pt x="826" y="170"/>
                      </a:lnTo>
                      <a:lnTo>
                        <a:pt x="846" y="176"/>
                      </a:lnTo>
                      <a:lnTo>
                        <a:pt x="864" y="182"/>
                      </a:lnTo>
                      <a:lnTo>
                        <a:pt x="882" y="190"/>
                      </a:lnTo>
                      <a:lnTo>
                        <a:pt x="900" y="200"/>
                      </a:lnTo>
                      <a:lnTo>
                        <a:pt x="918" y="210"/>
                      </a:lnTo>
                      <a:lnTo>
                        <a:pt x="932" y="222"/>
                      </a:lnTo>
                      <a:lnTo>
                        <a:pt x="948" y="236"/>
                      </a:lnTo>
                      <a:lnTo>
                        <a:pt x="960" y="250"/>
                      </a:lnTo>
                      <a:lnTo>
                        <a:pt x="972" y="264"/>
                      </a:lnTo>
                      <a:lnTo>
                        <a:pt x="979" y="280"/>
                      </a:lnTo>
                      <a:lnTo>
                        <a:pt x="986" y="296"/>
                      </a:lnTo>
                      <a:lnTo>
                        <a:pt x="989" y="312"/>
                      </a:lnTo>
                      <a:lnTo>
                        <a:pt x="989" y="328"/>
                      </a:lnTo>
                      <a:lnTo>
                        <a:pt x="984" y="346"/>
                      </a:lnTo>
                      <a:lnTo>
                        <a:pt x="974" y="362"/>
                      </a:lnTo>
                      <a:lnTo>
                        <a:pt x="960" y="380"/>
                      </a:lnTo>
                      <a:lnTo>
                        <a:pt x="946" y="394"/>
                      </a:lnTo>
                      <a:lnTo>
                        <a:pt x="932" y="408"/>
                      </a:lnTo>
                      <a:lnTo>
                        <a:pt x="914" y="420"/>
                      </a:lnTo>
                      <a:lnTo>
                        <a:pt x="890" y="426"/>
                      </a:lnTo>
                      <a:lnTo>
                        <a:pt x="878" y="428"/>
                      </a:lnTo>
                      <a:lnTo>
                        <a:pt x="868" y="430"/>
                      </a:lnTo>
                      <a:lnTo>
                        <a:pt x="866" y="430"/>
                      </a:lnTo>
                      <a:lnTo>
                        <a:pt x="864" y="432"/>
                      </a:lnTo>
                      <a:lnTo>
                        <a:pt x="864" y="436"/>
                      </a:lnTo>
                      <a:lnTo>
                        <a:pt x="868" y="440"/>
                      </a:lnTo>
                      <a:lnTo>
                        <a:pt x="878" y="454"/>
                      </a:lnTo>
                      <a:lnTo>
                        <a:pt x="886" y="468"/>
                      </a:lnTo>
                      <a:lnTo>
                        <a:pt x="888" y="480"/>
                      </a:lnTo>
                      <a:lnTo>
                        <a:pt x="888" y="492"/>
                      </a:lnTo>
                      <a:lnTo>
                        <a:pt x="886" y="504"/>
                      </a:lnTo>
                      <a:lnTo>
                        <a:pt x="880" y="516"/>
                      </a:lnTo>
                      <a:lnTo>
                        <a:pt x="874" y="526"/>
                      </a:lnTo>
                      <a:lnTo>
                        <a:pt x="866" y="536"/>
                      </a:lnTo>
                      <a:lnTo>
                        <a:pt x="854" y="546"/>
                      </a:lnTo>
                      <a:lnTo>
                        <a:pt x="843" y="554"/>
                      </a:lnTo>
                      <a:lnTo>
                        <a:pt x="829" y="560"/>
                      </a:lnTo>
                      <a:lnTo>
                        <a:pt x="812" y="566"/>
                      </a:lnTo>
                      <a:lnTo>
                        <a:pt x="798" y="572"/>
                      </a:lnTo>
                      <a:lnTo>
                        <a:pt x="782" y="576"/>
                      </a:lnTo>
                      <a:lnTo>
                        <a:pt x="765" y="578"/>
                      </a:lnTo>
                      <a:lnTo>
                        <a:pt x="747" y="578"/>
                      </a:lnTo>
                      <a:lnTo>
                        <a:pt x="733" y="576"/>
                      </a:lnTo>
                      <a:lnTo>
                        <a:pt x="719" y="576"/>
                      </a:lnTo>
                      <a:lnTo>
                        <a:pt x="699" y="574"/>
                      </a:lnTo>
                      <a:lnTo>
                        <a:pt x="683" y="572"/>
                      </a:lnTo>
                      <a:lnTo>
                        <a:pt x="667" y="568"/>
                      </a:lnTo>
                      <a:lnTo>
                        <a:pt x="653" y="564"/>
                      </a:lnTo>
                      <a:lnTo>
                        <a:pt x="641" y="558"/>
                      </a:lnTo>
                      <a:lnTo>
                        <a:pt x="629" y="552"/>
                      </a:lnTo>
                      <a:lnTo>
                        <a:pt x="627" y="550"/>
                      </a:lnTo>
                      <a:lnTo>
                        <a:pt x="625" y="550"/>
                      </a:lnTo>
                      <a:lnTo>
                        <a:pt x="625" y="552"/>
                      </a:lnTo>
                      <a:lnTo>
                        <a:pt x="625" y="556"/>
                      </a:lnTo>
                      <a:lnTo>
                        <a:pt x="625" y="560"/>
                      </a:lnTo>
                      <a:lnTo>
                        <a:pt x="622" y="566"/>
                      </a:lnTo>
                      <a:lnTo>
                        <a:pt x="620" y="570"/>
                      </a:lnTo>
                      <a:lnTo>
                        <a:pt x="613" y="576"/>
                      </a:lnTo>
                      <a:lnTo>
                        <a:pt x="599" y="582"/>
                      </a:lnTo>
                      <a:lnTo>
                        <a:pt x="582" y="588"/>
                      </a:lnTo>
                      <a:lnTo>
                        <a:pt x="566" y="594"/>
                      </a:lnTo>
                      <a:lnTo>
                        <a:pt x="547" y="598"/>
                      </a:lnTo>
                      <a:lnTo>
                        <a:pt x="510" y="602"/>
                      </a:lnTo>
                      <a:lnTo>
                        <a:pt x="470" y="604"/>
                      </a:lnTo>
                      <a:lnTo>
                        <a:pt x="430" y="600"/>
                      </a:lnTo>
                      <a:lnTo>
                        <a:pt x="394" y="590"/>
                      </a:lnTo>
                      <a:lnTo>
                        <a:pt x="378" y="584"/>
                      </a:lnTo>
                      <a:lnTo>
                        <a:pt x="363" y="576"/>
                      </a:lnTo>
                      <a:lnTo>
                        <a:pt x="352" y="566"/>
                      </a:lnTo>
                      <a:lnTo>
                        <a:pt x="340" y="556"/>
                      </a:lnTo>
                      <a:lnTo>
                        <a:pt x="335" y="550"/>
                      </a:lnTo>
                      <a:lnTo>
                        <a:pt x="326" y="544"/>
                      </a:lnTo>
                      <a:lnTo>
                        <a:pt x="319" y="538"/>
                      </a:lnTo>
                      <a:lnTo>
                        <a:pt x="309" y="532"/>
                      </a:lnTo>
                      <a:lnTo>
                        <a:pt x="303" y="524"/>
                      </a:lnTo>
                      <a:lnTo>
                        <a:pt x="297" y="520"/>
                      </a:lnTo>
                      <a:lnTo>
                        <a:pt x="297" y="516"/>
                      </a:lnTo>
                      <a:lnTo>
                        <a:pt x="303" y="514"/>
                      </a:lnTo>
                      <a:lnTo>
                        <a:pt x="289" y="516"/>
                      </a:lnTo>
                      <a:lnTo>
                        <a:pt x="279" y="518"/>
                      </a:lnTo>
                      <a:lnTo>
                        <a:pt x="275" y="520"/>
                      </a:lnTo>
                      <a:lnTo>
                        <a:pt x="267" y="520"/>
                      </a:lnTo>
                      <a:lnTo>
                        <a:pt x="261" y="522"/>
                      </a:lnTo>
                      <a:lnTo>
                        <a:pt x="253" y="524"/>
                      </a:lnTo>
                      <a:lnTo>
                        <a:pt x="223" y="528"/>
                      </a:lnTo>
                      <a:lnTo>
                        <a:pt x="197" y="526"/>
                      </a:lnTo>
                      <a:lnTo>
                        <a:pt x="185" y="522"/>
                      </a:lnTo>
                      <a:lnTo>
                        <a:pt x="173" y="518"/>
                      </a:lnTo>
                      <a:lnTo>
                        <a:pt x="164" y="512"/>
                      </a:lnTo>
                      <a:lnTo>
                        <a:pt x="157" y="506"/>
                      </a:lnTo>
                      <a:lnTo>
                        <a:pt x="148" y="496"/>
                      </a:lnTo>
                      <a:lnTo>
                        <a:pt x="140" y="486"/>
                      </a:lnTo>
                      <a:lnTo>
                        <a:pt x="134" y="474"/>
                      </a:lnTo>
                      <a:lnTo>
                        <a:pt x="126" y="460"/>
                      </a:lnTo>
                      <a:lnTo>
                        <a:pt x="120" y="444"/>
                      </a:lnTo>
                      <a:lnTo>
                        <a:pt x="112" y="428"/>
                      </a:lnTo>
                      <a:lnTo>
                        <a:pt x="106" y="408"/>
                      </a:lnTo>
                      <a:lnTo>
                        <a:pt x="98" y="388"/>
                      </a:lnTo>
                      <a:lnTo>
                        <a:pt x="92" y="378"/>
                      </a:lnTo>
                      <a:lnTo>
                        <a:pt x="84" y="372"/>
                      </a:lnTo>
                      <a:lnTo>
                        <a:pt x="82" y="370"/>
                      </a:lnTo>
                      <a:lnTo>
                        <a:pt x="84" y="368"/>
                      </a:lnTo>
                      <a:lnTo>
                        <a:pt x="92" y="370"/>
                      </a:lnTo>
                      <a:lnTo>
                        <a:pt x="82" y="368"/>
                      </a:lnTo>
                      <a:lnTo>
                        <a:pt x="77" y="368"/>
                      </a:lnTo>
                      <a:lnTo>
                        <a:pt x="74" y="366"/>
                      </a:lnTo>
                      <a:lnTo>
                        <a:pt x="74" y="364"/>
                      </a:lnTo>
                      <a:lnTo>
                        <a:pt x="72" y="360"/>
                      </a:lnTo>
                      <a:lnTo>
                        <a:pt x="68" y="356"/>
                      </a:lnTo>
                      <a:lnTo>
                        <a:pt x="58" y="350"/>
                      </a:lnTo>
                      <a:lnTo>
                        <a:pt x="37" y="334"/>
                      </a:lnTo>
                      <a:lnTo>
                        <a:pt x="21" y="314"/>
                      </a:lnTo>
                      <a:lnTo>
                        <a:pt x="9" y="292"/>
                      </a:lnTo>
                      <a:lnTo>
                        <a:pt x="2" y="270"/>
                      </a:lnTo>
                      <a:lnTo>
                        <a:pt x="0" y="246"/>
                      </a:lnTo>
                      <a:lnTo>
                        <a:pt x="4" y="224"/>
                      </a:lnTo>
                      <a:lnTo>
                        <a:pt x="11" y="212"/>
                      </a:lnTo>
                      <a:lnTo>
                        <a:pt x="18" y="202"/>
                      </a:lnTo>
                      <a:lnTo>
                        <a:pt x="25" y="192"/>
                      </a:lnTo>
                      <a:lnTo>
                        <a:pt x="37" y="184"/>
                      </a:lnTo>
                      <a:lnTo>
                        <a:pt x="56" y="170"/>
                      </a:lnTo>
                      <a:lnTo>
                        <a:pt x="72" y="162"/>
                      </a:lnTo>
                      <a:lnTo>
                        <a:pt x="92" y="156"/>
                      </a:lnTo>
                      <a:lnTo>
                        <a:pt x="108" y="154"/>
                      </a:lnTo>
                      <a:lnTo>
                        <a:pt x="122" y="154"/>
                      </a:lnTo>
                      <a:lnTo>
                        <a:pt x="138" y="160"/>
                      </a:lnTo>
                      <a:lnTo>
                        <a:pt x="154" y="166"/>
                      </a:lnTo>
                      <a:lnTo>
                        <a:pt x="171" y="178"/>
                      </a:lnTo>
                      <a:lnTo>
                        <a:pt x="131" y="160"/>
                      </a:lnTo>
                    </a:path>
                  </a:pathLst>
                </a:custGeom>
                <a:solidFill>
                  <a:srgbClr val="222222"/>
                </a:solidFill>
                <a:ln w="12700" cap="rnd">
                  <a:solidFill>
                    <a:srgbClr val="555555"/>
                  </a:solidFill>
                  <a:round/>
                  <a:headEnd/>
                  <a:tailEnd/>
                </a:ln>
              </p:spPr>
              <p:txBody>
                <a:bodyPr/>
                <a:lstStyle/>
                <a:p>
                  <a:endParaRPr lang="zh-CN" altLang="en-US"/>
                </a:p>
              </p:txBody>
            </p:sp>
            <p:sp>
              <p:nvSpPr>
                <p:cNvPr id="37916" name="Freeform 20"/>
                <p:cNvSpPr>
                  <a:spLocks/>
                </p:cNvSpPr>
                <p:nvPr/>
              </p:nvSpPr>
              <p:spPr bwMode="auto">
                <a:xfrm>
                  <a:off x="3502" y="2714"/>
                  <a:ext cx="989" cy="605"/>
                </a:xfrm>
                <a:custGeom>
                  <a:avLst/>
                  <a:gdLst>
                    <a:gd name="T0" fmla="*/ 143 w 989"/>
                    <a:gd name="T1" fmla="*/ 114 h 605"/>
                    <a:gd name="T2" fmla="*/ 195 w 989"/>
                    <a:gd name="T3" fmla="*/ 54 h 605"/>
                    <a:gd name="T4" fmla="*/ 269 w 989"/>
                    <a:gd name="T5" fmla="*/ 14 h 605"/>
                    <a:gd name="T6" fmla="*/ 352 w 989"/>
                    <a:gd name="T7" fmla="*/ 0 h 605"/>
                    <a:gd name="T8" fmla="*/ 424 w 989"/>
                    <a:gd name="T9" fmla="*/ 24 h 605"/>
                    <a:gd name="T10" fmla="*/ 460 w 989"/>
                    <a:gd name="T11" fmla="*/ 64 h 605"/>
                    <a:gd name="T12" fmla="*/ 452 w 989"/>
                    <a:gd name="T13" fmla="*/ 74 h 605"/>
                    <a:gd name="T14" fmla="*/ 448 w 989"/>
                    <a:gd name="T15" fmla="*/ 80 h 605"/>
                    <a:gd name="T16" fmla="*/ 478 w 989"/>
                    <a:gd name="T17" fmla="*/ 52 h 605"/>
                    <a:gd name="T18" fmla="*/ 521 w 989"/>
                    <a:gd name="T19" fmla="*/ 30 h 605"/>
                    <a:gd name="T20" fmla="*/ 581 w 989"/>
                    <a:gd name="T21" fmla="*/ 20 h 605"/>
                    <a:gd name="T22" fmla="*/ 676 w 989"/>
                    <a:gd name="T23" fmla="*/ 44 h 605"/>
                    <a:gd name="T24" fmla="*/ 742 w 989"/>
                    <a:gd name="T25" fmla="*/ 92 h 605"/>
                    <a:gd name="T26" fmla="*/ 767 w 989"/>
                    <a:gd name="T27" fmla="*/ 116 h 605"/>
                    <a:gd name="T28" fmla="*/ 776 w 989"/>
                    <a:gd name="T29" fmla="*/ 146 h 605"/>
                    <a:gd name="T30" fmla="*/ 786 w 989"/>
                    <a:gd name="T31" fmla="*/ 164 h 605"/>
                    <a:gd name="T32" fmla="*/ 826 w 989"/>
                    <a:gd name="T33" fmla="*/ 170 h 605"/>
                    <a:gd name="T34" fmla="*/ 882 w 989"/>
                    <a:gd name="T35" fmla="*/ 190 h 605"/>
                    <a:gd name="T36" fmla="*/ 931 w 989"/>
                    <a:gd name="T37" fmla="*/ 222 h 605"/>
                    <a:gd name="T38" fmla="*/ 971 w 989"/>
                    <a:gd name="T39" fmla="*/ 264 h 605"/>
                    <a:gd name="T40" fmla="*/ 988 w 989"/>
                    <a:gd name="T41" fmla="*/ 312 h 605"/>
                    <a:gd name="T42" fmla="*/ 973 w 989"/>
                    <a:gd name="T43" fmla="*/ 362 h 605"/>
                    <a:gd name="T44" fmla="*/ 931 w 989"/>
                    <a:gd name="T45" fmla="*/ 408 h 605"/>
                    <a:gd name="T46" fmla="*/ 877 w 989"/>
                    <a:gd name="T47" fmla="*/ 428 h 605"/>
                    <a:gd name="T48" fmla="*/ 863 w 989"/>
                    <a:gd name="T49" fmla="*/ 432 h 605"/>
                    <a:gd name="T50" fmla="*/ 877 w 989"/>
                    <a:gd name="T51" fmla="*/ 454 h 605"/>
                    <a:gd name="T52" fmla="*/ 887 w 989"/>
                    <a:gd name="T53" fmla="*/ 492 h 605"/>
                    <a:gd name="T54" fmla="*/ 873 w 989"/>
                    <a:gd name="T55" fmla="*/ 526 h 605"/>
                    <a:gd name="T56" fmla="*/ 842 w 989"/>
                    <a:gd name="T57" fmla="*/ 554 h 605"/>
                    <a:gd name="T58" fmla="*/ 798 w 989"/>
                    <a:gd name="T59" fmla="*/ 572 h 605"/>
                    <a:gd name="T60" fmla="*/ 746 w 989"/>
                    <a:gd name="T61" fmla="*/ 578 h 605"/>
                    <a:gd name="T62" fmla="*/ 699 w 989"/>
                    <a:gd name="T63" fmla="*/ 574 h 605"/>
                    <a:gd name="T64" fmla="*/ 652 w 989"/>
                    <a:gd name="T65" fmla="*/ 564 h 605"/>
                    <a:gd name="T66" fmla="*/ 626 w 989"/>
                    <a:gd name="T67" fmla="*/ 550 h 605"/>
                    <a:gd name="T68" fmla="*/ 624 w 989"/>
                    <a:gd name="T69" fmla="*/ 556 h 605"/>
                    <a:gd name="T70" fmla="*/ 619 w 989"/>
                    <a:gd name="T71" fmla="*/ 570 h 605"/>
                    <a:gd name="T72" fmla="*/ 581 w 989"/>
                    <a:gd name="T73" fmla="*/ 588 h 605"/>
                    <a:gd name="T74" fmla="*/ 509 w 989"/>
                    <a:gd name="T75" fmla="*/ 602 h 605"/>
                    <a:gd name="T76" fmla="*/ 394 w 989"/>
                    <a:gd name="T77" fmla="*/ 590 h 605"/>
                    <a:gd name="T78" fmla="*/ 352 w 989"/>
                    <a:gd name="T79" fmla="*/ 566 h 605"/>
                    <a:gd name="T80" fmla="*/ 326 w 989"/>
                    <a:gd name="T81" fmla="*/ 544 h 605"/>
                    <a:gd name="T82" fmla="*/ 302 w 989"/>
                    <a:gd name="T83" fmla="*/ 524 h 605"/>
                    <a:gd name="T84" fmla="*/ 302 w 989"/>
                    <a:gd name="T85" fmla="*/ 514 h 605"/>
                    <a:gd name="T86" fmla="*/ 274 w 989"/>
                    <a:gd name="T87" fmla="*/ 520 h 605"/>
                    <a:gd name="T88" fmla="*/ 253 w 989"/>
                    <a:gd name="T89" fmla="*/ 524 h 605"/>
                    <a:gd name="T90" fmla="*/ 185 w 989"/>
                    <a:gd name="T91" fmla="*/ 522 h 605"/>
                    <a:gd name="T92" fmla="*/ 157 w 989"/>
                    <a:gd name="T93" fmla="*/ 506 h 605"/>
                    <a:gd name="T94" fmla="*/ 133 w 989"/>
                    <a:gd name="T95" fmla="*/ 474 h 605"/>
                    <a:gd name="T96" fmla="*/ 112 w 989"/>
                    <a:gd name="T97" fmla="*/ 428 h 605"/>
                    <a:gd name="T98" fmla="*/ 91 w 989"/>
                    <a:gd name="T99" fmla="*/ 378 h 605"/>
                    <a:gd name="T100" fmla="*/ 84 w 989"/>
                    <a:gd name="T101" fmla="*/ 368 h 605"/>
                    <a:gd name="T102" fmla="*/ 76 w 989"/>
                    <a:gd name="T103" fmla="*/ 368 h 605"/>
                    <a:gd name="T104" fmla="*/ 72 w 989"/>
                    <a:gd name="T105" fmla="*/ 360 h 605"/>
                    <a:gd name="T106" fmla="*/ 37 w 989"/>
                    <a:gd name="T107" fmla="*/ 334 h 605"/>
                    <a:gd name="T108" fmla="*/ 2 w 989"/>
                    <a:gd name="T109" fmla="*/ 270 h 605"/>
                    <a:gd name="T110" fmla="*/ 11 w 989"/>
                    <a:gd name="T111" fmla="*/ 212 h 605"/>
                    <a:gd name="T112" fmla="*/ 37 w 989"/>
                    <a:gd name="T113" fmla="*/ 184 h 605"/>
                    <a:gd name="T114" fmla="*/ 91 w 989"/>
                    <a:gd name="T115" fmla="*/ 156 h 605"/>
                    <a:gd name="T116" fmla="*/ 138 w 989"/>
                    <a:gd name="T117" fmla="*/ 160 h 605"/>
                    <a:gd name="T118" fmla="*/ 131 w 989"/>
                    <a:gd name="T119" fmla="*/ 160 h 60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9"/>
                    <a:gd name="T181" fmla="*/ 0 h 605"/>
                    <a:gd name="T182" fmla="*/ 989 w 989"/>
                    <a:gd name="T183" fmla="*/ 605 h 60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9" h="605">
                      <a:moveTo>
                        <a:pt x="131" y="160"/>
                      </a:moveTo>
                      <a:lnTo>
                        <a:pt x="133" y="136"/>
                      </a:lnTo>
                      <a:lnTo>
                        <a:pt x="143" y="114"/>
                      </a:lnTo>
                      <a:lnTo>
                        <a:pt x="157" y="92"/>
                      </a:lnTo>
                      <a:lnTo>
                        <a:pt x="173" y="72"/>
                      </a:lnTo>
                      <a:lnTo>
                        <a:pt x="195" y="54"/>
                      </a:lnTo>
                      <a:lnTo>
                        <a:pt x="217" y="38"/>
                      </a:lnTo>
                      <a:lnTo>
                        <a:pt x="241" y="24"/>
                      </a:lnTo>
                      <a:lnTo>
                        <a:pt x="269" y="14"/>
                      </a:lnTo>
                      <a:lnTo>
                        <a:pt x="295" y="6"/>
                      </a:lnTo>
                      <a:lnTo>
                        <a:pt x="323" y="2"/>
                      </a:lnTo>
                      <a:lnTo>
                        <a:pt x="352" y="0"/>
                      </a:lnTo>
                      <a:lnTo>
                        <a:pt x="378" y="4"/>
                      </a:lnTo>
                      <a:lnTo>
                        <a:pt x="404" y="12"/>
                      </a:lnTo>
                      <a:lnTo>
                        <a:pt x="424" y="24"/>
                      </a:lnTo>
                      <a:lnTo>
                        <a:pt x="446" y="40"/>
                      </a:lnTo>
                      <a:lnTo>
                        <a:pt x="462" y="64"/>
                      </a:lnTo>
                      <a:lnTo>
                        <a:pt x="460" y="64"/>
                      </a:lnTo>
                      <a:lnTo>
                        <a:pt x="457" y="66"/>
                      </a:lnTo>
                      <a:lnTo>
                        <a:pt x="455" y="70"/>
                      </a:lnTo>
                      <a:lnTo>
                        <a:pt x="452" y="74"/>
                      </a:lnTo>
                      <a:lnTo>
                        <a:pt x="450" y="76"/>
                      </a:lnTo>
                      <a:lnTo>
                        <a:pt x="448" y="78"/>
                      </a:lnTo>
                      <a:lnTo>
                        <a:pt x="448" y="80"/>
                      </a:lnTo>
                      <a:lnTo>
                        <a:pt x="455" y="70"/>
                      </a:lnTo>
                      <a:lnTo>
                        <a:pt x="464" y="60"/>
                      </a:lnTo>
                      <a:lnTo>
                        <a:pt x="478" y="52"/>
                      </a:lnTo>
                      <a:lnTo>
                        <a:pt x="495" y="44"/>
                      </a:lnTo>
                      <a:lnTo>
                        <a:pt x="507" y="36"/>
                      </a:lnTo>
                      <a:lnTo>
                        <a:pt x="521" y="30"/>
                      </a:lnTo>
                      <a:lnTo>
                        <a:pt x="535" y="26"/>
                      </a:lnTo>
                      <a:lnTo>
                        <a:pt x="551" y="22"/>
                      </a:lnTo>
                      <a:lnTo>
                        <a:pt x="581" y="20"/>
                      </a:lnTo>
                      <a:lnTo>
                        <a:pt x="612" y="24"/>
                      </a:lnTo>
                      <a:lnTo>
                        <a:pt x="645" y="32"/>
                      </a:lnTo>
                      <a:lnTo>
                        <a:pt x="676" y="44"/>
                      </a:lnTo>
                      <a:lnTo>
                        <a:pt x="704" y="60"/>
                      </a:lnTo>
                      <a:lnTo>
                        <a:pt x="728" y="80"/>
                      </a:lnTo>
                      <a:lnTo>
                        <a:pt x="742" y="92"/>
                      </a:lnTo>
                      <a:lnTo>
                        <a:pt x="750" y="100"/>
                      </a:lnTo>
                      <a:lnTo>
                        <a:pt x="760" y="108"/>
                      </a:lnTo>
                      <a:lnTo>
                        <a:pt x="767" y="116"/>
                      </a:lnTo>
                      <a:lnTo>
                        <a:pt x="772" y="126"/>
                      </a:lnTo>
                      <a:lnTo>
                        <a:pt x="776" y="134"/>
                      </a:lnTo>
                      <a:lnTo>
                        <a:pt x="776" y="146"/>
                      </a:lnTo>
                      <a:lnTo>
                        <a:pt x="776" y="162"/>
                      </a:lnTo>
                      <a:lnTo>
                        <a:pt x="781" y="162"/>
                      </a:lnTo>
                      <a:lnTo>
                        <a:pt x="786" y="164"/>
                      </a:lnTo>
                      <a:lnTo>
                        <a:pt x="793" y="164"/>
                      </a:lnTo>
                      <a:lnTo>
                        <a:pt x="807" y="168"/>
                      </a:lnTo>
                      <a:lnTo>
                        <a:pt x="826" y="170"/>
                      </a:lnTo>
                      <a:lnTo>
                        <a:pt x="845" y="176"/>
                      </a:lnTo>
                      <a:lnTo>
                        <a:pt x="863" y="182"/>
                      </a:lnTo>
                      <a:lnTo>
                        <a:pt x="882" y="190"/>
                      </a:lnTo>
                      <a:lnTo>
                        <a:pt x="899" y="200"/>
                      </a:lnTo>
                      <a:lnTo>
                        <a:pt x="917" y="210"/>
                      </a:lnTo>
                      <a:lnTo>
                        <a:pt x="931" y="222"/>
                      </a:lnTo>
                      <a:lnTo>
                        <a:pt x="947" y="236"/>
                      </a:lnTo>
                      <a:lnTo>
                        <a:pt x="959" y="250"/>
                      </a:lnTo>
                      <a:lnTo>
                        <a:pt x="971" y="264"/>
                      </a:lnTo>
                      <a:lnTo>
                        <a:pt x="978" y="280"/>
                      </a:lnTo>
                      <a:lnTo>
                        <a:pt x="985" y="296"/>
                      </a:lnTo>
                      <a:lnTo>
                        <a:pt x="988" y="312"/>
                      </a:lnTo>
                      <a:lnTo>
                        <a:pt x="988" y="328"/>
                      </a:lnTo>
                      <a:lnTo>
                        <a:pt x="983" y="346"/>
                      </a:lnTo>
                      <a:lnTo>
                        <a:pt x="973" y="362"/>
                      </a:lnTo>
                      <a:lnTo>
                        <a:pt x="959" y="380"/>
                      </a:lnTo>
                      <a:lnTo>
                        <a:pt x="945" y="394"/>
                      </a:lnTo>
                      <a:lnTo>
                        <a:pt x="931" y="408"/>
                      </a:lnTo>
                      <a:lnTo>
                        <a:pt x="913" y="420"/>
                      </a:lnTo>
                      <a:lnTo>
                        <a:pt x="889" y="426"/>
                      </a:lnTo>
                      <a:lnTo>
                        <a:pt x="877" y="428"/>
                      </a:lnTo>
                      <a:lnTo>
                        <a:pt x="868" y="430"/>
                      </a:lnTo>
                      <a:lnTo>
                        <a:pt x="865" y="430"/>
                      </a:lnTo>
                      <a:lnTo>
                        <a:pt x="863" y="432"/>
                      </a:lnTo>
                      <a:lnTo>
                        <a:pt x="863" y="436"/>
                      </a:lnTo>
                      <a:lnTo>
                        <a:pt x="868" y="440"/>
                      </a:lnTo>
                      <a:lnTo>
                        <a:pt x="877" y="454"/>
                      </a:lnTo>
                      <a:lnTo>
                        <a:pt x="885" y="468"/>
                      </a:lnTo>
                      <a:lnTo>
                        <a:pt x="887" y="480"/>
                      </a:lnTo>
                      <a:lnTo>
                        <a:pt x="887" y="492"/>
                      </a:lnTo>
                      <a:lnTo>
                        <a:pt x="885" y="504"/>
                      </a:lnTo>
                      <a:lnTo>
                        <a:pt x="879" y="516"/>
                      </a:lnTo>
                      <a:lnTo>
                        <a:pt x="873" y="526"/>
                      </a:lnTo>
                      <a:lnTo>
                        <a:pt x="865" y="536"/>
                      </a:lnTo>
                      <a:lnTo>
                        <a:pt x="854" y="546"/>
                      </a:lnTo>
                      <a:lnTo>
                        <a:pt x="842" y="554"/>
                      </a:lnTo>
                      <a:lnTo>
                        <a:pt x="828" y="560"/>
                      </a:lnTo>
                      <a:lnTo>
                        <a:pt x="812" y="566"/>
                      </a:lnTo>
                      <a:lnTo>
                        <a:pt x="798" y="572"/>
                      </a:lnTo>
                      <a:lnTo>
                        <a:pt x="781" y="576"/>
                      </a:lnTo>
                      <a:lnTo>
                        <a:pt x="764" y="578"/>
                      </a:lnTo>
                      <a:lnTo>
                        <a:pt x="746" y="578"/>
                      </a:lnTo>
                      <a:lnTo>
                        <a:pt x="732" y="576"/>
                      </a:lnTo>
                      <a:lnTo>
                        <a:pt x="718" y="576"/>
                      </a:lnTo>
                      <a:lnTo>
                        <a:pt x="699" y="574"/>
                      </a:lnTo>
                      <a:lnTo>
                        <a:pt x="682" y="572"/>
                      </a:lnTo>
                      <a:lnTo>
                        <a:pt x="666" y="568"/>
                      </a:lnTo>
                      <a:lnTo>
                        <a:pt x="652" y="564"/>
                      </a:lnTo>
                      <a:lnTo>
                        <a:pt x="640" y="558"/>
                      </a:lnTo>
                      <a:lnTo>
                        <a:pt x="629" y="552"/>
                      </a:lnTo>
                      <a:lnTo>
                        <a:pt x="626" y="550"/>
                      </a:lnTo>
                      <a:lnTo>
                        <a:pt x="624" y="550"/>
                      </a:lnTo>
                      <a:lnTo>
                        <a:pt x="624" y="552"/>
                      </a:lnTo>
                      <a:lnTo>
                        <a:pt x="624" y="556"/>
                      </a:lnTo>
                      <a:lnTo>
                        <a:pt x="624" y="560"/>
                      </a:lnTo>
                      <a:lnTo>
                        <a:pt x="621" y="566"/>
                      </a:lnTo>
                      <a:lnTo>
                        <a:pt x="619" y="570"/>
                      </a:lnTo>
                      <a:lnTo>
                        <a:pt x="612" y="576"/>
                      </a:lnTo>
                      <a:lnTo>
                        <a:pt x="598" y="582"/>
                      </a:lnTo>
                      <a:lnTo>
                        <a:pt x="581" y="588"/>
                      </a:lnTo>
                      <a:lnTo>
                        <a:pt x="565" y="594"/>
                      </a:lnTo>
                      <a:lnTo>
                        <a:pt x="547" y="598"/>
                      </a:lnTo>
                      <a:lnTo>
                        <a:pt x="509" y="602"/>
                      </a:lnTo>
                      <a:lnTo>
                        <a:pt x="469" y="604"/>
                      </a:lnTo>
                      <a:lnTo>
                        <a:pt x="429" y="600"/>
                      </a:lnTo>
                      <a:lnTo>
                        <a:pt x="394" y="590"/>
                      </a:lnTo>
                      <a:lnTo>
                        <a:pt x="378" y="584"/>
                      </a:lnTo>
                      <a:lnTo>
                        <a:pt x="364" y="576"/>
                      </a:lnTo>
                      <a:lnTo>
                        <a:pt x="352" y="566"/>
                      </a:lnTo>
                      <a:lnTo>
                        <a:pt x="340" y="556"/>
                      </a:lnTo>
                      <a:lnTo>
                        <a:pt x="335" y="550"/>
                      </a:lnTo>
                      <a:lnTo>
                        <a:pt x="326" y="544"/>
                      </a:lnTo>
                      <a:lnTo>
                        <a:pt x="319" y="538"/>
                      </a:lnTo>
                      <a:lnTo>
                        <a:pt x="309" y="532"/>
                      </a:lnTo>
                      <a:lnTo>
                        <a:pt x="302" y="524"/>
                      </a:lnTo>
                      <a:lnTo>
                        <a:pt x="297" y="520"/>
                      </a:lnTo>
                      <a:lnTo>
                        <a:pt x="297" y="516"/>
                      </a:lnTo>
                      <a:lnTo>
                        <a:pt x="302" y="514"/>
                      </a:lnTo>
                      <a:lnTo>
                        <a:pt x="288" y="516"/>
                      </a:lnTo>
                      <a:lnTo>
                        <a:pt x="279" y="518"/>
                      </a:lnTo>
                      <a:lnTo>
                        <a:pt x="274" y="520"/>
                      </a:lnTo>
                      <a:lnTo>
                        <a:pt x="267" y="520"/>
                      </a:lnTo>
                      <a:lnTo>
                        <a:pt x="260" y="522"/>
                      </a:lnTo>
                      <a:lnTo>
                        <a:pt x="253" y="524"/>
                      </a:lnTo>
                      <a:lnTo>
                        <a:pt x="223" y="528"/>
                      </a:lnTo>
                      <a:lnTo>
                        <a:pt x="197" y="526"/>
                      </a:lnTo>
                      <a:lnTo>
                        <a:pt x="185" y="522"/>
                      </a:lnTo>
                      <a:lnTo>
                        <a:pt x="173" y="518"/>
                      </a:lnTo>
                      <a:lnTo>
                        <a:pt x="164" y="512"/>
                      </a:lnTo>
                      <a:lnTo>
                        <a:pt x="157" y="506"/>
                      </a:lnTo>
                      <a:lnTo>
                        <a:pt x="147" y="496"/>
                      </a:lnTo>
                      <a:lnTo>
                        <a:pt x="140" y="486"/>
                      </a:lnTo>
                      <a:lnTo>
                        <a:pt x="133" y="474"/>
                      </a:lnTo>
                      <a:lnTo>
                        <a:pt x="126" y="460"/>
                      </a:lnTo>
                      <a:lnTo>
                        <a:pt x="119" y="444"/>
                      </a:lnTo>
                      <a:lnTo>
                        <a:pt x="112" y="428"/>
                      </a:lnTo>
                      <a:lnTo>
                        <a:pt x="105" y="408"/>
                      </a:lnTo>
                      <a:lnTo>
                        <a:pt x="98" y="388"/>
                      </a:lnTo>
                      <a:lnTo>
                        <a:pt x="91" y="378"/>
                      </a:lnTo>
                      <a:lnTo>
                        <a:pt x="84" y="372"/>
                      </a:lnTo>
                      <a:lnTo>
                        <a:pt x="82" y="370"/>
                      </a:lnTo>
                      <a:lnTo>
                        <a:pt x="84" y="368"/>
                      </a:lnTo>
                      <a:lnTo>
                        <a:pt x="91" y="370"/>
                      </a:lnTo>
                      <a:lnTo>
                        <a:pt x="82" y="368"/>
                      </a:lnTo>
                      <a:lnTo>
                        <a:pt x="76" y="368"/>
                      </a:lnTo>
                      <a:lnTo>
                        <a:pt x="74" y="366"/>
                      </a:lnTo>
                      <a:lnTo>
                        <a:pt x="74" y="364"/>
                      </a:lnTo>
                      <a:lnTo>
                        <a:pt x="72" y="360"/>
                      </a:lnTo>
                      <a:lnTo>
                        <a:pt x="68" y="356"/>
                      </a:lnTo>
                      <a:lnTo>
                        <a:pt x="58" y="350"/>
                      </a:lnTo>
                      <a:lnTo>
                        <a:pt x="37" y="334"/>
                      </a:lnTo>
                      <a:lnTo>
                        <a:pt x="20" y="314"/>
                      </a:lnTo>
                      <a:lnTo>
                        <a:pt x="9" y="292"/>
                      </a:lnTo>
                      <a:lnTo>
                        <a:pt x="2" y="270"/>
                      </a:lnTo>
                      <a:lnTo>
                        <a:pt x="0" y="246"/>
                      </a:lnTo>
                      <a:lnTo>
                        <a:pt x="4" y="224"/>
                      </a:lnTo>
                      <a:lnTo>
                        <a:pt x="11" y="212"/>
                      </a:lnTo>
                      <a:lnTo>
                        <a:pt x="18" y="202"/>
                      </a:lnTo>
                      <a:lnTo>
                        <a:pt x="26" y="192"/>
                      </a:lnTo>
                      <a:lnTo>
                        <a:pt x="37" y="184"/>
                      </a:lnTo>
                      <a:lnTo>
                        <a:pt x="56" y="170"/>
                      </a:lnTo>
                      <a:lnTo>
                        <a:pt x="72" y="162"/>
                      </a:lnTo>
                      <a:lnTo>
                        <a:pt x="91" y="156"/>
                      </a:lnTo>
                      <a:lnTo>
                        <a:pt x="108" y="154"/>
                      </a:lnTo>
                      <a:lnTo>
                        <a:pt x="122" y="154"/>
                      </a:lnTo>
                      <a:lnTo>
                        <a:pt x="138" y="160"/>
                      </a:lnTo>
                      <a:lnTo>
                        <a:pt x="154" y="166"/>
                      </a:lnTo>
                      <a:lnTo>
                        <a:pt x="171" y="178"/>
                      </a:lnTo>
                      <a:lnTo>
                        <a:pt x="131" y="160"/>
                      </a:lnTo>
                    </a:path>
                  </a:pathLst>
                </a:custGeom>
                <a:gradFill rotWithShape="0">
                  <a:gsLst>
                    <a:gs pos="0">
                      <a:srgbClr val="FFFFFF"/>
                    </a:gs>
                    <a:gs pos="100000">
                      <a:srgbClr val="CCCCCC"/>
                    </a:gs>
                  </a:gsLst>
                  <a:path path="rect">
                    <a:fillToRect l="50000" t="50000" r="50000" b="50000"/>
                  </a:path>
                </a:gradFill>
                <a:ln w="12700" cap="rnd">
                  <a:solidFill>
                    <a:srgbClr val="555555"/>
                  </a:solidFill>
                  <a:round/>
                  <a:headEnd/>
                  <a:tailEnd/>
                </a:ln>
              </p:spPr>
              <p:txBody>
                <a:bodyPr/>
                <a:lstStyle/>
                <a:p>
                  <a:endParaRPr lang="zh-CN" altLang="en-US"/>
                </a:p>
              </p:txBody>
            </p:sp>
          </p:grpSp>
          <p:sp>
            <p:nvSpPr>
              <p:cNvPr id="163861" name="Rectangle 21"/>
              <p:cNvSpPr>
                <a:spLocks noChangeArrowheads="1"/>
              </p:cNvSpPr>
              <p:nvPr/>
            </p:nvSpPr>
            <p:spPr bwMode="auto">
              <a:xfrm>
                <a:off x="3527" y="2940"/>
                <a:ext cx="960" cy="210"/>
              </a:xfrm>
              <a:prstGeom prst="rect">
                <a:avLst/>
              </a:prstGeom>
              <a:noFill/>
              <a:ln w="9525">
                <a:noFill/>
                <a:miter lim="800000"/>
                <a:headEnd/>
                <a:tailEnd/>
              </a:ln>
              <a:effectLst/>
            </p:spPr>
            <p:txBody>
              <a:bodyPr wrap="none" lIns="63500" tIns="25400" rIns="63500" bIns="25400">
                <a:spAutoFit/>
              </a:bodyPr>
              <a:lstStyle/>
              <a:p>
                <a:pPr algn="ctr" eaLnBrk="0" hangingPunct="0">
                  <a:lnSpc>
                    <a:spcPct val="85000"/>
                  </a:lnSpc>
                  <a:defRPr/>
                </a:pPr>
                <a:r>
                  <a:rPr kumimoji="1" lang="en-US" altLang="zh-CN" sz="1600">
                    <a:solidFill>
                      <a:srgbClr val="009688"/>
                    </a:solidFill>
                    <a:effectLst>
                      <a:outerShdw blurRad="38100" dist="38100" dir="2700000" algn="tl">
                        <a:srgbClr val="C0C0C0"/>
                      </a:outerShdw>
                    </a:effectLst>
                    <a:latin typeface="宋体" pitchFamily="2" charset="-122"/>
                    <a:ea typeface="宋体" pitchFamily="2" charset="-122"/>
                  </a:rPr>
                  <a:t>LAN/WAN</a:t>
                </a:r>
              </a:p>
            </p:txBody>
          </p:sp>
        </p:grpSp>
        <p:sp>
          <p:nvSpPr>
            <p:cNvPr id="37907" name="AutoShape 22"/>
            <p:cNvSpPr>
              <a:spLocks noChangeArrowheads="1"/>
            </p:cNvSpPr>
            <p:nvPr/>
          </p:nvSpPr>
          <p:spPr bwMode="auto">
            <a:xfrm>
              <a:off x="1888" y="2456"/>
              <a:ext cx="415" cy="146"/>
            </a:xfrm>
            <a:prstGeom prst="rightArrow">
              <a:avLst>
                <a:gd name="adj1" fmla="val 50000"/>
                <a:gd name="adj2" fmla="val 71062"/>
              </a:avLst>
            </a:prstGeom>
            <a:solidFill>
              <a:srgbClr val="FF0000"/>
            </a:solidFill>
            <a:ln w="9525">
              <a:solidFill>
                <a:schemeClr val="tx1"/>
              </a:solidFill>
              <a:miter lim="800000"/>
              <a:headEnd/>
              <a:tailEnd/>
            </a:ln>
          </p:spPr>
          <p:txBody>
            <a:bodyPr wrap="none" anchor="ctr"/>
            <a:lstStyle/>
            <a:p>
              <a:endParaRPr lang="zh-CN" altLang="zh-CN"/>
            </a:p>
          </p:txBody>
        </p:sp>
        <p:sp>
          <p:nvSpPr>
            <p:cNvPr id="37908" name="AutoShape 23"/>
            <p:cNvSpPr>
              <a:spLocks noChangeArrowheads="1"/>
            </p:cNvSpPr>
            <p:nvPr/>
          </p:nvSpPr>
          <p:spPr bwMode="auto">
            <a:xfrm>
              <a:off x="2720" y="2448"/>
              <a:ext cx="351" cy="130"/>
            </a:xfrm>
            <a:prstGeom prst="rightArrow">
              <a:avLst>
                <a:gd name="adj1" fmla="val 50000"/>
                <a:gd name="adj2" fmla="val 67500"/>
              </a:avLst>
            </a:prstGeom>
            <a:solidFill>
              <a:srgbClr val="FF0000"/>
            </a:solidFill>
            <a:ln w="9525">
              <a:solidFill>
                <a:schemeClr val="tx1"/>
              </a:solidFill>
              <a:miter lim="800000"/>
              <a:headEnd/>
              <a:tailEnd/>
            </a:ln>
          </p:spPr>
          <p:txBody>
            <a:bodyPr wrap="none" anchor="ctr"/>
            <a:lstStyle/>
            <a:p>
              <a:endParaRPr lang="zh-CN" altLang="zh-CN"/>
            </a:p>
          </p:txBody>
        </p:sp>
        <p:sp>
          <p:nvSpPr>
            <p:cNvPr id="37909" name="AutoShape 24"/>
            <p:cNvSpPr>
              <a:spLocks noChangeArrowheads="1"/>
            </p:cNvSpPr>
            <p:nvPr/>
          </p:nvSpPr>
          <p:spPr bwMode="auto">
            <a:xfrm>
              <a:off x="3744" y="2432"/>
              <a:ext cx="375" cy="130"/>
            </a:xfrm>
            <a:prstGeom prst="rightArrow">
              <a:avLst>
                <a:gd name="adj1" fmla="val 50000"/>
                <a:gd name="adj2" fmla="val 72115"/>
              </a:avLst>
            </a:prstGeom>
            <a:solidFill>
              <a:srgbClr val="FF0000"/>
            </a:solidFill>
            <a:ln w="9525">
              <a:solidFill>
                <a:schemeClr val="tx1"/>
              </a:solidFill>
              <a:miter lim="800000"/>
              <a:headEnd/>
              <a:tailEnd/>
            </a:ln>
          </p:spPr>
          <p:txBody>
            <a:bodyPr wrap="none" anchor="ctr"/>
            <a:lstStyle/>
            <a:p>
              <a:endParaRPr lang="zh-CN" altLang="zh-CN"/>
            </a:p>
          </p:txBody>
        </p:sp>
        <p:sp>
          <p:nvSpPr>
            <p:cNvPr id="37910" name="AutoShape 25"/>
            <p:cNvSpPr>
              <a:spLocks noChangeArrowheads="1"/>
            </p:cNvSpPr>
            <p:nvPr/>
          </p:nvSpPr>
          <p:spPr bwMode="auto">
            <a:xfrm>
              <a:off x="4560" y="2432"/>
              <a:ext cx="447" cy="130"/>
            </a:xfrm>
            <a:prstGeom prst="rightArrow">
              <a:avLst>
                <a:gd name="adj1" fmla="val 50000"/>
                <a:gd name="adj2" fmla="val 85962"/>
              </a:avLst>
            </a:prstGeom>
            <a:solidFill>
              <a:srgbClr val="FF0000"/>
            </a:solidFill>
            <a:ln w="9525">
              <a:solidFill>
                <a:schemeClr val="tx1"/>
              </a:solidFill>
              <a:miter lim="800000"/>
              <a:headEnd/>
              <a:tailEnd/>
            </a:ln>
          </p:spPr>
          <p:txBody>
            <a:bodyPr wrap="none" anchor="ctr"/>
            <a:lstStyle/>
            <a:p>
              <a:endParaRPr lang="zh-CN" altLang="zh-CN"/>
            </a:p>
          </p:txBody>
        </p:sp>
        <p:sp>
          <p:nvSpPr>
            <p:cNvPr id="37911" name="AutoShape 26"/>
            <p:cNvSpPr>
              <a:spLocks noChangeArrowheads="1"/>
            </p:cNvSpPr>
            <p:nvPr/>
          </p:nvSpPr>
          <p:spPr bwMode="auto">
            <a:xfrm rot="-8427328">
              <a:off x="1082" y="2473"/>
              <a:ext cx="226" cy="789"/>
            </a:xfrm>
            <a:prstGeom prst="downArrow">
              <a:avLst>
                <a:gd name="adj1" fmla="val 35398"/>
                <a:gd name="adj2" fmla="val 98560"/>
              </a:avLst>
            </a:prstGeom>
            <a:solidFill>
              <a:srgbClr val="FF0000"/>
            </a:solidFill>
            <a:ln w="9525">
              <a:solidFill>
                <a:schemeClr val="tx1"/>
              </a:solidFill>
              <a:miter lim="800000"/>
              <a:headEnd/>
              <a:tailEnd/>
            </a:ln>
          </p:spPr>
          <p:txBody>
            <a:bodyPr vert="eaVert" wrap="none" anchor="ctr"/>
            <a:lstStyle/>
            <a:p>
              <a:endParaRPr lang="zh-CN" altLang="zh-CN"/>
            </a:p>
          </p:txBody>
        </p:sp>
        <p:sp>
          <p:nvSpPr>
            <p:cNvPr id="37912" name="AutoShape 27"/>
            <p:cNvSpPr>
              <a:spLocks noChangeArrowheads="1"/>
            </p:cNvSpPr>
            <p:nvPr/>
          </p:nvSpPr>
          <p:spPr bwMode="auto">
            <a:xfrm rot="-2575614">
              <a:off x="479" y="2651"/>
              <a:ext cx="226" cy="611"/>
            </a:xfrm>
            <a:prstGeom prst="downArrow">
              <a:avLst>
                <a:gd name="adj1" fmla="val 35398"/>
                <a:gd name="adj2" fmla="val 76325"/>
              </a:avLst>
            </a:prstGeom>
            <a:solidFill>
              <a:srgbClr val="FF0000"/>
            </a:solidFill>
            <a:ln w="9525">
              <a:solidFill>
                <a:schemeClr val="tx1"/>
              </a:solidFill>
              <a:miter lim="800000"/>
              <a:headEnd/>
              <a:tailEnd/>
            </a:ln>
          </p:spPr>
          <p:txBody>
            <a:bodyPr vert="eaVert" wrap="none" anchor="ctr"/>
            <a:lstStyle/>
            <a:p>
              <a:endParaRPr lang="zh-CN" altLang="zh-CN"/>
            </a:p>
          </p:txBody>
        </p:sp>
      </p:grpSp>
      <p:sp>
        <p:nvSpPr>
          <p:cNvPr id="163868" name="Text Box 28"/>
          <p:cNvSpPr txBox="1">
            <a:spLocks noChangeArrowheads="1"/>
          </p:cNvSpPr>
          <p:nvPr/>
        </p:nvSpPr>
        <p:spPr bwMode="auto">
          <a:xfrm>
            <a:off x="146050" y="6019800"/>
            <a:ext cx="8997950" cy="366713"/>
          </a:xfrm>
          <a:prstGeom prst="rect">
            <a:avLst/>
          </a:prstGeom>
          <a:noFill/>
          <a:ln w="9525">
            <a:noFill/>
            <a:miter lim="800000"/>
            <a:headEnd/>
            <a:tailEnd/>
          </a:ln>
          <a:effectLst/>
        </p:spPr>
        <p:txBody>
          <a:bodyPr wrap="none">
            <a:spAutoFit/>
          </a:bodyPr>
          <a:lstStyle/>
          <a:p>
            <a:pPr>
              <a:defRPr/>
            </a:pPr>
            <a:r>
              <a:rPr lang="en-US" altLang="zh-CN" b="1">
                <a:solidFill>
                  <a:srgbClr val="10ADC2"/>
                </a:solidFill>
                <a:effectLst>
                  <a:outerShdw blurRad="38100" dist="38100" dir="2700000" algn="tl">
                    <a:srgbClr val="C0C0C0"/>
                  </a:outerShdw>
                </a:effectLst>
                <a:ea typeface="宋体" pitchFamily="2" charset="-122"/>
              </a:rPr>
              <a:t>Quest Shareplex, GoldenGate TDM, DSG RealSync,Sybase RS,Oracle Data Guard</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19"/>
          <p:cNvSpPr>
            <a:spLocks noGrp="1" noChangeArrowheads="1"/>
          </p:cNvSpPr>
          <p:nvPr>
            <p:ph type="title"/>
          </p:nvPr>
        </p:nvSpPr>
        <p:spPr>
          <a:xfrm>
            <a:off x="142875" y="12700"/>
            <a:ext cx="6775450" cy="1143000"/>
          </a:xfrm>
        </p:spPr>
        <p:txBody>
          <a:bodyPr/>
          <a:lstStyle/>
          <a:p>
            <a:pPr eaLnBrk="1" hangingPunct="1"/>
            <a:r>
              <a:rPr lang="en-US" altLang="zh-CN" smtClean="0">
                <a:ea typeface="宋体" charset="-122"/>
              </a:rPr>
              <a:t>Sybase RS</a:t>
            </a:r>
            <a:r>
              <a:rPr lang="zh-CN" altLang="en-US" smtClean="0">
                <a:ea typeface="宋体" charset="-122"/>
              </a:rPr>
              <a:t>复制技术优势</a:t>
            </a:r>
            <a:endParaRPr lang="en-US" altLang="zh-CN" smtClean="0">
              <a:ea typeface="宋体" charset="-122"/>
            </a:endParaRPr>
          </a:p>
        </p:txBody>
      </p:sp>
      <p:sp>
        <p:nvSpPr>
          <p:cNvPr id="38916" name="Text Box 20"/>
          <p:cNvSpPr txBox="1">
            <a:spLocks noChangeArrowheads="1"/>
          </p:cNvSpPr>
          <p:nvPr/>
        </p:nvSpPr>
        <p:spPr bwMode="gray">
          <a:xfrm>
            <a:off x="395288" y="4591050"/>
            <a:ext cx="2408237" cy="1981200"/>
          </a:xfrm>
          <a:prstGeom prst="rect">
            <a:avLst/>
          </a:prstGeom>
          <a:noFill/>
          <a:ln w="9525" algn="ctr">
            <a:noFill/>
            <a:miter lim="800000"/>
            <a:headEnd/>
            <a:tailEnd/>
          </a:ln>
        </p:spPr>
        <p:txBody>
          <a:bodyPr/>
          <a:lstStyle/>
          <a:p>
            <a:pPr>
              <a:spcBef>
                <a:spcPct val="40000"/>
              </a:spcBef>
            </a:pPr>
            <a:r>
              <a:rPr lang="zh-CN" altLang="en-US" sz="1400" b="1" u="sng">
                <a:solidFill>
                  <a:srgbClr val="99CC00"/>
                </a:solidFill>
              </a:rPr>
              <a:t>主点数据源</a:t>
            </a:r>
          </a:p>
          <a:p>
            <a:pPr marL="115888" lvl="1" indent="-114300">
              <a:spcBef>
                <a:spcPct val="25000"/>
              </a:spcBef>
              <a:buClr>
                <a:srgbClr val="99CC00"/>
              </a:buClr>
              <a:buFont typeface="Wingdings" pitchFamily="2" charset="2"/>
              <a:buChar char="§"/>
            </a:pPr>
            <a:r>
              <a:rPr lang="en-US" altLang="zh-CN" sz="1400" b="1">
                <a:solidFill>
                  <a:srgbClr val="99CC00"/>
                </a:solidFill>
              </a:rPr>
              <a:t>Sybase ASE and CE</a:t>
            </a:r>
          </a:p>
          <a:p>
            <a:pPr marL="115888" lvl="1" indent="-114300">
              <a:spcBef>
                <a:spcPct val="25000"/>
              </a:spcBef>
              <a:buClr>
                <a:srgbClr val="99CC00"/>
              </a:buClr>
              <a:buFont typeface="Wingdings" pitchFamily="2" charset="2"/>
              <a:buChar char="§"/>
            </a:pPr>
            <a:r>
              <a:rPr lang="en-US" altLang="zh-CN" sz="1400" b="1">
                <a:solidFill>
                  <a:srgbClr val="99CC00"/>
                </a:solidFill>
              </a:rPr>
              <a:t>Sybase SQL Anywhere</a:t>
            </a:r>
          </a:p>
          <a:p>
            <a:pPr marL="115888" lvl="1" indent="-114300">
              <a:spcBef>
                <a:spcPct val="25000"/>
              </a:spcBef>
              <a:buClr>
                <a:srgbClr val="99CC00"/>
              </a:buClr>
              <a:buFont typeface="Wingdings" pitchFamily="2" charset="2"/>
              <a:buChar char="§"/>
            </a:pPr>
            <a:r>
              <a:rPr lang="en-US" altLang="zh-CN" sz="1400" b="1">
                <a:solidFill>
                  <a:srgbClr val="99CC00"/>
                </a:solidFill>
              </a:rPr>
              <a:t>Sybase IQ</a:t>
            </a:r>
          </a:p>
          <a:p>
            <a:pPr marL="115888" lvl="1" indent="-114300">
              <a:spcBef>
                <a:spcPct val="25000"/>
              </a:spcBef>
              <a:buClr>
                <a:srgbClr val="99CC00"/>
              </a:buClr>
              <a:buFont typeface="Wingdings" pitchFamily="2" charset="2"/>
              <a:buChar char="§"/>
            </a:pPr>
            <a:r>
              <a:rPr lang="en-US" altLang="zh-CN" sz="1400" b="1">
                <a:solidFill>
                  <a:srgbClr val="99CC00"/>
                </a:solidFill>
              </a:rPr>
              <a:t>Oracle</a:t>
            </a:r>
          </a:p>
          <a:p>
            <a:pPr marL="115888" lvl="1" indent="-114300">
              <a:spcBef>
                <a:spcPct val="25000"/>
              </a:spcBef>
              <a:buClr>
                <a:srgbClr val="99CC00"/>
              </a:buClr>
              <a:buFont typeface="Wingdings" pitchFamily="2" charset="2"/>
              <a:buChar char="§"/>
            </a:pPr>
            <a:r>
              <a:rPr lang="en-US" altLang="zh-CN" sz="1400" b="1">
                <a:solidFill>
                  <a:srgbClr val="99CC00"/>
                </a:solidFill>
              </a:rPr>
              <a:t>Microsoft SQL Server</a:t>
            </a:r>
          </a:p>
          <a:p>
            <a:pPr marL="115888" lvl="1" indent="-114300">
              <a:spcBef>
                <a:spcPct val="25000"/>
              </a:spcBef>
              <a:buClr>
                <a:srgbClr val="99CC00"/>
              </a:buClr>
              <a:buFont typeface="Wingdings" pitchFamily="2" charset="2"/>
              <a:buChar char="§"/>
            </a:pPr>
            <a:r>
              <a:rPr lang="en-US" altLang="zh-CN" sz="1400" b="1">
                <a:solidFill>
                  <a:srgbClr val="99CC00"/>
                </a:solidFill>
              </a:rPr>
              <a:t>IBM DB2</a:t>
            </a:r>
          </a:p>
        </p:txBody>
      </p:sp>
      <p:sp>
        <p:nvSpPr>
          <p:cNvPr id="38917" name="Rectangle 21"/>
          <p:cNvSpPr>
            <a:spLocks noChangeArrowheads="1"/>
          </p:cNvSpPr>
          <p:nvPr/>
        </p:nvSpPr>
        <p:spPr bwMode="auto">
          <a:xfrm>
            <a:off x="7645400" y="2295525"/>
            <a:ext cx="1460500" cy="719138"/>
          </a:xfrm>
          <a:prstGeom prst="rect">
            <a:avLst/>
          </a:prstGeom>
          <a:noFill/>
          <a:ln w="12700" algn="ctr">
            <a:noFill/>
            <a:miter lim="800000"/>
            <a:headEnd/>
            <a:tailEnd/>
          </a:ln>
        </p:spPr>
        <p:txBody>
          <a:bodyPr wrap="none" lIns="77788" tIns="39688" rIns="0" bIns="39688">
            <a:spAutoFit/>
          </a:bodyPr>
          <a:lstStyle/>
          <a:p>
            <a:pPr marL="120650" indent="-120650" defTabSz="655638">
              <a:lnSpc>
                <a:spcPct val="90000"/>
              </a:lnSpc>
              <a:spcBef>
                <a:spcPct val="15000"/>
              </a:spcBef>
              <a:buClr>
                <a:srgbClr val="99CC00"/>
              </a:buClr>
              <a:buFont typeface="Wingdings" pitchFamily="2" charset="2"/>
              <a:buChar char="§"/>
            </a:pPr>
            <a:r>
              <a:rPr lang="en-US" altLang="zh-CN" sz="1400" b="1">
                <a:solidFill>
                  <a:srgbClr val="99CC00"/>
                </a:solidFill>
              </a:rPr>
              <a:t>ASE </a:t>
            </a:r>
          </a:p>
          <a:p>
            <a:pPr marL="120650" indent="-120650" defTabSz="655638">
              <a:lnSpc>
                <a:spcPct val="90000"/>
              </a:lnSpc>
              <a:spcBef>
                <a:spcPct val="15000"/>
              </a:spcBef>
              <a:buClr>
                <a:srgbClr val="99CC00"/>
              </a:buClr>
              <a:buFont typeface="Wingdings" pitchFamily="2" charset="2"/>
              <a:buChar char="§"/>
            </a:pPr>
            <a:r>
              <a:rPr lang="en-US" altLang="zh-CN" sz="1400" b="1">
                <a:solidFill>
                  <a:srgbClr val="99CC00"/>
                </a:solidFill>
              </a:rPr>
              <a:t>SQL Anywhere</a:t>
            </a:r>
          </a:p>
          <a:p>
            <a:pPr marL="120650" indent="-120650" defTabSz="655638">
              <a:lnSpc>
                <a:spcPct val="90000"/>
              </a:lnSpc>
              <a:spcBef>
                <a:spcPct val="15000"/>
              </a:spcBef>
              <a:buClr>
                <a:srgbClr val="99CC00"/>
              </a:buClr>
              <a:buFont typeface="Wingdings" pitchFamily="2" charset="2"/>
              <a:buChar char="§"/>
            </a:pPr>
            <a:r>
              <a:rPr lang="en-US" altLang="zh-CN" sz="1400" b="1">
                <a:solidFill>
                  <a:srgbClr val="99CC00"/>
                </a:solidFill>
              </a:rPr>
              <a:t>Sybase IQ</a:t>
            </a:r>
          </a:p>
        </p:txBody>
      </p:sp>
      <p:sp>
        <p:nvSpPr>
          <p:cNvPr id="38918" name="Rectangle 22"/>
          <p:cNvSpPr>
            <a:spLocks noChangeArrowheads="1"/>
          </p:cNvSpPr>
          <p:nvPr/>
        </p:nvSpPr>
        <p:spPr bwMode="auto">
          <a:xfrm>
            <a:off x="7645400" y="3843338"/>
            <a:ext cx="1073150" cy="719137"/>
          </a:xfrm>
          <a:prstGeom prst="rect">
            <a:avLst/>
          </a:prstGeom>
          <a:noFill/>
          <a:ln w="12700" algn="ctr">
            <a:noFill/>
            <a:miter lim="800000"/>
            <a:headEnd/>
            <a:tailEnd/>
          </a:ln>
        </p:spPr>
        <p:txBody>
          <a:bodyPr wrap="none" lIns="77788" tIns="39688" rIns="77788" bIns="39688">
            <a:spAutoFit/>
          </a:bodyPr>
          <a:lstStyle/>
          <a:p>
            <a:pPr marL="120650" indent="-120650" defTabSz="655638">
              <a:lnSpc>
                <a:spcPct val="90000"/>
              </a:lnSpc>
              <a:spcBef>
                <a:spcPct val="15000"/>
              </a:spcBef>
              <a:buClr>
                <a:srgbClr val="99CC00"/>
              </a:buClr>
              <a:buFont typeface="Wingdings" pitchFamily="2" charset="2"/>
              <a:buChar char="§"/>
            </a:pPr>
            <a:r>
              <a:rPr lang="en-US" altLang="zh-CN" sz="1400" b="1">
                <a:solidFill>
                  <a:srgbClr val="99CC00"/>
                </a:solidFill>
              </a:rPr>
              <a:t>Oracle</a:t>
            </a:r>
          </a:p>
          <a:p>
            <a:pPr marL="120650" indent="-120650" defTabSz="655638">
              <a:lnSpc>
                <a:spcPct val="90000"/>
              </a:lnSpc>
              <a:spcBef>
                <a:spcPct val="15000"/>
              </a:spcBef>
              <a:buClr>
                <a:srgbClr val="99CC00"/>
              </a:buClr>
              <a:buFont typeface="Wingdings" pitchFamily="2" charset="2"/>
              <a:buChar char="§"/>
            </a:pPr>
            <a:r>
              <a:rPr lang="en-US" altLang="zh-CN" sz="1400" b="1">
                <a:solidFill>
                  <a:srgbClr val="99CC00"/>
                </a:solidFill>
              </a:rPr>
              <a:t>Microsoft</a:t>
            </a:r>
          </a:p>
          <a:p>
            <a:pPr marL="120650" indent="-120650" defTabSz="655638">
              <a:lnSpc>
                <a:spcPct val="90000"/>
              </a:lnSpc>
              <a:spcBef>
                <a:spcPct val="15000"/>
              </a:spcBef>
              <a:buClr>
                <a:srgbClr val="99CC00"/>
              </a:buClr>
              <a:buFont typeface="Wingdings" pitchFamily="2" charset="2"/>
              <a:buChar char="§"/>
            </a:pPr>
            <a:r>
              <a:rPr lang="en-US" altLang="zh-CN" sz="1400" b="1">
                <a:solidFill>
                  <a:srgbClr val="99CC00"/>
                </a:solidFill>
              </a:rPr>
              <a:t>DB2</a:t>
            </a:r>
          </a:p>
        </p:txBody>
      </p:sp>
      <p:sp>
        <p:nvSpPr>
          <p:cNvPr id="38919" name="Line 23"/>
          <p:cNvSpPr>
            <a:spLocks noChangeShapeType="1"/>
          </p:cNvSpPr>
          <p:nvPr/>
        </p:nvSpPr>
        <p:spPr bwMode="auto">
          <a:xfrm>
            <a:off x="2836863" y="4433888"/>
            <a:ext cx="1082675" cy="344487"/>
          </a:xfrm>
          <a:prstGeom prst="line">
            <a:avLst/>
          </a:prstGeom>
          <a:noFill/>
          <a:ln w="25400">
            <a:solidFill>
              <a:schemeClr val="tx1"/>
            </a:solidFill>
            <a:prstDash val="sysDot"/>
            <a:round/>
            <a:headEnd/>
            <a:tailEnd/>
          </a:ln>
        </p:spPr>
        <p:txBody>
          <a:bodyPr wrap="none" anchor="ctr"/>
          <a:lstStyle/>
          <a:p>
            <a:endParaRPr lang="zh-CN" altLang="en-US"/>
          </a:p>
        </p:txBody>
      </p:sp>
      <p:sp>
        <p:nvSpPr>
          <p:cNvPr id="38920" name="Rectangle 24"/>
          <p:cNvSpPr>
            <a:spLocks noChangeArrowheads="1"/>
          </p:cNvSpPr>
          <p:nvPr/>
        </p:nvSpPr>
        <p:spPr bwMode="auto">
          <a:xfrm>
            <a:off x="3276600" y="3943350"/>
            <a:ext cx="2070100" cy="409575"/>
          </a:xfrm>
          <a:prstGeom prst="rect">
            <a:avLst/>
          </a:prstGeom>
          <a:noFill/>
          <a:ln w="12700">
            <a:noFill/>
            <a:miter lim="800000"/>
            <a:headEnd/>
            <a:tailEnd/>
          </a:ln>
        </p:spPr>
        <p:txBody>
          <a:bodyPr lIns="77788" tIns="39688" rIns="77788" bIns="39688">
            <a:spAutoFit/>
          </a:bodyPr>
          <a:lstStyle/>
          <a:p>
            <a:pPr algn="ctr" defTabSz="655638" eaLnBrk="0" hangingPunct="0">
              <a:lnSpc>
                <a:spcPct val="90000"/>
              </a:lnSpc>
            </a:pPr>
            <a:r>
              <a:rPr lang="en-US" altLang="zh-CN" sz="1200" b="1"/>
              <a:t>Replication Agent</a:t>
            </a:r>
          </a:p>
          <a:p>
            <a:pPr algn="ctr" defTabSz="655638" eaLnBrk="0" hangingPunct="0">
              <a:lnSpc>
                <a:spcPct val="90000"/>
              </a:lnSpc>
            </a:pPr>
            <a:r>
              <a:rPr lang="zh-CN" altLang="en-US" sz="1200" b="1"/>
              <a:t>（非</a:t>
            </a:r>
            <a:r>
              <a:rPr lang="en-US" altLang="zh-CN" sz="1200" b="1"/>
              <a:t>Sybase</a:t>
            </a:r>
            <a:r>
              <a:rPr lang="zh-CN" altLang="en-US" sz="1200" b="1"/>
              <a:t>数据库）</a:t>
            </a:r>
            <a:endParaRPr lang="zh-CN" altLang="en-US" sz="1200" b="1" u="sng"/>
          </a:p>
        </p:txBody>
      </p:sp>
      <p:grpSp>
        <p:nvGrpSpPr>
          <p:cNvPr id="38921" name="Group 25"/>
          <p:cNvGrpSpPr>
            <a:grpSpLocks/>
          </p:cNvGrpSpPr>
          <p:nvPr/>
        </p:nvGrpSpPr>
        <p:grpSpPr bwMode="auto">
          <a:xfrm>
            <a:off x="2357438" y="3846513"/>
            <a:ext cx="479425" cy="838200"/>
            <a:chOff x="4353" y="3072"/>
            <a:chExt cx="384" cy="672"/>
          </a:xfrm>
        </p:grpSpPr>
        <p:sp>
          <p:nvSpPr>
            <p:cNvPr id="38945" name="AutoShape 26"/>
            <p:cNvSpPr>
              <a:spLocks noChangeArrowheads="1"/>
            </p:cNvSpPr>
            <p:nvPr/>
          </p:nvSpPr>
          <p:spPr bwMode="auto">
            <a:xfrm>
              <a:off x="4353" y="3072"/>
              <a:ext cx="384" cy="672"/>
            </a:xfrm>
            <a:prstGeom prst="cube">
              <a:avLst>
                <a:gd name="adj" fmla="val 25000"/>
              </a:avLst>
            </a:prstGeom>
            <a:solidFill>
              <a:schemeClr val="bg2"/>
            </a:solidFill>
            <a:ln w="12700">
              <a:solidFill>
                <a:schemeClr val="bg1"/>
              </a:solidFill>
              <a:miter lim="800000"/>
              <a:headEnd/>
              <a:tailEnd/>
            </a:ln>
          </p:spPr>
          <p:txBody>
            <a:bodyPr wrap="none" anchor="ctr"/>
            <a:lstStyle/>
            <a:p>
              <a:endParaRPr lang="zh-CN" altLang="zh-CN"/>
            </a:p>
          </p:txBody>
        </p:sp>
        <p:sp>
          <p:nvSpPr>
            <p:cNvPr id="38946" name="Line 27"/>
            <p:cNvSpPr>
              <a:spLocks noChangeShapeType="1"/>
            </p:cNvSpPr>
            <p:nvPr/>
          </p:nvSpPr>
          <p:spPr bwMode="auto">
            <a:xfrm>
              <a:off x="4416" y="3264"/>
              <a:ext cx="144" cy="0"/>
            </a:xfrm>
            <a:prstGeom prst="line">
              <a:avLst/>
            </a:prstGeom>
            <a:noFill/>
            <a:ln w="12700">
              <a:solidFill>
                <a:schemeClr val="bg1"/>
              </a:solidFill>
              <a:round/>
              <a:headEnd/>
              <a:tailEnd/>
            </a:ln>
          </p:spPr>
          <p:txBody>
            <a:bodyPr wrap="none" anchor="ctr"/>
            <a:lstStyle/>
            <a:p>
              <a:endParaRPr lang="zh-CN" altLang="en-US"/>
            </a:p>
          </p:txBody>
        </p:sp>
        <p:sp>
          <p:nvSpPr>
            <p:cNvPr id="38947" name="Line 28"/>
            <p:cNvSpPr>
              <a:spLocks noChangeShapeType="1"/>
            </p:cNvSpPr>
            <p:nvPr/>
          </p:nvSpPr>
          <p:spPr bwMode="auto">
            <a:xfrm>
              <a:off x="4416" y="3312"/>
              <a:ext cx="144" cy="0"/>
            </a:xfrm>
            <a:prstGeom prst="line">
              <a:avLst/>
            </a:prstGeom>
            <a:noFill/>
            <a:ln w="12700">
              <a:solidFill>
                <a:schemeClr val="bg1"/>
              </a:solidFill>
              <a:round/>
              <a:headEnd/>
              <a:tailEnd/>
            </a:ln>
          </p:spPr>
          <p:txBody>
            <a:bodyPr wrap="none" anchor="ctr"/>
            <a:lstStyle/>
            <a:p>
              <a:endParaRPr lang="zh-CN" altLang="en-US"/>
            </a:p>
          </p:txBody>
        </p:sp>
        <p:sp>
          <p:nvSpPr>
            <p:cNvPr id="38948" name="Line 29"/>
            <p:cNvSpPr>
              <a:spLocks noChangeShapeType="1"/>
            </p:cNvSpPr>
            <p:nvPr/>
          </p:nvSpPr>
          <p:spPr bwMode="auto">
            <a:xfrm>
              <a:off x="4416" y="3360"/>
              <a:ext cx="144" cy="0"/>
            </a:xfrm>
            <a:prstGeom prst="line">
              <a:avLst/>
            </a:prstGeom>
            <a:noFill/>
            <a:ln w="12700">
              <a:solidFill>
                <a:schemeClr val="bg1"/>
              </a:solidFill>
              <a:round/>
              <a:headEnd/>
              <a:tailEnd/>
            </a:ln>
          </p:spPr>
          <p:txBody>
            <a:bodyPr wrap="none" anchor="ctr"/>
            <a:lstStyle/>
            <a:p>
              <a:endParaRPr lang="zh-CN" altLang="en-US"/>
            </a:p>
          </p:txBody>
        </p:sp>
        <p:sp>
          <p:nvSpPr>
            <p:cNvPr id="38949" name="Rectangle 30"/>
            <p:cNvSpPr>
              <a:spLocks noChangeArrowheads="1"/>
            </p:cNvSpPr>
            <p:nvPr/>
          </p:nvSpPr>
          <p:spPr bwMode="auto">
            <a:xfrm>
              <a:off x="4560" y="3648"/>
              <a:ext cx="48" cy="48"/>
            </a:xfrm>
            <a:prstGeom prst="rect">
              <a:avLst/>
            </a:prstGeom>
            <a:solidFill>
              <a:schemeClr val="bg2"/>
            </a:solidFill>
            <a:ln w="12700">
              <a:noFill/>
              <a:miter lim="800000"/>
              <a:headEnd/>
              <a:tailEnd/>
            </a:ln>
          </p:spPr>
          <p:txBody>
            <a:bodyPr wrap="none" anchor="ctr"/>
            <a:lstStyle/>
            <a:p>
              <a:endParaRPr lang="zh-CN" altLang="zh-CN"/>
            </a:p>
          </p:txBody>
        </p:sp>
      </p:grpSp>
      <p:sp>
        <p:nvSpPr>
          <p:cNvPr id="38922" name="Rectangle 31"/>
          <p:cNvSpPr>
            <a:spLocks noChangeArrowheads="1"/>
          </p:cNvSpPr>
          <p:nvPr/>
        </p:nvSpPr>
        <p:spPr bwMode="auto">
          <a:xfrm>
            <a:off x="6696075" y="3452813"/>
            <a:ext cx="2297113" cy="409575"/>
          </a:xfrm>
          <a:prstGeom prst="rect">
            <a:avLst/>
          </a:prstGeom>
          <a:noFill/>
          <a:ln w="12700">
            <a:noFill/>
            <a:miter lim="800000"/>
            <a:headEnd/>
            <a:tailEnd/>
          </a:ln>
        </p:spPr>
        <p:txBody>
          <a:bodyPr lIns="77788" tIns="39688" rIns="77788" bIns="39688">
            <a:spAutoFit/>
          </a:bodyPr>
          <a:lstStyle/>
          <a:p>
            <a:pPr algn="ctr" defTabSz="655638" eaLnBrk="0" hangingPunct="0">
              <a:lnSpc>
                <a:spcPct val="90000"/>
              </a:lnSpc>
            </a:pPr>
            <a:r>
              <a:rPr lang="en-US" altLang="zh-CN" sz="1200" b="1"/>
              <a:t>Direct Connect</a:t>
            </a:r>
          </a:p>
          <a:p>
            <a:pPr algn="ctr" defTabSz="655638" eaLnBrk="0" hangingPunct="0">
              <a:lnSpc>
                <a:spcPct val="90000"/>
              </a:lnSpc>
            </a:pPr>
            <a:r>
              <a:rPr lang="zh-CN" altLang="en-US" sz="1200" b="1"/>
              <a:t>（非</a:t>
            </a:r>
            <a:r>
              <a:rPr lang="en-US" altLang="zh-CN" sz="1200" b="1"/>
              <a:t>Sybase</a:t>
            </a:r>
            <a:r>
              <a:rPr lang="zh-CN" altLang="en-US" sz="1200" b="1"/>
              <a:t>数据库）</a:t>
            </a:r>
          </a:p>
        </p:txBody>
      </p:sp>
      <p:pic>
        <p:nvPicPr>
          <p:cNvPr id="38923" name="Picture 32" descr="Replication Agent - 2 ICON"/>
          <p:cNvPicPr>
            <a:picLocks noChangeAspect="1" noChangeArrowheads="1"/>
          </p:cNvPicPr>
          <p:nvPr/>
        </p:nvPicPr>
        <p:blipFill>
          <a:blip r:embed="rId3" cstate="print"/>
          <a:srcRect/>
          <a:stretch>
            <a:fillRect/>
          </a:stretch>
        </p:blipFill>
        <p:spPr bwMode="auto">
          <a:xfrm>
            <a:off x="3838575" y="4519613"/>
            <a:ext cx="887413" cy="871537"/>
          </a:xfrm>
          <a:prstGeom prst="rect">
            <a:avLst/>
          </a:prstGeom>
          <a:noFill/>
          <a:ln w="9525">
            <a:noFill/>
            <a:miter lim="800000"/>
            <a:headEnd/>
            <a:tailEnd/>
          </a:ln>
        </p:spPr>
      </p:pic>
      <p:pic>
        <p:nvPicPr>
          <p:cNvPr id="38924" name="Picture 33" descr="Direct Connect - ICON"/>
          <p:cNvPicPr>
            <a:picLocks noChangeAspect="1" noChangeArrowheads="1"/>
          </p:cNvPicPr>
          <p:nvPr/>
        </p:nvPicPr>
        <p:blipFill>
          <a:blip r:embed="rId4" cstate="print"/>
          <a:srcRect/>
          <a:stretch>
            <a:fillRect/>
          </a:stretch>
        </p:blipFill>
        <p:spPr bwMode="auto">
          <a:xfrm>
            <a:off x="6848475" y="3803650"/>
            <a:ext cx="887413" cy="871538"/>
          </a:xfrm>
          <a:prstGeom prst="rect">
            <a:avLst/>
          </a:prstGeom>
          <a:noFill/>
          <a:ln w="9525">
            <a:noFill/>
            <a:miter lim="800000"/>
            <a:headEnd/>
            <a:tailEnd/>
          </a:ln>
        </p:spPr>
      </p:pic>
      <p:pic>
        <p:nvPicPr>
          <p:cNvPr id="38925" name="Picture 34" descr="ASE FINAL LOGO - 2 copy"/>
          <p:cNvPicPr>
            <a:picLocks noChangeAspect="1" noChangeArrowheads="1"/>
          </p:cNvPicPr>
          <p:nvPr/>
        </p:nvPicPr>
        <p:blipFill>
          <a:blip r:embed="rId5" cstate="print"/>
          <a:srcRect/>
          <a:stretch>
            <a:fillRect/>
          </a:stretch>
        </p:blipFill>
        <p:spPr bwMode="auto">
          <a:xfrm>
            <a:off x="6762750" y="2139950"/>
            <a:ext cx="1031875" cy="1031875"/>
          </a:xfrm>
          <a:prstGeom prst="rect">
            <a:avLst/>
          </a:prstGeom>
          <a:noFill/>
          <a:ln w="9525">
            <a:noFill/>
            <a:miter lim="800000"/>
            <a:headEnd/>
            <a:tailEnd/>
          </a:ln>
        </p:spPr>
      </p:pic>
      <p:pic>
        <p:nvPicPr>
          <p:cNvPr id="38926" name="Picture 35" descr="RepConector - Gateway - 2 ICON"/>
          <p:cNvPicPr>
            <a:picLocks noChangeAspect="1" noChangeArrowheads="1"/>
          </p:cNvPicPr>
          <p:nvPr/>
        </p:nvPicPr>
        <p:blipFill>
          <a:blip r:embed="rId6" cstate="print"/>
          <a:srcRect/>
          <a:stretch>
            <a:fillRect/>
          </a:stretch>
        </p:blipFill>
        <p:spPr bwMode="auto">
          <a:xfrm>
            <a:off x="6842125" y="5245100"/>
            <a:ext cx="900113" cy="882650"/>
          </a:xfrm>
          <a:prstGeom prst="rect">
            <a:avLst/>
          </a:prstGeom>
          <a:noFill/>
          <a:ln w="9525">
            <a:noFill/>
            <a:miter lim="800000"/>
            <a:headEnd/>
            <a:tailEnd/>
          </a:ln>
        </p:spPr>
      </p:pic>
      <p:sp>
        <p:nvSpPr>
          <p:cNvPr id="38927" name="Rectangle 36"/>
          <p:cNvSpPr>
            <a:spLocks noChangeArrowheads="1"/>
          </p:cNvSpPr>
          <p:nvPr/>
        </p:nvSpPr>
        <p:spPr bwMode="auto">
          <a:xfrm>
            <a:off x="6821488" y="4892675"/>
            <a:ext cx="1998662" cy="409575"/>
          </a:xfrm>
          <a:prstGeom prst="rect">
            <a:avLst/>
          </a:prstGeom>
          <a:noFill/>
          <a:ln w="12700">
            <a:noFill/>
            <a:miter lim="800000"/>
            <a:headEnd/>
            <a:tailEnd/>
          </a:ln>
        </p:spPr>
        <p:txBody>
          <a:bodyPr lIns="77788" tIns="39688" rIns="77788" bIns="39688">
            <a:spAutoFit/>
          </a:bodyPr>
          <a:lstStyle/>
          <a:p>
            <a:pPr algn="ctr" defTabSz="655638" eaLnBrk="0" hangingPunct="0">
              <a:lnSpc>
                <a:spcPct val="90000"/>
              </a:lnSpc>
            </a:pPr>
            <a:r>
              <a:rPr lang="en-US" altLang="zh-CN" sz="1200" b="1"/>
              <a:t>Real-time Events </a:t>
            </a:r>
          </a:p>
          <a:p>
            <a:pPr algn="ctr" defTabSz="655638" eaLnBrk="0" hangingPunct="0">
              <a:lnSpc>
                <a:spcPct val="90000"/>
              </a:lnSpc>
            </a:pPr>
            <a:r>
              <a:rPr lang="zh-CN" altLang="en-US" sz="1200" b="1"/>
              <a:t>（消息总线）</a:t>
            </a:r>
            <a:endParaRPr lang="zh-CN" altLang="en-US" sz="1200" b="1" u="sng"/>
          </a:p>
        </p:txBody>
      </p:sp>
      <p:sp>
        <p:nvSpPr>
          <p:cNvPr id="38928" name="Rectangle 37"/>
          <p:cNvSpPr>
            <a:spLocks noChangeArrowheads="1"/>
          </p:cNvSpPr>
          <p:nvPr/>
        </p:nvSpPr>
        <p:spPr bwMode="auto">
          <a:xfrm>
            <a:off x="7645400" y="5326063"/>
            <a:ext cx="1125538" cy="719137"/>
          </a:xfrm>
          <a:prstGeom prst="rect">
            <a:avLst/>
          </a:prstGeom>
          <a:noFill/>
          <a:ln w="12700" algn="ctr">
            <a:noFill/>
            <a:miter lim="800000"/>
            <a:headEnd/>
            <a:tailEnd/>
          </a:ln>
        </p:spPr>
        <p:txBody>
          <a:bodyPr wrap="none" lIns="77788" tIns="39688" rIns="77788" bIns="39688">
            <a:spAutoFit/>
          </a:bodyPr>
          <a:lstStyle/>
          <a:p>
            <a:pPr marL="120650" indent="-120650" defTabSz="655638">
              <a:lnSpc>
                <a:spcPct val="90000"/>
              </a:lnSpc>
              <a:spcBef>
                <a:spcPct val="15000"/>
              </a:spcBef>
              <a:buClr>
                <a:srgbClr val="99CC00"/>
              </a:buClr>
              <a:buFont typeface="Wingdings" pitchFamily="2" charset="2"/>
              <a:buChar char="§"/>
            </a:pPr>
            <a:r>
              <a:rPr lang="en-US" altLang="zh-CN" sz="1400" b="1">
                <a:solidFill>
                  <a:srgbClr val="99CC00"/>
                </a:solidFill>
              </a:rPr>
              <a:t>IBM MQ</a:t>
            </a:r>
          </a:p>
          <a:p>
            <a:pPr marL="120650" indent="-120650" defTabSz="655638">
              <a:lnSpc>
                <a:spcPct val="90000"/>
              </a:lnSpc>
              <a:spcBef>
                <a:spcPct val="15000"/>
              </a:spcBef>
              <a:buClr>
                <a:srgbClr val="99CC00"/>
              </a:buClr>
              <a:buFont typeface="Wingdings" pitchFamily="2" charset="2"/>
              <a:buChar char="§"/>
            </a:pPr>
            <a:r>
              <a:rPr lang="en-US" altLang="zh-CN" sz="1400" b="1">
                <a:solidFill>
                  <a:srgbClr val="99CC00"/>
                </a:solidFill>
              </a:rPr>
              <a:t>TIBCO RV</a:t>
            </a:r>
          </a:p>
          <a:p>
            <a:pPr marL="120650" indent="-120650" defTabSz="655638">
              <a:lnSpc>
                <a:spcPct val="90000"/>
              </a:lnSpc>
              <a:spcBef>
                <a:spcPct val="15000"/>
              </a:spcBef>
              <a:buClr>
                <a:srgbClr val="99CC00"/>
              </a:buClr>
              <a:buFont typeface="Wingdings" pitchFamily="2" charset="2"/>
              <a:buChar char="§"/>
            </a:pPr>
            <a:r>
              <a:rPr lang="en-US" altLang="zh-CN" sz="1400" b="1">
                <a:solidFill>
                  <a:srgbClr val="99CC00"/>
                </a:solidFill>
              </a:rPr>
              <a:t>JMS</a:t>
            </a:r>
          </a:p>
        </p:txBody>
      </p:sp>
      <p:sp>
        <p:nvSpPr>
          <p:cNvPr id="38929" name="Line 38"/>
          <p:cNvSpPr>
            <a:spLocks noChangeShapeType="1"/>
          </p:cNvSpPr>
          <p:nvPr/>
        </p:nvSpPr>
        <p:spPr bwMode="auto">
          <a:xfrm flipV="1">
            <a:off x="6159500" y="2881313"/>
            <a:ext cx="793750" cy="1978025"/>
          </a:xfrm>
          <a:prstGeom prst="line">
            <a:avLst/>
          </a:prstGeom>
          <a:noFill/>
          <a:ln w="22225">
            <a:solidFill>
              <a:schemeClr val="tx1"/>
            </a:solidFill>
            <a:prstDash val="sysDot"/>
            <a:round/>
            <a:headEnd/>
            <a:tailEnd type="triangle" w="med" len="med"/>
          </a:ln>
        </p:spPr>
        <p:txBody>
          <a:bodyPr/>
          <a:lstStyle/>
          <a:p>
            <a:endParaRPr lang="zh-CN" altLang="en-US"/>
          </a:p>
        </p:txBody>
      </p:sp>
      <p:sp>
        <p:nvSpPr>
          <p:cNvPr id="38930" name="Line 39"/>
          <p:cNvSpPr>
            <a:spLocks noChangeShapeType="1"/>
          </p:cNvSpPr>
          <p:nvPr/>
        </p:nvSpPr>
        <p:spPr bwMode="auto">
          <a:xfrm>
            <a:off x="6159500" y="4967288"/>
            <a:ext cx="720725" cy="584200"/>
          </a:xfrm>
          <a:prstGeom prst="line">
            <a:avLst/>
          </a:prstGeom>
          <a:noFill/>
          <a:ln w="22225">
            <a:solidFill>
              <a:schemeClr val="tx1"/>
            </a:solidFill>
            <a:prstDash val="sysDot"/>
            <a:round/>
            <a:headEnd/>
            <a:tailEnd type="triangle" w="med" len="med"/>
          </a:ln>
        </p:spPr>
        <p:txBody>
          <a:bodyPr/>
          <a:lstStyle/>
          <a:p>
            <a:endParaRPr lang="zh-CN" altLang="en-US"/>
          </a:p>
        </p:txBody>
      </p:sp>
      <p:sp>
        <p:nvSpPr>
          <p:cNvPr id="38931" name="Line 40"/>
          <p:cNvSpPr>
            <a:spLocks noChangeShapeType="1"/>
          </p:cNvSpPr>
          <p:nvPr/>
        </p:nvSpPr>
        <p:spPr bwMode="auto">
          <a:xfrm flipV="1">
            <a:off x="6175375" y="4386263"/>
            <a:ext cx="719138" cy="538162"/>
          </a:xfrm>
          <a:prstGeom prst="line">
            <a:avLst/>
          </a:prstGeom>
          <a:noFill/>
          <a:ln w="22225">
            <a:solidFill>
              <a:schemeClr val="tx1"/>
            </a:solidFill>
            <a:prstDash val="sysDot"/>
            <a:round/>
            <a:headEnd/>
            <a:tailEnd type="triangle" w="med" len="med"/>
          </a:ln>
        </p:spPr>
        <p:txBody>
          <a:bodyPr/>
          <a:lstStyle/>
          <a:p>
            <a:endParaRPr lang="zh-CN" altLang="en-US"/>
          </a:p>
        </p:txBody>
      </p:sp>
      <p:pic>
        <p:nvPicPr>
          <p:cNvPr id="38932" name="Picture 41" descr="IconFlat_Replication_II ICON"/>
          <p:cNvPicPr>
            <a:picLocks noChangeAspect="1" noChangeArrowheads="1"/>
          </p:cNvPicPr>
          <p:nvPr/>
        </p:nvPicPr>
        <p:blipFill>
          <a:blip r:embed="rId7" cstate="print"/>
          <a:srcRect/>
          <a:stretch>
            <a:fillRect/>
          </a:stretch>
        </p:blipFill>
        <p:spPr bwMode="auto">
          <a:xfrm>
            <a:off x="4859338" y="4270375"/>
            <a:ext cx="1439862" cy="1328738"/>
          </a:xfrm>
          <a:prstGeom prst="rect">
            <a:avLst/>
          </a:prstGeom>
          <a:noFill/>
          <a:ln w="9525">
            <a:noFill/>
            <a:miter lim="800000"/>
            <a:headEnd/>
            <a:tailEnd/>
          </a:ln>
        </p:spPr>
      </p:pic>
      <p:pic>
        <p:nvPicPr>
          <p:cNvPr id="38933" name="Picture 42"/>
          <p:cNvPicPr>
            <a:picLocks noChangeArrowheads="1"/>
          </p:cNvPicPr>
          <p:nvPr/>
        </p:nvPicPr>
        <p:blipFill>
          <a:blip r:embed="rId8" cstate="print"/>
          <a:srcRect/>
          <a:stretch>
            <a:fillRect/>
          </a:stretch>
        </p:blipFill>
        <p:spPr bwMode="auto">
          <a:xfrm>
            <a:off x="457200" y="3870325"/>
            <a:ext cx="819150" cy="819150"/>
          </a:xfrm>
          <a:prstGeom prst="rect">
            <a:avLst/>
          </a:prstGeom>
          <a:noFill/>
          <a:ln w="9525">
            <a:noFill/>
            <a:miter lim="800000"/>
            <a:headEnd/>
            <a:tailEnd/>
          </a:ln>
        </p:spPr>
      </p:pic>
      <p:sp>
        <p:nvSpPr>
          <p:cNvPr id="19499" name="Rectangle 43"/>
          <p:cNvSpPr>
            <a:spLocks noChangeArrowheads="1"/>
          </p:cNvSpPr>
          <p:nvPr/>
        </p:nvSpPr>
        <p:spPr bwMode="auto">
          <a:xfrm>
            <a:off x="539750" y="3438525"/>
            <a:ext cx="1809750" cy="314325"/>
          </a:xfrm>
          <a:prstGeom prst="rect">
            <a:avLst/>
          </a:prstGeom>
          <a:noFill/>
          <a:ln w="12700">
            <a:noFill/>
            <a:miter lim="800000"/>
            <a:headEnd/>
            <a:tailEnd/>
          </a:ln>
          <a:effectLst>
            <a:outerShdw algn="ctr" rotWithShape="0">
              <a:srgbClr val="000000"/>
            </a:outerShdw>
          </a:effectLst>
        </p:spPr>
        <p:txBody>
          <a:bodyPr lIns="66675" tIns="33338" rIns="66675" bIns="33338">
            <a:spAutoFit/>
          </a:bodyPr>
          <a:lstStyle/>
          <a:p>
            <a:pPr algn="ctr" defTabSz="484188" eaLnBrk="0" hangingPunct="0">
              <a:lnSpc>
                <a:spcPct val="90000"/>
              </a:lnSpc>
              <a:defRPr/>
            </a:pPr>
            <a:r>
              <a:rPr lang="zh-CN" altLang="en-US" b="1">
                <a:effectLst>
                  <a:outerShdw blurRad="38100" dist="38100" dir="2700000" algn="tl">
                    <a:srgbClr val="C0C0C0"/>
                  </a:outerShdw>
                </a:effectLst>
                <a:ea typeface="宋体" pitchFamily="2" charset="-122"/>
              </a:rPr>
              <a:t>主点</a:t>
            </a:r>
          </a:p>
        </p:txBody>
      </p:sp>
      <p:sp>
        <p:nvSpPr>
          <p:cNvPr id="38935" name="Line 44"/>
          <p:cNvSpPr>
            <a:spLocks noChangeShapeType="1"/>
          </p:cNvSpPr>
          <p:nvPr/>
        </p:nvSpPr>
        <p:spPr bwMode="auto">
          <a:xfrm flipV="1">
            <a:off x="1168400" y="4324350"/>
            <a:ext cx="1169988" cy="4763"/>
          </a:xfrm>
          <a:prstGeom prst="line">
            <a:avLst/>
          </a:prstGeom>
          <a:noFill/>
          <a:ln w="25400">
            <a:solidFill>
              <a:schemeClr val="tx1"/>
            </a:solidFill>
            <a:prstDash val="sysDot"/>
            <a:round/>
            <a:headEnd/>
            <a:tailEnd/>
          </a:ln>
        </p:spPr>
        <p:txBody>
          <a:bodyPr wrap="none" anchor="ctr"/>
          <a:lstStyle/>
          <a:p>
            <a:endParaRPr lang="zh-CN" altLang="en-US"/>
          </a:p>
        </p:txBody>
      </p:sp>
      <p:sp>
        <p:nvSpPr>
          <p:cNvPr id="38936" name="Rectangle 45"/>
          <p:cNvSpPr>
            <a:spLocks noChangeArrowheads="1"/>
          </p:cNvSpPr>
          <p:nvPr/>
        </p:nvSpPr>
        <p:spPr bwMode="auto">
          <a:xfrm>
            <a:off x="4932363" y="5670550"/>
            <a:ext cx="1249362" cy="409575"/>
          </a:xfrm>
          <a:prstGeom prst="rect">
            <a:avLst/>
          </a:prstGeom>
          <a:noFill/>
          <a:ln w="12700">
            <a:noFill/>
            <a:miter lim="800000"/>
            <a:headEnd/>
            <a:tailEnd/>
          </a:ln>
        </p:spPr>
        <p:txBody>
          <a:bodyPr lIns="77788" tIns="39688" rIns="77788" bIns="39688">
            <a:spAutoFit/>
          </a:bodyPr>
          <a:lstStyle/>
          <a:p>
            <a:pPr algn="ctr" defTabSz="655638" eaLnBrk="0" hangingPunct="0">
              <a:lnSpc>
                <a:spcPct val="90000"/>
              </a:lnSpc>
            </a:pPr>
            <a:r>
              <a:rPr lang="en-US" altLang="zh-CN" sz="1200" b="1"/>
              <a:t>Sybase </a:t>
            </a:r>
            <a:r>
              <a:rPr lang="en-US" altLang="zh-CN" sz="1200" b="1" u="sng"/>
              <a:t>Replication</a:t>
            </a:r>
          </a:p>
        </p:txBody>
      </p:sp>
      <p:sp>
        <p:nvSpPr>
          <p:cNvPr id="19502" name="Rectangle 46"/>
          <p:cNvSpPr>
            <a:spLocks noChangeArrowheads="1"/>
          </p:cNvSpPr>
          <p:nvPr/>
        </p:nvSpPr>
        <p:spPr bwMode="auto">
          <a:xfrm>
            <a:off x="6970713" y="1638300"/>
            <a:ext cx="2173287" cy="314325"/>
          </a:xfrm>
          <a:prstGeom prst="rect">
            <a:avLst/>
          </a:prstGeom>
          <a:noFill/>
          <a:ln w="12700">
            <a:noFill/>
            <a:miter lim="800000"/>
            <a:headEnd/>
            <a:tailEnd/>
          </a:ln>
          <a:effectLst>
            <a:outerShdw algn="ctr" rotWithShape="0">
              <a:srgbClr val="000000"/>
            </a:outerShdw>
          </a:effectLst>
        </p:spPr>
        <p:txBody>
          <a:bodyPr lIns="66675" tIns="33338" rIns="66675" bIns="33338">
            <a:spAutoFit/>
          </a:bodyPr>
          <a:lstStyle/>
          <a:p>
            <a:pPr algn="ctr" defTabSz="484188" eaLnBrk="0" hangingPunct="0">
              <a:lnSpc>
                <a:spcPct val="90000"/>
              </a:lnSpc>
              <a:defRPr/>
            </a:pPr>
            <a:r>
              <a:rPr lang="zh-CN" altLang="en-US" b="1">
                <a:effectLst>
                  <a:outerShdw blurRad="38100" dist="38100" dir="2700000" algn="tl">
                    <a:srgbClr val="C0C0C0"/>
                  </a:outerShdw>
                </a:effectLst>
                <a:ea typeface="宋体" pitchFamily="2" charset="-122"/>
              </a:rPr>
              <a:t>远程或复制点</a:t>
            </a:r>
            <a:endParaRPr lang="zh-CN" altLang="en-US" b="1" u="sng">
              <a:effectLst>
                <a:outerShdw blurRad="38100" dist="38100" dir="2700000" algn="tl">
                  <a:srgbClr val="C0C0C0"/>
                </a:outerShdw>
              </a:effectLst>
              <a:ea typeface="宋体" pitchFamily="2" charset="-122"/>
            </a:endParaRPr>
          </a:p>
        </p:txBody>
      </p:sp>
      <p:sp>
        <p:nvSpPr>
          <p:cNvPr id="38938" name="Line 47"/>
          <p:cNvSpPr>
            <a:spLocks noChangeShapeType="1"/>
          </p:cNvSpPr>
          <p:nvPr/>
        </p:nvSpPr>
        <p:spPr bwMode="auto">
          <a:xfrm>
            <a:off x="4673600" y="4929188"/>
            <a:ext cx="371475" cy="11112"/>
          </a:xfrm>
          <a:prstGeom prst="line">
            <a:avLst/>
          </a:prstGeom>
          <a:noFill/>
          <a:ln w="25400">
            <a:solidFill>
              <a:schemeClr val="tx1"/>
            </a:solidFill>
            <a:prstDash val="sysDot"/>
            <a:round/>
            <a:headEnd/>
            <a:tailEnd/>
          </a:ln>
        </p:spPr>
        <p:txBody>
          <a:bodyPr wrap="none" anchor="ctr"/>
          <a:lstStyle/>
          <a:p>
            <a:endParaRPr lang="zh-CN" altLang="en-US"/>
          </a:p>
        </p:txBody>
      </p:sp>
      <p:sp>
        <p:nvSpPr>
          <p:cNvPr id="38939" name="Rectangle 48"/>
          <p:cNvSpPr>
            <a:spLocks noChangeArrowheads="1"/>
          </p:cNvSpPr>
          <p:nvPr/>
        </p:nvSpPr>
        <p:spPr bwMode="auto">
          <a:xfrm>
            <a:off x="6624638" y="2012950"/>
            <a:ext cx="2297112" cy="244475"/>
          </a:xfrm>
          <a:prstGeom prst="rect">
            <a:avLst/>
          </a:prstGeom>
          <a:noFill/>
          <a:ln w="12700">
            <a:noFill/>
            <a:miter lim="800000"/>
            <a:headEnd/>
            <a:tailEnd/>
          </a:ln>
        </p:spPr>
        <p:txBody>
          <a:bodyPr lIns="77788" tIns="39688" rIns="77788" bIns="39688">
            <a:spAutoFit/>
          </a:bodyPr>
          <a:lstStyle/>
          <a:p>
            <a:pPr algn="ctr" defTabSz="655638" eaLnBrk="0" hangingPunct="0">
              <a:lnSpc>
                <a:spcPct val="90000"/>
              </a:lnSpc>
            </a:pPr>
            <a:r>
              <a:rPr lang="en-US" altLang="zh-CN" sz="1200" b="1" u="sng"/>
              <a:t>Sybase Products</a:t>
            </a:r>
          </a:p>
        </p:txBody>
      </p:sp>
      <p:sp>
        <p:nvSpPr>
          <p:cNvPr id="19505" name="Rectangle 49"/>
          <p:cNvSpPr>
            <a:spLocks noChangeArrowheads="1"/>
          </p:cNvSpPr>
          <p:nvPr/>
        </p:nvSpPr>
        <p:spPr bwMode="auto">
          <a:xfrm>
            <a:off x="0" y="1428750"/>
            <a:ext cx="6643688" cy="1441450"/>
          </a:xfrm>
          <a:prstGeom prst="rect">
            <a:avLst/>
          </a:prstGeom>
          <a:noFill/>
          <a:ln w="9525">
            <a:noFill/>
            <a:miter lim="800000"/>
            <a:headEnd/>
            <a:tailEnd/>
          </a:ln>
          <a:effectLst/>
        </p:spPr>
        <p:txBody>
          <a:bodyPr/>
          <a:lstStyle/>
          <a:p>
            <a:pPr>
              <a:lnSpc>
                <a:spcPct val="95000"/>
              </a:lnSpc>
              <a:defRPr/>
            </a:pPr>
            <a:r>
              <a:rPr lang="zh-CN" altLang="en-US" sz="2000" i="1" dirty="0">
                <a:solidFill>
                  <a:srgbClr val="FF0000"/>
                </a:solidFill>
                <a:ea typeface="宋体" pitchFamily="2" charset="-122"/>
              </a:rPr>
              <a:t>开放：</a:t>
            </a:r>
            <a:r>
              <a:rPr lang="zh-CN" altLang="en-US" sz="1700" dirty="0">
                <a:ea typeface="宋体" pitchFamily="2" charset="-122"/>
              </a:rPr>
              <a:t>支持</a:t>
            </a:r>
            <a:r>
              <a:rPr lang="en-US" altLang="zh-CN" sz="1700" dirty="0">
                <a:ea typeface="宋体" pitchFamily="2" charset="-122"/>
              </a:rPr>
              <a:t>Sybase, Oracle, MS SQL Server, DB2</a:t>
            </a:r>
            <a:r>
              <a:rPr lang="zh-CN" altLang="en-US" sz="1700" dirty="0">
                <a:ea typeface="宋体" pitchFamily="2" charset="-122"/>
              </a:rPr>
              <a:t>等主流数据库</a:t>
            </a:r>
          </a:p>
          <a:p>
            <a:pPr>
              <a:lnSpc>
                <a:spcPct val="95000"/>
              </a:lnSpc>
              <a:defRPr/>
            </a:pPr>
            <a:r>
              <a:rPr lang="zh-CN" altLang="en-US" sz="2000" i="1" dirty="0">
                <a:solidFill>
                  <a:srgbClr val="FF0000"/>
                </a:solidFill>
                <a:ea typeface="宋体" pitchFamily="2" charset="-122"/>
              </a:rPr>
              <a:t>灵活：</a:t>
            </a:r>
            <a:r>
              <a:rPr lang="zh-CN" altLang="en-US" sz="1700" dirty="0">
                <a:ea typeface="宋体" pitchFamily="2" charset="-122"/>
              </a:rPr>
              <a:t>灵活的数据复制定义和订阅</a:t>
            </a:r>
          </a:p>
          <a:p>
            <a:pPr>
              <a:lnSpc>
                <a:spcPct val="95000"/>
              </a:lnSpc>
              <a:defRPr/>
            </a:pPr>
            <a:r>
              <a:rPr lang="zh-CN" altLang="en-US" sz="2000" i="1" dirty="0">
                <a:solidFill>
                  <a:srgbClr val="FF0000"/>
                </a:solidFill>
                <a:ea typeface="宋体" pitchFamily="2" charset="-122"/>
              </a:rPr>
              <a:t>高效：</a:t>
            </a:r>
            <a:r>
              <a:rPr lang="zh-CN" altLang="en-US" sz="1700" dirty="0">
                <a:ea typeface="宋体" pitchFamily="2" charset="-122"/>
              </a:rPr>
              <a:t>最有效的传输内容，降低网络负载，提高传输效率</a:t>
            </a:r>
          </a:p>
          <a:p>
            <a:pPr>
              <a:lnSpc>
                <a:spcPct val="95000"/>
              </a:lnSpc>
              <a:defRPr/>
            </a:pPr>
            <a:r>
              <a:rPr lang="zh-CN" altLang="en-US" sz="2000" i="1" dirty="0">
                <a:solidFill>
                  <a:srgbClr val="FF0000"/>
                </a:solidFill>
                <a:ea typeface="宋体" pitchFamily="2" charset="-122"/>
              </a:rPr>
              <a:t>可靠：</a:t>
            </a:r>
            <a:r>
              <a:rPr lang="zh-CN" altLang="en-US" sz="1700" dirty="0">
                <a:ea typeface="宋体" pitchFamily="2" charset="-122"/>
              </a:rPr>
              <a:t>提供丰富的数据传输保障机，如断点续传等，保障传输可靠</a:t>
            </a:r>
          </a:p>
          <a:p>
            <a:pPr marL="800100" indent="-800100">
              <a:lnSpc>
                <a:spcPct val="95000"/>
              </a:lnSpc>
              <a:defRPr/>
            </a:pPr>
            <a:r>
              <a:rPr lang="en-US" altLang="zh-CN" sz="2000" i="1" dirty="0">
                <a:solidFill>
                  <a:srgbClr val="FF0000"/>
                </a:solidFill>
                <a:ea typeface="宋体" pitchFamily="2" charset="-122"/>
              </a:rPr>
              <a:t>TCO</a:t>
            </a:r>
            <a:r>
              <a:rPr lang="zh-CN" altLang="en-US" sz="2000" i="1" dirty="0">
                <a:solidFill>
                  <a:srgbClr val="FF0000"/>
                </a:solidFill>
                <a:ea typeface="宋体" pitchFamily="2" charset="-122"/>
              </a:rPr>
              <a:t>：</a:t>
            </a:r>
            <a:r>
              <a:rPr lang="en-US" altLang="zh-CN" sz="1700" dirty="0">
                <a:ea typeface="宋体" pitchFamily="2" charset="-122"/>
              </a:rPr>
              <a:t>RS</a:t>
            </a:r>
            <a:r>
              <a:rPr lang="zh-CN" altLang="en-US" sz="1700" dirty="0">
                <a:ea typeface="宋体" pitchFamily="2" charset="-122"/>
              </a:rPr>
              <a:t>可独立运行在一台服务器上，不局限于主点或复制点数据库的平台</a:t>
            </a:r>
          </a:p>
        </p:txBody>
      </p:sp>
      <p:grpSp>
        <p:nvGrpSpPr>
          <p:cNvPr id="38941" name="Group 50"/>
          <p:cNvGrpSpPr>
            <a:grpSpLocks/>
          </p:cNvGrpSpPr>
          <p:nvPr/>
        </p:nvGrpSpPr>
        <p:grpSpPr bwMode="auto">
          <a:xfrm>
            <a:off x="6084888" y="4516438"/>
            <a:ext cx="763587" cy="557212"/>
            <a:chOff x="1501" y="769"/>
            <a:chExt cx="669" cy="485"/>
          </a:xfrm>
        </p:grpSpPr>
        <p:sp>
          <p:nvSpPr>
            <p:cNvPr id="38943" name="Freeform 51"/>
            <p:cNvSpPr>
              <a:spLocks/>
            </p:cNvSpPr>
            <p:nvPr/>
          </p:nvSpPr>
          <p:spPr bwMode="auto">
            <a:xfrm>
              <a:off x="1516" y="785"/>
              <a:ext cx="654" cy="469"/>
            </a:xfrm>
            <a:custGeom>
              <a:avLst/>
              <a:gdLst>
                <a:gd name="T0" fmla="*/ 95 w 654"/>
                <a:gd name="T1" fmla="*/ 88 h 469"/>
                <a:gd name="T2" fmla="*/ 129 w 654"/>
                <a:gd name="T3" fmla="*/ 42 h 469"/>
                <a:gd name="T4" fmla="*/ 178 w 654"/>
                <a:gd name="T5" fmla="*/ 11 h 469"/>
                <a:gd name="T6" fmla="*/ 233 w 654"/>
                <a:gd name="T7" fmla="*/ 0 h 469"/>
                <a:gd name="T8" fmla="*/ 281 w 654"/>
                <a:gd name="T9" fmla="*/ 19 h 469"/>
                <a:gd name="T10" fmla="*/ 304 w 654"/>
                <a:gd name="T11" fmla="*/ 50 h 469"/>
                <a:gd name="T12" fmla="*/ 299 w 654"/>
                <a:gd name="T13" fmla="*/ 57 h 469"/>
                <a:gd name="T14" fmla="*/ 296 w 654"/>
                <a:gd name="T15" fmla="*/ 62 h 469"/>
                <a:gd name="T16" fmla="*/ 316 w 654"/>
                <a:gd name="T17" fmla="*/ 40 h 469"/>
                <a:gd name="T18" fmla="*/ 344 w 654"/>
                <a:gd name="T19" fmla="*/ 23 h 469"/>
                <a:gd name="T20" fmla="*/ 385 w 654"/>
                <a:gd name="T21" fmla="*/ 15 h 469"/>
                <a:gd name="T22" fmla="*/ 447 w 654"/>
                <a:gd name="T23" fmla="*/ 34 h 469"/>
                <a:gd name="T24" fmla="*/ 490 w 654"/>
                <a:gd name="T25" fmla="*/ 71 h 469"/>
                <a:gd name="T26" fmla="*/ 507 w 654"/>
                <a:gd name="T27" fmla="*/ 90 h 469"/>
                <a:gd name="T28" fmla="*/ 513 w 654"/>
                <a:gd name="T29" fmla="*/ 113 h 469"/>
                <a:gd name="T30" fmla="*/ 520 w 654"/>
                <a:gd name="T31" fmla="*/ 127 h 469"/>
                <a:gd name="T32" fmla="*/ 546 w 654"/>
                <a:gd name="T33" fmla="*/ 132 h 469"/>
                <a:gd name="T34" fmla="*/ 583 w 654"/>
                <a:gd name="T35" fmla="*/ 147 h 469"/>
                <a:gd name="T36" fmla="*/ 616 w 654"/>
                <a:gd name="T37" fmla="*/ 172 h 469"/>
                <a:gd name="T38" fmla="*/ 642 w 654"/>
                <a:gd name="T39" fmla="*/ 205 h 469"/>
                <a:gd name="T40" fmla="*/ 653 w 654"/>
                <a:gd name="T41" fmla="*/ 242 h 469"/>
                <a:gd name="T42" fmla="*/ 644 w 654"/>
                <a:gd name="T43" fmla="*/ 280 h 469"/>
                <a:gd name="T44" fmla="*/ 616 w 654"/>
                <a:gd name="T45" fmla="*/ 316 h 469"/>
                <a:gd name="T46" fmla="*/ 580 w 654"/>
                <a:gd name="T47" fmla="*/ 332 h 469"/>
                <a:gd name="T48" fmla="*/ 571 w 654"/>
                <a:gd name="T49" fmla="*/ 335 h 469"/>
                <a:gd name="T50" fmla="*/ 580 w 654"/>
                <a:gd name="T51" fmla="*/ 352 h 469"/>
                <a:gd name="T52" fmla="*/ 586 w 654"/>
                <a:gd name="T53" fmla="*/ 381 h 469"/>
                <a:gd name="T54" fmla="*/ 577 w 654"/>
                <a:gd name="T55" fmla="*/ 408 h 469"/>
                <a:gd name="T56" fmla="*/ 557 w 654"/>
                <a:gd name="T57" fmla="*/ 429 h 469"/>
                <a:gd name="T58" fmla="*/ 527 w 654"/>
                <a:gd name="T59" fmla="*/ 443 h 469"/>
                <a:gd name="T60" fmla="*/ 493 w 654"/>
                <a:gd name="T61" fmla="*/ 448 h 469"/>
                <a:gd name="T62" fmla="*/ 462 w 654"/>
                <a:gd name="T63" fmla="*/ 445 h 469"/>
                <a:gd name="T64" fmla="*/ 431 w 654"/>
                <a:gd name="T65" fmla="*/ 437 h 469"/>
                <a:gd name="T66" fmla="*/ 414 w 654"/>
                <a:gd name="T67" fmla="*/ 426 h 469"/>
                <a:gd name="T68" fmla="*/ 413 w 654"/>
                <a:gd name="T69" fmla="*/ 431 h 469"/>
                <a:gd name="T70" fmla="*/ 409 w 654"/>
                <a:gd name="T71" fmla="*/ 442 h 469"/>
                <a:gd name="T72" fmla="*/ 385 w 654"/>
                <a:gd name="T73" fmla="*/ 456 h 469"/>
                <a:gd name="T74" fmla="*/ 337 w 654"/>
                <a:gd name="T75" fmla="*/ 466 h 469"/>
                <a:gd name="T76" fmla="*/ 261 w 654"/>
                <a:gd name="T77" fmla="*/ 457 h 469"/>
                <a:gd name="T78" fmla="*/ 233 w 654"/>
                <a:gd name="T79" fmla="*/ 439 h 469"/>
                <a:gd name="T80" fmla="*/ 216 w 654"/>
                <a:gd name="T81" fmla="*/ 422 h 469"/>
                <a:gd name="T82" fmla="*/ 200 w 654"/>
                <a:gd name="T83" fmla="*/ 406 h 469"/>
                <a:gd name="T84" fmla="*/ 200 w 654"/>
                <a:gd name="T85" fmla="*/ 398 h 469"/>
                <a:gd name="T86" fmla="*/ 181 w 654"/>
                <a:gd name="T87" fmla="*/ 403 h 469"/>
                <a:gd name="T88" fmla="*/ 168 w 654"/>
                <a:gd name="T89" fmla="*/ 406 h 469"/>
                <a:gd name="T90" fmla="*/ 123 w 654"/>
                <a:gd name="T91" fmla="*/ 404 h 469"/>
                <a:gd name="T92" fmla="*/ 104 w 654"/>
                <a:gd name="T93" fmla="*/ 392 h 469"/>
                <a:gd name="T94" fmla="*/ 88 w 654"/>
                <a:gd name="T95" fmla="*/ 367 h 469"/>
                <a:gd name="T96" fmla="*/ 74 w 654"/>
                <a:gd name="T97" fmla="*/ 332 h 469"/>
                <a:gd name="T98" fmla="*/ 60 w 654"/>
                <a:gd name="T99" fmla="*/ 293 h 469"/>
                <a:gd name="T100" fmla="*/ 56 w 654"/>
                <a:gd name="T101" fmla="*/ 285 h 469"/>
                <a:gd name="T102" fmla="*/ 51 w 654"/>
                <a:gd name="T103" fmla="*/ 285 h 469"/>
                <a:gd name="T104" fmla="*/ 48 w 654"/>
                <a:gd name="T105" fmla="*/ 279 h 469"/>
                <a:gd name="T106" fmla="*/ 25 w 654"/>
                <a:gd name="T107" fmla="*/ 259 h 469"/>
                <a:gd name="T108" fmla="*/ 2 w 654"/>
                <a:gd name="T109" fmla="*/ 209 h 469"/>
                <a:gd name="T110" fmla="*/ 8 w 654"/>
                <a:gd name="T111" fmla="*/ 164 h 469"/>
                <a:gd name="T112" fmla="*/ 25 w 654"/>
                <a:gd name="T113" fmla="*/ 143 h 469"/>
                <a:gd name="T114" fmla="*/ 60 w 654"/>
                <a:gd name="T115" fmla="*/ 121 h 469"/>
                <a:gd name="T116" fmla="*/ 92 w 654"/>
                <a:gd name="T117" fmla="*/ 124 h 469"/>
                <a:gd name="T118" fmla="*/ 87 w 654"/>
                <a:gd name="T119" fmla="*/ 124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54"/>
                <a:gd name="T181" fmla="*/ 0 h 469"/>
                <a:gd name="T182" fmla="*/ 654 w 654"/>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54" h="469">
                  <a:moveTo>
                    <a:pt x="87" y="124"/>
                  </a:moveTo>
                  <a:lnTo>
                    <a:pt x="88" y="105"/>
                  </a:lnTo>
                  <a:lnTo>
                    <a:pt x="95" y="88"/>
                  </a:lnTo>
                  <a:lnTo>
                    <a:pt x="104" y="71"/>
                  </a:lnTo>
                  <a:lnTo>
                    <a:pt x="115" y="56"/>
                  </a:lnTo>
                  <a:lnTo>
                    <a:pt x="129" y="42"/>
                  </a:lnTo>
                  <a:lnTo>
                    <a:pt x="144" y="29"/>
                  </a:lnTo>
                  <a:lnTo>
                    <a:pt x="160" y="19"/>
                  </a:lnTo>
                  <a:lnTo>
                    <a:pt x="178" y="11"/>
                  </a:lnTo>
                  <a:lnTo>
                    <a:pt x="195" y="5"/>
                  </a:lnTo>
                  <a:lnTo>
                    <a:pt x="214" y="2"/>
                  </a:lnTo>
                  <a:lnTo>
                    <a:pt x="233" y="0"/>
                  </a:lnTo>
                  <a:lnTo>
                    <a:pt x="250" y="3"/>
                  </a:lnTo>
                  <a:lnTo>
                    <a:pt x="267" y="9"/>
                  </a:lnTo>
                  <a:lnTo>
                    <a:pt x="281" y="19"/>
                  </a:lnTo>
                  <a:lnTo>
                    <a:pt x="295" y="31"/>
                  </a:lnTo>
                  <a:lnTo>
                    <a:pt x="306" y="50"/>
                  </a:lnTo>
                  <a:lnTo>
                    <a:pt x="304" y="50"/>
                  </a:lnTo>
                  <a:lnTo>
                    <a:pt x="302" y="51"/>
                  </a:lnTo>
                  <a:lnTo>
                    <a:pt x="301" y="54"/>
                  </a:lnTo>
                  <a:lnTo>
                    <a:pt x="299" y="57"/>
                  </a:lnTo>
                  <a:lnTo>
                    <a:pt x="298" y="59"/>
                  </a:lnTo>
                  <a:lnTo>
                    <a:pt x="296" y="60"/>
                  </a:lnTo>
                  <a:lnTo>
                    <a:pt x="296" y="62"/>
                  </a:lnTo>
                  <a:lnTo>
                    <a:pt x="301" y="54"/>
                  </a:lnTo>
                  <a:lnTo>
                    <a:pt x="307" y="46"/>
                  </a:lnTo>
                  <a:lnTo>
                    <a:pt x="316" y="40"/>
                  </a:lnTo>
                  <a:lnTo>
                    <a:pt x="327" y="34"/>
                  </a:lnTo>
                  <a:lnTo>
                    <a:pt x="335" y="28"/>
                  </a:lnTo>
                  <a:lnTo>
                    <a:pt x="344" y="23"/>
                  </a:lnTo>
                  <a:lnTo>
                    <a:pt x="354" y="20"/>
                  </a:lnTo>
                  <a:lnTo>
                    <a:pt x="365" y="17"/>
                  </a:lnTo>
                  <a:lnTo>
                    <a:pt x="385" y="15"/>
                  </a:lnTo>
                  <a:lnTo>
                    <a:pt x="405" y="19"/>
                  </a:lnTo>
                  <a:lnTo>
                    <a:pt x="427" y="25"/>
                  </a:lnTo>
                  <a:lnTo>
                    <a:pt x="447" y="34"/>
                  </a:lnTo>
                  <a:lnTo>
                    <a:pt x="465" y="46"/>
                  </a:lnTo>
                  <a:lnTo>
                    <a:pt x="481" y="62"/>
                  </a:lnTo>
                  <a:lnTo>
                    <a:pt x="490" y="71"/>
                  </a:lnTo>
                  <a:lnTo>
                    <a:pt x="496" y="77"/>
                  </a:lnTo>
                  <a:lnTo>
                    <a:pt x="503" y="84"/>
                  </a:lnTo>
                  <a:lnTo>
                    <a:pt x="507" y="90"/>
                  </a:lnTo>
                  <a:lnTo>
                    <a:pt x="510" y="98"/>
                  </a:lnTo>
                  <a:lnTo>
                    <a:pt x="513" y="104"/>
                  </a:lnTo>
                  <a:lnTo>
                    <a:pt x="513" y="113"/>
                  </a:lnTo>
                  <a:lnTo>
                    <a:pt x="513" y="126"/>
                  </a:lnTo>
                  <a:lnTo>
                    <a:pt x="517" y="126"/>
                  </a:lnTo>
                  <a:lnTo>
                    <a:pt x="520" y="127"/>
                  </a:lnTo>
                  <a:lnTo>
                    <a:pt x="524" y="127"/>
                  </a:lnTo>
                  <a:lnTo>
                    <a:pt x="534" y="130"/>
                  </a:lnTo>
                  <a:lnTo>
                    <a:pt x="546" y="132"/>
                  </a:lnTo>
                  <a:lnTo>
                    <a:pt x="558" y="136"/>
                  </a:lnTo>
                  <a:lnTo>
                    <a:pt x="571" y="141"/>
                  </a:lnTo>
                  <a:lnTo>
                    <a:pt x="583" y="147"/>
                  </a:lnTo>
                  <a:lnTo>
                    <a:pt x="594" y="155"/>
                  </a:lnTo>
                  <a:lnTo>
                    <a:pt x="606" y="163"/>
                  </a:lnTo>
                  <a:lnTo>
                    <a:pt x="616" y="172"/>
                  </a:lnTo>
                  <a:lnTo>
                    <a:pt x="627" y="183"/>
                  </a:lnTo>
                  <a:lnTo>
                    <a:pt x="634" y="194"/>
                  </a:lnTo>
                  <a:lnTo>
                    <a:pt x="642" y="205"/>
                  </a:lnTo>
                  <a:lnTo>
                    <a:pt x="647" y="217"/>
                  </a:lnTo>
                  <a:lnTo>
                    <a:pt x="651" y="229"/>
                  </a:lnTo>
                  <a:lnTo>
                    <a:pt x="653" y="242"/>
                  </a:lnTo>
                  <a:lnTo>
                    <a:pt x="653" y="254"/>
                  </a:lnTo>
                  <a:lnTo>
                    <a:pt x="650" y="268"/>
                  </a:lnTo>
                  <a:lnTo>
                    <a:pt x="644" y="280"/>
                  </a:lnTo>
                  <a:lnTo>
                    <a:pt x="634" y="294"/>
                  </a:lnTo>
                  <a:lnTo>
                    <a:pt x="625" y="305"/>
                  </a:lnTo>
                  <a:lnTo>
                    <a:pt x="616" y="316"/>
                  </a:lnTo>
                  <a:lnTo>
                    <a:pt x="603" y="325"/>
                  </a:lnTo>
                  <a:lnTo>
                    <a:pt x="588" y="330"/>
                  </a:lnTo>
                  <a:lnTo>
                    <a:pt x="580" y="332"/>
                  </a:lnTo>
                  <a:lnTo>
                    <a:pt x="574" y="333"/>
                  </a:lnTo>
                  <a:lnTo>
                    <a:pt x="572" y="333"/>
                  </a:lnTo>
                  <a:lnTo>
                    <a:pt x="571" y="335"/>
                  </a:lnTo>
                  <a:lnTo>
                    <a:pt x="571" y="338"/>
                  </a:lnTo>
                  <a:lnTo>
                    <a:pt x="574" y="341"/>
                  </a:lnTo>
                  <a:lnTo>
                    <a:pt x="580" y="352"/>
                  </a:lnTo>
                  <a:lnTo>
                    <a:pt x="585" y="363"/>
                  </a:lnTo>
                  <a:lnTo>
                    <a:pt x="586" y="372"/>
                  </a:lnTo>
                  <a:lnTo>
                    <a:pt x="586" y="381"/>
                  </a:lnTo>
                  <a:lnTo>
                    <a:pt x="585" y="391"/>
                  </a:lnTo>
                  <a:lnTo>
                    <a:pt x="582" y="400"/>
                  </a:lnTo>
                  <a:lnTo>
                    <a:pt x="577" y="408"/>
                  </a:lnTo>
                  <a:lnTo>
                    <a:pt x="572" y="415"/>
                  </a:lnTo>
                  <a:lnTo>
                    <a:pt x="565" y="423"/>
                  </a:lnTo>
                  <a:lnTo>
                    <a:pt x="557" y="429"/>
                  </a:lnTo>
                  <a:lnTo>
                    <a:pt x="548" y="434"/>
                  </a:lnTo>
                  <a:lnTo>
                    <a:pt x="537" y="439"/>
                  </a:lnTo>
                  <a:lnTo>
                    <a:pt x="527" y="443"/>
                  </a:lnTo>
                  <a:lnTo>
                    <a:pt x="517" y="446"/>
                  </a:lnTo>
                  <a:lnTo>
                    <a:pt x="506" y="448"/>
                  </a:lnTo>
                  <a:lnTo>
                    <a:pt x="493" y="448"/>
                  </a:lnTo>
                  <a:lnTo>
                    <a:pt x="484" y="446"/>
                  </a:lnTo>
                  <a:lnTo>
                    <a:pt x="475" y="446"/>
                  </a:lnTo>
                  <a:lnTo>
                    <a:pt x="462" y="445"/>
                  </a:lnTo>
                  <a:lnTo>
                    <a:pt x="451" y="443"/>
                  </a:lnTo>
                  <a:lnTo>
                    <a:pt x="441" y="440"/>
                  </a:lnTo>
                  <a:lnTo>
                    <a:pt x="431" y="437"/>
                  </a:lnTo>
                  <a:lnTo>
                    <a:pt x="423" y="432"/>
                  </a:lnTo>
                  <a:lnTo>
                    <a:pt x="416" y="428"/>
                  </a:lnTo>
                  <a:lnTo>
                    <a:pt x="414" y="426"/>
                  </a:lnTo>
                  <a:lnTo>
                    <a:pt x="413" y="426"/>
                  </a:lnTo>
                  <a:lnTo>
                    <a:pt x="413" y="428"/>
                  </a:lnTo>
                  <a:lnTo>
                    <a:pt x="413" y="431"/>
                  </a:lnTo>
                  <a:lnTo>
                    <a:pt x="413" y="434"/>
                  </a:lnTo>
                  <a:lnTo>
                    <a:pt x="411" y="439"/>
                  </a:lnTo>
                  <a:lnTo>
                    <a:pt x="409" y="442"/>
                  </a:lnTo>
                  <a:lnTo>
                    <a:pt x="405" y="446"/>
                  </a:lnTo>
                  <a:lnTo>
                    <a:pt x="396" y="451"/>
                  </a:lnTo>
                  <a:lnTo>
                    <a:pt x="385" y="456"/>
                  </a:lnTo>
                  <a:lnTo>
                    <a:pt x="374" y="460"/>
                  </a:lnTo>
                  <a:lnTo>
                    <a:pt x="361" y="463"/>
                  </a:lnTo>
                  <a:lnTo>
                    <a:pt x="337" y="466"/>
                  </a:lnTo>
                  <a:lnTo>
                    <a:pt x="310" y="468"/>
                  </a:lnTo>
                  <a:lnTo>
                    <a:pt x="284" y="465"/>
                  </a:lnTo>
                  <a:lnTo>
                    <a:pt x="261" y="457"/>
                  </a:lnTo>
                  <a:lnTo>
                    <a:pt x="250" y="453"/>
                  </a:lnTo>
                  <a:lnTo>
                    <a:pt x="240" y="446"/>
                  </a:lnTo>
                  <a:lnTo>
                    <a:pt x="233" y="439"/>
                  </a:lnTo>
                  <a:lnTo>
                    <a:pt x="225" y="431"/>
                  </a:lnTo>
                  <a:lnTo>
                    <a:pt x="222" y="426"/>
                  </a:lnTo>
                  <a:lnTo>
                    <a:pt x="216" y="422"/>
                  </a:lnTo>
                  <a:lnTo>
                    <a:pt x="211" y="417"/>
                  </a:lnTo>
                  <a:lnTo>
                    <a:pt x="205" y="412"/>
                  </a:lnTo>
                  <a:lnTo>
                    <a:pt x="200" y="406"/>
                  </a:lnTo>
                  <a:lnTo>
                    <a:pt x="197" y="403"/>
                  </a:lnTo>
                  <a:lnTo>
                    <a:pt x="197" y="400"/>
                  </a:lnTo>
                  <a:lnTo>
                    <a:pt x="200" y="398"/>
                  </a:lnTo>
                  <a:lnTo>
                    <a:pt x="191" y="400"/>
                  </a:lnTo>
                  <a:lnTo>
                    <a:pt x="185" y="401"/>
                  </a:lnTo>
                  <a:lnTo>
                    <a:pt x="181" y="403"/>
                  </a:lnTo>
                  <a:lnTo>
                    <a:pt x="177" y="403"/>
                  </a:lnTo>
                  <a:lnTo>
                    <a:pt x="172" y="404"/>
                  </a:lnTo>
                  <a:lnTo>
                    <a:pt x="168" y="406"/>
                  </a:lnTo>
                  <a:lnTo>
                    <a:pt x="147" y="409"/>
                  </a:lnTo>
                  <a:lnTo>
                    <a:pt x="130" y="408"/>
                  </a:lnTo>
                  <a:lnTo>
                    <a:pt x="123" y="404"/>
                  </a:lnTo>
                  <a:lnTo>
                    <a:pt x="115" y="401"/>
                  </a:lnTo>
                  <a:lnTo>
                    <a:pt x="109" y="397"/>
                  </a:lnTo>
                  <a:lnTo>
                    <a:pt x="104" y="392"/>
                  </a:lnTo>
                  <a:lnTo>
                    <a:pt x="98" y="384"/>
                  </a:lnTo>
                  <a:lnTo>
                    <a:pt x="93" y="377"/>
                  </a:lnTo>
                  <a:lnTo>
                    <a:pt x="88" y="367"/>
                  </a:lnTo>
                  <a:lnTo>
                    <a:pt x="84" y="356"/>
                  </a:lnTo>
                  <a:lnTo>
                    <a:pt x="79" y="344"/>
                  </a:lnTo>
                  <a:lnTo>
                    <a:pt x="74" y="332"/>
                  </a:lnTo>
                  <a:lnTo>
                    <a:pt x="70" y="316"/>
                  </a:lnTo>
                  <a:lnTo>
                    <a:pt x="65" y="301"/>
                  </a:lnTo>
                  <a:lnTo>
                    <a:pt x="60" y="293"/>
                  </a:lnTo>
                  <a:lnTo>
                    <a:pt x="56" y="288"/>
                  </a:lnTo>
                  <a:lnTo>
                    <a:pt x="54" y="287"/>
                  </a:lnTo>
                  <a:lnTo>
                    <a:pt x="56" y="285"/>
                  </a:lnTo>
                  <a:lnTo>
                    <a:pt x="60" y="287"/>
                  </a:lnTo>
                  <a:lnTo>
                    <a:pt x="54" y="285"/>
                  </a:lnTo>
                  <a:lnTo>
                    <a:pt x="51" y="285"/>
                  </a:lnTo>
                  <a:lnTo>
                    <a:pt x="50" y="284"/>
                  </a:lnTo>
                  <a:lnTo>
                    <a:pt x="50" y="282"/>
                  </a:lnTo>
                  <a:lnTo>
                    <a:pt x="48" y="279"/>
                  </a:lnTo>
                  <a:lnTo>
                    <a:pt x="45" y="276"/>
                  </a:lnTo>
                  <a:lnTo>
                    <a:pt x="39" y="271"/>
                  </a:lnTo>
                  <a:lnTo>
                    <a:pt x="25" y="259"/>
                  </a:lnTo>
                  <a:lnTo>
                    <a:pt x="14" y="243"/>
                  </a:lnTo>
                  <a:lnTo>
                    <a:pt x="6" y="226"/>
                  </a:lnTo>
                  <a:lnTo>
                    <a:pt x="2" y="209"/>
                  </a:lnTo>
                  <a:lnTo>
                    <a:pt x="0" y="191"/>
                  </a:lnTo>
                  <a:lnTo>
                    <a:pt x="3" y="174"/>
                  </a:lnTo>
                  <a:lnTo>
                    <a:pt x="8" y="164"/>
                  </a:lnTo>
                  <a:lnTo>
                    <a:pt x="12" y="157"/>
                  </a:lnTo>
                  <a:lnTo>
                    <a:pt x="17" y="149"/>
                  </a:lnTo>
                  <a:lnTo>
                    <a:pt x="25" y="143"/>
                  </a:lnTo>
                  <a:lnTo>
                    <a:pt x="37" y="132"/>
                  </a:lnTo>
                  <a:lnTo>
                    <a:pt x="48" y="126"/>
                  </a:lnTo>
                  <a:lnTo>
                    <a:pt x="60" y="121"/>
                  </a:lnTo>
                  <a:lnTo>
                    <a:pt x="71" y="119"/>
                  </a:lnTo>
                  <a:lnTo>
                    <a:pt x="81" y="119"/>
                  </a:lnTo>
                  <a:lnTo>
                    <a:pt x="92" y="124"/>
                  </a:lnTo>
                  <a:lnTo>
                    <a:pt x="102" y="129"/>
                  </a:lnTo>
                  <a:lnTo>
                    <a:pt x="113" y="138"/>
                  </a:lnTo>
                  <a:lnTo>
                    <a:pt x="87" y="124"/>
                  </a:lnTo>
                </a:path>
              </a:pathLst>
            </a:custGeom>
            <a:solidFill>
              <a:srgbClr val="222222"/>
            </a:solidFill>
            <a:ln w="12700" cap="rnd">
              <a:solidFill>
                <a:srgbClr val="555555"/>
              </a:solidFill>
              <a:round/>
              <a:headEnd type="none" w="sm" len="sm"/>
              <a:tailEnd type="none" w="sm" len="sm"/>
            </a:ln>
          </p:spPr>
          <p:txBody>
            <a:bodyPr/>
            <a:lstStyle/>
            <a:p>
              <a:endParaRPr lang="zh-CN" altLang="en-US"/>
            </a:p>
          </p:txBody>
        </p:sp>
        <p:sp>
          <p:nvSpPr>
            <p:cNvPr id="38944" name="Freeform 52"/>
            <p:cNvSpPr>
              <a:spLocks/>
            </p:cNvSpPr>
            <p:nvPr/>
          </p:nvSpPr>
          <p:spPr bwMode="auto">
            <a:xfrm>
              <a:off x="1501" y="769"/>
              <a:ext cx="654" cy="469"/>
            </a:xfrm>
            <a:custGeom>
              <a:avLst/>
              <a:gdLst>
                <a:gd name="T0" fmla="*/ 95 w 654"/>
                <a:gd name="T1" fmla="*/ 88 h 469"/>
                <a:gd name="T2" fmla="*/ 129 w 654"/>
                <a:gd name="T3" fmla="*/ 42 h 469"/>
                <a:gd name="T4" fmla="*/ 178 w 654"/>
                <a:gd name="T5" fmla="*/ 11 h 469"/>
                <a:gd name="T6" fmla="*/ 233 w 654"/>
                <a:gd name="T7" fmla="*/ 0 h 469"/>
                <a:gd name="T8" fmla="*/ 281 w 654"/>
                <a:gd name="T9" fmla="*/ 19 h 469"/>
                <a:gd name="T10" fmla="*/ 304 w 654"/>
                <a:gd name="T11" fmla="*/ 50 h 469"/>
                <a:gd name="T12" fmla="*/ 299 w 654"/>
                <a:gd name="T13" fmla="*/ 57 h 469"/>
                <a:gd name="T14" fmla="*/ 296 w 654"/>
                <a:gd name="T15" fmla="*/ 62 h 469"/>
                <a:gd name="T16" fmla="*/ 316 w 654"/>
                <a:gd name="T17" fmla="*/ 40 h 469"/>
                <a:gd name="T18" fmla="*/ 344 w 654"/>
                <a:gd name="T19" fmla="*/ 23 h 469"/>
                <a:gd name="T20" fmla="*/ 385 w 654"/>
                <a:gd name="T21" fmla="*/ 15 h 469"/>
                <a:gd name="T22" fmla="*/ 447 w 654"/>
                <a:gd name="T23" fmla="*/ 34 h 469"/>
                <a:gd name="T24" fmla="*/ 490 w 654"/>
                <a:gd name="T25" fmla="*/ 71 h 469"/>
                <a:gd name="T26" fmla="*/ 507 w 654"/>
                <a:gd name="T27" fmla="*/ 90 h 469"/>
                <a:gd name="T28" fmla="*/ 513 w 654"/>
                <a:gd name="T29" fmla="*/ 113 h 469"/>
                <a:gd name="T30" fmla="*/ 520 w 654"/>
                <a:gd name="T31" fmla="*/ 127 h 469"/>
                <a:gd name="T32" fmla="*/ 546 w 654"/>
                <a:gd name="T33" fmla="*/ 132 h 469"/>
                <a:gd name="T34" fmla="*/ 583 w 654"/>
                <a:gd name="T35" fmla="*/ 147 h 469"/>
                <a:gd name="T36" fmla="*/ 616 w 654"/>
                <a:gd name="T37" fmla="*/ 172 h 469"/>
                <a:gd name="T38" fmla="*/ 642 w 654"/>
                <a:gd name="T39" fmla="*/ 205 h 469"/>
                <a:gd name="T40" fmla="*/ 653 w 654"/>
                <a:gd name="T41" fmla="*/ 242 h 469"/>
                <a:gd name="T42" fmla="*/ 644 w 654"/>
                <a:gd name="T43" fmla="*/ 280 h 469"/>
                <a:gd name="T44" fmla="*/ 616 w 654"/>
                <a:gd name="T45" fmla="*/ 316 h 469"/>
                <a:gd name="T46" fmla="*/ 580 w 654"/>
                <a:gd name="T47" fmla="*/ 332 h 469"/>
                <a:gd name="T48" fmla="*/ 571 w 654"/>
                <a:gd name="T49" fmla="*/ 335 h 469"/>
                <a:gd name="T50" fmla="*/ 580 w 654"/>
                <a:gd name="T51" fmla="*/ 352 h 469"/>
                <a:gd name="T52" fmla="*/ 586 w 654"/>
                <a:gd name="T53" fmla="*/ 381 h 469"/>
                <a:gd name="T54" fmla="*/ 577 w 654"/>
                <a:gd name="T55" fmla="*/ 408 h 469"/>
                <a:gd name="T56" fmla="*/ 557 w 654"/>
                <a:gd name="T57" fmla="*/ 429 h 469"/>
                <a:gd name="T58" fmla="*/ 527 w 654"/>
                <a:gd name="T59" fmla="*/ 443 h 469"/>
                <a:gd name="T60" fmla="*/ 493 w 654"/>
                <a:gd name="T61" fmla="*/ 448 h 469"/>
                <a:gd name="T62" fmla="*/ 462 w 654"/>
                <a:gd name="T63" fmla="*/ 445 h 469"/>
                <a:gd name="T64" fmla="*/ 431 w 654"/>
                <a:gd name="T65" fmla="*/ 437 h 469"/>
                <a:gd name="T66" fmla="*/ 414 w 654"/>
                <a:gd name="T67" fmla="*/ 426 h 469"/>
                <a:gd name="T68" fmla="*/ 413 w 654"/>
                <a:gd name="T69" fmla="*/ 431 h 469"/>
                <a:gd name="T70" fmla="*/ 409 w 654"/>
                <a:gd name="T71" fmla="*/ 442 h 469"/>
                <a:gd name="T72" fmla="*/ 385 w 654"/>
                <a:gd name="T73" fmla="*/ 456 h 469"/>
                <a:gd name="T74" fmla="*/ 337 w 654"/>
                <a:gd name="T75" fmla="*/ 466 h 469"/>
                <a:gd name="T76" fmla="*/ 261 w 654"/>
                <a:gd name="T77" fmla="*/ 457 h 469"/>
                <a:gd name="T78" fmla="*/ 233 w 654"/>
                <a:gd name="T79" fmla="*/ 439 h 469"/>
                <a:gd name="T80" fmla="*/ 216 w 654"/>
                <a:gd name="T81" fmla="*/ 422 h 469"/>
                <a:gd name="T82" fmla="*/ 200 w 654"/>
                <a:gd name="T83" fmla="*/ 406 h 469"/>
                <a:gd name="T84" fmla="*/ 200 w 654"/>
                <a:gd name="T85" fmla="*/ 398 h 469"/>
                <a:gd name="T86" fmla="*/ 181 w 654"/>
                <a:gd name="T87" fmla="*/ 403 h 469"/>
                <a:gd name="T88" fmla="*/ 168 w 654"/>
                <a:gd name="T89" fmla="*/ 406 h 469"/>
                <a:gd name="T90" fmla="*/ 123 w 654"/>
                <a:gd name="T91" fmla="*/ 404 h 469"/>
                <a:gd name="T92" fmla="*/ 104 w 654"/>
                <a:gd name="T93" fmla="*/ 392 h 469"/>
                <a:gd name="T94" fmla="*/ 88 w 654"/>
                <a:gd name="T95" fmla="*/ 367 h 469"/>
                <a:gd name="T96" fmla="*/ 74 w 654"/>
                <a:gd name="T97" fmla="*/ 332 h 469"/>
                <a:gd name="T98" fmla="*/ 60 w 654"/>
                <a:gd name="T99" fmla="*/ 293 h 469"/>
                <a:gd name="T100" fmla="*/ 56 w 654"/>
                <a:gd name="T101" fmla="*/ 285 h 469"/>
                <a:gd name="T102" fmla="*/ 51 w 654"/>
                <a:gd name="T103" fmla="*/ 285 h 469"/>
                <a:gd name="T104" fmla="*/ 48 w 654"/>
                <a:gd name="T105" fmla="*/ 279 h 469"/>
                <a:gd name="T106" fmla="*/ 25 w 654"/>
                <a:gd name="T107" fmla="*/ 259 h 469"/>
                <a:gd name="T108" fmla="*/ 2 w 654"/>
                <a:gd name="T109" fmla="*/ 209 h 469"/>
                <a:gd name="T110" fmla="*/ 8 w 654"/>
                <a:gd name="T111" fmla="*/ 164 h 469"/>
                <a:gd name="T112" fmla="*/ 25 w 654"/>
                <a:gd name="T113" fmla="*/ 143 h 469"/>
                <a:gd name="T114" fmla="*/ 60 w 654"/>
                <a:gd name="T115" fmla="*/ 121 h 469"/>
                <a:gd name="T116" fmla="*/ 92 w 654"/>
                <a:gd name="T117" fmla="*/ 124 h 469"/>
                <a:gd name="T118" fmla="*/ 87 w 654"/>
                <a:gd name="T119" fmla="*/ 124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54"/>
                <a:gd name="T181" fmla="*/ 0 h 469"/>
                <a:gd name="T182" fmla="*/ 654 w 654"/>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54" h="469">
                  <a:moveTo>
                    <a:pt x="87" y="124"/>
                  </a:moveTo>
                  <a:lnTo>
                    <a:pt x="88" y="105"/>
                  </a:lnTo>
                  <a:lnTo>
                    <a:pt x="95" y="88"/>
                  </a:lnTo>
                  <a:lnTo>
                    <a:pt x="104" y="71"/>
                  </a:lnTo>
                  <a:lnTo>
                    <a:pt x="115" y="56"/>
                  </a:lnTo>
                  <a:lnTo>
                    <a:pt x="129" y="42"/>
                  </a:lnTo>
                  <a:lnTo>
                    <a:pt x="144" y="29"/>
                  </a:lnTo>
                  <a:lnTo>
                    <a:pt x="160" y="19"/>
                  </a:lnTo>
                  <a:lnTo>
                    <a:pt x="178" y="11"/>
                  </a:lnTo>
                  <a:lnTo>
                    <a:pt x="195" y="5"/>
                  </a:lnTo>
                  <a:lnTo>
                    <a:pt x="214" y="2"/>
                  </a:lnTo>
                  <a:lnTo>
                    <a:pt x="233" y="0"/>
                  </a:lnTo>
                  <a:lnTo>
                    <a:pt x="250" y="3"/>
                  </a:lnTo>
                  <a:lnTo>
                    <a:pt x="267" y="9"/>
                  </a:lnTo>
                  <a:lnTo>
                    <a:pt x="281" y="19"/>
                  </a:lnTo>
                  <a:lnTo>
                    <a:pt x="295" y="31"/>
                  </a:lnTo>
                  <a:lnTo>
                    <a:pt x="306" y="50"/>
                  </a:lnTo>
                  <a:lnTo>
                    <a:pt x="304" y="50"/>
                  </a:lnTo>
                  <a:lnTo>
                    <a:pt x="302" y="51"/>
                  </a:lnTo>
                  <a:lnTo>
                    <a:pt x="301" y="54"/>
                  </a:lnTo>
                  <a:lnTo>
                    <a:pt x="299" y="57"/>
                  </a:lnTo>
                  <a:lnTo>
                    <a:pt x="298" y="59"/>
                  </a:lnTo>
                  <a:lnTo>
                    <a:pt x="296" y="60"/>
                  </a:lnTo>
                  <a:lnTo>
                    <a:pt x="296" y="62"/>
                  </a:lnTo>
                  <a:lnTo>
                    <a:pt x="301" y="54"/>
                  </a:lnTo>
                  <a:lnTo>
                    <a:pt x="307" y="46"/>
                  </a:lnTo>
                  <a:lnTo>
                    <a:pt x="316" y="40"/>
                  </a:lnTo>
                  <a:lnTo>
                    <a:pt x="327" y="34"/>
                  </a:lnTo>
                  <a:lnTo>
                    <a:pt x="335" y="28"/>
                  </a:lnTo>
                  <a:lnTo>
                    <a:pt x="344" y="23"/>
                  </a:lnTo>
                  <a:lnTo>
                    <a:pt x="354" y="20"/>
                  </a:lnTo>
                  <a:lnTo>
                    <a:pt x="365" y="17"/>
                  </a:lnTo>
                  <a:lnTo>
                    <a:pt x="385" y="15"/>
                  </a:lnTo>
                  <a:lnTo>
                    <a:pt x="405" y="19"/>
                  </a:lnTo>
                  <a:lnTo>
                    <a:pt x="427" y="25"/>
                  </a:lnTo>
                  <a:lnTo>
                    <a:pt x="447" y="34"/>
                  </a:lnTo>
                  <a:lnTo>
                    <a:pt x="465" y="46"/>
                  </a:lnTo>
                  <a:lnTo>
                    <a:pt x="481" y="62"/>
                  </a:lnTo>
                  <a:lnTo>
                    <a:pt x="490" y="71"/>
                  </a:lnTo>
                  <a:lnTo>
                    <a:pt x="496" y="77"/>
                  </a:lnTo>
                  <a:lnTo>
                    <a:pt x="503" y="84"/>
                  </a:lnTo>
                  <a:lnTo>
                    <a:pt x="507" y="90"/>
                  </a:lnTo>
                  <a:lnTo>
                    <a:pt x="510" y="98"/>
                  </a:lnTo>
                  <a:lnTo>
                    <a:pt x="513" y="104"/>
                  </a:lnTo>
                  <a:lnTo>
                    <a:pt x="513" y="113"/>
                  </a:lnTo>
                  <a:lnTo>
                    <a:pt x="513" y="126"/>
                  </a:lnTo>
                  <a:lnTo>
                    <a:pt x="517" y="126"/>
                  </a:lnTo>
                  <a:lnTo>
                    <a:pt x="520" y="127"/>
                  </a:lnTo>
                  <a:lnTo>
                    <a:pt x="524" y="127"/>
                  </a:lnTo>
                  <a:lnTo>
                    <a:pt x="534" y="130"/>
                  </a:lnTo>
                  <a:lnTo>
                    <a:pt x="546" y="132"/>
                  </a:lnTo>
                  <a:lnTo>
                    <a:pt x="558" y="136"/>
                  </a:lnTo>
                  <a:lnTo>
                    <a:pt x="571" y="141"/>
                  </a:lnTo>
                  <a:lnTo>
                    <a:pt x="583" y="147"/>
                  </a:lnTo>
                  <a:lnTo>
                    <a:pt x="594" y="155"/>
                  </a:lnTo>
                  <a:lnTo>
                    <a:pt x="606" y="163"/>
                  </a:lnTo>
                  <a:lnTo>
                    <a:pt x="616" y="172"/>
                  </a:lnTo>
                  <a:lnTo>
                    <a:pt x="627" y="183"/>
                  </a:lnTo>
                  <a:lnTo>
                    <a:pt x="634" y="194"/>
                  </a:lnTo>
                  <a:lnTo>
                    <a:pt x="642" y="205"/>
                  </a:lnTo>
                  <a:lnTo>
                    <a:pt x="647" y="217"/>
                  </a:lnTo>
                  <a:lnTo>
                    <a:pt x="651" y="229"/>
                  </a:lnTo>
                  <a:lnTo>
                    <a:pt x="653" y="242"/>
                  </a:lnTo>
                  <a:lnTo>
                    <a:pt x="653" y="254"/>
                  </a:lnTo>
                  <a:lnTo>
                    <a:pt x="650" y="268"/>
                  </a:lnTo>
                  <a:lnTo>
                    <a:pt x="644" y="280"/>
                  </a:lnTo>
                  <a:lnTo>
                    <a:pt x="634" y="294"/>
                  </a:lnTo>
                  <a:lnTo>
                    <a:pt x="625" y="305"/>
                  </a:lnTo>
                  <a:lnTo>
                    <a:pt x="616" y="316"/>
                  </a:lnTo>
                  <a:lnTo>
                    <a:pt x="603" y="325"/>
                  </a:lnTo>
                  <a:lnTo>
                    <a:pt x="588" y="330"/>
                  </a:lnTo>
                  <a:lnTo>
                    <a:pt x="580" y="332"/>
                  </a:lnTo>
                  <a:lnTo>
                    <a:pt x="574" y="333"/>
                  </a:lnTo>
                  <a:lnTo>
                    <a:pt x="572" y="333"/>
                  </a:lnTo>
                  <a:lnTo>
                    <a:pt x="571" y="335"/>
                  </a:lnTo>
                  <a:lnTo>
                    <a:pt x="571" y="338"/>
                  </a:lnTo>
                  <a:lnTo>
                    <a:pt x="574" y="341"/>
                  </a:lnTo>
                  <a:lnTo>
                    <a:pt x="580" y="352"/>
                  </a:lnTo>
                  <a:lnTo>
                    <a:pt x="585" y="363"/>
                  </a:lnTo>
                  <a:lnTo>
                    <a:pt x="586" y="372"/>
                  </a:lnTo>
                  <a:lnTo>
                    <a:pt x="586" y="381"/>
                  </a:lnTo>
                  <a:lnTo>
                    <a:pt x="585" y="391"/>
                  </a:lnTo>
                  <a:lnTo>
                    <a:pt x="582" y="400"/>
                  </a:lnTo>
                  <a:lnTo>
                    <a:pt x="577" y="408"/>
                  </a:lnTo>
                  <a:lnTo>
                    <a:pt x="572" y="415"/>
                  </a:lnTo>
                  <a:lnTo>
                    <a:pt x="565" y="423"/>
                  </a:lnTo>
                  <a:lnTo>
                    <a:pt x="557" y="429"/>
                  </a:lnTo>
                  <a:lnTo>
                    <a:pt x="548" y="434"/>
                  </a:lnTo>
                  <a:lnTo>
                    <a:pt x="537" y="439"/>
                  </a:lnTo>
                  <a:lnTo>
                    <a:pt x="527" y="443"/>
                  </a:lnTo>
                  <a:lnTo>
                    <a:pt x="517" y="446"/>
                  </a:lnTo>
                  <a:lnTo>
                    <a:pt x="506" y="448"/>
                  </a:lnTo>
                  <a:lnTo>
                    <a:pt x="493" y="448"/>
                  </a:lnTo>
                  <a:lnTo>
                    <a:pt x="484" y="446"/>
                  </a:lnTo>
                  <a:lnTo>
                    <a:pt x="475" y="446"/>
                  </a:lnTo>
                  <a:lnTo>
                    <a:pt x="462" y="445"/>
                  </a:lnTo>
                  <a:lnTo>
                    <a:pt x="451" y="443"/>
                  </a:lnTo>
                  <a:lnTo>
                    <a:pt x="441" y="440"/>
                  </a:lnTo>
                  <a:lnTo>
                    <a:pt x="431" y="437"/>
                  </a:lnTo>
                  <a:lnTo>
                    <a:pt x="423" y="432"/>
                  </a:lnTo>
                  <a:lnTo>
                    <a:pt x="416" y="428"/>
                  </a:lnTo>
                  <a:lnTo>
                    <a:pt x="414" y="426"/>
                  </a:lnTo>
                  <a:lnTo>
                    <a:pt x="413" y="426"/>
                  </a:lnTo>
                  <a:lnTo>
                    <a:pt x="413" y="428"/>
                  </a:lnTo>
                  <a:lnTo>
                    <a:pt x="413" y="431"/>
                  </a:lnTo>
                  <a:lnTo>
                    <a:pt x="413" y="434"/>
                  </a:lnTo>
                  <a:lnTo>
                    <a:pt x="411" y="439"/>
                  </a:lnTo>
                  <a:lnTo>
                    <a:pt x="409" y="442"/>
                  </a:lnTo>
                  <a:lnTo>
                    <a:pt x="405" y="446"/>
                  </a:lnTo>
                  <a:lnTo>
                    <a:pt x="396" y="451"/>
                  </a:lnTo>
                  <a:lnTo>
                    <a:pt x="385" y="456"/>
                  </a:lnTo>
                  <a:lnTo>
                    <a:pt x="374" y="460"/>
                  </a:lnTo>
                  <a:lnTo>
                    <a:pt x="361" y="463"/>
                  </a:lnTo>
                  <a:lnTo>
                    <a:pt x="337" y="466"/>
                  </a:lnTo>
                  <a:lnTo>
                    <a:pt x="310" y="468"/>
                  </a:lnTo>
                  <a:lnTo>
                    <a:pt x="284" y="465"/>
                  </a:lnTo>
                  <a:lnTo>
                    <a:pt x="261" y="457"/>
                  </a:lnTo>
                  <a:lnTo>
                    <a:pt x="250" y="453"/>
                  </a:lnTo>
                  <a:lnTo>
                    <a:pt x="240" y="446"/>
                  </a:lnTo>
                  <a:lnTo>
                    <a:pt x="233" y="439"/>
                  </a:lnTo>
                  <a:lnTo>
                    <a:pt x="225" y="431"/>
                  </a:lnTo>
                  <a:lnTo>
                    <a:pt x="222" y="426"/>
                  </a:lnTo>
                  <a:lnTo>
                    <a:pt x="216" y="422"/>
                  </a:lnTo>
                  <a:lnTo>
                    <a:pt x="211" y="417"/>
                  </a:lnTo>
                  <a:lnTo>
                    <a:pt x="205" y="412"/>
                  </a:lnTo>
                  <a:lnTo>
                    <a:pt x="200" y="406"/>
                  </a:lnTo>
                  <a:lnTo>
                    <a:pt x="197" y="403"/>
                  </a:lnTo>
                  <a:lnTo>
                    <a:pt x="197" y="400"/>
                  </a:lnTo>
                  <a:lnTo>
                    <a:pt x="200" y="398"/>
                  </a:lnTo>
                  <a:lnTo>
                    <a:pt x="191" y="400"/>
                  </a:lnTo>
                  <a:lnTo>
                    <a:pt x="185" y="401"/>
                  </a:lnTo>
                  <a:lnTo>
                    <a:pt x="181" y="403"/>
                  </a:lnTo>
                  <a:lnTo>
                    <a:pt x="177" y="403"/>
                  </a:lnTo>
                  <a:lnTo>
                    <a:pt x="172" y="404"/>
                  </a:lnTo>
                  <a:lnTo>
                    <a:pt x="168" y="406"/>
                  </a:lnTo>
                  <a:lnTo>
                    <a:pt x="147" y="409"/>
                  </a:lnTo>
                  <a:lnTo>
                    <a:pt x="130" y="408"/>
                  </a:lnTo>
                  <a:lnTo>
                    <a:pt x="123" y="404"/>
                  </a:lnTo>
                  <a:lnTo>
                    <a:pt x="115" y="401"/>
                  </a:lnTo>
                  <a:lnTo>
                    <a:pt x="109" y="397"/>
                  </a:lnTo>
                  <a:lnTo>
                    <a:pt x="104" y="392"/>
                  </a:lnTo>
                  <a:lnTo>
                    <a:pt x="98" y="384"/>
                  </a:lnTo>
                  <a:lnTo>
                    <a:pt x="93" y="377"/>
                  </a:lnTo>
                  <a:lnTo>
                    <a:pt x="88" y="367"/>
                  </a:lnTo>
                  <a:lnTo>
                    <a:pt x="84" y="356"/>
                  </a:lnTo>
                  <a:lnTo>
                    <a:pt x="79" y="344"/>
                  </a:lnTo>
                  <a:lnTo>
                    <a:pt x="74" y="332"/>
                  </a:lnTo>
                  <a:lnTo>
                    <a:pt x="70" y="316"/>
                  </a:lnTo>
                  <a:lnTo>
                    <a:pt x="65" y="301"/>
                  </a:lnTo>
                  <a:lnTo>
                    <a:pt x="60" y="293"/>
                  </a:lnTo>
                  <a:lnTo>
                    <a:pt x="56" y="288"/>
                  </a:lnTo>
                  <a:lnTo>
                    <a:pt x="54" y="287"/>
                  </a:lnTo>
                  <a:lnTo>
                    <a:pt x="56" y="285"/>
                  </a:lnTo>
                  <a:lnTo>
                    <a:pt x="60" y="287"/>
                  </a:lnTo>
                  <a:lnTo>
                    <a:pt x="54" y="285"/>
                  </a:lnTo>
                  <a:lnTo>
                    <a:pt x="51" y="285"/>
                  </a:lnTo>
                  <a:lnTo>
                    <a:pt x="50" y="284"/>
                  </a:lnTo>
                  <a:lnTo>
                    <a:pt x="50" y="282"/>
                  </a:lnTo>
                  <a:lnTo>
                    <a:pt x="48" y="279"/>
                  </a:lnTo>
                  <a:lnTo>
                    <a:pt x="45" y="276"/>
                  </a:lnTo>
                  <a:lnTo>
                    <a:pt x="39" y="271"/>
                  </a:lnTo>
                  <a:lnTo>
                    <a:pt x="25" y="259"/>
                  </a:lnTo>
                  <a:lnTo>
                    <a:pt x="14" y="243"/>
                  </a:lnTo>
                  <a:lnTo>
                    <a:pt x="6" y="226"/>
                  </a:lnTo>
                  <a:lnTo>
                    <a:pt x="2" y="209"/>
                  </a:lnTo>
                  <a:lnTo>
                    <a:pt x="0" y="191"/>
                  </a:lnTo>
                  <a:lnTo>
                    <a:pt x="3" y="174"/>
                  </a:lnTo>
                  <a:lnTo>
                    <a:pt x="8" y="164"/>
                  </a:lnTo>
                  <a:lnTo>
                    <a:pt x="12" y="157"/>
                  </a:lnTo>
                  <a:lnTo>
                    <a:pt x="17" y="149"/>
                  </a:lnTo>
                  <a:lnTo>
                    <a:pt x="25" y="143"/>
                  </a:lnTo>
                  <a:lnTo>
                    <a:pt x="37" y="132"/>
                  </a:lnTo>
                  <a:lnTo>
                    <a:pt x="48" y="126"/>
                  </a:lnTo>
                  <a:lnTo>
                    <a:pt x="60" y="121"/>
                  </a:lnTo>
                  <a:lnTo>
                    <a:pt x="71" y="119"/>
                  </a:lnTo>
                  <a:lnTo>
                    <a:pt x="81" y="119"/>
                  </a:lnTo>
                  <a:lnTo>
                    <a:pt x="92" y="124"/>
                  </a:lnTo>
                  <a:lnTo>
                    <a:pt x="102" y="129"/>
                  </a:lnTo>
                  <a:lnTo>
                    <a:pt x="113" y="138"/>
                  </a:lnTo>
                  <a:lnTo>
                    <a:pt x="87" y="124"/>
                  </a:lnTo>
                </a:path>
              </a:pathLst>
            </a:custGeom>
            <a:gradFill rotWithShape="0">
              <a:gsLst>
                <a:gs pos="0">
                  <a:srgbClr val="FFFFFF"/>
                </a:gs>
                <a:gs pos="100000">
                  <a:srgbClr val="E5E5E5"/>
                </a:gs>
              </a:gsLst>
              <a:path path="rect">
                <a:fillToRect l="50000" t="50000" r="50000" b="50000"/>
              </a:path>
            </a:gradFill>
            <a:ln w="12700" cap="rnd">
              <a:solidFill>
                <a:srgbClr val="555555"/>
              </a:solidFill>
              <a:round/>
              <a:headEnd type="none" w="sm" len="sm"/>
              <a:tailEnd type="none" w="sm" len="sm"/>
            </a:ln>
          </p:spPr>
          <p:txBody>
            <a:bodyPr/>
            <a:lstStyle/>
            <a:p>
              <a:endParaRPr lang="zh-CN" altLang="en-US"/>
            </a:p>
          </p:txBody>
        </p:sp>
      </p:grpSp>
      <p:sp>
        <p:nvSpPr>
          <p:cNvPr id="38942" name="Text Box 53"/>
          <p:cNvSpPr txBox="1">
            <a:spLocks noChangeArrowheads="1"/>
          </p:cNvSpPr>
          <p:nvPr/>
        </p:nvSpPr>
        <p:spPr bwMode="auto">
          <a:xfrm>
            <a:off x="6146800" y="4624388"/>
            <a:ext cx="609600" cy="304800"/>
          </a:xfrm>
          <a:prstGeom prst="rect">
            <a:avLst/>
          </a:prstGeom>
          <a:noFill/>
          <a:ln w="38100">
            <a:noFill/>
            <a:miter lim="800000"/>
            <a:headEnd type="none" w="sm" len="sm"/>
            <a:tailEnd type="none" w="sm" len="sm"/>
          </a:ln>
        </p:spPr>
        <p:txBody>
          <a:bodyPr wrap="none">
            <a:spAutoFit/>
          </a:bodyPr>
          <a:lstStyle/>
          <a:p>
            <a:pPr eaLnBrk="0" hangingPunct="0"/>
            <a:r>
              <a:rPr lang="en-US" altLang="zh-CN" sz="1400" b="1"/>
              <a:t>WAN</a:t>
            </a: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4925" y="17463"/>
            <a:ext cx="8229600" cy="1143000"/>
          </a:xfrm>
          <a:noFill/>
        </p:spPr>
        <p:txBody>
          <a:bodyPr/>
          <a:lstStyle/>
          <a:p>
            <a:pPr eaLnBrk="1" hangingPunct="1"/>
            <a:r>
              <a:rPr lang="zh-CN" altLang="en-US" smtClean="0">
                <a:latin typeface="宋体" charset="-122"/>
                <a:ea typeface="宋体" charset="-122"/>
              </a:rPr>
              <a:t>铁路客票发售与预订系统复制架构</a:t>
            </a:r>
          </a:p>
        </p:txBody>
      </p:sp>
      <p:graphicFrame>
        <p:nvGraphicFramePr>
          <p:cNvPr id="3074" name="Object 2"/>
          <p:cNvGraphicFramePr>
            <a:graphicFrameLocks noGrp="1" noChangeAspect="1"/>
          </p:cNvGraphicFramePr>
          <p:nvPr>
            <p:ph idx="1"/>
          </p:nvPr>
        </p:nvGraphicFramePr>
        <p:xfrm>
          <a:off x="3240088" y="1484313"/>
          <a:ext cx="5903912" cy="5076825"/>
        </p:xfrm>
        <a:graphic>
          <a:graphicData uri="http://schemas.openxmlformats.org/presentationml/2006/ole">
            <p:oleObj spid="_x0000_s3074" name="图片" r:id="rId4" imgW="4533840" imgH="3899520" progId="Word.Picture.8">
              <p:embed/>
            </p:oleObj>
          </a:graphicData>
        </a:graphic>
      </p:graphicFrame>
      <p:sp>
        <p:nvSpPr>
          <p:cNvPr id="3076" name="Rectangle 4"/>
          <p:cNvSpPr>
            <a:spLocks noGrp="1" noChangeArrowheads="1"/>
          </p:cNvSpPr>
          <p:nvPr>
            <p:ph type="body" idx="4294967295"/>
          </p:nvPr>
        </p:nvSpPr>
        <p:spPr>
          <a:xfrm>
            <a:off x="357188" y="1571625"/>
            <a:ext cx="2479675" cy="2124075"/>
          </a:xfrm>
          <a:noFill/>
        </p:spPr>
        <p:txBody>
          <a:bodyPr/>
          <a:lstStyle/>
          <a:p>
            <a:pPr marL="269875" indent="-269875" eaLnBrk="1" hangingPunct="1">
              <a:spcBef>
                <a:spcPct val="30000"/>
              </a:spcBef>
              <a:buClr>
                <a:schemeClr val="hlink"/>
              </a:buClr>
              <a:buSzPct val="90000"/>
              <a:buFont typeface="Wingdings" pitchFamily="2" charset="2"/>
              <a:buChar char="n"/>
            </a:pPr>
            <a:r>
              <a:rPr lang="zh-CN" altLang="en-US" sz="2000" b="0" smtClean="0">
                <a:ea typeface="宋体" charset="-122"/>
              </a:rPr>
              <a:t>管理是技术应用的前提和保证</a:t>
            </a:r>
          </a:p>
          <a:p>
            <a:pPr marL="269875" indent="-269875" eaLnBrk="1" hangingPunct="1">
              <a:spcBef>
                <a:spcPct val="30000"/>
              </a:spcBef>
              <a:buClr>
                <a:schemeClr val="hlink"/>
              </a:buClr>
              <a:buSzPct val="90000"/>
              <a:buFont typeface="Wingdings" pitchFamily="2" charset="2"/>
              <a:buChar char="n"/>
            </a:pPr>
            <a:r>
              <a:rPr lang="zh-CN" altLang="en-US" sz="2000" b="0" smtClean="0">
                <a:ea typeface="宋体" charset="-122"/>
              </a:rPr>
              <a:t>要以客户需求的角度使用</a:t>
            </a:r>
            <a:r>
              <a:rPr lang="en-US" altLang="zh-CN" sz="2000" b="0" smtClean="0">
                <a:ea typeface="宋体" charset="-122"/>
              </a:rPr>
              <a:t>Sybase</a:t>
            </a:r>
            <a:r>
              <a:rPr lang="zh-CN" altLang="en-US" sz="2000" b="0" smtClean="0">
                <a:ea typeface="宋体" charset="-122"/>
              </a:rPr>
              <a:t>技术</a:t>
            </a:r>
          </a:p>
        </p:txBody>
      </p:sp>
      <p:sp>
        <p:nvSpPr>
          <p:cNvPr id="6" name="Rectangle 5"/>
          <p:cNvSpPr/>
          <p:nvPr/>
        </p:nvSpPr>
        <p:spPr>
          <a:xfrm>
            <a:off x="428596" y="4357694"/>
            <a:ext cx="2236510" cy="1446550"/>
          </a:xfrm>
          <a:prstGeom prst="rect">
            <a:avLst/>
          </a:prstGeom>
          <a:noFill/>
        </p:spPr>
        <p:txBody>
          <a:bodyPr wrap="none">
            <a:spAutoFit/>
          </a:bodyPr>
          <a:lstStyle/>
          <a:p>
            <a:pPr>
              <a:lnSpc>
                <a:spcPct val="95000"/>
              </a:lnSpc>
              <a:spcBef>
                <a:spcPct val="20000"/>
              </a:spcBef>
              <a:defRPr/>
            </a:pPr>
            <a:r>
              <a:rPr lang="zh-CN" altLang="en-US" sz="2000" kern="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latin typeface="+mn-lt"/>
                <a:ea typeface="+mn-ea"/>
              </a:rPr>
              <a:t>人民银行</a:t>
            </a:r>
            <a:endParaRPr lang="en-US" altLang="zh-CN" sz="2000" kern="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latin typeface="+mn-lt"/>
              <a:ea typeface="+mn-ea"/>
            </a:endParaRPr>
          </a:p>
          <a:p>
            <a:pPr>
              <a:lnSpc>
                <a:spcPct val="95000"/>
              </a:lnSpc>
              <a:spcBef>
                <a:spcPct val="20000"/>
              </a:spcBef>
              <a:defRPr/>
            </a:pPr>
            <a:r>
              <a:rPr lang="zh-CN" altLang="en-US" sz="2000" kern="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latin typeface="+mn-lt"/>
                <a:ea typeface="+mn-ea"/>
              </a:rPr>
              <a:t>上海外汇交易中心</a:t>
            </a:r>
          </a:p>
          <a:p>
            <a:pPr>
              <a:lnSpc>
                <a:spcPct val="95000"/>
              </a:lnSpc>
              <a:spcBef>
                <a:spcPct val="20000"/>
              </a:spcBef>
              <a:defRPr/>
            </a:pPr>
            <a:r>
              <a:rPr lang="zh-CN" altLang="en-US" sz="2000" kern="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latin typeface="+mn-lt"/>
                <a:ea typeface="+mn-ea"/>
              </a:rPr>
              <a:t>汇丰银行</a:t>
            </a:r>
          </a:p>
          <a:p>
            <a:pPr>
              <a:lnSpc>
                <a:spcPct val="95000"/>
              </a:lnSpc>
              <a:spcBef>
                <a:spcPct val="20000"/>
              </a:spcBef>
              <a:defRPr/>
            </a:pPr>
            <a:r>
              <a:rPr lang="zh-CN" altLang="en-US" sz="2000" kern="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latin typeface="+mn-lt"/>
                <a:ea typeface="+mn-ea"/>
              </a:rPr>
              <a:t>渣打银行</a:t>
            </a:r>
            <a:endParaRPr lang="en-US" sz="200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a typeface="+mn-ea"/>
            </a:endParaRP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ea typeface="宋体" charset="-122"/>
              </a:rPr>
              <a:t>第五级</a:t>
            </a:r>
            <a:r>
              <a:rPr lang="en-US" altLang="zh-CN" smtClean="0">
                <a:ea typeface="宋体" charset="-122"/>
              </a:rPr>
              <a:t>:</a:t>
            </a:r>
            <a:br>
              <a:rPr lang="en-US" altLang="zh-CN" smtClean="0">
                <a:ea typeface="宋体" charset="-122"/>
              </a:rPr>
            </a:br>
            <a:r>
              <a:rPr lang="zh-CN" altLang="en-US" smtClean="0">
                <a:ea typeface="宋体" charset="-122"/>
              </a:rPr>
              <a:t>软件事务复制特点</a:t>
            </a:r>
          </a:p>
        </p:txBody>
      </p:sp>
      <p:pic>
        <p:nvPicPr>
          <p:cNvPr id="39939" name="Picture 3" descr="苦脸"/>
          <p:cNvPicPr>
            <a:picLocks noChangeAspect="1" noChangeArrowheads="1"/>
          </p:cNvPicPr>
          <p:nvPr/>
        </p:nvPicPr>
        <p:blipFill>
          <a:blip r:embed="rId2" cstate="print"/>
          <a:srcRect/>
          <a:stretch>
            <a:fillRect/>
          </a:stretch>
        </p:blipFill>
        <p:spPr bwMode="auto">
          <a:xfrm>
            <a:off x="762000" y="5181600"/>
            <a:ext cx="457200" cy="450850"/>
          </a:xfrm>
          <a:prstGeom prst="rect">
            <a:avLst/>
          </a:prstGeom>
          <a:noFill/>
          <a:ln w="9525">
            <a:noFill/>
            <a:miter lim="800000"/>
            <a:headEnd/>
            <a:tailEnd/>
          </a:ln>
        </p:spPr>
      </p:pic>
      <p:sp>
        <p:nvSpPr>
          <p:cNvPr id="39940" name="Text Box 4"/>
          <p:cNvSpPr txBox="1">
            <a:spLocks noChangeArrowheads="1"/>
          </p:cNvSpPr>
          <p:nvPr/>
        </p:nvSpPr>
        <p:spPr bwMode="auto">
          <a:xfrm>
            <a:off x="1295400" y="5272088"/>
            <a:ext cx="6264275" cy="915987"/>
          </a:xfrm>
          <a:prstGeom prst="rect">
            <a:avLst/>
          </a:prstGeom>
          <a:gradFill rotWithShape="1">
            <a:gsLst>
              <a:gs pos="0">
                <a:srgbClr val="FD4D4D"/>
              </a:gs>
              <a:gs pos="100000">
                <a:srgbClr val="752424"/>
              </a:gs>
            </a:gsLst>
            <a:lin ang="0" scaled="1"/>
          </a:gradFill>
          <a:ln w="9525" algn="ctr">
            <a:noFill/>
            <a:miter lim="800000"/>
            <a:headEnd/>
            <a:tailEnd/>
          </a:ln>
        </p:spPr>
        <p:txBody>
          <a:bodyPr>
            <a:spAutoFit/>
          </a:bodyPr>
          <a:lstStyle/>
          <a:p>
            <a:pPr eaLnBrk="0" hangingPunct="0"/>
            <a:r>
              <a:rPr lang="zh-CN" altLang="en-US" b="1">
                <a:solidFill>
                  <a:schemeClr val="bg1"/>
                </a:solidFill>
                <a:ea typeface="黑体" pitchFamily="2" charset="-122"/>
              </a:rPr>
              <a:t>少量丢失数据，由于采用异步机制。所以当交易在主点提交以后主点宕机，而此时复制服务器又没有能及时从主点读出数据的时候，这样就有可能造成数据的丢失。</a:t>
            </a:r>
          </a:p>
        </p:txBody>
      </p:sp>
      <p:pic>
        <p:nvPicPr>
          <p:cNvPr id="39941" name="Picture 5" descr="苦脸"/>
          <p:cNvPicPr>
            <a:picLocks noChangeAspect="1" noChangeArrowheads="1"/>
          </p:cNvPicPr>
          <p:nvPr/>
        </p:nvPicPr>
        <p:blipFill>
          <a:blip r:embed="rId2" cstate="print"/>
          <a:srcRect/>
          <a:stretch>
            <a:fillRect/>
          </a:stretch>
        </p:blipFill>
        <p:spPr bwMode="auto">
          <a:xfrm>
            <a:off x="762000" y="4572000"/>
            <a:ext cx="457200" cy="450850"/>
          </a:xfrm>
          <a:prstGeom prst="rect">
            <a:avLst/>
          </a:prstGeom>
          <a:noFill/>
          <a:ln w="9525">
            <a:noFill/>
            <a:miter lim="800000"/>
            <a:headEnd/>
            <a:tailEnd/>
          </a:ln>
        </p:spPr>
      </p:pic>
      <p:sp>
        <p:nvSpPr>
          <p:cNvPr id="39942" name="Text Box 6"/>
          <p:cNvSpPr txBox="1">
            <a:spLocks noChangeArrowheads="1"/>
          </p:cNvSpPr>
          <p:nvPr/>
        </p:nvSpPr>
        <p:spPr bwMode="auto">
          <a:xfrm>
            <a:off x="1295400" y="4662488"/>
            <a:ext cx="6264275" cy="366712"/>
          </a:xfrm>
          <a:prstGeom prst="rect">
            <a:avLst/>
          </a:prstGeom>
          <a:gradFill rotWithShape="1">
            <a:gsLst>
              <a:gs pos="0">
                <a:srgbClr val="FD4D4D"/>
              </a:gs>
              <a:gs pos="100000">
                <a:srgbClr val="752424"/>
              </a:gs>
            </a:gsLst>
            <a:lin ang="0" scaled="1"/>
          </a:gradFill>
          <a:ln w="9525" algn="ctr">
            <a:noFill/>
            <a:miter lim="800000"/>
            <a:headEnd/>
            <a:tailEnd/>
          </a:ln>
        </p:spPr>
        <p:txBody>
          <a:bodyPr>
            <a:spAutoFit/>
          </a:bodyPr>
          <a:lstStyle/>
          <a:p>
            <a:pPr eaLnBrk="0" hangingPunct="0"/>
            <a:r>
              <a:rPr lang="zh-CN" altLang="en-US" b="1">
                <a:solidFill>
                  <a:schemeClr val="bg1"/>
                </a:solidFill>
                <a:ea typeface="黑体" pitchFamily="2" charset="-122"/>
              </a:rPr>
              <a:t>只能恢复数据，不能恢复应用和其他数据</a:t>
            </a:r>
          </a:p>
        </p:txBody>
      </p:sp>
      <p:pic>
        <p:nvPicPr>
          <p:cNvPr id="39943" name="Picture 7" descr="笑脸"/>
          <p:cNvPicPr>
            <a:picLocks noChangeAspect="1" noChangeArrowheads="1"/>
          </p:cNvPicPr>
          <p:nvPr/>
        </p:nvPicPr>
        <p:blipFill>
          <a:blip r:embed="rId3" cstate="print"/>
          <a:srcRect/>
          <a:stretch>
            <a:fillRect/>
          </a:stretch>
        </p:blipFill>
        <p:spPr bwMode="auto">
          <a:xfrm>
            <a:off x="762000" y="1295400"/>
            <a:ext cx="457200" cy="452438"/>
          </a:xfrm>
          <a:prstGeom prst="rect">
            <a:avLst/>
          </a:prstGeom>
          <a:noFill/>
          <a:ln w="9525">
            <a:noFill/>
            <a:miter lim="800000"/>
            <a:headEnd/>
            <a:tailEnd/>
          </a:ln>
        </p:spPr>
      </p:pic>
      <p:sp>
        <p:nvSpPr>
          <p:cNvPr id="39944" name="Text Box 8"/>
          <p:cNvSpPr txBox="1">
            <a:spLocks noChangeArrowheads="1"/>
          </p:cNvSpPr>
          <p:nvPr/>
        </p:nvSpPr>
        <p:spPr bwMode="auto">
          <a:xfrm>
            <a:off x="1355725" y="1371600"/>
            <a:ext cx="7026275" cy="366713"/>
          </a:xfrm>
          <a:prstGeom prst="rect">
            <a:avLst/>
          </a:prstGeom>
          <a:gradFill rotWithShape="1">
            <a:gsLst>
              <a:gs pos="0">
                <a:srgbClr val="6974E1"/>
              </a:gs>
              <a:gs pos="100000">
                <a:srgbClr val="313668"/>
              </a:gs>
            </a:gsLst>
            <a:lin ang="0" scaled="1"/>
          </a:gradFill>
          <a:ln w="9525">
            <a:noFill/>
            <a:miter lim="800000"/>
            <a:headEnd/>
            <a:tailEnd/>
          </a:ln>
        </p:spPr>
        <p:txBody>
          <a:bodyPr>
            <a:spAutoFit/>
          </a:bodyPr>
          <a:lstStyle/>
          <a:p>
            <a:pPr eaLnBrk="0" hangingPunct="0"/>
            <a:r>
              <a:rPr lang="zh-CN" altLang="en-US" b="1">
                <a:solidFill>
                  <a:schemeClr val="bg1"/>
                </a:solidFill>
                <a:ea typeface="黑体" pitchFamily="2" charset="-122"/>
              </a:rPr>
              <a:t>备点数据可用，可以为</a:t>
            </a:r>
            <a:r>
              <a:rPr lang="en-US" altLang="zh-CN" b="1">
                <a:solidFill>
                  <a:schemeClr val="bg1"/>
                </a:solidFill>
                <a:ea typeface="黑体" pitchFamily="2" charset="-122"/>
              </a:rPr>
              <a:t>OLAP</a:t>
            </a:r>
            <a:r>
              <a:rPr lang="zh-CN" altLang="en-US" b="1">
                <a:solidFill>
                  <a:schemeClr val="bg1"/>
                </a:solidFill>
                <a:ea typeface="黑体" pitchFamily="2" charset="-122"/>
              </a:rPr>
              <a:t>等系统服务</a:t>
            </a:r>
          </a:p>
        </p:txBody>
      </p:sp>
      <p:pic>
        <p:nvPicPr>
          <p:cNvPr id="39945" name="Picture 9" descr="笑脸"/>
          <p:cNvPicPr>
            <a:picLocks noChangeAspect="1" noChangeArrowheads="1"/>
          </p:cNvPicPr>
          <p:nvPr/>
        </p:nvPicPr>
        <p:blipFill>
          <a:blip r:embed="rId3" cstate="print"/>
          <a:srcRect/>
          <a:stretch>
            <a:fillRect/>
          </a:stretch>
        </p:blipFill>
        <p:spPr bwMode="auto">
          <a:xfrm>
            <a:off x="762000" y="1905000"/>
            <a:ext cx="457200" cy="452438"/>
          </a:xfrm>
          <a:prstGeom prst="rect">
            <a:avLst/>
          </a:prstGeom>
          <a:noFill/>
          <a:ln w="9525">
            <a:noFill/>
            <a:miter lim="800000"/>
            <a:headEnd/>
            <a:tailEnd/>
          </a:ln>
        </p:spPr>
      </p:pic>
      <p:sp>
        <p:nvSpPr>
          <p:cNvPr id="39946" name="Text Box 10"/>
          <p:cNvSpPr txBox="1">
            <a:spLocks noChangeArrowheads="1"/>
          </p:cNvSpPr>
          <p:nvPr/>
        </p:nvSpPr>
        <p:spPr bwMode="auto">
          <a:xfrm>
            <a:off x="1355725" y="1905000"/>
            <a:ext cx="7026275" cy="641350"/>
          </a:xfrm>
          <a:prstGeom prst="rect">
            <a:avLst/>
          </a:prstGeom>
          <a:gradFill rotWithShape="1">
            <a:gsLst>
              <a:gs pos="0">
                <a:srgbClr val="6974E1"/>
              </a:gs>
              <a:gs pos="100000">
                <a:srgbClr val="313668"/>
              </a:gs>
            </a:gsLst>
            <a:lin ang="0" scaled="1"/>
          </a:gradFill>
          <a:ln w="9525">
            <a:noFill/>
            <a:miter lim="800000"/>
            <a:headEnd/>
            <a:tailEnd/>
          </a:ln>
        </p:spPr>
        <p:txBody>
          <a:bodyPr>
            <a:spAutoFit/>
          </a:bodyPr>
          <a:lstStyle/>
          <a:p>
            <a:pPr eaLnBrk="0" hangingPunct="0"/>
            <a:r>
              <a:rPr lang="zh-CN" altLang="en-US" b="1">
                <a:solidFill>
                  <a:schemeClr val="bg1"/>
                </a:solidFill>
                <a:ea typeface="黑体" pitchFamily="2" charset="-122"/>
              </a:rPr>
              <a:t>源数据来源于被提交的事务，因此复制后数据能够保持事务的一致性和完整性。</a:t>
            </a:r>
            <a:r>
              <a:rPr lang="zh-CN" altLang="en-US" b="1">
                <a:solidFill>
                  <a:schemeClr val="bg1"/>
                </a:solidFill>
              </a:rPr>
              <a:t>由于只复制提交的事务，降低网络传输量，提高效率</a:t>
            </a:r>
            <a:endParaRPr lang="en-US" altLang="zh-CN" b="1">
              <a:solidFill>
                <a:schemeClr val="bg1"/>
              </a:solidFill>
            </a:endParaRPr>
          </a:p>
        </p:txBody>
      </p:sp>
      <p:pic>
        <p:nvPicPr>
          <p:cNvPr id="39947" name="Picture 11" descr="笑脸"/>
          <p:cNvPicPr>
            <a:picLocks noChangeAspect="1" noChangeArrowheads="1"/>
          </p:cNvPicPr>
          <p:nvPr/>
        </p:nvPicPr>
        <p:blipFill>
          <a:blip r:embed="rId3" cstate="print"/>
          <a:srcRect/>
          <a:stretch>
            <a:fillRect/>
          </a:stretch>
        </p:blipFill>
        <p:spPr bwMode="auto">
          <a:xfrm>
            <a:off x="762000" y="2667000"/>
            <a:ext cx="457200" cy="452438"/>
          </a:xfrm>
          <a:prstGeom prst="rect">
            <a:avLst/>
          </a:prstGeom>
          <a:noFill/>
          <a:ln w="9525">
            <a:noFill/>
            <a:miter lim="800000"/>
            <a:headEnd/>
            <a:tailEnd/>
          </a:ln>
        </p:spPr>
      </p:pic>
      <p:sp>
        <p:nvSpPr>
          <p:cNvPr id="39948" name="Text Box 12"/>
          <p:cNvSpPr txBox="1">
            <a:spLocks noChangeArrowheads="1"/>
          </p:cNvSpPr>
          <p:nvPr/>
        </p:nvSpPr>
        <p:spPr bwMode="auto">
          <a:xfrm>
            <a:off x="1355725" y="2757488"/>
            <a:ext cx="7026275" cy="366712"/>
          </a:xfrm>
          <a:prstGeom prst="rect">
            <a:avLst/>
          </a:prstGeom>
          <a:gradFill rotWithShape="1">
            <a:gsLst>
              <a:gs pos="0">
                <a:srgbClr val="6974E1"/>
              </a:gs>
              <a:gs pos="100000">
                <a:srgbClr val="313668"/>
              </a:gs>
            </a:gsLst>
            <a:lin ang="0" scaled="1"/>
          </a:gradFill>
          <a:ln w="9525">
            <a:noFill/>
            <a:miter lim="800000"/>
            <a:headEnd/>
            <a:tailEnd/>
          </a:ln>
        </p:spPr>
        <p:txBody>
          <a:bodyPr>
            <a:spAutoFit/>
          </a:bodyPr>
          <a:lstStyle/>
          <a:p>
            <a:pPr eaLnBrk="0" hangingPunct="0"/>
            <a:r>
              <a:rPr lang="zh-CN" altLang="en-US" b="1">
                <a:solidFill>
                  <a:schemeClr val="bg1"/>
                </a:solidFill>
                <a:ea typeface="黑体" pitchFamily="2" charset="-122"/>
              </a:rPr>
              <a:t>事务复制由于是异步准实时复制所以在复制距离上限制不高</a:t>
            </a:r>
          </a:p>
        </p:txBody>
      </p:sp>
      <p:pic>
        <p:nvPicPr>
          <p:cNvPr id="39949" name="Picture 13" descr="笑脸"/>
          <p:cNvPicPr>
            <a:picLocks noChangeAspect="1" noChangeArrowheads="1"/>
          </p:cNvPicPr>
          <p:nvPr/>
        </p:nvPicPr>
        <p:blipFill>
          <a:blip r:embed="rId3" cstate="print"/>
          <a:srcRect/>
          <a:stretch>
            <a:fillRect/>
          </a:stretch>
        </p:blipFill>
        <p:spPr bwMode="auto">
          <a:xfrm>
            <a:off x="762000" y="3276600"/>
            <a:ext cx="457200" cy="452438"/>
          </a:xfrm>
          <a:prstGeom prst="rect">
            <a:avLst/>
          </a:prstGeom>
          <a:noFill/>
          <a:ln w="9525">
            <a:noFill/>
            <a:miter lim="800000"/>
            <a:headEnd/>
            <a:tailEnd/>
          </a:ln>
        </p:spPr>
      </p:pic>
      <p:sp>
        <p:nvSpPr>
          <p:cNvPr id="39950" name="Text Box 14"/>
          <p:cNvSpPr txBox="1">
            <a:spLocks noChangeArrowheads="1"/>
          </p:cNvSpPr>
          <p:nvPr/>
        </p:nvSpPr>
        <p:spPr bwMode="auto">
          <a:xfrm>
            <a:off x="1355725" y="3352800"/>
            <a:ext cx="7026275" cy="366713"/>
          </a:xfrm>
          <a:prstGeom prst="rect">
            <a:avLst/>
          </a:prstGeom>
          <a:gradFill rotWithShape="1">
            <a:gsLst>
              <a:gs pos="0">
                <a:srgbClr val="6974E1"/>
              </a:gs>
              <a:gs pos="100000">
                <a:srgbClr val="313668"/>
              </a:gs>
            </a:gsLst>
            <a:lin ang="0" scaled="1"/>
          </a:gradFill>
          <a:ln w="9525">
            <a:noFill/>
            <a:miter lim="800000"/>
            <a:headEnd/>
            <a:tailEnd/>
          </a:ln>
        </p:spPr>
        <p:txBody>
          <a:bodyPr>
            <a:spAutoFit/>
          </a:bodyPr>
          <a:lstStyle/>
          <a:p>
            <a:pPr eaLnBrk="0" hangingPunct="0"/>
            <a:r>
              <a:rPr lang="zh-CN" altLang="en-US" b="1">
                <a:solidFill>
                  <a:schemeClr val="bg1"/>
                </a:solidFill>
                <a:ea typeface="黑体" pitchFamily="2" charset="-122"/>
              </a:rPr>
              <a:t>支持异构数据库，</a:t>
            </a:r>
            <a:r>
              <a:rPr lang="zh-CN" altLang="en-US" b="1">
                <a:solidFill>
                  <a:schemeClr val="bg1"/>
                </a:solidFill>
              </a:rPr>
              <a:t>备份点硬件资源可以与主点不一致</a:t>
            </a:r>
            <a:endParaRPr lang="en-US" altLang="zh-CN" b="1">
              <a:solidFill>
                <a:schemeClr val="bg1"/>
              </a:solidFill>
              <a:ea typeface="黑体" pitchFamily="2" charset="-122"/>
            </a:endParaRPr>
          </a:p>
        </p:txBody>
      </p:sp>
      <p:pic>
        <p:nvPicPr>
          <p:cNvPr id="39951" name="Picture 15" descr="笑脸"/>
          <p:cNvPicPr>
            <a:picLocks noChangeAspect="1" noChangeArrowheads="1"/>
          </p:cNvPicPr>
          <p:nvPr/>
        </p:nvPicPr>
        <p:blipFill>
          <a:blip r:embed="rId3" cstate="print"/>
          <a:srcRect/>
          <a:stretch>
            <a:fillRect/>
          </a:stretch>
        </p:blipFill>
        <p:spPr bwMode="auto">
          <a:xfrm>
            <a:off x="762000" y="3886200"/>
            <a:ext cx="457200" cy="452438"/>
          </a:xfrm>
          <a:prstGeom prst="rect">
            <a:avLst/>
          </a:prstGeom>
          <a:noFill/>
          <a:ln w="9525">
            <a:noFill/>
            <a:miter lim="800000"/>
            <a:headEnd/>
            <a:tailEnd/>
          </a:ln>
        </p:spPr>
      </p:pic>
      <p:sp>
        <p:nvSpPr>
          <p:cNvPr id="39952" name="Text Box 16"/>
          <p:cNvSpPr txBox="1">
            <a:spLocks noChangeArrowheads="1"/>
          </p:cNvSpPr>
          <p:nvPr/>
        </p:nvSpPr>
        <p:spPr bwMode="auto">
          <a:xfrm>
            <a:off x="1355725" y="3962400"/>
            <a:ext cx="7026275" cy="366713"/>
          </a:xfrm>
          <a:prstGeom prst="rect">
            <a:avLst/>
          </a:prstGeom>
          <a:gradFill rotWithShape="1">
            <a:gsLst>
              <a:gs pos="0">
                <a:srgbClr val="6974E1"/>
              </a:gs>
              <a:gs pos="100000">
                <a:srgbClr val="313668"/>
              </a:gs>
            </a:gsLst>
            <a:lin ang="0" scaled="1"/>
          </a:gradFill>
          <a:ln w="9525">
            <a:noFill/>
            <a:miter lim="800000"/>
            <a:headEnd/>
            <a:tailEnd/>
          </a:ln>
        </p:spPr>
        <p:txBody>
          <a:bodyPr>
            <a:spAutoFit/>
          </a:bodyPr>
          <a:lstStyle/>
          <a:p>
            <a:pPr eaLnBrk="0" hangingPunct="0"/>
            <a:r>
              <a:rPr lang="zh-CN" altLang="en-US" b="1">
                <a:solidFill>
                  <a:schemeClr val="bg1"/>
                </a:solidFill>
                <a:ea typeface="黑体" pitchFamily="2" charset="-122"/>
              </a:rPr>
              <a:t>软件实现，成本低</a:t>
            </a: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8600" y="228600"/>
            <a:ext cx="6129350" cy="876300"/>
          </a:xfrm>
        </p:spPr>
        <p:txBody>
          <a:bodyPr/>
          <a:lstStyle/>
          <a:p>
            <a:pPr eaLnBrk="1" hangingPunct="1"/>
            <a:r>
              <a:rPr lang="zh-CN" altLang="en-US" smtClean="0">
                <a:ea typeface="宋体" charset="-122"/>
              </a:rPr>
              <a:t>第六级：</a:t>
            </a:r>
            <a:r>
              <a:rPr lang="en-US" altLang="zh-CN" smtClean="0">
                <a:ea typeface="宋体" charset="-122"/>
              </a:rPr>
              <a:t/>
            </a:r>
            <a:br>
              <a:rPr lang="en-US" altLang="zh-CN" smtClean="0">
                <a:ea typeface="宋体" charset="-122"/>
              </a:rPr>
            </a:br>
            <a:r>
              <a:rPr lang="zh-CN" altLang="en-US" smtClean="0">
                <a:ea typeface="宋体" charset="-122"/>
              </a:rPr>
              <a:t>灾备硬件解决方案</a:t>
            </a:r>
          </a:p>
        </p:txBody>
      </p:sp>
      <p:sp>
        <p:nvSpPr>
          <p:cNvPr id="172035" name="Rectangle 3"/>
          <p:cNvSpPr>
            <a:spLocks noGrp="1" noChangeArrowheads="1"/>
          </p:cNvSpPr>
          <p:nvPr>
            <p:ph type="body" idx="1"/>
          </p:nvPr>
        </p:nvSpPr>
        <p:spPr>
          <a:xfrm>
            <a:off x="387350" y="1524000"/>
            <a:ext cx="8299450" cy="4525963"/>
          </a:xfrm>
        </p:spPr>
        <p:txBody>
          <a:bodyPr/>
          <a:lstStyle/>
          <a:p>
            <a:pPr marL="0" indent="0" eaLnBrk="1" hangingPunct="1"/>
            <a:r>
              <a:rPr lang="zh-CN" altLang="en-US" b="0" smtClean="0">
                <a:ea typeface="宋体" charset="-122"/>
              </a:rPr>
              <a:t>它实现从主点到备份点的全部物理设备的复制</a:t>
            </a:r>
          </a:p>
        </p:txBody>
      </p:sp>
      <p:pic>
        <p:nvPicPr>
          <p:cNvPr id="172036" name="Picture 4" descr="EMC view"/>
          <p:cNvPicPr>
            <a:picLocks noChangeAspect="1" noChangeArrowheads="1"/>
          </p:cNvPicPr>
          <p:nvPr/>
        </p:nvPicPr>
        <p:blipFill>
          <a:blip r:embed="rId3" cstate="print"/>
          <a:srcRect/>
          <a:stretch>
            <a:fillRect/>
          </a:stretch>
        </p:blipFill>
        <p:spPr bwMode="auto">
          <a:xfrm>
            <a:off x="457200" y="2133600"/>
            <a:ext cx="4572000" cy="3273425"/>
          </a:xfrm>
          <a:prstGeom prst="rect">
            <a:avLst/>
          </a:prstGeom>
          <a:noFill/>
          <a:ln w="9525">
            <a:noFill/>
            <a:miter lim="800000"/>
            <a:headEnd/>
            <a:tailEnd/>
          </a:ln>
        </p:spPr>
      </p:pic>
      <p:sp>
        <p:nvSpPr>
          <p:cNvPr id="40965" name="Text Box 5"/>
          <p:cNvSpPr txBox="1">
            <a:spLocks noChangeArrowheads="1"/>
          </p:cNvSpPr>
          <p:nvPr/>
        </p:nvSpPr>
        <p:spPr bwMode="auto">
          <a:xfrm>
            <a:off x="5257800" y="2209800"/>
            <a:ext cx="3581400" cy="3406775"/>
          </a:xfrm>
          <a:prstGeom prst="rect">
            <a:avLst/>
          </a:prstGeom>
          <a:noFill/>
          <a:ln w="9525">
            <a:noFill/>
            <a:miter lim="800000"/>
            <a:headEnd/>
            <a:tailEnd/>
          </a:ln>
        </p:spPr>
        <p:txBody>
          <a:bodyPr>
            <a:spAutoFit/>
          </a:bodyPr>
          <a:lstStyle/>
          <a:p>
            <a:r>
              <a:rPr lang="zh-CN" altLang="en-US" sz="2000" b="1">
                <a:solidFill>
                  <a:schemeClr val="accent1"/>
                </a:solidFill>
              </a:rPr>
              <a:t>同步</a:t>
            </a:r>
            <a:r>
              <a:rPr lang="en-US" altLang="zh-CN" sz="2000" b="1">
                <a:solidFill>
                  <a:schemeClr val="accent1"/>
                </a:solidFill>
              </a:rPr>
              <a:t>:0-</a:t>
            </a:r>
            <a:r>
              <a:rPr lang="zh-CN" altLang="en-US" sz="2000" b="1">
                <a:solidFill>
                  <a:schemeClr val="accent1"/>
                </a:solidFill>
              </a:rPr>
              <a:t>１</a:t>
            </a:r>
            <a:r>
              <a:rPr lang="en-US" altLang="zh-CN" sz="2000" b="1">
                <a:solidFill>
                  <a:schemeClr val="accent1"/>
                </a:solidFill>
              </a:rPr>
              <a:t>xx</a:t>
            </a:r>
            <a:r>
              <a:rPr lang="zh-CN" altLang="en-US" sz="2000" b="1">
                <a:solidFill>
                  <a:schemeClr val="accent1"/>
                </a:solidFill>
              </a:rPr>
              <a:t>公里</a:t>
            </a:r>
          </a:p>
          <a:p>
            <a:r>
              <a:rPr lang="zh-CN" altLang="en-US" sz="1400" b="1"/>
              <a:t>只有当主备点存储双写成功后，才会向主机返回一个</a:t>
            </a:r>
            <a:r>
              <a:rPr lang="en-US" altLang="zh-CN" sz="1400" b="1"/>
              <a:t>I/O </a:t>
            </a:r>
            <a:r>
              <a:rPr lang="zh-CN" altLang="en-US" sz="1400" b="1"/>
              <a:t>完成指示。同步镜像能够在远地点提供最新的数据，但应用程序会因等待</a:t>
            </a:r>
          </a:p>
          <a:p>
            <a:r>
              <a:rPr lang="zh-CN" altLang="en-US" sz="1400" b="1"/>
              <a:t>写</a:t>
            </a:r>
            <a:r>
              <a:rPr lang="en-US" altLang="zh-CN" sz="1400" b="1"/>
              <a:t>I/O</a:t>
            </a:r>
            <a:r>
              <a:rPr lang="zh-CN" altLang="en-US" sz="1400" b="1"/>
              <a:t>操作完成而被延迟，同步镜像在距离上也有一定的限制，通常为同城镜像。</a:t>
            </a:r>
            <a:endParaRPr lang="zh-CN" altLang="en-US" b="1"/>
          </a:p>
          <a:p>
            <a:endParaRPr lang="zh-CN" altLang="en-US" sz="2400" b="1"/>
          </a:p>
          <a:p>
            <a:r>
              <a:rPr lang="zh-CN" altLang="en-US" sz="2000" b="1">
                <a:solidFill>
                  <a:schemeClr val="accent1"/>
                </a:solidFill>
              </a:rPr>
              <a:t>异步</a:t>
            </a:r>
            <a:r>
              <a:rPr lang="en-US" altLang="zh-CN" sz="2000" b="1">
                <a:solidFill>
                  <a:schemeClr val="accent1"/>
                </a:solidFill>
              </a:rPr>
              <a:t>:</a:t>
            </a:r>
            <a:r>
              <a:rPr lang="zh-CN" altLang="en-US" sz="2000" b="1">
                <a:solidFill>
                  <a:schemeClr val="accent1"/>
                </a:solidFill>
              </a:rPr>
              <a:t>超过１</a:t>
            </a:r>
            <a:r>
              <a:rPr lang="en-US" altLang="zh-CN" sz="2000" b="1">
                <a:solidFill>
                  <a:schemeClr val="accent1"/>
                </a:solidFill>
              </a:rPr>
              <a:t>xx</a:t>
            </a:r>
            <a:r>
              <a:rPr lang="zh-CN" altLang="en-US" sz="2000" b="1">
                <a:solidFill>
                  <a:schemeClr val="accent1"/>
                </a:solidFill>
              </a:rPr>
              <a:t>公里</a:t>
            </a:r>
          </a:p>
          <a:p>
            <a:r>
              <a:rPr lang="zh-CN" altLang="en-US" sz="1400" b="1"/>
              <a:t>异步镜像数据更新程度时会有延迟，多用在变更不是很频繁的应用程序和文件系统磁盘镜像中。由于异步镜像对主机影响小，因此镜像距离上限制比较小，通常也作为同步镜像方案的补充应用到两地三中心中的异地容灾解决方案中。</a:t>
            </a:r>
          </a:p>
        </p:txBody>
      </p:sp>
      <p:sp>
        <p:nvSpPr>
          <p:cNvPr id="40966" name="WordArt 6"/>
          <p:cNvSpPr>
            <a:spLocks noChangeArrowheads="1" noChangeShapeType="1" noTextEdit="1"/>
          </p:cNvSpPr>
          <p:nvPr/>
        </p:nvSpPr>
        <p:spPr bwMode="auto">
          <a:xfrm>
            <a:off x="228600" y="6324600"/>
            <a:ext cx="8915400" cy="533400"/>
          </a:xfrm>
          <a:prstGeom prst="rect">
            <a:avLst/>
          </a:prstGeom>
        </p:spPr>
        <p:txBody>
          <a:bodyPr wrap="none" fromWordArt="1">
            <a:prstTxWarp prst="textFadeUp">
              <a:avLst>
                <a:gd name="adj" fmla="val 3472"/>
              </a:avLst>
            </a:prstTxWarp>
          </a:bodyPr>
          <a:lstStyle/>
          <a:p>
            <a:pPr algn="ctr"/>
            <a:r>
              <a:rPr lang="zh-CN" altLang="en-US" sz="3600" kern="1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alpha val="70000"/>
                    </a:srgbClr>
                  </a:outerShdw>
                </a:effectLst>
                <a:latin typeface="+mn-ea"/>
                <a:ea typeface="+mn-ea"/>
                <a:cs typeface="+mn-ea"/>
              </a:rPr>
              <a:t>被称为昂贵的保险，因为它投资大，受益小。</a:t>
            </a:r>
          </a:p>
        </p:txBody>
      </p:sp>
      <p:sp>
        <p:nvSpPr>
          <p:cNvPr id="172039" name="AutoShape 7"/>
          <p:cNvSpPr>
            <a:spLocks noChangeArrowheads="1"/>
          </p:cNvSpPr>
          <p:nvPr/>
        </p:nvSpPr>
        <p:spPr bwMode="auto">
          <a:xfrm>
            <a:off x="2411413" y="4797425"/>
            <a:ext cx="3097212" cy="1295400"/>
          </a:xfrm>
          <a:prstGeom prst="wedgeRoundRectCallout">
            <a:avLst>
              <a:gd name="adj1" fmla="val -50718"/>
              <a:gd name="adj2" fmla="val -110662"/>
              <a:gd name="adj3" fmla="val 16667"/>
            </a:avLst>
          </a:prstGeom>
          <a:solidFill>
            <a:srgbClr val="C0DEF4">
              <a:alpha val="89803"/>
            </a:srgbClr>
          </a:solidFill>
          <a:ln w="9525">
            <a:solidFill>
              <a:schemeClr val="tx1"/>
            </a:solidFill>
            <a:miter lim="800000"/>
            <a:headEnd/>
            <a:tailEnd/>
          </a:ln>
        </p:spPr>
        <p:txBody>
          <a:bodyPr lIns="90000" tIns="46800" rIns="90000" bIns="46800"/>
          <a:lstStyle/>
          <a:p>
            <a:pPr marL="182563" indent="-182563">
              <a:buClr>
                <a:schemeClr val="accent1"/>
              </a:buClr>
              <a:buSzPct val="90000"/>
              <a:buFont typeface="Wingdings" pitchFamily="2" charset="2"/>
              <a:buChar char="n"/>
            </a:pPr>
            <a:r>
              <a:rPr lang="en-US" altLang="zh-CN" sz="1400" b="1" i="1">
                <a:solidFill>
                  <a:srgbClr val="10ADC2"/>
                </a:solidFill>
              </a:rPr>
              <a:t>EMC SRDF</a:t>
            </a:r>
          </a:p>
          <a:p>
            <a:pPr marL="182563" indent="-182563">
              <a:buClr>
                <a:schemeClr val="accent1"/>
              </a:buClr>
              <a:buSzPct val="90000"/>
              <a:buFont typeface="Wingdings" pitchFamily="2" charset="2"/>
              <a:buChar char="n"/>
            </a:pPr>
            <a:r>
              <a:rPr lang="en-US" altLang="zh-CN" sz="1400" b="1" i="1">
                <a:solidFill>
                  <a:srgbClr val="10ADC2"/>
                </a:solidFill>
              </a:rPr>
              <a:t>EMC MirrorView</a:t>
            </a:r>
          </a:p>
          <a:p>
            <a:pPr marL="182563" indent="-182563">
              <a:buClr>
                <a:schemeClr val="accent1"/>
              </a:buClr>
              <a:buSzPct val="90000"/>
              <a:buFont typeface="Wingdings" pitchFamily="2" charset="2"/>
              <a:buChar char="n"/>
            </a:pPr>
            <a:r>
              <a:rPr lang="en-US" altLang="zh-CN" sz="1400" b="1" i="1">
                <a:solidFill>
                  <a:srgbClr val="10ADC2"/>
                </a:solidFill>
              </a:rPr>
              <a:t>IBM PPRC (GM)</a:t>
            </a:r>
          </a:p>
          <a:p>
            <a:pPr marL="182563" indent="-182563">
              <a:buClr>
                <a:schemeClr val="accent1"/>
              </a:buClr>
              <a:buSzPct val="90000"/>
              <a:buFont typeface="Wingdings" pitchFamily="2" charset="2"/>
              <a:buChar char="n"/>
            </a:pPr>
            <a:r>
              <a:rPr lang="en-US" altLang="zh-CN" sz="1400" b="1" i="1">
                <a:solidFill>
                  <a:srgbClr val="10ADC2"/>
                </a:solidFill>
              </a:rPr>
              <a:t>HP Continuous Access (CA)</a:t>
            </a:r>
          </a:p>
          <a:p>
            <a:pPr marL="182563" indent="-182563">
              <a:buClr>
                <a:schemeClr val="accent1"/>
              </a:buClr>
              <a:buSzPct val="90000"/>
              <a:buFont typeface="Wingdings" pitchFamily="2" charset="2"/>
              <a:buChar char="n"/>
            </a:pPr>
            <a:r>
              <a:rPr lang="en-US" altLang="zh-CN" sz="1400" b="1" i="1">
                <a:solidFill>
                  <a:srgbClr val="10ADC2"/>
                </a:solidFill>
              </a:rPr>
              <a:t>Veritas Volumn Replicator</a:t>
            </a:r>
            <a:endParaRPr lang="zh-CN" altLang="en-US" sz="14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dissolve">
                                      <p:cBhvr>
                                        <p:cTn id="7" dur="500"/>
                                        <p:tgtEl>
                                          <p:spTgt spid="17203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2036"/>
                                        </p:tgtEl>
                                        <p:attrNameLst>
                                          <p:attrName>style.visibility</p:attrName>
                                        </p:attrNameLst>
                                      </p:cBhvr>
                                      <p:to>
                                        <p:strVal val="visible"/>
                                      </p:to>
                                    </p:set>
                                    <p:animEffect transition="in" filter="dissolve">
                                      <p:cBhvr>
                                        <p:cTn id="10" dur="500"/>
                                        <p:tgtEl>
                                          <p:spTgt spid="172036"/>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72039"/>
                                        </p:tgtEl>
                                        <p:attrNameLst>
                                          <p:attrName>style.visibility</p:attrName>
                                        </p:attrNameLst>
                                      </p:cBhvr>
                                      <p:to>
                                        <p:strVal val="visible"/>
                                      </p:to>
                                    </p:set>
                                    <p:animEffect transition="in" filter="dissolve">
                                      <p:cBhvr>
                                        <p:cTn id="14" dur="500"/>
                                        <p:tgtEl>
                                          <p:spTgt spid="172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P spid="17203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52400" y="76200"/>
            <a:ext cx="6775450" cy="1143000"/>
          </a:xfrm>
        </p:spPr>
        <p:txBody>
          <a:bodyPr/>
          <a:lstStyle/>
          <a:p>
            <a:pPr eaLnBrk="1" hangingPunct="1"/>
            <a:r>
              <a:rPr lang="zh-CN" altLang="en-US" smtClean="0">
                <a:ea typeface="宋体" charset="-122"/>
              </a:rPr>
              <a:t>第六级：</a:t>
            </a:r>
            <a:r>
              <a:rPr lang="en-US" altLang="zh-CN" smtClean="0">
                <a:ea typeface="宋体" charset="-122"/>
              </a:rPr>
              <a:t/>
            </a:r>
            <a:br>
              <a:rPr lang="en-US" altLang="zh-CN" smtClean="0">
                <a:ea typeface="宋体" charset="-122"/>
              </a:rPr>
            </a:br>
            <a:r>
              <a:rPr lang="zh-CN" altLang="en-US" smtClean="0">
                <a:ea typeface="宋体" charset="-122"/>
              </a:rPr>
              <a:t>硬件容灾的特点</a:t>
            </a:r>
          </a:p>
        </p:txBody>
      </p:sp>
      <p:pic>
        <p:nvPicPr>
          <p:cNvPr id="41987" name="Picture 3" descr="笑脸"/>
          <p:cNvPicPr>
            <a:picLocks noChangeAspect="1" noChangeArrowheads="1"/>
          </p:cNvPicPr>
          <p:nvPr/>
        </p:nvPicPr>
        <p:blipFill>
          <a:blip r:embed="rId2" cstate="print"/>
          <a:srcRect/>
          <a:stretch>
            <a:fillRect/>
          </a:stretch>
        </p:blipFill>
        <p:spPr bwMode="auto">
          <a:xfrm>
            <a:off x="609600" y="1349375"/>
            <a:ext cx="396875" cy="392113"/>
          </a:xfrm>
          <a:prstGeom prst="rect">
            <a:avLst/>
          </a:prstGeom>
          <a:solidFill>
            <a:srgbClr val="10ADC2"/>
          </a:solidFill>
          <a:ln w="9525">
            <a:solidFill>
              <a:srgbClr val="3D10FC"/>
            </a:solidFill>
            <a:miter lim="800000"/>
            <a:headEnd/>
            <a:tailEnd/>
          </a:ln>
        </p:spPr>
      </p:pic>
      <p:sp>
        <p:nvSpPr>
          <p:cNvPr id="41988" name="Text Box 4"/>
          <p:cNvSpPr txBox="1">
            <a:spLocks noChangeArrowheads="1"/>
          </p:cNvSpPr>
          <p:nvPr/>
        </p:nvSpPr>
        <p:spPr bwMode="auto">
          <a:xfrm>
            <a:off x="1219200" y="1470025"/>
            <a:ext cx="2835275" cy="366713"/>
          </a:xfrm>
          <a:prstGeom prst="rect">
            <a:avLst/>
          </a:prstGeom>
          <a:noFill/>
          <a:ln w="9525">
            <a:noFill/>
            <a:miter lim="800000"/>
            <a:headEnd/>
            <a:tailEnd/>
          </a:ln>
        </p:spPr>
        <p:txBody>
          <a:bodyPr>
            <a:spAutoFit/>
          </a:bodyPr>
          <a:lstStyle/>
          <a:p>
            <a:pPr eaLnBrk="0" hangingPunct="0"/>
            <a:endParaRPr lang="zh-CN" altLang="zh-CN"/>
          </a:p>
        </p:txBody>
      </p:sp>
      <p:pic>
        <p:nvPicPr>
          <p:cNvPr id="41989" name="Picture 5" descr="苦脸"/>
          <p:cNvPicPr>
            <a:picLocks noChangeAspect="1" noChangeArrowheads="1"/>
          </p:cNvPicPr>
          <p:nvPr/>
        </p:nvPicPr>
        <p:blipFill>
          <a:blip r:embed="rId3" cstate="print"/>
          <a:srcRect/>
          <a:stretch>
            <a:fillRect/>
          </a:stretch>
        </p:blipFill>
        <p:spPr bwMode="auto">
          <a:xfrm>
            <a:off x="1449388" y="1812925"/>
            <a:ext cx="395287" cy="390525"/>
          </a:xfrm>
          <a:prstGeom prst="rect">
            <a:avLst/>
          </a:prstGeom>
          <a:noFill/>
          <a:ln w="9525">
            <a:noFill/>
            <a:miter lim="800000"/>
            <a:headEnd/>
            <a:tailEnd/>
          </a:ln>
        </p:spPr>
      </p:pic>
      <p:sp>
        <p:nvSpPr>
          <p:cNvPr id="41990" name="Text Box 6"/>
          <p:cNvSpPr txBox="1">
            <a:spLocks noChangeArrowheads="1"/>
          </p:cNvSpPr>
          <p:nvPr/>
        </p:nvSpPr>
        <p:spPr bwMode="auto">
          <a:xfrm>
            <a:off x="1143000" y="1371600"/>
            <a:ext cx="6629400" cy="366713"/>
          </a:xfrm>
          <a:prstGeom prst="rect">
            <a:avLst/>
          </a:prstGeom>
          <a:gradFill rotWithShape="1">
            <a:gsLst>
              <a:gs pos="0">
                <a:srgbClr val="6974E1"/>
              </a:gs>
              <a:gs pos="100000">
                <a:srgbClr val="313668"/>
              </a:gs>
            </a:gsLst>
            <a:lin ang="0" scaled="1"/>
          </a:gradFill>
          <a:ln w="9525">
            <a:noFill/>
            <a:miter lim="800000"/>
            <a:headEnd/>
            <a:tailEnd/>
          </a:ln>
        </p:spPr>
        <p:txBody>
          <a:bodyPr>
            <a:spAutoFit/>
          </a:bodyPr>
          <a:lstStyle/>
          <a:p>
            <a:pPr eaLnBrk="0" hangingPunct="0"/>
            <a:r>
              <a:rPr lang="zh-CN" altLang="en-US" b="1">
                <a:solidFill>
                  <a:schemeClr val="bg1"/>
                </a:solidFill>
                <a:ea typeface="黑体" pitchFamily="2" charset="-122"/>
              </a:rPr>
              <a:t>零数据量丢失</a:t>
            </a:r>
          </a:p>
        </p:txBody>
      </p:sp>
      <p:sp>
        <p:nvSpPr>
          <p:cNvPr id="41991" name="Text Box 7"/>
          <p:cNvSpPr txBox="1">
            <a:spLocks noChangeArrowheads="1"/>
          </p:cNvSpPr>
          <p:nvPr/>
        </p:nvSpPr>
        <p:spPr bwMode="auto">
          <a:xfrm>
            <a:off x="1905000" y="1828800"/>
            <a:ext cx="5867400" cy="366713"/>
          </a:xfrm>
          <a:prstGeom prst="rect">
            <a:avLst/>
          </a:prstGeom>
          <a:gradFill rotWithShape="1">
            <a:gsLst>
              <a:gs pos="0">
                <a:srgbClr val="FD4D4D"/>
              </a:gs>
              <a:gs pos="100000">
                <a:srgbClr val="752424"/>
              </a:gs>
            </a:gsLst>
            <a:lin ang="0" scaled="1"/>
          </a:gradFill>
          <a:ln w="9525" algn="ctr">
            <a:noFill/>
            <a:miter lim="800000"/>
            <a:headEnd/>
            <a:tailEnd/>
          </a:ln>
        </p:spPr>
        <p:txBody>
          <a:bodyPr>
            <a:spAutoFit/>
          </a:bodyPr>
          <a:lstStyle/>
          <a:p>
            <a:pPr eaLnBrk="0" hangingPunct="0"/>
            <a:r>
              <a:rPr lang="zh-CN" altLang="en-US" b="1">
                <a:solidFill>
                  <a:schemeClr val="bg1"/>
                </a:solidFill>
                <a:ea typeface="黑体" pitchFamily="2" charset="-122"/>
              </a:rPr>
              <a:t>主点数据的损坏有可能会影响到备份点数据</a:t>
            </a:r>
          </a:p>
        </p:txBody>
      </p:sp>
      <p:pic>
        <p:nvPicPr>
          <p:cNvPr id="41992" name="Picture 8" descr="笑脸"/>
          <p:cNvPicPr>
            <a:picLocks noChangeAspect="1" noChangeArrowheads="1"/>
          </p:cNvPicPr>
          <p:nvPr/>
        </p:nvPicPr>
        <p:blipFill>
          <a:blip r:embed="rId2" cstate="print"/>
          <a:srcRect/>
          <a:stretch>
            <a:fillRect/>
          </a:stretch>
        </p:blipFill>
        <p:spPr bwMode="auto">
          <a:xfrm>
            <a:off x="609600" y="2727325"/>
            <a:ext cx="396875" cy="392113"/>
          </a:xfrm>
          <a:prstGeom prst="rect">
            <a:avLst/>
          </a:prstGeom>
          <a:solidFill>
            <a:srgbClr val="10ADC2"/>
          </a:solidFill>
          <a:ln w="9525">
            <a:solidFill>
              <a:srgbClr val="3D10FC"/>
            </a:solidFill>
            <a:miter lim="800000"/>
            <a:headEnd/>
            <a:tailEnd/>
          </a:ln>
        </p:spPr>
      </p:pic>
      <p:sp>
        <p:nvSpPr>
          <p:cNvPr id="41993" name="Text Box 9"/>
          <p:cNvSpPr txBox="1">
            <a:spLocks noChangeArrowheads="1"/>
          </p:cNvSpPr>
          <p:nvPr/>
        </p:nvSpPr>
        <p:spPr bwMode="auto">
          <a:xfrm>
            <a:off x="1143000" y="2743200"/>
            <a:ext cx="6629400" cy="366713"/>
          </a:xfrm>
          <a:prstGeom prst="rect">
            <a:avLst/>
          </a:prstGeom>
          <a:gradFill rotWithShape="1">
            <a:gsLst>
              <a:gs pos="0">
                <a:srgbClr val="6974E1"/>
              </a:gs>
              <a:gs pos="100000">
                <a:srgbClr val="313668"/>
              </a:gs>
            </a:gsLst>
            <a:lin ang="0" scaled="1"/>
          </a:gradFill>
          <a:ln w="9525">
            <a:noFill/>
            <a:miter lim="800000"/>
            <a:headEnd/>
            <a:tailEnd/>
          </a:ln>
        </p:spPr>
        <p:txBody>
          <a:bodyPr>
            <a:spAutoFit/>
          </a:bodyPr>
          <a:lstStyle/>
          <a:p>
            <a:pPr eaLnBrk="0" hangingPunct="0"/>
            <a:r>
              <a:rPr lang="zh-CN" altLang="en-US" b="1">
                <a:solidFill>
                  <a:schemeClr val="bg1"/>
                </a:solidFill>
                <a:ea typeface="黑体" pitchFamily="2" charset="-122"/>
              </a:rPr>
              <a:t>备份了主点全部的数据</a:t>
            </a:r>
          </a:p>
        </p:txBody>
      </p:sp>
      <p:pic>
        <p:nvPicPr>
          <p:cNvPr id="41994" name="Picture 10" descr="苦脸"/>
          <p:cNvPicPr>
            <a:picLocks noChangeAspect="1" noChangeArrowheads="1"/>
          </p:cNvPicPr>
          <p:nvPr/>
        </p:nvPicPr>
        <p:blipFill>
          <a:blip r:embed="rId3" cstate="print"/>
          <a:srcRect/>
          <a:stretch>
            <a:fillRect/>
          </a:stretch>
        </p:blipFill>
        <p:spPr bwMode="auto">
          <a:xfrm>
            <a:off x="1449388" y="3641725"/>
            <a:ext cx="395287" cy="390525"/>
          </a:xfrm>
          <a:prstGeom prst="rect">
            <a:avLst/>
          </a:prstGeom>
          <a:noFill/>
          <a:ln w="9525">
            <a:noFill/>
            <a:miter lim="800000"/>
            <a:headEnd/>
            <a:tailEnd/>
          </a:ln>
        </p:spPr>
      </p:pic>
      <p:sp>
        <p:nvSpPr>
          <p:cNvPr id="41995" name="Text Box 11"/>
          <p:cNvSpPr txBox="1">
            <a:spLocks noChangeArrowheads="1"/>
          </p:cNvSpPr>
          <p:nvPr/>
        </p:nvSpPr>
        <p:spPr bwMode="auto">
          <a:xfrm>
            <a:off x="1905000" y="3657600"/>
            <a:ext cx="5867400" cy="366713"/>
          </a:xfrm>
          <a:prstGeom prst="rect">
            <a:avLst/>
          </a:prstGeom>
          <a:gradFill rotWithShape="1">
            <a:gsLst>
              <a:gs pos="0">
                <a:srgbClr val="FD4D4D"/>
              </a:gs>
              <a:gs pos="100000">
                <a:srgbClr val="752424"/>
              </a:gs>
            </a:gsLst>
            <a:lin ang="0" scaled="1"/>
          </a:gradFill>
          <a:ln w="9525" algn="ctr">
            <a:noFill/>
            <a:miter lim="800000"/>
            <a:headEnd/>
            <a:tailEnd/>
          </a:ln>
        </p:spPr>
        <p:txBody>
          <a:bodyPr>
            <a:spAutoFit/>
          </a:bodyPr>
          <a:lstStyle/>
          <a:p>
            <a:pPr eaLnBrk="0" hangingPunct="0"/>
            <a:r>
              <a:rPr lang="zh-CN" altLang="en-US" b="1">
                <a:solidFill>
                  <a:schemeClr val="bg1"/>
                </a:solidFill>
                <a:ea typeface="黑体" pitchFamily="2" charset="-122"/>
              </a:rPr>
              <a:t>磁盘复制需要很大的带宽去支持数据间的镜像</a:t>
            </a:r>
          </a:p>
        </p:txBody>
      </p:sp>
      <p:pic>
        <p:nvPicPr>
          <p:cNvPr id="41996" name="Picture 12" descr="笑脸"/>
          <p:cNvPicPr>
            <a:picLocks noChangeAspect="1" noChangeArrowheads="1"/>
          </p:cNvPicPr>
          <p:nvPr/>
        </p:nvPicPr>
        <p:blipFill>
          <a:blip r:embed="rId2" cstate="print"/>
          <a:srcRect/>
          <a:stretch>
            <a:fillRect/>
          </a:stretch>
        </p:blipFill>
        <p:spPr bwMode="auto">
          <a:xfrm>
            <a:off x="609600" y="4098925"/>
            <a:ext cx="396875" cy="392113"/>
          </a:xfrm>
          <a:prstGeom prst="rect">
            <a:avLst/>
          </a:prstGeom>
          <a:solidFill>
            <a:srgbClr val="10ADC2"/>
          </a:solidFill>
          <a:ln w="9525">
            <a:solidFill>
              <a:srgbClr val="3D10FC"/>
            </a:solidFill>
            <a:miter lim="800000"/>
            <a:headEnd/>
            <a:tailEnd/>
          </a:ln>
        </p:spPr>
      </p:pic>
      <p:sp>
        <p:nvSpPr>
          <p:cNvPr id="41997" name="Text Box 13"/>
          <p:cNvSpPr txBox="1">
            <a:spLocks noChangeArrowheads="1"/>
          </p:cNvSpPr>
          <p:nvPr/>
        </p:nvSpPr>
        <p:spPr bwMode="auto">
          <a:xfrm>
            <a:off x="1143000" y="4129088"/>
            <a:ext cx="6629400" cy="366712"/>
          </a:xfrm>
          <a:prstGeom prst="rect">
            <a:avLst/>
          </a:prstGeom>
          <a:gradFill rotWithShape="1">
            <a:gsLst>
              <a:gs pos="0">
                <a:srgbClr val="6974E1"/>
              </a:gs>
              <a:gs pos="100000">
                <a:srgbClr val="313668"/>
              </a:gs>
            </a:gsLst>
            <a:lin ang="0" scaled="1"/>
          </a:gradFill>
          <a:ln w="9525">
            <a:noFill/>
            <a:miter lim="800000"/>
            <a:headEnd/>
            <a:tailEnd/>
          </a:ln>
        </p:spPr>
        <p:txBody>
          <a:bodyPr>
            <a:spAutoFit/>
          </a:bodyPr>
          <a:lstStyle/>
          <a:p>
            <a:pPr eaLnBrk="0" hangingPunct="0"/>
            <a:r>
              <a:rPr lang="zh-CN" altLang="en-US" b="1">
                <a:solidFill>
                  <a:schemeClr val="bg1"/>
                </a:solidFill>
              </a:rPr>
              <a:t>磁盘恢复操作迅速，近乎瞬间恢复</a:t>
            </a:r>
          </a:p>
        </p:txBody>
      </p:sp>
      <p:pic>
        <p:nvPicPr>
          <p:cNvPr id="41998" name="Picture 14" descr="苦脸"/>
          <p:cNvPicPr>
            <a:picLocks noChangeAspect="1" noChangeArrowheads="1"/>
          </p:cNvPicPr>
          <p:nvPr/>
        </p:nvPicPr>
        <p:blipFill>
          <a:blip r:embed="rId3" cstate="print"/>
          <a:srcRect/>
          <a:stretch>
            <a:fillRect/>
          </a:stretch>
        </p:blipFill>
        <p:spPr bwMode="auto">
          <a:xfrm>
            <a:off x="1449388" y="3184525"/>
            <a:ext cx="395287" cy="390525"/>
          </a:xfrm>
          <a:prstGeom prst="rect">
            <a:avLst/>
          </a:prstGeom>
          <a:noFill/>
          <a:ln w="9525">
            <a:noFill/>
            <a:miter lim="800000"/>
            <a:headEnd/>
            <a:tailEnd/>
          </a:ln>
        </p:spPr>
      </p:pic>
      <p:sp>
        <p:nvSpPr>
          <p:cNvPr id="41999" name="Text Box 15"/>
          <p:cNvSpPr txBox="1">
            <a:spLocks noChangeArrowheads="1"/>
          </p:cNvSpPr>
          <p:nvPr/>
        </p:nvSpPr>
        <p:spPr bwMode="auto">
          <a:xfrm>
            <a:off x="1905000" y="3200400"/>
            <a:ext cx="5867400" cy="366713"/>
          </a:xfrm>
          <a:prstGeom prst="rect">
            <a:avLst/>
          </a:prstGeom>
          <a:gradFill rotWithShape="1">
            <a:gsLst>
              <a:gs pos="0">
                <a:srgbClr val="FD4D4D"/>
              </a:gs>
              <a:gs pos="100000">
                <a:srgbClr val="752424"/>
              </a:gs>
            </a:gsLst>
            <a:lin ang="0" scaled="1"/>
          </a:gradFill>
          <a:ln w="9525" algn="ctr">
            <a:noFill/>
            <a:miter lim="800000"/>
            <a:headEnd/>
            <a:tailEnd/>
          </a:ln>
        </p:spPr>
        <p:txBody>
          <a:bodyPr>
            <a:spAutoFit/>
          </a:bodyPr>
          <a:lstStyle/>
          <a:p>
            <a:pPr eaLnBrk="0" hangingPunct="0"/>
            <a:r>
              <a:rPr lang="zh-CN" altLang="en-US" b="1">
                <a:solidFill>
                  <a:schemeClr val="bg1"/>
                </a:solidFill>
                <a:ea typeface="黑体" pitchFamily="2" charset="-122"/>
              </a:rPr>
              <a:t>在同步方式下</a:t>
            </a:r>
            <a:r>
              <a:rPr lang="en-US" altLang="zh-CN" b="1">
                <a:solidFill>
                  <a:schemeClr val="bg1"/>
                </a:solidFill>
                <a:ea typeface="黑体" pitchFamily="2" charset="-122"/>
              </a:rPr>
              <a:t>,</a:t>
            </a:r>
            <a:r>
              <a:rPr lang="zh-CN" altLang="en-US" b="1">
                <a:solidFill>
                  <a:schemeClr val="bg1"/>
                </a:solidFill>
                <a:ea typeface="黑体" pitchFamily="2" charset="-122"/>
              </a:rPr>
              <a:t>影响业务系统的性能</a:t>
            </a:r>
          </a:p>
        </p:txBody>
      </p:sp>
      <p:pic>
        <p:nvPicPr>
          <p:cNvPr id="42000" name="Picture 16" descr="苦脸"/>
          <p:cNvPicPr>
            <a:picLocks noChangeAspect="1" noChangeArrowheads="1"/>
          </p:cNvPicPr>
          <p:nvPr/>
        </p:nvPicPr>
        <p:blipFill>
          <a:blip r:embed="rId3" cstate="print"/>
          <a:srcRect/>
          <a:stretch>
            <a:fillRect/>
          </a:stretch>
        </p:blipFill>
        <p:spPr bwMode="auto">
          <a:xfrm>
            <a:off x="1449388" y="2270125"/>
            <a:ext cx="395287" cy="390525"/>
          </a:xfrm>
          <a:prstGeom prst="rect">
            <a:avLst/>
          </a:prstGeom>
          <a:noFill/>
          <a:ln w="9525">
            <a:noFill/>
            <a:miter lim="800000"/>
            <a:headEnd/>
            <a:tailEnd/>
          </a:ln>
        </p:spPr>
      </p:pic>
      <p:sp>
        <p:nvSpPr>
          <p:cNvPr id="42001" name="Text Box 17"/>
          <p:cNvSpPr txBox="1">
            <a:spLocks noChangeArrowheads="1"/>
          </p:cNvSpPr>
          <p:nvPr/>
        </p:nvSpPr>
        <p:spPr bwMode="auto">
          <a:xfrm>
            <a:off x="1905000" y="2286000"/>
            <a:ext cx="5867400" cy="366713"/>
          </a:xfrm>
          <a:prstGeom prst="rect">
            <a:avLst/>
          </a:prstGeom>
          <a:gradFill rotWithShape="1">
            <a:gsLst>
              <a:gs pos="0">
                <a:srgbClr val="FD4D4D"/>
              </a:gs>
              <a:gs pos="100000">
                <a:srgbClr val="752424"/>
              </a:gs>
            </a:gsLst>
            <a:lin ang="0" scaled="1"/>
          </a:gradFill>
          <a:ln w="9525" algn="ctr">
            <a:noFill/>
            <a:miter lim="800000"/>
            <a:headEnd/>
            <a:tailEnd/>
          </a:ln>
        </p:spPr>
        <p:txBody>
          <a:bodyPr>
            <a:spAutoFit/>
          </a:bodyPr>
          <a:lstStyle/>
          <a:p>
            <a:pPr eaLnBrk="0" hangingPunct="0"/>
            <a:r>
              <a:rPr lang="zh-CN" altLang="en-US" b="1">
                <a:solidFill>
                  <a:schemeClr val="bg1"/>
                </a:solidFill>
                <a:ea typeface="黑体" pitchFamily="2" charset="-122"/>
              </a:rPr>
              <a:t>系统正常时候备份点资源不可利用</a:t>
            </a:r>
          </a:p>
        </p:txBody>
      </p:sp>
      <p:pic>
        <p:nvPicPr>
          <p:cNvPr id="42002" name="Picture 18" descr="苦脸"/>
          <p:cNvPicPr>
            <a:picLocks noChangeAspect="1" noChangeArrowheads="1"/>
          </p:cNvPicPr>
          <p:nvPr/>
        </p:nvPicPr>
        <p:blipFill>
          <a:blip r:embed="rId3" cstate="print"/>
          <a:srcRect/>
          <a:stretch>
            <a:fillRect/>
          </a:stretch>
        </p:blipFill>
        <p:spPr bwMode="auto">
          <a:xfrm>
            <a:off x="1449388" y="4556125"/>
            <a:ext cx="395287" cy="390525"/>
          </a:xfrm>
          <a:prstGeom prst="rect">
            <a:avLst/>
          </a:prstGeom>
          <a:noFill/>
          <a:ln w="9525">
            <a:noFill/>
            <a:miter lim="800000"/>
            <a:headEnd/>
            <a:tailEnd/>
          </a:ln>
        </p:spPr>
      </p:pic>
      <p:sp>
        <p:nvSpPr>
          <p:cNvPr id="42003" name="Text Box 19"/>
          <p:cNvSpPr txBox="1">
            <a:spLocks noChangeArrowheads="1"/>
          </p:cNvSpPr>
          <p:nvPr/>
        </p:nvSpPr>
        <p:spPr bwMode="auto">
          <a:xfrm>
            <a:off x="1905000" y="4586288"/>
            <a:ext cx="5867400" cy="366712"/>
          </a:xfrm>
          <a:prstGeom prst="rect">
            <a:avLst/>
          </a:prstGeom>
          <a:gradFill rotWithShape="1">
            <a:gsLst>
              <a:gs pos="0">
                <a:srgbClr val="FD4D4D"/>
              </a:gs>
              <a:gs pos="100000">
                <a:srgbClr val="752424"/>
              </a:gs>
            </a:gsLst>
            <a:lin ang="0" scaled="1"/>
          </a:gradFill>
          <a:ln w="9525" algn="ctr">
            <a:noFill/>
            <a:miter lim="800000"/>
            <a:headEnd/>
            <a:tailEnd/>
          </a:ln>
        </p:spPr>
        <p:txBody>
          <a:bodyPr>
            <a:spAutoFit/>
          </a:bodyPr>
          <a:lstStyle/>
          <a:p>
            <a:pPr eaLnBrk="0" hangingPunct="0"/>
            <a:r>
              <a:rPr lang="zh-CN" altLang="en-US" b="1">
                <a:solidFill>
                  <a:schemeClr val="bg1"/>
                </a:solidFill>
              </a:rPr>
              <a:t>事务的完整性很难得到保障，数据库甚至不能启动</a:t>
            </a:r>
          </a:p>
        </p:txBody>
      </p:sp>
      <p:pic>
        <p:nvPicPr>
          <p:cNvPr id="42004" name="Picture 20" descr="苦脸"/>
          <p:cNvPicPr>
            <a:picLocks noChangeAspect="1" noChangeArrowheads="1"/>
          </p:cNvPicPr>
          <p:nvPr/>
        </p:nvPicPr>
        <p:blipFill>
          <a:blip r:embed="rId3" cstate="print"/>
          <a:srcRect/>
          <a:stretch>
            <a:fillRect/>
          </a:stretch>
        </p:blipFill>
        <p:spPr bwMode="auto">
          <a:xfrm>
            <a:off x="611188" y="5089525"/>
            <a:ext cx="395287" cy="390525"/>
          </a:xfrm>
          <a:prstGeom prst="rect">
            <a:avLst/>
          </a:prstGeom>
          <a:noFill/>
          <a:ln w="9525">
            <a:noFill/>
            <a:miter lim="800000"/>
            <a:headEnd/>
            <a:tailEnd/>
          </a:ln>
        </p:spPr>
      </p:pic>
      <p:sp>
        <p:nvSpPr>
          <p:cNvPr id="42005" name="Text Box 21"/>
          <p:cNvSpPr txBox="1">
            <a:spLocks noChangeArrowheads="1"/>
          </p:cNvSpPr>
          <p:nvPr/>
        </p:nvSpPr>
        <p:spPr bwMode="auto">
          <a:xfrm>
            <a:off x="1143000" y="5105400"/>
            <a:ext cx="5486400" cy="366713"/>
          </a:xfrm>
          <a:prstGeom prst="rect">
            <a:avLst/>
          </a:prstGeom>
          <a:gradFill rotWithShape="1">
            <a:gsLst>
              <a:gs pos="0">
                <a:srgbClr val="FD4D4D"/>
              </a:gs>
              <a:gs pos="100000">
                <a:srgbClr val="752424"/>
              </a:gs>
            </a:gsLst>
            <a:lin ang="0" scaled="1"/>
          </a:gradFill>
          <a:ln w="9525" algn="ctr">
            <a:noFill/>
            <a:miter lim="800000"/>
            <a:headEnd/>
            <a:tailEnd/>
          </a:ln>
        </p:spPr>
        <p:txBody>
          <a:bodyPr>
            <a:spAutoFit/>
          </a:bodyPr>
          <a:lstStyle/>
          <a:p>
            <a:pPr eaLnBrk="0" hangingPunct="0"/>
            <a:r>
              <a:rPr lang="zh-CN" altLang="en-US" b="1">
                <a:solidFill>
                  <a:schemeClr val="bg1"/>
                </a:solidFill>
              </a:rPr>
              <a:t>磁盘镜像成本过高</a:t>
            </a:r>
          </a:p>
        </p:txBody>
      </p:sp>
      <p:pic>
        <p:nvPicPr>
          <p:cNvPr id="42006" name="Picture 22" descr="苦脸"/>
          <p:cNvPicPr>
            <a:picLocks noChangeAspect="1" noChangeArrowheads="1"/>
          </p:cNvPicPr>
          <p:nvPr/>
        </p:nvPicPr>
        <p:blipFill>
          <a:blip r:embed="rId3" cstate="print"/>
          <a:srcRect/>
          <a:stretch>
            <a:fillRect/>
          </a:stretch>
        </p:blipFill>
        <p:spPr bwMode="auto">
          <a:xfrm>
            <a:off x="611188" y="5622925"/>
            <a:ext cx="395287" cy="390525"/>
          </a:xfrm>
          <a:prstGeom prst="rect">
            <a:avLst/>
          </a:prstGeom>
          <a:noFill/>
          <a:ln w="9525">
            <a:noFill/>
            <a:miter lim="800000"/>
            <a:headEnd/>
            <a:tailEnd/>
          </a:ln>
        </p:spPr>
      </p:pic>
      <p:sp>
        <p:nvSpPr>
          <p:cNvPr id="42007" name="Text Box 23"/>
          <p:cNvSpPr txBox="1">
            <a:spLocks noChangeArrowheads="1"/>
          </p:cNvSpPr>
          <p:nvPr/>
        </p:nvSpPr>
        <p:spPr bwMode="auto">
          <a:xfrm>
            <a:off x="1143000" y="5638800"/>
            <a:ext cx="5486400" cy="366713"/>
          </a:xfrm>
          <a:prstGeom prst="rect">
            <a:avLst/>
          </a:prstGeom>
          <a:gradFill rotWithShape="1">
            <a:gsLst>
              <a:gs pos="0">
                <a:srgbClr val="FD4D4D"/>
              </a:gs>
              <a:gs pos="100000">
                <a:srgbClr val="752424"/>
              </a:gs>
            </a:gsLst>
            <a:lin ang="0" scaled="1"/>
          </a:gradFill>
          <a:ln w="9525" algn="ctr">
            <a:noFill/>
            <a:miter lim="800000"/>
            <a:headEnd/>
            <a:tailEnd/>
          </a:ln>
        </p:spPr>
        <p:txBody>
          <a:bodyPr>
            <a:spAutoFit/>
          </a:bodyPr>
          <a:lstStyle/>
          <a:p>
            <a:pPr eaLnBrk="0" hangingPunct="0"/>
            <a:r>
              <a:rPr lang="zh-CN" altLang="en-US" b="1">
                <a:solidFill>
                  <a:schemeClr val="bg1"/>
                </a:solidFill>
              </a:rPr>
              <a:t>同步镜像磁盘导致距离受限</a:t>
            </a:r>
            <a:endParaRPr lang="en-US" altLang="zh-CN" b="1">
              <a:solidFill>
                <a:schemeClr val="bg1"/>
              </a:solidFill>
            </a:endParaRPr>
          </a:p>
        </p:txBody>
      </p:sp>
      <p:sp>
        <p:nvSpPr>
          <p:cNvPr id="176152" name="WordArt 24"/>
          <p:cNvSpPr>
            <a:spLocks noChangeArrowheads="1" noChangeShapeType="1" noTextEdit="1"/>
          </p:cNvSpPr>
          <p:nvPr/>
        </p:nvSpPr>
        <p:spPr bwMode="auto">
          <a:xfrm>
            <a:off x="6324600" y="5105400"/>
            <a:ext cx="2590800" cy="1143000"/>
          </a:xfrm>
          <a:prstGeom prst="rect">
            <a:avLst/>
          </a:prstGeom>
        </p:spPr>
        <p:txBody>
          <a:bodyPr wrap="none" fromWordArt="1">
            <a:prstTxWarp prst="textFadeUp">
              <a:avLst>
                <a:gd name="adj" fmla="val 9991"/>
              </a:avLst>
            </a:prstTxWarp>
          </a:bodyPr>
          <a:lstStyle/>
          <a:p>
            <a:pPr algn="ctr">
              <a:defRPr/>
            </a:pPr>
            <a:r>
              <a:rPr lang="zh-CN" alt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alpha val="70000"/>
                    </a:srgbClr>
                  </a:outerShdw>
                </a:effectLst>
                <a:latin typeface="Arial Black"/>
                <a:ea typeface="+mn-ea"/>
              </a:rPr>
              <a:t>如何充分利用备点资源</a:t>
            </a:r>
            <a:r>
              <a:rPr lang="en-US" altLang="zh-CN"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alpha val="70000"/>
                    </a:srgbClr>
                  </a:outerShdw>
                </a:effectLst>
                <a:latin typeface="Arial Black"/>
                <a:ea typeface="+mn-ea"/>
              </a:rPr>
              <a:t>?</a:t>
            </a:r>
          </a:p>
          <a:p>
            <a:pPr algn="ctr">
              <a:defRPr/>
            </a:pPr>
            <a:r>
              <a:rPr lang="zh-CN" alt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alpha val="70000"/>
                    </a:srgbClr>
                  </a:outerShdw>
                </a:effectLst>
                <a:latin typeface="Arial Black"/>
                <a:ea typeface="+mn-ea"/>
              </a:rPr>
              <a:t>如何保证数据库完整</a:t>
            </a:r>
            <a:r>
              <a:rPr lang="en-US" altLang="zh-CN"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alpha val="70000"/>
                    </a:srgbClr>
                  </a:outerShdw>
                </a:effectLst>
                <a:latin typeface="Arial Black"/>
                <a:ea typeface="+mn-ea"/>
              </a:rPr>
              <a:t>?</a:t>
            </a:r>
            <a:endPar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alpha val="70000"/>
                  </a:srgbClr>
                </a:outerShdw>
              </a:effectLst>
              <a:latin typeface="Arial Black"/>
              <a:ea typeface="+mn-ea"/>
            </a:endParaRP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p:txBody>
          <a:bodyPr/>
          <a:lstStyle/>
          <a:p>
            <a:pPr eaLnBrk="1" hangingPunct="1"/>
            <a:r>
              <a:rPr lang="zh-CN" altLang="en-US" smtClean="0">
                <a:ea typeface="宋体" charset="-122"/>
              </a:rPr>
              <a:t>数据复制的两种类型</a:t>
            </a:r>
          </a:p>
        </p:txBody>
      </p:sp>
      <p:sp>
        <p:nvSpPr>
          <p:cNvPr id="43011" name="Rectangle 4"/>
          <p:cNvSpPr>
            <a:spLocks noGrp="1" noChangeArrowheads="1"/>
          </p:cNvSpPr>
          <p:nvPr>
            <p:ph type="body" idx="4294967295"/>
          </p:nvPr>
        </p:nvSpPr>
        <p:spPr>
          <a:xfrm>
            <a:off x="439738" y="1550988"/>
            <a:ext cx="8442325" cy="655637"/>
          </a:xfrm>
        </p:spPr>
        <p:txBody>
          <a:bodyPr/>
          <a:lstStyle/>
          <a:p>
            <a:pPr marL="0" indent="0" algn="ctr" eaLnBrk="1" hangingPunct="1">
              <a:spcBef>
                <a:spcPct val="0"/>
              </a:spcBef>
              <a:spcAft>
                <a:spcPct val="50000"/>
              </a:spcAft>
              <a:buFontTx/>
              <a:buNone/>
            </a:pPr>
            <a:r>
              <a:rPr lang="zh-CN" altLang="en-US" sz="3200" smtClean="0">
                <a:ea typeface="宋体" charset="-122"/>
              </a:rPr>
              <a:t>存储复制 </a:t>
            </a:r>
            <a:r>
              <a:rPr lang="en-US" altLang="zh-CN" sz="3200" smtClean="0">
                <a:ea typeface="宋体" charset="-122"/>
              </a:rPr>
              <a:t>vs </a:t>
            </a:r>
            <a:r>
              <a:rPr lang="zh-CN" altLang="en-US" sz="3200" smtClean="0">
                <a:ea typeface="宋体" charset="-122"/>
              </a:rPr>
              <a:t>数据库复制</a:t>
            </a:r>
          </a:p>
        </p:txBody>
      </p:sp>
      <p:pic>
        <p:nvPicPr>
          <p:cNvPr id="43012" name="Picture 5"/>
          <p:cNvPicPr>
            <a:picLocks noChangeAspect="1" noChangeArrowheads="1"/>
          </p:cNvPicPr>
          <p:nvPr/>
        </p:nvPicPr>
        <p:blipFill>
          <a:blip r:embed="rId3" cstate="print"/>
          <a:srcRect/>
          <a:stretch>
            <a:fillRect/>
          </a:stretch>
        </p:blipFill>
        <p:spPr bwMode="auto">
          <a:xfrm>
            <a:off x="3325813" y="4541838"/>
            <a:ext cx="2622550" cy="800100"/>
          </a:xfrm>
          <a:prstGeom prst="rect">
            <a:avLst/>
          </a:prstGeom>
          <a:noFill/>
          <a:ln w="9525">
            <a:noFill/>
            <a:miter lim="800000"/>
            <a:headEnd/>
            <a:tailEnd/>
          </a:ln>
        </p:spPr>
      </p:pic>
      <p:pic>
        <p:nvPicPr>
          <p:cNvPr id="43013" name="Picture 6"/>
          <p:cNvPicPr>
            <a:picLocks noChangeAspect="1" noChangeArrowheads="1"/>
          </p:cNvPicPr>
          <p:nvPr/>
        </p:nvPicPr>
        <p:blipFill>
          <a:blip r:embed="rId4" cstate="print"/>
          <a:srcRect/>
          <a:stretch>
            <a:fillRect/>
          </a:stretch>
        </p:blipFill>
        <p:spPr bwMode="auto">
          <a:xfrm>
            <a:off x="844550" y="2816225"/>
            <a:ext cx="688975" cy="771525"/>
          </a:xfrm>
          <a:prstGeom prst="rect">
            <a:avLst/>
          </a:prstGeom>
          <a:noFill/>
          <a:ln w="9525">
            <a:noFill/>
            <a:miter lim="800000"/>
            <a:headEnd/>
            <a:tailEnd/>
          </a:ln>
        </p:spPr>
      </p:pic>
      <p:pic>
        <p:nvPicPr>
          <p:cNvPr id="43014" name="Picture 7"/>
          <p:cNvPicPr>
            <a:picLocks noChangeAspect="1" noChangeArrowheads="1"/>
          </p:cNvPicPr>
          <p:nvPr/>
        </p:nvPicPr>
        <p:blipFill>
          <a:blip r:embed="rId5" cstate="print"/>
          <a:srcRect/>
          <a:stretch>
            <a:fillRect/>
          </a:stretch>
        </p:blipFill>
        <p:spPr bwMode="auto">
          <a:xfrm>
            <a:off x="1749425" y="2765425"/>
            <a:ext cx="688975" cy="771525"/>
          </a:xfrm>
          <a:prstGeom prst="rect">
            <a:avLst/>
          </a:prstGeom>
          <a:noFill/>
          <a:ln w="9525">
            <a:noFill/>
            <a:miter lim="800000"/>
            <a:headEnd/>
            <a:tailEnd/>
          </a:ln>
        </p:spPr>
      </p:pic>
      <p:pic>
        <p:nvPicPr>
          <p:cNvPr id="43015" name="Picture 8"/>
          <p:cNvPicPr>
            <a:picLocks noChangeAspect="1" noChangeArrowheads="1"/>
          </p:cNvPicPr>
          <p:nvPr/>
        </p:nvPicPr>
        <p:blipFill>
          <a:blip r:embed="rId6" cstate="print"/>
          <a:srcRect/>
          <a:stretch>
            <a:fillRect/>
          </a:stretch>
        </p:blipFill>
        <p:spPr bwMode="auto">
          <a:xfrm>
            <a:off x="2827338" y="2886075"/>
            <a:ext cx="688975" cy="771525"/>
          </a:xfrm>
          <a:prstGeom prst="rect">
            <a:avLst/>
          </a:prstGeom>
          <a:noFill/>
          <a:ln w="9525">
            <a:noFill/>
            <a:miter lim="800000"/>
            <a:headEnd/>
            <a:tailEnd/>
          </a:ln>
        </p:spPr>
      </p:pic>
      <p:pic>
        <p:nvPicPr>
          <p:cNvPr id="43016" name="Picture 9"/>
          <p:cNvPicPr>
            <a:picLocks noChangeAspect="1" noChangeArrowheads="1"/>
          </p:cNvPicPr>
          <p:nvPr/>
        </p:nvPicPr>
        <p:blipFill>
          <a:blip r:embed="rId7" cstate="print"/>
          <a:srcRect/>
          <a:stretch>
            <a:fillRect/>
          </a:stretch>
        </p:blipFill>
        <p:spPr bwMode="auto">
          <a:xfrm>
            <a:off x="892175" y="4570413"/>
            <a:ext cx="595313" cy="774700"/>
          </a:xfrm>
          <a:prstGeom prst="rect">
            <a:avLst/>
          </a:prstGeom>
          <a:noFill/>
          <a:ln w="9525">
            <a:noFill/>
            <a:miter lim="800000"/>
            <a:headEnd/>
            <a:tailEnd/>
          </a:ln>
        </p:spPr>
      </p:pic>
      <p:pic>
        <p:nvPicPr>
          <p:cNvPr id="43017" name="Picture 10"/>
          <p:cNvPicPr>
            <a:picLocks noChangeAspect="1" noChangeArrowheads="1"/>
          </p:cNvPicPr>
          <p:nvPr/>
        </p:nvPicPr>
        <p:blipFill>
          <a:blip r:embed="rId8" cstate="print"/>
          <a:srcRect/>
          <a:stretch>
            <a:fillRect/>
          </a:stretch>
        </p:blipFill>
        <p:spPr bwMode="auto">
          <a:xfrm>
            <a:off x="1863725" y="4595813"/>
            <a:ext cx="688975" cy="774700"/>
          </a:xfrm>
          <a:prstGeom prst="rect">
            <a:avLst/>
          </a:prstGeom>
          <a:noFill/>
          <a:ln w="9525">
            <a:noFill/>
            <a:miter lim="800000"/>
            <a:headEnd/>
            <a:tailEnd/>
          </a:ln>
        </p:spPr>
      </p:pic>
      <p:pic>
        <p:nvPicPr>
          <p:cNvPr id="43018" name="Picture 13"/>
          <p:cNvPicPr>
            <a:picLocks noChangeAspect="1" noChangeArrowheads="1"/>
          </p:cNvPicPr>
          <p:nvPr/>
        </p:nvPicPr>
        <p:blipFill>
          <a:blip r:embed="rId7" cstate="print"/>
          <a:srcRect/>
          <a:stretch>
            <a:fillRect/>
          </a:stretch>
        </p:blipFill>
        <p:spPr bwMode="auto">
          <a:xfrm>
            <a:off x="7866063" y="4560888"/>
            <a:ext cx="593725" cy="773112"/>
          </a:xfrm>
          <a:prstGeom prst="rect">
            <a:avLst/>
          </a:prstGeom>
          <a:noFill/>
          <a:ln w="9525">
            <a:noFill/>
            <a:miter lim="800000"/>
            <a:headEnd/>
            <a:tailEnd/>
          </a:ln>
        </p:spPr>
      </p:pic>
      <p:pic>
        <p:nvPicPr>
          <p:cNvPr id="43019" name="Picture 14"/>
          <p:cNvPicPr>
            <a:picLocks noChangeAspect="1" noChangeArrowheads="1"/>
          </p:cNvPicPr>
          <p:nvPr/>
        </p:nvPicPr>
        <p:blipFill>
          <a:blip r:embed="rId8" cstate="print"/>
          <a:srcRect/>
          <a:stretch>
            <a:fillRect/>
          </a:stretch>
        </p:blipFill>
        <p:spPr bwMode="auto">
          <a:xfrm>
            <a:off x="6729413" y="4530725"/>
            <a:ext cx="688975" cy="773113"/>
          </a:xfrm>
          <a:prstGeom prst="rect">
            <a:avLst/>
          </a:prstGeom>
          <a:noFill/>
          <a:ln w="9525">
            <a:noFill/>
            <a:miter lim="800000"/>
            <a:headEnd/>
            <a:tailEnd/>
          </a:ln>
        </p:spPr>
      </p:pic>
      <p:sp>
        <p:nvSpPr>
          <p:cNvPr id="43020" name="Text Box 15"/>
          <p:cNvSpPr txBox="1">
            <a:spLocks noChangeAspect="1" noChangeArrowheads="1"/>
          </p:cNvSpPr>
          <p:nvPr/>
        </p:nvSpPr>
        <p:spPr bwMode="auto">
          <a:xfrm>
            <a:off x="1022350" y="3652838"/>
            <a:ext cx="1112838" cy="244475"/>
          </a:xfrm>
          <a:prstGeom prst="rect">
            <a:avLst/>
          </a:prstGeom>
          <a:noFill/>
          <a:ln w="9525">
            <a:noFill/>
            <a:miter lim="800000"/>
            <a:headEnd/>
            <a:tailEnd/>
          </a:ln>
        </p:spPr>
        <p:txBody>
          <a:bodyPr>
            <a:spAutoFit/>
          </a:bodyPr>
          <a:lstStyle/>
          <a:p>
            <a:pPr algn="ctr" eaLnBrk="0" hangingPunct="0"/>
            <a:r>
              <a:rPr lang="en-US" altLang="zh-CN" sz="1000">
                <a:latin typeface="Calibri" pitchFamily="34" charset="0"/>
              </a:rPr>
              <a:t>Applications</a:t>
            </a:r>
          </a:p>
        </p:txBody>
      </p:sp>
      <p:sp>
        <p:nvSpPr>
          <p:cNvPr id="43021" name="Text Box 16"/>
          <p:cNvSpPr txBox="1">
            <a:spLocks noChangeAspect="1" noChangeArrowheads="1"/>
          </p:cNvSpPr>
          <p:nvPr/>
        </p:nvSpPr>
        <p:spPr bwMode="auto">
          <a:xfrm>
            <a:off x="2781300" y="3714750"/>
            <a:ext cx="742950" cy="244475"/>
          </a:xfrm>
          <a:prstGeom prst="rect">
            <a:avLst/>
          </a:prstGeom>
          <a:noFill/>
          <a:ln w="9525">
            <a:noFill/>
            <a:miter lim="800000"/>
            <a:headEnd/>
            <a:tailEnd/>
          </a:ln>
        </p:spPr>
        <p:txBody>
          <a:bodyPr>
            <a:spAutoFit/>
          </a:bodyPr>
          <a:lstStyle/>
          <a:p>
            <a:pPr algn="ctr" eaLnBrk="0" hangingPunct="0"/>
            <a:r>
              <a:rPr lang="en-US" altLang="zh-CN" sz="1000">
                <a:latin typeface="Calibri" pitchFamily="34" charset="0"/>
              </a:rPr>
              <a:t>DBMS</a:t>
            </a:r>
            <a:endParaRPr lang="en-US" altLang="zh-CN" sz="1100">
              <a:latin typeface="Calibri" pitchFamily="34" charset="0"/>
            </a:endParaRPr>
          </a:p>
        </p:txBody>
      </p:sp>
      <p:sp>
        <p:nvSpPr>
          <p:cNvPr id="43022" name="Text Box 17"/>
          <p:cNvSpPr txBox="1">
            <a:spLocks noChangeAspect="1" noChangeArrowheads="1"/>
          </p:cNvSpPr>
          <p:nvPr/>
        </p:nvSpPr>
        <p:spPr bwMode="auto">
          <a:xfrm>
            <a:off x="858838" y="5319713"/>
            <a:ext cx="803275" cy="396875"/>
          </a:xfrm>
          <a:prstGeom prst="rect">
            <a:avLst/>
          </a:prstGeom>
          <a:noFill/>
          <a:ln w="9525">
            <a:noFill/>
            <a:miter lim="800000"/>
            <a:headEnd/>
            <a:tailEnd/>
          </a:ln>
        </p:spPr>
        <p:txBody>
          <a:bodyPr>
            <a:spAutoFit/>
          </a:bodyPr>
          <a:lstStyle/>
          <a:p>
            <a:pPr algn="ctr" eaLnBrk="0" hangingPunct="0"/>
            <a:r>
              <a:rPr lang="en-US" altLang="zh-CN" sz="1000">
                <a:latin typeface="Calibri" pitchFamily="34" charset="0"/>
              </a:rPr>
              <a:t>Web Server</a:t>
            </a:r>
          </a:p>
        </p:txBody>
      </p:sp>
      <p:sp>
        <p:nvSpPr>
          <p:cNvPr id="43023" name="Text Box 18"/>
          <p:cNvSpPr txBox="1">
            <a:spLocks noChangeAspect="1" noChangeArrowheads="1"/>
          </p:cNvSpPr>
          <p:nvPr/>
        </p:nvSpPr>
        <p:spPr bwMode="auto">
          <a:xfrm>
            <a:off x="1846263" y="5327650"/>
            <a:ext cx="803275" cy="396875"/>
          </a:xfrm>
          <a:prstGeom prst="rect">
            <a:avLst/>
          </a:prstGeom>
          <a:noFill/>
          <a:ln w="9525">
            <a:noFill/>
            <a:miter lim="800000"/>
            <a:headEnd/>
            <a:tailEnd/>
          </a:ln>
        </p:spPr>
        <p:txBody>
          <a:bodyPr>
            <a:spAutoFit/>
          </a:bodyPr>
          <a:lstStyle/>
          <a:p>
            <a:pPr algn="ctr" eaLnBrk="0" hangingPunct="0"/>
            <a:r>
              <a:rPr lang="en-US" altLang="zh-CN" sz="1000">
                <a:latin typeface="Calibri" pitchFamily="34" charset="0"/>
              </a:rPr>
              <a:t>App Server</a:t>
            </a:r>
          </a:p>
        </p:txBody>
      </p:sp>
      <p:sp>
        <p:nvSpPr>
          <p:cNvPr id="43024" name="Text Box 19"/>
          <p:cNvSpPr txBox="1">
            <a:spLocks noChangeAspect="1" noChangeArrowheads="1"/>
          </p:cNvSpPr>
          <p:nvPr/>
        </p:nvSpPr>
        <p:spPr bwMode="auto">
          <a:xfrm>
            <a:off x="2647950" y="5319713"/>
            <a:ext cx="946150" cy="396875"/>
          </a:xfrm>
          <a:prstGeom prst="rect">
            <a:avLst/>
          </a:prstGeom>
          <a:noFill/>
          <a:ln w="9525">
            <a:noFill/>
            <a:miter lim="800000"/>
            <a:headEnd/>
            <a:tailEnd/>
          </a:ln>
        </p:spPr>
        <p:txBody>
          <a:bodyPr>
            <a:spAutoFit/>
          </a:bodyPr>
          <a:lstStyle/>
          <a:p>
            <a:pPr algn="ctr" eaLnBrk="0" hangingPunct="0"/>
            <a:r>
              <a:rPr lang="en-US" altLang="zh-CN" sz="1000">
                <a:latin typeface="Calibri" pitchFamily="34" charset="0"/>
              </a:rPr>
              <a:t>File System</a:t>
            </a:r>
          </a:p>
          <a:p>
            <a:pPr algn="ctr" eaLnBrk="0" hangingPunct="0"/>
            <a:r>
              <a:rPr lang="en-US" altLang="zh-CN" sz="1000">
                <a:latin typeface="Calibri" pitchFamily="34" charset="0"/>
              </a:rPr>
              <a:t>Storage</a:t>
            </a:r>
          </a:p>
        </p:txBody>
      </p:sp>
      <p:sp>
        <p:nvSpPr>
          <p:cNvPr id="43025" name="Text Box 20"/>
          <p:cNvSpPr txBox="1">
            <a:spLocks noChangeAspect="1" noChangeArrowheads="1"/>
          </p:cNvSpPr>
          <p:nvPr/>
        </p:nvSpPr>
        <p:spPr bwMode="auto">
          <a:xfrm>
            <a:off x="7807325" y="5337175"/>
            <a:ext cx="803275" cy="396875"/>
          </a:xfrm>
          <a:prstGeom prst="rect">
            <a:avLst/>
          </a:prstGeom>
          <a:noFill/>
          <a:ln w="9525">
            <a:noFill/>
            <a:miter lim="800000"/>
            <a:headEnd/>
            <a:tailEnd/>
          </a:ln>
        </p:spPr>
        <p:txBody>
          <a:bodyPr>
            <a:spAutoFit/>
          </a:bodyPr>
          <a:lstStyle/>
          <a:p>
            <a:pPr algn="ctr" eaLnBrk="0" hangingPunct="0"/>
            <a:r>
              <a:rPr lang="en-US" altLang="zh-CN" sz="1000">
                <a:latin typeface="Calibri" pitchFamily="34" charset="0"/>
              </a:rPr>
              <a:t>Web Server</a:t>
            </a:r>
          </a:p>
        </p:txBody>
      </p:sp>
      <p:sp>
        <p:nvSpPr>
          <p:cNvPr id="43026" name="Text Box 21"/>
          <p:cNvSpPr txBox="1">
            <a:spLocks noChangeAspect="1" noChangeArrowheads="1"/>
          </p:cNvSpPr>
          <p:nvPr/>
        </p:nvSpPr>
        <p:spPr bwMode="auto">
          <a:xfrm>
            <a:off x="6727825" y="5337175"/>
            <a:ext cx="803275" cy="396875"/>
          </a:xfrm>
          <a:prstGeom prst="rect">
            <a:avLst/>
          </a:prstGeom>
          <a:noFill/>
          <a:ln w="9525">
            <a:noFill/>
            <a:miter lim="800000"/>
            <a:headEnd/>
            <a:tailEnd/>
          </a:ln>
        </p:spPr>
        <p:txBody>
          <a:bodyPr>
            <a:spAutoFit/>
          </a:bodyPr>
          <a:lstStyle/>
          <a:p>
            <a:pPr algn="ctr" eaLnBrk="0" hangingPunct="0"/>
            <a:r>
              <a:rPr lang="en-US" altLang="zh-CN" sz="1000">
                <a:latin typeface="Calibri" pitchFamily="34" charset="0"/>
              </a:rPr>
              <a:t>App Server</a:t>
            </a:r>
          </a:p>
        </p:txBody>
      </p:sp>
      <p:sp>
        <p:nvSpPr>
          <p:cNvPr id="43027" name="Text Box 22"/>
          <p:cNvSpPr txBox="1">
            <a:spLocks noChangeAspect="1" noChangeArrowheads="1"/>
          </p:cNvSpPr>
          <p:nvPr/>
        </p:nvSpPr>
        <p:spPr bwMode="auto">
          <a:xfrm>
            <a:off x="5549900" y="5319713"/>
            <a:ext cx="930275" cy="396875"/>
          </a:xfrm>
          <a:prstGeom prst="rect">
            <a:avLst/>
          </a:prstGeom>
          <a:noFill/>
          <a:ln w="9525">
            <a:noFill/>
            <a:miter lim="800000"/>
            <a:headEnd/>
            <a:tailEnd/>
          </a:ln>
        </p:spPr>
        <p:txBody>
          <a:bodyPr>
            <a:spAutoFit/>
          </a:bodyPr>
          <a:lstStyle/>
          <a:p>
            <a:pPr algn="ctr" eaLnBrk="0" hangingPunct="0"/>
            <a:r>
              <a:rPr lang="en-US" altLang="zh-CN" sz="1000">
                <a:latin typeface="Calibri" pitchFamily="34" charset="0"/>
              </a:rPr>
              <a:t>File System</a:t>
            </a:r>
          </a:p>
          <a:p>
            <a:pPr algn="ctr" eaLnBrk="0" hangingPunct="0"/>
            <a:r>
              <a:rPr lang="en-US" altLang="zh-CN" sz="1000">
                <a:latin typeface="Calibri" pitchFamily="34" charset="0"/>
              </a:rPr>
              <a:t>Storage</a:t>
            </a:r>
          </a:p>
        </p:txBody>
      </p:sp>
      <p:sp>
        <p:nvSpPr>
          <p:cNvPr id="43028" name="Text Box 24"/>
          <p:cNvSpPr txBox="1">
            <a:spLocks noChangeAspect="1" noChangeArrowheads="1"/>
          </p:cNvSpPr>
          <p:nvPr/>
        </p:nvSpPr>
        <p:spPr bwMode="auto">
          <a:xfrm>
            <a:off x="5854700" y="3670300"/>
            <a:ext cx="661988" cy="244475"/>
          </a:xfrm>
          <a:prstGeom prst="rect">
            <a:avLst/>
          </a:prstGeom>
          <a:noFill/>
          <a:ln w="9525">
            <a:noFill/>
            <a:miter lim="800000"/>
            <a:headEnd/>
            <a:tailEnd/>
          </a:ln>
        </p:spPr>
        <p:txBody>
          <a:bodyPr>
            <a:spAutoFit/>
          </a:bodyPr>
          <a:lstStyle/>
          <a:p>
            <a:pPr algn="ctr" eaLnBrk="0" hangingPunct="0"/>
            <a:r>
              <a:rPr lang="en-US" altLang="zh-CN" sz="1000">
                <a:latin typeface="Calibri" pitchFamily="34" charset="0"/>
              </a:rPr>
              <a:t>DBMS</a:t>
            </a:r>
          </a:p>
        </p:txBody>
      </p:sp>
      <p:sp>
        <p:nvSpPr>
          <p:cNvPr id="43029" name="Text Box 25"/>
          <p:cNvSpPr txBox="1">
            <a:spLocks noChangeAspect="1" noChangeArrowheads="1"/>
          </p:cNvSpPr>
          <p:nvPr/>
        </p:nvSpPr>
        <p:spPr bwMode="auto">
          <a:xfrm>
            <a:off x="1171575" y="5892800"/>
            <a:ext cx="1917700" cy="366713"/>
          </a:xfrm>
          <a:prstGeom prst="rect">
            <a:avLst/>
          </a:prstGeom>
          <a:noFill/>
          <a:ln w="9525">
            <a:noFill/>
            <a:miter lim="800000"/>
            <a:headEnd/>
            <a:tailEnd/>
          </a:ln>
        </p:spPr>
        <p:txBody>
          <a:bodyPr>
            <a:spAutoFit/>
          </a:bodyPr>
          <a:lstStyle/>
          <a:p>
            <a:pPr algn="ctr" eaLnBrk="0" hangingPunct="0"/>
            <a:r>
              <a:rPr lang="en-US" altLang="zh-CN">
                <a:solidFill>
                  <a:srgbClr val="3366FF"/>
                </a:solidFill>
                <a:latin typeface="Calibri" pitchFamily="34" charset="0"/>
              </a:rPr>
              <a:t>Primary Site</a:t>
            </a:r>
          </a:p>
        </p:txBody>
      </p:sp>
      <p:sp>
        <p:nvSpPr>
          <p:cNvPr id="43030" name="Text Box 26"/>
          <p:cNvSpPr txBox="1">
            <a:spLocks noChangeAspect="1" noChangeArrowheads="1"/>
          </p:cNvSpPr>
          <p:nvPr/>
        </p:nvSpPr>
        <p:spPr bwMode="auto">
          <a:xfrm>
            <a:off x="5578475" y="5875338"/>
            <a:ext cx="3130550" cy="366712"/>
          </a:xfrm>
          <a:prstGeom prst="rect">
            <a:avLst/>
          </a:prstGeom>
          <a:noFill/>
          <a:ln w="9525">
            <a:noFill/>
            <a:miter lim="800000"/>
            <a:headEnd/>
            <a:tailEnd/>
          </a:ln>
        </p:spPr>
        <p:txBody>
          <a:bodyPr>
            <a:spAutoFit/>
          </a:bodyPr>
          <a:lstStyle/>
          <a:p>
            <a:pPr algn="ctr" eaLnBrk="0" hangingPunct="0"/>
            <a:r>
              <a:rPr lang="en-US" altLang="zh-CN">
                <a:solidFill>
                  <a:srgbClr val="3366FF"/>
                </a:solidFill>
                <a:latin typeface="Calibri" pitchFamily="34" charset="0"/>
              </a:rPr>
              <a:t>Disaster Recovery Site</a:t>
            </a:r>
          </a:p>
        </p:txBody>
      </p:sp>
      <p:sp>
        <p:nvSpPr>
          <p:cNvPr id="43031" name="Text Box 31"/>
          <p:cNvSpPr txBox="1">
            <a:spLocks noChangeAspect="1" noChangeArrowheads="1"/>
          </p:cNvSpPr>
          <p:nvPr/>
        </p:nvSpPr>
        <p:spPr bwMode="auto">
          <a:xfrm>
            <a:off x="3779838" y="4810125"/>
            <a:ext cx="1649412" cy="244475"/>
          </a:xfrm>
          <a:prstGeom prst="rect">
            <a:avLst/>
          </a:prstGeom>
          <a:noFill/>
          <a:ln w="9525">
            <a:noFill/>
            <a:miter lim="800000"/>
            <a:headEnd/>
            <a:tailEnd/>
          </a:ln>
        </p:spPr>
        <p:txBody>
          <a:bodyPr>
            <a:spAutoFit/>
          </a:bodyPr>
          <a:lstStyle/>
          <a:p>
            <a:pPr algn="ctr" eaLnBrk="0" hangingPunct="0"/>
            <a:r>
              <a:rPr lang="en-US" altLang="zh-CN" sz="1000">
                <a:latin typeface="Calibri" pitchFamily="34" charset="0"/>
              </a:rPr>
              <a:t>Disk Block Replication</a:t>
            </a:r>
          </a:p>
        </p:txBody>
      </p:sp>
      <p:sp>
        <p:nvSpPr>
          <p:cNvPr id="43032" name="Rectangle 32"/>
          <p:cNvSpPr>
            <a:spLocks noChangeAspect="1" noChangeArrowheads="1"/>
          </p:cNvSpPr>
          <p:nvPr/>
        </p:nvSpPr>
        <p:spPr bwMode="auto">
          <a:xfrm>
            <a:off x="644525" y="2546350"/>
            <a:ext cx="3033713" cy="3273425"/>
          </a:xfrm>
          <a:prstGeom prst="rect">
            <a:avLst/>
          </a:prstGeom>
          <a:noFill/>
          <a:ln w="22225">
            <a:solidFill>
              <a:srgbClr val="ACACAC"/>
            </a:solidFill>
            <a:miter lim="800000"/>
            <a:headEnd/>
            <a:tailEnd/>
          </a:ln>
        </p:spPr>
        <p:txBody>
          <a:bodyPr wrap="none" anchor="ctr"/>
          <a:lstStyle/>
          <a:p>
            <a:endParaRPr lang="zh-CN" altLang="zh-CN">
              <a:latin typeface="Calibri" pitchFamily="34" charset="0"/>
            </a:endParaRPr>
          </a:p>
        </p:txBody>
      </p:sp>
      <p:sp>
        <p:nvSpPr>
          <p:cNvPr id="43033" name="Rectangle 33"/>
          <p:cNvSpPr>
            <a:spLocks noChangeAspect="1" noChangeArrowheads="1"/>
          </p:cNvSpPr>
          <p:nvPr/>
        </p:nvSpPr>
        <p:spPr bwMode="auto">
          <a:xfrm>
            <a:off x="5492750" y="2590800"/>
            <a:ext cx="3252788" cy="3194050"/>
          </a:xfrm>
          <a:prstGeom prst="rect">
            <a:avLst/>
          </a:prstGeom>
          <a:noFill/>
          <a:ln w="22225">
            <a:solidFill>
              <a:srgbClr val="ACACAC"/>
            </a:solidFill>
            <a:miter lim="800000"/>
            <a:headEnd/>
            <a:tailEnd/>
          </a:ln>
        </p:spPr>
        <p:txBody>
          <a:bodyPr wrap="none" anchor="ctr"/>
          <a:lstStyle/>
          <a:p>
            <a:endParaRPr lang="zh-CN" altLang="zh-CN">
              <a:latin typeface="Calibri" pitchFamily="34" charset="0"/>
            </a:endParaRPr>
          </a:p>
        </p:txBody>
      </p:sp>
      <p:pic>
        <p:nvPicPr>
          <p:cNvPr id="43034" name="Picture 34"/>
          <p:cNvPicPr>
            <a:picLocks noChangeAspect="1" noChangeArrowheads="1"/>
          </p:cNvPicPr>
          <p:nvPr/>
        </p:nvPicPr>
        <p:blipFill>
          <a:blip r:embed="rId6" cstate="print"/>
          <a:srcRect/>
          <a:stretch>
            <a:fillRect/>
          </a:stretch>
        </p:blipFill>
        <p:spPr bwMode="auto">
          <a:xfrm>
            <a:off x="5853113" y="2855913"/>
            <a:ext cx="688975" cy="771525"/>
          </a:xfrm>
          <a:prstGeom prst="rect">
            <a:avLst/>
          </a:prstGeom>
          <a:noFill/>
          <a:ln w="9525">
            <a:noFill/>
            <a:miter lim="800000"/>
            <a:headEnd/>
            <a:tailEnd/>
          </a:ln>
        </p:spPr>
      </p:pic>
      <p:pic>
        <p:nvPicPr>
          <p:cNvPr id="43035" name="Picture 35"/>
          <p:cNvPicPr>
            <a:picLocks noChangeAspect="1" noChangeArrowheads="1"/>
          </p:cNvPicPr>
          <p:nvPr/>
        </p:nvPicPr>
        <p:blipFill>
          <a:blip r:embed="rId4" cstate="print"/>
          <a:srcRect/>
          <a:stretch>
            <a:fillRect/>
          </a:stretch>
        </p:blipFill>
        <p:spPr bwMode="auto">
          <a:xfrm>
            <a:off x="7724775" y="2897188"/>
            <a:ext cx="688975" cy="771525"/>
          </a:xfrm>
          <a:prstGeom prst="rect">
            <a:avLst/>
          </a:prstGeom>
          <a:noFill/>
          <a:ln w="9525">
            <a:noFill/>
            <a:miter lim="800000"/>
            <a:headEnd/>
            <a:tailEnd/>
          </a:ln>
        </p:spPr>
      </p:pic>
      <p:pic>
        <p:nvPicPr>
          <p:cNvPr id="43036" name="Picture 36"/>
          <p:cNvPicPr>
            <a:picLocks noChangeAspect="1" noChangeArrowheads="1"/>
          </p:cNvPicPr>
          <p:nvPr/>
        </p:nvPicPr>
        <p:blipFill>
          <a:blip r:embed="rId5" cstate="print"/>
          <a:srcRect/>
          <a:stretch>
            <a:fillRect/>
          </a:stretch>
        </p:blipFill>
        <p:spPr bwMode="auto">
          <a:xfrm>
            <a:off x="6789738" y="2927350"/>
            <a:ext cx="688975" cy="771525"/>
          </a:xfrm>
          <a:prstGeom prst="rect">
            <a:avLst/>
          </a:prstGeom>
          <a:noFill/>
          <a:ln w="9525">
            <a:noFill/>
            <a:miter lim="800000"/>
            <a:headEnd/>
            <a:tailEnd/>
          </a:ln>
        </p:spPr>
      </p:pic>
      <p:pic>
        <p:nvPicPr>
          <p:cNvPr id="43037" name="Picture 37"/>
          <p:cNvPicPr>
            <a:picLocks noChangeAspect="1" noChangeArrowheads="1"/>
          </p:cNvPicPr>
          <p:nvPr/>
        </p:nvPicPr>
        <p:blipFill>
          <a:blip r:embed="rId3" cstate="print"/>
          <a:srcRect/>
          <a:stretch>
            <a:fillRect/>
          </a:stretch>
        </p:blipFill>
        <p:spPr bwMode="auto">
          <a:xfrm>
            <a:off x="3344863" y="2944813"/>
            <a:ext cx="2622550" cy="800100"/>
          </a:xfrm>
          <a:prstGeom prst="rect">
            <a:avLst/>
          </a:prstGeom>
          <a:noFill/>
          <a:ln w="9525">
            <a:noFill/>
            <a:miter lim="800000"/>
            <a:headEnd/>
            <a:tailEnd/>
          </a:ln>
        </p:spPr>
      </p:pic>
      <p:sp>
        <p:nvSpPr>
          <p:cNvPr id="43038" name="Text Box 38"/>
          <p:cNvSpPr txBox="1">
            <a:spLocks noChangeAspect="1" noChangeArrowheads="1"/>
          </p:cNvSpPr>
          <p:nvPr/>
        </p:nvSpPr>
        <p:spPr bwMode="auto">
          <a:xfrm>
            <a:off x="7153275" y="3673475"/>
            <a:ext cx="1112838" cy="244475"/>
          </a:xfrm>
          <a:prstGeom prst="rect">
            <a:avLst/>
          </a:prstGeom>
          <a:noFill/>
          <a:ln w="9525">
            <a:noFill/>
            <a:miter lim="800000"/>
            <a:headEnd/>
            <a:tailEnd/>
          </a:ln>
        </p:spPr>
        <p:txBody>
          <a:bodyPr>
            <a:spAutoFit/>
          </a:bodyPr>
          <a:lstStyle/>
          <a:p>
            <a:pPr algn="ctr" eaLnBrk="0" hangingPunct="0"/>
            <a:r>
              <a:rPr lang="en-US" altLang="zh-CN" sz="1000">
                <a:latin typeface="Calibri" pitchFamily="34" charset="0"/>
              </a:rPr>
              <a:t>Applications</a:t>
            </a:r>
          </a:p>
        </p:txBody>
      </p:sp>
      <p:sp>
        <p:nvSpPr>
          <p:cNvPr id="43039" name="Text Box 40"/>
          <p:cNvSpPr txBox="1">
            <a:spLocks noChangeAspect="1" noChangeArrowheads="1"/>
          </p:cNvSpPr>
          <p:nvPr/>
        </p:nvSpPr>
        <p:spPr bwMode="auto">
          <a:xfrm>
            <a:off x="3914775" y="3141663"/>
            <a:ext cx="1543050" cy="396875"/>
          </a:xfrm>
          <a:prstGeom prst="rect">
            <a:avLst/>
          </a:prstGeom>
          <a:noFill/>
          <a:ln w="9525">
            <a:noFill/>
            <a:miter lim="800000"/>
            <a:headEnd/>
            <a:tailEnd/>
          </a:ln>
        </p:spPr>
        <p:txBody>
          <a:bodyPr>
            <a:spAutoFit/>
          </a:bodyPr>
          <a:lstStyle/>
          <a:p>
            <a:pPr algn="ctr" eaLnBrk="0" hangingPunct="0"/>
            <a:r>
              <a:rPr lang="en-US" altLang="zh-CN" sz="1000">
                <a:latin typeface="Calibri" pitchFamily="34" charset="0"/>
              </a:rPr>
              <a:t>Database Transaction Replication</a:t>
            </a:r>
          </a:p>
        </p:txBody>
      </p:sp>
      <p:sp>
        <p:nvSpPr>
          <p:cNvPr id="43040" name="Line 41"/>
          <p:cNvSpPr>
            <a:spLocks noChangeShapeType="1"/>
          </p:cNvSpPr>
          <p:nvPr/>
        </p:nvSpPr>
        <p:spPr bwMode="auto">
          <a:xfrm>
            <a:off x="641350" y="4114800"/>
            <a:ext cx="8107363" cy="17463"/>
          </a:xfrm>
          <a:prstGeom prst="line">
            <a:avLst/>
          </a:prstGeom>
          <a:noFill/>
          <a:ln w="50800">
            <a:solidFill>
              <a:schemeClr val="tx1"/>
            </a:solidFill>
            <a:round/>
            <a:headEnd/>
            <a:tailEnd/>
          </a:ln>
        </p:spPr>
        <p:txBody>
          <a:bodyPr/>
          <a:lstStyle/>
          <a:p>
            <a:endParaRPr lang="zh-CN" altLang="en-US"/>
          </a:p>
        </p:txBody>
      </p:sp>
      <p:pic>
        <p:nvPicPr>
          <p:cNvPr id="43041" name="Picture 42" descr="g6_g5"/>
          <p:cNvPicPr>
            <a:picLocks noChangeAspect="1" noChangeArrowheads="1"/>
          </p:cNvPicPr>
          <p:nvPr/>
        </p:nvPicPr>
        <p:blipFill>
          <a:blip r:embed="rId9" cstate="print"/>
          <a:srcRect l="4657" t="2985" r="54208" b="4477"/>
          <a:stretch>
            <a:fillRect/>
          </a:stretch>
        </p:blipFill>
        <p:spPr bwMode="auto">
          <a:xfrm>
            <a:off x="2906713" y="4597400"/>
            <a:ext cx="428625" cy="684213"/>
          </a:xfrm>
          <a:prstGeom prst="rect">
            <a:avLst/>
          </a:prstGeom>
          <a:noFill/>
          <a:ln w="9525">
            <a:noFill/>
            <a:miter lim="800000"/>
            <a:headEnd/>
            <a:tailEnd/>
          </a:ln>
        </p:spPr>
      </p:pic>
      <p:pic>
        <p:nvPicPr>
          <p:cNvPr id="43042" name="Picture 43" descr="g6_g5"/>
          <p:cNvPicPr>
            <a:picLocks noChangeAspect="1" noChangeArrowheads="1"/>
          </p:cNvPicPr>
          <p:nvPr/>
        </p:nvPicPr>
        <p:blipFill>
          <a:blip r:embed="rId9" cstate="print"/>
          <a:srcRect l="4657" t="2985" r="54208" b="4477"/>
          <a:stretch>
            <a:fillRect/>
          </a:stretch>
        </p:blipFill>
        <p:spPr bwMode="auto">
          <a:xfrm>
            <a:off x="5792788" y="4573588"/>
            <a:ext cx="428625" cy="684212"/>
          </a:xfrm>
          <a:prstGeom prst="rect">
            <a:avLst/>
          </a:prstGeom>
          <a:noFill/>
          <a:ln w="9525">
            <a:noFill/>
            <a:miter lim="800000"/>
            <a:headEnd/>
            <a:tailEnd/>
          </a:ln>
        </p:spPr>
      </p:pic>
      <p:sp>
        <p:nvSpPr>
          <p:cNvPr id="43043" name="Rectangle 44"/>
          <p:cNvSpPr>
            <a:spLocks noChangeArrowheads="1"/>
          </p:cNvSpPr>
          <p:nvPr/>
        </p:nvSpPr>
        <p:spPr bwMode="auto">
          <a:xfrm>
            <a:off x="4105275" y="2514600"/>
            <a:ext cx="1189038" cy="354013"/>
          </a:xfrm>
          <a:prstGeom prst="rect">
            <a:avLst/>
          </a:prstGeom>
          <a:noFill/>
          <a:ln w="9525">
            <a:solidFill>
              <a:schemeClr val="tx1"/>
            </a:solidFill>
            <a:miter lim="800000"/>
            <a:headEnd/>
            <a:tailEnd/>
          </a:ln>
        </p:spPr>
        <p:txBody>
          <a:bodyPr wrap="none" anchor="ctr"/>
          <a:lstStyle/>
          <a:p>
            <a:pPr algn="ctr"/>
            <a:r>
              <a:rPr lang="en-US" altLang="zh-CN" sz="1400">
                <a:latin typeface="Calibri" pitchFamily="34" charset="0"/>
              </a:rPr>
              <a:t>Database</a:t>
            </a:r>
          </a:p>
        </p:txBody>
      </p:sp>
      <p:sp>
        <p:nvSpPr>
          <p:cNvPr id="43044" name="Rectangle 45"/>
          <p:cNvSpPr>
            <a:spLocks noChangeArrowheads="1"/>
          </p:cNvSpPr>
          <p:nvPr/>
        </p:nvSpPr>
        <p:spPr bwMode="auto">
          <a:xfrm>
            <a:off x="4062413" y="5502275"/>
            <a:ext cx="1258887" cy="309563"/>
          </a:xfrm>
          <a:prstGeom prst="rect">
            <a:avLst/>
          </a:prstGeom>
          <a:noFill/>
          <a:ln w="9525">
            <a:solidFill>
              <a:schemeClr val="tx1"/>
            </a:solidFill>
            <a:miter lim="800000"/>
            <a:headEnd/>
            <a:tailEnd/>
          </a:ln>
        </p:spPr>
        <p:txBody>
          <a:bodyPr wrap="none" anchor="ctr"/>
          <a:lstStyle/>
          <a:p>
            <a:pPr algn="ctr"/>
            <a:r>
              <a:rPr lang="en-US" altLang="zh-CN" sz="1400">
                <a:latin typeface="Calibri" pitchFamily="34" charset="0"/>
              </a:rPr>
              <a:t>Storage</a:t>
            </a:r>
          </a:p>
        </p:txBody>
      </p:sp>
      <p:sp>
        <p:nvSpPr>
          <p:cNvPr id="43045" name="Rectangle 46"/>
          <p:cNvSpPr>
            <a:spLocks noChangeArrowheads="1"/>
          </p:cNvSpPr>
          <p:nvPr/>
        </p:nvSpPr>
        <p:spPr bwMode="auto">
          <a:xfrm>
            <a:off x="6332538" y="2657475"/>
            <a:ext cx="1549400" cy="249238"/>
          </a:xfrm>
          <a:prstGeom prst="rect">
            <a:avLst/>
          </a:prstGeom>
          <a:solidFill>
            <a:srgbClr val="99CCFF">
              <a:alpha val="76077"/>
            </a:srgbClr>
          </a:solidFill>
          <a:ln w="9525">
            <a:solidFill>
              <a:schemeClr val="tx1"/>
            </a:solidFill>
            <a:miter lim="800000"/>
            <a:headEnd/>
            <a:tailEnd/>
          </a:ln>
        </p:spPr>
        <p:txBody>
          <a:bodyPr wrap="none" anchor="ctr"/>
          <a:lstStyle/>
          <a:p>
            <a:pPr algn="ctr"/>
            <a:r>
              <a:rPr lang="en-US" altLang="zh-CN" sz="1200">
                <a:latin typeface="Calibri" pitchFamily="34" charset="0"/>
              </a:rPr>
              <a:t>Warm Standby Site</a:t>
            </a:r>
          </a:p>
        </p:txBody>
      </p:sp>
      <p:sp>
        <p:nvSpPr>
          <p:cNvPr id="43046" name="Rectangle 47"/>
          <p:cNvSpPr>
            <a:spLocks noChangeArrowheads="1"/>
          </p:cNvSpPr>
          <p:nvPr/>
        </p:nvSpPr>
        <p:spPr bwMode="auto">
          <a:xfrm>
            <a:off x="6327775" y="4208463"/>
            <a:ext cx="1549400" cy="249237"/>
          </a:xfrm>
          <a:prstGeom prst="rect">
            <a:avLst/>
          </a:prstGeom>
          <a:solidFill>
            <a:srgbClr val="800000">
              <a:alpha val="45882"/>
            </a:srgbClr>
          </a:solidFill>
          <a:ln w="9525">
            <a:solidFill>
              <a:schemeClr val="tx1"/>
            </a:solidFill>
            <a:miter lim="800000"/>
            <a:headEnd/>
            <a:tailEnd/>
          </a:ln>
        </p:spPr>
        <p:txBody>
          <a:bodyPr wrap="none" anchor="ctr"/>
          <a:lstStyle/>
          <a:p>
            <a:pPr algn="ctr"/>
            <a:r>
              <a:rPr lang="en-US" altLang="zh-CN" sz="1200">
                <a:latin typeface="Calibri" pitchFamily="34" charset="0"/>
              </a:rPr>
              <a:t>Cold Standby Site</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reeform 2"/>
          <p:cNvSpPr>
            <a:spLocks/>
          </p:cNvSpPr>
          <p:nvPr/>
        </p:nvSpPr>
        <p:spPr bwMode="auto">
          <a:xfrm>
            <a:off x="2454275" y="1477963"/>
            <a:ext cx="642938" cy="581025"/>
          </a:xfrm>
          <a:custGeom>
            <a:avLst/>
            <a:gdLst>
              <a:gd name="T0" fmla="*/ 0 w 460"/>
              <a:gd name="T1" fmla="*/ 2147483647 h 405"/>
              <a:gd name="T2" fmla="*/ 2147483647 w 460"/>
              <a:gd name="T3" fmla="*/ 2147483647 h 405"/>
              <a:gd name="T4" fmla="*/ 2147483647 w 460"/>
              <a:gd name="T5" fmla="*/ 0 h 405"/>
              <a:gd name="T6" fmla="*/ 0 w 460"/>
              <a:gd name="T7" fmla="*/ 2147483647 h 405"/>
              <a:gd name="T8" fmla="*/ 0 60000 65536"/>
              <a:gd name="T9" fmla="*/ 0 60000 65536"/>
              <a:gd name="T10" fmla="*/ 0 60000 65536"/>
              <a:gd name="T11" fmla="*/ 0 60000 65536"/>
              <a:gd name="T12" fmla="*/ 0 w 460"/>
              <a:gd name="T13" fmla="*/ 0 h 405"/>
              <a:gd name="T14" fmla="*/ 460 w 460"/>
              <a:gd name="T15" fmla="*/ 405 h 405"/>
            </a:gdLst>
            <a:ahLst/>
            <a:cxnLst>
              <a:cxn ang="T8">
                <a:pos x="T0" y="T1"/>
              </a:cxn>
              <a:cxn ang="T9">
                <a:pos x="T2" y="T3"/>
              </a:cxn>
              <a:cxn ang="T10">
                <a:pos x="T4" y="T5"/>
              </a:cxn>
              <a:cxn ang="T11">
                <a:pos x="T6" y="T7"/>
              </a:cxn>
            </a:cxnLst>
            <a:rect l="T12" t="T13" r="T14" b="T15"/>
            <a:pathLst>
              <a:path w="460" h="405">
                <a:moveTo>
                  <a:pt x="0" y="405"/>
                </a:moveTo>
                <a:lnTo>
                  <a:pt x="460" y="405"/>
                </a:lnTo>
                <a:lnTo>
                  <a:pt x="230" y="0"/>
                </a:lnTo>
                <a:lnTo>
                  <a:pt x="0" y="405"/>
                </a:lnTo>
                <a:close/>
              </a:path>
            </a:pathLst>
          </a:custGeom>
          <a:solidFill>
            <a:srgbClr val="B3CCE6"/>
          </a:solidFill>
          <a:ln w="12700">
            <a:noFill/>
            <a:round/>
            <a:headEnd/>
            <a:tailEnd/>
          </a:ln>
        </p:spPr>
        <p:txBody>
          <a:bodyPr/>
          <a:lstStyle/>
          <a:p>
            <a:endParaRPr lang="zh-CN" altLang="en-US"/>
          </a:p>
        </p:txBody>
      </p:sp>
      <p:sp>
        <p:nvSpPr>
          <p:cNvPr id="21507" name="Freeform 3"/>
          <p:cNvSpPr>
            <a:spLocks/>
          </p:cNvSpPr>
          <p:nvPr/>
        </p:nvSpPr>
        <p:spPr bwMode="auto">
          <a:xfrm>
            <a:off x="460375" y="4821238"/>
            <a:ext cx="4629150" cy="577850"/>
          </a:xfrm>
          <a:custGeom>
            <a:avLst/>
            <a:gdLst>
              <a:gd name="T0" fmla="*/ 2147483647 w 3317"/>
              <a:gd name="T1" fmla="*/ 0 h 403"/>
              <a:gd name="T2" fmla="*/ 2147483647 w 3317"/>
              <a:gd name="T3" fmla="*/ 0 h 403"/>
              <a:gd name="T4" fmla="*/ 2147483647 w 3317"/>
              <a:gd name="T5" fmla="*/ 2147483647 h 403"/>
              <a:gd name="T6" fmla="*/ 0 w 3317"/>
              <a:gd name="T7" fmla="*/ 2147483647 h 403"/>
              <a:gd name="T8" fmla="*/ 2147483647 w 3317"/>
              <a:gd name="T9" fmla="*/ 0 h 403"/>
              <a:gd name="T10" fmla="*/ 0 60000 65536"/>
              <a:gd name="T11" fmla="*/ 0 60000 65536"/>
              <a:gd name="T12" fmla="*/ 0 60000 65536"/>
              <a:gd name="T13" fmla="*/ 0 60000 65536"/>
              <a:gd name="T14" fmla="*/ 0 60000 65536"/>
              <a:gd name="T15" fmla="*/ 0 w 3317"/>
              <a:gd name="T16" fmla="*/ 0 h 403"/>
              <a:gd name="T17" fmla="*/ 3317 w 3317"/>
              <a:gd name="T18" fmla="*/ 403 h 403"/>
            </a:gdLst>
            <a:ahLst/>
            <a:cxnLst>
              <a:cxn ang="T10">
                <a:pos x="T0" y="T1"/>
              </a:cxn>
              <a:cxn ang="T11">
                <a:pos x="T2" y="T3"/>
              </a:cxn>
              <a:cxn ang="T12">
                <a:pos x="T4" y="T5"/>
              </a:cxn>
              <a:cxn ang="T13">
                <a:pos x="T6" y="T7"/>
              </a:cxn>
              <a:cxn ang="T14">
                <a:pos x="T8" y="T9"/>
              </a:cxn>
            </a:cxnLst>
            <a:rect l="T15" t="T16" r="T17" b="T18"/>
            <a:pathLst>
              <a:path w="3317" h="403">
                <a:moveTo>
                  <a:pt x="240" y="0"/>
                </a:moveTo>
                <a:lnTo>
                  <a:pt x="3096" y="0"/>
                </a:lnTo>
                <a:lnTo>
                  <a:pt x="3317" y="389"/>
                </a:lnTo>
                <a:lnTo>
                  <a:pt x="0" y="403"/>
                </a:lnTo>
                <a:lnTo>
                  <a:pt x="240" y="0"/>
                </a:lnTo>
                <a:close/>
              </a:path>
            </a:pathLst>
          </a:custGeom>
          <a:solidFill>
            <a:srgbClr val="B3CCE6">
              <a:alpha val="50195"/>
            </a:srgbClr>
          </a:solidFill>
          <a:ln w="12700">
            <a:noFill/>
            <a:round/>
            <a:headEnd/>
            <a:tailEnd/>
          </a:ln>
        </p:spPr>
        <p:txBody>
          <a:bodyPr/>
          <a:lstStyle/>
          <a:p>
            <a:endParaRPr lang="zh-CN" altLang="en-US"/>
          </a:p>
        </p:txBody>
      </p:sp>
      <p:sp>
        <p:nvSpPr>
          <p:cNvPr id="21508" name="Freeform 4"/>
          <p:cNvSpPr>
            <a:spLocks/>
          </p:cNvSpPr>
          <p:nvPr/>
        </p:nvSpPr>
        <p:spPr bwMode="auto">
          <a:xfrm>
            <a:off x="63500" y="5486400"/>
            <a:ext cx="5422900" cy="576263"/>
          </a:xfrm>
          <a:custGeom>
            <a:avLst/>
            <a:gdLst>
              <a:gd name="T0" fmla="*/ 2147483647 w 3887"/>
              <a:gd name="T1" fmla="*/ 2147483647 h 401"/>
              <a:gd name="T2" fmla="*/ 2147483647 w 3887"/>
              <a:gd name="T3" fmla="*/ 0 h 401"/>
              <a:gd name="T4" fmla="*/ 2147483647 w 3887"/>
              <a:gd name="T5" fmla="*/ 2147483647 h 401"/>
              <a:gd name="T6" fmla="*/ 0 w 3887"/>
              <a:gd name="T7" fmla="*/ 2147483647 h 401"/>
              <a:gd name="T8" fmla="*/ 2147483647 w 3887"/>
              <a:gd name="T9" fmla="*/ 2147483647 h 401"/>
              <a:gd name="T10" fmla="*/ 0 60000 65536"/>
              <a:gd name="T11" fmla="*/ 0 60000 65536"/>
              <a:gd name="T12" fmla="*/ 0 60000 65536"/>
              <a:gd name="T13" fmla="*/ 0 60000 65536"/>
              <a:gd name="T14" fmla="*/ 0 60000 65536"/>
              <a:gd name="T15" fmla="*/ 0 w 3887"/>
              <a:gd name="T16" fmla="*/ 0 h 401"/>
              <a:gd name="T17" fmla="*/ 3887 w 3887"/>
              <a:gd name="T18" fmla="*/ 401 h 401"/>
            </a:gdLst>
            <a:ahLst/>
            <a:cxnLst>
              <a:cxn ang="T10">
                <a:pos x="T0" y="T1"/>
              </a:cxn>
              <a:cxn ang="T11">
                <a:pos x="T2" y="T3"/>
              </a:cxn>
              <a:cxn ang="T12">
                <a:pos x="T4" y="T5"/>
              </a:cxn>
              <a:cxn ang="T13">
                <a:pos x="T6" y="T7"/>
              </a:cxn>
              <a:cxn ang="T14">
                <a:pos x="T8" y="T9"/>
              </a:cxn>
            </a:cxnLst>
            <a:rect l="T15" t="T16" r="T17" b="T18"/>
            <a:pathLst>
              <a:path w="3887" h="401">
                <a:moveTo>
                  <a:pt x="236" y="2"/>
                </a:moveTo>
                <a:lnTo>
                  <a:pt x="3644" y="0"/>
                </a:lnTo>
                <a:lnTo>
                  <a:pt x="3887" y="401"/>
                </a:lnTo>
                <a:lnTo>
                  <a:pt x="0" y="401"/>
                </a:lnTo>
                <a:lnTo>
                  <a:pt x="236" y="2"/>
                </a:lnTo>
                <a:close/>
              </a:path>
            </a:pathLst>
          </a:custGeom>
          <a:solidFill>
            <a:srgbClr val="B3CCE6"/>
          </a:solidFill>
          <a:ln w="12700">
            <a:noFill/>
            <a:round/>
            <a:headEnd/>
            <a:tailEnd/>
          </a:ln>
        </p:spPr>
        <p:txBody>
          <a:bodyPr/>
          <a:lstStyle/>
          <a:p>
            <a:endParaRPr lang="zh-CN" altLang="en-US"/>
          </a:p>
        </p:txBody>
      </p:sp>
      <p:sp>
        <p:nvSpPr>
          <p:cNvPr id="21509" name="Freeform 5"/>
          <p:cNvSpPr>
            <a:spLocks/>
          </p:cNvSpPr>
          <p:nvPr/>
        </p:nvSpPr>
        <p:spPr bwMode="auto">
          <a:xfrm>
            <a:off x="1277938" y="3478213"/>
            <a:ext cx="2992437" cy="590550"/>
          </a:xfrm>
          <a:custGeom>
            <a:avLst/>
            <a:gdLst>
              <a:gd name="T0" fmla="*/ 0 w 2144"/>
              <a:gd name="T1" fmla="*/ 2147483647 h 411"/>
              <a:gd name="T2" fmla="*/ 2147483647 w 2144"/>
              <a:gd name="T3" fmla="*/ 2147483647 h 411"/>
              <a:gd name="T4" fmla="*/ 2147483647 w 2144"/>
              <a:gd name="T5" fmla="*/ 0 h 411"/>
              <a:gd name="T6" fmla="*/ 2147483647 w 2144"/>
              <a:gd name="T7" fmla="*/ 2147483647 h 411"/>
              <a:gd name="T8" fmla="*/ 0 w 2144"/>
              <a:gd name="T9" fmla="*/ 2147483647 h 411"/>
              <a:gd name="T10" fmla="*/ 0 60000 65536"/>
              <a:gd name="T11" fmla="*/ 0 60000 65536"/>
              <a:gd name="T12" fmla="*/ 0 60000 65536"/>
              <a:gd name="T13" fmla="*/ 0 60000 65536"/>
              <a:gd name="T14" fmla="*/ 0 60000 65536"/>
              <a:gd name="T15" fmla="*/ 0 w 2144"/>
              <a:gd name="T16" fmla="*/ 0 h 411"/>
              <a:gd name="T17" fmla="*/ 2144 w 2144"/>
              <a:gd name="T18" fmla="*/ 411 h 411"/>
            </a:gdLst>
            <a:ahLst/>
            <a:cxnLst>
              <a:cxn ang="T10">
                <a:pos x="T0" y="T1"/>
              </a:cxn>
              <a:cxn ang="T11">
                <a:pos x="T2" y="T3"/>
              </a:cxn>
              <a:cxn ang="T12">
                <a:pos x="T4" y="T5"/>
              </a:cxn>
              <a:cxn ang="T13">
                <a:pos x="T6" y="T7"/>
              </a:cxn>
              <a:cxn ang="T14">
                <a:pos x="T8" y="T9"/>
              </a:cxn>
            </a:cxnLst>
            <a:rect l="T15" t="T16" r="T17" b="T18"/>
            <a:pathLst>
              <a:path w="2144" h="411">
                <a:moveTo>
                  <a:pt x="0" y="411"/>
                </a:moveTo>
                <a:lnTo>
                  <a:pt x="2144" y="408"/>
                </a:lnTo>
                <a:lnTo>
                  <a:pt x="1892" y="0"/>
                </a:lnTo>
                <a:lnTo>
                  <a:pt x="229" y="1"/>
                </a:lnTo>
                <a:lnTo>
                  <a:pt x="0" y="411"/>
                </a:lnTo>
                <a:close/>
              </a:path>
            </a:pathLst>
          </a:custGeom>
          <a:solidFill>
            <a:srgbClr val="B3CCE6">
              <a:alpha val="50195"/>
            </a:srgbClr>
          </a:solidFill>
          <a:ln w="12700">
            <a:noFill/>
            <a:round/>
            <a:headEnd/>
            <a:tailEnd/>
          </a:ln>
        </p:spPr>
        <p:txBody>
          <a:bodyPr/>
          <a:lstStyle/>
          <a:p>
            <a:endParaRPr lang="zh-CN" altLang="en-US"/>
          </a:p>
        </p:txBody>
      </p:sp>
      <p:sp>
        <p:nvSpPr>
          <p:cNvPr id="21510" name="Freeform 6"/>
          <p:cNvSpPr>
            <a:spLocks/>
          </p:cNvSpPr>
          <p:nvPr/>
        </p:nvSpPr>
        <p:spPr bwMode="auto">
          <a:xfrm>
            <a:off x="863600" y="4154488"/>
            <a:ext cx="3822700" cy="579437"/>
          </a:xfrm>
          <a:custGeom>
            <a:avLst/>
            <a:gdLst>
              <a:gd name="T0" fmla="*/ 2147483647 w 2740"/>
              <a:gd name="T1" fmla="*/ 2147483647 h 404"/>
              <a:gd name="T2" fmla="*/ 2147483647 w 2740"/>
              <a:gd name="T3" fmla="*/ 0 h 404"/>
              <a:gd name="T4" fmla="*/ 2147483647 w 2740"/>
              <a:gd name="T5" fmla="*/ 2147483647 h 404"/>
              <a:gd name="T6" fmla="*/ 0 w 2740"/>
              <a:gd name="T7" fmla="*/ 2147483647 h 404"/>
              <a:gd name="T8" fmla="*/ 2147483647 w 2740"/>
              <a:gd name="T9" fmla="*/ 2147483647 h 404"/>
              <a:gd name="T10" fmla="*/ 0 60000 65536"/>
              <a:gd name="T11" fmla="*/ 0 60000 65536"/>
              <a:gd name="T12" fmla="*/ 0 60000 65536"/>
              <a:gd name="T13" fmla="*/ 0 60000 65536"/>
              <a:gd name="T14" fmla="*/ 0 60000 65536"/>
              <a:gd name="T15" fmla="*/ 0 w 2740"/>
              <a:gd name="T16" fmla="*/ 0 h 404"/>
              <a:gd name="T17" fmla="*/ 2740 w 2740"/>
              <a:gd name="T18" fmla="*/ 404 h 404"/>
            </a:gdLst>
            <a:ahLst/>
            <a:cxnLst>
              <a:cxn ang="T10">
                <a:pos x="T0" y="T1"/>
              </a:cxn>
              <a:cxn ang="T11">
                <a:pos x="T2" y="T3"/>
              </a:cxn>
              <a:cxn ang="T12">
                <a:pos x="T4" y="T5"/>
              </a:cxn>
              <a:cxn ang="T13">
                <a:pos x="T6" y="T7"/>
              </a:cxn>
              <a:cxn ang="T14">
                <a:pos x="T8" y="T9"/>
              </a:cxn>
            </a:cxnLst>
            <a:rect l="T15" t="T16" r="T17" b="T18"/>
            <a:pathLst>
              <a:path w="2740" h="404">
                <a:moveTo>
                  <a:pt x="241" y="3"/>
                </a:moveTo>
                <a:lnTo>
                  <a:pt x="2513" y="0"/>
                </a:lnTo>
                <a:lnTo>
                  <a:pt x="2740" y="404"/>
                </a:lnTo>
                <a:lnTo>
                  <a:pt x="0" y="404"/>
                </a:lnTo>
                <a:lnTo>
                  <a:pt x="241" y="3"/>
                </a:lnTo>
                <a:close/>
              </a:path>
            </a:pathLst>
          </a:custGeom>
          <a:solidFill>
            <a:srgbClr val="B3CCE6"/>
          </a:solidFill>
          <a:ln w="12700">
            <a:noFill/>
            <a:round/>
            <a:headEnd/>
            <a:tailEnd/>
          </a:ln>
        </p:spPr>
        <p:txBody>
          <a:bodyPr/>
          <a:lstStyle/>
          <a:p>
            <a:endParaRPr lang="zh-CN" altLang="en-US"/>
          </a:p>
        </p:txBody>
      </p:sp>
      <p:sp>
        <p:nvSpPr>
          <p:cNvPr id="21511" name="Freeform 7"/>
          <p:cNvSpPr>
            <a:spLocks/>
          </p:cNvSpPr>
          <p:nvPr/>
        </p:nvSpPr>
        <p:spPr bwMode="auto">
          <a:xfrm>
            <a:off x="1692275" y="2816225"/>
            <a:ext cx="2165350" cy="574675"/>
          </a:xfrm>
          <a:custGeom>
            <a:avLst/>
            <a:gdLst>
              <a:gd name="T0" fmla="*/ 0 w 1525"/>
              <a:gd name="T1" fmla="*/ 2147483647 h 400"/>
              <a:gd name="T2" fmla="*/ 2147483647 w 1525"/>
              <a:gd name="T3" fmla="*/ 2147483647 h 400"/>
              <a:gd name="T4" fmla="*/ 2147483647 w 1525"/>
              <a:gd name="T5" fmla="*/ 0 h 400"/>
              <a:gd name="T6" fmla="*/ 2147483647 w 1525"/>
              <a:gd name="T7" fmla="*/ 0 h 400"/>
              <a:gd name="T8" fmla="*/ 0 w 1525"/>
              <a:gd name="T9" fmla="*/ 2147483647 h 400"/>
              <a:gd name="T10" fmla="*/ 0 60000 65536"/>
              <a:gd name="T11" fmla="*/ 0 60000 65536"/>
              <a:gd name="T12" fmla="*/ 0 60000 65536"/>
              <a:gd name="T13" fmla="*/ 0 60000 65536"/>
              <a:gd name="T14" fmla="*/ 0 60000 65536"/>
              <a:gd name="T15" fmla="*/ 0 w 1525"/>
              <a:gd name="T16" fmla="*/ 0 h 400"/>
              <a:gd name="T17" fmla="*/ 1525 w 1525"/>
              <a:gd name="T18" fmla="*/ 400 h 400"/>
            </a:gdLst>
            <a:ahLst/>
            <a:cxnLst>
              <a:cxn ang="T10">
                <a:pos x="T0" y="T1"/>
              </a:cxn>
              <a:cxn ang="T11">
                <a:pos x="T2" y="T3"/>
              </a:cxn>
              <a:cxn ang="T12">
                <a:pos x="T4" y="T5"/>
              </a:cxn>
              <a:cxn ang="T13">
                <a:pos x="T6" y="T7"/>
              </a:cxn>
              <a:cxn ang="T14">
                <a:pos x="T8" y="T9"/>
              </a:cxn>
            </a:cxnLst>
            <a:rect l="T15" t="T16" r="T17" b="T18"/>
            <a:pathLst>
              <a:path w="1525" h="400">
                <a:moveTo>
                  <a:pt x="0" y="400"/>
                </a:moveTo>
                <a:lnTo>
                  <a:pt x="1525" y="400"/>
                </a:lnTo>
                <a:lnTo>
                  <a:pt x="1294" y="0"/>
                </a:lnTo>
                <a:lnTo>
                  <a:pt x="227" y="0"/>
                </a:lnTo>
                <a:lnTo>
                  <a:pt x="0" y="400"/>
                </a:lnTo>
                <a:close/>
              </a:path>
            </a:pathLst>
          </a:custGeom>
          <a:solidFill>
            <a:srgbClr val="B3CCE6"/>
          </a:solidFill>
          <a:ln w="12700">
            <a:noFill/>
            <a:round/>
            <a:headEnd/>
            <a:tailEnd/>
          </a:ln>
        </p:spPr>
        <p:txBody>
          <a:bodyPr/>
          <a:lstStyle/>
          <a:p>
            <a:endParaRPr lang="zh-CN" altLang="en-US"/>
          </a:p>
        </p:txBody>
      </p:sp>
      <p:sp>
        <p:nvSpPr>
          <p:cNvPr id="21512" name="Freeform 8"/>
          <p:cNvSpPr>
            <a:spLocks/>
          </p:cNvSpPr>
          <p:nvPr/>
        </p:nvSpPr>
        <p:spPr bwMode="auto">
          <a:xfrm>
            <a:off x="2084388" y="2146300"/>
            <a:ext cx="1382712" cy="584200"/>
          </a:xfrm>
          <a:custGeom>
            <a:avLst/>
            <a:gdLst>
              <a:gd name="T0" fmla="*/ 0 w 992"/>
              <a:gd name="T1" fmla="*/ 2147483647 h 407"/>
              <a:gd name="T2" fmla="*/ 2147483647 w 992"/>
              <a:gd name="T3" fmla="*/ 2147483647 h 407"/>
              <a:gd name="T4" fmla="*/ 2147483647 w 992"/>
              <a:gd name="T5" fmla="*/ 0 h 407"/>
              <a:gd name="T6" fmla="*/ 2147483647 w 992"/>
              <a:gd name="T7" fmla="*/ 0 h 407"/>
              <a:gd name="T8" fmla="*/ 0 w 992"/>
              <a:gd name="T9" fmla="*/ 2147483647 h 407"/>
              <a:gd name="T10" fmla="*/ 0 60000 65536"/>
              <a:gd name="T11" fmla="*/ 0 60000 65536"/>
              <a:gd name="T12" fmla="*/ 0 60000 65536"/>
              <a:gd name="T13" fmla="*/ 0 60000 65536"/>
              <a:gd name="T14" fmla="*/ 0 60000 65536"/>
              <a:gd name="T15" fmla="*/ 0 w 992"/>
              <a:gd name="T16" fmla="*/ 0 h 407"/>
              <a:gd name="T17" fmla="*/ 992 w 992"/>
              <a:gd name="T18" fmla="*/ 407 h 407"/>
            </a:gdLst>
            <a:ahLst/>
            <a:cxnLst>
              <a:cxn ang="T10">
                <a:pos x="T0" y="T1"/>
              </a:cxn>
              <a:cxn ang="T11">
                <a:pos x="T2" y="T3"/>
              </a:cxn>
              <a:cxn ang="T12">
                <a:pos x="T4" y="T5"/>
              </a:cxn>
              <a:cxn ang="T13">
                <a:pos x="T6" y="T7"/>
              </a:cxn>
              <a:cxn ang="T14">
                <a:pos x="T8" y="T9"/>
              </a:cxn>
            </a:cxnLst>
            <a:rect l="T15" t="T16" r="T17" b="T18"/>
            <a:pathLst>
              <a:path w="992" h="407">
                <a:moveTo>
                  <a:pt x="0" y="407"/>
                </a:moveTo>
                <a:lnTo>
                  <a:pt x="992" y="407"/>
                </a:lnTo>
                <a:lnTo>
                  <a:pt x="762" y="0"/>
                </a:lnTo>
                <a:lnTo>
                  <a:pt x="231" y="0"/>
                </a:lnTo>
                <a:lnTo>
                  <a:pt x="0" y="407"/>
                </a:lnTo>
                <a:close/>
              </a:path>
            </a:pathLst>
          </a:custGeom>
          <a:solidFill>
            <a:srgbClr val="B3CCE6">
              <a:alpha val="50195"/>
            </a:srgbClr>
          </a:solidFill>
          <a:ln w="12700">
            <a:noFill/>
            <a:round/>
            <a:headEnd/>
            <a:tailEnd/>
          </a:ln>
        </p:spPr>
        <p:txBody>
          <a:bodyPr/>
          <a:lstStyle/>
          <a:p>
            <a:endParaRPr lang="zh-CN" altLang="en-US"/>
          </a:p>
        </p:txBody>
      </p:sp>
      <p:sp>
        <p:nvSpPr>
          <p:cNvPr id="21513" name="Rectangle 9"/>
          <p:cNvSpPr>
            <a:spLocks noGrp="1" noChangeArrowheads="1"/>
          </p:cNvSpPr>
          <p:nvPr>
            <p:ph type="title"/>
          </p:nvPr>
        </p:nvSpPr>
        <p:spPr>
          <a:xfrm>
            <a:off x="71438" y="12700"/>
            <a:ext cx="6775450" cy="1143000"/>
          </a:xfrm>
        </p:spPr>
        <p:txBody>
          <a:bodyPr/>
          <a:lstStyle/>
          <a:p>
            <a:pPr eaLnBrk="1" hangingPunct="1"/>
            <a:r>
              <a:rPr lang="zh-CN" altLang="en-US" smtClean="0">
                <a:ea typeface="宋体" charset="-122"/>
              </a:rPr>
              <a:t>提高业务连续性</a:t>
            </a:r>
          </a:p>
        </p:txBody>
      </p:sp>
      <p:sp>
        <p:nvSpPr>
          <p:cNvPr id="21514" name="Text Box 10"/>
          <p:cNvSpPr txBox="1">
            <a:spLocks noChangeArrowheads="1"/>
          </p:cNvSpPr>
          <p:nvPr/>
        </p:nvSpPr>
        <p:spPr bwMode="auto">
          <a:xfrm>
            <a:off x="1343025" y="1566863"/>
            <a:ext cx="2860675" cy="519112"/>
          </a:xfrm>
          <a:prstGeom prst="rect">
            <a:avLst/>
          </a:prstGeom>
          <a:noFill/>
          <a:ln w="12700">
            <a:noFill/>
            <a:miter lim="800000"/>
            <a:headEnd type="none" w="sm" len="sm"/>
            <a:tailEnd type="none" w="sm" len="sm"/>
          </a:ln>
        </p:spPr>
        <p:txBody>
          <a:bodyPr wrap="none">
            <a:spAutoFit/>
          </a:bodyPr>
          <a:lstStyle/>
          <a:p>
            <a:pPr algn="ctr"/>
            <a:r>
              <a:rPr lang="zh-CN" altLang="en-US" sz="1600"/>
              <a:t>多结点连续可用性</a:t>
            </a:r>
          </a:p>
          <a:p>
            <a:pPr algn="ctr"/>
            <a:r>
              <a:rPr lang="en-US" altLang="zh-CN" sz="1200"/>
              <a:t>HA Clusters &amp; Synchronous Replication</a:t>
            </a:r>
          </a:p>
        </p:txBody>
      </p:sp>
      <p:sp>
        <p:nvSpPr>
          <p:cNvPr id="21515" name="Text Box 11"/>
          <p:cNvSpPr txBox="1">
            <a:spLocks noChangeArrowheads="1"/>
          </p:cNvSpPr>
          <p:nvPr/>
        </p:nvSpPr>
        <p:spPr bwMode="auto">
          <a:xfrm>
            <a:off x="1238250" y="4821238"/>
            <a:ext cx="3025775" cy="519112"/>
          </a:xfrm>
          <a:prstGeom prst="rect">
            <a:avLst/>
          </a:prstGeom>
          <a:noFill/>
          <a:ln w="12700">
            <a:noFill/>
            <a:miter lim="800000"/>
            <a:headEnd type="none" w="sm" len="sm"/>
            <a:tailEnd type="none" w="sm" len="sm"/>
          </a:ln>
        </p:spPr>
        <p:txBody>
          <a:bodyPr wrap="none">
            <a:spAutoFit/>
          </a:bodyPr>
          <a:lstStyle/>
          <a:p>
            <a:pPr algn="ctr"/>
            <a:r>
              <a:rPr lang="zh-CN" altLang="en-US" sz="1600"/>
              <a:t>服务器可用</a:t>
            </a:r>
          </a:p>
          <a:p>
            <a:pPr algn="ctr"/>
            <a:r>
              <a:rPr lang="zh-CN" altLang="en-US" sz="1200"/>
              <a:t>硬件冗余</a:t>
            </a:r>
            <a:r>
              <a:rPr lang="en-US" altLang="zh-CN" sz="1200"/>
              <a:t>:RAID/Mirroring/ Hot Swap CPUs</a:t>
            </a:r>
          </a:p>
        </p:txBody>
      </p:sp>
      <p:sp>
        <p:nvSpPr>
          <p:cNvPr id="21516" name="Text Box 12"/>
          <p:cNvSpPr txBox="1">
            <a:spLocks noChangeArrowheads="1"/>
          </p:cNvSpPr>
          <p:nvPr/>
        </p:nvSpPr>
        <p:spPr bwMode="auto">
          <a:xfrm>
            <a:off x="1600200" y="5487988"/>
            <a:ext cx="2293938" cy="519112"/>
          </a:xfrm>
          <a:prstGeom prst="rect">
            <a:avLst/>
          </a:prstGeom>
          <a:noFill/>
          <a:ln w="12700">
            <a:noFill/>
            <a:miter lim="800000"/>
            <a:headEnd type="none" w="sm" len="sm"/>
            <a:tailEnd type="none" w="sm" len="sm"/>
          </a:ln>
        </p:spPr>
        <p:txBody>
          <a:bodyPr wrap="none">
            <a:spAutoFit/>
          </a:bodyPr>
          <a:lstStyle/>
          <a:p>
            <a:pPr algn="ctr"/>
            <a:r>
              <a:rPr lang="zh-CN" altLang="en-US" sz="1600"/>
              <a:t>服务器恢复</a:t>
            </a:r>
          </a:p>
          <a:p>
            <a:pPr algn="ctr"/>
            <a:r>
              <a:rPr lang="zh-CN" altLang="en-US" sz="1200"/>
              <a:t>冷备份</a:t>
            </a:r>
            <a:r>
              <a:rPr lang="en-US" altLang="zh-CN" sz="1200"/>
              <a:t>:  </a:t>
            </a:r>
            <a:r>
              <a:rPr lang="zh-CN" altLang="en-US" sz="1200"/>
              <a:t>备份和恢复数据库日志</a:t>
            </a:r>
          </a:p>
        </p:txBody>
      </p:sp>
      <p:sp>
        <p:nvSpPr>
          <p:cNvPr id="21517" name="Text Box 13"/>
          <p:cNvSpPr txBox="1">
            <a:spLocks noChangeArrowheads="1"/>
          </p:cNvSpPr>
          <p:nvPr/>
        </p:nvSpPr>
        <p:spPr bwMode="auto">
          <a:xfrm>
            <a:off x="1501775" y="3521075"/>
            <a:ext cx="2554288" cy="519113"/>
          </a:xfrm>
          <a:prstGeom prst="rect">
            <a:avLst/>
          </a:prstGeom>
          <a:noFill/>
          <a:ln w="12700">
            <a:noFill/>
            <a:miter lim="800000"/>
            <a:headEnd type="none" w="sm" len="sm"/>
            <a:tailEnd type="none" w="sm" len="sm"/>
          </a:ln>
        </p:spPr>
        <p:txBody>
          <a:bodyPr wrap="none">
            <a:spAutoFit/>
          </a:bodyPr>
          <a:lstStyle/>
          <a:p>
            <a:pPr algn="ctr"/>
            <a:r>
              <a:rPr lang="zh-CN" altLang="en-US" sz="1600"/>
              <a:t>多结点</a:t>
            </a:r>
          </a:p>
          <a:p>
            <a:pPr algn="ctr"/>
            <a:r>
              <a:rPr lang="en-US" altLang="zh-CN" sz="1200"/>
              <a:t>File Availability Storage Replication</a:t>
            </a:r>
          </a:p>
        </p:txBody>
      </p:sp>
      <p:sp>
        <p:nvSpPr>
          <p:cNvPr id="21518" name="Text Box 14"/>
          <p:cNvSpPr txBox="1">
            <a:spLocks noChangeArrowheads="1"/>
          </p:cNvSpPr>
          <p:nvPr/>
        </p:nvSpPr>
        <p:spPr bwMode="auto">
          <a:xfrm>
            <a:off x="2243138" y="4176713"/>
            <a:ext cx="1063625" cy="519112"/>
          </a:xfrm>
          <a:prstGeom prst="rect">
            <a:avLst/>
          </a:prstGeom>
          <a:noFill/>
          <a:ln w="12700">
            <a:noFill/>
            <a:miter lim="800000"/>
            <a:headEnd type="none" w="sm" len="sm"/>
            <a:tailEnd type="none" w="sm" len="sm"/>
          </a:ln>
        </p:spPr>
        <p:txBody>
          <a:bodyPr wrap="none">
            <a:spAutoFit/>
          </a:bodyPr>
          <a:lstStyle/>
          <a:p>
            <a:pPr algn="ctr"/>
            <a:r>
              <a:rPr lang="zh-CN" altLang="en-US" sz="1600"/>
              <a:t>站点可用</a:t>
            </a:r>
          </a:p>
          <a:p>
            <a:pPr algn="ctr"/>
            <a:r>
              <a:rPr lang="en-US" altLang="zh-CN" sz="1200"/>
              <a:t>HA &amp; Cluster</a:t>
            </a:r>
          </a:p>
        </p:txBody>
      </p:sp>
      <p:sp>
        <p:nvSpPr>
          <p:cNvPr id="21519" name="Text Box 15"/>
          <p:cNvSpPr txBox="1">
            <a:spLocks noChangeArrowheads="1"/>
          </p:cNvSpPr>
          <p:nvPr/>
        </p:nvSpPr>
        <p:spPr bwMode="auto">
          <a:xfrm>
            <a:off x="1830388" y="2830513"/>
            <a:ext cx="1887537" cy="519112"/>
          </a:xfrm>
          <a:prstGeom prst="rect">
            <a:avLst/>
          </a:prstGeom>
          <a:noFill/>
          <a:ln w="12700">
            <a:noFill/>
            <a:miter lim="800000"/>
            <a:headEnd type="none" w="sm" len="sm"/>
            <a:tailEnd type="none" w="sm" len="sm"/>
          </a:ln>
        </p:spPr>
        <p:txBody>
          <a:bodyPr wrap="none">
            <a:spAutoFit/>
          </a:bodyPr>
          <a:lstStyle/>
          <a:p>
            <a:pPr algn="ctr"/>
            <a:r>
              <a:rPr lang="zh-CN" altLang="en-US" sz="1600"/>
              <a:t>多结点</a:t>
            </a:r>
            <a:r>
              <a:rPr lang="en-US" altLang="zh-CN" sz="1600"/>
              <a:t>HA: </a:t>
            </a:r>
            <a:r>
              <a:rPr lang="zh-CN" altLang="en-US" sz="1600"/>
              <a:t>异步</a:t>
            </a:r>
            <a:endParaRPr lang="zh-CN" altLang="en-US" sz="2000"/>
          </a:p>
          <a:p>
            <a:pPr algn="ctr"/>
            <a:r>
              <a:rPr lang="en-US" altLang="zh-CN" sz="1200"/>
              <a:t>Transactional Replication</a:t>
            </a:r>
          </a:p>
        </p:txBody>
      </p:sp>
      <p:sp>
        <p:nvSpPr>
          <p:cNvPr id="21520" name="Text Box 16"/>
          <p:cNvSpPr txBox="1">
            <a:spLocks noChangeArrowheads="1"/>
          </p:cNvSpPr>
          <p:nvPr/>
        </p:nvSpPr>
        <p:spPr bwMode="auto">
          <a:xfrm>
            <a:off x="1528763" y="2195513"/>
            <a:ext cx="2489200" cy="519112"/>
          </a:xfrm>
          <a:prstGeom prst="rect">
            <a:avLst/>
          </a:prstGeom>
          <a:noFill/>
          <a:ln w="12700">
            <a:noFill/>
            <a:miter lim="800000"/>
            <a:headEnd type="none" w="sm" len="sm"/>
            <a:tailEnd type="none" w="sm" len="sm"/>
          </a:ln>
        </p:spPr>
        <p:txBody>
          <a:bodyPr wrap="none">
            <a:spAutoFit/>
          </a:bodyPr>
          <a:lstStyle/>
          <a:p>
            <a:pPr algn="ctr"/>
            <a:r>
              <a:rPr lang="zh-CN" altLang="en-US" sz="1600"/>
              <a:t>多结点容灾</a:t>
            </a:r>
            <a:r>
              <a:rPr lang="en-US" altLang="zh-CN" sz="1600"/>
              <a:t>&amp; HA: </a:t>
            </a:r>
            <a:r>
              <a:rPr lang="zh-CN" altLang="en-US" sz="1600"/>
              <a:t>同步 </a:t>
            </a:r>
          </a:p>
          <a:p>
            <a:pPr algn="ctr"/>
            <a:r>
              <a:rPr lang="en-US" altLang="zh-CN" sz="1200"/>
              <a:t>Storage &amp; Transaction Replication</a:t>
            </a:r>
          </a:p>
        </p:txBody>
      </p:sp>
      <p:sp>
        <p:nvSpPr>
          <p:cNvPr id="55313" name="Text Box 17"/>
          <p:cNvSpPr txBox="1">
            <a:spLocks noChangeArrowheads="1"/>
          </p:cNvSpPr>
          <p:nvPr/>
        </p:nvSpPr>
        <p:spPr bwMode="auto">
          <a:xfrm>
            <a:off x="5457825" y="1577975"/>
            <a:ext cx="3390900" cy="517525"/>
          </a:xfrm>
          <a:prstGeom prst="rect">
            <a:avLst/>
          </a:prstGeom>
          <a:noFill/>
          <a:ln w="9525">
            <a:noFill/>
            <a:miter lim="800000"/>
            <a:headEnd/>
            <a:tailEnd/>
          </a:ln>
        </p:spPr>
        <p:txBody>
          <a:bodyPr wrap="none">
            <a:spAutoFit/>
          </a:bodyPr>
          <a:lstStyle/>
          <a:p>
            <a:pPr eaLnBrk="0" hangingPunct="0"/>
            <a:r>
              <a:rPr lang="en-US" altLang="zh-CN" sz="1400" b="1">
                <a:solidFill>
                  <a:schemeClr val="accent1"/>
                </a:solidFill>
              </a:rPr>
              <a:t>ASE HA Option + Storage Replication </a:t>
            </a:r>
          </a:p>
          <a:p>
            <a:pPr eaLnBrk="0" hangingPunct="0"/>
            <a:r>
              <a:rPr lang="en-US" altLang="zh-CN" sz="1400" b="1">
                <a:solidFill>
                  <a:schemeClr val="accent1"/>
                </a:solidFill>
              </a:rPr>
              <a:t>+ Sybase Mirror Activator </a:t>
            </a:r>
          </a:p>
        </p:txBody>
      </p:sp>
      <p:sp>
        <p:nvSpPr>
          <p:cNvPr id="21522" name="Line 18"/>
          <p:cNvSpPr>
            <a:spLocks noChangeShapeType="1"/>
          </p:cNvSpPr>
          <p:nvPr/>
        </p:nvSpPr>
        <p:spPr bwMode="auto">
          <a:xfrm>
            <a:off x="122238" y="2100263"/>
            <a:ext cx="8736012" cy="0"/>
          </a:xfrm>
          <a:prstGeom prst="line">
            <a:avLst/>
          </a:prstGeom>
          <a:noFill/>
          <a:ln w="9525">
            <a:solidFill>
              <a:schemeClr val="tx1"/>
            </a:solidFill>
            <a:prstDash val="sysDot"/>
            <a:round/>
            <a:headEnd/>
            <a:tailEnd/>
          </a:ln>
        </p:spPr>
        <p:txBody>
          <a:bodyPr/>
          <a:lstStyle/>
          <a:p>
            <a:endParaRPr lang="zh-CN" altLang="en-US"/>
          </a:p>
        </p:txBody>
      </p:sp>
      <p:sp>
        <p:nvSpPr>
          <p:cNvPr id="21523" name="Line 19"/>
          <p:cNvSpPr>
            <a:spLocks noChangeShapeType="1"/>
          </p:cNvSpPr>
          <p:nvPr/>
        </p:nvSpPr>
        <p:spPr bwMode="auto">
          <a:xfrm>
            <a:off x="122238" y="2770188"/>
            <a:ext cx="8736012" cy="0"/>
          </a:xfrm>
          <a:prstGeom prst="line">
            <a:avLst/>
          </a:prstGeom>
          <a:noFill/>
          <a:ln w="9525">
            <a:solidFill>
              <a:schemeClr val="tx1"/>
            </a:solidFill>
            <a:prstDash val="sysDot"/>
            <a:round/>
            <a:headEnd/>
            <a:tailEnd/>
          </a:ln>
        </p:spPr>
        <p:txBody>
          <a:bodyPr/>
          <a:lstStyle/>
          <a:p>
            <a:endParaRPr lang="zh-CN" altLang="en-US"/>
          </a:p>
        </p:txBody>
      </p:sp>
      <p:sp>
        <p:nvSpPr>
          <p:cNvPr id="21524" name="Line 20"/>
          <p:cNvSpPr>
            <a:spLocks noChangeShapeType="1"/>
          </p:cNvSpPr>
          <p:nvPr/>
        </p:nvSpPr>
        <p:spPr bwMode="auto">
          <a:xfrm>
            <a:off x="122238" y="3440113"/>
            <a:ext cx="8736012" cy="0"/>
          </a:xfrm>
          <a:prstGeom prst="line">
            <a:avLst/>
          </a:prstGeom>
          <a:noFill/>
          <a:ln w="9525">
            <a:solidFill>
              <a:schemeClr val="tx1"/>
            </a:solidFill>
            <a:prstDash val="sysDot"/>
            <a:round/>
            <a:headEnd/>
            <a:tailEnd/>
          </a:ln>
        </p:spPr>
        <p:txBody>
          <a:bodyPr/>
          <a:lstStyle/>
          <a:p>
            <a:endParaRPr lang="zh-CN" altLang="en-US"/>
          </a:p>
        </p:txBody>
      </p:sp>
      <p:sp>
        <p:nvSpPr>
          <p:cNvPr id="55317" name="Text Box 21"/>
          <p:cNvSpPr txBox="1">
            <a:spLocks noChangeArrowheads="1"/>
          </p:cNvSpPr>
          <p:nvPr/>
        </p:nvSpPr>
        <p:spPr bwMode="auto">
          <a:xfrm>
            <a:off x="5457825" y="2219325"/>
            <a:ext cx="3533775" cy="517525"/>
          </a:xfrm>
          <a:prstGeom prst="rect">
            <a:avLst/>
          </a:prstGeom>
          <a:noFill/>
          <a:ln w="9525">
            <a:noFill/>
            <a:miter lim="800000"/>
            <a:headEnd/>
            <a:tailEnd/>
          </a:ln>
        </p:spPr>
        <p:txBody>
          <a:bodyPr>
            <a:spAutoFit/>
          </a:bodyPr>
          <a:lstStyle/>
          <a:p>
            <a:pPr eaLnBrk="0" hangingPunct="0"/>
            <a:r>
              <a:rPr lang="en-US" altLang="zh-CN" sz="1400" b="1">
                <a:solidFill>
                  <a:schemeClr val="accent1"/>
                </a:solidFill>
              </a:rPr>
              <a:t>Storage Replication + Sybase Mirror Activator</a:t>
            </a:r>
            <a:r>
              <a:rPr lang="en-US" altLang="zh-CN" sz="1400"/>
              <a:t> </a:t>
            </a:r>
          </a:p>
        </p:txBody>
      </p:sp>
      <p:sp>
        <p:nvSpPr>
          <p:cNvPr id="55318" name="Text Box 22"/>
          <p:cNvSpPr txBox="1">
            <a:spLocks noChangeArrowheads="1"/>
          </p:cNvSpPr>
          <p:nvPr/>
        </p:nvSpPr>
        <p:spPr bwMode="auto">
          <a:xfrm>
            <a:off x="5457825" y="2952750"/>
            <a:ext cx="2460625" cy="304800"/>
          </a:xfrm>
          <a:prstGeom prst="rect">
            <a:avLst/>
          </a:prstGeom>
          <a:noFill/>
          <a:ln w="9525">
            <a:noFill/>
            <a:miter lim="800000"/>
            <a:headEnd/>
            <a:tailEnd/>
          </a:ln>
        </p:spPr>
        <p:txBody>
          <a:bodyPr wrap="none">
            <a:spAutoFit/>
          </a:bodyPr>
          <a:lstStyle/>
          <a:p>
            <a:pPr eaLnBrk="0" hangingPunct="0"/>
            <a:r>
              <a:rPr lang="en-US" altLang="zh-CN" sz="1400" b="1">
                <a:solidFill>
                  <a:schemeClr val="accent1"/>
                </a:solidFill>
              </a:rPr>
              <a:t>Sybase Replication Server </a:t>
            </a:r>
          </a:p>
        </p:txBody>
      </p:sp>
      <p:sp>
        <p:nvSpPr>
          <p:cNvPr id="21527" name="Line 23"/>
          <p:cNvSpPr>
            <a:spLocks noChangeShapeType="1"/>
          </p:cNvSpPr>
          <p:nvPr/>
        </p:nvSpPr>
        <p:spPr bwMode="auto">
          <a:xfrm>
            <a:off x="122238" y="4111625"/>
            <a:ext cx="8736012" cy="0"/>
          </a:xfrm>
          <a:prstGeom prst="line">
            <a:avLst/>
          </a:prstGeom>
          <a:noFill/>
          <a:ln w="9525">
            <a:solidFill>
              <a:schemeClr val="tx1"/>
            </a:solidFill>
            <a:prstDash val="sysDot"/>
            <a:round/>
            <a:headEnd/>
            <a:tailEnd/>
          </a:ln>
        </p:spPr>
        <p:txBody>
          <a:bodyPr/>
          <a:lstStyle/>
          <a:p>
            <a:endParaRPr lang="zh-CN" altLang="en-US"/>
          </a:p>
        </p:txBody>
      </p:sp>
      <p:sp>
        <p:nvSpPr>
          <p:cNvPr id="55320" name="Text Box 24"/>
          <p:cNvSpPr txBox="1">
            <a:spLocks noChangeArrowheads="1"/>
          </p:cNvSpPr>
          <p:nvPr/>
        </p:nvSpPr>
        <p:spPr bwMode="auto">
          <a:xfrm>
            <a:off x="5457825" y="3578225"/>
            <a:ext cx="1911350" cy="579438"/>
          </a:xfrm>
          <a:prstGeom prst="rect">
            <a:avLst/>
          </a:prstGeom>
          <a:noFill/>
          <a:ln w="9525">
            <a:noFill/>
            <a:miter lim="800000"/>
            <a:headEnd/>
            <a:tailEnd/>
          </a:ln>
        </p:spPr>
        <p:txBody>
          <a:bodyPr wrap="none">
            <a:spAutoFit/>
          </a:bodyPr>
          <a:lstStyle/>
          <a:p>
            <a:pPr eaLnBrk="0" hangingPunct="0"/>
            <a:r>
              <a:rPr lang="en-US" altLang="zh-CN" sz="1400" b="1">
                <a:solidFill>
                  <a:schemeClr val="accent1"/>
                </a:solidFill>
              </a:rPr>
              <a:t>Storage Replication</a:t>
            </a:r>
            <a:r>
              <a:rPr lang="en-US" altLang="zh-CN" b="1"/>
              <a:t> </a:t>
            </a:r>
          </a:p>
          <a:p>
            <a:pPr eaLnBrk="0" hangingPunct="0"/>
            <a:endParaRPr lang="en-US" altLang="zh-CN" sz="1400" b="1"/>
          </a:p>
        </p:txBody>
      </p:sp>
      <p:sp>
        <p:nvSpPr>
          <p:cNvPr id="21529" name="Line 25"/>
          <p:cNvSpPr>
            <a:spLocks noChangeShapeType="1"/>
          </p:cNvSpPr>
          <p:nvPr/>
        </p:nvSpPr>
        <p:spPr bwMode="auto">
          <a:xfrm>
            <a:off x="122238" y="4781550"/>
            <a:ext cx="8736012" cy="0"/>
          </a:xfrm>
          <a:prstGeom prst="line">
            <a:avLst/>
          </a:prstGeom>
          <a:noFill/>
          <a:ln w="9525">
            <a:solidFill>
              <a:schemeClr val="tx1"/>
            </a:solidFill>
            <a:prstDash val="sysDot"/>
            <a:round/>
            <a:headEnd/>
            <a:tailEnd/>
          </a:ln>
        </p:spPr>
        <p:txBody>
          <a:bodyPr/>
          <a:lstStyle/>
          <a:p>
            <a:endParaRPr lang="zh-CN" altLang="en-US"/>
          </a:p>
        </p:txBody>
      </p:sp>
      <p:sp>
        <p:nvSpPr>
          <p:cNvPr id="55322" name="Text Box 26"/>
          <p:cNvSpPr txBox="1">
            <a:spLocks noChangeArrowheads="1"/>
          </p:cNvSpPr>
          <p:nvPr/>
        </p:nvSpPr>
        <p:spPr bwMode="auto">
          <a:xfrm>
            <a:off x="5457825" y="4276725"/>
            <a:ext cx="1951038" cy="304800"/>
          </a:xfrm>
          <a:prstGeom prst="rect">
            <a:avLst/>
          </a:prstGeom>
          <a:noFill/>
          <a:ln w="9525">
            <a:noFill/>
            <a:miter lim="800000"/>
            <a:headEnd/>
            <a:tailEnd/>
          </a:ln>
        </p:spPr>
        <p:txBody>
          <a:bodyPr wrap="none">
            <a:spAutoFit/>
          </a:bodyPr>
          <a:lstStyle/>
          <a:p>
            <a:pPr eaLnBrk="0" hangingPunct="0"/>
            <a:r>
              <a:rPr lang="en-US" altLang="zh-CN" sz="1400" b="1">
                <a:solidFill>
                  <a:schemeClr val="accent1"/>
                </a:solidFill>
              </a:rPr>
              <a:t>ASE HA Option/SDC</a:t>
            </a:r>
            <a:r>
              <a:rPr lang="zh-CN" altLang="en-US" sz="1400" b="1"/>
              <a:t> </a:t>
            </a:r>
          </a:p>
        </p:txBody>
      </p:sp>
      <p:sp>
        <p:nvSpPr>
          <p:cNvPr id="21531" name="Line 27"/>
          <p:cNvSpPr>
            <a:spLocks noChangeShapeType="1"/>
          </p:cNvSpPr>
          <p:nvPr/>
        </p:nvSpPr>
        <p:spPr bwMode="auto">
          <a:xfrm>
            <a:off x="122238" y="5453063"/>
            <a:ext cx="8736012" cy="0"/>
          </a:xfrm>
          <a:prstGeom prst="line">
            <a:avLst/>
          </a:prstGeom>
          <a:noFill/>
          <a:ln w="9525">
            <a:solidFill>
              <a:schemeClr val="tx1"/>
            </a:solidFill>
            <a:prstDash val="sysDot"/>
            <a:round/>
            <a:headEnd/>
            <a:tailEnd/>
          </a:ln>
        </p:spPr>
        <p:txBody>
          <a:bodyPr/>
          <a:lstStyle/>
          <a:p>
            <a:endParaRPr lang="zh-CN" altLang="en-US"/>
          </a:p>
        </p:txBody>
      </p:sp>
      <p:sp>
        <p:nvSpPr>
          <p:cNvPr id="55324" name="Text Box 28"/>
          <p:cNvSpPr txBox="1">
            <a:spLocks noChangeArrowheads="1"/>
          </p:cNvSpPr>
          <p:nvPr/>
        </p:nvSpPr>
        <p:spPr bwMode="auto">
          <a:xfrm>
            <a:off x="5457825" y="4919663"/>
            <a:ext cx="2706688" cy="304800"/>
          </a:xfrm>
          <a:prstGeom prst="rect">
            <a:avLst/>
          </a:prstGeom>
          <a:noFill/>
          <a:ln w="9525">
            <a:noFill/>
            <a:miter lim="800000"/>
            <a:headEnd/>
            <a:tailEnd/>
          </a:ln>
        </p:spPr>
        <p:txBody>
          <a:bodyPr wrap="none">
            <a:spAutoFit/>
          </a:bodyPr>
          <a:lstStyle/>
          <a:p>
            <a:pPr eaLnBrk="0" hangingPunct="0"/>
            <a:r>
              <a:rPr lang="en-US" altLang="zh-CN" sz="1400" b="1">
                <a:solidFill>
                  <a:schemeClr val="accent1"/>
                </a:solidFill>
              </a:rPr>
              <a:t>Disk &amp; Hardware Redundancy</a:t>
            </a:r>
          </a:p>
        </p:txBody>
      </p:sp>
      <p:sp>
        <p:nvSpPr>
          <p:cNvPr id="55325" name="Text Box 29"/>
          <p:cNvSpPr txBox="1">
            <a:spLocks noChangeArrowheads="1"/>
          </p:cNvSpPr>
          <p:nvPr/>
        </p:nvSpPr>
        <p:spPr bwMode="auto">
          <a:xfrm>
            <a:off x="5457825" y="5545138"/>
            <a:ext cx="3265488" cy="517525"/>
          </a:xfrm>
          <a:prstGeom prst="rect">
            <a:avLst/>
          </a:prstGeom>
          <a:noFill/>
          <a:ln w="9525">
            <a:noFill/>
            <a:miter lim="800000"/>
            <a:headEnd/>
            <a:tailEnd/>
          </a:ln>
        </p:spPr>
        <p:txBody>
          <a:bodyPr>
            <a:spAutoFit/>
          </a:bodyPr>
          <a:lstStyle/>
          <a:p>
            <a:pPr eaLnBrk="0" hangingPunct="0"/>
            <a:r>
              <a:rPr lang="en-US" altLang="zh-CN" sz="1400" b="1">
                <a:solidFill>
                  <a:schemeClr val="accent1"/>
                </a:solidFill>
              </a:rPr>
              <a:t>Sybase backup server, BMC SQL Backtrack, etc…</a:t>
            </a:r>
          </a:p>
        </p:txBody>
      </p:sp>
      <p:sp>
        <p:nvSpPr>
          <p:cNvPr id="21534" name="AutoShape 31"/>
          <p:cNvSpPr>
            <a:spLocks/>
          </p:cNvSpPr>
          <p:nvPr/>
        </p:nvSpPr>
        <p:spPr bwMode="auto">
          <a:xfrm>
            <a:off x="250825" y="4776788"/>
            <a:ext cx="73025" cy="1295400"/>
          </a:xfrm>
          <a:prstGeom prst="leftBrace">
            <a:avLst>
              <a:gd name="adj1" fmla="val 147826"/>
              <a:gd name="adj2" fmla="val 50000"/>
            </a:avLst>
          </a:prstGeom>
          <a:noFill/>
          <a:ln w="9525">
            <a:solidFill>
              <a:schemeClr val="tx1"/>
            </a:solidFill>
            <a:round/>
            <a:headEnd/>
            <a:tailEnd/>
          </a:ln>
        </p:spPr>
        <p:txBody>
          <a:bodyPr wrap="none" anchor="ctr"/>
          <a:lstStyle/>
          <a:p>
            <a:endParaRPr lang="zh-CN" altLang="zh-CN"/>
          </a:p>
        </p:txBody>
      </p:sp>
      <p:sp>
        <p:nvSpPr>
          <p:cNvPr id="21535" name="AutoShape 32"/>
          <p:cNvSpPr>
            <a:spLocks/>
          </p:cNvSpPr>
          <p:nvPr/>
        </p:nvSpPr>
        <p:spPr bwMode="auto">
          <a:xfrm>
            <a:off x="250825" y="4129088"/>
            <a:ext cx="73025" cy="646112"/>
          </a:xfrm>
          <a:prstGeom prst="leftBrace">
            <a:avLst>
              <a:gd name="adj1" fmla="val 73732"/>
              <a:gd name="adj2" fmla="val 50000"/>
            </a:avLst>
          </a:prstGeom>
          <a:noFill/>
          <a:ln w="9525">
            <a:solidFill>
              <a:schemeClr val="tx1"/>
            </a:solidFill>
            <a:round/>
            <a:headEnd/>
            <a:tailEnd/>
          </a:ln>
        </p:spPr>
        <p:txBody>
          <a:bodyPr wrap="none" anchor="ctr"/>
          <a:lstStyle/>
          <a:p>
            <a:endParaRPr lang="zh-CN" altLang="zh-CN"/>
          </a:p>
        </p:txBody>
      </p:sp>
      <p:sp>
        <p:nvSpPr>
          <p:cNvPr id="21536" name="AutoShape 33"/>
          <p:cNvSpPr>
            <a:spLocks/>
          </p:cNvSpPr>
          <p:nvPr/>
        </p:nvSpPr>
        <p:spPr bwMode="auto">
          <a:xfrm>
            <a:off x="250825" y="1608138"/>
            <a:ext cx="73025" cy="2446337"/>
          </a:xfrm>
          <a:prstGeom prst="leftBrace">
            <a:avLst>
              <a:gd name="adj1" fmla="val 279167"/>
              <a:gd name="adj2" fmla="val 50000"/>
            </a:avLst>
          </a:prstGeom>
          <a:noFill/>
          <a:ln w="9525">
            <a:solidFill>
              <a:schemeClr val="tx1"/>
            </a:solidFill>
            <a:round/>
            <a:headEnd/>
            <a:tailEnd/>
          </a:ln>
        </p:spPr>
        <p:txBody>
          <a:bodyPr wrap="none" anchor="ctr"/>
          <a:lstStyle/>
          <a:p>
            <a:endParaRPr lang="zh-CN" altLang="zh-CN"/>
          </a:p>
        </p:txBody>
      </p:sp>
      <p:sp>
        <p:nvSpPr>
          <p:cNvPr id="21537" name="Text Box 34"/>
          <p:cNvSpPr txBox="1">
            <a:spLocks noChangeArrowheads="1"/>
          </p:cNvSpPr>
          <p:nvPr/>
        </p:nvSpPr>
        <p:spPr bwMode="auto">
          <a:xfrm>
            <a:off x="0" y="5064125"/>
            <a:ext cx="996950" cy="336550"/>
          </a:xfrm>
          <a:prstGeom prst="rect">
            <a:avLst/>
          </a:prstGeom>
          <a:noFill/>
          <a:ln w="9525">
            <a:noFill/>
            <a:miter lim="800000"/>
            <a:headEnd/>
            <a:tailEnd/>
          </a:ln>
        </p:spPr>
        <p:txBody>
          <a:bodyPr wrap="none">
            <a:spAutoFit/>
          </a:bodyPr>
          <a:lstStyle/>
          <a:p>
            <a:r>
              <a:rPr lang="zh-CN" altLang="en-US" sz="1600">
                <a:solidFill>
                  <a:srgbClr val="004062"/>
                </a:solidFill>
              </a:rPr>
              <a:t>单服务器</a:t>
            </a:r>
          </a:p>
        </p:txBody>
      </p:sp>
      <p:sp>
        <p:nvSpPr>
          <p:cNvPr id="21538" name="Text Box 35"/>
          <p:cNvSpPr txBox="1">
            <a:spLocks noChangeArrowheads="1"/>
          </p:cNvSpPr>
          <p:nvPr/>
        </p:nvSpPr>
        <p:spPr bwMode="auto">
          <a:xfrm>
            <a:off x="0" y="4271963"/>
            <a:ext cx="996950" cy="336550"/>
          </a:xfrm>
          <a:prstGeom prst="rect">
            <a:avLst/>
          </a:prstGeom>
          <a:noFill/>
          <a:ln w="9525">
            <a:noFill/>
            <a:miter lim="800000"/>
            <a:headEnd/>
            <a:tailEnd/>
          </a:ln>
        </p:spPr>
        <p:txBody>
          <a:bodyPr wrap="none">
            <a:spAutoFit/>
          </a:bodyPr>
          <a:lstStyle/>
          <a:p>
            <a:r>
              <a:rPr lang="zh-CN" altLang="en-US" sz="1600">
                <a:solidFill>
                  <a:srgbClr val="004062"/>
                </a:solidFill>
              </a:rPr>
              <a:t>多服务器</a:t>
            </a:r>
          </a:p>
        </p:txBody>
      </p:sp>
      <p:sp>
        <p:nvSpPr>
          <p:cNvPr id="21539" name="Text Box 36"/>
          <p:cNvSpPr txBox="1">
            <a:spLocks noChangeArrowheads="1"/>
          </p:cNvSpPr>
          <p:nvPr/>
        </p:nvSpPr>
        <p:spPr bwMode="auto">
          <a:xfrm>
            <a:off x="0" y="2903538"/>
            <a:ext cx="793750" cy="336550"/>
          </a:xfrm>
          <a:prstGeom prst="rect">
            <a:avLst/>
          </a:prstGeom>
          <a:noFill/>
          <a:ln w="9525">
            <a:noFill/>
            <a:miter lim="800000"/>
            <a:headEnd/>
            <a:tailEnd/>
          </a:ln>
        </p:spPr>
        <p:txBody>
          <a:bodyPr wrap="none">
            <a:spAutoFit/>
          </a:bodyPr>
          <a:lstStyle/>
          <a:p>
            <a:r>
              <a:rPr lang="zh-CN" altLang="en-US" sz="1600">
                <a:solidFill>
                  <a:srgbClr val="004062"/>
                </a:solidFill>
              </a:rPr>
              <a:t>多结点</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5325"/>
                                        </p:tgtEl>
                                        <p:attrNameLst>
                                          <p:attrName>style.visibility</p:attrName>
                                        </p:attrNameLst>
                                      </p:cBhvr>
                                      <p:to>
                                        <p:strVal val="visible"/>
                                      </p:to>
                                    </p:set>
                                    <p:anim calcmode="lin" valueType="num">
                                      <p:cBhvr additive="base">
                                        <p:cTn id="7" dur="500" fill="hold"/>
                                        <p:tgtEl>
                                          <p:spTgt spid="55325"/>
                                        </p:tgtEl>
                                        <p:attrNameLst>
                                          <p:attrName>ppt_x</p:attrName>
                                        </p:attrNameLst>
                                      </p:cBhvr>
                                      <p:tavLst>
                                        <p:tav tm="0">
                                          <p:val>
                                            <p:strVal val="1+#ppt_w/2"/>
                                          </p:val>
                                        </p:tav>
                                        <p:tav tm="100000">
                                          <p:val>
                                            <p:strVal val="#ppt_x"/>
                                          </p:val>
                                        </p:tav>
                                      </p:tavLst>
                                    </p:anim>
                                    <p:anim calcmode="lin" valueType="num">
                                      <p:cBhvr additive="base">
                                        <p:cTn id="8" dur="500" fill="hold"/>
                                        <p:tgtEl>
                                          <p:spTgt spid="553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5324"/>
                                        </p:tgtEl>
                                        <p:attrNameLst>
                                          <p:attrName>style.visibility</p:attrName>
                                        </p:attrNameLst>
                                      </p:cBhvr>
                                      <p:to>
                                        <p:strVal val="visible"/>
                                      </p:to>
                                    </p:set>
                                    <p:anim calcmode="lin" valueType="num">
                                      <p:cBhvr additive="base">
                                        <p:cTn id="12" dur="500" fill="hold"/>
                                        <p:tgtEl>
                                          <p:spTgt spid="55324"/>
                                        </p:tgtEl>
                                        <p:attrNameLst>
                                          <p:attrName>ppt_x</p:attrName>
                                        </p:attrNameLst>
                                      </p:cBhvr>
                                      <p:tavLst>
                                        <p:tav tm="0">
                                          <p:val>
                                            <p:strVal val="1+#ppt_w/2"/>
                                          </p:val>
                                        </p:tav>
                                        <p:tav tm="100000">
                                          <p:val>
                                            <p:strVal val="#ppt_x"/>
                                          </p:val>
                                        </p:tav>
                                      </p:tavLst>
                                    </p:anim>
                                    <p:anim calcmode="lin" valueType="num">
                                      <p:cBhvr additive="base">
                                        <p:cTn id="13" dur="500" fill="hold"/>
                                        <p:tgtEl>
                                          <p:spTgt spid="5532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5322"/>
                                        </p:tgtEl>
                                        <p:attrNameLst>
                                          <p:attrName>style.visibility</p:attrName>
                                        </p:attrNameLst>
                                      </p:cBhvr>
                                      <p:to>
                                        <p:strVal val="visible"/>
                                      </p:to>
                                    </p:set>
                                    <p:anim calcmode="lin" valueType="num">
                                      <p:cBhvr additive="base">
                                        <p:cTn id="17" dur="500" fill="hold"/>
                                        <p:tgtEl>
                                          <p:spTgt spid="55322"/>
                                        </p:tgtEl>
                                        <p:attrNameLst>
                                          <p:attrName>ppt_x</p:attrName>
                                        </p:attrNameLst>
                                      </p:cBhvr>
                                      <p:tavLst>
                                        <p:tav tm="0">
                                          <p:val>
                                            <p:strVal val="1+#ppt_w/2"/>
                                          </p:val>
                                        </p:tav>
                                        <p:tav tm="100000">
                                          <p:val>
                                            <p:strVal val="#ppt_x"/>
                                          </p:val>
                                        </p:tav>
                                      </p:tavLst>
                                    </p:anim>
                                    <p:anim calcmode="lin" valueType="num">
                                      <p:cBhvr additive="base">
                                        <p:cTn id="18" dur="500" fill="hold"/>
                                        <p:tgtEl>
                                          <p:spTgt spid="5532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55320"/>
                                        </p:tgtEl>
                                        <p:attrNameLst>
                                          <p:attrName>style.visibility</p:attrName>
                                        </p:attrNameLst>
                                      </p:cBhvr>
                                      <p:to>
                                        <p:strVal val="visible"/>
                                      </p:to>
                                    </p:set>
                                    <p:anim calcmode="lin" valueType="num">
                                      <p:cBhvr additive="base">
                                        <p:cTn id="22" dur="500" fill="hold"/>
                                        <p:tgtEl>
                                          <p:spTgt spid="55320"/>
                                        </p:tgtEl>
                                        <p:attrNameLst>
                                          <p:attrName>ppt_x</p:attrName>
                                        </p:attrNameLst>
                                      </p:cBhvr>
                                      <p:tavLst>
                                        <p:tav tm="0">
                                          <p:val>
                                            <p:strVal val="1+#ppt_w/2"/>
                                          </p:val>
                                        </p:tav>
                                        <p:tav tm="100000">
                                          <p:val>
                                            <p:strVal val="#ppt_x"/>
                                          </p:val>
                                        </p:tav>
                                      </p:tavLst>
                                    </p:anim>
                                    <p:anim calcmode="lin" valueType="num">
                                      <p:cBhvr additive="base">
                                        <p:cTn id="23" dur="500" fill="hold"/>
                                        <p:tgtEl>
                                          <p:spTgt spid="5532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55318"/>
                                        </p:tgtEl>
                                        <p:attrNameLst>
                                          <p:attrName>style.visibility</p:attrName>
                                        </p:attrNameLst>
                                      </p:cBhvr>
                                      <p:to>
                                        <p:strVal val="visible"/>
                                      </p:to>
                                    </p:set>
                                    <p:anim calcmode="lin" valueType="num">
                                      <p:cBhvr additive="base">
                                        <p:cTn id="27" dur="500" fill="hold"/>
                                        <p:tgtEl>
                                          <p:spTgt spid="55318"/>
                                        </p:tgtEl>
                                        <p:attrNameLst>
                                          <p:attrName>ppt_x</p:attrName>
                                        </p:attrNameLst>
                                      </p:cBhvr>
                                      <p:tavLst>
                                        <p:tav tm="0">
                                          <p:val>
                                            <p:strVal val="1+#ppt_w/2"/>
                                          </p:val>
                                        </p:tav>
                                        <p:tav tm="100000">
                                          <p:val>
                                            <p:strVal val="#ppt_x"/>
                                          </p:val>
                                        </p:tav>
                                      </p:tavLst>
                                    </p:anim>
                                    <p:anim calcmode="lin" valueType="num">
                                      <p:cBhvr additive="base">
                                        <p:cTn id="28" dur="500" fill="hold"/>
                                        <p:tgtEl>
                                          <p:spTgt spid="5531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55317"/>
                                        </p:tgtEl>
                                        <p:attrNameLst>
                                          <p:attrName>style.visibility</p:attrName>
                                        </p:attrNameLst>
                                      </p:cBhvr>
                                      <p:to>
                                        <p:strVal val="visible"/>
                                      </p:to>
                                    </p:set>
                                    <p:anim calcmode="lin" valueType="num">
                                      <p:cBhvr additive="base">
                                        <p:cTn id="32" dur="500" fill="hold"/>
                                        <p:tgtEl>
                                          <p:spTgt spid="55317"/>
                                        </p:tgtEl>
                                        <p:attrNameLst>
                                          <p:attrName>ppt_x</p:attrName>
                                        </p:attrNameLst>
                                      </p:cBhvr>
                                      <p:tavLst>
                                        <p:tav tm="0">
                                          <p:val>
                                            <p:strVal val="1+#ppt_w/2"/>
                                          </p:val>
                                        </p:tav>
                                        <p:tav tm="100000">
                                          <p:val>
                                            <p:strVal val="#ppt_x"/>
                                          </p:val>
                                        </p:tav>
                                      </p:tavLst>
                                    </p:anim>
                                    <p:anim calcmode="lin" valueType="num">
                                      <p:cBhvr additive="base">
                                        <p:cTn id="33" dur="500" fill="hold"/>
                                        <p:tgtEl>
                                          <p:spTgt spid="5531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55313"/>
                                        </p:tgtEl>
                                        <p:attrNameLst>
                                          <p:attrName>style.visibility</p:attrName>
                                        </p:attrNameLst>
                                      </p:cBhvr>
                                      <p:to>
                                        <p:strVal val="visible"/>
                                      </p:to>
                                    </p:set>
                                    <p:anim calcmode="lin" valueType="num">
                                      <p:cBhvr additive="base">
                                        <p:cTn id="37" dur="500" fill="hold"/>
                                        <p:tgtEl>
                                          <p:spTgt spid="55313"/>
                                        </p:tgtEl>
                                        <p:attrNameLst>
                                          <p:attrName>ppt_x</p:attrName>
                                        </p:attrNameLst>
                                      </p:cBhvr>
                                      <p:tavLst>
                                        <p:tav tm="0">
                                          <p:val>
                                            <p:strVal val="1+#ppt_w/2"/>
                                          </p:val>
                                        </p:tav>
                                        <p:tav tm="100000">
                                          <p:val>
                                            <p:strVal val="#ppt_x"/>
                                          </p:val>
                                        </p:tav>
                                      </p:tavLst>
                                    </p:anim>
                                    <p:anim calcmode="lin" valueType="num">
                                      <p:cBhvr additive="base">
                                        <p:cTn id="38" dur="500" fill="hold"/>
                                        <p:tgtEl>
                                          <p:spTgt spid="553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3" grpId="0" autoUpdateAnimBg="0"/>
      <p:bldP spid="55317" grpId="0" autoUpdateAnimBg="0"/>
      <p:bldP spid="55318" grpId="0" autoUpdateAnimBg="0"/>
      <p:bldP spid="55320" grpId="0" autoUpdateAnimBg="0"/>
      <p:bldP spid="55322" grpId="0" autoUpdateAnimBg="0"/>
      <p:bldP spid="55324" grpId="0" autoUpdateAnimBg="0"/>
      <p:bldP spid="5532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Aspect="1" noChangeShapeType="1"/>
          </p:cNvSpPr>
          <p:nvPr/>
        </p:nvSpPr>
        <p:spPr bwMode="auto">
          <a:xfrm>
            <a:off x="6146800" y="4322763"/>
            <a:ext cx="1295400" cy="0"/>
          </a:xfrm>
          <a:prstGeom prst="line">
            <a:avLst/>
          </a:prstGeom>
          <a:noFill/>
          <a:ln w="28575">
            <a:solidFill>
              <a:srgbClr val="ACACAC"/>
            </a:solidFill>
            <a:round/>
            <a:headEnd/>
            <a:tailEnd/>
          </a:ln>
        </p:spPr>
        <p:txBody>
          <a:bodyPr wrap="none" anchor="ctr"/>
          <a:lstStyle/>
          <a:p>
            <a:endParaRPr lang="zh-CN" altLang="en-US"/>
          </a:p>
        </p:txBody>
      </p:sp>
      <p:sp>
        <p:nvSpPr>
          <p:cNvPr id="44035" name="Rectangle 3"/>
          <p:cNvSpPr>
            <a:spLocks noGrp="1" noChangeArrowheads="1"/>
          </p:cNvSpPr>
          <p:nvPr>
            <p:ph type="title"/>
          </p:nvPr>
        </p:nvSpPr>
        <p:spPr>
          <a:xfrm>
            <a:off x="177800" y="142875"/>
            <a:ext cx="6191250" cy="844550"/>
          </a:xfrm>
        </p:spPr>
        <p:txBody>
          <a:bodyPr/>
          <a:lstStyle/>
          <a:p>
            <a:pPr eaLnBrk="1" hangingPunct="1"/>
            <a:r>
              <a:rPr lang="en-US" altLang="zh-CN" smtClean="0">
                <a:ea typeface="宋体" charset="-122"/>
              </a:rPr>
              <a:t>Mirror Activator</a:t>
            </a:r>
            <a:br>
              <a:rPr lang="en-US" altLang="zh-CN" smtClean="0">
                <a:ea typeface="宋体" charset="-122"/>
              </a:rPr>
            </a:br>
            <a:r>
              <a:rPr lang="zh-CN" altLang="en-US" smtClean="0">
                <a:ea typeface="宋体" charset="-122"/>
              </a:rPr>
              <a:t>第六级 ＋ 第五级</a:t>
            </a:r>
            <a:endParaRPr lang="en-US" altLang="zh-CN" smtClean="0">
              <a:ea typeface="宋体" charset="-122"/>
            </a:endParaRPr>
          </a:p>
        </p:txBody>
      </p:sp>
      <p:sp>
        <p:nvSpPr>
          <p:cNvPr id="180228" name="Rectangle 4"/>
          <p:cNvSpPr>
            <a:spLocks noGrp="1" noChangeArrowheads="1"/>
          </p:cNvSpPr>
          <p:nvPr>
            <p:ph type="body" idx="1"/>
          </p:nvPr>
        </p:nvSpPr>
        <p:spPr>
          <a:xfrm>
            <a:off x="685800" y="1371600"/>
            <a:ext cx="7772400" cy="2286000"/>
          </a:xfrm>
        </p:spPr>
        <p:txBody>
          <a:bodyPr/>
          <a:lstStyle/>
          <a:p>
            <a:pPr marL="0" indent="0" eaLnBrk="1" hangingPunct="1">
              <a:buFontTx/>
              <a:buNone/>
              <a:defRPr/>
            </a:pPr>
            <a:r>
              <a:rPr lang="en-US" altLang="zh-CN" sz="1800" smtClean="0">
                <a:solidFill>
                  <a:srgbClr val="FF0000"/>
                </a:solidFill>
                <a:effectLst>
                  <a:outerShdw blurRad="38100" dist="38100" dir="2700000" algn="tl">
                    <a:srgbClr val="C0C0C0"/>
                  </a:outerShdw>
                </a:effectLst>
                <a:ea typeface="宋体" pitchFamily="2" charset="-122"/>
              </a:rPr>
              <a:t>Sybase MA</a:t>
            </a:r>
            <a:r>
              <a:rPr lang="zh-CN" altLang="en-US" sz="1800" smtClean="0">
                <a:solidFill>
                  <a:srgbClr val="FF0000"/>
                </a:solidFill>
                <a:effectLst>
                  <a:outerShdw blurRad="38100" dist="38100" dir="2700000" algn="tl">
                    <a:srgbClr val="C0C0C0"/>
                  </a:outerShdw>
                </a:effectLst>
                <a:ea typeface="宋体" pitchFamily="2" charset="-122"/>
              </a:rPr>
              <a:t>结合存储块复制和数据库事务复制，充分发挥存储复制的快捷以及数据库事务复制完整性的优势，是一个软硬件结合的容灾解决方案</a:t>
            </a:r>
          </a:p>
          <a:p>
            <a:pPr lvl="1" eaLnBrk="1" hangingPunct="1">
              <a:defRPr/>
            </a:pPr>
            <a:endParaRPr lang="en-US" altLang="zh-CN" sz="1600" smtClean="0">
              <a:ea typeface="宋体" pitchFamily="2" charset="-122"/>
            </a:endParaRPr>
          </a:p>
          <a:p>
            <a:pPr lvl="1" eaLnBrk="1" hangingPunct="1">
              <a:defRPr/>
            </a:pPr>
            <a:r>
              <a:rPr lang="en-US" altLang="zh-CN" sz="1600" smtClean="0">
                <a:ea typeface="宋体" pitchFamily="2" charset="-122"/>
              </a:rPr>
              <a:t>Sybase Mirror Activator </a:t>
            </a:r>
            <a:r>
              <a:rPr lang="zh-CN" altLang="en-US" sz="1600" smtClean="0">
                <a:ea typeface="宋体" pitchFamily="2" charset="-122"/>
              </a:rPr>
              <a:t>结合存储（</a:t>
            </a:r>
            <a:r>
              <a:rPr lang="en-US" altLang="zh-CN" sz="1600" smtClean="0">
                <a:ea typeface="宋体" pitchFamily="2" charset="-122"/>
              </a:rPr>
              <a:t>block</a:t>
            </a:r>
            <a:r>
              <a:rPr lang="zh-CN" altLang="en-US" sz="1600" smtClean="0">
                <a:ea typeface="宋体" pitchFamily="2" charset="-122"/>
              </a:rPr>
              <a:t>）复制技术，提供了一个备用数据库管理系统</a:t>
            </a:r>
          </a:p>
          <a:p>
            <a:pPr lvl="1" eaLnBrk="1" hangingPunct="1">
              <a:defRPr/>
            </a:pPr>
            <a:r>
              <a:rPr lang="zh-CN" altLang="en-US" sz="1600" smtClean="0">
                <a:ea typeface="宋体" pitchFamily="2" charset="-122"/>
              </a:rPr>
              <a:t>支持众多硬件灾备平台，包括：</a:t>
            </a:r>
            <a:r>
              <a:rPr lang="en-US" altLang="zh-CN" sz="1600" smtClean="0">
                <a:ea typeface="宋体" pitchFamily="2" charset="-122"/>
              </a:rPr>
              <a:t>EMC SRDF, IBM PPRC, Veritas Volume Replicator, NetApp SnapMirror, </a:t>
            </a:r>
            <a:r>
              <a:rPr lang="zh-CN" altLang="en-US" sz="1600" smtClean="0">
                <a:ea typeface="宋体" pitchFamily="2" charset="-122"/>
              </a:rPr>
              <a:t>以及</a:t>
            </a:r>
            <a:r>
              <a:rPr lang="en-US" altLang="zh-CN" sz="1600" smtClean="0">
                <a:ea typeface="宋体" pitchFamily="2" charset="-122"/>
              </a:rPr>
              <a:t>Hitachi TrueCopy</a:t>
            </a:r>
            <a:r>
              <a:rPr lang="zh-CN" altLang="en-US" sz="1600" smtClean="0">
                <a:ea typeface="宋体" pitchFamily="2" charset="-122"/>
              </a:rPr>
              <a:t>等等</a:t>
            </a:r>
          </a:p>
        </p:txBody>
      </p:sp>
      <p:pic>
        <p:nvPicPr>
          <p:cNvPr id="44037" name="Picture 5"/>
          <p:cNvPicPr>
            <a:picLocks noChangeAspect="1" noChangeArrowheads="1"/>
          </p:cNvPicPr>
          <p:nvPr/>
        </p:nvPicPr>
        <p:blipFill>
          <a:blip r:embed="rId3" cstate="print"/>
          <a:srcRect/>
          <a:stretch>
            <a:fillRect/>
          </a:stretch>
        </p:blipFill>
        <p:spPr bwMode="auto">
          <a:xfrm>
            <a:off x="2938463" y="4208463"/>
            <a:ext cx="3236912" cy="1311275"/>
          </a:xfrm>
          <a:prstGeom prst="rect">
            <a:avLst/>
          </a:prstGeom>
          <a:noFill/>
          <a:ln w="9525">
            <a:noFill/>
            <a:miter lim="800000"/>
            <a:headEnd/>
            <a:tailEnd/>
          </a:ln>
        </p:spPr>
      </p:pic>
      <p:pic>
        <p:nvPicPr>
          <p:cNvPr id="44038" name="Picture 6"/>
          <p:cNvPicPr>
            <a:picLocks noChangeAspect="1" noChangeArrowheads="1"/>
          </p:cNvPicPr>
          <p:nvPr/>
        </p:nvPicPr>
        <p:blipFill>
          <a:blip r:embed="rId4" cstate="print"/>
          <a:srcRect/>
          <a:stretch>
            <a:fillRect/>
          </a:stretch>
        </p:blipFill>
        <p:spPr bwMode="auto">
          <a:xfrm>
            <a:off x="1241425" y="3863975"/>
            <a:ext cx="688975" cy="771525"/>
          </a:xfrm>
          <a:prstGeom prst="rect">
            <a:avLst/>
          </a:prstGeom>
          <a:noFill/>
          <a:ln w="9525">
            <a:noFill/>
            <a:miter lim="800000"/>
            <a:headEnd/>
            <a:tailEnd/>
          </a:ln>
        </p:spPr>
      </p:pic>
      <p:pic>
        <p:nvPicPr>
          <p:cNvPr id="44039" name="Picture 7"/>
          <p:cNvPicPr>
            <a:picLocks noChangeAspect="1" noChangeArrowheads="1"/>
          </p:cNvPicPr>
          <p:nvPr/>
        </p:nvPicPr>
        <p:blipFill>
          <a:blip r:embed="rId5" cstate="print"/>
          <a:srcRect/>
          <a:stretch>
            <a:fillRect/>
          </a:stretch>
        </p:blipFill>
        <p:spPr bwMode="auto">
          <a:xfrm>
            <a:off x="1881188" y="3863975"/>
            <a:ext cx="688975" cy="771525"/>
          </a:xfrm>
          <a:prstGeom prst="rect">
            <a:avLst/>
          </a:prstGeom>
          <a:noFill/>
          <a:ln w="9525">
            <a:noFill/>
            <a:miter lim="800000"/>
            <a:headEnd/>
            <a:tailEnd/>
          </a:ln>
        </p:spPr>
      </p:pic>
      <p:pic>
        <p:nvPicPr>
          <p:cNvPr id="44040" name="Picture 8"/>
          <p:cNvPicPr>
            <a:picLocks noChangeAspect="1" noChangeArrowheads="1"/>
          </p:cNvPicPr>
          <p:nvPr/>
        </p:nvPicPr>
        <p:blipFill>
          <a:blip r:embed="rId6" cstate="print"/>
          <a:srcRect/>
          <a:stretch>
            <a:fillRect/>
          </a:stretch>
        </p:blipFill>
        <p:spPr bwMode="auto">
          <a:xfrm>
            <a:off x="2817813" y="3863975"/>
            <a:ext cx="688975" cy="771525"/>
          </a:xfrm>
          <a:prstGeom prst="rect">
            <a:avLst/>
          </a:prstGeom>
          <a:noFill/>
          <a:ln w="9525">
            <a:noFill/>
            <a:miter lim="800000"/>
            <a:headEnd/>
            <a:tailEnd/>
          </a:ln>
        </p:spPr>
      </p:pic>
      <p:pic>
        <p:nvPicPr>
          <p:cNvPr id="44041" name="Picture 9"/>
          <p:cNvPicPr>
            <a:picLocks noChangeAspect="1" noChangeArrowheads="1"/>
          </p:cNvPicPr>
          <p:nvPr/>
        </p:nvPicPr>
        <p:blipFill>
          <a:blip r:embed="rId7" cstate="print"/>
          <a:srcRect/>
          <a:stretch>
            <a:fillRect/>
          </a:stretch>
        </p:blipFill>
        <p:spPr bwMode="auto">
          <a:xfrm>
            <a:off x="1331913" y="4959350"/>
            <a:ext cx="595312" cy="774700"/>
          </a:xfrm>
          <a:prstGeom prst="rect">
            <a:avLst/>
          </a:prstGeom>
          <a:noFill/>
          <a:ln w="9525">
            <a:noFill/>
            <a:miter lim="800000"/>
            <a:headEnd/>
            <a:tailEnd/>
          </a:ln>
        </p:spPr>
      </p:pic>
      <p:pic>
        <p:nvPicPr>
          <p:cNvPr id="44042" name="Picture 10"/>
          <p:cNvPicPr>
            <a:picLocks noChangeAspect="1" noChangeArrowheads="1"/>
          </p:cNvPicPr>
          <p:nvPr/>
        </p:nvPicPr>
        <p:blipFill>
          <a:blip r:embed="rId8" cstate="print"/>
          <a:srcRect/>
          <a:stretch>
            <a:fillRect/>
          </a:stretch>
        </p:blipFill>
        <p:spPr bwMode="auto">
          <a:xfrm>
            <a:off x="2039938" y="4959350"/>
            <a:ext cx="688975" cy="774700"/>
          </a:xfrm>
          <a:prstGeom prst="rect">
            <a:avLst/>
          </a:prstGeom>
          <a:noFill/>
          <a:ln w="9525">
            <a:noFill/>
            <a:miter lim="800000"/>
            <a:headEnd/>
            <a:tailEnd/>
          </a:ln>
        </p:spPr>
      </p:pic>
      <p:pic>
        <p:nvPicPr>
          <p:cNvPr id="44043" name="Picture 11"/>
          <p:cNvPicPr>
            <a:picLocks noChangeAspect="1" noChangeArrowheads="1"/>
          </p:cNvPicPr>
          <p:nvPr/>
        </p:nvPicPr>
        <p:blipFill>
          <a:blip r:embed="rId9" cstate="print"/>
          <a:srcRect/>
          <a:stretch>
            <a:fillRect/>
          </a:stretch>
        </p:blipFill>
        <p:spPr bwMode="auto">
          <a:xfrm>
            <a:off x="2860675" y="4964113"/>
            <a:ext cx="549275" cy="773112"/>
          </a:xfrm>
          <a:prstGeom prst="rect">
            <a:avLst/>
          </a:prstGeom>
          <a:noFill/>
          <a:ln w="9525">
            <a:noFill/>
            <a:miter lim="800000"/>
            <a:headEnd/>
            <a:tailEnd/>
          </a:ln>
        </p:spPr>
      </p:pic>
      <p:pic>
        <p:nvPicPr>
          <p:cNvPr id="44044" name="Picture 12"/>
          <p:cNvPicPr>
            <a:picLocks noChangeAspect="1" noChangeArrowheads="1"/>
          </p:cNvPicPr>
          <p:nvPr/>
        </p:nvPicPr>
        <p:blipFill>
          <a:blip r:embed="rId10" cstate="print"/>
          <a:srcRect/>
          <a:stretch>
            <a:fillRect/>
          </a:stretch>
        </p:blipFill>
        <p:spPr bwMode="auto">
          <a:xfrm>
            <a:off x="5753100" y="4994275"/>
            <a:ext cx="546100" cy="741363"/>
          </a:xfrm>
          <a:prstGeom prst="rect">
            <a:avLst/>
          </a:prstGeom>
          <a:noFill/>
          <a:ln w="9525">
            <a:noFill/>
            <a:miter lim="800000"/>
            <a:headEnd/>
            <a:tailEnd/>
          </a:ln>
        </p:spPr>
      </p:pic>
      <p:pic>
        <p:nvPicPr>
          <p:cNvPr id="44045" name="Picture 13"/>
          <p:cNvPicPr>
            <a:picLocks noChangeAspect="1" noChangeArrowheads="1"/>
          </p:cNvPicPr>
          <p:nvPr/>
        </p:nvPicPr>
        <p:blipFill>
          <a:blip r:embed="rId7" cstate="print"/>
          <a:srcRect/>
          <a:stretch>
            <a:fillRect/>
          </a:stretch>
        </p:blipFill>
        <p:spPr bwMode="auto">
          <a:xfrm>
            <a:off x="6484938" y="4967288"/>
            <a:ext cx="593725" cy="773112"/>
          </a:xfrm>
          <a:prstGeom prst="rect">
            <a:avLst/>
          </a:prstGeom>
          <a:noFill/>
          <a:ln w="9525">
            <a:noFill/>
            <a:miter lim="800000"/>
            <a:headEnd/>
            <a:tailEnd/>
          </a:ln>
        </p:spPr>
      </p:pic>
      <p:pic>
        <p:nvPicPr>
          <p:cNvPr id="44046" name="Picture 14"/>
          <p:cNvPicPr>
            <a:picLocks noChangeAspect="1" noChangeArrowheads="1"/>
          </p:cNvPicPr>
          <p:nvPr/>
        </p:nvPicPr>
        <p:blipFill>
          <a:blip r:embed="rId8" cstate="print"/>
          <a:srcRect/>
          <a:stretch>
            <a:fillRect/>
          </a:stretch>
        </p:blipFill>
        <p:spPr bwMode="auto">
          <a:xfrm>
            <a:off x="7219950" y="4964113"/>
            <a:ext cx="688975" cy="773112"/>
          </a:xfrm>
          <a:prstGeom prst="rect">
            <a:avLst/>
          </a:prstGeom>
          <a:noFill/>
          <a:ln w="9525">
            <a:noFill/>
            <a:miter lim="800000"/>
            <a:headEnd/>
            <a:tailEnd/>
          </a:ln>
        </p:spPr>
      </p:pic>
      <p:sp>
        <p:nvSpPr>
          <p:cNvPr id="44047" name="Text Box 15"/>
          <p:cNvSpPr txBox="1">
            <a:spLocks noChangeAspect="1" noChangeArrowheads="1"/>
          </p:cNvSpPr>
          <p:nvPr/>
        </p:nvSpPr>
        <p:spPr bwMode="auto">
          <a:xfrm>
            <a:off x="1365250" y="4640263"/>
            <a:ext cx="1112838" cy="244475"/>
          </a:xfrm>
          <a:prstGeom prst="rect">
            <a:avLst/>
          </a:prstGeom>
          <a:noFill/>
          <a:ln w="9525">
            <a:noFill/>
            <a:miter lim="800000"/>
            <a:headEnd/>
            <a:tailEnd/>
          </a:ln>
        </p:spPr>
        <p:txBody>
          <a:bodyPr>
            <a:spAutoFit/>
          </a:bodyPr>
          <a:lstStyle/>
          <a:p>
            <a:pPr algn="ctr" eaLnBrk="0" hangingPunct="0"/>
            <a:r>
              <a:rPr lang="en-US" altLang="zh-CN" sz="1000"/>
              <a:t>Data Systems</a:t>
            </a:r>
          </a:p>
        </p:txBody>
      </p:sp>
      <p:sp>
        <p:nvSpPr>
          <p:cNvPr id="44048" name="Text Box 16"/>
          <p:cNvSpPr txBox="1">
            <a:spLocks noChangeAspect="1" noChangeArrowheads="1"/>
          </p:cNvSpPr>
          <p:nvPr/>
        </p:nvSpPr>
        <p:spPr bwMode="auto">
          <a:xfrm>
            <a:off x="2746375" y="4640263"/>
            <a:ext cx="742950" cy="244475"/>
          </a:xfrm>
          <a:prstGeom prst="rect">
            <a:avLst/>
          </a:prstGeom>
          <a:noFill/>
          <a:ln w="9525">
            <a:noFill/>
            <a:miter lim="800000"/>
            <a:headEnd/>
            <a:tailEnd/>
          </a:ln>
        </p:spPr>
        <p:txBody>
          <a:bodyPr>
            <a:spAutoFit/>
          </a:bodyPr>
          <a:lstStyle/>
          <a:p>
            <a:pPr algn="ctr" eaLnBrk="0" hangingPunct="0"/>
            <a:r>
              <a:rPr lang="en-US" altLang="zh-CN" sz="1000"/>
              <a:t>DBMS</a:t>
            </a:r>
            <a:endParaRPr lang="en-US" altLang="zh-CN" sz="1100"/>
          </a:p>
        </p:txBody>
      </p:sp>
      <p:sp>
        <p:nvSpPr>
          <p:cNvPr id="44049" name="Text Box 17"/>
          <p:cNvSpPr txBox="1">
            <a:spLocks noChangeAspect="1" noChangeArrowheads="1"/>
          </p:cNvSpPr>
          <p:nvPr/>
        </p:nvSpPr>
        <p:spPr bwMode="auto">
          <a:xfrm>
            <a:off x="1219200" y="5761038"/>
            <a:ext cx="803275" cy="396875"/>
          </a:xfrm>
          <a:prstGeom prst="rect">
            <a:avLst/>
          </a:prstGeom>
          <a:noFill/>
          <a:ln w="9525">
            <a:noFill/>
            <a:miter lim="800000"/>
            <a:headEnd/>
            <a:tailEnd/>
          </a:ln>
        </p:spPr>
        <p:txBody>
          <a:bodyPr>
            <a:spAutoFit/>
          </a:bodyPr>
          <a:lstStyle/>
          <a:p>
            <a:pPr algn="ctr" eaLnBrk="0" hangingPunct="0"/>
            <a:r>
              <a:rPr lang="en-US" altLang="zh-CN" sz="1000"/>
              <a:t>Web Server</a:t>
            </a:r>
          </a:p>
        </p:txBody>
      </p:sp>
      <p:sp>
        <p:nvSpPr>
          <p:cNvPr id="44050" name="Text Box 18"/>
          <p:cNvSpPr txBox="1">
            <a:spLocks noChangeAspect="1" noChangeArrowheads="1"/>
          </p:cNvSpPr>
          <p:nvPr/>
        </p:nvSpPr>
        <p:spPr bwMode="auto">
          <a:xfrm>
            <a:off x="1987550" y="5761038"/>
            <a:ext cx="803275" cy="396875"/>
          </a:xfrm>
          <a:prstGeom prst="rect">
            <a:avLst/>
          </a:prstGeom>
          <a:noFill/>
          <a:ln w="9525">
            <a:noFill/>
            <a:miter lim="800000"/>
            <a:headEnd/>
            <a:tailEnd/>
          </a:ln>
        </p:spPr>
        <p:txBody>
          <a:bodyPr>
            <a:spAutoFit/>
          </a:bodyPr>
          <a:lstStyle/>
          <a:p>
            <a:pPr algn="ctr" eaLnBrk="0" hangingPunct="0"/>
            <a:r>
              <a:rPr lang="en-US" altLang="zh-CN" sz="1000"/>
              <a:t>App Server</a:t>
            </a:r>
          </a:p>
        </p:txBody>
      </p:sp>
      <p:sp>
        <p:nvSpPr>
          <p:cNvPr id="44051" name="Text Box 19"/>
          <p:cNvSpPr txBox="1">
            <a:spLocks noChangeAspect="1" noChangeArrowheads="1"/>
          </p:cNvSpPr>
          <p:nvPr/>
        </p:nvSpPr>
        <p:spPr bwMode="auto">
          <a:xfrm>
            <a:off x="2647950" y="5761038"/>
            <a:ext cx="946150" cy="396875"/>
          </a:xfrm>
          <a:prstGeom prst="rect">
            <a:avLst/>
          </a:prstGeom>
          <a:noFill/>
          <a:ln w="9525">
            <a:noFill/>
            <a:miter lim="800000"/>
            <a:headEnd/>
            <a:tailEnd/>
          </a:ln>
        </p:spPr>
        <p:txBody>
          <a:bodyPr>
            <a:spAutoFit/>
          </a:bodyPr>
          <a:lstStyle/>
          <a:p>
            <a:pPr algn="ctr" eaLnBrk="0" hangingPunct="0"/>
            <a:r>
              <a:rPr lang="en-US" altLang="zh-CN" sz="1000"/>
              <a:t>File System</a:t>
            </a:r>
          </a:p>
          <a:p>
            <a:pPr algn="ctr" eaLnBrk="0" hangingPunct="0"/>
            <a:r>
              <a:rPr lang="en-US" altLang="zh-CN" sz="1000"/>
              <a:t>Storage</a:t>
            </a:r>
          </a:p>
        </p:txBody>
      </p:sp>
      <p:sp>
        <p:nvSpPr>
          <p:cNvPr id="44052" name="Text Box 20"/>
          <p:cNvSpPr txBox="1">
            <a:spLocks noChangeAspect="1" noChangeArrowheads="1"/>
          </p:cNvSpPr>
          <p:nvPr/>
        </p:nvSpPr>
        <p:spPr bwMode="auto">
          <a:xfrm>
            <a:off x="6380163" y="5761038"/>
            <a:ext cx="803275" cy="396875"/>
          </a:xfrm>
          <a:prstGeom prst="rect">
            <a:avLst/>
          </a:prstGeom>
          <a:noFill/>
          <a:ln w="9525">
            <a:noFill/>
            <a:miter lim="800000"/>
            <a:headEnd/>
            <a:tailEnd/>
          </a:ln>
        </p:spPr>
        <p:txBody>
          <a:bodyPr>
            <a:spAutoFit/>
          </a:bodyPr>
          <a:lstStyle/>
          <a:p>
            <a:pPr algn="ctr" eaLnBrk="0" hangingPunct="0"/>
            <a:r>
              <a:rPr lang="en-US" altLang="zh-CN" sz="1000"/>
              <a:t>Web Server</a:t>
            </a:r>
          </a:p>
        </p:txBody>
      </p:sp>
      <p:sp>
        <p:nvSpPr>
          <p:cNvPr id="44053" name="Text Box 21"/>
          <p:cNvSpPr txBox="1">
            <a:spLocks noChangeAspect="1" noChangeArrowheads="1"/>
          </p:cNvSpPr>
          <p:nvPr/>
        </p:nvSpPr>
        <p:spPr bwMode="auto">
          <a:xfrm>
            <a:off x="7175500" y="5761038"/>
            <a:ext cx="803275" cy="396875"/>
          </a:xfrm>
          <a:prstGeom prst="rect">
            <a:avLst/>
          </a:prstGeom>
          <a:noFill/>
          <a:ln w="9525">
            <a:noFill/>
            <a:miter lim="800000"/>
            <a:headEnd/>
            <a:tailEnd/>
          </a:ln>
        </p:spPr>
        <p:txBody>
          <a:bodyPr>
            <a:spAutoFit/>
          </a:bodyPr>
          <a:lstStyle/>
          <a:p>
            <a:pPr algn="ctr" eaLnBrk="0" hangingPunct="0"/>
            <a:r>
              <a:rPr lang="en-US" altLang="zh-CN" sz="1000"/>
              <a:t>App Server</a:t>
            </a:r>
          </a:p>
        </p:txBody>
      </p:sp>
      <p:sp>
        <p:nvSpPr>
          <p:cNvPr id="44054" name="Text Box 22"/>
          <p:cNvSpPr txBox="1">
            <a:spLocks noChangeAspect="1" noChangeArrowheads="1"/>
          </p:cNvSpPr>
          <p:nvPr/>
        </p:nvSpPr>
        <p:spPr bwMode="auto">
          <a:xfrm>
            <a:off x="5549900" y="5761038"/>
            <a:ext cx="930275" cy="396875"/>
          </a:xfrm>
          <a:prstGeom prst="rect">
            <a:avLst/>
          </a:prstGeom>
          <a:noFill/>
          <a:ln w="9525">
            <a:noFill/>
            <a:miter lim="800000"/>
            <a:headEnd/>
            <a:tailEnd/>
          </a:ln>
        </p:spPr>
        <p:txBody>
          <a:bodyPr>
            <a:spAutoFit/>
          </a:bodyPr>
          <a:lstStyle/>
          <a:p>
            <a:pPr algn="ctr" eaLnBrk="0" hangingPunct="0"/>
            <a:r>
              <a:rPr lang="en-US" altLang="zh-CN" sz="1000"/>
              <a:t>File System</a:t>
            </a:r>
          </a:p>
          <a:p>
            <a:pPr algn="ctr" eaLnBrk="0" hangingPunct="0"/>
            <a:r>
              <a:rPr lang="en-US" altLang="zh-CN" sz="1000"/>
              <a:t>Storage</a:t>
            </a:r>
          </a:p>
        </p:txBody>
      </p:sp>
      <p:sp>
        <p:nvSpPr>
          <p:cNvPr id="44055" name="Text Box 23"/>
          <p:cNvSpPr txBox="1">
            <a:spLocks noChangeAspect="1" noChangeArrowheads="1"/>
          </p:cNvSpPr>
          <p:nvPr/>
        </p:nvSpPr>
        <p:spPr bwMode="auto">
          <a:xfrm>
            <a:off x="6184900" y="4640263"/>
            <a:ext cx="1098550" cy="244475"/>
          </a:xfrm>
          <a:prstGeom prst="rect">
            <a:avLst/>
          </a:prstGeom>
          <a:noFill/>
          <a:ln w="9525">
            <a:noFill/>
            <a:miter lim="800000"/>
            <a:headEnd/>
            <a:tailEnd/>
          </a:ln>
        </p:spPr>
        <p:txBody>
          <a:bodyPr>
            <a:spAutoFit/>
          </a:bodyPr>
          <a:lstStyle/>
          <a:p>
            <a:pPr algn="ctr" eaLnBrk="0" hangingPunct="0"/>
            <a:r>
              <a:rPr lang="en-US" altLang="zh-CN" sz="1000"/>
              <a:t>Mirror Activator</a:t>
            </a:r>
          </a:p>
        </p:txBody>
      </p:sp>
      <p:sp>
        <p:nvSpPr>
          <p:cNvPr id="44056" name="Text Box 24"/>
          <p:cNvSpPr txBox="1">
            <a:spLocks noChangeAspect="1" noChangeArrowheads="1"/>
          </p:cNvSpPr>
          <p:nvPr/>
        </p:nvSpPr>
        <p:spPr bwMode="auto">
          <a:xfrm>
            <a:off x="7199313" y="4640263"/>
            <a:ext cx="661987" cy="244475"/>
          </a:xfrm>
          <a:prstGeom prst="rect">
            <a:avLst/>
          </a:prstGeom>
          <a:noFill/>
          <a:ln w="9525">
            <a:noFill/>
            <a:miter lim="800000"/>
            <a:headEnd/>
            <a:tailEnd/>
          </a:ln>
        </p:spPr>
        <p:txBody>
          <a:bodyPr>
            <a:spAutoFit/>
          </a:bodyPr>
          <a:lstStyle/>
          <a:p>
            <a:pPr algn="ctr" eaLnBrk="0" hangingPunct="0"/>
            <a:r>
              <a:rPr lang="en-US" altLang="zh-CN" sz="1000"/>
              <a:t>DBMS</a:t>
            </a:r>
          </a:p>
        </p:txBody>
      </p:sp>
      <p:sp>
        <p:nvSpPr>
          <p:cNvPr id="44057" name="Text Box 25"/>
          <p:cNvSpPr txBox="1">
            <a:spLocks noChangeAspect="1" noChangeArrowheads="1"/>
          </p:cNvSpPr>
          <p:nvPr/>
        </p:nvSpPr>
        <p:spPr bwMode="auto">
          <a:xfrm>
            <a:off x="1393825" y="6305550"/>
            <a:ext cx="1917700" cy="274638"/>
          </a:xfrm>
          <a:prstGeom prst="rect">
            <a:avLst/>
          </a:prstGeom>
          <a:noFill/>
          <a:ln w="9525">
            <a:noFill/>
            <a:miter lim="800000"/>
            <a:headEnd/>
            <a:tailEnd/>
          </a:ln>
        </p:spPr>
        <p:txBody>
          <a:bodyPr>
            <a:spAutoFit/>
          </a:bodyPr>
          <a:lstStyle/>
          <a:p>
            <a:pPr algn="ctr" eaLnBrk="0" hangingPunct="0"/>
            <a:r>
              <a:rPr lang="en-US" altLang="zh-CN" sz="1200"/>
              <a:t>Primary Site</a:t>
            </a:r>
          </a:p>
        </p:txBody>
      </p:sp>
      <p:sp>
        <p:nvSpPr>
          <p:cNvPr id="44058" name="Text Box 26"/>
          <p:cNvSpPr txBox="1">
            <a:spLocks noChangeAspect="1" noChangeArrowheads="1"/>
          </p:cNvSpPr>
          <p:nvPr/>
        </p:nvSpPr>
        <p:spPr bwMode="auto">
          <a:xfrm>
            <a:off x="5832475" y="6299200"/>
            <a:ext cx="1917700" cy="274638"/>
          </a:xfrm>
          <a:prstGeom prst="rect">
            <a:avLst/>
          </a:prstGeom>
          <a:noFill/>
          <a:ln w="9525">
            <a:noFill/>
            <a:miter lim="800000"/>
            <a:headEnd/>
            <a:tailEnd/>
          </a:ln>
        </p:spPr>
        <p:txBody>
          <a:bodyPr>
            <a:spAutoFit/>
          </a:bodyPr>
          <a:lstStyle/>
          <a:p>
            <a:pPr algn="ctr" eaLnBrk="0" hangingPunct="0"/>
            <a:r>
              <a:rPr lang="en-US" altLang="zh-CN" sz="1200"/>
              <a:t>Disaster Recovery Site</a:t>
            </a:r>
          </a:p>
        </p:txBody>
      </p:sp>
      <p:sp>
        <p:nvSpPr>
          <p:cNvPr id="44059" name="Line 27"/>
          <p:cNvSpPr>
            <a:spLocks noChangeAspect="1" noChangeShapeType="1"/>
          </p:cNvSpPr>
          <p:nvPr/>
        </p:nvSpPr>
        <p:spPr bwMode="auto">
          <a:xfrm>
            <a:off x="5397500" y="4322763"/>
            <a:ext cx="469900" cy="0"/>
          </a:xfrm>
          <a:prstGeom prst="line">
            <a:avLst/>
          </a:prstGeom>
          <a:noFill/>
          <a:ln w="28575">
            <a:solidFill>
              <a:srgbClr val="ACACAC"/>
            </a:solidFill>
            <a:round/>
            <a:headEnd/>
            <a:tailEnd/>
          </a:ln>
        </p:spPr>
        <p:txBody>
          <a:bodyPr wrap="none" anchor="ctr"/>
          <a:lstStyle/>
          <a:p>
            <a:endParaRPr lang="zh-CN" altLang="en-US"/>
          </a:p>
        </p:txBody>
      </p:sp>
      <p:pic>
        <p:nvPicPr>
          <p:cNvPr id="44060" name="Picture 28"/>
          <p:cNvPicPr>
            <a:picLocks noChangeAspect="1" noChangeArrowheads="1"/>
          </p:cNvPicPr>
          <p:nvPr/>
        </p:nvPicPr>
        <p:blipFill>
          <a:blip r:embed="rId11" cstate="print"/>
          <a:srcRect/>
          <a:stretch>
            <a:fillRect/>
          </a:stretch>
        </p:blipFill>
        <p:spPr bwMode="auto">
          <a:xfrm>
            <a:off x="5834063" y="4122738"/>
            <a:ext cx="369887" cy="412750"/>
          </a:xfrm>
          <a:prstGeom prst="rect">
            <a:avLst/>
          </a:prstGeom>
          <a:noFill/>
          <a:ln w="9525">
            <a:noFill/>
            <a:miter lim="800000"/>
            <a:headEnd/>
            <a:tailEnd/>
          </a:ln>
        </p:spPr>
      </p:pic>
      <p:pic>
        <p:nvPicPr>
          <p:cNvPr id="44061" name="Picture 29"/>
          <p:cNvPicPr>
            <a:picLocks noChangeAspect="1" noChangeArrowheads="1"/>
          </p:cNvPicPr>
          <p:nvPr/>
        </p:nvPicPr>
        <p:blipFill>
          <a:blip r:embed="rId12" cstate="print"/>
          <a:srcRect/>
          <a:stretch>
            <a:fillRect/>
          </a:stretch>
        </p:blipFill>
        <p:spPr bwMode="auto">
          <a:xfrm>
            <a:off x="6419850" y="3979863"/>
            <a:ext cx="646113" cy="647700"/>
          </a:xfrm>
          <a:prstGeom prst="rect">
            <a:avLst/>
          </a:prstGeom>
          <a:noFill/>
          <a:ln w="9525">
            <a:noFill/>
            <a:miter lim="800000"/>
            <a:headEnd/>
            <a:tailEnd/>
          </a:ln>
        </p:spPr>
      </p:pic>
      <p:pic>
        <p:nvPicPr>
          <p:cNvPr id="44062" name="Picture 30"/>
          <p:cNvPicPr>
            <a:picLocks noChangeAspect="1" noChangeArrowheads="1"/>
          </p:cNvPicPr>
          <p:nvPr/>
        </p:nvPicPr>
        <p:blipFill>
          <a:blip r:embed="rId13" cstate="print"/>
          <a:srcRect/>
          <a:stretch>
            <a:fillRect/>
          </a:stretch>
        </p:blipFill>
        <p:spPr bwMode="auto">
          <a:xfrm>
            <a:off x="7237413" y="3898900"/>
            <a:ext cx="555625" cy="747713"/>
          </a:xfrm>
          <a:prstGeom prst="rect">
            <a:avLst/>
          </a:prstGeom>
          <a:noFill/>
          <a:ln w="9525">
            <a:noFill/>
            <a:miter lim="800000"/>
            <a:headEnd/>
            <a:tailEnd/>
          </a:ln>
        </p:spPr>
      </p:pic>
      <p:sp>
        <p:nvSpPr>
          <p:cNvPr id="44063" name="Text Box 31"/>
          <p:cNvSpPr txBox="1">
            <a:spLocks noChangeAspect="1" noChangeArrowheads="1"/>
          </p:cNvSpPr>
          <p:nvPr/>
        </p:nvSpPr>
        <p:spPr bwMode="auto">
          <a:xfrm>
            <a:off x="3962400" y="4730750"/>
            <a:ext cx="1252538" cy="244475"/>
          </a:xfrm>
          <a:prstGeom prst="rect">
            <a:avLst/>
          </a:prstGeom>
          <a:noFill/>
          <a:ln w="9525">
            <a:noFill/>
            <a:miter lim="800000"/>
            <a:headEnd/>
            <a:tailEnd/>
          </a:ln>
        </p:spPr>
        <p:txBody>
          <a:bodyPr>
            <a:spAutoFit/>
          </a:bodyPr>
          <a:lstStyle/>
          <a:p>
            <a:pPr algn="ctr" eaLnBrk="0" hangingPunct="0"/>
            <a:r>
              <a:rPr lang="en-US" altLang="zh-CN" sz="1000"/>
              <a:t>Block Replicator</a:t>
            </a:r>
          </a:p>
        </p:txBody>
      </p:sp>
      <p:sp>
        <p:nvSpPr>
          <p:cNvPr id="44064" name="Rectangle 32"/>
          <p:cNvSpPr>
            <a:spLocks noChangeAspect="1" noChangeArrowheads="1"/>
          </p:cNvSpPr>
          <p:nvPr/>
        </p:nvSpPr>
        <p:spPr bwMode="auto">
          <a:xfrm>
            <a:off x="1093788" y="3733800"/>
            <a:ext cx="2584450" cy="2473325"/>
          </a:xfrm>
          <a:prstGeom prst="rect">
            <a:avLst/>
          </a:prstGeom>
          <a:noFill/>
          <a:ln w="15875">
            <a:solidFill>
              <a:srgbClr val="ACACAC"/>
            </a:solidFill>
            <a:miter lim="800000"/>
            <a:headEnd/>
            <a:tailEnd/>
          </a:ln>
        </p:spPr>
        <p:txBody>
          <a:bodyPr wrap="none" anchor="ctr"/>
          <a:lstStyle/>
          <a:p>
            <a:endParaRPr lang="zh-CN" altLang="zh-CN"/>
          </a:p>
        </p:txBody>
      </p:sp>
      <p:sp>
        <p:nvSpPr>
          <p:cNvPr id="44065" name="Rectangle 33"/>
          <p:cNvSpPr>
            <a:spLocks noChangeAspect="1" noChangeArrowheads="1"/>
          </p:cNvSpPr>
          <p:nvPr/>
        </p:nvSpPr>
        <p:spPr bwMode="auto">
          <a:xfrm>
            <a:off x="5492750" y="3733800"/>
            <a:ext cx="2584450" cy="2473325"/>
          </a:xfrm>
          <a:prstGeom prst="rect">
            <a:avLst/>
          </a:prstGeom>
          <a:noFill/>
          <a:ln w="15875">
            <a:solidFill>
              <a:srgbClr val="ACACAC"/>
            </a:solidFill>
            <a:miter lim="800000"/>
            <a:headEnd/>
            <a:tailEnd/>
          </a:ln>
        </p:spPr>
        <p:txBody>
          <a:bodyPr wrap="none" anchor="ctr"/>
          <a:lstStyle/>
          <a:p>
            <a:endParaRPr lang="zh-CN" altLang="zh-CN"/>
          </a:p>
        </p:txBody>
      </p:sp>
    </p:spTree>
  </p:cSld>
  <p:clrMapOvr>
    <a:masterClrMapping/>
  </p:clrMapOvr>
  <p:transition advTm="105502">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228600"/>
            <a:ext cx="6858000" cy="876300"/>
          </a:xfrm>
        </p:spPr>
        <p:txBody>
          <a:bodyPr/>
          <a:lstStyle/>
          <a:p>
            <a:pPr eaLnBrk="1" hangingPunct="1"/>
            <a:r>
              <a:rPr lang="en-US" altLang="zh-CN" sz="3200" smtClean="0">
                <a:ea typeface="宋体" charset="-122"/>
              </a:rPr>
              <a:t>MirrorActivator </a:t>
            </a:r>
            <a:r>
              <a:rPr lang="zh-CN" altLang="en-US" sz="3200" smtClean="0">
                <a:ea typeface="宋体" charset="-122"/>
              </a:rPr>
              <a:t>带来的好处</a:t>
            </a:r>
          </a:p>
        </p:txBody>
      </p:sp>
      <p:sp>
        <p:nvSpPr>
          <p:cNvPr id="45059" name="Text Box 3"/>
          <p:cNvSpPr txBox="1">
            <a:spLocks noChangeArrowheads="1"/>
          </p:cNvSpPr>
          <p:nvPr/>
        </p:nvSpPr>
        <p:spPr bwMode="auto">
          <a:xfrm>
            <a:off x="382588" y="1598613"/>
            <a:ext cx="544512" cy="304800"/>
          </a:xfrm>
          <a:prstGeom prst="rect">
            <a:avLst/>
          </a:prstGeom>
          <a:noFill/>
          <a:ln w="9525">
            <a:noFill/>
            <a:miter lim="800000"/>
            <a:headEnd/>
            <a:tailEnd/>
          </a:ln>
        </p:spPr>
        <p:txBody>
          <a:bodyPr wrap="none" lIns="0" tIns="0" rIns="0" bIns="0">
            <a:spAutoFit/>
          </a:bodyPr>
          <a:lstStyle/>
          <a:p>
            <a:r>
              <a:rPr lang="zh-CN" altLang="en-US" b="1">
                <a:solidFill>
                  <a:schemeClr val="folHlink"/>
                </a:solidFill>
              </a:rPr>
              <a:t>需求</a:t>
            </a:r>
            <a:r>
              <a:rPr lang="zh-CN" altLang="en-US" sz="2000" b="1">
                <a:solidFill>
                  <a:schemeClr val="folHlink"/>
                </a:solidFill>
              </a:rPr>
              <a:t>:</a:t>
            </a:r>
          </a:p>
        </p:txBody>
      </p:sp>
      <p:sp>
        <p:nvSpPr>
          <p:cNvPr id="45060" name="Text Box 4"/>
          <p:cNvSpPr txBox="1">
            <a:spLocks noChangeArrowheads="1"/>
          </p:cNvSpPr>
          <p:nvPr/>
        </p:nvSpPr>
        <p:spPr bwMode="auto">
          <a:xfrm>
            <a:off x="3898900" y="1600200"/>
            <a:ext cx="2314575" cy="274638"/>
          </a:xfrm>
          <a:prstGeom prst="rect">
            <a:avLst/>
          </a:prstGeom>
          <a:noFill/>
          <a:ln w="9525">
            <a:noFill/>
            <a:miter lim="800000"/>
            <a:headEnd/>
            <a:tailEnd/>
          </a:ln>
        </p:spPr>
        <p:txBody>
          <a:bodyPr wrap="none" lIns="0" tIns="0" rIns="0" bIns="0">
            <a:spAutoFit/>
          </a:bodyPr>
          <a:lstStyle/>
          <a:p>
            <a:r>
              <a:rPr lang="en-US" altLang="zh-CN" b="1">
                <a:solidFill>
                  <a:schemeClr val="folHlink"/>
                </a:solidFill>
              </a:rPr>
              <a:t>Mirror Activator </a:t>
            </a:r>
            <a:r>
              <a:rPr lang="zh-CN" altLang="en-US" b="1">
                <a:solidFill>
                  <a:schemeClr val="folHlink"/>
                </a:solidFill>
              </a:rPr>
              <a:t>提供:</a:t>
            </a:r>
          </a:p>
        </p:txBody>
      </p:sp>
      <p:sp>
        <p:nvSpPr>
          <p:cNvPr id="45061" name="Text Box 5"/>
          <p:cNvSpPr txBox="1">
            <a:spLocks noChangeArrowheads="1"/>
          </p:cNvSpPr>
          <p:nvPr/>
        </p:nvSpPr>
        <p:spPr bwMode="auto">
          <a:xfrm>
            <a:off x="377825" y="2057400"/>
            <a:ext cx="3444875" cy="549275"/>
          </a:xfrm>
          <a:prstGeom prst="rect">
            <a:avLst/>
          </a:prstGeom>
          <a:noFill/>
          <a:ln w="9525">
            <a:noFill/>
            <a:miter lim="800000"/>
            <a:headEnd/>
            <a:tailEnd/>
          </a:ln>
        </p:spPr>
        <p:txBody>
          <a:bodyPr lIns="0" tIns="0" rIns="0" bIns="0">
            <a:spAutoFit/>
          </a:bodyPr>
          <a:lstStyle/>
          <a:p>
            <a:r>
              <a:rPr lang="zh-CN" altLang="en-US"/>
              <a:t>在发生故障时数据立即可用</a:t>
            </a:r>
          </a:p>
          <a:p>
            <a:r>
              <a:rPr lang="zh-CN" altLang="en-US"/>
              <a:t>降低商业风险</a:t>
            </a:r>
          </a:p>
        </p:txBody>
      </p:sp>
      <p:sp>
        <p:nvSpPr>
          <p:cNvPr id="45062" name="Text Box 6"/>
          <p:cNvSpPr txBox="1">
            <a:spLocks noChangeArrowheads="1"/>
          </p:cNvSpPr>
          <p:nvPr/>
        </p:nvSpPr>
        <p:spPr bwMode="auto">
          <a:xfrm>
            <a:off x="393700" y="3200400"/>
            <a:ext cx="3444875" cy="274638"/>
          </a:xfrm>
          <a:prstGeom prst="rect">
            <a:avLst/>
          </a:prstGeom>
          <a:noFill/>
          <a:ln w="9525">
            <a:noFill/>
            <a:miter lim="800000"/>
            <a:headEnd/>
            <a:tailEnd/>
          </a:ln>
        </p:spPr>
        <p:txBody>
          <a:bodyPr lIns="0" tIns="0" rIns="0" bIns="0">
            <a:spAutoFit/>
          </a:bodyPr>
          <a:lstStyle/>
          <a:p>
            <a:r>
              <a:rPr lang="zh-CN" altLang="en-US"/>
              <a:t>低 </a:t>
            </a:r>
            <a:r>
              <a:rPr lang="en-US" altLang="zh-CN"/>
              <a:t>TCO</a:t>
            </a:r>
          </a:p>
        </p:txBody>
      </p:sp>
      <p:sp>
        <p:nvSpPr>
          <p:cNvPr id="45063" name="Text Box 7"/>
          <p:cNvSpPr txBox="1">
            <a:spLocks noChangeArrowheads="1"/>
          </p:cNvSpPr>
          <p:nvPr/>
        </p:nvSpPr>
        <p:spPr bwMode="auto">
          <a:xfrm>
            <a:off x="393700" y="4068763"/>
            <a:ext cx="3444875" cy="274637"/>
          </a:xfrm>
          <a:prstGeom prst="rect">
            <a:avLst/>
          </a:prstGeom>
          <a:noFill/>
          <a:ln w="9525">
            <a:noFill/>
            <a:miter lim="800000"/>
            <a:headEnd/>
            <a:tailEnd/>
          </a:ln>
        </p:spPr>
        <p:txBody>
          <a:bodyPr lIns="0" tIns="0" rIns="0" bIns="0">
            <a:spAutoFit/>
          </a:bodyPr>
          <a:lstStyle/>
          <a:p>
            <a:r>
              <a:rPr lang="zh-CN" altLang="en-US"/>
              <a:t>零数据丢失</a:t>
            </a:r>
          </a:p>
        </p:txBody>
      </p:sp>
      <p:sp>
        <p:nvSpPr>
          <p:cNvPr id="45064" name="Text Box 8"/>
          <p:cNvSpPr txBox="1">
            <a:spLocks noChangeArrowheads="1"/>
          </p:cNvSpPr>
          <p:nvPr/>
        </p:nvSpPr>
        <p:spPr bwMode="auto">
          <a:xfrm>
            <a:off x="393700" y="4800600"/>
            <a:ext cx="3444875" cy="274638"/>
          </a:xfrm>
          <a:prstGeom prst="rect">
            <a:avLst/>
          </a:prstGeom>
          <a:noFill/>
          <a:ln w="9525">
            <a:noFill/>
            <a:miter lim="800000"/>
            <a:headEnd/>
            <a:tailEnd/>
          </a:ln>
        </p:spPr>
        <p:txBody>
          <a:bodyPr lIns="0" tIns="0" rIns="0" bIns="0">
            <a:spAutoFit/>
          </a:bodyPr>
          <a:lstStyle/>
          <a:p>
            <a:r>
              <a:rPr lang="zh-CN" altLang="en-US"/>
              <a:t>充分利用资源</a:t>
            </a:r>
          </a:p>
        </p:txBody>
      </p:sp>
      <p:sp>
        <p:nvSpPr>
          <p:cNvPr id="45065" name="Text Box 9"/>
          <p:cNvSpPr txBox="1">
            <a:spLocks noChangeArrowheads="1"/>
          </p:cNvSpPr>
          <p:nvPr/>
        </p:nvSpPr>
        <p:spPr bwMode="auto">
          <a:xfrm>
            <a:off x="3886200" y="2073275"/>
            <a:ext cx="4648200" cy="549275"/>
          </a:xfrm>
          <a:prstGeom prst="rect">
            <a:avLst/>
          </a:prstGeom>
          <a:noFill/>
          <a:ln w="9525">
            <a:noFill/>
            <a:miter lim="800000"/>
            <a:headEnd/>
            <a:tailEnd/>
          </a:ln>
        </p:spPr>
        <p:txBody>
          <a:bodyPr lIns="0" tIns="0" rIns="0" bIns="0">
            <a:spAutoFit/>
          </a:bodyPr>
          <a:lstStyle/>
          <a:p>
            <a:pPr marL="279400" indent="-279400">
              <a:buClr>
                <a:schemeClr val="accent1"/>
              </a:buClr>
              <a:buFont typeface="Wingdings" pitchFamily="2" charset="2"/>
              <a:buChar char="§"/>
            </a:pPr>
            <a:r>
              <a:rPr lang="zh-CN" altLang="en-US" dirty="0">
                <a:solidFill>
                  <a:srgbClr val="F01302"/>
                </a:solidFill>
              </a:rPr>
              <a:t>几秒钟内恢复</a:t>
            </a:r>
          </a:p>
          <a:p>
            <a:pPr marL="279400" indent="-279400">
              <a:buClr>
                <a:schemeClr val="accent1"/>
              </a:buClr>
              <a:buFont typeface="Wingdings" pitchFamily="2" charset="2"/>
              <a:buChar char="§"/>
            </a:pPr>
            <a:r>
              <a:rPr lang="zh-CN" altLang="en-US" dirty="0">
                <a:solidFill>
                  <a:srgbClr val="F01302"/>
                </a:solidFill>
              </a:rPr>
              <a:t>消除了由于数据库恢复</a:t>
            </a:r>
            <a:r>
              <a:rPr lang="zh-CN" altLang="en-US" dirty="0" smtClean="0">
                <a:solidFill>
                  <a:srgbClr val="F01302"/>
                </a:solidFill>
              </a:rPr>
              <a:t>所</a:t>
            </a:r>
            <a:r>
              <a:rPr lang="zh-CN" altLang="en-US" dirty="0">
                <a:solidFill>
                  <a:srgbClr val="F01302"/>
                </a:solidFill>
              </a:rPr>
              <a:t>造成</a:t>
            </a:r>
            <a:r>
              <a:rPr lang="zh-CN" altLang="en-US" dirty="0" smtClean="0">
                <a:solidFill>
                  <a:srgbClr val="F01302"/>
                </a:solidFill>
              </a:rPr>
              <a:t>的</a:t>
            </a:r>
            <a:r>
              <a:rPr lang="zh-CN" altLang="en-US" dirty="0">
                <a:solidFill>
                  <a:srgbClr val="F01302"/>
                </a:solidFill>
              </a:rPr>
              <a:t>业务停顿</a:t>
            </a:r>
          </a:p>
        </p:txBody>
      </p:sp>
      <p:sp>
        <p:nvSpPr>
          <p:cNvPr id="45066" name="Text Box 10"/>
          <p:cNvSpPr txBox="1">
            <a:spLocks noChangeArrowheads="1"/>
          </p:cNvSpPr>
          <p:nvPr/>
        </p:nvSpPr>
        <p:spPr bwMode="auto">
          <a:xfrm>
            <a:off x="3886200" y="2909888"/>
            <a:ext cx="4953000" cy="823912"/>
          </a:xfrm>
          <a:prstGeom prst="rect">
            <a:avLst/>
          </a:prstGeom>
          <a:noFill/>
          <a:ln w="9525">
            <a:noFill/>
            <a:miter lim="800000"/>
            <a:headEnd/>
            <a:tailEnd/>
          </a:ln>
        </p:spPr>
        <p:txBody>
          <a:bodyPr lIns="0" tIns="0" rIns="0" bIns="0">
            <a:spAutoFit/>
          </a:bodyPr>
          <a:lstStyle/>
          <a:p>
            <a:pPr marL="292100" indent="-292100">
              <a:buClr>
                <a:schemeClr val="accent1"/>
              </a:buClr>
              <a:buFont typeface="Wingdings" pitchFamily="2" charset="2"/>
              <a:buChar char="§"/>
            </a:pPr>
            <a:r>
              <a:rPr lang="zh-CN" altLang="en-US"/>
              <a:t>基于</a:t>
            </a:r>
            <a:r>
              <a:rPr lang="en-US" altLang="zh-CN"/>
              <a:t>log</a:t>
            </a:r>
            <a:r>
              <a:rPr lang="zh-CN" altLang="en-US"/>
              <a:t>的复制使网络带宽减少 50%</a:t>
            </a:r>
          </a:p>
          <a:p>
            <a:pPr marL="292100" indent="-292100">
              <a:buClr>
                <a:schemeClr val="accent1"/>
              </a:buClr>
              <a:buFont typeface="Wingdings" pitchFamily="2" charset="2"/>
              <a:buChar char="§"/>
            </a:pPr>
            <a:r>
              <a:rPr lang="zh-CN" altLang="en-US"/>
              <a:t>减少了</a:t>
            </a:r>
            <a:r>
              <a:rPr lang="en-US" altLang="zh-CN"/>
              <a:t>EMC</a:t>
            </a:r>
            <a:r>
              <a:rPr lang="zh-CN" altLang="en-US"/>
              <a:t>的</a:t>
            </a:r>
            <a:r>
              <a:rPr lang="en-US" altLang="zh-CN"/>
              <a:t>Memory Cache</a:t>
            </a:r>
            <a:r>
              <a:rPr lang="zh-CN" altLang="en-US"/>
              <a:t>需求</a:t>
            </a:r>
          </a:p>
          <a:p>
            <a:pPr marL="292100" indent="-292100">
              <a:buClr>
                <a:schemeClr val="accent1"/>
              </a:buClr>
              <a:buFont typeface="Wingdings" pitchFamily="2" charset="2"/>
              <a:buChar char="§"/>
            </a:pPr>
            <a:r>
              <a:rPr lang="zh-CN" altLang="en-US"/>
              <a:t>备点硬件无关</a:t>
            </a:r>
          </a:p>
        </p:txBody>
      </p:sp>
      <p:sp>
        <p:nvSpPr>
          <p:cNvPr id="45067" name="Text Box 11"/>
          <p:cNvSpPr txBox="1">
            <a:spLocks noChangeArrowheads="1"/>
          </p:cNvSpPr>
          <p:nvPr/>
        </p:nvSpPr>
        <p:spPr bwMode="auto">
          <a:xfrm>
            <a:off x="3886200" y="3962400"/>
            <a:ext cx="4953000" cy="549275"/>
          </a:xfrm>
          <a:prstGeom prst="rect">
            <a:avLst/>
          </a:prstGeom>
          <a:noFill/>
          <a:ln w="9525">
            <a:noFill/>
            <a:miter lim="800000"/>
            <a:headEnd/>
            <a:tailEnd/>
          </a:ln>
        </p:spPr>
        <p:txBody>
          <a:bodyPr lIns="0" tIns="0" rIns="0" bIns="0">
            <a:spAutoFit/>
          </a:bodyPr>
          <a:lstStyle/>
          <a:p>
            <a:pPr marL="292100" indent="-292100">
              <a:buClr>
                <a:schemeClr val="accent1"/>
              </a:buClr>
              <a:buFont typeface="Wingdings" pitchFamily="2" charset="2"/>
              <a:buChar char="§"/>
            </a:pPr>
            <a:r>
              <a:rPr lang="zh-CN" altLang="en-US"/>
              <a:t>同步的事务复制保证了数据一致性。</a:t>
            </a:r>
          </a:p>
          <a:p>
            <a:pPr marL="292100" indent="-292100">
              <a:buClr>
                <a:schemeClr val="accent1"/>
              </a:buClr>
              <a:buFont typeface="Wingdings" pitchFamily="2" charset="2"/>
              <a:buChar char="§"/>
            </a:pPr>
            <a:r>
              <a:rPr lang="zh-CN" altLang="en-US"/>
              <a:t>减少数据损失所带来的风险</a:t>
            </a:r>
          </a:p>
        </p:txBody>
      </p:sp>
      <p:sp>
        <p:nvSpPr>
          <p:cNvPr id="45068" name="Text Box 12"/>
          <p:cNvSpPr txBox="1">
            <a:spLocks noChangeArrowheads="1"/>
          </p:cNvSpPr>
          <p:nvPr/>
        </p:nvSpPr>
        <p:spPr bwMode="auto">
          <a:xfrm>
            <a:off x="3886200" y="4784725"/>
            <a:ext cx="4800600" cy="549275"/>
          </a:xfrm>
          <a:prstGeom prst="rect">
            <a:avLst/>
          </a:prstGeom>
          <a:noFill/>
          <a:ln w="9525">
            <a:noFill/>
            <a:miter lim="800000"/>
            <a:headEnd/>
            <a:tailEnd/>
          </a:ln>
        </p:spPr>
        <p:txBody>
          <a:bodyPr lIns="0" tIns="0" rIns="0" bIns="0">
            <a:spAutoFit/>
          </a:bodyPr>
          <a:lstStyle/>
          <a:p>
            <a:pPr marL="292100" indent="-292100">
              <a:buClr>
                <a:schemeClr val="accent1"/>
              </a:buClr>
              <a:buFont typeface="Wingdings" pitchFamily="2" charset="2"/>
              <a:buChar char="§"/>
            </a:pPr>
            <a:r>
              <a:rPr lang="zh-CN" altLang="en-US">
                <a:solidFill>
                  <a:srgbClr val="F01302"/>
                </a:solidFill>
              </a:rPr>
              <a:t>备点数据库一直在线可用。可提供</a:t>
            </a:r>
            <a:r>
              <a:rPr lang="en-US" altLang="zh-CN">
                <a:solidFill>
                  <a:srgbClr val="F01302"/>
                </a:solidFill>
              </a:rPr>
              <a:t>OLAP</a:t>
            </a:r>
            <a:r>
              <a:rPr lang="zh-CN" altLang="en-US">
                <a:solidFill>
                  <a:srgbClr val="F01302"/>
                </a:solidFill>
              </a:rPr>
              <a:t>分析等服务</a:t>
            </a:r>
          </a:p>
        </p:txBody>
      </p:sp>
      <p:sp>
        <p:nvSpPr>
          <p:cNvPr id="45069" name="Text Box 13"/>
          <p:cNvSpPr txBox="1">
            <a:spLocks noChangeArrowheads="1"/>
          </p:cNvSpPr>
          <p:nvPr/>
        </p:nvSpPr>
        <p:spPr bwMode="auto">
          <a:xfrm>
            <a:off x="381000" y="5516563"/>
            <a:ext cx="3444875" cy="274637"/>
          </a:xfrm>
          <a:prstGeom prst="rect">
            <a:avLst/>
          </a:prstGeom>
          <a:noFill/>
          <a:ln w="9525">
            <a:noFill/>
            <a:miter lim="800000"/>
            <a:headEnd/>
            <a:tailEnd/>
          </a:ln>
        </p:spPr>
        <p:txBody>
          <a:bodyPr lIns="0" tIns="0" rIns="0" bIns="0">
            <a:spAutoFit/>
          </a:bodyPr>
          <a:lstStyle/>
          <a:p>
            <a:r>
              <a:rPr lang="zh-CN" altLang="en-US"/>
              <a:t>提高应用系统的性能</a:t>
            </a:r>
          </a:p>
        </p:txBody>
      </p:sp>
      <p:sp>
        <p:nvSpPr>
          <p:cNvPr id="45070" name="Text Box 14"/>
          <p:cNvSpPr txBox="1">
            <a:spLocks noChangeArrowheads="1"/>
          </p:cNvSpPr>
          <p:nvPr/>
        </p:nvSpPr>
        <p:spPr bwMode="auto">
          <a:xfrm>
            <a:off x="3886200" y="5516563"/>
            <a:ext cx="4800600" cy="274637"/>
          </a:xfrm>
          <a:prstGeom prst="rect">
            <a:avLst/>
          </a:prstGeom>
          <a:noFill/>
          <a:ln w="9525">
            <a:noFill/>
            <a:miter lim="800000"/>
            <a:headEnd/>
            <a:tailEnd/>
          </a:ln>
        </p:spPr>
        <p:txBody>
          <a:bodyPr lIns="0" tIns="0" rIns="0" bIns="0">
            <a:spAutoFit/>
          </a:bodyPr>
          <a:lstStyle/>
          <a:p>
            <a:pPr marL="292100" indent="-292100">
              <a:buClr>
                <a:schemeClr val="accent1"/>
              </a:buClr>
              <a:buFont typeface="Wingdings" pitchFamily="2" charset="2"/>
              <a:buChar char="§"/>
            </a:pPr>
            <a:r>
              <a:rPr lang="zh-CN" altLang="en-US"/>
              <a:t>减少应用响应时间，提高应用效率</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pufa_logo"/>
          <p:cNvPicPr>
            <a:picLocks noChangeAspect="1" noChangeArrowheads="1"/>
          </p:cNvPicPr>
          <p:nvPr/>
        </p:nvPicPr>
        <p:blipFill>
          <a:blip r:embed="rId2" cstate="print"/>
          <a:srcRect/>
          <a:stretch>
            <a:fillRect/>
          </a:stretch>
        </p:blipFill>
        <p:spPr bwMode="auto">
          <a:xfrm>
            <a:off x="0" y="1247775"/>
            <a:ext cx="2800350" cy="809625"/>
          </a:xfrm>
          <a:prstGeom prst="rect">
            <a:avLst/>
          </a:prstGeom>
          <a:noFill/>
          <a:ln w="9525">
            <a:noFill/>
            <a:miter lim="800000"/>
            <a:headEnd/>
            <a:tailEnd/>
          </a:ln>
        </p:spPr>
      </p:pic>
      <p:sp>
        <p:nvSpPr>
          <p:cNvPr id="46083" name="Rectangle 4"/>
          <p:cNvSpPr>
            <a:spLocks noChangeArrowheads="1"/>
          </p:cNvSpPr>
          <p:nvPr/>
        </p:nvSpPr>
        <p:spPr bwMode="auto">
          <a:xfrm>
            <a:off x="457200" y="1905000"/>
            <a:ext cx="5562600" cy="1371600"/>
          </a:xfrm>
          <a:prstGeom prst="rect">
            <a:avLst/>
          </a:prstGeom>
          <a:noFill/>
          <a:ln w="9525">
            <a:solidFill>
              <a:srgbClr val="3366FF"/>
            </a:solidFill>
            <a:miter lim="800000"/>
            <a:headEnd/>
            <a:tailEnd/>
          </a:ln>
        </p:spPr>
        <p:txBody>
          <a:bodyPr lIns="0" tIns="0" rIns="0" bIns="0"/>
          <a:lstStyle/>
          <a:p>
            <a:pPr>
              <a:lnSpc>
                <a:spcPct val="95000"/>
              </a:lnSpc>
              <a:spcBef>
                <a:spcPct val="20000"/>
              </a:spcBef>
            </a:pPr>
            <a:r>
              <a:rPr lang="zh-CN" altLang="en-US" b="1"/>
              <a:t>建设背景</a:t>
            </a:r>
            <a:r>
              <a:rPr lang="en-US" altLang="zh-CN" b="1"/>
              <a:t>:</a:t>
            </a:r>
            <a:endParaRPr lang="en-US" altLang="zh-CN" sz="1600" b="1"/>
          </a:p>
          <a:p>
            <a:pPr>
              <a:lnSpc>
                <a:spcPct val="95000"/>
              </a:lnSpc>
              <a:spcBef>
                <a:spcPct val="20000"/>
              </a:spcBef>
            </a:pPr>
            <a:r>
              <a:rPr lang="en-US" altLang="zh-CN" sz="1600" b="1"/>
              <a:t>       </a:t>
            </a:r>
            <a:r>
              <a:rPr lang="en-US" altLang="zh-CN" sz="1200" b="1"/>
              <a:t>26</a:t>
            </a:r>
            <a:r>
              <a:rPr lang="zh-CN" altLang="en-US" sz="1200" b="1"/>
              <a:t>家分行、</a:t>
            </a:r>
            <a:r>
              <a:rPr lang="en-US" altLang="zh-CN" sz="1200" b="1"/>
              <a:t>350</a:t>
            </a:r>
            <a:r>
              <a:rPr lang="zh-CN" altLang="en-US" sz="1200" b="1"/>
              <a:t>个营业网点。如外汇宝系统，每日交易笔数为</a:t>
            </a:r>
            <a:r>
              <a:rPr lang="en-US" altLang="zh-CN" sz="1200" b="1"/>
              <a:t>16</a:t>
            </a:r>
            <a:r>
              <a:rPr lang="zh-CN" altLang="en-US" sz="1200" b="1"/>
              <a:t>万笔，报单记录达到</a:t>
            </a:r>
            <a:r>
              <a:rPr lang="en-US" altLang="zh-CN" sz="1200" b="1"/>
              <a:t>400</a:t>
            </a:r>
            <a:r>
              <a:rPr lang="zh-CN" altLang="en-US" sz="1200" b="1"/>
              <a:t>万条。 </a:t>
            </a:r>
          </a:p>
          <a:p>
            <a:pPr>
              <a:lnSpc>
                <a:spcPct val="95000"/>
              </a:lnSpc>
              <a:spcBef>
                <a:spcPct val="20000"/>
              </a:spcBef>
            </a:pPr>
            <a:r>
              <a:rPr lang="en-US" altLang="zh-CN" sz="1200" b="1"/>
              <a:t>       2002</a:t>
            </a:r>
            <a:r>
              <a:rPr lang="zh-CN" altLang="en-US" sz="1200" b="1"/>
              <a:t>年，数据的大集中迫切需要稳定可靠的灾备方案保护关键核心业务数据</a:t>
            </a:r>
          </a:p>
          <a:p>
            <a:pPr>
              <a:lnSpc>
                <a:spcPct val="95000"/>
              </a:lnSpc>
              <a:spcBef>
                <a:spcPct val="20000"/>
              </a:spcBef>
            </a:pPr>
            <a:r>
              <a:rPr lang="zh-CN" altLang="en-US" sz="1200" b="1"/>
              <a:t>       原有的硬件复制无法满足数据库</a:t>
            </a:r>
            <a:r>
              <a:rPr lang="en-US" altLang="zh-CN" sz="1200" b="1"/>
              <a:t>100%</a:t>
            </a:r>
            <a:r>
              <a:rPr lang="zh-CN" altLang="en-US" sz="1200" b="1"/>
              <a:t>可靠恢复</a:t>
            </a:r>
          </a:p>
          <a:p>
            <a:pPr>
              <a:lnSpc>
                <a:spcPct val="95000"/>
              </a:lnSpc>
              <a:spcBef>
                <a:spcPct val="20000"/>
              </a:spcBef>
            </a:pPr>
            <a:r>
              <a:rPr lang="zh-CN" altLang="en-US" sz="1200" b="1"/>
              <a:t>       基于</a:t>
            </a:r>
            <a:r>
              <a:rPr lang="en-US" altLang="zh-CN" sz="1200" b="1"/>
              <a:t>EMC SRDF</a:t>
            </a:r>
            <a:r>
              <a:rPr lang="zh-CN" altLang="en-US" sz="1200" b="1"/>
              <a:t>的容灾方案，无法分担主点的业务压力</a:t>
            </a:r>
            <a:endParaRPr lang="zh-TW" altLang="en-US" sz="1200" b="1">
              <a:ea typeface="新細明體" pitchFamily="18" charset="-120"/>
            </a:endParaRPr>
          </a:p>
        </p:txBody>
      </p:sp>
      <p:pic>
        <p:nvPicPr>
          <p:cNvPr id="46084" name="Picture 5" descr="1"/>
          <p:cNvPicPr>
            <a:picLocks noChangeAspect="1" noChangeArrowheads="1"/>
          </p:cNvPicPr>
          <p:nvPr/>
        </p:nvPicPr>
        <p:blipFill>
          <a:blip r:embed="rId3" cstate="print"/>
          <a:srcRect/>
          <a:stretch>
            <a:fillRect/>
          </a:stretch>
        </p:blipFill>
        <p:spPr bwMode="auto">
          <a:xfrm>
            <a:off x="381000" y="3352800"/>
            <a:ext cx="8602663" cy="3048000"/>
          </a:xfrm>
          <a:prstGeom prst="rect">
            <a:avLst/>
          </a:prstGeom>
          <a:noFill/>
          <a:ln w="9525">
            <a:noFill/>
            <a:miter lim="800000"/>
            <a:headEnd/>
            <a:tailEnd/>
          </a:ln>
        </p:spPr>
      </p:pic>
      <p:sp>
        <p:nvSpPr>
          <p:cNvPr id="46085" name="Rectangle 6"/>
          <p:cNvSpPr>
            <a:spLocks noChangeArrowheads="1"/>
          </p:cNvSpPr>
          <p:nvPr/>
        </p:nvSpPr>
        <p:spPr bwMode="auto">
          <a:xfrm>
            <a:off x="6096000" y="1893888"/>
            <a:ext cx="2819400" cy="1382712"/>
          </a:xfrm>
          <a:prstGeom prst="rect">
            <a:avLst/>
          </a:prstGeom>
          <a:noFill/>
          <a:ln w="12700">
            <a:solidFill>
              <a:srgbClr val="FF6600"/>
            </a:solidFill>
            <a:miter lim="800000"/>
            <a:headEnd/>
            <a:tailEnd/>
          </a:ln>
        </p:spPr>
        <p:txBody>
          <a:bodyPr tIns="0" bIns="0" anchor="ctr">
            <a:spAutoFit/>
          </a:bodyPr>
          <a:lstStyle/>
          <a:p>
            <a:r>
              <a:rPr lang="zh-CN" altLang="en-US" b="1">
                <a:cs typeface="Arial" charset="0"/>
              </a:rPr>
              <a:t>实施后效果：</a:t>
            </a:r>
          </a:p>
          <a:p>
            <a:pPr>
              <a:buFont typeface="Wingdings" pitchFamily="2" charset="2"/>
              <a:buChar char="§"/>
            </a:pPr>
            <a:r>
              <a:rPr lang="zh-CN" altLang="en-US" sz="1200" b="1">
                <a:cs typeface="Arial" charset="0"/>
              </a:rPr>
              <a:t>备点数据实时可用</a:t>
            </a:r>
          </a:p>
          <a:p>
            <a:pPr>
              <a:buFont typeface="Wingdings" pitchFamily="2" charset="2"/>
              <a:buNone/>
            </a:pPr>
            <a:endParaRPr lang="zh-CN" altLang="en-US" sz="1200" b="1">
              <a:cs typeface="Arial" charset="0"/>
            </a:endParaRPr>
          </a:p>
          <a:p>
            <a:pPr>
              <a:buFont typeface="Wingdings" pitchFamily="2" charset="2"/>
              <a:buChar char="§"/>
            </a:pPr>
            <a:r>
              <a:rPr lang="zh-CN" altLang="en-US" sz="1200" b="1">
                <a:cs typeface="Arial" charset="0"/>
              </a:rPr>
              <a:t>同步的事务复制，保证数据的零丢失</a:t>
            </a:r>
          </a:p>
          <a:p>
            <a:pPr>
              <a:buFont typeface="Wingdings" pitchFamily="2" charset="2"/>
              <a:buChar char="§"/>
            </a:pPr>
            <a:endParaRPr lang="zh-CN" altLang="en-US" sz="1200" b="1">
              <a:cs typeface="Arial" charset="0"/>
            </a:endParaRPr>
          </a:p>
          <a:p>
            <a:pPr>
              <a:buFont typeface="Wingdings" pitchFamily="2" charset="2"/>
              <a:buChar char="§"/>
            </a:pPr>
            <a:r>
              <a:rPr lang="zh-CN" altLang="en-US" sz="1200" b="1">
                <a:cs typeface="Arial" charset="0"/>
              </a:rPr>
              <a:t>利用备点数据库计算资源</a:t>
            </a:r>
          </a:p>
          <a:p>
            <a:pPr eaLnBrk="0" hangingPunct="0">
              <a:buFont typeface="Wingdings" pitchFamily="2" charset="2"/>
              <a:buChar char="§"/>
            </a:pPr>
            <a:endParaRPr lang="zh-CN" altLang="en-US" sz="1200" b="1">
              <a:cs typeface="Arial" charset="0"/>
            </a:endParaRPr>
          </a:p>
        </p:txBody>
      </p:sp>
      <p:sp>
        <p:nvSpPr>
          <p:cNvPr id="46086" name="Rectangle 9"/>
          <p:cNvSpPr>
            <a:spLocks noGrp="1" noChangeArrowheads="1"/>
          </p:cNvSpPr>
          <p:nvPr>
            <p:ph type="title"/>
          </p:nvPr>
        </p:nvSpPr>
        <p:spPr>
          <a:xfrm>
            <a:off x="177800" y="12700"/>
            <a:ext cx="7526338" cy="1143000"/>
          </a:xfrm>
          <a:noFill/>
        </p:spPr>
        <p:txBody>
          <a:bodyPr/>
          <a:lstStyle/>
          <a:p>
            <a:pPr eaLnBrk="1" hangingPunct="1"/>
            <a:r>
              <a:rPr lang="en-US" altLang="zh-CN" smtClean="0">
                <a:ea typeface="宋体" charset="-122"/>
              </a:rPr>
              <a:t>MA</a:t>
            </a:r>
            <a:r>
              <a:rPr lang="zh-CN" altLang="en-US" smtClean="0">
                <a:ea typeface="宋体" charset="-122"/>
              </a:rPr>
              <a:t>成功案例</a:t>
            </a:r>
            <a:r>
              <a:rPr lang="en-US" altLang="zh-CN" smtClean="0">
                <a:ea typeface="宋体" charset="-122"/>
              </a:rPr>
              <a:t>:  </a:t>
            </a:r>
            <a:r>
              <a:rPr lang="zh-CN" altLang="en-US" smtClean="0">
                <a:ea typeface="宋体" charset="-122"/>
              </a:rPr>
              <a:t>浦发银行</a:t>
            </a:r>
            <a:br>
              <a:rPr lang="zh-CN" altLang="en-US" smtClean="0">
                <a:ea typeface="宋体" charset="-122"/>
              </a:rPr>
            </a:br>
            <a:r>
              <a:rPr lang="en-US" altLang="zh-CN" sz="2000" smtClean="0">
                <a:ea typeface="宋体" charset="-122"/>
              </a:rPr>
              <a:t>--Sybase</a:t>
            </a:r>
            <a:r>
              <a:rPr lang="zh-CN" altLang="en-US" sz="2000" smtClean="0">
                <a:ea typeface="宋体" charset="-122"/>
              </a:rPr>
              <a:t>复制技术和硬件复制技术完美结合容灾方案</a:t>
            </a: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mtClean="0">
                <a:ea typeface="宋体" charset="-122"/>
              </a:rPr>
              <a:t>MA</a:t>
            </a:r>
            <a:r>
              <a:rPr lang="zh-CN" altLang="en-US" smtClean="0">
                <a:ea typeface="宋体" charset="-122"/>
              </a:rPr>
              <a:t>其他成功案例</a:t>
            </a:r>
          </a:p>
        </p:txBody>
      </p:sp>
      <p:sp>
        <p:nvSpPr>
          <p:cNvPr id="47107" name="Rectangle 3"/>
          <p:cNvSpPr>
            <a:spLocks noGrp="1" noChangeArrowheads="1"/>
          </p:cNvSpPr>
          <p:nvPr>
            <p:ph type="body" idx="1"/>
          </p:nvPr>
        </p:nvSpPr>
        <p:spPr>
          <a:xfrm>
            <a:off x="703263" y="2208213"/>
            <a:ext cx="1735137" cy="458787"/>
          </a:xfrm>
          <a:noFill/>
        </p:spPr>
        <p:txBody>
          <a:bodyPr lIns="0" tIns="0" rIns="0" bIns="0"/>
          <a:lstStyle/>
          <a:p>
            <a:pPr marL="0" indent="0" eaLnBrk="1" hangingPunct="1">
              <a:buFontTx/>
              <a:buNone/>
            </a:pPr>
            <a:r>
              <a:rPr lang="zh-CN" altLang="en-US" sz="2000" b="0" smtClean="0">
                <a:ea typeface="宋体" charset="-122"/>
                <a:cs typeface="Arial" charset="0"/>
              </a:rPr>
              <a:t>澳纽银行集团</a:t>
            </a:r>
            <a:r>
              <a:rPr lang="zh-TW" altLang="en-US" sz="1800" smtClean="0">
                <a:ea typeface="新細明體" pitchFamily="18" charset="-120"/>
                <a:cs typeface="Arial" charset="0"/>
              </a:rPr>
              <a:t> </a:t>
            </a:r>
          </a:p>
        </p:txBody>
      </p:sp>
      <p:pic>
        <p:nvPicPr>
          <p:cNvPr id="47108" name="Picture 4" descr="logoANZ"/>
          <p:cNvPicPr>
            <a:picLocks noChangeAspect="1" noChangeArrowheads="1"/>
          </p:cNvPicPr>
          <p:nvPr/>
        </p:nvPicPr>
        <p:blipFill>
          <a:blip r:embed="rId2" cstate="print"/>
          <a:srcRect/>
          <a:stretch>
            <a:fillRect/>
          </a:stretch>
        </p:blipFill>
        <p:spPr bwMode="auto">
          <a:xfrm>
            <a:off x="874713" y="1608138"/>
            <a:ext cx="1047750" cy="485775"/>
          </a:xfrm>
          <a:prstGeom prst="rect">
            <a:avLst/>
          </a:prstGeom>
          <a:noFill/>
          <a:ln w="9525">
            <a:noFill/>
            <a:miter lim="800000"/>
            <a:headEnd/>
            <a:tailEnd/>
          </a:ln>
        </p:spPr>
      </p:pic>
      <p:sp>
        <p:nvSpPr>
          <p:cNvPr id="47109" name="Rectangle 5"/>
          <p:cNvSpPr>
            <a:spLocks noChangeArrowheads="1"/>
          </p:cNvSpPr>
          <p:nvPr/>
        </p:nvSpPr>
        <p:spPr bwMode="auto">
          <a:xfrm>
            <a:off x="2554288" y="1524000"/>
            <a:ext cx="5754687" cy="1752600"/>
          </a:xfrm>
          <a:prstGeom prst="rect">
            <a:avLst/>
          </a:prstGeom>
          <a:noFill/>
          <a:ln w="9525">
            <a:noFill/>
            <a:miter lim="800000"/>
            <a:headEnd/>
            <a:tailEnd/>
          </a:ln>
        </p:spPr>
        <p:txBody>
          <a:bodyPr lIns="0" tIns="0" rIns="0" bIns="0"/>
          <a:lstStyle/>
          <a:p>
            <a:r>
              <a:rPr lang="zh-CN" altLang="en-US" sz="2000">
                <a:cs typeface="Arial" charset="0"/>
              </a:rPr>
              <a:t>澳纽银行集团</a:t>
            </a:r>
            <a:r>
              <a:rPr lang="zh-TW" altLang="en-US" sz="2000">
                <a:ea typeface="新細明體" pitchFamily="18" charset="-120"/>
                <a:cs typeface="Arial" charset="0"/>
              </a:rPr>
              <a:t>是全世界排名 </a:t>
            </a:r>
            <a:r>
              <a:rPr lang="en-US" altLang="zh-TW" sz="2000">
                <a:ea typeface="新細明體" pitchFamily="18" charset="-120"/>
                <a:cs typeface="Arial" charset="0"/>
              </a:rPr>
              <a:t>100 </a:t>
            </a:r>
            <a:r>
              <a:rPr lang="zh-TW" altLang="en-US" sz="2000">
                <a:ea typeface="新細明體" pitchFamily="18" charset="-120"/>
                <a:cs typeface="Arial" charset="0"/>
              </a:rPr>
              <a:t>名之內的</a:t>
            </a:r>
            <a:r>
              <a:rPr lang="zh-CN" altLang="en-US" sz="2000">
                <a:cs typeface="Arial" charset="0"/>
              </a:rPr>
              <a:t>国际</a:t>
            </a:r>
            <a:r>
              <a:rPr lang="zh-TW" altLang="en-US" sz="2000">
                <a:ea typeface="新細明體" pitchFamily="18" charset="-120"/>
              </a:rPr>
              <a:t>性金融</a:t>
            </a:r>
            <a:r>
              <a:rPr lang="zh-CN" altLang="en-US" sz="2000">
                <a:cs typeface="Arial" charset="0"/>
              </a:rPr>
              <a:t>集团</a:t>
            </a:r>
            <a:r>
              <a:rPr lang="zh-TW" altLang="en-US" sz="2000">
                <a:ea typeface="新細明體" pitchFamily="18" charset="-120"/>
              </a:rPr>
              <a:t>。</a:t>
            </a:r>
            <a:r>
              <a:rPr lang="zh-CN" altLang="en-US" sz="2000">
                <a:cs typeface="Arial" charset="0"/>
              </a:rPr>
              <a:t>澳纽</a:t>
            </a:r>
            <a:r>
              <a:rPr lang="zh-TW" altLang="en-US" sz="2000">
                <a:ea typeface="新細明體" pitchFamily="18" charset="-120"/>
              </a:rPr>
              <a:t>銀行在</a:t>
            </a:r>
            <a:r>
              <a:rPr lang="zh-CN" altLang="en-US" sz="2000">
                <a:cs typeface="Arial" charset="0"/>
              </a:rPr>
              <a:t>亚洲</a:t>
            </a:r>
            <a:r>
              <a:rPr lang="zh-TW" altLang="en-US" sz="2000">
                <a:ea typeface="新細明體" pitchFamily="18" charset="-120"/>
              </a:rPr>
              <a:t>的</a:t>
            </a:r>
            <a:r>
              <a:rPr lang="zh-CN" altLang="en-US" sz="2000">
                <a:cs typeface="Arial" charset="0"/>
              </a:rPr>
              <a:t>业务面很广</a:t>
            </a:r>
            <a:r>
              <a:rPr lang="zh-TW" altLang="en-US" sz="2000">
                <a:ea typeface="新細明體" pitchFamily="18" charset="-120"/>
              </a:rPr>
              <a:t>，共</a:t>
            </a:r>
            <a:r>
              <a:rPr lang="zh-CN" altLang="en-US" sz="2000">
                <a:cs typeface="Arial" charset="0"/>
              </a:rPr>
              <a:t>在</a:t>
            </a:r>
            <a:r>
              <a:rPr lang="zh-TW" altLang="en-US" sz="2000">
                <a:ea typeface="新細明體" pitchFamily="18" charset="-120"/>
              </a:rPr>
              <a:t> </a:t>
            </a:r>
            <a:r>
              <a:rPr lang="en-US" altLang="zh-TW" sz="2000">
                <a:ea typeface="新細明體" pitchFamily="18" charset="-120"/>
              </a:rPr>
              <a:t>40</a:t>
            </a:r>
            <a:r>
              <a:rPr lang="zh-CN" altLang="en-US" sz="2000">
                <a:cs typeface="Arial" charset="0"/>
              </a:rPr>
              <a:t>个国</a:t>
            </a:r>
            <a:r>
              <a:rPr lang="zh-TW" altLang="en-US" sz="2000">
                <a:ea typeface="新細明體" pitchFamily="18" charset="-120"/>
              </a:rPr>
              <a:t>家，其中有</a:t>
            </a:r>
            <a:r>
              <a:rPr lang="en-US" altLang="zh-TW" sz="2000">
                <a:ea typeface="新細明體" pitchFamily="18" charset="-120"/>
              </a:rPr>
              <a:t>12 </a:t>
            </a:r>
            <a:r>
              <a:rPr lang="zh-CN" altLang="en-US" sz="2000">
                <a:cs typeface="Arial" charset="0"/>
              </a:rPr>
              <a:t>个亚洲国家设有营业网点</a:t>
            </a:r>
            <a:r>
              <a:rPr lang="zh-TW" altLang="en-US" sz="2000">
                <a:ea typeface="新細明體" pitchFamily="18" charset="-120"/>
              </a:rPr>
              <a:t>。</a:t>
            </a:r>
          </a:p>
        </p:txBody>
      </p:sp>
      <p:pic>
        <p:nvPicPr>
          <p:cNvPr id="47110" name="Picture 6" descr="tranlogo_black"/>
          <p:cNvPicPr>
            <a:picLocks noChangeAspect="1" noChangeArrowheads="1"/>
          </p:cNvPicPr>
          <p:nvPr/>
        </p:nvPicPr>
        <p:blipFill>
          <a:blip r:embed="rId3" cstate="print"/>
          <a:srcRect/>
          <a:stretch>
            <a:fillRect/>
          </a:stretch>
        </p:blipFill>
        <p:spPr bwMode="auto">
          <a:xfrm>
            <a:off x="685800" y="3025775"/>
            <a:ext cx="1371600" cy="666750"/>
          </a:xfrm>
          <a:prstGeom prst="rect">
            <a:avLst/>
          </a:prstGeom>
          <a:noFill/>
          <a:ln w="9525">
            <a:noFill/>
            <a:miter lim="800000"/>
            <a:headEnd/>
            <a:tailEnd/>
          </a:ln>
        </p:spPr>
      </p:pic>
      <p:sp>
        <p:nvSpPr>
          <p:cNvPr id="47111" name="Text Box 7"/>
          <p:cNvSpPr txBox="1">
            <a:spLocks noChangeArrowheads="1"/>
          </p:cNvSpPr>
          <p:nvPr/>
        </p:nvSpPr>
        <p:spPr bwMode="auto">
          <a:xfrm>
            <a:off x="2509838" y="2743200"/>
            <a:ext cx="5848350" cy="1465263"/>
          </a:xfrm>
          <a:prstGeom prst="rect">
            <a:avLst/>
          </a:prstGeom>
          <a:noFill/>
          <a:ln w="9525">
            <a:noFill/>
            <a:miter lim="800000"/>
            <a:headEnd/>
            <a:tailEnd/>
          </a:ln>
        </p:spPr>
        <p:txBody>
          <a:bodyPr>
            <a:spAutoFit/>
          </a:bodyPr>
          <a:lstStyle/>
          <a:p>
            <a:pPr eaLnBrk="0" hangingPunct="0"/>
            <a:r>
              <a:rPr lang="zh-CN" altLang="en-US"/>
              <a:t>布朗兄弟哈里曼银行是美国最古老，也是最大的私人</a:t>
            </a:r>
          </a:p>
          <a:p>
            <a:pPr eaLnBrk="0" hangingPunct="0"/>
            <a:r>
              <a:rPr lang="zh-CN" altLang="en-US"/>
              <a:t>银行，其投资分析机构也是美国权威的分析机构。该</a:t>
            </a:r>
          </a:p>
          <a:p>
            <a:pPr eaLnBrk="0" hangingPunct="0"/>
            <a:r>
              <a:rPr lang="zh-CN" altLang="en-US"/>
              <a:t>银行在美国有</a:t>
            </a:r>
            <a:r>
              <a:rPr lang="en-US" altLang="zh-CN"/>
              <a:t>8</a:t>
            </a:r>
            <a:r>
              <a:rPr lang="zh-CN" altLang="en-US"/>
              <a:t>个分行，</a:t>
            </a:r>
            <a:r>
              <a:rPr lang="en-US" altLang="zh-CN"/>
              <a:t>7</a:t>
            </a:r>
            <a:r>
              <a:rPr lang="zh-CN" altLang="en-US"/>
              <a:t>个海外分行，雇员</a:t>
            </a:r>
            <a:r>
              <a:rPr lang="en-US" altLang="zh-CN"/>
              <a:t>3000</a:t>
            </a:r>
            <a:r>
              <a:rPr lang="zh-CN" altLang="en-US"/>
              <a:t>多人，</a:t>
            </a:r>
          </a:p>
          <a:p>
            <a:pPr eaLnBrk="0" hangingPunct="0"/>
            <a:r>
              <a:rPr lang="zh-CN" altLang="en-US"/>
              <a:t>不断的为私人客户提供最专业的全球金融服务。该银行采用了</a:t>
            </a:r>
            <a:r>
              <a:rPr lang="en-US" altLang="zh-CN"/>
              <a:t>Sybase</a:t>
            </a:r>
            <a:r>
              <a:rPr lang="zh-CN" altLang="en-US"/>
              <a:t>的</a:t>
            </a:r>
            <a:r>
              <a:rPr lang="en-US" altLang="zh-CN"/>
              <a:t>MA</a:t>
            </a:r>
            <a:r>
              <a:rPr lang="zh-CN" altLang="en-US"/>
              <a:t>方案实现整个容灾系统。</a:t>
            </a:r>
            <a:endParaRPr lang="en-US" altLang="zh-TW"/>
          </a:p>
        </p:txBody>
      </p:sp>
      <p:sp>
        <p:nvSpPr>
          <p:cNvPr id="47112" name="Text Box 8"/>
          <p:cNvSpPr txBox="1">
            <a:spLocks noChangeArrowheads="1"/>
          </p:cNvSpPr>
          <p:nvPr/>
        </p:nvSpPr>
        <p:spPr bwMode="auto">
          <a:xfrm>
            <a:off x="2555875" y="4479925"/>
            <a:ext cx="5748338" cy="1616075"/>
          </a:xfrm>
          <a:prstGeom prst="rect">
            <a:avLst/>
          </a:prstGeom>
          <a:noFill/>
          <a:ln w="9525">
            <a:noFill/>
            <a:miter lim="800000"/>
            <a:headEnd/>
            <a:tailEnd/>
          </a:ln>
        </p:spPr>
        <p:txBody>
          <a:bodyPr>
            <a:spAutoFit/>
          </a:bodyPr>
          <a:lstStyle/>
          <a:p>
            <a:r>
              <a:rPr lang="zh-CN" altLang="en-US" sz="2000">
                <a:cs typeface="Arial" charset="0"/>
              </a:rPr>
              <a:t>金保工程包括劳动和社会保障业务经办、公共服务、基金监管和宏观决策等核心应用。金保工程关键业务系统运行的持续性、稳定性，业务数据的完整性非常重要，黑龙江社保将采用</a:t>
            </a:r>
            <a:r>
              <a:rPr lang="en-US" altLang="zh-CN" sz="2000">
                <a:cs typeface="Arial" charset="0"/>
              </a:rPr>
              <a:t>Sybase Mirror Activator</a:t>
            </a:r>
            <a:r>
              <a:rPr lang="zh-CN" altLang="en-US" sz="2000">
                <a:cs typeface="Arial" charset="0"/>
              </a:rPr>
              <a:t> 作为其</a:t>
            </a:r>
            <a:r>
              <a:rPr lang="en-US" altLang="zh-CN" sz="2000">
                <a:cs typeface="Arial" charset="0"/>
              </a:rPr>
              <a:t>13</a:t>
            </a:r>
            <a:r>
              <a:rPr lang="zh-CN" altLang="en-US" sz="2000">
                <a:cs typeface="Arial" charset="0"/>
              </a:rPr>
              <a:t>个业务系统的容灾方案。</a:t>
            </a:r>
            <a:r>
              <a:rPr lang="zh-CN" altLang="en-US">
                <a:cs typeface="Arial" charset="0"/>
              </a:rPr>
              <a:t> </a:t>
            </a:r>
            <a:endParaRPr lang="en-US" altLang="zh-TW">
              <a:cs typeface="Arial" charset="0"/>
            </a:endParaRPr>
          </a:p>
        </p:txBody>
      </p:sp>
      <p:pic>
        <p:nvPicPr>
          <p:cNvPr id="47113" name="Picture 9" descr="Csi"/>
          <p:cNvPicPr>
            <a:picLocks noChangeAspect="1" noChangeArrowheads="1"/>
          </p:cNvPicPr>
          <p:nvPr/>
        </p:nvPicPr>
        <p:blipFill>
          <a:blip r:embed="rId4" cstate="print"/>
          <a:srcRect/>
          <a:stretch>
            <a:fillRect/>
          </a:stretch>
        </p:blipFill>
        <p:spPr bwMode="auto">
          <a:xfrm>
            <a:off x="723900" y="4648200"/>
            <a:ext cx="952500" cy="685800"/>
          </a:xfrm>
          <a:prstGeom prst="rect">
            <a:avLst/>
          </a:prstGeom>
          <a:noFill/>
          <a:ln w="9525">
            <a:noFill/>
            <a:miter lim="800000"/>
            <a:headEnd/>
            <a:tailEnd/>
          </a:ln>
        </p:spPr>
      </p:pic>
      <p:sp>
        <p:nvSpPr>
          <p:cNvPr id="47114" name="Text Box 10"/>
          <p:cNvSpPr txBox="1">
            <a:spLocks noChangeArrowheads="1"/>
          </p:cNvSpPr>
          <p:nvPr/>
        </p:nvSpPr>
        <p:spPr bwMode="auto">
          <a:xfrm>
            <a:off x="457200" y="5486400"/>
            <a:ext cx="1454150" cy="396875"/>
          </a:xfrm>
          <a:prstGeom prst="rect">
            <a:avLst/>
          </a:prstGeom>
          <a:noFill/>
          <a:ln w="9525">
            <a:noFill/>
            <a:miter lim="800000"/>
            <a:headEnd/>
            <a:tailEnd/>
          </a:ln>
        </p:spPr>
        <p:txBody>
          <a:bodyPr wrap="none">
            <a:spAutoFit/>
          </a:bodyPr>
          <a:lstStyle/>
          <a:p>
            <a:r>
              <a:rPr lang="zh-CN" altLang="en-US" sz="2000">
                <a:cs typeface="Arial" charset="0"/>
              </a:rPr>
              <a:t>黑龙江社保</a:t>
            </a:r>
          </a:p>
        </p:txBody>
      </p:sp>
      <p:pic>
        <p:nvPicPr>
          <p:cNvPr id="47115" name="Picture 11" descr="BBH-web_logo"/>
          <p:cNvPicPr>
            <a:picLocks noChangeAspect="1" noChangeArrowheads="1"/>
          </p:cNvPicPr>
          <p:nvPr/>
        </p:nvPicPr>
        <p:blipFill>
          <a:blip r:embed="rId5" cstate="print"/>
          <a:srcRect/>
          <a:stretch>
            <a:fillRect/>
          </a:stretch>
        </p:blipFill>
        <p:spPr bwMode="auto">
          <a:xfrm>
            <a:off x="457200" y="2743200"/>
            <a:ext cx="1905000" cy="1905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 y="0"/>
            <a:ext cx="6858000" cy="876300"/>
          </a:xfrm>
        </p:spPr>
        <p:txBody>
          <a:bodyPr/>
          <a:lstStyle/>
          <a:p>
            <a:pPr eaLnBrk="1" hangingPunct="1"/>
            <a:r>
              <a:rPr lang="zh-CN" altLang="en-US" smtClean="0">
                <a:ea typeface="宋体" charset="-122"/>
              </a:rPr>
              <a:t>谢谢！</a:t>
            </a:r>
            <a:endParaRPr lang="en-US" altLang="zh-CN" smtClean="0">
              <a:ea typeface="宋体" charset="-122"/>
            </a:endParaRPr>
          </a:p>
        </p:txBody>
      </p:sp>
      <p:pic>
        <p:nvPicPr>
          <p:cNvPr id="48131" name="Picture 4" descr="questionask"/>
          <p:cNvPicPr>
            <a:picLocks noChangeAspect="1" noChangeArrowheads="1"/>
          </p:cNvPicPr>
          <p:nvPr/>
        </p:nvPicPr>
        <p:blipFill>
          <a:blip r:embed="rId3" cstate="print"/>
          <a:srcRect/>
          <a:stretch>
            <a:fillRect/>
          </a:stretch>
        </p:blipFill>
        <p:spPr bwMode="auto">
          <a:xfrm>
            <a:off x="6948488" y="5351463"/>
            <a:ext cx="2006600" cy="1506537"/>
          </a:xfrm>
          <a:prstGeom prst="rect">
            <a:avLst/>
          </a:prstGeom>
          <a:noFill/>
          <a:ln w="9525">
            <a:noFill/>
            <a:miter lim="800000"/>
            <a:headEnd/>
            <a:tailEnd/>
          </a:ln>
        </p:spPr>
      </p:pic>
      <p:sp>
        <p:nvSpPr>
          <p:cNvPr id="48132" name="Rectangle 6"/>
          <p:cNvSpPr>
            <a:spLocks noChangeArrowheads="1"/>
          </p:cNvSpPr>
          <p:nvPr/>
        </p:nvSpPr>
        <p:spPr bwMode="auto">
          <a:xfrm>
            <a:off x="4535488" y="3584575"/>
            <a:ext cx="4176712" cy="1944688"/>
          </a:xfrm>
          <a:prstGeom prst="rect">
            <a:avLst/>
          </a:prstGeom>
          <a:solidFill>
            <a:srgbClr val="FFFF66"/>
          </a:solidFill>
          <a:ln w="9525">
            <a:solidFill>
              <a:schemeClr val="tx1"/>
            </a:solidFill>
            <a:miter lim="800000"/>
            <a:headEnd/>
            <a:tailEnd/>
          </a:ln>
        </p:spPr>
        <p:txBody>
          <a:bodyPr wrap="none" anchor="ctr"/>
          <a:lstStyle/>
          <a:p>
            <a:endParaRPr lang="zh-CN" altLang="zh-CN"/>
          </a:p>
        </p:txBody>
      </p:sp>
      <p:sp>
        <p:nvSpPr>
          <p:cNvPr id="48133" name="Rectangle 7"/>
          <p:cNvSpPr>
            <a:spLocks noChangeArrowheads="1"/>
          </p:cNvSpPr>
          <p:nvPr/>
        </p:nvSpPr>
        <p:spPr bwMode="auto">
          <a:xfrm>
            <a:off x="395288" y="3584575"/>
            <a:ext cx="4176712" cy="1944688"/>
          </a:xfrm>
          <a:prstGeom prst="rect">
            <a:avLst/>
          </a:prstGeom>
          <a:solidFill>
            <a:schemeClr val="hlink"/>
          </a:solidFill>
          <a:ln w="9525">
            <a:solidFill>
              <a:schemeClr val="tx1"/>
            </a:solidFill>
            <a:miter lim="800000"/>
            <a:headEnd/>
            <a:tailEnd/>
          </a:ln>
        </p:spPr>
        <p:txBody>
          <a:bodyPr wrap="none" anchor="ctr"/>
          <a:lstStyle/>
          <a:p>
            <a:endParaRPr lang="zh-CN" altLang="zh-CN"/>
          </a:p>
        </p:txBody>
      </p:sp>
      <p:sp>
        <p:nvSpPr>
          <p:cNvPr id="48134" name="Rectangle 8"/>
          <p:cNvSpPr>
            <a:spLocks noChangeArrowheads="1"/>
          </p:cNvSpPr>
          <p:nvPr/>
        </p:nvSpPr>
        <p:spPr bwMode="auto">
          <a:xfrm>
            <a:off x="4535488" y="1484313"/>
            <a:ext cx="4176712" cy="2089150"/>
          </a:xfrm>
          <a:prstGeom prst="rect">
            <a:avLst/>
          </a:prstGeom>
          <a:solidFill>
            <a:schemeClr val="folHlink"/>
          </a:solidFill>
          <a:ln w="9525">
            <a:solidFill>
              <a:schemeClr val="tx1"/>
            </a:solidFill>
            <a:miter lim="800000"/>
            <a:headEnd/>
            <a:tailEnd/>
          </a:ln>
        </p:spPr>
        <p:txBody>
          <a:bodyPr wrap="none" anchor="ctr"/>
          <a:lstStyle/>
          <a:p>
            <a:endParaRPr lang="zh-CN" altLang="zh-CN"/>
          </a:p>
        </p:txBody>
      </p:sp>
      <p:sp>
        <p:nvSpPr>
          <p:cNvPr id="48135" name="Rectangle 9"/>
          <p:cNvSpPr>
            <a:spLocks noChangeArrowheads="1"/>
          </p:cNvSpPr>
          <p:nvPr/>
        </p:nvSpPr>
        <p:spPr bwMode="auto">
          <a:xfrm>
            <a:off x="395288" y="1484313"/>
            <a:ext cx="4176712" cy="2089150"/>
          </a:xfrm>
          <a:prstGeom prst="rect">
            <a:avLst/>
          </a:prstGeom>
          <a:solidFill>
            <a:schemeClr val="accent1"/>
          </a:solidFill>
          <a:ln w="9525">
            <a:solidFill>
              <a:schemeClr val="tx1"/>
            </a:solidFill>
            <a:miter lim="800000"/>
            <a:headEnd/>
            <a:tailEnd/>
          </a:ln>
        </p:spPr>
        <p:txBody>
          <a:bodyPr wrap="none" anchor="ctr"/>
          <a:lstStyle/>
          <a:p>
            <a:endParaRPr lang="zh-CN" altLang="zh-CN"/>
          </a:p>
        </p:txBody>
      </p:sp>
      <p:grpSp>
        <p:nvGrpSpPr>
          <p:cNvPr id="48136" name="Group 10"/>
          <p:cNvGrpSpPr>
            <a:grpSpLocks/>
          </p:cNvGrpSpPr>
          <p:nvPr/>
        </p:nvGrpSpPr>
        <p:grpSpPr bwMode="auto">
          <a:xfrm>
            <a:off x="542925" y="1052512"/>
            <a:ext cx="7197725" cy="2327274"/>
            <a:chOff x="384" y="2504"/>
            <a:chExt cx="4534" cy="1466"/>
          </a:xfrm>
        </p:grpSpPr>
        <p:sp>
          <p:nvSpPr>
            <p:cNvPr id="48160" name="Rectangle 11"/>
            <p:cNvSpPr>
              <a:spLocks noChangeArrowheads="1"/>
            </p:cNvSpPr>
            <p:nvPr/>
          </p:nvSpPr>
          <p:spPr bwMode="auto">
            <a:xfrm>
              <a:off x="4501" y="2935"/>
              <a:ext cx="229" cy="327"/>
            </a:xfrm>
            <a:prstGeom prst="rect">
              <a:avLst/>
            </a:prstGeom>
            <a:solidFill>
              <a:schemeClr val="hlink"/>
            </a:solidFill>
            <a:ln w="9525">
              <a:noFill/>
              <a:miter lim="800000"/>
              <a:headEnd/>
              <a:tailEnd/>
            </a:ln>
          </p:spPr>
          <p:txBody>
            <a:bodyPr wrap="none" anchor="ctr"/>
            <a:lstStyle/>
            <a:p>
              <a:endParaRPr lang="zh-CN" altLang="zh-CN"/>
            </a:p>
          </p:txBody>
        </p:sp>
        <p:grpSp>
          <p:nvGrpSpPr>
            <p:cNvPr id="48161" name="Group 12"/>
            <p:cNvGrpSpPr>
              <a:grpSpLocks/>
            </p:cNvGrpSpPr>
            <p:nvPr/>
          </p:nvGrpSpPr>
          <p:grpSpPr bwMode="auto">
            <a:xfrm>
              <a:off x="1167" y="2919"/>
              <a:ext cx="700" cy="624"/>
              <a:chOff x="1593" y="3554"/>
              <a:chExt cx="692" cy="572"/>
            </a:xfrm>
          </p:grpSpPr>
          <p:sp>
            <p:nvSpPr>
              <p:cNvPr id="48192" name="Rectangle 13"/>
              <p:cNvSpPr>
                <a:spLocks noChangeArrowheads="1"/>
              </p:cNvSpPr>
              <p:nvPr/>
            </p:nvSpPr>
            <p:spPr bwMode="auto">
              <a:xfrm>
                <a:off x="2048" y="3554"/>
                <a:ext cx="237" cy="349"/>
              </a:xfrm>
              <a:prstGeom prst="rect">
                <a:avLst/>
              </a:prstGeom>
              <a:noFill/>
              <a:ln w="38100">
                <a:solidFill>
                  <a:schemeClr val="tx1"/>
                </a:solidFill>
                <a:miter lim="800000"/>
                <a:headEnd/>
                <a:tailEnd/>
              </a:ln>
            </p:spPr>
            <p:txBody>
              <a:bodyPr wrap="none" anchor="ctr"/>
              <a:lstStyle/>
              <a:p>
                <a:endParaRPr lang="zh-CN" altLang="zh-CN"/>
              </a:p>
            </p:txBody>
          </p:sp>
          <p:pic>
            <p:nvPicPr>
              <p:cNvPr id="48193" name="Picture 14"/>
              <p:cNvPicPr>
                <a:picLocks noChangeAspect="1" noChangeArrowheads="1"/>
              </p:cNvPicPr>
              <p:nvPr/>
            </p:nvPicPr>
            <p:blipFill>
              <a:blip r:embed="rId4" cstate="print"/>
              <a:srcRect/>
              <a:stretch>
                <a:fillRect/>
              </a:stretch>
            </p:blipFill>
            <p:spPr bwMode="auto">
              <a:xfrm>
                <a:off x="1837" y="4023"/>
                <a:ext cx="208" cy="103"/>
              </a:xfrm>
              <a:prstGeom prst="rect">
                <a:avLst/>
              </a:prstGeom>
              <a:solidFill>
                <a:schemeClr val="accent1"/>
              </a:solidFill>
              <a:ln w="9525">
                <a:noFill/>
                <a:miter lim="800000"/>
                <a:headEnd/>
                <a:tailEnd/>
              </a:ln>
            </p:spPr>
          </p:pic>
          <p:sp>
            <p:nvSpPr>
              <p:cNvPr id="48194" name="Line 15"/>
              <p:cNvSpPr>
                <a:spLocks noChangeShapeType="1"/>
              </p:cNvSpPr>
              <p:nvPr/>
            </p:nvSpPr>
            <p:spPr bwMode="auto">
              <a:xfrm flipH="1">
                <a:off x="2029" y="3934"/>
                <a:ext cx="120" cy="55"/>
              </a:xfrm>
              <a:prstGeom prst="line">
                <a:avLst/>
              </a:prstGeom>
              <a:noFill/>
              <a:ln w="28575">
                <a:solidFill>
                  <a:schemeClr val="tx1"/>
                </a:solidFill>
                <a:round/>
                <a:headEnd/>
                <a:tailEnd/>
              </a:ln>
            </p:spPr>
            <p:txBody>
              <a:bodyPr/>
              <a:lstStyle/>
              <a:p>
                <a:endParaRPr lang="zh-CN" altLang="en-US"/>
              </a:p>
            </p:txBody>
          </p:sp>
          <p:grpSp>
            <p:nvGrpSpPr>
              <p:cNvPr id="48195" name="Group 16"/>
              <p:cNvGrpSpPr>
                <a:grpSpLocks/>
              </p:cNvGrpSpPr>
              <p:nvPr/>
            </p:nvGrpSpPr>
            <p:grpSpPr bwMode="auto">
              <a:xfrm>
                <a:off x="1593" y="3555"/>
                <a:ext cx="237" cy="350"/>
                <a:chOff x="4853" y="2557"/>
                <a:chExt cx="337" cy="629"/>
              </a:xfrm>
            </p:grpSpPr>
            <p:sp>
              <p:nvSpPr>
                <p:cNvPr id="48197" name="Rectangle 17"/>
                <p:cNvSpPr>
                  <a:spLocks noChangeArrowheads="1"/>
                </p:cNvSpPr>
                <p:nvPr/>
              </p:nvSpPr>
              <p:spPr bwMode="auto">
                <a:xfrm>
                  <a:off x="4861" y="2879"/>
                  <a:ext cx="329" cy="299"/>
                </a:xfrm>
                <a:prstGeom prst="rect">
                  <a:avLst/>
                </a:prstGeom>
                <a:solidFill>
                  <a:schemeClr val="hlink"/>
                </a:solidFill>
                <a:ln w="9525">
                  <a:noFill/>
                  <a:miter lim="800000"/>
                  <a:headEnd/>
                  <a:tailEnd/>
                </a:ln>
              </p:spPr>
              <p:txBody>
                <a:bodyPr wrap="none" anchor="ctr"/>
                <a:lstStyle/>
                <a:p>
                  <a:endParaRPr lang="zh-CN" altLang="zh-CN"/>
                </a:p>
              </p:txBody>
            </p:sp>
            <p:sp>
              <p:nvSpPr>
                <p:cNvPr id="48198" name="Rectangle 18"/>
                <p:cNvSpPr>
                  <a:spLocks noChangeArrowheads="1"/>
                </p:cNvSpPr>
                <p:nvPr/>
              </p:nvSpPr>
              <p:spPr bwMode="auto">
                <a:xfrm>
                  <a:off x="4853" y="2557"/>
                  <a:ext cx="337" cy="629"/>
                </a:xfrm>
                <a:prstGeom prst="rect">
                  <a:avLst/>
                </a:prstGeom>
                <a:noFill/>
                <a:ln w="38100">
                  <a:solidFill>
                    <a:schemeClr val="tx1"/>
                  </a:solidFill>
                  <a:miter lim="800000"/>
                  <a:headEnd/>
                  <a:tailEnd/>
                </a:ln>
              </p:spPr>
              <p:txBody>
                <a:bodyPr wrap="none" anchor="ctr"/>
                <a:lstStyle/>
                <a:p>
                  <a:endParaRPr lang="zh-CN" altLang="zh-CN"/>
                </a:p>
              </p:txBody>
            </p:sp>
          </p:grpSp>
          <p:sp>
            <p:nvSpPr>
              <p:cNvPr id="48196" name="Line 19"/>
              <p:cNvSpPr>
                <a:spLocks noChangeShapeType="1"/>
              </p:cNvSpPr>
              <p:nvPr/>
            </p:nvSpPr>
            <p:spPr bwMode="auto">
              <a:xfrm>
                <a:off x="1766" y="3941"/>
                <a:ext cx="109" cy="51"/>
              </a:xfrm>
              <a:prstGeom prst="line">
                <a:avLst/>
              </a:prstGeom>
              <a:noFill/>
              <a:ln w="28575">
                <a:solidFill>
                  <a:schemeClr val="tx1"/>
                </a:solidFill>
                <a:round/>
                <a:headEnd/>
                <a:tailEnd/>
              </a:ln>
            </p:spPr>
            <p:txBody>
              <a:bodyPr/>
              <a:lstStyle/>
              <a:p>
                <a:endParaRPr lang="zh-CN" altLang="en-US"/>
              </a:p>
            </p:txBody>
          </p:sp>
        </p:grpSp>
        <p:sp>
          <p:nvSpPr>
            <p:cNvPr id="48162" name="Rectangle 20"/>
            <p:cNvSpPr>
              <a:spLocks noChangeArrowheads="1"/>
            </p:cNvSpPr>
            <p:nvPr/>
          </p:nvSpPr>
          <p:spPr bwMode="auto">
            <a:xfrm>
              <a:off x="3288" y="2899"/>
              <a:ext cx="226" cy="375"/>
            </a:xfrm>
            <a:prstGeom prst="rect">
              <a:avLst/>
            </a:prstGeom>
            <a:solidFill>
              <a:schemeClr val="bg1"/>
            </a:solidFill>
            <a:ln w="9525">
              <a:noFill/>
              <a:miter lim="800000"/>
              <a:headEnd/>
              <a:tailEnd/>
            </a:ln>
          </p:spPr>
          <p:txBody>
            <a:bodyPr wrap="none" anchor="ctr"/>
            <a:lstStyle/>
            <a:p>
              <a:endParaRPr lang="zh-CN" altLang="zh-CN"/>
            </a:p>
          </p:txBody>
        </p:sp>
        <p:sp>
          <p:nvSpPr>
            <p:cNvPr id="48163" name="Rectangle 21"/>
            <p:cNvSpPr>
              <a:spLocks noChangeArrowheads="1"/>
            </p:cNvSpPr>
            <p:nvPr/>
          </p:nvSpPr>
          <p:spPr bwMode="auto">
            <a:xfrm>
              <a:off x="3668" y="2898"/>
              <a:ext cx="225" cy="375"/>
            </a:xfrm>
            <a:prstGeom prst="rect">
              <a:avLst/>
            </a:prstGeom>
            <a:solidFill>
              <a:schemeClr val="bg1"/>
            </a:solidFill>
            <a:ln w="9525">
              <a:noFill/>
              <a:miter lim="800000"/>
              <a:headEnd/>
              <a:tailEnd/>
            </a:ln>
          </p:spPr>
          <p:txBody>
            <a:bodyPr wrap="none" anchor="ctr"/>
            <a:lstStyle/>
            <a:p>
              <a:endParaRPr lang="zh-CN" altLang="zh-CN"/>
            </a:p>
          </p:txBody>
        </p:sp>
        <p:pic>
          <p:nvPicPr>
            <p:cNvPr id="48164" name="Picture 22"/>
            <p:cNvPicPr>
              <a:picLocks noChangeAspect="1" noChangeArrowheads="1"/>
            </p:cNvPicPr>
            <p:nvPr/>
          </p:nvPicPr>
          <p:blipFill>
            <a:blip r:embed="rId5" cstate="print"/>
            <a:srcRect/>
            <a:stretch>
              <a:fillRect/>
            </a:stretch>
          </p:blipFill>
          <p:spPr bwMode="auto">
            <a:xfrm>
              <a:off x="3840" y="3412"/>
              <a:ext cx="269" cy="109"/>
            </a:xfrm>
            <a:prstGeom prst="rect">
              <a:avLst/>
            </a:prstGeom>
            <a:solidFill>
              <a:schemeClr val="accent1"/>
            </a:solidFill>
            <a:ln w="9525">
              <a:noFill/>
              <a:miter lim="800000"/>
              <a:headEnd/>
              <a:tailEnd/>
            </a:ln>
          </p:spPr>
        </p:pic>
        <p:sp>
          <p:nvSpPr>
            <p:cNvPr id="48165" name="Line 23"/>
            <p:cNvSpPr>
              <a:spLocks noChangeShapeType="1"/>
            </p:cNvSpPr>
            <p:nvPr/>
          </p:nvSpPr>
          <p:spPr bwMode="auto">
            <a:xfrm>
              <a:off x="3756" y="3309"/>
              <a:ext cx="189" cy="72"/>
            </a:xfrm>
            <a:prstGeom prst="line">
              <a:avLst/>
            </a:prstGeom>
            <a:noFill/>
            <a:ln w="28575">
              <a:solidFill>
                <a:schemeClr val="tx1"/>
              </a:solidFill>
              <a:round/>
              <a:headEnd/>
              <a:tailEnd/>
            </a:ln>
          </p:spPr>
          <p:txBody>
            <a:bodyPr/>
            <a:lstStyle/>
            <a:p>
              <a:endParaRPr lang="zh-CN" altLang="en-US"/>
            </a:p>
          </p:txBody>
        </p:sp>
        <p:sp>
          <p:nvSpPr>
            <p:cNvPr id="48166" name="Line 24"/>
            <p:cNvSpPr>
              <a:spLocks noChangeShapeType="1"/>
            </p:cNvSpPr>
            <p:nvPr/>
          </p:nvSpPr>
          <p:spPr bwMode="auto">
            <a:xfrm flipH="1">
              <a:off x="4117" y="3318"/>
              <a:ext cx="510" cy="84"/>
            </a:xfrm>
            <a:prstGeom prst="line">
              <a:avLst/>
            </a:prstGeom>
            <a:noFill/>
            <a:ln w="28575">
              <a:solidFill>
                <a:schemeClr val="tx1"/>
              </a:solidFill>
              <a:round/>
              <a:headEnd/>
              <a:tailEnd/>
            </a:ln>
          </p:spPr>
          <p:txBody>
            <a:bodyPr/>
            <a:lstStyle/>
            <a:p>
              <a:endParaRPr lang="zh-CN" altLang="en-US"/>
            </a:p>
          </p:txBody>
        </p:sp>
        <p:sp>
          <p:nvSpPr>
            <p:cNvPr id="48167" name="Rectangle 25"/>
            <p:cNvSpPr>
              <a:spLocks noChangeArrowheads="1"/>
            </p:cNvSpPr>
            <p:nvPr/>
          </p:nvSpPr>
          <p:spPr bwMode="auto">
            <a:xfrm>
              <a:off x="3668" y="2945"/>
              <a:ext cx="228" cy="322"/>
            </a:xfrm>
            <a:prstGeom prst="rect">
              <a:avLst/>
            </a:prstGeom>
            <a:solidFill>
              <a:schemeClr val="hlink"/>
            </a:solidFill>
            <a:ln w="9525">
              <a:noFill/>
              <a:miter lim="800000"/>
              <a:headEnd/>
              <a:tailEnd/>
            </a:ln>
          </p:spPr>
          <p:txBody>
            <a:bodyPr wrap="none" anchor="ctr"/>
            <a:lstStyle/>
            <a:p>
              <a:endParaRPr lang="zh-CN" altLang="zh-CN"/>
            </a:p>
          </p:txBody>
        </p:sp>
        <p:sp>
          <p:nvSpPr>
            <p:cNvPr id="48168" name="Rectangle 26"/>
            <p:cNvSpPr>
              <a:spLocks noChangeArrowheads="1"/>
            </p:cNvSpPr>
            <p:nvPr/>
          </p:nvSpPr>
          <p:spPr bwMode="auto">
            <a:xfrm>
              <a:off x="3662" y="2902"/>
              <a:ext cx="234" cy="370"/>
            </a:xfrm>
            <a:prstGeom prst="rect">
              <a:avLst/>
            </a:prstGeom>
            <a:noFill/>
            <a:ln w="38100">
              <a:solidFill>
                <a:schemeClr val="tx1"/>
              </a:solidFill>
              <a:miter lim="800000"/>
              <a:headEnd/>
              <a:tailEnd/>
            </a:ln>
          </p:spPr>
          <p:txBody>
            <a:bodyPr wrap="none" anchor="ctr"/>
            <a:lstStyle/>
            <a:p>
              <a:endParaRPr lang="zh-CN" altLang="zh-CN"/>
            </a:p>
          </p:txBody>
        </p:sp>
        <p:sp>
          <p:nvSpPr>
            <p:cNvPr id="48169" name="Rectangle 27"/>
            <p:cNvSpPr>
              <a:spLocks noChangeArrowheads="1"/>
            </p:cNvSpPr>
            <p:nvPr/>
          </p:nvSpPr>
          <p:spPr bwMode="auto">
            <a:xfrm>
              <a:off x="4506" y="2895"/>
              <a:ext cx="234" cy="371"/>
            </a:xfrm>
            <a:prstGeom prst="rect">
              <a:avLst/>
            </a:prstGeom>
            <a:noFill/>
            <a:ln w="38100">
              <a:solidFill>
                <a:schemeClr val="tx1"/>
              </a:solidFill>
              <a:miter lim="800000"/>
              <a:headEnd/>
              <a:tailEnd/>
            </a:ln>
          </p:spPr>
          <p:txBody>
            <a:bodyPr wrap="none" anchor="ctr"/>
            <a:lstStyle/>
            <a:p>
              <a:endParaRPr lang="zh-CN" altLang="zh-CN"/>
            </a:p>
          </p:txBody>
        </p:sp>
        <p:sp>
          <p:nvSpPr>
            <p:cNvPr id="48170" name="Line 28"/>
            <p:cNvSpPr>
              <a:spLocks noChangeShapeType="1"/>
            </p:cNvSpPr>
            <p:nvPr/>
          </p:nvSpPr>
          <p:spPr bwMode="auto">
            <a:xfrm flipH="1">
              <a:off x="4023" y="3319"/>
              <a:ext cx="124" cy="57"/>
            </a:xfrm>
            <a:prstGeom prst="line">
              <a:avLst/>
            </a:prstGeom>
            <a:noFill/>
            <a:ln w="28575">
              <a:solidFill>
                <a:schemeClr val="tx1"/>
              </a:solidFill>
              <a:round/>
              <a:headEnd/>
              <a:tailEnd/>
            </a:ln>
          </p:spPr>
          <p:txBody>
            <a:bodyPr/>
            <a:lstStyle/>
            <a:p>
              <a:endParaRPr lang="zh-CN" altLang="en-US"/>
            </a:p>
          </p:txBody>
        </p:sp>
        <p:sp>
          <p:nvSpPr>
            <p:cNvPr id="48171" name="Text Box 29"/>
            <p:cNvSpPr txBox="1">
              <a:spLocks noChangeArrowheads="1"/>
            </p:cNvSpPr>
            <p:nvPr/>
          </p:nvSpPr>
          <p:spPr bwMode="auto">
            <a:xfrm>
              <a:off x="4276" y="2993"/>
              <a:ext cx="209" cy="250"/>
            </a:xfrm>
            <a:prstGeom prst="rect">
              <a:avLst/>
            </a:prstGeom>
            <a:noFill/>
            <a:ln w="9525">
              <a:noFill/>
              <a:miter lim="800000"/>
              <a:headEnd/>
              <a:tailEnd/>
            </a:ln>
          </p:spPr>
          <p:txBody>
            <a:bodyPr wrap="none">
              <a:spAutoFit/>
            </a:bodyPr>
            <a:lstStyle/>
            <a:p>
              <a:r>
                <a:rPr lang="en-US" altLang="zh-CN" sz="2000" b="1"/>
                <a:t>+</a:t>
              </a:r>
            </a:p>
          </p:txBody>
        </p:sp>
        <p:sp>
          <p:nvSpPr>
            <p:cNvPr id="48172" name="Line 30"/>
            <p:cNvSpPr>
              <a:spLocks noChangeShapeType="1"/>
            </p:cNvSpPr>
            <p:nvPr/>
          </p:nvSpPr>
          <p:spPr bwMode="auto">
            <a:xfrm flipH="1">
              <a:off x="3619" y="2949"/>
              <a:ext cx="276" cy="1"/>
            </a:xfrm>
            <a:prstGeom prst="line">
              <a:avLst/>
            </a:prstGeom>
            <a:noFill/>
            <a:ln w="9525">
              <a:solidFill>
                <a:schemeClr val="tx1"/>
              </a:solidFill>
              <a:round/>
              <a:headEnd/>
              <a:tailEnd/>
            </a:ln>
          </p:spPr>
          <p:txBody>
            <a:bodyPr/>
            <a:lstStyle/>
            <a:p>
              <a:endParaRPr lang="zh-CN" altLang="en-US"/>
            </a:p>
          </p:txBody>
        </p:sp>
        <p:sp>
          <p:nvSpPr>
            <p:cNvPr id="48173" name="Rectangle 31"/>
            <p:cNvSpPr>
              <a:spLocks noChangeArrowheads="1"/>
            </p:cNvSpPr>
            <p:nvPr/>
          </p:nvSpPr>
          <p:spPr bwMode="auto">
            <a:xfrm>
              <a:off x="3291" y="2944"/>
              <a:ext cx="229" cy="327"/>
            </a:xfrm>
            <a:prstGeom prst="rect">
              <a:avLst/>
            </a:prstGeom>
            <a:solidFill>
              <a:schemeClr val="hlink"/>
            </a:solidFill>
            <a:ln w="9525">
              <a:noFill/>
              <a:miter lim="800000"/>
              <a:headEnd/>
              <a:tailEnd/>
            </a:ln>
          </p:spPr>
          <p:txBody>
            <a:bodyPr wrap="none" anchor="ctr"/>
            <a:lstStyle/>
            <a:p>
              <a:endParaRPr lang="zh-CN" altLang="zh-CN"/>
            </a:p>
          </p:txBody>
        </p:sp>
        <p:sp>
          <p:nvSpPr>
            <p:cNvPr id="48174" name="Rectangle 32"/>
            <p:cNvSpPr>
              <a:spLocks noChangeArrowheads="1"/>
            </p:cNvSpPr>
            <p:nvPr/>
          </p:nvSpPr>
          <p:spPr bwMode="auto">
            <a:xfrm>
              <a:off x="3285" y="2906"/>
              <a:ext cx="235" cy="370"/>
            </a:xfrm>
            <a:prstGeom prst="rect">
              <a:avLst/>
            </a:prstGeom>
            <a:noFill/>
            <a:ln w="38100">
              <a:solidFill>
                <a:schemeClr val="tx1"/>
              </a:solidFill>
              <a:miter lim="800000"/>
              <a:headEnd/>
              <a:tailEnd/>
            </a:ln>
          </p:spPr>
          <p:txBody>
            <a:bodyPr wrap="none" anchor="ctr"/>
            <a:lstStyle/>
            <a:p>
              <a:endParaRPr lang="zh-CN" altLang="zh-CN"/>
            </a:p>
          </p:txBody>
        </p:sp>
        <p:sp>
          <p:nvSpPr>
            <p:cNvPr id="48175" name="Line 33"/>
            <p:cNvSpPr>
              <a:spLocks noChangeShapeType="1"/>
            </p:cNvSpPr>
            <p:nvPr/>
          </p:nvSpPr>
          <p:spPr bwMode="auto">
            <a:xfrm flipH="1">
              <a:off x="3242" y="2948"/>
              <a:ext cx="276" cy="1"/>
            </a:xfrm>
            <a:prstGeom prst="line">
              <a:avLst/>
            </a:prstGeom>
            <a:noFill/>
            <a:ln w="9525">
              <a:solidFill>
                <a:schemeClr val="tx1"/>
              </a:solidFill>
              <a:round/>
              <a:headEnd/>
              <a:tailEnd/>
            </a:ln>
          </p:spPr>
          <p:txBody>
            <a:bodyPr/>
            <a:lstStyle/>
            <a:p>
              <a:endParaRPr lang="zh-CN" altLang="en-US"/>
            </a:p>
          </p:txBody>
        </p:sp>
        <p:sp>
          <p:nvSpPr>
            <p:cNvPr id="48176" name="Line 34"/>
            <p:cNvSpPr>
              <a:spLocks noChangeShapeType="1"/>
            </p:cNvSpPr>
            <p:nvPr/>
          </p:nvSpPr>
          <p:spPr bwMode="auto">
            <a:xfrm>
              <a:off x="3407" y="3325"/>
              <a:ext cx="408" cy="78"/>
            </a:xfrm>
            <a:prstGeom prst="line">
              <a:avLst/>
            </a:prstGeom>
            <a:noFill/>
            <a:ln w="28575">
              <a:solidFill>
                <a:schemeClr val="tx1"/>
              </a:solidFill>
              <a:round/>
              <a:headEnd/>
              <a:tailEnd/>
            </a:ln>
          </p:spPr>
          <p:txBody>
            <a:bodyPr/>
            <a:lstStyle/>
            <a:p>
              <a:endParaRPr lang="zh-CN" altLang="en-US"/>
            </a:p>
          </p:txBody>
        </p:sp>
        <p:sp>
          <p:nvSpPr>
            <p:cNvPr id="48177" name="Text Box 35"/>
            <p:cNvSpPr txBox="1">
              <a:spLocks noChangeArrowheads="1"/>
            </p:cNvSpPr>
            <p:nvPr/>
          </p:nvSpPr>
          <p:spPr bwMode="auto">
            <a:xfrm>
              <a:off x="3297" y="2928"/>
              <a:ext cx="208" cy="212"/>
            </a:xfrm>
            <a:prstGeom prst="rect">
              <a:avLst/>
            </a:prstGeom>
            <a:noFill/>
            <a:ln w="9525">
              <a:noFill/>
              <a:miter lim="800000"/>
              <a:headEnd/>
              <a:tailEnd/>
            </a:ln>
          </p:spPr>
          <p:txBody>
            <a:bodyPr wrap="none">
              <a:spAutoFit/>
            </a:bodyPr>
            <a:lstStyle/>
            <a:p>
              <a:pPr algn="r"/>
              <a:r>
                <a:rPr lang="en-US" altLang="zh-CN" sz="1600" b="1"/>
                <a:t>A</a:t>
              </a:r>
            </a:p>
          </p:txBody>
        </p:sp>
        <p:sp>
          <p:nvSpPr>
            <p:cNvPr id="48178" name="Text Box 36"/>
            <p:cNvSpPr txBox="1">
              <a:spLocks noChangeArrowheads="1"/>
            </p:cNvSpPr>
            <p:nvPr/>
          </p:nvSpPr>
          <p:spPr bwMode="auto">
            <a:xfrm>
              <a:off x="3666" y="2932"/>
              <a:ext cx="241" cy="212"/>
            </a:xfrm>
            <a:prstGeom prst="rect">
              <a:avLst/>
            </a:prstGeom>
            <a:noFill/>
            <a:ln w="9525">
              <a:noFill/>
              <a:miter lim="800000"/>
              <a:headEnd/>
              <a:tailEnd/>
            </a:ln>
          </p:spPr>
          <p:txBody>
            <a:bodyPr>
              <a:spAutoFit/>
            </a:bodyPr>
            <a:lstStyle/>
            <a:p>
              <a:r>
                <a:rPr lang="en-US" altLang="zh-CN" sz="1600" b="1"/>
                <a:t>B</a:t>
              </a:r>
            </a:p>
          </p:txBody>
        </p:sp>
        <p:sp>
          <p:nvSpPr>
            <p:cNvPr id="48179" name="Text Box 37"/>
            <p:cNvSpPr txBox="1">
              <a:spLocks noChangeArrowheads="1"/>
            </p:cNvSpPr>
            <p:nvPr/>
          </p:nvSpPr>
          <p:spPr bwMode="auto">
            <a:xfrm rot="5400000">
              <a:off x="4435" y="3020"/>
              <a:ext cx="394" cy="154"/>
            </a:xfrm>
            <a:prstGeom prst="rect">
              <a:avLst/>
            </a:prstGeom>
            <a:noFill/>
            <a:ln w="9525">
              <a:noFill/>
              <a:miter lim="800000"/>
              <a:headEnd/>
              <a:tailEnd/>
            </a:ln>
          </p:spPr>
          <p:txBody>
            <a:bodyPr wrap="none">
              <a:spAutoFit/>
            </a:bodyPr>
            <a:lstStyle/>
            <a:p>
              <a:r>
                <a:rPr lang="en-US" altLang="zh-CN" sz="1000"/>
                <a:t>standby</a:t>
              </a:r>
            </a:p>
          </p:txBody>
        </p:sp>
        <p:sp>
          <p:nvSpPr>
            <p:cNvPr id="48180" name="Rectangle 38"/>
            <p:cNvSpPr>
              <a:spLocks noChangeArrowheads="1"/>
            </p:cNvSpPr>
            <p:nvPr/>
          </p:nvSpPr>
          <p:spPr bwMode="auto">
            <a:xfrm>
              <a:off x="4043" y="2897"/>
              <a:ext cx="226" cy="374"/>
            </a:xfrm>
            <a:prstGeom prst="rect">
              <a:avLst/>
            </a:prstGeom>
            <a:solidFill>
              <a:schemeClr val="bg1"/>
            </a:solidFill>
            <a:ln w="9525">
              <a:noFill/>
              <a:miter lim="800000"/>
              <a:headEnd/>
              <a:tailEnd/>
            </a:ln>
          </p:spPr>
          <p:txBody>
            <a:bodyPr wrap="none" anchor="ctr"/>
            <a:lstStyle/>
            <a:p>
              <a:endParaRPr lang="zh-CN" altLang="zh-CN"/>
            </a:p>
          </p:txBody>
        </p:sp>
        <p:sp>
          <p:nvSpPr>
            <p:cNvPr id="48181" name="Rectangle 39"/>
            <p:cNvSpPr>
              <a:spLocks noChangeArrowheads="1"/>
            </p:cNvSpPr>
            <p:nvPr/>
          </p:nvSpPr>
          <p:spPr bwMode="auto">
            <a:xfrm>
              <a:off x="4043" y="2954"/>
              <a:ext cx="229" cy="312"/>
            </a:xfrm>
            <a:prstGeom prst="rect">
              <a:avLst/>
            </a:prstGeom>
            <a:solidFill>
              <a:schemeClr val="hlink"/>
            </a:solidFill>
            <a:ln w="9525">
              <a:noFill/>
              <a:miter lim="800000"/>
              <a:headEnd/>
              <a:tailEnd/>
            </a:ln>
          </p:spPr>
          <p:txBody>
            <a:bodyPr wrap="none" anchor="ctr"/>
            <a:lstStyle/>
            <a:p>
              <a:endParaRPr lang="zh-CN" altLang="zh-CN"/>
            </a:p>
          </p:txBody>
        </p:sp>
        <p:sp>
          <p:nvSpPr>
            <p:cNvPr id="48182" name="Rectangle 40"/>
            <p:cNvSpPr>
              <a:spLocks noChangeArrowheads="1"/>
            </p:cNvSpPr>
            <p:nvPr/>
          </p:nvSpPr>
          <p:spPr bwMode="auto">
            <a:xfrm>
              <a:off x="4038" y="2900"/>
              <a:ext cx="234" cy="370"/>
            </a:xfrm>
            <a:prstGeom prst="rect">
              <a:avLst/>
            </a:prstGeom>
            <a:noFill/>
            <a:ln w="38100">
              <a:solidFill>
                <a:schemeClr val="tx1"/>
              </a:solidFill>
              <a:miter lim="800000"/>
              <a:headEnd/>
              <a:tailEnd/>
            </a:ln>
          </p:spPr>
          <p:txBody>
            <a:bodyPr wrap="none" anchor="ctr"/>
            <a:lstStyle/>
            <a:p>
              <a:endParaRPr lang="zh-CN" altLang="zh-CN"/>
            </a:p>
          </p:txBody>
        </p:sp>
        <p:sp>
          <p:nvSpPr>
            <p:cNvPr id="48183" name="Line 41"/>
            <p:cNvSpPr>
              <a:spLocks noChangeShapeType="1"/>
            </p:cNvSpPr>
            <p:nvPr/>
          </p:nvSpPr>
          <p:spPr bwMode="auto">
            <a:xfrm flipH="1">
              <a:off x="3995" y="2947"/>
              <a:ext cx="276" cy="1"/>
            </a:xfrm>
            <a:prstGeom prst="line">
              <a:avLst/>
            </a:prstGeom>
            <a:noFill/>
            <a:ln w="9525">
              <a:solidFill>
                <a:schemeClr val="tx1"/>
              </a:solidFill>
              <a:round/>
              <a:headEnd/>
              <a:tailEnd/>
            </a:ln>
          </p:spPr>
          <p:txBody>
            <a:bodyPr/>
            <a:lstStyle/>
            <a:p>
              <a:endParaRPr lang="zh-CN" altLang="en-US"/>
            </a:p>
          </p:txBody>
        </p:sp>
        <p:sp>
          <p:nvSpPr>
            <p:cNvPr id="48184" name="Text Box 42"/>
            <p:cNvSpPr txBox="1">
              <a:spLocks noChangeArrowheads="1"/>
            </p:cNvSpPr>
            <p:nvPr/>
          </p:nvSpPr>
          <p:spPr bwMode="auto">
            <a:xfrm>
              <a:off x="4050" y="2931"/>
              <a:ext cx="208" cy="212"/>
            </a:xfrm>
            <a:prstGeom prst="rect">
              <a:avLst/>
            </a:prstGeom>
            <a:noFill/>
            <a:ln w="9525">
              <a:noFill/>
              <a:miter lim="800000"/>
              <a:headEnd/>
              <a:tailEnd/>
            </a:ln>
          </p:spPr>
          <p:txBody>
            <a:bodyPr wrap="none">
              <a:spAutoFit/>
            </a:bodyPr>
            <a:lstStyle/>
            <a:p>
              <a:r>
                <a:rPr lang="en-US" altLang="zh-CN" sz="1600" b="1"/>
                <a:t>C</a:t>
              </a:r>
            </a:p>
          </p:txBody>
        </p:sp>
        <p:sp>
          <p:nvSpPr>
            <p:cNvPr id="48185" name="Text Box 43"/>
            <p:cNvSpPr txBox="1">
              <a:spLocks noChangeArrowheads="1"/>
            </p:cNvSpPr>
            <p:nvPr/>
          </p:nvSpPr>
          <p:spPr bwMode="auto">
            <a:xfrm>
              <a:off x="4053" y="3058"/>
              <a:ext cx="241" cy="212"/>
            </a:xfrm>
            <a:prstGeom prst="rect">
              <a:avLst/>
            </a:prstGeom>
            <a:noFill/>
            <a:ln w="9525">
              <a:noFill/>
              <a:miter lim="800000"/>
              <a:headEnd/>
              <a:tailEnd/>
            </a:ln>
          </p:spPr>
          <p:txBody>
            <a:bodyPr>
              <a:spAutoFit/>
            </a:bodyPr>
            <a:lstStyle/>
            <a:p>
              <a:r>
                <a:rPr lang="en-US" altLang="zh-CN" sz="1600" b="1"/>
                <a:t>D</a:t>
              </a:r>
            </a:p>
          </p:txBody>
        </p:sp>
        <p:sp>
          <p:nvSpPr>
            <p:cNvPr id="48186" name="Text Box 44"/>
            <p:cNvSpPr txBox="1">
              <a:spLocks noChangeArrowheads="1"/>
            </p:cNvSpPr>
            <p:nvPr/>
          </p:nvSpPr>
          <p:spPr bwMode="auto">
            <a:xfrm rot="5400000">
              <a:off x="1554" y="3035"/>
              <a:ext cx="394" cy="154"/>
            </a:xfrm>
            <a:prstGeom prst="rect">
              <a:avLst/>
            </a:prstGeom>
            <a:noFill/>
            <a:ln w="9525">
              <a:noFill/>
              <a:miter lim="800000"/>
              <a:headEnd/>
              <a:tailEnd/>
            </a:ln>
          </p:spPr>
          <p:txBody>
            <a:bodyPr wrap="none">
              <a:spAutoFit/>
            </a:bodyPr>
            <a:lstStyle/>
            <a:p>
              <a:r>
                <a:rPr lang="en-US" altLang="zh-CN" sz="1000"/>
                <a:t>standby</a:t>
              </a:r>
            </a:p>
          </p:txBody>
        </p:sp>
        <p:sp>
          <p:nvSpPr>
            <p:cNvPr id="48187" name="Text Box 45"/>
            <p:cNvSpPr txBox="1">
              <a:spLocks noChangeArrowheads="1"/>
            </p:cNvSpPr>
            <p:nvPr/>
          </p:nvSpPr>
          <p:spPr bwMode="auto">
            <a:xfrm>
              <a:off x="384" y="2504"/>
              <a:ext cx="116" cy="250"/>
            </a:xfrm>
            <a:prstGeom prst="rect">
              <a:avLst/>
            </a:prstGeom>
            <a:noFill/>
            <a:ln w="9525">
              <a:noFill/>
              <a:miter lim="800000"/>
              <a:headEnd/>
              <a:tailEnd/>
            </a:ln>
          </p:spPr>
          <p:txBody>
            <a:bodyPr wrap="none">
              <a:spAutoFit/>
            </a:bodyPr>
            <a:lstStyle/>
            <a:p>
              <a:endParaRPr lang="zh-CN" altLang="zh-CN" sz="2000" b="1" u="sng"/>
            </a:p>
          </p:txBody>
        </p:sp>
        <p:sp>
          <p:nvSpPr>
            <p:cNvPr id="48188" name="Text Box 46"/>
            <p:cNvSpPr txBox="1">
              <a:spLocks noChangeArrowheads="1"/>
            </p:cNvSpPr>
            <p:nvPr/>
          </p:nvSpPr>
          <p:spPr bwMode="auto">
            <a:xfrm>
              <a:off x="415" y="3555"/>
              <a:ext cx="2466" cy="250"/>
            </a:xfrm>
            <a:prstGeom prst="rect">
              <a:avLst/>
            </a:prstGeom>
            <a:noFill/>
            <a:ln w="9525">
              <a:noFill/>
              <a:miter lim="800000"/>
              <a:headEnd/>
              <a:tailEnd/>
            </a:ln>
          </p:spPr>
          <p:txBody>
            <a:bodyPr wrap="none">
              <a:spAutoFit/>
            </a:bodyPr>
            <a:lstStyle/>
            <a:p>
              <a:r>
                <a:rPr lang="en-US" altLang="zh-CN" sz="2000"/>
                <a:t>ASE High Availability (HA) option</a:t>
              </a:r>
            </a:p>
          </p:txBody>
        </p:sp>
        <p:sp>
          <p:nvSpPr>
            <p:cNvPr id="48189" name="Text Box 47"/>
            <p:cNvSpPr txBox="1">
              <a:spLocks noChangeArrowheads="1"/>
            </p:cNvSpPr>
            <p:nvPr/>
          </p:nvSpPr>
          <p:spPr bwMode="auto">
            <a:xfrm>
              <a:off x="3310" y="3548"/>
              <a:ext cx="1522" cy="250"/>
            </a:xfrm>
            <a:prstGeom prst="rect">
              <a:avLst/>
            </a:prstGeom>
            <a:noFill/>
            <a:ln w="9525">
              <a:noFill/>
              <a:miter lim="800000"/>
              <a:headEnd/>
              <a:tailEnd/>
            </a:ln>
          </p:spPr>
          <p:txBody>
            <a:bodyPr wrap="none">
              <a:spAutoFit/>
            </a:bodyPr>
            <a:lstStyle/>
            <a:p>
              <a:r>
                <a:rPr lang="en-US" altLang="zh-CN" sz="2000"/>
                <a:t>ASE Cluster Edition</a:t>
              </a:r>
            </a:p>
          </p:txBody>
        </p:sp>
        <p:sp>
          <p:nvSpPr>
            <p:cNvPr id="48190" name="Text Box 48"/>
            <p:cNvSpPr txBox="1">
              <a:spLocks noChangeArrowheads="1"/>
            </p:cNvSpPr>
            <p:nvPr/>
          </p:nvSpPr>
          <p:spPr bwMode="auto">
            <a:xfrm>
              <a:off x="3091" y="3753"/>
              <a:ext cx="1827" cy="192"/>
            </a:xfrm>
            <a:prstGeom prst="rect">
              <a:avLst/>
            </a:prstGeom>
            <a:noFill/>
            <a:ln w="9525">
              <a:noFill/>
              <a:miter lim="800000"/>
              <a:headEnd/>
              <a:tailEnd/>
            </a:ln>
          </p:spPr>
          <p:txBody>
            <a:bodyPr wrap="none">
              <a:spAutoFit/>
            </a:bodyPr>
            <a:lstStyle/>
            <a:p>
              <a:pPr algn="ctr"/>
              <a:r>
                <a:rPr lang="zh-CN" altLang="en-US" sz="1400"/>
                <a:t>所有结点连续可用</a:t>
              </a:r>
              <a:r>
                <a:rPr lang="en-US" altLang="zh-CN" sz="1400"/>
                <a:t>,</a:t>
              </a:r>
              <a:r>
                <a:rPr lang="zh-CN" altLang="en-US" sz="1400"/>
                <a:t>支持节点数更多</a:t>
              </a:r>
            </a:p>
          </p:txBody>
        </p:sp>
        <p:sp>
          <p:nvSpPr>
            <p:cNvPr id="48191" name="Text Box 49"/>
            <p:cNvSpPr txBox="1">
              <a:spLocks noChangeArrowheads="1"/>
            </p:cNvSpPr>
            <p:nvPr/>
          </p:nvSpPr>
          <p:spPr bwMode="auto">
            <a:xfrm>
              <a:off x="762" y="3776"/>
              <a:ext cx="1587" cy="194"/>
            </a:xfrm>
            <a:prstGeom prst="rect">
              <a:avLst/>
            </a:prstGeom>
            <a:noFill/>
            <a:ln w="9525">
              <a:noFill/>
              <a:miter lim="800000"/>
              <a:headEnd/>
              <a:tailEnd/>
            </a:ln>
          </p:spPr>
          <p:txBody>
            <a:bodyPr wrap="none">
              <a:spAutoFit/>
            </a:bodyPr>
            <a:lstStyle/>
            <a:p>
              <a:r>
                <a:rPr lang="zh-CN" altLang="en-US" sz="1400" dirty="0" smtClean="0"/>
                <a:t>内存扩展、单一</a:t>
              </a:r>
              <a:r>
                <a:rPr lang="zh-CN" altLang="en-US" sz="1400" dirty="0"/>
                <a:t>主点的高可用</a:t>
              </a:r>
            </a:p>
          </p:txBody>
        </p:sp>
      </p:grpSp>
      <p:sp>
        <p:nvSpPr>
          <p:cNvPr id="48137" name="Text Box 51"/>
          <p:cNvSpPr txBox="1">
            <a:spLocks noChangeArrowheads="1"/>
          </p:cNvSpPr>
          <p:nvPr/>
        </p:nvSpPr>
        <p:spPr bwMode="auto">
          <a:xfrm>
            <a:off x="871538" y="3343275"/>
            <a:ext cx="184150" cy="396875"/>
          </a:xfrm>
          <a:prstGeom prst="rect">
            <a:avLst/>
          </a:prstGeom>
          <a:noFill/>
          <a:ln w="9525">
            <a:noFill/>
            <a:miter lim="800000"/>
            <a:headEnd/>
            <a:tailEnd/>
          </a:ln>
        </p:spPr>
        <p:txBody>
          <a:bodyPr wrap="none">
            <a:spAutoFit/>
          </a:bodyPr>
          <a:lstStyle/>
          <a:p>
            <a:endParaRPr lang="zh-CN" altLang="zh-CN" sz="2000" b="1" u="sng"/>
          </a:p>
        </p:txBody>
      </p:sp>
      <p:sp>
        <p:nvSpPr>
          <p:cNvPr id="48138" name="AutoShape 52"/>
          <p:cNvSpPr>
            <a:spLocks noChangeArrowheads="1"/>
          </p:cNvSpPr>
          <p:nvPr/>
        </p:nvSpPr>
        <p:spPr bwMode="auto">
          <a:xfrm>
            <a:off x="1435100" y="4110038"/>
            <a:ext cx="320675" cy="450850"/>
          </a:xfrm>
          <a:prstGeom prst="flowChartMagneticDisk">
            <a:avLst/>
          </a:prstGeom>
          <a:solidFill>
            <a:schemeClr val="accent1"/>
          </a:solidFill>
          <a:ln w="9525">
            <a:solidFill>
              <a:schemeClr val="tx1"/>
            </a:solidFill>
            <a:round/>
            <a:headEnd/>
            <a:tailEnd/>
          </a:ln>
        </p:spPr>
        <p:txBody>
          <a:bodyPr wrap="none" anchor="ctr"/>
          <a:lstStyle/>
          <a:p>
            <a:endParaRPr lang="zh-CN" altLang="zh-CN"/>
          </a:p>
        </p:txBody>
      </p:sp>
      <p:sp>
        <p:nvSpPr>
          <p:cNvPr id="48139" name="AutoShape 53"/>
          <p:cNvSpPr>
            <a:spLocks noChangeArrowheads="1"/>
          </p:cNvSpPr>
          <p:nvPr/>
        </p:nvSpPr>
        <p:spPr bwMode="auto">
          <a:xfrm>
            <a:off x="3028950" y="4092575"/>
            <a:ext cx="320675" cy="450850"/>
          </a:xfrm>
          <a:prstGeom prst="flowChartMagneticDisk">
            <a:avLst/>
          </a:prstGeom>
          <a:solidFill>
            <a:schemeClr val="accent1"/>
          </a:solidFill>
          <a:ln w="9525">
            <a:solidFill>
              <a:schemeClr val="tx1"/>
            </a:solidFill>
            <a:round/>
            <a:headEnd/>
            <a:tailEnd/>
          </a:ln>
        </p:spPr>
        <p:txBody>
          <a:bodyPr wrap="none" anchor="ctr"/>
          <a:lstStyle/>
          <a:p>
            <a:endParaRPr lang="zh-CN" altLang="zh-CN"/>
          </a:p>
        </p:txBody>
      </p:sp>
      <p:sp>
        <p:nvSpPr>
          <p:cNvPr id="48140" name="Line 54"/>
          <p:cNvSpPr>
            <a:spLocks noChangeShapeType="1"/>
          </p:cNvSpPr>
          <p:nvPr/>
        </p:nvSpPr>
        <p:spPr bwMode="auto">
          <a:xfrm>
            <a:off x="1874838" y="4351338"/>
            <a:ext cx="1057275" cy="0"/>
          </a:xfrm>
          <a:prstGeom prst="line">
            <a:avLst/>
          </a:prstGeom>
          <a:noFill/>
          <a:ln w="9525">
            <a:solidFill>
              <a:schemeClr val="tx1"/>
            </a:solidFill>
            <a:round/>
            <a:headEnd/>
            <a:tailEnd type="triangle" w="med" len="med"/>
          </a:ln>
        </p:spPr>
        <p:txBody>
          <a:bodyPr/>
          <a:lstStyle/>
          <a:p>
            <a:endParaRPr lang="zh-CN" altLang="en-US"/>
          </a:p>
        </p:txBody>
      </p:sp>
      <p:sp>
        <p:nvSpPr>
          <p:cNvPr id="48141" name="Text Box 55"/>
          <p:cNvSpPr txBox="1">
            <a:spLocks noChangeArrowheads="1"/>
          </p:cNvSpPr>
          <p:nvPr/>
        </p:nvSpPr>
        <p:spPr bwMode="auto">
          <a:xfrm>
            <a:off x="2033588" y="4254500"/>
            <a:ext cx="711200" cy="214313"/>
          </a:xfrm>
          <a:prstGeom prst="rect">
            <a:avLst/>
          </a:prstGeom>
          <a:solidFill>
            <a:schemeClr val="hlink"/>
          </a:solidFill>
          <a:ln w="9525">
            <a:noFill/>
            <a:miter lim="800000"/>
            <a:headEnd/>
            <a:tailEnd/>
          </a:ln>
        </p:spPr>
        <p:txBody>
          <a:bodyPr>
            <a:spAutoFit/>
          </a:bodyPr>
          <a:lstStyle/>
          <a:p>
            <a:pPr algn="ctr"/>
            <a:r>
              <a:rPr lang="en-US" altLang="zh-CN" sz="800"/>
              <a:t>101100010</a:t>
            </a:r>
          </a:p>
        </p:txBody>
      </p:sp>
      <p:sp>
        <p:nvSpPr>
          <p:cNvPr id="48142" name="Text Box 56"/>
          <p:cNvSpPr txBox="1">
            <a:spLocks noChangeArrowheads="1"/>
          </p:cNvSpPr>
          <p:nvPr/>
        </p:nvSpPr>
        <p:spPr bwMode="auto">
          <a:xfrm>
            <a:off x="1187450" y="4768850"/>
            <a:ext cx="2360613" cy="396875"/>
          </a:xfrm>
          <a:prstGeom prst="rect">
            <a:avLst/>
          </a:prstGeom>
          <a:noFill/>
          <a:ln w="9525">
            <a:noFill/>
            <a:miter lim="800000"/>
            <a:headEnd/>
            <a:tailEnd/>
          </a:ln>
        </p:spPr>
        <p:txBody>
          <a:bodyPr wrap="none">
            <a:spAutoFit/>
          </a:bodyPr>
          <a:lstStyle/>
          <a:p>
            <a:r>
              <a:rPr lang="en-US" altLang="zh-CN" sz="2000"/>
              <a:t>Sybase Replication</a:t>
            </a:r>
          </a:p>
        </p:txBody>
      </p:sp>
      <p:sp>
        <p:nvSpPr>
          <p:cNvPr id="48143" name="Text Box 57"/>
          <p:cNvSpPr txBox="1">
            <a:spLocks noChangeArrowheads="1"/>
          </p:cNvSpPr>
          <p:nvPr/>
        </p:nvSpPr>
        <p:spPr bwMode="auto">
          <a:xfrm>
            <a:off x="1771650" y="5103813"/>
            <a:ext cx="1428750" cy="304800"/>
          </a:xfrm>
          <a:prstGeom prst="rect">
            <a:avLst/>
          </a:prstGeom>
          <a:noFill/>
          <a:ln w="9525">
            <a:noFill/>
            <a:miter lim="800000"/>
            <a:headEnd/>
            <a:tailEnd/>
          </a:ln>
        </p:spPr>
        <p:txBody>
          <a:bodyPr wrap="none">
            <a:spAutoFit/>
          </a:bodyPr>
          <a:lstStyle/>
          <a:p>
            <a:r>
              <a:rPr lang="zh-CN" altLang="en-US" sz="1400"/>
              <a:t>数据库事物复制</a:t>
            </a:r>
          </a:p>
        </p:txBody>
      </p:sp>
      <p:sp>
        <p:nvSpPr>
          <p:cNvPr id="48144" name="AutoShape 58"/>
          <p:cNvSpPr>
            <a:spLocks noChangeArrowheads="1"/>
          </p:cNvSpPr>
          <p:nvPr/>
        </p:nvSpPr>
        <p:spPr bwMode="auto">
          <a:xfrm>
            <a:off x="7215188" y="4306888"/>
            <a:ext cx="320675" cy="450850"/>
          </a:xfrm>
          <a:prstGeom prst="flowChartMagneticDisk">
            <a:avLst/>
          </a:prstGeom>
          <a:solidFill>
            <a:schemeClr val="accent1"/>
          </a:solidFill>
          <a:ln w="9525">
            <a:solidFill>
              <a:schemeClr val="tx1"/>
            </a:solidFill>
            <a:round/>
            <a:headEnd/>
            <a:tailEnd/>
          </a:ln>
        </p:spPr>
        <p:txBody>
          <a:bodyPr wrap="none" anchor="ctr"/>
          <a:lstStyle/>
          <a:p>
            <a:endParaRPr lang="zh-CN" altLang="zh-CN"/>
          </a:p>
        </p:txBody>
      </p:sp>
      <p:sp>
        <p:nvSpPr>
          <p:cNvPr id="48145" name="Text Box 59"/>
          <p:cNvSpPr txBox="1">
            <a:spLocks noChangeArrowheads="1"/>
          </p:cNvSpPr>
          <p:nvPr/>
        </p:nvSpPr>
        <p:spPr bwMode="auto">
          <a:xfrm>
            <a:off x="5353050" y="4719638"/>
            <a:ext cx="1903413" cy="396875"/>
          </a:xfrm>
          <a:prstGeom prst="rect">
            <a:avLst/>
          </a:prstGeom>
          <a:noFill/>
          <a:ln w="9525">
            <a:noFill/>
            <a:miter lim="800000"/>
            <a:headEnd/>
            <a:tailEnd/>
          </a:ln>
        </p:spPr>
        <p:txBody>
          <a:bodyPr wrap="none">
            <a:spAutoFit/>
          </a:bodyPr>
          <a:lstStyle/>
          <a:p>
            <a:r>
              <a:rPr lang="en-US" altLang="zh-CN" sz="2000"/>
              <a:t>Mirror Activator</a:t>
            </a:r>
          </a:p>
        </p:txBody>
      </p:sp>
      <p:sp>
        <p:nvSpPr>
          <p:cNvPr id="48146" name="Text Box 60"/>
          <p:cNvSpPr txBox="1">
            <a:spLocks noChangeArrowheads="1"/>
          </p:cNvSpPr>
          <p:nvPr/>
        </p:nvSpPr>
        <p:spPr bwMode="auto">
          <a:xfrm>
            <a:off x="4559300" y="5140325"/>
            <a:ext cx="3611563" cy="304800"/>
          </a:xfrm>
          <a:prstGeom prst="rect">
            <a:avLst/>
          </a:prstGeom>
          <a:noFill/>
          <a:ln w="9525">
            <a:noFill/>
            <a:miter lim="800000"/>
            <a:headEnd/>
            <a:tailEnd/>
          </a:ln>
        </p:spPr>
        <p:txBody>
          <a:bodyPr wrap="none">
            <a:spAutoFit/>
          </a:bodyPr>
          <a:lstStyle/>
          <a:p>
            <a:pPr algn="ctr"/>
            <a:r>
              <a:rPr lang="zh-CN" altLang="en-US" sz="1400"/>
              <a:t>将磁盘</a:t>
            </a:r>
            <a:r>
              <a:rPr lang="en-US" altLang="zh-CN" sz="1400"/>
              <a:t>/</a:t>
            </a:r>
            <a:r>
              <a:rPr lang="zh-CN" altLang="en-US" sz="1400"/>
              <a:t>块复制与数据库的事物复制有效结合</a:t>
            </a:r>
          </a:p>
        </p:txBody>
      </p:sp>
      <p:pic>
        <p:nvPicPr>
          <p:cNvPr id="48147" name="Picture 61"/>
          <p:cNvPicPr>
            <a:picLocks noChangeAspect="1" noChangeArrowheads="1"/>
          </p:cNvPicPr>
          <p:nvPr/>
        </p:nvPicPr>
        <p:blipFill>
          <a:blip r:embed="rId6" cstate="print"/>
          <a:srcRect/>
          <a:stretch>
            <a:fillRect/>
          </a:stretch>
        </p:blipFill>
        <p:spPr bwMode="auto">
          <a:xfrm>
            <a:off x="5229225" y="3971925"/>
            <a:ext cx="2022475" cy="784225"/>
          </a:xfrm>
          <a:prstGeom prst="rect">
            <a:avLst/>
          </a:prstGeom>
          <a:noFill/>
          <a:ln w="9525">
            <a:noFill/>
            <a:miter lim="800000"/>
            <a:headEnd/>
            <a:tailEnd/>
          </a:ln>
        </p:spPr>
      </p:pic>
      <p:pic>
        <p:nvPicPr>
          <p:cNvPr id="48148" name="Picture 62"/>
          <p:cNvPicPr>
            <a:picLocks noChangeAspect="1" noChangeArrowheads="1"/>
          </p:cNvPicPr>
          <p:nvPr/>
        </p:nvPicPr>
        <p:blipFill>
          <a:blip r:embed="rId7" cstate="print"/>
          <a:srcRect/>
          <a:stretch>
            <a:fillRect/>
          </a:stretch>
        </p:blipFill>
        <p:spPr bwMode="auto">
          <a:xfrm>
            <a:off x="7081838" y="4362450"/>
            <a:ext cx="325437" cy="293688"/>
          </a:xfrm>
          <a:prstGeom prst="rect">
            <a:avLst/>
          </a:prstGeom>
          <a:noFill/>
          <a:ln w="9525">
            <a:noFill/>
            <a:miter lim="800000"/>
            <a:headEnd/>
            <a:tailEnd/>
          </a:ln>
        </p:spPr>
      </p:pic>
      <p:sp>
        <p:nvSpPr>
          <p:cNvPr id="48149" name="Text Box 63"/>
          <p:cNvSpPr txBox="1">
            <a:spLocks noChangeArrowheads="1"/>
          </p:cNvSpPr>
          <p:nvPr/>
        </p:nvSpPr>
        <p:spPr bwMode="auto">
          <a:xfrm>
            <a:off x="5538788" y="3998913"/>
            <a:ext cx="1481137" cy="244475"/>
          </a:xfrm>
          <a:prstGeom prst="rect">
            <a:avLst/>
          </a:prstGeom>
          <a:noFill/>
          <a:ln w="9525">
            <a:noFill/>
            <a:miter lim="800000"/>
            <a:headEnd/>
            <a:tailEnd/>
          </a:ln>
        </p:spPr>
        <p:txBody>
          <a:bodyPr>
            <a:spAutoFit/>
          </a:bodyPr>
          <a:lstStyle/>
          <a:p>
            <a:pPr algn="ctr" eaLnBrk="0" hangingPunct="0"/>
            <a:r>
              <a:rPr lang="zh-CN" altLang="en-US" sz="1000"/>
              <a:t>块复制</a:t>
            </a:r>
            <a:endParaRPr lang="zh-CN" altLang="en-US" sz="1100"/>
          </a:p>
        </p:txBody>
      </p:sp>
      <p:pic>
        <p:nvPicPr>
          <p:cNvPr id="48150" name="Picture 64"/>
          <p:cNvPicPr>
            <a:picLocks noChangeAspect="1" noChangeArrowheads="1"/>
          </p:cNvPicPr>
          <p:nvPr/>
        </p:nvPicPr>
        <p:blipFill>
          <a:blip r:embed="rId7" cstate="print"/>
          <a:srcRect/>
          <a:stretch>
            <a:fillRect/>
          </a:stretch>
        </p:blipFill>
        <p:spPr bwMode="auto">
          <a:xfrm>
            <a:off x="1622425" y="4198938"/>
            <a:ext cx="325438" cy="293687"/>
          </a:xfrm>
          <a:prstGeom prst="rect">
            <a:avLst/>
          </a:prstGeom>
          <a:noFill/>
          <a:ln w="9525">
            <a:noFill/>
            <a:miter lim="800000"/>
            <a:headEnd/>
            <a:tailEnd/>
          </a:ln>
        </p:spPr>
      </p:pic>
      <p:sp>
        <p:nvSpPr>
          <p:cNvPr id="48151" name="AutoShape 65"/>
          <p:cNvSpPr>
            <a:spLocks noChangeArrowheads="1"/>
          </p:cNvSpPr>
          <p:nvPr/>
        </p:nvSpPr>
        <p:spPr bwMode="auto">
          <a:xfrm>
            <a:off x="4921250" y="4356100"/>
            <a:ext cx="320675" cy="450850"/>
          </a:xfrm>
          <a:prstGeom prst="flowChartMagneticDisk">
            <a:avLst/>
          </a:prstGeom>
          <a:solidFill>
            <a:schemeClr val="accent1"/>
          </a:solidFill>
          <a:ln w="9525">
            <a:solidFill>
              <a:schemeClr val="tx1"/>
            </a:solidFill>
            <a:round/>
            <a:headEnd/>
            <a:tailEnd/>
          </a:ln>
        </p:spPr>
        <p:txBody>
          <a:bodyPr wrap="none" anchor="ctr"/>
          <a:lstStyle/>
          <a:p>
            <a:endParaRPr lang="zh-CN" altLang="zh-CN"/>
          </a:p>
        </p:txBody>
      </p:sp>
      <p:sp>
        <p:nvSpPr>
          <p:cNvPr id="48152" name="Line 66"/>
          <p:cNvSpPr>
            <a:spLocks noChangeShapeType="1"/>
          </p:cNvSpPr>
          <p:nvPr/>
        </p:nvSpPr>
        <p:spPr bwMode="auto">
          <a:xfrm flipV="1">
            <a:off x="5386388" y="4371975"/>
            <a:ext cx="1651000" cy="12700"/>
          </a:xfrm>
          <a:prstGeom prst="line">
            <a:avLst/>
          </a:prstGeom>
          <a:noFill/>
          <a:ln w="9525">
            <a:solidFill>
              <a:schemeClr val="tx1"/>
            </a:solidFill>
            <a:round/>
            <a:headEnd/>
            <a:tailEnd type="triangle" w="med" len="med"/>
          </a:ln>
        </p:spPr>
        <p:txBody>
          <a:bodyPr/>
          <a:lstStyle/>
          <a:p>
            <a:endParaRPr lang="zh-CN" altLang="en-US"/>
          </a:p>
        </p:txBody>
      </p:sp>
      <p:sp>
        <p:nvSpPr>
          <p:cNvPr id="48153" name="Text Box 67"/>
          <p:cNvSpPr txBox="1">
            <a:spLocks noChangeArrowheads="1"/>
          </p:cNvSpPr>
          <p:nvPr/>
        </p:nvSpPr>
        <p:spPr bwMode="auto">
          <a:xfrm>
            <a:off x="5722938" y="4265613"/>
            <a:ext cx="1008062" cy="214312"/>
          </a:xfrm>
          <a:prstGeom prst="rect">
            <a:avLst/>
          </a:prstGeom>
          <a:solidFill>
            <a:srgbClr val="FFFF66"/>
          </a:solidFill>
          <a:ln w="9525">
            <a:noFill/>
            <a:miter lim="800000"/>
            <a:headEnd/>
            <a:tailEnd/>
          </a:ln>
        </p:spPr>
        <p:txBody>
          <a:bodyPr>
            <a:spAutoFit/>
          </a:bodyPr>
          <a:lstStyle/>
          <a:p>
            <a:pPr algn="ctr"/>
            <a:r>
              <a:rPr lang="en-US" altLang="zh-CN" sz="800"/>
              <a:t>10110001011011</a:t>
            </a:r>
          </a:p>
        </p:txBody>
      </p:sp>
      <p:pic>
        <p:nvPicPr>
          <p:cNvPr id="48154" name="Picture 68"/>
          <p:cNvPicPr>
            <a:picLocks noChangeAspect="1" noChangeArrowheads="1"/>
          </p:cNvPicPr>
          <p:nvPr/>
        </p:nvPicPr>
        <p:blipFill>
          <a:blip r:embed="rId7" cstate="print"/>
          <a:srcRect/>
          <a:stretch>
            <a:fillRect/>
          </a:stretch>
        </p:blipFill>
        <p:spPr bwMode="auto">
          <a:xfrm>
            <a:off x="5091113" y="4411663"/>
            <a:ext cx="325437" cy="293687"/>
          </a:xfrm>
          <a:prstGeom prst="rect">
            <a:avLst/>
          </a:prstGeom>
          <a:noFill/>
          <a:ln w="9525">
            <a:noFill/>
            <a:miter lim="800000"/>
            <a:headEnd/>
            <a:tailEnd/>
          </a:ln>
        </p:spPr>
      </p:pic>
      <p:sp>
        <p:nvSpPr>
          <p:cNvPr id="48155" name="Text Box 69"/>
          <p:cNvSpPr txBox="1">
            <a:spLocks noChangeArrowheads="1"/>
          </p:cNvSpPr>
          <p:nvPr/>
        </p:nvSpPr>
        <p:spPr bwMode="auto">
          <a:xfrm>
            <a:off x="1584325" y="4457700"/>
            <a:ext cx="1625600" cy="244475"/>
          </a:xfrm>
          <a:prstGeom prst="rect">
            <a:avLst/>
          </a:prstGeom>
          <a:noFill/>
          <a:ln w="9525">
            <a:noFill/>
            <a:miter lim="800000"/>
            <a:headEnd/>
            <a:tailEnd/>
          </a:ln>
        </p:spPr>
        <p:txBody>
          <a:bodyPr>
            <a:spAutoFit/>
          </a:bodyPr>
          <a:lstStyle/>
          <a:p>
            <a:pPr algn="ctr" eaLnBrk="0" hangingPunct="0"/>
            <a:r>
              <a:rPr lang="zh-CN" altLang="en-US" sz="1000"/>
              <a:t>事物复制</a:t>
            </a:r>
          </a:p>
        </p:txBody>
      </p:sp>
      <p:sp>
        <p:nvSpPr>
          <p:cNvPr id="48156" name="Text Box 70"/>
          <p:cNvSpPr txBox="1">
            <a:spLocks noChangeArrowheads="1"/>
          </p:cNvSpPr>
          <p:nvPr/>
        </p:nvSpPr>
        <p:spPr bwMode="auto">
          <a:xfrm>
            <a:off x="5451475" y="4516438"/>
            <a:ext cx="1625600" cy="244475"/>
          </a:xfrm>
          <a:prstGeom prst="rect">
            <a:avLst/>
          </a:prstGeom>
          <a:noFill/>
          <a:ln w="9525">
            <a:noFill/>
            <a:miter lim="800000"/>
            <a:headEnd/>
            <a:tailEnd/>
          </a:ln>
        </p:spPr>
        <p:txBody>
          <a:bodyPr>
            <a:spAutoFit/>
          </a:bodyPr>
          <a:lstStyle/>
          <a:p>
            <a:pPr algn="ctr" eaLnBrk="0" hangingPunct="0"/>
            <a:r>
              <a:rPr lang="zh-CN" altLang="en-US" sz="1000"/>
              <a:t>事物复制</a:t>
            </a:r>
          </a:p>
        </p:txBody>
      </p:sp>
      <p:pic>
        <p:nvPicPr>
          <p:cNvPr id="48157" name="Picture 71" descr="g6_g5"/>
          <p:cNvPicPr>
            <a:picLocks noChangeAspect="1" noChangeArrowheads="1"/>
          </p:cNvPicPr>
          <p:nvPr/>
        </p:nvPicPr>
        <p:blipFill>
          <a:blip r:embed="rId8" cstate="print"/>
          <a:srcRect l="4657" t="2985" r="54208" b="4477"/>
          <a:stretch>
            <a:fillRect/>
          </a:stretch>
        </p:blipFill>
        <p:spPr bwMode="auto">
          <a:xfrm>
            <a:off x="4948238" y="3813175"/>
            <a:ext cx="293687" cy="395288"/>
          </a:xfrm>
          <a:prstGeom prst="rect">
            <a:avLst/>
          </a:prstGeom>
          <a:noFill/>
          <a:ln w="9525">
            <a:noFill/>
            <a:miter lim="800000"/>
            <a:headEnd/>
            <a:tailEnd/>
          </a:ln>
        </p:spPr>
      </p:pic>
      <p:pic>
        <p:nvPicPr>
          <p:cNvPr id="48158" name="Picture 72" descr="g6_g5"/>
          <p:cNvPicPr>
            <a:picLocks noChangeAspect="1" noChangeArrowheads="1"/>
          </p:cNvPicPr>
          <p:nvPr/>
        </p:nvPicPr>
        <p:blipFill>
          <a:blip r:embed="rId8" cstate="print"/>
          <a:srcRect l="4657" t="2985" r="54208" b="4477"/>
          <a:stretch>
            <a:fillRect/>
          </a:stretch>
        </p:blipFill>
        <p:spPr bwMode="auto">
          <a:xfrm>
            <a:off x="7194550" y="3794125"/>
            <a:ext cx="293688" cy="395288"/>
          </a:xfrm>
          <a:prstGeom prst="rect">
            <a:avLst/>
          </a:prstGeom>
          <a:noFill/>
          <a:ln w="9525">
            <a:noFill/>
            <a:miter lim="800000"/>
            <a:headEnd/>
            <a:tailEnd/>
          </a:ln>
        </p:spPr>
      </p:pic>
      <p:pic>
        <p:nvPicPr>
          <p:cNvPr id="48159" name="Picture 73"/>
          <p:cNvPicPr>
            <a:picLocks noChangeAspect="1" noChangeArrowheads="1"/>
          </p:cNvPicPr>
          <p:nvPr/>
        </p:nvPicPr>
        <p:blipFill>
          <a:blip r:embed="rId7" cstate="print"/>
          <a:srcRect/>
          <a:stretch>
            <a:fillRect/>
          </a:stretch>
        </p:blipFill>
        <p:spPr bwMode="auto">
          <a:xfrm>
            <a:off x="2933700" y="4181475"/>
            <a:ext cx="325438" cy="29368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xfrm>
            <a:off x="71438" y="12700"/>
            <a:ext cx="6775450" cy="1143000"/>
          </a:xfrm>
        </p:spPr>
        <p:txBody>
          <a:bodyPr/>
          <a:lstStyle/>
          <a:p>
            <a:pPr eaLnBrk="1" hangingPunct="1">
              <a:defRPr/>
            </a:pPr>
            <a:r>
              <a:rPr lang="en-US" altLang="zh-CN" smtClean="0">
                <a:effectLst>
                  <a:outerShdw blurRad="38100" dist="38100" dir="2700000" algn="tl">
                    <a:srgbClr val="000000"/>
                  </a:outerShdw>
                </a:effectLst>
                <a:ea typeface="宋体" pitchFamily="2" charset="-122"/>
              </a:rPr>
              <a:t>Sybase </a:t>
            </a:r>
            <a:r>
              <a:rPr lang="zh-CN" altLang="en-US" smtClean="0">
                <a:effectLst>
                  <a:outerShdw blurRad="38100" dist="38100" dir="2700000" algn="tl">
                    <a:srgbClr val="000000"/>
                  </a:outerShdw>
                </a:effectLst>
                <a:ea typeface="宋体" pitchFamily="2" charset="-122"/>
              </a:rPr>
              <a:t>业务连续性解决方案</a:t>
            </a:r>
          </a:p>
        </p:txBody>
      </p:sp>
      <p:grpSp>
        <p:nvGrpSpPr>
          <p:cNvPr id="22531" name="Group 66"/>
          <p:cNvGrpSpPr>
            <a:grpSpLocks/>
          </p:cNvGrpSpPr>
          <p:nvPr/>
        </p:nvGrpSpPr>
        <p:grpSpPr bwMode="auto">
          <a:xfrm>
            <a:off x="714375" y="1412875"/>
            <a:ext cx="7197725" cy="2287588"/>
            <a:chOff x="384" y="2504"/>
            <a:chExt cx="4534" cy="1441"/>
          </a:xfrm>
        </p:grpSpPr>
        <p:sp>
          <p:nvSpPr>
            <p:cNvPr id="22556" name="Rectangle 2"/>
            <p:cNvSpPr>
              <a:spLocks noChangeArrowheads="1"/>
            </p:cNvSpPr>
            <p:nvPr/>
          </p:nvSpPr>
          <p:spPr bwMode="auto">
            <a:xfrm>
              <a:off x="4501" y="2935"/>
              <a:ext cx="229" cy="327"/>
            </a:xfrm>
            <a:prstGeom prst="rect">
              <a:avLst/>
            </a:prstGeom>
            <a:solidFill>
              <a:schemeClr val="hlink"/>
            </a:solidFill>
            <a:ln w="9525">
              <a:noFill/>
              <a:miter lim="800000"/>
              <a:headEnd/>
              <a:tailEnd/>
            </a:ln>
          </p:spPr>
          <p:txBody>
            <a:bodyPr wrap="none" anchor="ctr"/>
            <a:lstStyle/>
            <a:p>
              <a:endParaRPr lang="zh-CN" altLang="zh-CN"/>
            </a:p>
          </p:txBody>
        </p:sp>
        <p:grpSp>
          <p:nvGrpSpPr>
            <p:cNvPr id="22557" name="Group 4"/>
            <p:cNvGrpSpPr>
              <a:grpSpLocks/>
            </p:cNvGrpSpPr>
            <p:nvPr/>
          </p:nvGrpSpPr>
          <p:grpSpPr bwMode="auto">
            <a:xfrm>
              <a:off x="1167" y="2919"/>
              <a:ext cx="700" cy="624"/>
              <a:chOff x="1593" y="3554"/>
              <a:chExt cx="692" cy="572"/>
            </a:xfrm>
          </p:grpSpPr>
          <p:sp>
            <p:nvSpPr>
              <p:cNvPr id="22588" name="Rectangle 5"/>
              <p:cNvSpPr>
                <a:spLocks noChangeArrowheads="1"/>
              </p:cNvSpPr>
              <p:nvPr/>
            </p:nvSpPr>
            <p:spPr bwMode="auto">
              <a:xfrm>
                <a:off x="2048" y="3554"/>
                <a:ext cx="237" cy="349"/>
              </a:xfrm>
              <a:prstGeom prst="rect">
                <a:avLst/>
              </a:prstGeom>
              <a:noFill/>
              <a:ln w="38100">
                <a:solidFill>
                  <a:schemeClr val="tx1"/>
                </a:solidFill>
                <a:miter lim="800000"/>
                <a:headEnd/>
                <a:tailEnd/>
              </a:ln>
            </p:spPr>
            <p:txBody>
              <a:bodyPr wrap="none" anchor="ctr"/>
              <a:lstStyle/>
              <a:p>
                <a:endParaRPr lang="zh-CN" altLang="zh-CN"/>
              </a:p>
            </p:txBody>
          </p:sp>
          <p:pic>
            <p:nvPicPr>
              <p:cNvPr id="22589" name="Picture 6"/>
              <p:cNvPicPr>
                <a:picLocks noChangeAspect="1" noChangeArrowheads="1"/>
              </p:cNvPicPr>
              <p:nvPr/>
            </p:nvPicPr>
            <p:blipFill>
              <a:blip r:embed="rId3" cstate="print"/>
              <a:srcRect/>
              <a:stretch>
                <a:fillRect/>
              </a:stretch>
            </p:blipFill>
            <p:spPr bwMode="auto">
              <a:xfrm>
                <a:off x="1837" y="4023"/>
                <a:ext cx="208" cy="103"/>
              </a:xfrm>
              <a:prstGeom prst="rect">
                <a:avLst/>
              </a:prstGeom>
              <a:solidFill>
                <a:schemeClr val="accent1"/>
              </a:solidFill>
              <a:ln w="9525">
                <a:noFill/>
                <a:miter lim="800000"/>
                <a:headEnd/>
                <a:tailEnd/>
              </a:ln>
            </p:spPr>
          </p:pic>
          <p:sp>
            <p:nvSpPr>
              <p:cNvPr id="22590" name="Line 7"/>
              <p:cNvSpPr>
                <a:spLocks noChangeShapeType="1"/>
              </p:cNvSpPr>
              <p:nvPr/>
            </p:nvSpPr>
            <p:spPr bwMode="auto">
              <a:xfrm flipH="1">
                <a:off x="2029" y="3934"/>
                <a:ext cx="120" cy="55"/>
              </a:xfrm>
              <a:prstGeom prst="line">
                <a:avLst/>
              </a:prstGeom>
              <a:noFill/>
              <a:ln w="28575">
                <a:solidFill>
                  <a:schemeClr val="tx1"/>
                </a:solidFill>
                <a:round/>
                <a:headEnd/>
                <a:tailEnd/>
              </a:ln>
            </p:spPr>
            <p:txBody>
              <a:bodyPr/>
              <a:lstStyle/>
              <a:p>
                <a:endParaRPr lang="zh-CN" altLang="en-US"/>
              </a:p>
            </p:txBody>
          </p:sp>
          <p:grpSp>
            <p:nvGrpSpPr>
              <p:cNvPr id="22591" name="Group 8"/>
              <p:cNvGrpSpPr>
                <a:grpSpLocks/>
              </p:cNvGrpSpPr>
              <p:nvPr/>
            </p:nvGrpSpPr>
            <p:grpSpPr bwMode="auto">
              <a:xfrm>
                <a:off x="1593" y="3555"/>
                <a:ext cx="237" cy="350"/>
                <a:chOff x="4853" y="2557"/>
                <a:chExt cx="337" cy="629"/>
              </a:xfrm>
            </p:grpSpPr>
            <p:sp>
              <p:nvSpPr>
                <p:cNvPr id="22593" name="Rectangle 9"/>
                <p:cNvSpPr>
                  <a:spLocks noChangeArrowheads="1"/>
                </p:cNvSpPr>
                <p:nvPr/>
              </p:nvSpPr>
              <p:spPr bwMode="auto">
                <a:xfrm>
                  <a:off x="4861" y="2879"/>
                  <a:ext cx="329" cy="299"/>
                </a:xfrm>
                <a:prstGeom prst="rect">
                  <a:avLst/>
                </a:prstGeom>
                <a:solidFill>
                  <a:schemeClr val="hlink"/>
                </a:solidFill>
                <a:ln w="9525">
                  <a:noFill/>
                  <a:miter lim="800000"/>
                  <a:headEnd/>
                  <a:tailEnd/>
                </a:ln>
              </p:spPr>
              <p:txBody>
                <a:bodyPr wrap="none" anchor="ctr"/>
                <a:lstStyle/>
                <a:p>
                  <a:endParaRPr lang="zh-CN" altLang="zh-CN"/>
                </a:p>
              </p:txBody>
            </p:sp>
            <p:sp>
              <p:nvSpPr>
                <p:cNvPr id="22594" name="Rectangle 10"/>
                <p:cNvSpPr>
                  <a:spLocks noChangeArrowheads="1"/>
                </p:cNvSpPr>
                <p:nvPr/>
              </p:nvSpPr>
              <p:spPr bwMode="auto">
                <a:xfrm>
                  <a:off x="4853" y="2557"/>
                  <a:ext cx="337" cy="629"/>
                </a:xfrm>
                <a:prstGeom prst="rect">
                  <a:avLst/>
                </a:prstGeom>
                <a:noFill/>
                <a:ln w="38100">
                  <a:solidFill>
                    <a:schemeClr val="tx1"/>
                  </a:solidFill>
                  <a:miter lim="800000"/>
                  <a:headEnd/>
                  <a:tailEnd/>
                </a:ln>
              </p:spPr>
              <p:txBody>
                <a:bodyPr wrap="none" anchor="ctr"/>
                <a:lstStyle/>
                <a:p>
                  <a:endParaRPr lang="zh-CN" altLang="zh-CN"/>
                </a:p>
              </p:txBody>
            </p:sp>
          </p:grpSp>
          <p:sp>
            <p:nvSpPr>
              <p:cNvPr id="22592" name="Line 11"/>
              <p:cNvSpPr>
                <a:spLocks noChangeShapeType="1"/>
              </p:cNvSpPr>
              <p:nvPr/>
            </p:nvSpPr>
            <p:spPr bwMode="auto">
              <a:xfrm>
                <a:off x="1766" y="3941"/>
                <a:ext cx="109" cy="51"/>
              </a:xfrm>
              <a:prstGeom prst="line">
                <a:avLst/>
              </a:prstGeom>
              <a:noFill/>
              <a:ln w="28575">
                <a:solidFill>
                  <a:schemeClr val="tx1"/>
                </a:solidFill>
                <a:round/>
                <a:headEnd/>
                <a:tailEnd/>
              </a:ln>
            </p:spPr>
            <p:txBody>
              <a:bodyPr/>
              <a:lstStyle/>
              <a:p>
                <a:endParaRPr lang="zh-CN" altLang="en-US"/>
              </a:p>
            </p:txBody>
          </p:sp>
        </p:grpSp>
        <p:sp>
          <p:nvSpPr>
            <p:cNvPr id="22558" name="Rectangle 12"/>
            <p:cNvSpPr>
              <a:spLocks noChangeArrowheads="1"/>
            </p:cNvSpPr>
            <p:nvPr/>
          </p:nvSpPr>
          <p:spPr bwMode="auto">
            <a:xfrm>
              <a:off x="3288" y="2899"/>
              <a:ext cx="226" cy="375"/>
            </a:xfrm>
            <a:prstGeom prst="rect">
              <a:avLst/>
            </a:prstGeom>
            <a:solidFill>
              <a:schemeClr val="bg1"/>
            </a:solidFill>
            <a:ln w="9525">
              <a:noFill/>
              <a:miter lim="800000"/>
              <a:headEnd/>
              <a:tailEnd/>
            </a:ln>
          </p:spPr>
          <p:txBody>
            <a:bodyPr wrap="none" anchor="ctr"/>
            <a:lstStyle/>
            <a:p>
              <a:endParaRPr lang="zh-CN" altLang="zh-CN"/>
            </a:p>
          </p:txBody>
        </p:sp>
        <p:sp>
          <p:nvSpPr>
            <p:cNvPr id="22559" name="Rectangle 13"/>
            <p:cNvSpPr>
              <a:spLocks noChangeArrowheads="1"/>
            </p:cNvSpPr>
            <p:nvPr/>
          </p:nvSpPr>
          <p:spPr bwMode="auto">
            <a:xfrm>
              <a:off x="3668" y="2898"/>
              <a:ext cx="225" cy="375"/>
            </a:xfrm>
            <a:prstGeom prst="rect">
              <a:avLst/>
            </a:prstGeom>
            <a:solidFill>
              <a:schemeClr val="bg1"/>
            </a:solidFill>
            <a:ln w="9525">
              <a:noFill/>
              <a:miter lim="800000"/>
              <a:headEnd/>
              <a:tailEnd/>
            </a:ln>
          </p:spPr>
          <p:txBody>
            <a:bodyPr wrap="none" anchor="ctr"/>
            <a:lstStyle/>
            <a:p>
              <a:endParaRPr lang="zh-CN" altLang="zh-CN"/>
            </a:p>
          </p:txBody>
        </p:sp>
        <p:pic>
          <p:nvPicPr>
            <p:cNvPr id="22560" name="Picture 14"/>
            <p:cNvPicPr>
              <a:picLocks noChangeAspect="1" noChangeArrowheads="1"/>
            </p:cNvPicPr>
            <p:nvPr/>
          </p:nvPicPr>
          <p:blipFill>
            <a:blip r:embed="rId4" cstate="print"/>
            <a:srcRect/>
            <a:stretch>
              <a:fillRect/>
            </a:stretch>
          </p:blipFill>
          <p:spPr bwMode="auto">
            <a:xfrm>
              <a:off x="3840" y="3412"/>
              <a:ext cx="269" cy="109"/>
            </a:xfrm>
            <a:prstGeom prst="rect">
              <a:avLst/>
            </a:prstGeom>
            <a:solidFill>
              <a:schemeClr val="accent1"/>
            </a:solidFill>
            <a:ln w="9525">
              <a:noFill/>
              <a:miter lim="800000"/>
              <a:headEnd/>
              <a:tailEnd/>
            </a:ln>
          </p:spPr>
        </p:pic>
        <p:sp>
          <p:nvSpPr>
            <p:cNvPr id="22561" name="Line 15"/>
            <p:cNvSpPr>
              <a:spLocks noChangeShapeType="1"/>
            </p:cNvSpPr>
            <p:nvPr/>
          </p:nvSpPr>
          <p:spPr bwMode="auto">
            <a:xfrm>
              <a:off x="3756" y="3309"/>
              <a:ext cx="189" cy="72"/>
            </a:xfrm>
            <a:prstGeom prst="line">
              <a:avLst/>
            </a:prstGeom>
            <a:noFill/>
            <a:ln w="28575">
              <a:solidFill>
                <a:schemeClr val="tx1"/>
              </a:solidFill>
              <a:round/>
              <a:headEnd/>
              <a:tailEnd/>
            </a:ln>
          </p:spPr>
          <p:txBody>
            <a:bodyPr/>
            <a:lstStyle/>
            <a:p>
              <a:endParaRPr lang="zh-CN" altLang="en-US"/>
            </a:p>
          </p:txBody>
        </p:sp>
        <p:sp>
          <p:nvSpPr>
            <p:cNvPr id="22562" name="Line 16"/>
            <p:cNvSpPr>
              <a:spLocks noChangeShapeType="1"/>
            </p:cNvSpPr>
            <p:nvPr/>
          </p:nvSpPr>
          <p:spPr bwMode="auto">
            <a:xfrm flipH="1">
              <a:off x="4117" y="3318"/>
              <a:ext cx="510" cy="84"/>
            </a:xfrm>
            <a:prstGeom prst="line">
              <a:avLst/>
            </a:prstGeom>
            <a:noFill/>
            <a:ln w="28575">
              <a:solidFill>
                <a:schemeClr val="tx1"/>
              </a:solidFill>
              <a:round/>
              <a:headEnd/>
              <a:tailEnd/>
            </a:ln>
          </p:spPr>
          <p:txBody>
            <a:bodyPr/>
            <a:lstStyle/>
            <a:p>
              <a:endParaRPr lang="zh-CN" altLang="en-US"/>
            </a:p>
          </p:txBody>
        </p:sp>
        <p:sp>
          <p:nvSpPr>
            <p:cNvPr id="22563" name="Rectangle 17"/>
            <p:cNvSpPr>
              <a:spLocks noChangeArrowheads="1"/>
            </p:cNvSpPr>
            <p:nvPr/>
          </p:nvSpPr>
          <p:spPr bwMode="auto">
            <a:xfrm>
              <a:off x="3668" y="2945"/>
              <a:ext cx="228" cy="322"/>
            </a:xfrm>
            <a:prstGeom prst="rect">
              <a:avLst/>
            </a:prstGeom>
            <a:solidFill>
              <a:schemeClr val="hlink"/>
            </a:solidFill>
            <a:ln w="9525">
              <a:noFill/>
              <a:miter lim="800000"/>
              <a:headEnd/>
              <a:tailEnd/>
            </a:ln>
          </p:spPr>
          <p:txBody>
            <a:bodyPr wrap="none" anchor="ctr"/>
            <a:lstStyle/>
            <a:p>
              <a:endParaRPr lang="zh-CN" altLang="zh-CN"/>
            </a:p>
          </p:txBody>
        </p:sp>
        <p:sp>
          <p:nvSpPr>
            <p:cNvPr id="22564" name="Rectangle 18"/>
            <p:cNvSpPr>
              <a:spLocks noChangeArrowheads="1"/>
            </p:cNvSpPr>
            <p:nvPr/>
          </p:nvSpPr>
          <p:spPr bwMode="auto">
            <a:xfrm>
              <a:off x="3662" y="2902"/>
              <a:ext cx="234" cy="370"/>
            </a:xfrm>
            <a:prstGeom prst="rect">
              <a:avLst/>
            </a:prstGeom>
            <a:noFill/>
            <a:ln w="38100">
              <a:solidFill>
                <a:schemeClr val="tx1"/>
              </a:solidFill>
              <a:miter lim="800000"/>
              <a:headEnd/>
              <a:tailEnd/>
            </a:ln>
          </p:spPr>
          <p:txBody>
            <a:bodyPr wrap="none" anchor="ctr"/>
            <a:lstStyle/>
            <a:p>
              <a:endParaRPr lang="zh-CN" altLang="zh-CN"/>
            </a:p>
          </p:txBody>
        </p:sp>
        <p:sp>
          <p:nvSpPr>
            <p:cNvPr id="22565" name="Rectangle 19"/>
            <p:cNvSpPr>
              <a:spLocks noChangeArrowheads="1"/>
            </p:cNvSpPr>
            <p:nvPr/>
          </p:nvSpPr>
          <p:spPr bwMode="auto">
            <a:xfrm>
              <a:off x="4506" y="2895"/>
              <a:ext cx="234" cy="371"/>
            </a:xfrm>
            <a:prstGeom prst="rect">
              <a:avLst/>
            </a:prstGeom>
            <a:noFill/>
            <a:ln w="38100">
              <a:solidFill>
                <a:schemeClr val="tx1"/>
              </a:solidFill>
              <a:miter lim="800000"/>
              <a:headEnd/>
              <a:tailEnd/>
            </a:ln>
          </p:spPr>
          <p:txBody>
            <a:bodyPr wrap="none" anchor="ctr"/>
            <a:lstStyle/>
            <a:p>
              <a:endParaRPr lang="zh-CN" altLang="zh-CN"/>
            </a:p>
          </p:txBody>
        </p:sp>
        <p:sp>
          <p:nvSpPr>
            <p:cNvPr id="22566" name="Line 20"/>
            <p:cNvSpPr>
              <a:spLocks noChangeShapeType="1"/>
            </p:cNvSpPr>
            <p:nvPr/>
          </p:nvSpPr>
          <p:spPr bwMode="auto">
            <a:xfrm flipH="1">
              <a:off x="4023" y="3319"/>
              <a:ext cx="124" cy="57"/>
            </a:xfrm>
            <a:prstGeom prst="line">
              <a:avLst/>
            </a:prstGeom>
            <a:noFill/>
            <a:ln w="28575">
              <a:solidFill>
                <a:schemeClr val="tx1"/>
              </a:solidFill>
              <a:round/>
              <a:headEnd/>
              <a:tailEnd/>
            </a:ln>
          </p:spPr>
          <p:txBody>
            <a:bodyPr/>
            <a:lstStyle/>
            <a:p>
              <a:endParaRPr lang="zh-CN" altLang="en-US"/>
            </a:p>
          </p:txBody>
        </p:sp>
        <p:sp>
          <p:nvSpPr>
            <p:cNvPr id="22567" name="Text Box 21"/>
            <p:cNvSpPr txBox="1">
              <a:spLocks noChangeArrowheads="1"/>
            </p:cNvSpPr>
            <p:nvPr/>
          </p:nvSpPr>
          <p:spPr bwMode="auto">
            <a:xfrm>
              <a:off x="4276" y="2993"/>
              <a:ext cx="209" cy="250"/>
            </a:xfrm>
            <a:prstGeom prst="rect">
              <a:avLst/>
            </a:prstGeom>
            <a:noFill/>
            <a:ln w="9525">
              <a:noFill/>
              <a:miter lim="800000"/>
              <a:headEnd/>
              <a:tailEnd/>
            </a:ln>
          </p:spPr>
          <p:txBody>
            <a:bodyPr wrap="none">
              <a:spAutoFit/>
            </a:bodyPr>
            <a:lstStyle/>
            <a:p>
              <a:r>
                <a:rPr lang="en-US" altLang="zh-CN" sz="2000" b="1"/>
                <a:t>+</a:t>
              </a:r>
            </a:p>
          </p:txBody>
        </p:sp>
        <p:sp>
          <p:nvSpPr>
            <p:cNvPr id="22568" name="Line 22"/>
            <p:cNvSpPr>
              <a:spLocks noChangeShapeType="1"/>
            </p:cNvSpPr>
            <p:nvPr/>
          </p:nvSpPr>
          <p:spPr bwMode="auto">
            <a:xfrm flipH="1">
              <a:off x="3619" y="2949"/>
              <a:ext cx="276" cy="1"/>
            </a:xfrm>
            <a:prstGeom prst="line">
              <a:avLst/>
            </a:prstGeom>
            <a:noFill/>
            <a:ln w="9525">
              <a:solidFill>
                <a:schemeClr val="tx1"/>
              </a:solidFill>
              <a:round/>
              <a:headEnd/>
              <a:tailEnd/>
            </a:ln>
          </p:spPr>
          <p:txBody>
            <a:bodyPr/>
            <a:lstStyle/>
            <a:p>
              <a:endParaRPr lang="zh-CN" altLang="en-US"/>
            </a:p>
          </p:txBody>
        </p:sp>
        <p:sp>
          <p:nvSpPr>
            <p:cNvPr id="22569" name="Rectangle 23"/>
            <p:cNvSpPr>
              <a:spLocks noChangeArrowheads="1"/>
            </p:cNvSpPr>
            <p:nvPr/>
          </p:nvSpPr>
          <p:spPr bwMode="auto">
            <a:xfrm>
              <a:off x="3291" y="2944"/>
              <a:ext cx="229" cy="327"/>
            </a:xfrm>
            <a:prstGeom prst="rect">
              <a:avLst/>
            </a:prstGeom>
            <a:solidFill>
              <a:schemeClr val="hlink"/>
            </a:solidFill>
            <a:ln w="9525">
              <a:noFill/>
              <a:miter lim="800000"/>
              <a:headEnd/>
              <a:tailEnd/>
            </a:ln>
          </p:spPr>
          <p:txBody>
            <a:bodyPr wrap="none" anchor="ctr"/>
            <a:lstStyle/>
            <a:p>
              <a:endParaRPr lang="zh-CN" altLang="zh-CN"/>
            </a:p>
          </p:txBody>
        </p:sp>
        <p:sp>
          <p:nvSpPr>
            <p:cNvPr id="22570" name="Rectangle 24"/>
            <p:cNvSpPr>
              <a:spLocks noChangeArrowheads="1"/>
            </p:cNvSpPr>
            <p:nvPr/>
          </p:nvSpPr>
          <p:spPr bwMode="auto">
            <a:xfrm>
              <a:off x="3285" y="2906"/>
              <a:ext cx="235" cy="370"/>
            </a:xfrm>
            <a:prstGeom prst="rect">
              <a:avLst/>
            </a:prstGeom>
            <a:noFill/>
            <a:ln w="38100">
              <a:solidFill>
                <a:schemeClr val="tx1"/>
              </a:solidFill>
              <a:miter lim="800000"/>
              <a:headEnd/>
              <a:tailEnd/>
            </a:ln>
          </p:spPr>
          <p:txBody>
            <a:bodyPr wrap="none" anchor="ctr"/>
            <a:lstStyle/>
            <a:p>
              <a:endParaRPr lang="zh-CN" altLang="zh-CN"/>
            </a:p>
          </p:txBody>
        </p:sp>
        <p:sp>
          <p:nvSpPr>
            <p:cNvPr id="22571" name="Line 25"/>
            <p:cNvSpPr>
              <a:spLocks noChangeShapeType="1"/>
            </p:cNvSpPr>
            <p:nvPr/>
          </p:nvSpPr>
          <p:spPr bwMode="auto">
            <a:xfrm flipH="1">
              <a:off x="3242" y="2948"/>
              <a:ext cx="276" cy="1"/>
            </a:xfrm>
            <a:prstGeom prst="line">
              <a:avLst/>
            </a:prstGeom>
            <a:noFill/>
            <a:ln w="9525">
              <a:solidFill>
                <a:schemeClr val="tx1"/>
              </a:solidFill>
              <a:round/>
              <a:headEnd/>
              <a:tailEnd/>
            </a:ln>
          </p:spPr>
          <p:txBody>
            <a:bodyPr/>
            <a:lstStyle/>
            <a:p>
              <a:endParaRPr lang="zh-CN" altLang="en-US"/>
            </a:p>
          </p:txBody>
        </p:sp>
        <p:sp>
          <p:nvSpPr>
            <p:cNvPr id="22572" name="Line 26"/>
            <p:cNvSpPr>
              <a:spLocks noChangeShapeType="1"/>
            </p:cNvSpPr>
            <p:nvPr/>
          </p:nvSpPr>
          <p:spPr bwMode="auto">
            <a:xfrm>
              <a:off x="3407" y="3325"/>
              <a:ext cx="408" cy="78"/>
            </a:xfrm>
            <a:prstGeom prst="line">
              <a:avLst/>
            </a:prstGeom>
            <a:noFill/>
            <a:ln w="28575">
              <a:solidFill>
                <a:schemeClr val="tx1"/>
              </a:solidFill>
              <a:round/>
              <a:headEnd/>
              <a:tailEnd/>
            </a:ln>
          </p:spPr>
          <p:txBody>
            <a:bodyPr/>
            <a:lstStyle/>
            <a:p>
              <a:endParaRPr lang="zh-CN" altLang="en-US"/>
            </a:p>
          </p:txBody>
        </p:sp>
        <p:sp>
          <p:nvSpPr>
            <p:cNvPr id="22573" name="Text Box 27"/>
            <p:cNvSpPr txBox="1">
              <a:spLocks noChangeArrowheads="1"/>
            </p:cNvSpPr>
            <p:nvPr/>
          </p:nvSpPr>
          <p:spPr bwMode="auto">
            <a:xfrm>
              <a:off x="3297" y="2928"/>
              <a:ext cx="208" cy="212"/>
            </a:xfrm>
            <a:prstGeom prst="rect">
              <a:avLst/>
            </a:prstGeom>
            <a:noFill/>
            <a:ln w="9525">
              <a:noFill/>
              <a:miter lim="800000"/>
              <a:headEnd/>
              <a:tailEnd/>
            </a:ln>
          </p:spPr>
          <p:txBody>
            <a:bodyPr wrap="none">
              <a:spAutoFit/>
            </a:bodyPr>
            <a:lstStyle/>
            <a:p>
              <a:pPr algn="r"/>
              <a:r>
                <a:rPr lang="en-US" altLang="zh-CN" sz="1600" b="1"/>
                <a:t>A</a:t>
              </a:r>
            </a:p>
          </p:txBody>
        </p:sp>
        <p:sp>
          <p:nvSpPr>
            <p:cNvPr id="22574" name="Text Box 28"/>
            <p:cNvSpPr txBox="1">
              <a:spLocks noChangeArrowheads="1"/>
            </p:cNvSpPr>
            <p:nvPr/>
          </p:nvSpPr>
          <p:spPr bwMode="auto">
            <a:xfrm>
              <a:off x="3666" y="2932"/>
              <a:ext cx="241" cy="212"/>
            </a:xfrm>
            <a:prstGeom prst="rect">
              <a:avLst/>
            </a:prstGeom>
            <a:noFill/>
            <a:ln w="9525">
              <a:noFill/>
              <a:miter lim="800000"/>
              <a:headEnd/>
              <a:tailEnd/>
            </a:ln>
          </p:spPr>
          <p:txBody>
            <a:bodyPr>
              <a:spAutoFit/>
            </a:bodyPr>
            <a:lstStyle/>
            <a:p>
              <a:r>
                <a:rPr lang="en-US" altLang="zh-CN" sz="1600" b="1"/>
                <a:t>B</a:t>
              </a:r>
            </a:p>
          </p:txBody>
        </p:sp>
        <p:sp>
          <p:nvSpPr>
            <p:cNvPr id="22575" name="Text Box 29"/>
            <p:cNvSpPr txBox="1">
              <a:spLocks noChangeArrowheads="1"/>
            </p:cNvSpPr>
            <p:nvPr/>
          </p:nvSpPr>
          <p:spPr bwMode="auto">
            <a:xfrm rot="5400000">
              <a:off x="4435" y="3020"/>
              <a:ext cx="394" cy="154"/>
            </a:xfrm>
            <a:prstGeom prst="rect">
              <a:avLst/>
            </a:prstGeom>
            <a:noFill/>
            <a:ln w="9525">
              <a:noFill/>
              <a:miter lim="800000"/>
              <a:headEnd/>
              <a:tailEnd/>
            </a:ln>
          </p:spPr>
          <p:txBody>
            <a:bodyPr wrap="none">
              <a:spAutoFit/>
            </a:bodyPr>
            <a:lstStyle/>
            <a:p>
              <a:r>
                <a:rPr lang="en-US" altLang="zh-CN" sz="1000"/>
                <a:t>standby</a:t>
              </a:r>
            </a:p>
          </p:txBody>
        </p:sp>
        <p:sp>
          <p:nvSpPr>
            <p:cNvPr id="22576" name="Rectangle 30"/>
            <p:cNvSpPr>
              <a:spLocks noChangeArrowheads="1"/>
            </p:cNvSpPr>
            <p:nvPr/>
          </p:nvSpPr>
          <p:spPr bwMode="auto">
            <a:xfrm>
              <a:off x="4043" y="2897"/>
              <a:ext cx="226" cy="374"/>
            </a:xfrm>
            <a:prstGeom prst="rect">
              <a:avLst/>
            </a:prstGeom>
            <a:solidFill>
              <a:schemeClr val="bg1"/>
            </a:solidFill>
            <a:ln w="9525">
              <a:noFill/>
              <a:miter lim="800000"/>
              <a:headEnd/>
              <a:tailEnd/>
            </a:ln>
          </p:spPr>
          <p:txBody>
            <a:bodyPr wrap="none" anchor="ctr"/>
            <a:lstStyle/>
            <a:p>
              <a:endParaRPr lang="zh-CN" altLang="zh-CN"/>
            </a:p>
          </p:txBody>
        </p:sp>
        <p:sp>
          <p:nvSpPr>
            <p:cNvPr id="22577" name="Rectangle 31"/>
            <p:cNvSpPr>
              <a:spLocks noChangeArrowheads="1"/>
            </p:cNvSpPr>
            <p:nvPr/>
          </p:nvSpPr>
          <p:spPr bwMode="auto">
            <a:xfrm>
              <a:off x="4043" y="2954"/>
              <a:ext cx="229" cy="312"/>
            </a:xfrm>
            <a:prstGeom prst="rect">
              <a:avLst/>
            </a:prstGeom>
            <a:solidFill>
              <a:schemeClr val="hlink"/>
            </a:solidFill>
            <a:ln w="9525">
              <a:noFill/>
              <a:miter lim="800000"/>
              <a:headEnd/>
              <a:tailEnd/>
            </a:ln>
          </p:spPr>
          <p:txBody>
            <a:bodyPr wrap="none" anchor="ctr"/>
            <a:lstStyle/>
            <a:p>
              <a:endParaRPr lang="zh-CN" altLang="zh-CN"/>
            </a:p>
          </p:txBody>
        </p:sp>
        <p:sp>
          <p:nvSpPr>
            <p:cNvPr id="22578" name="Rectangle 32"/>
            <p:cNvSpPr>
              <a:spLocks noChangeArrowheads="1"/>
            </p:cNvSpPr>
            <p:nvPr/>
          </p:nvSpPr>
          <p:spPr bwMode="auto">
            <a:xfrm>
              <a:off x="4038" y="2900"/>
              <a:ext cx="234" cy="370"/>
            </a:xfrm>
            <a:prstGeom prst="rect">
              <a:avLst/>
            </a:prstGeom>
            <a:noFill/>
            <a:ln w="38100">
              <a:solidFill>
                <a:schemeClr val="tx1"/>
              </a:solidFill>
              <a:miter lim="800000"/>
              <a:headEnd/>
              <a:tailEnd/>
            </a:ln>
          </p:spPr>
          <p:txBody>
            <a:bodyPr wrap="none" anchor="ctr"/>
            <a:lstStyle/>
            <a:p>
              <a:endParaRPr lang="zh-CN" altLang="zh-CN"/>
            </a:p>
          </p:txBody>
        </p:sp>
        <p:sp>
          <p:nvSpPr>
            <p:cNvPr id="22579" name="Line 33"/>
            <p:cNvSpPr>
              <a:spLocks noChangeShapeType="1"/>
            </p:cNvSpPr>
            <p:nvPr/>
          </p:nvSpPr>
          <p:spPr bwMode="auto">
            <a:xfrm flipH="1">
              <a:off x="3995" y="2947"/>
              <a:ext cx="276" cy="1"/>
            </a:xfrm>
            <a:prstGeom prst="line">
              <a:avLst/>
            </a:prstGeom>
            <a:noFill/>
            <a:ln w="9525">
              <a:solidFill>
                <a:schemeClr val="tx1"/>
              </a:solidFill>
              <a:round/>
              <a:headEnd/>
              <a:tailEnd/>
            </a:ln>
          </p:spPr>
          <p:txBody>
            <a:bodyPr/>
            <a:lstStyle/>
            <a:p>
              <a:endParaRPr lang="zh-CN" altLang="en-US"/>
            </a:p>
          </p:txBody>
        </p:sp>
        <p:sp>
          <p:nvSpPr>
            <p:cNvPr id="22580" name="Text Box 34"/>
            <p:cNvSpPr txBox="1">
              <a:spLocks noChangeArrowheads="1"/>
            </p:cNvSpPr>
            <p:nvPr/>
          </p:nvSpPr>
          <p:spPr bwMode="auto">
            <a:xfrm>
              <a:off x="4050" y="2931"/>
              <a:ext cx="208" cy="212"/>
            </a:xfrm>
            <a:prstGeom prst="rect">
              <a:avLst/>
            </a:prstGeom>
            <a:noFill/>
            <a:ln w="9525">
              <a:noFill/>
              <a:miter lim="800000"/>
              <a:headEnd/>
              <a:tailEnd/>
            </a:ln>
          </p:spPr>
          <p:txBody>
            <a:bodyPr wrap="none">
              <a:spAutoFit/>
            </a:bodyPr>
            <a:lstStyle/>
            <a:p>
              <a:r>
                <a:rPr lang="en-US" altLang="zh-CN" sz="1600" b="1"/>
                <a:t>C</a:t>
              </a:r>
            </a:p>
          </p:txBody>
        </p:sp>
        <p:sp>
          <p:nvSpPr>
            <p:cNvPr id="22581" name="Text Box 35"/>
            <p:cNvSpPr txBox="1">
              <a:spLocks noChangeArrowheads="1"/>
            </p:cNvSpPr>
            <p:nvPr/>
          </p:nvSpPr>
          <p:spPr bwMode="auto">
            <a:xfrm>
              <a:off x="4053" y="3058"/>
              <a:ext cx="241" cy="212"/>
            </a:xfrm>
            <a:prstGeom prst="rect">
              <a:avLst/>
            </a:prstGeom>
            <a:noFill/>
            <a:ln w="9525">
              <a:noFill/>
              <a:miter lim="800000"/>
              <a:headEnd/>
              <a:tailEnd/>
            </a:ln>
          </p:spPr>
          <p:txBody>
            <a:bodyPr>
              <a:spAutoFit/>
            </a:bodyPr>
            <a:lstStyle/>
            <a:p>
              <a:r>
                <a:rPr lang="en-US" altLang="zh-CN" sz="1600" b="1"/>
                <a:t>D</a:t>
              </a:r>
            </a:p>
          </p:txBody>
        </p:sp>
        <p:sp>
          <p:nvSpPr>
            <p:cNvPr id="22582" name="Text Box 36"/>
            <p:cNvSpPr txBox="1">
              <a:spLocks noChangeArrowheads="1"/>
            </p:cNvSpPr>
            <p:nvPr/>
          </p:nvSpPr>
          <p:spPr bwMode="auto">
            <a:xfrm rot="5400000">
              <a:off x="1554" y="3035"/>
              <a:ext cx="394" cy="154"/>
            </a:xfrm>
            <a:prstGeom prst="rect">
              <a:avLst/>
            </a:prstGeom>
            <a:noFill/>
            <a:ln w="9525">
              <a:noFill/>
              <a:miter lim="800000"/>
              <a:headEnd/>
              <a:tailEnd/>
            </a:ln>
          </p:spPr>
          <p:txBody>
            <a:bodyPr wrap="none">
              <a:spAutoFit/>
            </a:bodyPr>
            <a:lstStyle/>
            <a:p>
              <a:r>
                <a:rPr lang="en-US" altLang="zh-CN" sz="1000"/>
                <a:t>standby</a:t>
              </a:r>
            </a:p>
          </p:txBody>
        </p:sp>
        <p:sp>
          <p:nvSpPr>
            <p:cNvPr id="22583" name="Text Box 37"/>
            <p:cNvSpPr txBox="1">
              <a:spLocks noChangeArrowheads="1"/>
            </p:cNvSpPr>
            <p:nvPr/>
          </p:nvSpPr>
          <p:spPr bwMode="auto">
            <a:xfrm>
              <a:off x="384" y="2504"/>
              <a:ext cx="2112" cy="252"/>
            </a:xfrm>
            <a:prstGeom prst="rect">
              <a:avLst/>
            </a:prstGeom>
            <a:noFill/>
            <a:ln w="9525">
              <a:noFill/>
              <a:miter lim="800000"/>
              <a:headEnd/>
              <a:tailEnd/>
            </a:ln>
          </p:spPr>
          <p:txBody>
            <a:bodyPr wrap="none">
              <a:spAutoFit/>
            </a:bodyPr>
            <a:lstStyle/>
            <a:p>
              <a:r>
                <a:rPr lang="zh-CN" altLang="en-US" sz="2000" b="1" i="1">
                  <a:solidFill>
                    <a:srgbClr val="FF0000"/>
                  </a:solidFill>
                </a:rPr>
                <a:t>单节点 业务连续性解决方案</a:t>
              </a:r>
              <a:endParaRPr lang="zh-CN" altLang="en-US" sz="2000" b="1" i="1" u="sng">
                <a:solidFill>
                  <a:srgbClr val="FF0000"/>
                </a:solidFill>
              </a:endParaRPr>
            </a:p>
          </p:txBody>
        </p:sp>
        <p:sp>
          <p:nvSpPr>
            <p:cNvPr id="22584" name="Text Box 38"/>
            <p:cNvSpPr txBox="1">
              <a:spLocks noChangeArrowheads="1"/>
            </p:cNvSpPr>
            <p:nvPr/>
          </p:nvSpPr>
          <p:spPr bwMode="auto">
            <a:xfrm>
              <a:off x="415" y="3555"/>
              <a:ext cx="2466" cy="250"/>
            </a:xfrm>
            <a:prstGeom prst="rect">
              <a:avLst/>
            </a:prstGeom>
            <a:noFill/>
            <a:ln w="9525">
              <a:noFill/>
              <a:miter lim="800000"/>
              <a:headEnd/>
              <a:tailEnd/>
            </a:ln>
          </p:spPr>
          <p:txBody>
            <a:bodyPr wrap="none">
              <a:spAutoFit/>
            </a:bodyPr>
            <a:lstStyle/>
            <a:p>
              <a:r>
                <a:rPr lang="en-US" altLang="zh-CN" sz="2000"/>
                <a:t>ASE High Availability (HA) option</a:t>
              </a:r>
            </a:p>
          </p:txBody>
        </p:sp>
        <p:sp>
          <p:nvSpPr>
            <p:cNvPr id="22585" name="Text Box 39"/>
            <p:cNvSpPr txBox="1">
              <a:spLocks noChangeArrowheads="1"/>
            </p:cNvSpPr>
            <p:nvPr/>
          </p:nvSpPr>
          <p:spPr bwMode="auto">
            <a:xfrm>
              <a:off x="3310" y="3548"/>
              <a:ext cx="1522" cy="250"/>
            </a:xfrm>
            <a:prstGeom prst="rect">
              <a:avLst/>
            </a:prstGeom>
            <a:noFill/>
            <a:ln w="9525">
              <a:noFill/>
              <a:miter lim="800000"/>
              <a:headEnd/>
              <a:tailEnd/>
            </a:ln>
          </p:spPr>
          <p:txBody>
            <a:bodyPr wrap="none">
              <a:spAutoFit/>
            </a:bodyPr>
            <a:lstStyle/>
            <a:p>
              <a:r>
                <a:rPr lang="en-US" altLang="zh-CN" sz="2000"/>
                <a:t>ASE Cluster Edition</a:t>
              </a:r>
            </a:p>
          </p:txBody>
        </p:sp>
        <p:sp>
          <p:nvSpPr>
            <p:cNvPr id="22586" name="Text Box 41"/>
            <p:cNvSpPr txBox="1">
              <a:spLocks noChangeArrowheads="1"/>
            </p:cNvSpPr>
            <p:nvPr/>
          </p:nvSpPr>
          <p:spPr bwMode="auto">
            <a:xfrm>
              <a:off x="3091" y="3753"/>
              <a:ext cx="1827" cy="192"/>
            </a:xfrm>
            <a:prstGeom prst="rect">
              <a:avLst/>
            </a:prstGeom>
            <a:noFill/>
            <a:ln w="9525">
              <a:noFill/>
              <a:miter lim="800000"/>
              <a:headEnd/>
              <a:tailEnd/>
            </a:ln>
          </p:spPr>
          <p:txBody>
            <a:bodyPr wrap="none">
              <a:spAutoFit/>
            </a:bodyPr>
            <a:lstStyle/>
            <a:p>
              <a:pPr algn="ctr"/>
              <a:r>
                <a:rPr lang="zh-CN" altLang="en-US" sz="1400"/>
                <a:t>所有结点连续可用</a:t>
              </a:r>
              <a:r>
                <a:rPr lang="en-US" altLang="zh-CN" sz="1400"/>
                <a:t>,</a:t>
              </a:r>
              <a:r>
                <a:rPr lang="zh-CN" altLang="en-US" sz="1400"/>
                <a:t>支持节点数更多</a:t>
              </a:r>
            </a:p>
          </p:txBody>
        </p:sp>
        <p:sp>
          <p:nvSpPr>
            <p:cNvPr id="22587" name="Text Box 59"/>
            <p:cNvSpPr txBox="1">
              <a:spLocks noChangeArrowheads="1"/>
            </p:cNvSpPr>
            <p:nvPr/>
          </p:nvSpPr>
          <p:spPr bwMode="auto">
            <a:xfrm>
              <a:off x="1052" y="3752"/>
              <a:ext cx="1012" cy="192"/>
            </a:xfrm>
            <a:prstGeom prst="rect">
              <a:avLst/>
            </a:prstGeom>
            <a:noFill/>
            <a:ln w="9525">
              <a:noFill/>
              <a:miter lim="800000"/>
              <a:headEnd/>
              <a:tailEnd/>
            </a:ln>
          </p:spPr>
          <p:txBody>
            <a:bodyPr wrap="none">
              <a:spAutoFit/>
            </a:bodyPr>
            <a:lstStyle/>
            <a:p>
              <a:r>
                <a:rPr lang="zh-CN" altLang="en-US" sz="1400"/>
                <a:t>单一主点的高可用</a:t>
              </a:r>
            </a:p>
          </p:txBody>
        </p:sp>
      </p:grpSp>
      <p:grpSp>
        <p:nvGrpSpPr>
          <p:cNvPr id="22532" name="Group 65"/>
          <p:cNvGrpSpPr>
            <a:grpSpLocks/>
          </p:cNvGrpSpPr>
          <p:nvPr/>
        </p:nvGrpSpPr>
        <p:grpSpPr bwMode="auto">
          <a:xfrm>
            <a:off x="642938" y="4279900"/>
            <a:ext cx="7315200" cy="2105025"/>
            <a:chOff x="393" y="951"/>
            <a:chExt cx="4608" cy="1326"/>
          </a:xfrm>
        </p:grpSpPr>
        <p:sp>
          <p:nvSpPr>
            <p:cNvPr id="22533" name="Text Box 40"/>
            <p:cNvSpPr txBox="1">
              <a:spLocks noChangeArrowheads="1"/>
            </p:cNvSpPr>
            <p:nvPr/>
          </p:nvSpPr>
          <p:spPr bwMode="auto">
            <a:xfrm>
              <a:off x="393" y="951"/>
              <a:ext cx="2112" cy="252"/>
            </a:xfrm>
            <a:prstGeom prst="rect">
              <a:avLst/>
            </a:prstGeom>
            <a:noFill/>
            <a:ln w="9525">
              <a:noFill/>
              <a:miter lim="800000"/>
              <a:headEnd/>
              <a:tailEnd/>
            </a:ln>
          </p:spPr>
          <p:txBody>
            <a:bodyPr wrap="none">
              <a:spAutoFit/>
            </a:bodyPr>
            <a:lstStyle/>
            <a:p>
              <a:r>
                <a:rPr lang="zh-CN" altLang="en-US" sz="2000" b="1" i="1">
                  <a:solidFill>
                    <a:srgbClr val="FF0000"/>
                  </a:solidFill>
                </a:rPr>
                <a:t>多节点 业务连续性解决方案</a:t>
              </a:r>
              <a:endParaRPr lang="zh-CN" altLang="en-US" sz="2000" b="1" i="1" u="sng">
                <a:solidFill>
                  <a:srgbClr val="FF0000"/>
                </a:solidFill>
              </a:endParaRPr>
            </a:p>
          </p:txBody>
        </p:sp>
        <p:sp>
          <p:nvSpPr>
            <p:cNvPr id="22534" name="AutoShape 42"/>
            <p:cNvSpPr>
              <a:spLocks noChangeArrowheads="1"/>
            </p:cNvSpPr>
            <p:nvPr/>
          </p:nvSpPr>
          <p:spPr bwMode="auto">
            <a:xfrm>
              <a:off x="748" y="1434"/>
              <a:ext cx="202" cy="284"/>
            </a:xfrm>
            <a:prstGeom prst="flowChartMagneticDisk">
              <a:avLst/>
            </a:prstGeom>
            <a:solidFill>
              <a:schemeClr val="accent1"/>
            </a:solidFill>
            <a:ln w="9525">
              <a:solidFill>
                <a:schemeClr val="tx1"/>
              </a:solidFill>
              <a:round/>
              <a:headEnd/>
              <a:tailEnd/>
            </a:ln>
          </p:spPr>
          <p:txBody>
            <a:bodyPr wrap="none" anchor="ctr"/>
            <a:lstStyle/>
            <a:p>
              <a:endParaRPr lang="zh-CN" altLang="zh-CN"/>
            </a:p>
          </p:txBody>
        </p:sp>
        <p:sp>
          <p:nvSpPr>
            <p:cNvPr id="22535" name="AutoShape 43"/>
            <p:cNvSpPr>
              <a:spLocks noChangeArrowheads="1"/>
            </p:cNvSpPr>
            <p:nvPr/>
          </p:nvSpPr>
          <p:spPr bwMode="auto">
            <a:xfrm>
              <a:off x="1752" y="1423"/>
              <a:ext cx="202" cy="284"/>
            </a:xfrm>
            <a:prstGeom prst="flowChartMagneticDisk">
              <a:avLst/>
            </a:prstGeom>
            <a:solidFill>
              <a:schemeClr val="accent1"/>
            </a:solidFill>
            <a:ln w="9525">
              <a:solidFill>
                <a:schemeClr val="tx1"/>
              </a:solidFill>
              <a:round/>
              <a:headEnd/>
              <a:tailEnd/>
            </a:ln>
          </p:spPr>
          <p:txBody>
            <a:bodyPr wrap="none" anchor="ctr"/>
            <a:lstStyle/>
            <a:p>
              <a:endParaRPr lang="zh-CN" altLang="zh-CN"/>
            </a:p>
          </p:txBody>
        </p:sp>
        <p:sp>
          <p:nvSpPr>
            <p:cNvPr id="22536" name="Line 44"/>
            <p:cNvSpPr>
              <a:spLocks noChangeShapeType="1"/>
            </p:cNvSpPr>
            <p:nvPr/>
          </p:nvSpPr>
          <p:spPr bwMode="auto">
            <a:xfrm>
              <a:off x="1025" y="1586"/>
              <a:ext cx="666" cy="0"/>
            </a:xfrm>
            <a:prstGeom prst="line">
              <a:avLst/>
            </a:prstGeom>
            <a:noFill/>
            <a:ln w="9525">
              <a:solidFill>
                <a:schemeClr val="tx1"/>
              </a:solidFill>
              <a:round/>
              <a:headEnd/>
              <a:tailEnd type="triangle" w="med" len="med"/>
            </a:ln>
          </p:spPr>
          <p:txBody>
            <a:bodyPr/>
            <a:lstStyle/>
            <a:p>
              <a:endParaRPr lang="zh-CN" altLang="en-US"/>
            </a:p>
          </p:txBody>
        </p:sp>
        <p:sp>
          <p:nvSpPr>
            <p:cNvPr id="22537" name="Text Box 45"/>
            <p:cNvSpPr txBox="1">
              <a:spLocks noChangeArrowheads="1"/>
            </p:cNvSpPr>
            <p:nvPr/>
          </p:nvSpPr>
          <p:spPr bwMode="auto">
            <a:xfrm>
              <a:off x="1125" y="1525"/>
              <a:ext cx="448" cy="135"/>
            </a:xfrm>
            <a:prstGeom prst="rect">
              <a:avLst/>
            </a:prstGeom>
            <a:solidFill>
              <a:schemeClr val="bg1"/>
            </a:solidFill>
            <a:ln w="9525">
              <a:noFill/>
              <a:miter lim="800000"/>
              <a:headEnd/>
              <a:tailEnd/>
            </a:ln>
          </p:spPr>
          <p:txBody>
            <a:bodyPr>
              <a:spAutoFit/>
            </a:bodyPr>
            <a:lstStyle/>
            <a:p>
              <a:pPr algn="ctr"/>
              <a:r>
                <a:rPr lang="en-US" altLang="zh-CN" sz="800"/>
                <a:t>101100010</a:t>
              </a:r>
            </a:p>
          </p:txBody>
        </p:sp>
        <p:sp>
          <p:nvSpPr>
            <p:cNvPr id="22538" name="Text Box 46"/>
            <p:cNvSpPr txBox="1">
              <a:spLocks noChangeArrowheads="1"/>
            </p:cNvSpPr>
            <p:nvPr/>
          </p:nvSpPr>
          <p:spPr bwMode="auto">
            <a:xfrm>
              <a:off x="592" y="1849"/>
              <a:ext cx="1487" cy="250"/>
            </a:xfrm>
            <a:prstGeom prst="rect">
              <a:avLst/>
            </a:prstGeom>
            <a:noFill/>
            <a:ln w="9525">
              <a:noFill/>
              <a:miter lim="800000"/>
              <a:headEnd/>
              <a:tailEnd/>
            </a:ln>
          </p:spPr>
          <p:txBody>
            <a:bodyPr wrap="none">
              <a:spAutoFit/>
            </a:bodyPr>
            <a:lstStyle/>
            <a:p>
              <a:r>
                <a:rPr lang="en-US" altLang="zh-CN" sz="2000"/>
                <a:t>Sybase Replication</a:t>
              </a:r>
            </a:p>
          </p:txBody>
        </p:sp>
        <p:sp>
          <p:nvSpPr>
            <p:cNvPr id="22539" name="Text Box 47"/>
            <p:cNvSpPr txBox="1">
              <a:spLocks noChangeArrowheads="1"/>
            </p:cNvSpPr>
            <p:nvPr/>
          </p:nvSpPr>
          <p:spPr bwMode="auto">
            <a:xfrm>
              <a:off x="960" y="2060"/>
              <a:ext cx="908" cy="194"/>
            </a:xfrm>
            <a:prstGeom prst="rect">
              <a:avLst/>
            </a:prstGeom>
            <a:noFill/>
            <a:ln w="9525">
              <a:noFill/>
              <a:miter lim="800000"/>
              <a:headEnd/>
              <a:tailEnd/>
            </a:ln>
          </p:spPr>
          <p:txBody>
            <a:bodyPr wrap="none">
              <a:spAutoFit/>
            </a:bodyPr>
            <a:lstStyle/>
            <a:p>
              <a:r>
                <a:rPr lang="zh-CN" altLang="en-US" sz="1400"/>
                <a:t>数据库事务复制</a:t>
              </a:r>
            </a:p>
          </p:txBody>
        </p:sp>
        <p:sp>
          <p:nvSpPr>
            <p:cNvPr id="22540" name="AutoShape 48"/>
            <p:cNvSpPr>
              <a:spLocks noChangeArrowheads="1"/>
            </p:cNvSpPr>
            <p:nvPr/>
          </p:nvSpPr>
          <p:spPr bwMode="auto">
            <a:xfrm>
              <a:off x="4389" y="1558"/>
              <a:ext cx="202" cy="284"/>
            </a:xfrm>
            <a:prstGeom prst="flowChartMagneticDisk">
              <a:avLst/>
            </a:prstGeom>
            <a:solidFill>
              <a:schemeClr val="accent1"/>
            </a:solidFill>
            <a:ln w="9525">
              <a:solidFill>
                <a:schemeClr val="tx1"/>
              </a:solidFill>
              <a:round/>
              <a:headEnd/>
              <a:tailEnd/>
            </a:ln>
          </p:spPr>
          <p:txBody>
            <a:bodyPr wrap="none" anchor="ctr"/>
            <a:lstStyle/>
            <a:p>
              <a:endParaRPr lang="zh-CN" altLang="zh-CN"/>
            </a:p>
          </p:txBody>
        </p:sp>
        <p:sp>
          <p:nvSpPr>
            <p:cNvPr id="22541" name="Text Box 49"/>
            <p:cNvSpPr txBox="1">
              <a:spLocks noChangeArrowheads="1"/>
            </p:cNvSpPr>
            <p:nvPr/>
          </p:nvSpPr>
          <p:spPr bwMode="auto">
            <a:xfrm>
              <a:off x="3216" y="1818"/>
              <a:ext cx="1199" cy="250"/>
            </a:xfrm>
            <a:prstGeom prst="rect">
              <a:avLst/>
            </a:prstGeom>
            <a:noFill/>
            <a:ln w="9525">
              <a:noFill/>
              <a:miter lim="800000"/>
              <a:headEnd/>
              <a:tailEnd/>
            </a:ln>
          </p:spPr>
          <p:txBody>
            <a:bodyPr wrap="none">
              <a:spAutoFit/>
            </a:bodyPr>
            <a:lstStyle/>
            <a:p>
              <a:r>
                <a:rPr lang="en-US" altLang="zh-CN" sz="2000"/>
                <a:t>Mirror Activator</a:t>
              </a:r>
            </a:p>
          </p:txBody>
        </p:sp>
        <p:sp>
          <p:nvSpPr>
            <p:cNvPr id="22542" name="Text Box 50"/>
            <p:cNvSpPr txBox="1">
              <a:spLocks noChangeArrowheads="1"/>
            </p:cNvSpPr>
            <p:nvPr/>
          </p:nvSpPr>
          <p:spPr bwMode="auto">
            <a:xfrm>
              <a:off x="2705" y="2083"/>
              <a:ext cx="2296" cy="194"/>
            </a:xfrm>
            <a:prstGeom prst="rect">
              <a:avLst/>
            </a:prstGeom>
            <a:noFill/>
            <a:ln w="9525">
              <a:noFill/>
              <a:miter lim="800000"/>
              <a:headEnd/>
              <a:tailEnd/>
            </a:ln>
          </p:spPr>
          <p:txBody>
            <a:bodyPr wrap="none">
              <a:spAutoFit/>
            </a:bodyPr>
            <a:lstStyle/>
            <a:p>
              <a:pPr algn="ctr"/>
              <a:r>
                <a:rPr lang="zh-CN" altLang="en-US" sz="1400"/>
                <a:t>将磁盘</a:t>
              </a:r>
              <a:r>
                <a:rPr lang="en-US" altLang="zh-CN" sz="1400"/>
                <a:t>/</a:t>
              </a:r>
              <a:r>
                <a:rPr lang="zh-CN" altLang="en-US" sz="1400"/>
                <a:t>块复制与数据库的事务复制有效结合</a:t>
              </a:r>
            </a:p>
          </p:txBody>
        </p:sp>
        <p:pic>
          <p:nvPicPr>
            <p:cNvPr id="22543" name="Picture 51"/>
            <p:cNvPicPr>
              <a:picLocks noChangeAspect="1" noChangeArrowheads="1"/>
            </p:cNvPicPr>
            <p:nvPr/>
          </p:nvPicPr>
          <p:blipFill>
            <a:blip r:embed="rId5" cstate="print"/>
            <a:srcRect/>
            <a:stretch>
              <a:fillRect/>
            </a:stretch>
          </p:blipFill>
          <p:spPr bwMode="auto">
            <a:xfrm>
              <a:off x="3138" y="1347"/>
              <a:ext cx="1274" cy="494"/>
            </a:xfrm>
            <a:prstGeom prst="rect">
              <a:avLst/>
            </a:prstGeom>
            <a:noFill/>
            <a:ln w="9525">
              <a:noFill/>
              <a:miter lim="800000"/>
              <a:headEnd/>
              <a:tailEnd/>
            </a:ln>
          </p:spPr>
        </p:pic>
        <p:pic>
          <p:nvPicPr>
            <p:cNvPr id="22544" name="Picture 52"/>
            <p:cNvPicPr>
              <a:picLocks noChangeAspect="1" noChangeArrowheads="1"/>
            </p:cNvPicPr>
            <p:nvPr/>
          </p:nvPicPr>
          <p:blipFill>
            <a:blip r:embed="rId6" cstate="print"/>
            <a:srcRect/>
            <a:stretch>
              <a:fillRect/>
            </a:stretch>
          </p:blipFill>
          <p:spPr bwMode="auto">
            <a:xfrm>
              <a:off x="4305" y="1593"/>
              <a:ext cx="205" cy="185"/>
            </a:xfrm>
            <a:prstGeom prst="rect">
              <a:avLst/>
            </a:prstGeom>
            <a:noFill/>
            <a:ln w="9525">
              <a:noFill/>
              <a:miter lim="800000"/>
              <a:headEnd/>
              <a:tailEnd/>
            </a:ln>
          </p:spPr>
        </p:pic>
        <p:sp>
          <p:nvSpPr>
            <p:cNvPr id="22545" name="Text Box 53"/>
            <p:cNvSpPr txBox="1">
              <a:spLocks noChangeArrowheads="1"/>
            </p:cNvSpPr>
            <p:nvPr/>
          </p:nvSpPr>
          <p:spPr bwMode="auto">
            <a:xfrm>
              <a:off x="3333" y="1364"/>
              <a:ext cx="933" cy="154"/>
            </a:xfrm>
            <a:prstGeom prst="rect">
              <a:avLst/>
            </a:prstGeom>
            <a:noFill/>
            <a:ln w="9525">
              <a:noFill/>
              <a:miter lim="800000"/>
              <a:headEnd/>
              <a:tailEnd/>
            </a:ln>
          </p:spPr>
          <p:txBody>
            <a:bodyPr>
              <a:spAutoFit/>
            </a:bodyPr>
            <a:lstStyle/>
            <a:p>
              <a:pPr algn="ctr" eaLnBrk="0" hangingPunct="0"/>
              <a:r>
                <a:rPr lang="zh-CN" altLang="en-US" sz="1000"/>
                <a:t>块复制</a:t>
              </a:r>
              <a:endParaRPr lang="zh-CN" altLang="en-US" sz="1100"/>
            </a:p>
          </p:txBody>
        </p:sp>
        <p:pic>
          <p:nvPicPr>
            <p:cNvPr id="22546" name="Picture 54"/>
            <p:cNvPicPr>
              <a:picLocks noChangeAspect="1" noChangeArrowheads="1"/>
            </p:cNvPicPr>
            <p:nvPr/>
          </p:nvPicPr>
          <p:blipFill>
            <a:blip r:embed="rId6" cstate="print"/>
            <a:srcRect/>
            <a:stretch>
              <a:fillRect/>
            </a:stretch>
          </p:blipFill>
          <p:spPr bwMode="auto">
            <a:xfrm>
              <a:off x="866" y="1490"/>
              <a:ext cx="205" cy="185"/>
            </a:xfrm>
            <a:prstGeom prst="rect">
              <a:avLst/>
            </a:prstGeom>
            <a:noFill/>
            <a:ln w="9525">
              <a:noFill/>
              <a:miter lim="800000"/>
              <a:headEnd/>
              <a:tailEnd/>
            </a:ln>
          </p:spPr>
        </p:pic>
        <p:sp>
          <p:nvSpPr>
            <p:cNvPr id="22547" name="AutoShape 55"/>
            <p:cNvSpPr>
              <a:spLocks noChangeArrowheads="1"/>
            </p:cNvSpPr>
            <p:nvPr/>
          </p:nvSpPr>
          <p:spPr bwMode="auto">
            <a:xfrm>
              <a:off x="2944" y="1589"/>
              <a:ext cx="202" cy="284"/>
            </a:xfrm>
            <a:prstGeom prst="flowChartMagneticDisk">
              <a:avLst/>
            </a:prstGeom>
            <a:solidFill>
              <a:schemeClr val="accent1"/>
            </a:solidFill>
            <a:ln w="9525">
              <a:solidFill>
                <a:schemeClr val="tx1"/>
              </a:solidFill>
              <a:round/>
              <a:headEnd/>
              <a:tailEnd/>
            </a:ln>
          </p:spPr>
          <p:txBody>
            <a:bodyPr wrap="none" anchor="ctr"/>
            <a:lstStyle/>
            <a:p>
              <a:endParaRPr lang="zh-CN" altLang="zh-CN"/>
            </a:p>
          </p:txBody>
        </p:sp>
        <p:sp>
          <p:nvSpPr>
            <p:cNvPr id="22548" name="Line 56"/>
            <p:cNvSpPr>
              <a:spLocks noChangeShapeType="1"/>
            </p:cNvSpPr>
            <p:nvPr/>
          </p:nvSpPr>
          <p:spPr bwMode="auto">
            <a:xfrm flipV="1">
              <a:off x="3237" y="1599"/>
              <a:ext cx="1040" cy="8"/>
            </a:xfrm>
            <a:prstGeom prst="line">
              <a:avLst/>
            </a:prstGeom>
            <a:noFill/>
            <a:ln w="9525">
              <a:solidFill>
                <a:schemeClr val="tx1"/>
              </a:solidFill>
              <a:round/>
              <a:headEnd/>
              <a:tailEnd type="triangle" w="med" len="med"/>
            </a:ln>
          </p:spPr>
          <p:txBody>
            <a:bodyPr/>
            <a:lstStyle/>
            <a:p>
              <a:endParaRPr lang="zh-CN" altLang="en-US"/>
            </a:p>
          </p:txBody>
        </p:sp>
        <p:sp>
          <p:nvSpPr>
            <p:cNvPr id="22549" name="Text Box 57"/>
            <p:cNvSpPr txBox="1">
              <a:spLocks noChangeArrowheads="1"/>
            </p:cNvSpPr>
            <p:nvPr/>
          </p:nvSpPr>
          <p:spPr bwMode="auto">
            <a:xfrm>
              <a:off x="3449" y="1532"/>
              <a:ext cx="635" cy="135"/>
            </a:xfrm>
            <a:prstGeom prst="rect">
              <a:avLst/>
            </a:prstGeom>
            <a:solidFill>
              <a:schemeClr val="bg1"/>
            </a:solidFill>
            <a:ln w="9525">
              <a:noFill/>
              <a:miter lim="800000"/>
              <a:headEnd/>
              <a:tailEnd/>
            </a:ln>
          </p:spPr>
          <p:txBody>
            <a:bodyPr>
              <a:spAutoFit/>
            </a:bodyPr>
            <a:lstStyle/>
            <a:p>
              <a:pPr algn="ctr"/>
              <a:r>
                <a:rPr lang="en-US" altLang="zh-CN" sz="800"/>
                <a:t>10110001011011</a:t>
              </a:r>
            </a:p>
          </p:txBody>
        </p:sp>
        <p:pic>
          <p:nvPicPr>
            <p:cNvPr id="22550" name="Picture 58"/>
            <p:cNvPicPr>
              <a:picLocks noChangeAspect="1" noChangeArrowheads="1"/>
            </p:cNvPicPr>
            <p:nvPr/>
          </p:nvPicPr>
          <p:blipFill>
            <a:blip r:embed="rId6" cstate="print"/>
            <a:srcRect/>
            <a:stretch>
              <a:fillRect/>
            </a:stretch>
          </p:blipFill>
          <p:spPr bwMode="auto">
            <a:xfrm>
              <a:off x="3051" y="1624"/>
              <a:ext cx="205" cy="185"/>
            </a:xfrm>
            <a:prstGeom prst="rect">
              <a:avLst/>
            </a:prstGeom>
            <a:noFill/>
            <a:ln w="9525">
              <a:noFill/>
              <a:miter lim="800000"/>
              <a:headEnd/>
              <a:tailEnd/>
            </a:ln>
          </p:spPr>
        </p:pic>
        <p:sp>
          <p:nvSpPr>
            <p:cNvPr id="22551" name="Text Box 60"/>
            <p:cNvSpPr txBox="1">
              <a:spLocks noChangeArrowheads="1"/>
            </p:cNvSpPr>
            <p:nvPr/>
          </p:nvSpPr>
          <p:spPr bwMode="auto">
            <a:xfrm>
              <a:off x="842" y="1653"/>
              <a:ext cx="1024" cy="154"/>
            </a:xfrm>
            <a:prstGeom prst="rect">
              <a:avLst/>
            </a:prstGeom>
            <a:noFill/>
            <a:ln w="9525">
              <a:noFill/>
              <a:miter lim="800000"/>
              <a:headEnd/>
              <a:tailEnd/>
            </a:ln>
          </p:spPr>
          <p:txBody>
            <a:bodyPr>
              <a:spAutoFit/>
            </a:bodyPr>
            <a:lstStyle/>
            <a:p>
              <a:pPr algn="ctr" eaLnBrk="0" hangingPunct="0"/>
              <a:r>
                <a:rPr lang="zh-CN" altLang="en-US" sz="1000"/>
                <a:t>事物复制</a:t>
              </a:r>
            </a:p>
          </p:txBody>
        </p:sp>
        <p:sp>
          <p:nvSpPr>
            <p:cNvPr id="22552" name="Text Box 61"/>
            <p:cNvSpPr txBox="1">
              <a:spLocks noChangeArrowheads="1"/>
            </p:cNvSpPr>
            <p:nvPr/>
          </p:nvSpPr>
          <p:spPr bwMode="auto">
            <a:xfrm>
              <a:off x="3278" y="1690"/>
              <a:ext cx="1024" cy="154"/>
            </a:xfrm>
            <a:prstGeom prst="rect">
              <a:avLst/>
            </a:prstGeom>
            <a:noFill/>
            <a:ln w="9525">
              <a:noFill/>
              <a:miter lim="800000"/>
              <a:headEnd/>
              <a:tailEnd/>
            </a:ln>
          </p:spPr>
          <p:txBody>
            <a:bodyPr>
              <a:spAutoFit/>
            </a:bodyPr>
            <a:lstStyle/>
            <a:p>
              <a:pPr algn="ctr" eaLnBrk="0" hangingPunct="0"/>
              <a:r>
                <a:rPr lang="zh-CN" altLang="en-US" sz="1000"/>
                <a:t>事物复制</a:t>
              </a:r>
            </a:p>
          </p:txBody>
        </p:sp>
        <p:pic>
          <p:nvPicPr>
            <p:cNvPr id="22553" name="Picture 62" descr="g6_g5"/>
            <p:cNvPicPr>
              <a:picLocks noChangeAspect="1" noChangeArrowheads="1"/>
            </p:cNvPicPr>
            <p:nvPr/>
          </p:nvPicPr>
          <p:blipFill>
            <a:blip r:embed="rId7" cstate="print"/>
            <a:srcRect l="4657" t="2985" r="54208" b="4477"/>
            <a:stretch>
              <a:fillRect/>
            </a:stretch>
          </p:blipFill>
          <p:spPr bwMode="auto">
            <a:xfrm>
              <a:off x="2961" y="1247"/>
              <a:ext cx="185" cy="249"/>
            </a:xfrm>
            <a:prstGeom prst="rect">
              <a:avLst/>
            </a:prstGeom>
            <a:noFill/>
            <a:ln w="9525">
              <a:noFill/>
              <a:miter lim="800000"/>
              <a:headEnd/>
              <a:tailEnd/>
            </a:ln>
          </p:spPr>
        </p:pic>
        <p:pic>
          <p:nvPicPr>
            <p:cNvPr id="22554" name="Picture 63" descr="g6_g5"/>
            <p:cNvPicPr>
              <a:picLocks noChangeAspect="1" noChangeArrowheads="1"/>
            </p:cNvPicPr>
            <p:nvPr/>
          </p:nvPicPr>
          <p:blipFill>
            <a:blip r:embed="rId7" cstate="print"/>
            <a:srcRect l="4657" t="2985" r="54208" b="4477"/>
            <a:stretch>
              <a:fillRect/>
            </a:stretch>
          </p:blipFill>
          <p:spPr bwMode="auto">
            <a:xfrm>
              <a:off x="4376" y="1235"/>
              <a:ext cx="185" cy="249"/>
            </a:xfrm>
            <a:prstGeom prst="rect">
              <a:avLst/>
            </a:prstGeom>
            <a:noFill/>
            <a:ln w="9525">
              <a:noFill/>
              <a:miter lim="800000"/>
              <a:headEnd/>
              <a:tailEnd/>
            </a:ln>
          </p:spPr>
        </p:pic>
        <p:pic>
          <p:nvPicPr>
            <p:cNvPr id="22555" name="Picture 64"/>
            <p:cNvPicPr>
              <a:picLocks noChangeAspect="1" noChangeArrowheads="1"/>
            </p:cNvPicPr>
            <p:nvPr/>
          </p:nvPicPr>
          <p:blipFill>
            <a:blip r:embed="rId6" cstate="print"/>
            <a:srcRect/>
            <a:stretch>
              <a:fillRect/>
            </a:stretch>
          </p:blipFill>
          <p:spPr bwMode="auto">
            <a:xfrm>
              <a:off x="1692" y="1479"/>
              <a:ext cx="205" cy="185"/>
            </a:xfrm>
            <a:prstGeom prst="rect">
              <a:avLst/>
            </a:prstGeom>
            <a:noFill/>
            <a:ln w="9525">
              <a:noFill/>
              <a:miter lim="800000"/>
              <a:headEnd/>
              <a:tailEnd/>
            </a:ln>
          </p:spPr>
        </p:pic>
      </p:gr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ChangeArrowheads="1"/>
          </p:cNvSpPr>
          <p:nvPr/>
        </p:nvSpPr>
        <p:spPr bwMode="auto">
          <a:xfrm>
            <a:off x="4813300" y="3068638"/>
            <a:ext cx="4330700" cy="1871662"/>
          </a:xfrm>
          <a:prstGeom prst="rect">
            <a:avLst/>
          </a:prstGeom>
          <a:solidFill>
            <a:schemeClr val="folHlink"/>
          </a:solidFill>
          <a:ln w="12700">
            <a:noFill/>
            <a:miter lim="800000"/>
            <a:headEnd type="none" w="sm" len="sm"/>
            <a:tailEnd type="none" w="sm" len="sm"/>
          </a:ln>
        </p:spPr>
        <p:txBody>
          <a:bodyPr wrap="none" anchor="ctr"/>
          <a:lstStyle/>
          <a:p>
            <a:pPr algn="ctr"/>
            <a:endParaRPr lang="zh-CN" altLang="zh-CN" sz="2400">
              <a:latin typeface="Times New Roman" pitchFamily="18" charset="0"/>
            </a:endParaRPr>
          </a:p>
        </p:txBody>
      </p:sp>
      <p:sp>
        <p:nvSpPr>
          <p:cNvPr id="1033" name="Rectangle 3"/>
          <p:cNvSpPr>
            <a:spLocks noChangeArrowheads="1"/>
          </p:cNvSpPr>
          <p:nvPr/>
        </p:nvSpPr>
        <p:spPr bwMode="auto">
          <a:xfrm>
            <a:off x="4813300" y="4941888"/>
            <a:ext cx="4330700" cy="1871662"/>
          </a:xfrm>
          <a:prstGeom prst="rect">
            <a:avLst/>
          </a:prstGeom>
          <a:solidFill>
            <a:schemeClr val="hlink"/>
          </a:solidFill>
          <a:ln w="12700">
            <a:solidFill>
              <a:schemeClr val="hlink"/>
            </a:solidFill>
            <a:miter lim="800000"/>
            <a:headEnd type="none" w="sm" len="sm"/>
            <a:tailEnd type="none" w="sm" len="sm"/>
          </a:ln>
        </p:spPr>
        <p:txBody>
          <a:bodyPr wrap="none" anchor="ctr"/>
          <a:lstStyle/>
          <a:p>
            <a:pPr algn="ctr"/>
            <a:endParaRPr lang="zh-CN" altLang="zh-CN" sz="2400">
              <a:latin typeface="Times New Roman" pitchFamily="18" charset="0"/>
            </a:endParaRPr>
          </a:p>
        </p:txBody>
      </p:sp>
      <p:sp>
        <p:nvSpPr>
          <p:cNvPr id="75780" name="Rectangle 4"/>
          <p:cNvSpPr>
            <a:spLocks noGrp="1" noChangeArrowheads="1"/>
          </p:cNvSpPr>
          <p:nvPr>
            <p:ph type="title"/>
          </p:nvPr>
        </p:nvSpPr>
        <p:spPr>
          <a:xfrm>
            <a:off x="76200" y="0"/>
            <a:ext cx="5353056" cy="1143000"/>
          </a:xfrm>
        </p:spPr>
        <p:txBody>
          <a:bodyPr/>
          <a:lstStyle/>
          <a:p>
            <a:pPr eaLnBrk="1" hangingPunct="1">
              <a:defRPr/>
            </a:pPr>
            <a:r>
              <a:rPr lang="zh-CN" altLang="en-US" smtClean="0">
                <a:effectLst>
                  <a:outerShdw blurRad="38100" dist="38100" dir="2700000" algn="tl">
                    <a:srgbClr val="000000"/>
                  </a:outerShdw>
                </a:effectLst>
                <a:ea typeface="宋体" pitchFamily="2" charset="-122"/>
              </a:rPr>
              <a:t>企业单应用的业务连续性</a:t>
            </a:r>
            <a:r>
              <a:rPr lang="en-US" altLang="zh-CN" smtClean="0">
                <a:effectLst>
                  <a:outerShdw blurRad="38100" dist="38100" dir="2700000" algn="tl">
                    <a:srgbClr val="000000"/>
                  </a:outerShdw>
                </a:effectLst>
                <a:ea typeface="宋体" pitchFamily="2" charset="-122"/>
              </a:rPr>
              <a:t/>
            </a:r>
            <a:br>
              <a:rPr lang="en-US" altLang="zh-CN" smtClean="0">
                <a:effectLst>
                  <a:outerShdw blurRad="38100" dist="38100" dir="2700000" algn="tl">
                    <a:srgbClr val="000000"/>
                  </a:outerShdw>
                </a:effectLst>
                <a:ea typeface="宋体" pitchFamily="2" charset="-122"/>
              </a:rPr>
            </a:br>
            <a:r>
              <a:rPr lang="zh-CN" altLang="en-US" smtClean="0">
                <a:effectLst>
                  <a:outerShdw blurRad="38100" dist="38100" dir="2700000" algn="tl">
                    <a:srgbClr val="000000"/>
                  </a:outerShdw>
                </a:effectLst>
                <a:ea typeface="宋体" pitchFamily="2" charset="-122"/>
              </a:rPr>
              <a:t>双机</a:t>
            </a:r>
            <a:r>
              <a:rPr lang="en-US" altLang="zh-CN" smtClean="0">
                <a:effectLst>
                  <a:outerShdw blurRad="38100" dist="38100" dir="2700000" algn="tl">
                    <a:srgbClr val="000000"/>
                  </a:outerShdw>
                </a:effectLst>
                <a:ea typeface="宋体" pitchFamily="2" charset="-122"/>
              </a:rPr>
              <a:t>HA</a:t>
            </a:r>
            <a:endParaRPr lang="zh-CN" altLang="en-US" smtClean="0">
              <a:effectLst>
                <a:outerShdw blurRad="38100" dist="38100" dir="2700000" algn="tl">
                  <a:srgbClr val="000000"/>
                </a:outerShdw>
              </a:effectLst>
              <a:ea typeface="宋体" pitchFamily="2" charset="-122"/>
            </a:endParaRPr>
          </a:p>
        </p:txBody>
      </p:sp>
      <p:sp>
        <p:nvSpPr>
          <p:cNvPr id="1035" name="Rectangle 5"/>
          <p:cNvSpPr>
            <a:spLocks noChangeArrowheads="1"/>
          </p:cNvSpPr>
          <p:nvPr/>
        </p:nvSpPr>
        <p:spPr bwMode="auto">
          <a:xfrm>
            <a:off x="4813300" y="1196975"/>
            <a:ext cx="4330700" cy="1871663"/>
          </a:xfrm>
          <a:prstGeom prst="rect">
            <a:avLst/>
          </a:prstGeom>
          <a:solidFill>
            <a:schemeClr val="accent1"/>
          </a:solidFill>
          <a:ln w="12700">
            <a:noFill/>
            <a:miter lim="800000"/>
            <a:headEnd type="none" w="sm" len="sm"/>
            <a:tailEnd type="none" w="sm" len="sm"/>
          </a:ln>
        </p:spPr>
        <p:txBody>
          <a:bodyPr wrap="none" anchor="ctr"/>
          <a:lstStyle/>
          <a:p>
            <a:pPr algn="ctr"/>
            <a:endParaRPr lang="zh-CN" altLang="zh-CN" sz="2400">
              <a:latin typeface="Times New Roman" pitchFamily="18" charset="0"/>
            </a:endParaRPr>
          </a:p>
        </p:txBody>
      </p:sp>
      <p:sp>
        <p:nvSpPr>
          <p:cNvPr id="75782" name="Text Box 6"/>
          <p:cNvSpPr txBox="1">
            <a:spLocks noChangeArrowheads="1"/>
          </p:cNvSpPr>
          <p:nvPr/>
        </p:nvSpPr>
        <p:spPr bwMode="auto">
          <a:xfrm>
            <a:off x="107950" y="1471613"/>
            <a:ext cx="3197225" cy="519112"/>
          </a:xfrm>
          <a:prstGeom prst="rect">
            <a:avLst/>
          </a:prstGeom>
          <a:noFill/>
          <a:ln w="12700">
            <a:noFill/>
            <a:miter lim="800000"/>
            <a:headEnd/>
            <a:tailEnd/>
          </a:ln>
          <a:effectLst/>
        </p:spPr>
        <p:txBody>
          <a:bodyPr wrap="none">
            <a:spAutoFit/>
          </a:bodyPr>
          <a:lstStyle/>
          <a:p>
            <a:pPr eaLnBrk="0" hangingPunct="0">
              <a:defRPr/>
            </a:pPr>
            <a:r>
              <a:rPr lang="zh-CN" altLang="en-US" sz="2800" b="1" i="1">
                <a:solidFill>
                  <a:srgbClr val="FF0000"/>
                </a:solidFill>
                <a:effectLst>
                  <a:outerShdw blurRad="38100" dist="38100" dir="2700000" algn="tl">
                    <a:srgbClr val="C0C0C0"/>
                  </a:outerShdw>
                </a:effectLst>
                <a:latin typeface="Times New Roman" pitchFamily="18" charset="0"/>
                <a:ea typeface="宋体" pitchFamily="2" charset="-122"/>
              </a:rPr>
              <a:t>服务器高可用性</a:t>
            </a:r>
            <a:r>
              <a:rPr lang="en-US" altLang="zh-CN" sz="2800" b="1" i="1">
                <a:solidFill>
                  <a:srgbClr val="FF0000"/>
                </a:solidFill>
                <a:effectLst>
                  <a:outerShdw blurRad="38100" dist="38100" dir="2700000" algn="tl">
                    <a:srgbClr val="C0C0C0"/>
                  </a:outerShdw>
                </a:effectLst>
                <a:latin typeface="Times New Roman" pitchFamily="18" charset="0"/>
                <a:ea typeface="宋体" pitchFamily="2" charset="-122"/>
              </a:rPr>
              <a:t>HA</a:t>
            </a:r>
          </a:p>
        </p:txBody>
      </p:sp>
      <p:sp>
        <p:nvSpPr>
          <p:cNvPr id="1037" name="Rectangle 7"/>
          <p:cNvSpPr>
            <a:spLocks noChangeArrowheads="1"/>
          </p:cNvSpPr>
          <p:nvPr/>
        </p:nvSpPr>
        <p:spPr bwMode="auto">
          <a:xfrm>
            <a:off x="6678613" y="1474788"/>
            <a:ext cx="1149350" cy="1165225"/>
          </a:xfrm>
          <a:prstGeom prst="rect">
            <a:avLst/>
          </a:prstGeom>
          <a:solidFill>
            <a:srgbClr val="99CCFF"/>
          </a:solidFill>
          <a:ln w="12700">
            <a:solidFill>
              <a:schemeClr val="tx1"/>
            </a:solidFill>
            <a:miter lim="800000"/>
            <a:headEnd type="none" w="sm" len="sm"/>
            <a:tailEnd type="none" w="sm" len="sm"/>
          </a:ln>
        </p:spPr>
        <p:txBody>
          <a:bodyPr wrap="none" anchor="ctr"/>
          <a:lstStyle/>
          <a:p>
            <a:endParaRPr lang="zh-CN" altLang="zh-CN"/>
          </a:p>
        </p:txBody>
      </p:sp>
      <p:sp>
        <p:nvSpPr>
          <p:cNvPr id="1038" name="Text Box 8"/>
          <p:cNvSpPr txBox="1">
            <a:spLocks noChangeArrowheads="1"/>
          </p:cNvSpPr>
          <p:nvPr/>
        </p:nvSpPr>
        <p:spPr bwMode="auto">
          <a:xfrm>
            <a:off x="6811963" y="1166813"/>
            <a:ext cx="895350" cy="304800"/>
          </a:xfrm>
          <a:prstGeom prst="rect">
            <a:avLst/>
          </a:prstGeom>
          <a:noFill/>
          <a:ln w="12700">
            <a:noFill/>
            <a:miter lim="800000"/>
            <a:headEnd type="none" w="sm" len="sm"/>
            <a:tailEnd type="none" w="sm" len="sm"/>
          </a:ln>
        </p:spPr>
        <p:txBody>
          <a:bodyPr wrap="none">
            <a:spAutoFit/>
          </a:bodyPr>
          <a:lstStyle/>
          <a:p>
            <a:pPr algn="ctr"/>
            <a:r>
              <a:rPr lang="zh-CN" altLang="en-US" sz="1400">
                <a:latin typeface="Times New Roman" pitchFamily="18" charset="0"/>
              </a:rPr>
              <a:t>主服务器</a:t>
            </a:r>
            <a:endParaRPr lang="zh-CN" altLang="zh-CN" sz="1400">
              <a:latin typeface="Times New Roman" pitchFamily="18" charset="0"/>
            </a:endParaRPr>
          </a:p>
        </p:txBody>
      </p:sp>
      <p:sp>
        <p:nvSpPr>
          <p:cNvPr id="1039" name="Text Box 9"/>
          <p:cNvSpPr txBox="1">
            <a:spLocks noChangeArrowheads="1"/>
          </p:cNvSpPr>
          <p:nvPr/>
        </p:nvSpPr>
        <p:spPr bwMode="auto">
          <a:xfrm>
            <a:off x="6659563" y="2708275"/>
            <a:ext cx="1171575" cy="304800"/>
          </a:xfrm>
          <a:prstGeom prst="rect">
            <a:avLst/>
          </a:prstGeom>
          <a:noFill/>
          <a:ln w="12700">
            <a:noFill/>
            <a:miter lim="800000"/>
            <a:headEnd type="none" w="sm" len="sm"/>
            <a:tailEnd type="none" w="sm" len="sm"/>
          </a:ln>
        </p:spPr>
        <p:txBody>
          <a:bodyPr>
            <a:spAutoFit/>
          </a:bodyPr>
          <a:lstStyle/>
          <a:p>
            <a:pPr algn="ctr"/>
            <a:r>
              <a:rPr lang="zh-CN" altLang="en-US" sz="1400">
                <a:latin typeface="Times New Roman" pitchFamily="18" charset="0"/>
              </a:rPr>
              <a:t>伙伴服务器</a:t>
            </a:r>
          </a:p>
        </p:txBody>
      </p:sp>
      <p:graphicFrame>
        <p:nvGraphicFramePr>
          <p:cNvPr id="1026" name="Object 10"/>
          <p:cNvGraphicFramePr>
            <a:graphicFrameLocks noChangeAspect="1"/>
          </p:cNvGraphicFramePr>
          <p:nvPr/>
        </p:nvGraphicFramePr>
        <p:xfrm>
          <a:off x="4872038" y="1444625"/>
          <a:ext cx="890587" cy="949325"/>
        </p:xfrm>
        <a:graphic>
          <a:graphicData uri="http://schemas.openxmlformats.org/presentationml/2006/ole">
            <p:oleObj spid="_x0000_s1026" name="Clip" r:id="rId4" imgW="944280" imgH="1180440" progId="">
              <p:embed/>
            </p:oleObj>
          </a:graphicData>
        </a:graphic>
      </p:graphicFrame>
      <p:sp>
        <p:nvSpPr>
          <p:cNvPr id="1040" name="Line 11"/>
          <p:cNvSpPr>
            <a:spLocks noChangeShapeType="1"/>
          </p:cNvSpPr>
          <p:nvPr/>
        </p:nvSpPr>
        <p:spPr bwMode="auto">
          <a:xfrm>
            <a:off x="5948363" y="1874838"/>
            <a:ext cx="885825" cy="0"/>
          </a:xfrm>
          <a:prstGeom prst="line">
            <a:avLst/>
          </a:prstGeom>
          <a:noFill/>
          <a:ln w="38100">
            <a:solidFill>
              <a:schemeClr val="tx1"/>
            </a:solidFill>
            <a:round/>
            <a:headEnd type="none" w="sm" len="sm"/>
            <a:tailEnd type="triangle" w="med" len="lg"/>
          </a:ln>
        </p:spPr>
        <p:txBody>
          <a:bodyPr wrap="none" anchor="ctr"/>
          <a:lstStyle/>
          <a:p>
            <a:endParaRPr lang="zh-CN" altLang="en-US"/>
          </a:p>
        </p:txBody>
      </p:sp>
      <p:pic>
        <p:nvPicPr>
          <p:cNvPr id="1041" name="Picture 12"/>
          <p:cNvPicPr>
            <a:picLocks noChangeAspect="1" noChangeArrowheads="1"/>
          </p:cNvPicPr>
          <p:nvPr/>
        </p:nvPicPr>
        <p:blipFill>
          <a:blip r:embed="rId5" cstate="print"/>
          <a:srcRect/>
          <a:stretch>
            <a:fillRect/>
          </a:stretch>
        </p:blipFill>
        <p:spPr bwMode="auto">
          <a:xfrm>
            <a:off x="6981825" y="2103438"/>
            <a:ext cx="646113" cy="519112"/>
          </a:xfrm>
          <a:prstGeom prst="rect">
            <a:avLst/>
          </a:prstGeom>
          <a:noFill/>
          <a:ln w="9525">
            <a:noFill/>
            <a:miter lim="800000"/>
            <a:headEnd/>
            <a:tailEnd/>
          </a:ln>
        </p:spPr>
      </p:pic>
      <p:graphicFrame>
        <p:nvGraphicFramePr>
          <p:cNvPr id="1027" name="Object 13"/>
          <p:cNvGraphicFramePr>
            <a:graphicFrameLocks noChangeAspect="1"/>
          </p:cNvGraphicFramePr>
          <p:nvPr/>
        </p:nvGraphicFramePr>
        <p:xfrm>
          <a:off x="4872038" y="1981200"/>
          <a:ext cx="890587" cy="949325"/>
        </p:xfrm>
        <a:graphic>
          <a:graphicData uri="http://schemas.openxmlformats.org/presentationml/2006/ole">
            <p:oleObj spid="_x0000_s1027" name="Clip" r:id="rId6" imgW="944280" imgH="1180440" progId="">
              <p:embed/>
            </p:oleObj>
          </a:graphicData>
        </a:graphic>
      </p:graphicFrame>
      <p:sp>
        <p:nvSpPr>
          <p:cNvPr id="1042" name="Line 14"/>
          <p:cNvSpPr>
            <a:spLocks noChangeShapeType="1"/>
          </p:cNvSpPr>
          <p:nvPr/>
        </p:nvSpPr>
        <p:spPr bwMode="auto">
          <a:xfrm>
            <a:off x="5948363" y="2339975"/>
            <a:ext cx="885825" cy="0"/>
          </a:xfrm>
          <a:prstGeom prst="line">
            <a:avLst/>
          </a:prstGeom>
          <a:noFill/>
          <a:ln w="38100">
            <a:solidFill>
              <a:schemeClr val="tx1"/>
            </a:solidFill>
            <a:round/>
            <a:headEnd type="none" w="sm" len="sm"/>
            <a:tailEnd type="triangle" w="med" len="lg"/>
          </a:ln>
        </p:spPr>
        <p:txBody>
          <a:bodyPr wrap="none" anchor="ctr"/>
          <a:lstStyle/>
          <a:p>
            <a:endParaRPr lang="zh-CN" altLang="en-US"/>
          </a:p>
        </p:txBody>
      </p:sp>
      <p:pic>
        <p:nvPicPr>
          <p:cNvPr id="1043" name="Picture 15"/>
          <p:cNvPicPr>
            <a:picLocks noChangeAspect="1" noChangeArrowheads="1"/>
          </p:cNvPicPr>
          <p:nvPr/>
        </p:nvPicPr>
        <p:blipFill>
          <a:blip r:embed="rId5" cstate="print"/>
          <a:srcRect/>
          <a:stretch>
            <a:fillRect/>
          </a:stretch>
        </p:blipFill>
        <p:spPr bwMode="auto">
          <a:xfrm>
            <a:off x="6981825" y="1535113"/>
            <a:ext cx="646113" cy="519112"/>
          </a:xfrm>
          <a:prstGeom prst="rect">
            <a:avLst/>
          </a:prstGeom>
          <a:noFill/>
          <a:ln w="9525">
            <a:noFill/>
            <a:miter lim="800000"/>
            <a:headEnd/>
            <a:tailEnd/>
          </a:ln>
        </p:spPr>
      </p:pic>
      <p:pic>
        <p:nvPicPr>
          <p:cNvPr id="1044" name="Picture 16"/>
          <p:cNvPicPr>
            <a:picLocks noChangeArrowheads="1"/>
          </p:cNvPicPr>
          <p:nvPr/>
        </p:nvPicPr>
        <p:blipFill>
          <a:blip r:embed="rId7" cstate="print"/>
          <a:srcRect/>
          <a:stretch>
            <a:fillRect/>
          </a:stretch>
        </p:blipFill>
        <p:spPr bwMode="auto">
          <a:xfrm>
            <a:off x="8250238" y="1306513"/>
            <a:ext cx="498475" cy="419100"/>
          </a:xfrm>
          <a:prstGeom prst="rect">
            <a:avLst/>
          </a:prstGeom>
          <a:noFill/>
          <a:ln w="9525">
            <a:noFill/>
            <a:miter lim="800000"/>
            <a:headEnd/>
            <a:tailEnd/>
          </a:ln>
        </p:spPr>
      </p:pic>
      <p:pic>
        <p:nvPicPr>
          <p:cNvPr id="1045" name="Picture 17"/>
          <p:cNvPicPr>
            <a:picLocks noChangeArrowheads="1"/>
          </p:cNvPicPr>
          <p:nvPr/>
        </p:nvPicPr>
        <p:blipFill>
          <a:blip r:embed="rId8" cstate="print"/>
          <a:srcRect/>
          <a:stretch>
            <a:fillRect/>
          </a:stretch>
        </p:blipFill>
        <p:spPr bwMode="auto">
          <a:xfrm>
            <a:off x="8250238" y="1798638"/>
            <a:ext cx="498475" cy="419100"/>
          </a:xfrm>
          <a:prstGeom prst="rect">
            <a:avLst/>
          </a:prstGeom>
          <a:noFill/>
          <a:ln w="9525">
            <a:noFill/>
            <a:miter lim="800000"/>
            <a:headEnd/>
            <a:tailEnd/>
          </a:ln>
        </p:spPr>
      </p:pic>
      <p:sp>
        <p:nvSpPr>
          <p:cNvPr id="1046" name="Line 18"/>
          <p:cNvSpPr>
            <a:spLocks noChangeShapeType="1"/>
          </p:cNvSpPr>
          <p:nvPr/>
        </p:nvSpPr>
        <p:spPr bwMode="auto">
          <a:xfrm>
            <a:off x="7288213" y="2020888"/>
            <a:ext cx="0" cy="95250"/>
          </a:xfrm>
          <a:prstGeom prst="line">
            <a:avLst/>
          </a:prstGeom>
          <a:noFill/>
          <a:ln w="12700">
            <a:solidFill>
              <a:schemeClr val="tx1"/>
            </a:solidFill>
            <a:round/>
            <a:headEnd/>
            <a:tailEnd/>
          </a:ln>
        </p:spPr>
        <p:txBody>
          <a:bodyPr wrap="none" anchor="ctr">
            <a:spAutoFit/>
          </a:bodyPr>
          <a:lstStyle/>
          <a:p>
            <a:endParaRPr lang="zh-CN" altLang="en-US"/>
          </a:p>
        </p:txBody>
      </p:sp>
      <p:sp>
        <p:nvSpPr>
          <p:cNvPr id="1047" name="Line 19"/>
          <p:cNvSpPr>
            <a:spLocks noChangeShapeType="1"/>
          </p:cNvSpPr>
          <p:nvPr/>
        </p:nvSpPr>
        <p:spPr bwMode="auto">
          <a:xfrm flipV="1">
            <a:off x="7624763" y="1535113"/>
            <a:ext cx="622300" cy="284162"/>
          </a:xfrm>
          <a:prstGeom prst="line">
            <a:avLst/>
          </a:prstGeom>
          <a:noFill/>
          <a:ln w="12700">
            <a:solidFill>
              <a:schemeClr val="tx1"/>
            </a:solidFill>
            <a:round/>
            <a:headEnd/>
            <a:tailEnd/>
          </a:ln>
        </p:spPr>
        <p:txBody>
          <a:bodyPr anchor="ctr">
            <a:spAutoFit/>
          </a:bodyPr>
          <a:lstStyle/>
          <a:p>
            <a:endParaRPr lang="zh-CN" altLang="en-US"/>
          </a:p>
        </p:txBody>
      </p:sp>
      <p:sp>
        <p:nvSpPr>
          <p:cNvPr id="1048" name="Line 20"/>
          <p:cNvSpPr>
            <a:spLocks noChangeShapeType="1"/>
          </p:cNvSpPr>
          <p:nvPr/>
        </p:nvSpPr>
        <p:spPr bwMode="auto">
          <a:xfrm>
            <a:off x="7624763" y="1819275"/>
            <a:ext cx="622300" cy="201613"/>
          </a:xfrm>
          <a:prstGeom prst="line">
            <a:avLst/>
          </a:prstGeom>
          <a:noFill/>
          <a:ln w="12700">
            <a:solidFill>
              <a:schemeClr val="tx1"/>
            </a:solidFill>
            <a:round/>
            <a:headEnd/>
            <a:tailEnd/>
          </a:ln>
        </p:spPr>
        <p:txBody>
          <a:bodyPr anchor="ctr">
            <a:spAutoFit/>
          </a:bodyPr>
          <a:lstStyle/>
          <a:p>
            <a:endParaRPr lang="zh-CN" altLang="en-US"/>
          </a:p>
        </p:txBody>
      </p:sp>
      <p:pic>
        <p:nvPicPr>
          <p:cNvPr id="1049" name="Picture 21"/>
          <p:cNvPicPr>
            <a:picLocks noChangeArrowheads="1"/>
          </p:cNvPicPr>
          <p:nvPr/>
        </p:nvPicPr>
        <p:blipFill>
          <a:blip r:embed="rId7" cstate="print"/>
          <a:srcRect/>
          <a:stretch>
            <a:fillRect/>
          </a:stretch>
        </p:blipFill>
        <p:spPr bwMode="auto">
          <a:xfrm>
            <a:off x="8250238" y="2287588"/>
            <a:ext cx="498475" cy="419100"/>
          </a:xfrm>
          <a:prstGeom prst="rect">
            <a:avLst/>
          </a:prstGeom>
          <a:noFill/>
          <a:ln w="9525">
            <a:noFill/>
            <a:miter lim="800000"/>
            <a:headEnd/>
            <a:tailEnd/>
          </a:ln>
        </p:spPr>
      </p:pic>
      <p:sp>
        <p:nvSpPr>
          <p:cNvPr id="1050" name="Line 22"/>
          <p:cNvSpPr>
            <a:spLocks noChangeShapeType="1"/>
          </p:cNvSpPr>
          <p:nvPr/>
        </p:nvSpPr>
        <p:spPr bwMode="auto">
          <a:xfrm>
            <a:off x="7600950" y="2363788"/>
            <a:ext cx="658813" cy="112712"/>
          </a:xfrm>
          <a:prstGeom prst="line">
            <a:avLst/>
          </a:prstGeom>
          <a:noFill/>
          <a:ln w="12700">
            <a:solidFill>
              <a:schemeClr val="tx1"/>
            </a:solidFill>
            <a:round/>
            <a:headEnd/>
            <a:tailEnd/>
          </a:ln>
        </p:spPr>
        <p:txBody>
          <a:bodyPr anchor="ctr">
            <a:spAutoFit/>
          </a:bodyPr>
          <a:lstStyle/>
          <a:p>
            <a:endParaRPr lang="zh-CN" altLang="en-US"/>
          </a:p>
        </p:txBody>
      </p:sp>
      <p:sp>
        <p:nvSpPr>
          <p:cNvPr id="1051" name="Line 23"/>
          <p:cNvSpPr>
            <a:spLocks noChangeShapeType="1"/>
          </p:cNvSpPr>
          <p:nvPr/>
        </p:nvSpPr>
        <p:spPr bwMode="auto">
          <a:xfrm flipV="1">
            <a:off x="7599363" y="1587500"/>
            <a:ext cx="646112" cy="663575"/>
          </a:xfrm>
          <a:prstGeom prst="line">
            <a:avLst/>
          </a:prstGeom>
          <a:noFill/>
          <a:ln w="12700">
            <a:solidFill>
              <a:schemeClr val="tx1"/>
            </a:solidFill>
            <a:round/>
            <a:headEnd/>
            <a:tailEnd/>
          </a:ln>
        </p:spPr>
        <p:txBody>
          <a:bodyPr wrap="none" anchor="ctr">
            <a:spAutoFit/>
          </a:bodyPr>
          <a:lstStyle/>
          <a:p>
            <a:endParaRPr lang="zh-CN" altLang="en-US"/>
          </a:p>
        </p:txBody>
      </p:sp>
      <p:sp>
        <p:nvSpPr>
          <p:cNvPr id="1052" name="Line 24"/>
          <p:cNvSpPr>
            <a:spLocks noChangeShapeType="1"/>
          </p:cNvSpPr>
          <p:nvPr/>
        </p:nvSpPr>
        <p:spPr bwMode="auto">
          <a:xfrm flipV="1">
            <a:off x="7599363" y="2025650"/>
            <a:ext cx="658812" cy="296863"/>
          </a:xfrm>
          <a:prstGeom prst="line">
            <a:avLst/>
          </a:prstGeom>
          <a:noFill/>
          <a:ln w="12700">
            <a:solidFill>
              <a:schemeClr val="tx1"/>
            </a:solidFill>
            <a:round/>
            <a:headEnd/>
            <a:tailEnd/>
          </a:ln>
        </p:spPr>
        <p:txBody>
          <a:bodyPr wrap="none" anchor="ctr">
            <a:spAutoFit/>
          </a:bodyPr>
          <a:lstStyle/>
          <a:p>
            <a:endParaRPr lang="zh-CN" altLang="en-US"/>
          </a:p>
        </p:txBody>
      </p:sp>
      <p:sp>
        <p:nvSpPr>
          <p:cNvPr id="1053" name="Rectangle 25"/>
          <p:cNvSpPr>
            <a:spLocks noChangeArrowheads="1"/>
          </p:cNvSpPr>
          <p:nvPr/>
        </p:nvSpPr>
        <p:spPr bwMode="auto">
          <a:xfrm>
            <a:off x="6665913" y="3490913"/>
            <a:ext cx="1149350" cy="1165225"/>
          </a:xfrm>
          <a:prstGeom prst="rect">
            <a:avLst/>
          </a:prstGeom>
          <a:solidFill>
            <a:srgbClr val="99CCFF"/>
          </a:solidFill>
          <a:ln w="12700">
            <a:solidFill>
              <a:schemeClr val="tx1"/>
            </a:solidFill>
            <a:miter lim="800000"/>
            <a:headEnd type="none" w="sm" len="sm"/>
            <a:tailEnd type="none" w="sm" len="sm"/>
          </a:ln>
        </p:spPr>
        <p:txBody>
          <a:bodyPr wrap="none" anchor="ctr"/>
          <a:lstStyle/>
          <a:p>
            <a:endParaRPr lang="zh-CN" altLang="zh-CN"/>
          </a:p>
        </p:txBody>
      </p:sp>
      <p:sp>
        <p:nvSpPr>
          <p:cNvPr id="1054" name="Text Box 26"/>
          <p:cNvSpPr txBox="1">
            <a:spLocks noChangeArrowheads="1"/>
          </p:cNvSpPr>
          <p:nvPr/>
        </p:nvSpPr>
        <p:spPr bwMode="auto">
          <a:xfrm>
            <a:off x="6799263" y="3182938"/>
            <a:ext cx="895350" cy="304800"/>
          </a:xfrm>
          <a:prstGeom prst="rect">
            <a:avLst/>
          </a:prstGeom>
          <a:noFill/>
          <a:ln w="12700">
            <a:noFill/>
            <a:miter lim="800000"/>
            <a:headEnd type="none" w="sm" len="sm"/>
            <a:tailEnd type="none" w="sm" len="sm"/>
          </a:ln>
        </p:spPr>
        <p:txBody>
          <a:bodyPr wrap="none">
            <a:spAutoFit/>
          </a:bodyPr>
          <a:lstStyle/>
          <a:p>
            <a:pPr algn="ctr"/>
            <a:r>
              <a:rPr lang="zh-CN" altLang="en-US" sz="1400">
                <a:latin typeface="Times New Roman" pitchFamily="18" charset="0"/>
              </a:rPr>
              <a:t>主服务器</a:t>
            </a:r>
          </a:p>
        </p:txBody>
      </p:sp>
      <p:sp>
        <p:nvSpPr>
          <p:cNvPr id="1055" name="Text Box 27"/>
          <p:cNvSpPr txBox="1">
            <a:spLocks noChangeArrowheads="1"/>
          </p:cNvSpPr>
          <p:nvPr/>
        </p:nvSpPr>
        <p:spPr bwMode="auto">
          <a:xfrm>
            <a:off x="6443663" y="4668838"/>
            <a:ext cx="1512887" cy="304800"/>
          </a:xfrm>
          <a:prstGeom prst="rect">
            <a:avLst/>
          </a:prstGeom>
          <a:noFill/>
          <a:ln w="12700">
            <a:noFill/>
            <a:miter lim="800000"/>
            <a:headEnd type="none" w="sm" len="sm"/>
            <a:tailEnd type="none" w="sm" len="sm"/>
          </a:ln>
        </p:spPr>
        <p:txBody>
          <a:bodyPr>
            <a:spAutoFit/>
          </a:bodyPr>
          <a:lstStyle/>
          <a:p>
            <a:pPr algn="ctr"/>
            <a:r>
              <a:rPr lang="zh-CN" altLang="en-US" sz="1400">
                <a:latin typeface="Times New Roman" pitchFamily="18" charset="0"/>
              </a:rPr>
              <a:t>伙伴服务器</a:t>
            </a:r>
            <a:endParaRPr lang="zh-CN" altLang="zh-CN" sz="1400">
              <a:latin typeface="Times New Roman" pitchFamily="18" charset="0"/>
            </a:endParaRPr>
          </a:p>
        </p:txBody>
      </p:sp>
      <p:graphicFrame>
        <p:nvGraphicFramePr>
          <p:cNvPr id="1028" name="Object 28"/>
          <p:cNvGraphicFramePr>
            <a:graphicFrameLocks noChangeAspect="1"/>
          </p:cNvGraphicFramePr>
          <p:nvPr/>
        </p:nvGraphicFramePr>
        <p:xfrm>
          <a:off x="4859338" y="3460750"/>
          <a:ext cx="890587" cy="949325"/>
        </p:xfrm>
        <a:graphic>
          <a:graphicData uri="http://schemas.openxmlformats.org/presentationml/2006/ole">
            <p:oleObj spid="_x0000_s1028" name="Clip" r:id="rId9" imgW="944280" imgH="1180440" progId="">
              <p:embed/>
            </p:oleObj>
          </a:graphicData>
        </a:graphic>
      </p:graphicFrame>
      <p:sp>
        <p:nvSpPr>
          <p:cNvPr id="1056" name="Line 29"/>
          <p:cNvSpPr>
            <a:spLocks noChangeShapeType="1"/>
          </p:cNvSpPr>
          <p:nvPr/>
        </p:nvSpPr>
        <p:spPr bwMode="auto">
          <a:xfrm>
            <a:off x="5935663" y="3890963"/>
            <a:ext cx="885825" cy="0"/>
          </a:xfrm>
          <a:prstGeom prst="line">
            <a:avLst/>
          </a:prstGeom>
          <a:noFill/>
          <a:ln w="38100">
            <a:solidFill>
              <a:schemeClr val="tx1"/>
            </a:solidFill>
            <a:round/>
            <a:headEnd type="none" w="sm" len="sm"/>
            <a:tailEnd type="triangle" w="med" len="lg"/>
          </a:ln>
        </p:spPr>
        <p:txBody>
          <a:bodyPr wrap="none" anchor="ctr"/>
          <a:lstStyle/>
          <a:p>
            <a:endParaRPr lang="zh-CN" altLang="en-US"/>
          </a:p>
        </p:txBody>
      </p:sp>
      <p:pic>
        <p:nvPicPr>
          <p:cNvPr id="1057" name="Picture 30"/>
          <p:cNvPicPr>
            <a:picLocks noChangeAspect="1" noChangeArrowheads="1"/>
          </p:cNvPicPr>
          <p:nvPr/>
        </p:nvPicPr>
        <p:blipFill>
          <a:blip r:embed="rId5" cstate="print"/>
          <a:srcRect/>
          <a:stretch>
            <a:fillRect/>
          </a:stretch>
        </p:blipFill>
        <p:spPr bwMode="auto">
          <a:xfrm>
            <a:off x="6969125" y="4119563"/>
            <a:ext cx="646113" cy="519112"/>
          </a:xfrm>
          <a:prstGeom prst="rect">
            <a:avLst/>
          </a:prstGeom>
          <a:noFill/>
          <a:ln w="9525">
            <a:noFill/>
            <a:miter lim="800000"/>
            <a:headEnd/>
            <a:tailEnd/>
          </a:ln>
        </p:spPr>
      </p:pic>
      <p:graphicFrame>
        <p:nvGraphicFramePr>
          <p:cNvPr id="1029" name="Object 31"/>
          <p:cNvGraphicFramePr>
            <a:graphicFrameLocks noChangeAspect="1"/>
          </p:cNvGraphicFramePr>
          <p:nvPr/>
        </p:nvGraphicFramePr>
        <p:xfrm>
          <a:off x="4859338" y="3997325"/>
          <a:ext cx="890587" cy="949325"/>
        </p:xfrm>
        <a:graphic>
          <a:graphicData uri="http://schemas.openxmlformats.org/presentationml/2006/ole">
            <p:oleObj spid="_x0000_s1029" name="Clip" r:id="rId10" imgW="944280" imgH="1180440" progId="">
              <p:embed/>
            </p:oleObj>
          </a:graphicData>
        </a:graphic>
      </p:graphicFrame>
      <p:sp>
        <p:nvSpPr>
          <p:cNvPr id="1058" name="Line 32"/>
          <p:cNvSpPr>
            <a:spLocks noChangeShapeType="1"/>
          </p:cNvSpPr>
          <p:nvPr/>
        </p:nvSpPr>
        <p:spPr bwMode="auto">
          <a:xfrm>
            <a:off x="5935663" y="4356100"/>
            <a:ext cx="885825" cy="0"/>
          </a:xfrm>
          <a:prstGeom prst="line">
            <a:avLst/>
          </a:prstGeom>
          <a:noFill/>
          <a:ln w="38100">
            <a:solidFill>
              <a:schemeClr val="tx1"/>
            </a:solidFill>
            <a:round/>
            <a:headEnd type="none" w="sm" len="sm"/>
            <a:tailEnd type="triangle" w="med" len="lg"/>
          </a:ln>
        </p:spPr>
        <p:txBody>
          <a:bodyPr wrap="none" anchor="ctr"/>
          <a:lstStyle/>
          <a:p>
            <a:endParaRPr lang="zh-CN" altLang="en-US"/>
          </a:p>
        </p:txBody>
      </p:sp>
      <p:pic>
        <p:nvPicPr>
          <p:cNvPr id="1059" name="Picture 33"/>
          <p:cNvPicPr>
            <a:picLocks noChangeAspect="1" noChangeArrowheads="1"/>
          </p:cNvPicPr>
          <p:nvPr/>
        </p:nvPicPr>
        <p:blipFill>
          <a:blip r:embed="rId5" cstate="print"/>
          <a:srcRect/>
          <a:stretch>
            <a:fillRect/>
          </a:stretch>
        </p:blipFill>
        <p:spPr bwMode="auto">
          <a:xfrm>
            <a:off x="6969125" y="3551238"/>
            <a:ext cx="646113" cy="519112"/>
          </a:xfrm>
          <a:prstGeom prst="rect">
            <a:avLst/>
          </a:prstGeom>
          <a:noFill/>
          <a:ln w="9525">
            <a:noFill/>
            <a:miter lim="800000"/>
            <a:headEnd/>
            <a:tailEnd/>
          </a:ln>
        </p:spPr>
      </p:pic>
      <p:pic>
        <p:nvPicPr>
          <p:cNvPr id="1060" name="Picture 34"/>
          <p:cNvPicPr>
            <a:picLocks noChangeArrowheads="1"/>
          </p:cNvPicPr>
          <p:nvPr/>
        </p:nvPicPr>
        <p:blipFill>
          <a:blip r:embed="rId7" cstate="print"/>
          <a:srcRect/>
          <a:stretch>
            <a:fillRect/>
          </a:stretch>
        </p:blipFill>
        <p:spPr bwMode="auto">
          <a:xfrm>
            <a:off x="8237538" y="3322638"/>
            <a:ext cx="498475" cy="419100"/>
          </a:xfrm>
          <a:prstGeom prst="rect">
            <a:avLst/>
          </a:prstGeom>
          <a:noFill/>
          <a:ln w="9525">
            <a:noFill/>
            <a:miter lim="800000"/>
            <a:headEnd/>
            <a:tailEnd/>
          </a:ln>
        </p:spPr>
      </p:pic>
      <p:pic>
        <p:nvPicPr>
          <p:cNvPr id="1061" name="Picture 35"/>
          <p:cNvPicPr>
            <a:picLocks noChangeArrowheads="1"/>
          </p:cNvPicPr>
          <p:nvPr/>
        </p:nvPicPr>
        <p:blipFill>
          <a:blip r:embed="rId8" cstate="print"/>
          <a:srcRect/>
          <a:stretch>
            <a:fillRect/>
          </a:stretch>
        </p:blipFill>
        <p:spPr bwMode="auto">
          <a:xfrm>
            <a:off x="8237538" y="3814763"/>
            <a:ext cx="498475" cy="419100"/>
          </a:xfrm>
          <a:prstGeom prst="rect">
            <a:avLst/>
          </a:prstGeom>
          <a:noFill/>
          <a:ln w="9525">
            <a:noFill/>
            <a:miter lim="800000"/>
            <a:headEnd/>
            <a:tailEnd/>
          </a:ln>
        </p:spPr>
      </p:pic>
      <p:sp>
        <p:nvSpPr>
          <p:cNvPr id="1062" name="Line 36"/>
          <p:cNvSpPr>
            <a:spLocks noChangeShapeType="1"/>
          </p:cNvSpPr>
          <p:nvPr/>
        </p:nvSpPr>
        <p:spPr bwMode="auto">
          <a:xfrm>
            <a:off x="7275513" y="4037013"/>
            <a:ext cx="0" cy="95250"/>
          </a:xfrm>
          <a:prstGeom prst="line">
            <a:avLst/>
          </a:prstGeom>
          <a:noFill/>
          <a:ln w="12700">
            <a:solidFill>
              <a:schemeClr val="tx1"/>
            </a:solidFill>
            <a:round/>
            <a:headEnd/>
            <a:tailEnd/>
          </a:ln>
        </p:spPr>
        <p:txBody>
          <a:bodyPr wrap="none" anchor="ctr">
            <a:spAutoFit/>
          </a:bodyPr>
          <a:lstStyle/>
          <a:p>
            <a:endParaRPr lang="zh-CN" altLang="en-US"/>
          </a:p>
        </p:txBody>
      </p:sp>
      <p:pic>
        <p:nvPicPr>
          <p:cNvPr id="1063" name="Picture 37"/>
          <p:cNvPicPr>
            <a:picLocks noChangeArrowheads="1"/>
          </p:cNvPicPr>
          <p:nvPr/>
        </p:nvPicPr>
        <p:blipFill>
          <a:blip r:embed="rId7" cstate="print"/>
          <a:srcRect/>
          <a:stretch>
            <a:fillRect/>
          </a:stretch>
        </p:blipFill>
        <p:spPr bwMode="auto">
          <a:xfrm>
            <a:off x="8237538" y="4303713"/>
            <a:ext cx="498475" cy="419100"/>
          </a:xfrm>
          <a:prstGeom prst="rect">
            <a:avLst/>
          </a:prstGeom>
          <a:noFill/>
          <a:ln w="9525">
            <a:noFill/>
            <a:miter lim="800000"/>
            <a:headEnd/>
            <a:tailEnd/>
          </a:ln>
        </p:spPr>
      </p:pic>
      <p:sp>
        <p:nvSpPr>
          <p:cNvPr id="1064" name="Line 38"/>
          <p:cNvSpPr>
            <a:spLocks noChangeShapeType="1"/>
          </p:cNvSpPr>
          <p:nvPr/>
        </p:nvSpPr>
        <p:spPr bwMode="auto">
          <a:xfrm>
            <a:off x="7588250" y="4379913"/>
            <a:ext cx="658813" cy="112712"/>
          </a:xfrm>
          <a:prstGeom prst="line">
            <a:avLst/>
          </a:prstGeom>
          <a:noFill/>
          <a:ln w="12700">
            <a:solidFill>
              <a:schemeClr val="tx1"/>
            </a:solidFill>
            <a:round/>
            <a:headEnd/>
            <a:tailEnd/>
          </a:ln>
        </p:spPr>
        <p:txBody>
          <a:bodyPr anchor="ctr">
            <a:spAutoFit/>
          </a:bodyPr>
          <a:lstStyle/>
          <a:p>
            <a:endParaRPr lang="zh-CN" altLang="en-US"/>
          </a:p>
        </p:txBody>
      </p:sp>
      <p:sp>
        <p:nvSpPr>
          <p:cNvPr id="1065" name="Text Box 39"/>
          <p:cNvSpPr txBox="1">
            <a:spLocks noChangeArrowheads="1"/>
          </p:cNvSpPr>
          <p:nvPr/>
        </p:nvSpPr>
        <p:spPr bwMode="auto">
          <a:xfrm>
            <a:off x="6950075" y="3200400"/>
            <a:ext cx="692150" cy="1311275"/>
          </a:xfrm>
          <a:prstGeom prst="rect">
            <a:avLst/>
          </a:prstGeom>
          <a:noFill/>
          <a:ln w="12700">
            <a:noFill/>
            <a:miter lim="800000"/>
            <a:headEnd/>
            <a:tailEnd/>
          </a:ln>
        </p:spPr>
        <p:txBody>
          <a:bodyPr wrap="none">
            <a:spAutoFit/>
          </a:bodyPr>
          <a:lstStyle/>
          <a:p>
            <a:pPr eaLnBrk="0" hangingPunct="0"/>
            <a:r>
              <a:rPr lang="en-US" altLang="zh-CN" sz="8000">
                <a:solidFill>
                  <a:srgbClr val="FF0000"/>
                </a:solidFill>
              </a:rPr>
              <a:t>x</a:t>
            </a:r>
          </a:p>
        </p:txBody>
      </p:sp>
      <p:sp>
        <p:nvSpPr>
          <p:cNvPr id="1066" name="Line 40"/>
          <p:cNvSpPr>
            <a:spLocks noChangeShapeType="1"/>
          </p:cNvSpPr>
          <p:nvPr/>
        </p:nvSpPr>
        <p:spPr bwMode="auto">
          <a:xfrm flipV="1">
            <a:off x="7586663" y="3562350"/>
            <a:ext cx="646112" cy="663575"/>
          </a:xfrm>
          <a:prstGeom prst="line">
            <a:avLst/>
          </a:prstGeom>
          <a:noFill/>
          <a:ln w="12700">
            <a:solidFill>
              <a:schemeClr val="tx1"/>
            </a:solidFill>
            <a:round/>
            <a:headEnd/>
            <a:tailEnd/>
          </a:ln>
        </p:spPr>
        <p:txBody>
          <a:bodyPr wrap="none" anchor="ctr">
            <a:spAutoFit/>
          </a:bodyPr>
          <a:lstStyle/>
          <a:p>
            <a:endParaRPr lang="zh-CN" altLang="en-US"/>
          </a:p>
        </p:txBody>
      </p:sp>
      <p:sp>
        <p:nvSpPr>
          <p:cNvPr id="1067" name="Line 41"/>
          <p:cNvSpPr>
            <a:spLocks noChangeShapeType="1"/>
          </p:cNvSpPr>
          <p:nvPr/>
        </p:nvSpPr>
        <p:spPr bwMode="auto">
          <a:xfrm flipV="1">
            <a:off x="7575550" y="4022725"/>
            <a:ext cx="657225" cy="295275"/>
          </a:xfrm>
          <a:prstGeom prst="line">
            <a:avLst/>
          </a:prstGeom>
          <a:noFill/>
          <a:ln w="12700">
            <a:solidFill>
              <a:schemeClr val="tx1"/>
            </a:solidFill>
            <a:round/>
            <a:headEnd/>
            <a:tailEnd/>
          </a:ln>
        </p:spPr>
        <p:txBody>
          <a:bodyPr wrap="none" anchor="ctr">
            <a:spAutoFit/>
          </a:bodyPr>
          <a:lstStyle/>
          <a:p>
            <a:endParaRPr lang="zh-CN" altLang="en-US"/>
          </a:p>
        </p:txBody>
      </p:sp>
      <p:sp>
        <p:nvSpPr>
          <p:cNvPr id="1068" name="Rectangle 42"/>
          <p:cNvSpPr>
            <a:spLocks noGrp="1" noChangeArrowheads="1"/>
          </p:cNvSpPr>
          <p:nvPr>
            <p:ph type="body" idx="1"/>
          </p:nvPr>
        </p:nvSpPr>
        <p:spPr>
          <a:xfrm>
            <a:off x="387350" y="2071688"/>
            <a:ext cx="3968750" cy="4525962"/>
          </a:xfrm>
          <a:noFill/>
        </p:spPr>
        <p:txBody>
          <a:bodyPr/>
          <a:lstStyle/>
          <a:p>
            <a:pPr marL="266700" indent="-266700" eaLnBrk="1" hangingPunct="1">
              <a:lnSpc>
                <a:spcPct val="120000"/>
              </a:lnSpc>
              <a:buFont typeface="Wingdings" pitchFamily="2" charset="2"/>
              <a:buChar char="q"/>
            </a:pPr>
            <a:r>
              <a:rPr lang="zh-CN" altLang="en-US" sz="2000" b="0" smtClean="0">
                <a:ea typeface="宋体" charset="-122"/>
              </a:rPr>
              <a:t>无缝的服务器失败转移提供近乎</a:t>
            </a:r>
            <a:r>
              <a:rPr lang="zh-CN" altLang="zh-CN" sz="2000" b="0" smtClean="0">
                <a:ea typeface="宋体" charset="-122"/>
              </a:rPr>
              <a:t>100% </a:t>
            </a:r>
            <a:r>
              <a:rPr lang="zh-CN" altLang="en-US" sz="2000" b="0" smtClean="0">
                <a:ea typeface="宋体" charset="-122"/>
              </a:rPr>
              <a:t>应用可靠性</a:t>
            </a:r>
            <a:endParaRPr lang="zh-CN" altLang="zh-CN" sz="2000" b="0" smtClean="0">
              <a:ea typeface="宋体" charset="-122"/>
            </a:endParaRPr>
          </a:p>
          <a:p>
            <a:pPr marL="266700" indent="-266700" eaLnBrk="1" hangingPunct="1">
              <a:lnSpc>
                <a:spcPct val="120000"/>
              </a:lnSpc>
              <a:buFont typeface="Wingdings" pitchFamily="2" charset="2"/>
              <a:buChar char="q"/>
            </a:pPr>
            <a:r>
              <a:rPr lang="zh-CN" altLang="en-US" sz="2000" b="0" smtClean="0">
                <a:ea typeface="宋体" charset="-122"/>
              </a:rPr>
              <a:t>最终用户在失败转移后透明的客户端重连接</a:t>
            </a:r>
            <a:endParaRPr lang="zh-CN" altLang="zh-CN" sz="2000" b="0" smtClean="0">
              <a:ea typeface="宋体" charset="-122"/>
            </a:endParaRPr>
          </a:p>
          <a:p>
            <a:pPr marL="266700" indent="-266700" eaLnBrk="1" hangingPunct="1">
              <a:lnSpc>
                <a:spcPct val="120000"/>
              </a:lnSpc>
              <a:buFont typeface="Wingdings" pitchFamily="2" charset="2"/>
              <a:buChar char="q"/>
            </a:pPr>
            <a:r>
              <a:rPr lang="zh-CN" altLang="en-US" sz="2000" b="0" smtClean="0">
                <a:ea typeface="宋体" charset="-122"/>
              </a:rPr>
              <a:t>在失败转移后高性能的恢复</a:t>
            </a:r>
            <a:endParaRPr lang="zh-CN" altLang="zh-CN" sz="2000" b="0" smtClean="0">
              <a:ea typeface="宋体" charset="-122"/>
            </a:endParaRPr>
          </a:p>
          <a:p>
            <a:pPr marL="266700" indent="-266700" eaLnBrk="1" hangingPunct="1">
              <a:lnSpc>
                <a:spcPct val="120000"/>
              </a:lnSpc>
              <a:buFont typeface="Wingdings" pitchFamily="2" charset="2"/>
              <a:buChar char="q"/>
            </a:pPr>
            <a:r>
              <a:rPr lang="zh-CN" altLang="en-US" sz="2000" b="0" smtClean="0">
                <a:ea typeface="宋体" charset="-122"/>
              </a:rPr>
              <a:t>通过</a:t>
            </a:r>
            <a:r>
              <a:rPr lang="en-US" altLang="zh-CN" sz="2000" b="0" smtClean="0">
                <a:ea typeface="宋体" charset="-122"/>
              </a:rPr>
              <a:t>Sybase Central</a:t>
            </a:r>
            <a:r>
              <a:rPr lang="zh-CN" altLang="en-US" sz="2000" b="0" smtClean="0">
                <a:ea typeface="宋体" charset="-122"/>
              </a:rPr>
              <a:t>易于安装和管理高可用性特征</a:t>
            </a:r>
          </a:p>
        </p:txBody>
      </p:sp>
      <p:grpSp>
        <p:nvGrpSpPr>
          <p:cNvPr id="1069" name="Group 43"/>
          <p:cNvGrpSpPr>
            <a:grpSpLocks/>
          </p:cNvGrpSpPr>
          <p:nvPr/>
        </p:nvGrpSpPr>
        <p:grpSpPr bwMode="auto">
          <a:xfrm>
            <a:off x="4932363" y="5210175"/>
            <a:ext cx="3876675" cy="1627188"/>
            <a:chOff x="3024" y="2589"/>
            <a:chExt cx="2592" cy="1274"/>
          </a:xfrm>
        </p:grpSpPr>
        <p:sp>
          <p:nvSpPr>
            <p:cNvPr id="1070" name="Rectangle 44"/>
            <p:cNvSpPr>
              <a:spLocks noChangeArrowheads="1"/>
            </p:cNvSpPr>
            <p:nvPr/>
          </p:nvSpPr>
          <p:spPr bwMode="auto">
            <a:xfrm>
              <a:off x="4848" y="2832"/>
              <a:ext cx="768" cy="912"/>
            </a:xfrm>
            <a:prstGeom prst="rect">
              <a:avLst/>
            </a:prstGeom>
            <a:solidFill>
              <a:srgbClr val="99CCFF"/>
            </a:solidFill>
            <a:ln w="12700">
              <a:solidFill>
                <a:schemeClr val="tx1"/>
              </a:solidFill>
              <a:miter lim="800000"/>
              <a:headEnd type="none" w="sm" len="sm"/>
              <a:tailEnd type="none" w="sm" len="sm"/>
            </a:ln>
          </p:spPr>
          <p:txBody>
            <a:bodyPr wrap="none" anchor="ctr"/>
            <a:lstStyle/>
            <a:p>
              <a:endParaRPr lang="zh-CN" altLang="zh-CN"/>
            </a:p>
          </p:txBody>
        </p:sp>
        <p:sp>
          <p:nvSpPr>
            <p:cNvPr id="1071" name="Text Box 45"/>
            <p:cNvSpPr txBox="1">
              <a:spLocks noChangeArrowheads="1"/>
            </p:cNvSpPr>
            <p:nvPr/>
          </p:nvSpPr>
          <p:spPr bwMode="auto">
            <a:xfrm>
              <a:off x="3715" y="2628"/>
              <a:ext cx="1040" cy="502"/>
            </a:xfrm>
            <a:prstGeom prst="rect">
              <a:avLst/>
            </a:prstGeom>
            <a:noFill/>
            <a:ln w="12700">
              <a:noFill/>
              <a:miter lim="800000"/>
              <a:headEnd type="none" w="sm" len="sm"/>
              <a:tailEnd type="none" w="sm" len="sm"/>
            </a:ln>
          </p:spPr>
          <p:txBody>
            <a:bodyPr wrap="none">
              <a:spAutoFit/>
            </a:bodyPr>
            <a:lstStyle/>
            <a:p>
              <a:pPr algn="ctr"/>
              <a:r>
                <a:rPr lang="zh-CN" altLang="en-US">
                  <a:latin typeface="Times New Roman" pitchFamily="18" charset="0"/>
                </a:rPr>
                <a:t>自动的</a:t>
              </a:r>
            </a:p>
            <a:p>
              <a:pPr algn="ctr"/>
              <a:r>
                <a:rPr lang="zh-CN" altLang="en-US">
                  <a:latin typeface="Times New Roman" pitchFamily="18" charset="0"/>
                </a:rPr>
                <a:t>客户失败转移</a:t>
              </a:r>
            </a:p>
          </p:txBody>
        </p:sp>
        <p:graphicFrame>
          <p:nvGraphicFramePr>
            <p:cNvPr id="1030" name="Object 46"/>
            <p:cNvGraphicFramePr>
              <a:graphicFrameLocks noChangeAspect="1"/>
            </p:cNvGraphicFramePr>
            <p:nvPr/>
          </p:nvGraphicFramePr>
          <p:xfrm>
            <a:off x="3024" y="2784"/>
            <a:ext cx="595" cy="743"/>
          </p:xfrm>
          <a:graphic>
            <a:graphicData uri="http://schemas.openxmlformats.org/presentationml/2006/ole">
              <p:oleObj spid="_x0000_s1030" name="Clip" r:id="rId11" imgW="944280" imgH="1180440" progId="">
                <p:embed/>
              </p:oleObj>
            </a:graphicData>
          </a:graphic>
        </p:graphicFrame>
        <p:sp>
          <p:nvSpPr>
            <p:cNvPr id="1072" name="Line 47"/>
            <p:cNvSpPr>
              <a:spLocks noChangeShapeType="1"/>
            </p:cNvSpPr>
            <p:nvPr/>
          </p:nvSpPr>
          <p:spPr bwMode="auto">
            <a:xfrm>
              <a:off x="3744" y="3152"/>
              <a:ext cx="1296" cy="256"/>
            </a:xfrm>
            <a:prstGeom prst="line">
              <a:avLst/>
            </a:prstGeom>
            <a:noFill/>
            <a:ln w="38100">
              <a:solidFill>
                <a:schemeClr val="tx1"/>
              </a:solidFill>
              <a:round/>
              <a:headEnd type="none" w="sm" len="sm"/>
              <a:tailEnd type="triangle" w="med" len="lg"/>
            </a:ln>
          </p:spPr>
          <p:txBody>
            <a:bodyPr wrap="none" anchor="ctr"/>
            <a:lstStyle/>
            <a:p>
              <a:endParaRPr lang="zh-CN" altLang="en-US"/>
            </a:p>
          </p:txBody>
        </p:sp>
        <p:pic>
          <p:nvPicPr>
            <p:cNvPr id="1073" name="Picture 48"/>
            <p:cNvPicPr>
              <a:picLocks noChangeAspect="1" noChangeArrowheads="1"/>
            </p:cNvPicPr>
            <p:nvPr/>
          </p:nvPicPr>
          <p:blipFill>
            <a:blip r:embed="rId5" cstate="print"/>
            <a:srcRect/>
            <a:stretch>
              <a:fillRect/>
            </a:stretch>
          </p:blipFill>
          <p:spPr bwMode="auto">
            <a:xfrm>
              <a:off x="5040" y="3299"/>
              <a:ext cx="432" cy="406"/>
            </a:xfrm>
            <a:prstGeom prst="rect">
              <a:avLst/>
            </a:prstGeom>
            <a:noFill/>
            <a:ln w="9525">
              <a:noFill/>
              <a:miter lim="800000"/>
              <a:headEnd/>
              <a:tailEnd/>
            </a:ln>
          </p:spPr>
        </p:pic>
        <p:sp>
          <p:nvSpPr>
            <p:cNvPr id="1074" name="Line 49"/>
            <p:cNvSpPr>
              <a:spLocks noChangeShapeType="1"/>
            </p:cNvSpPr>
            <p:nvPr/>
          </p:nvSpPr>
          <p:spPr bwMode="auto">
            <a:xfrm>
              <a:off x="3744" y="3485"/>
              <a:ext cx="1296" cy="0"/>
            </a:xfrm>
            <a:prstGeom prst="line">
              <a:avLst/>
            </a:prstGeom>
            <a:noFill/>
            <a:ln w="38100">
              <a:solidFill>
                <a:schemeClr val="tx1"/>
              </a:solidFill>
              <a:round/>
              <a:headEnd type="none" w="sm" len="sm"/>
              <a:tailEnd type="triangle" w="med" len="lg"/>
            </a:ln>
          </p:spPr>
          <p:txBody>
            <a:bodyPr wrap="none" anchor="ctr"/>
            <a:lstStyle/>
            <a:p>
              <a:endParaRPr lang="zh-CN" altLang="en-US"/>
            </a:p>
          </p:txBody>
        </p:sp>
        <p:pic>
          <p:nvPicPr>
            <p:cNvPr id="1075" name="Picture 50"/>
            <p:cNvPicPr>
              <a:picLocks noChangeAspect="1" noChangeArrowheads="1"/>
            </p:cNvPicPr>
            <p:nvPr/>
          </p:nvPicPr>
          <p:blipFill>
            <a:blip r:embed="rId5" cstate="print"/>
            <a:srcRect/>
            <a:stretch>
              <a:fillRect/>
            </a:stretch>
          </p:blipFill>
          <p:spPr bwMode="auto">
            <a:xfrm>
              <a:off x="5040" y="2855"/>
              <a:ext cx="432" cy="406"/>
            </a:xfrm>
            <a:prstGeom prst="rect">
              <a:avLst/>
            </a:prstGeom>
            <a:noFill/>
            <a:ln w="9525">
              <a:noFill/>
              <a:miter lim="800000"/>
              <a:headEnd/>
              <a:tailEnd/>
            </a:ln>
          </p:spPr>
        </p:pic>
        <p:graphicFrame>
          <p:nvGraphicFramePr>
            <p:cNvPr id="1031" name="Object 51"/>
            <p:cNvGraphicFramePr>
              <a:graphicFrameLocks noChangeAspect="1"/>
            </p:cNvGraphicFramePr>
            <p:nvPr/>
          </p:nvGraphicFramePr>
          <p:xfrm>
            <a:off x="3024" y="3120"/>
            <a:ext cx="595" cy="743"/>
          </p:xfrm>
          <a:graphic>
            <a:graphicData uri="http://schemas.openxmlformats.org/presentationml/2006/ole">
              <p:oleObj spid="_x0000_s1031" name="Clip" r:id="rId12" imgW="944280" imgH="1180440" progId="">
                <p:embed/>
              </p:oleObj>
            </a:graphicData>
          </a:graphic>
        </p:graphicFrame>
        <p:sp>
          <p:nvSpPr>
            <p:cNvPr id="1076" name="Line 52"/>
            <p:cNvSpPr>
              <a:spLocks noChangeShapeType="1"/>
            </p:cNvSpPr>
            <p:nvPr/>
          </p:nvSpPr>
          <p:spPr bwMode="auto">
            <a:xfrm>
              <a:off x="3744" y="3120"/>
              <a:ext cx="1296" cy="0"/>
            </a:xfrm>
            <a:prstGeom prst="line">
              <a:avLst/>
            </a:prstGeom>
            <a:noFill/>
            <a:ln w="38100">
              <a:solidFill>
                <a:schemeClr val="tx1"/>
              </a:solidFill>
              <a:prstDash val="dash"/>
              <a:round/>
              <a:headEnd type="none" w="sm" len="sm"/>
              <a:tailEnd type="triangle" w="med" len="lg"/>
            </a:ln>
          </p:spPr>
          <p:txBody>
            <a:bodyPr wrap="none" anchor="ctr"/>
            <a:lstStyle/>
            <a:p>
              <a:endParaRPr lang="zh-CN" altLang="en-US"/>
            </a:p>
          </p:txBody>
        </p:sp>
        <p:sp>
          <p:nvSpPr>
            <p:cNvPr id="1077" name="Arc 53"/>
            <p:cNvSpPr>
              <a:spLocks/>
            </p:cNvSpPr>
            <p:nvPr/>
          </p:nvSpPr>
          <p:spPr bwMode="auto">
            <a:xfrm>
              <a:off x="3764" y="3113"/>
              <a:ext cx="1152" cy="199"/>
            </a:xfrm>
            <a:custGeom>
              <a:avLst/>
              <a:gdLst>
                <a:gd name="T0" fmla="*/ 0 w 21600"/>
                <a:gd name="T1" fmla="*/ 0 h 24873"/>
                <a:gd name="T2" fmla="*/ 0 w 21600"/>
                <a:gd name="T3" fmla="*/ 0 h 24873"/>
                <a:gd name="T4" fmla="*/ 0 w 21600"/>
                <a:gd name="T5" fmla="*/ 0 h 24873"/>
                <a:gd name="T6" fmla="*/ 0 60000 65536"/>
                <a:gd name="T7" fmla="*/ 0 60000 65536"/>
                <a:gd name="T8" fmla="*/ 0 60000 65536"/>
                <a:gd name="T9" fmla="*/ 0 w 21600"/>
                <a:gd name="T10" fmla="*/ 0 h 24873"/>
                <a:gd name="T11" fmla="*/ 21600 w 21600"/>
                <a:gd name="T12" fmla="*/ 24873 h 24873"/>
              </a:gdLst>
              <a:ahLst/>
              <a:cxnLst>
                <a:cxn ang="T6">
                  <a:pos x="T0" y="T1"/>
                </a:cxn>
                <a:cxn ang="T7">
                  <a:pos x="T2" y="T3"/>
                </a:cxn>
                <a:cxn ang="T8">
                  <a:pos x="T4" y="T5"/>
                </a:cxn>
              </a:cxnLst>
              <a:rect l="T9" t="T10" r="T11" b="T12"/>
              <a:pathLst>
                <a:path w="21600" h="24873" fill="none" extrusionOk="0">
                  <a:moveTo>
                    <a:pt x="133" y="0"/>
                  </a:moveTo>
                  <a:cubicBezTo>
                    <a:pt x="12010" y="74"/>
                    <a:pt x="21600" y="9722"/>
                    <a:pt x="21600" y="21600"/>
                  </a:cubicBezTo>
                  <a:cubicBezTo>
                    <a:pt x="21600" y="22695"/>
                    <a:pt x="21516" y="23789"/>
                    <a:pt x="21350" y="24872"/>
                  </a:cubicBezTo>
                </a:path>
                <a:path w="21600" h="24873" stroke="0" extrusionOk="0">
                  <a:moveTo>
                    <a:pt x="133" y="0"/>
                  </a:moveTo>
                  <a:cubicBezTo>
                    <a:pt x="12010" y="74"/>
                    <a:pt x="21600" y="9722"/>
                    <a:pt x="21600" y="21600"/>
                  </a:cubicBezTo>
                  <a:cubicBezTo>
                    <a:pt x="21600" y="22695"/>
                    <a:pt x="21516" y="23789"/>
                    <a:pt x="21350" y="24872"/>
                  </a:cubicBezTo>
                  <a:lnTo>
                    <a:pt x="0" y="21600"/>
                  </a:lnTo>
                  <a:close/>
                </a:path>
              </a:pathLst>
            </a:custGeom>
            <a:noFill/>
            <a:ln w="38100">
              <a:solidFill>
                <a:srgbClr val="FC0128"/>
              </a:solidFill>
              <a:prstDash val="sysDot"/>
              <a:round/>
              <a:headEnd/>
              <a:tailEnd type="triangle" w="med" len="med"/>
            </a:ln>
          </p:spPr>
          <p:txBody>
            <a:bodyPr wrap="none" anchor="ctr"/>
            <a:lstStyle/>
            <a:p>
              <a:endParaRPr lang="zh-CN" altLang="en-US"/>
            </a:p>
          </p:txBody>
        </p:sp>
        <p:sp>
          <p:nvSpPr>
            <p:cNvPr id="1078" name="Text Box 54"/>
            <p:cNvSpPr txBox="1">
              <a:spLocks noChangeArrowheads="1"/>
            </p:cNvSpPr>
            <p:nvPr/>
          </p:nvSpPr>
          <p:spPr bwMode="auto">
            <a:xfrm>
              <a:off x="5030" y="2589"/>
              <a:ext cx="463" cy="1027"/>
            </a:xfrm>
            <a:prstGeom prst="rect">
              <a:avLst/>
            </a:prstGeom>
            <a:noFill/>
            <a:ln w="12700">
              <a:noFill/>
              <a:miter lim="800000"/>
              <a:headEnd/>
              <a:tailEnd/>
            </a:ln>
          </p:spPr>
          <p:txBody>
            <a:bodyPr wrap="none">
              <a:spAutoFit/>
            </a:bodyPr>
            <a:lstStyle/>
            <a:p>
              <a:pPr eaLnBrk="0" hangingPunct="0"/>
              <a:r>
                <a:rPr lang="en-US" altLang="zh-CN" sz="8000">
                  <a:solidFill>
                    <a:srgbClr val="FF0000"/>
                  </a:solidFill>
                </a:rPr>
                <a:t>x</a:t>
              </a:r>
            </a:p>
          </p:txBody>
        </p:sp>
      </p:gr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0" y="12700"/>
            <a:ext cx="6775450" cy="1143000"/>
          </a:xfrm>
        </p:spPr>
        <p:txBody>
          <a:bodyPr/>
          <a:lstStyle/>
          <a:p>
            <a:pPr eaLnBrk="1" hangingPunct="1">
              <a:defRPr/>
            </a:pPr>
            <a:r>
              <a:rPr lang="zh-CN" altLang="en-US" smtClean="0">
                <a:effectLst>
                  <a:outerShdw blurRad="38100" dist="38100" dir="2700000" algn="tl">
                    <a:srgbClr val="000000"/>
                  </a:outerShdw>
                </a:effectLst>
                <a:ea typeface="宋体" pitchFamily="2" charset="-122"/>
              </a:rPr>
              <a:t>案例：</a:t>
            </a:r>
            <a:r>
              <a:rPr lang="en-US" altLang="zh-CN" smtClean="0">
                <a:effectLst>
                  <a:outerShdw blurRad="38100" dist="38100" dir="2700000" algn="tl">
                    <a:srgbClr val="000000"/>
                  </a:outerShdw>
                </a:effectLst>
                <a:ea typeface="宋体" pitchFamily="2" charset="-122"/>
              </a:rPr>
              <a:t/>
            </a:r>
            <a:br>
              <a:rPr lang="en-US" altLang="zh-CN" smtClean="0">
                <a:effectLst>
                  <a:outerShdw blurRad="38100" dist="38100" dir="2700000" algn="tl">
                    <a:srgbClr val="000000"/>
                  </a:outerShdw>
                </a:effectLst>
                <a:ea typeface="宋体" pitchFamily="2" charset="-122"/>
              </a:rPr>
            </a:br>
            <a:r>
              <a:rPr lang="zh-CN" altLang="en-US" smtClean="0">
                <a:effectLst>
                  <a:outerShdw blurRad="38100" dist="38100" dir="2700000" algn="tl">
                    <a:srgbClr val="000000"/>
                  </a:outerShdw>
                </a:effectLst>
                <a:ea typeface="宋体" pitchFamily="2" charset="-122"/>
              </a:rPr>
              <a:t>风云二号 </a:t>
            </a:r>
            <a:r>
              <a:rPr lang="en-US" altLang="zh-CN" smtClean="0">
                <a:effectLst>
                  <a:outerShdw blurRad="38100" dist="38100" dir="2700000" algn="tl">
                    <a:srgbClr val="000000"/>
                  </a:outerShdw>
                </a:effectLst>
                <a:ea typeface="宋体" pitchFamily="2" charset="-122"/>
              </a:rPr>
              <a:t>HA</a:t>
            </a:r>
            <a:endParaRPr lang="zh-CN" altLang="en-US" smtClean="0">
              <a:effectLst>
                <a:outerShdw blurRad="38100" dist="38100" dir="2700000" algn="tl">
                  <a:srgbClr val="000000"/>
                </a:outerShdw>
              </a:effectLst>
              <a:ea typeface="宋体" pitchFamily="2" charset="-122"/>
            </a:endParaRPr>
          </a:p>
        </p:txBody>
      </p:sp>
      <p:sp>
        <p:nvSpPr>
          <p:cNvPr id="2052" name="Rectangle 8"/>
          <p:cNvSpPr>
            <a:spLocks noChangeArrowheads="1"/>
          </p:cNvSpPr>
          <p:nvPr/>
        </p:nvSpPr>
        <p:spPr bwMode="auto">
          <a:xfrm>
            <a:off x="0" y="1790700"/>
            <a:ext cx="4357688" cy="3170238"/>
          </a:xfrm>
          <a:prstGeom prst="rect">
            <a:avLst/>
          </a:prstGeom>
          <a:noFill/>
          <a:ln w="9525">
            <a:noFill/>
            <a:miter lim="800000"/>
            <a:headEnd/>
            <a:tailEnd/>
          </a:ln>
        </p:spPr>
        <p:txBody>
          <a:bodyPr anchor="ctr">
            <a:spAutoFit/>
          </a:bodyPr>
          <a:lstStyle/>
          <a:p>
            <a:pPr marL="266700" indent="-266700">
              <a:buFont typeface="Wingdings" pitchFamily="2" charset="2"/>
              <a:buChar char="q"/>
            </a:pPr>
            <a:r>
              <a:rPr lang="zh-CN" sz="2000">
                <a:latin typeface="宋体" charset="-122"/>
              </a:rPr>
              <a:t>风云二号气象卫星是我国静止气象卫星系列的第一颗业务卫星，地面应用系统的任务是接收处理我国研制的静止业务气象卫星的观测资料，生成各种应用产品，供天气预报及国民经济各部门使用。</a:t>
            </a:r>
            <a:r>
              <a:rPr lang="zh-CN" altLang="en-US" sz="2000">
                <a:latin typeface="宋体" charset="-122"/>
              </a:rPr>
              <a:t> </a:t>
            </a:r>
            <a:endParaRPr lang="zh-CN" sz="2000">
              <a:latin typeface="宋体" charset="-122"/>
            </a:endParaRPr>
          </a:p>
          <a:p>
            <a:pPr marL="266700" indent="-266700">
              <a:buFont typeface="Wingdings" pitchFamily="2" charset="2"/>
              <a:buChar char="q"/>
            </a:pPr>
            <a:endParaRPr lang="zh-CN" sz="2000">
              <a:latin typeface="宋体" charset="-122"/>
            </a:endParaRPr>
          </a:p>
          <a:p>
            <a:pPr marL="266700" indent="-266700">
              <a:buFont typeface="Wingdings" pitchFamily="2" charset="2"/>
              <a:buChar char="q"/>
            </a:pPr>
            <a:r>
              <a:rPr lang="zh-CN" sz="2000">
                <a:latin typeface="宋体" charset="-122"/>
              </a:rPr>
              <a:t>风云二号静止气象卫星应用系统采用了</a:t>
            </a:r>
            <a:r>
              <a:rPr lang="en-US" altLang="zh-CN" sz="2000">
                <a:latin typeface="宋体" charset="-122"/>
              </a:rPr>
              <a:t>Sybase ASE HA</a:t>
            </a:r>
            <a:r>
              <a:rPr lang="zh-CN" sz="2000">
                <a:latin typeface="宋体" charset="-122"/>
              </a:rPr>
              <a:t>，保证整个系统</a:t>
            </a:r>
            <a:r>
              <a:rPr lang="en-US" altLang="zh-CN" sz="2000">
                <a:latin typeface="宋体" charset="-122"/>
              </a:rPr>
              <a:t>7×24</a:t>
            </a:r>
            <a:r>
              <a:rPr lang="zh-CN" sz="2000">
                <a:latin typeface="宋体" charset="-122"/>
              </a:rPr>
              <a:t>的连续运转；</a:t>
            </a:r>
            <a:r>
              <a:rPr lang="zh-CN" altLang="en-US" sz="2000">
                <a:latin typeface="宋体" charset="-122"/>
              </a:rPr>
              <a:t> </a:t>
            </a:r>
          </a:p>
        </p:txBody>
      </p:sp>
      <p:sp>
        <p:nvSpPr>
          <p:cNvPr id="2053" name="Rectangle 12"/>
          <p:cNvSpPr>
            <a:spLocks noChangeArrowheads="1"/>
          </p:cNvSpPr>
          <p:nvPr/>
        </p:nvSpPr>
        <p:spPr bwMode="auto">
          <a:xfrm>
            <a:off x="0" y="1757363"/>
            <a:ext cx="9144000" cy="0"/>
          </a:xfrm>
          <a:prstGeom prst="rect">
            <a:avLst/>
          </a:prstGeom>
          <a:noFill/>
          <a:ln w="9525">
            <a:noFill/>
            <a:miter lim="800000"/>
            <a:headEnd/>
            <a:tailEnd/>
          </a:ln>
        </p:spPr>
        <p:txBody>
          <a:bodyPr wrap="none" anchor="ctr">
            <a:spAutoFit/>
          </a:bodyPr>
          <a:lstStyle/>
          <a:p>
            <a:endParaRPr lang="zh-CN" altLang="zh-CN"/>
          </a:p>
        </p:txBody>
      </p:sp>
      <p:graphicFrame>
        <p:nvGraphicFramePr>
          <p:cNvPr id="2050" name="Object 11"/>
          <p:cNvGraphicFramePr>
            <a:graphicFrameLocks noChangeAspect="1"/>
          </p:cNvGraphicFramePr>
          <p:nvPr/>
        </p:nvGraphicFramePr>
        <p:xfrm>
          <a:off x="4356100" y="1844675"/>
          <a:ext cx="4787900" cy="4117975"/>
        </p:xfrm>
        <a:graphic>
          <a:graphicData uri="http://schemas.openxmlformats.org/presentationml/2006/ole">
            <p:oleObj spid="_x0000_s2050" r:id="rId3" imgW="6185106" imgH="5309997" progId="Visio.Drawing.11">
              <p:embed/>
            </p:oleObj>
          </a:graphicData>
        </a:graphic>
      </p:graphicFrame>
      <p:sp>
        <p:nvSpPr>
          <p:cNvPr id="2054" name="WordArt 13"/>
          <p:cNvSpPr>
            <a:spLocks noChangeArrowheads="1" noChangeShapeType="1" noTextEdit="1"/>
          </p:cNvSpPr>
          <p:nvPr/>
        </p:nvSpPr>
        <p:spPr bwMode="auto">
          <a:xfrm>
            <a:off x="2000250" y="5202238"/>
            <a:ext cx="1873250" cy="1655762"/>
          </a:xfrm>
          <a:prstGeom prst="rect">
            <a:avLst/>
          </a:prstGeom>
        </p:spPr>
        <p:txBody>
          <a:bodyPr wrap="none" fromWordArt="1">
            <a:prstTxWarp prst="textPlain">
              <a:avLst>
                <a:gd name="adj" fmla="val 50000"/>
              </a:avLst>
            </a:prstTxWarp>
          </a:bodyPr>
          <a:lstStyle/>
          <a:p>
            <a:pPr algn="ctr"/>
            <a:r>
              <a:rPr lang="zh-CN" alt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mn-ea"/>
                <a:ea typeface="+mn-ea"/>
                <a:cs typeface="+mn-ea"/>
              </a:rPr>
              <a:t>四川电力</a:t>
            </a:r>
          </a:p>
          <a:p>
            <a:pPr algn="ctr"/>
            <a:r>
              <a:rPr lang="zh-CN" alt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mn-ea"/>
                <a:ea typeface="+mn-ea"/>
                <a:cs typeface="+mn-ea"/>
              </a:rPr>
              <a:t>铁路客票</a:t>
            </a:r>
          </a:p>
          <a:p>
            <a:pPr algn="ctr"/>
            <a:r>
              <a:rPr lang="zh-CN" alt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mn-ea"/>
                <a:ea typeface="+mn-ea"/>
                <a:cs typeface="+mn-ea"/>
              </a:rPr>
              <a:t>电信，联通</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zh-CN" altLang="en-US">
                <a:ea typeface="宋体" pitchFamily="2" charset="-122"/>
              </a:rPr>
              <a:t>系统扩展与挑战</a:t>
            </a:r>
            <a:endParaRPr lang="en-US" altLang="zh-CN">
              <a:ea typeface="宋体" pitchFamily="2" charset="-122"/>
            </a:endParaRPr>
          </a:p>
        </p:txBody>
      </p:sp>
      <p:sp>
        <p:nvSpPr>
          <p:cNvPr id="277507" name="Rectangle 3"/>
          <p:cNvSpPr>
            <a:spLocks noGrp="1" noChangeArrowheads="1"/>
          </p:cNvSpPr>
          <p:nvPr>
            <p:ph type="body" idx="1"/>
          </p:nvPr>
        </p:nvSpPr>
        <p:spPr>
          <a:xfrm>
            <a:off x="4572000" y="3581400"/>
            <a:ext cx="4267200" cy="2895600"/>
          </a:xfrm>
        </p:spPr>
        <p:txBody>
          <a:bodyPr/>
          <a:lstStyle/>
          <a:p>
            <a:pPr>
              <a:buFont typeface="Wingdings" pitchFamily="2" charset="2"/>
              <a:buNone/>
            </a:pPr>
            <a:r>
              <a:rPr lang="zh-CN" altLang="en-US" sz="1800" dirty="0">
                <a:ea typeface="宋体" pitchFamily="2" charset="-122"/>
              </a:rPr>
              <a:t>系统扩展：</a:t>
            </a:r>
          </a:p>
          <a:p>
            <a:pPr>
              <a:buFont typeface="Wingdings" pitchFamily="2" charset="2"/>
              <a:buNone/>
            </a:pPr>
            <a:endParaRPr lang="zh-CN" altLang="en-US" sz="1800" dirty="0">
              <a:ea typeface="宋体" pitchFamily="2" charset="-122"/>
            </a:endParaRPr>
          </a:p>
          <a:p>
            <a:r>
              <a:rPr lang="zh-CN" altLang="en-US" sz="1800" dirty="0">
                <a:ea typeface="宋体" pitchFamily="2" charset="-122"/>
              </a:rPr>
              <a:t>向上</a:t>
            </a:r>
            <a:r>
              <a:rPr lang="zh-CN" altLang="en-US" sz="1800" dirty="0" smtClean="0">
                <a:ea typeface="宋体" pitchFamily="2" charset="-122"/>
              </a:rPr>
              <a:t>扩展 </a:t>
            </a:r>
            <a:r>
              <a:rPr lang="en-US" altLang="zh-CN" sz="1800" dirty="0" smtClean="0">
                <a:ea typeface="宋体" pitchFamily="2" charset="-122"/>
              </a:rPr>
              <a:t>(Scale Up)</a:t>
            </a:r>
            <a:endParaRPr lang="en-US" altLang="zh-CN" sz="1800" dirty="0">
              <a:ea typeface="宋体" pitchFamily="2" charset="-122"/>
            </a:endParaRPr>
          </a:p>
          <a:p>
            <a:pPr>
              <a:buFont typeface="Wingdings" pitchFamily="2" charset="2"/>
              <a:buNone/>
            </a:pPr>
            <a:r>
              <a:rPr lang="zh-CN" altLang="en-US" sz="1800" dirty="0">
                <a:ea typeface="宋体" pitchFamily="2" charset="-122"/>
              </a:rPr>
              <a:t>	向单一节点添加硬件设备或将其升级为一个大型节点。</a:t>
            </a:r>
          </a:p>
          <a:p>
            <a:pPr>
              <a:lnSpc>
                <a:spcPct val="200000"/>
              </a:lnSpc>
            </a:pPr>
            <a:r>
              <a:rPr lang="zh-CN" altLang="en-US" sz="1800" dirty="0">
                <a:ea typeface="宋体" pitchFamily="2" charset="-122"/>
              </a:rPr>
              <a:t>向外</a:t>
            </a:r>
            <a:r>
              <a:rPr lang="zh-CN" altLang="en-US" sz="1800" dirty="0" smtClean="0">
                <a:ea typeface="宋体" pitchFamily="2" charset="-122"/>
              </a:rPr>
              <a:t>扩展 </a:t>
            </a:r>
            <a:r>
              <a:rPr lang="en-US" altLang="zh-CN" sz="1800" dirty="0" smtClean="0">
                <a:ea typeface="宋体" pitchFamily="2" charset="-122"/>
              </a:rPr>
              <a:t>(Scale Out)</a:t>
            </a:r>
            <a:endParaRPr lang="en-US" altLang="zh-CN" sz="1800" dirty="0">
              <a:ea typeface="宋体" pitchFamily="2" charset="-122"/>
            </a:endParaRPr>
          </a:p>
          <a:p>
            <a:pPr>
              <a:buFont typeface="Wingdings" pitchFamily="2" charset="2"/>
              <a:buNone/>
            </a:pPr>
            <a:r>
              <a:rPr lang="zh-CN" altLang="en-US" sz="1800" dirty="0">
                <a:ea typeface="宋体" pitchFamily="2" charset="-122"/>
              </a:rPr>
              <a:t>	添加更多节点并将数据及工作负载分布于这些节点当中。</a:t>
            </a:r>
          </a:p>
        </p:txBody>
      </p:sp>
      <p:pic>
        <p:nvPicPr>
          <p:cNvPr id="277508" name="Picture 4" descr="ssmsam01"/>
          <p:cNvPicPr>
            <a:picLocks noChangeAspect="1" noChangeArrowheads="1"/>
          </p:cNvPicPr>
          <p:nvPr/>
        </p:nvPicPr>
        <p:blipFill>
          <a:blip r:embed="rId3" cstate="print"/>
          <a:srcRect/>
          <a:stretch>
            <a:fillRect/>
          </a:stretch>
        </p:blipFill>
        <p:spPr bwMode="auto">
          <a:xfrm>
            <a:off x="4953000" y="1295400"/>
            <a:ext cx="3276600" cy="2209800"/>
          </a:xfrm>
          <a:prstGeom prst="rect">
            <a:avLst/>
          </a:prstGeom>
          <a:noFill/>
        </p:spPr>
      </p:pic>
      <p:sp>
        <p:nvSpPr>
          <p:cNvPr id="277509" name="Text Box 5"/>
          <p:cNvSpPr txBox="1">
            <a:spLocks noChangeArrowheads="1"/>
          </p:cNvSpPr>
          <p:nvPr/>
        </p:nvSpPr>
        <p:spPr bwMode="auto">
          <a:xfrm>
            <a:off x="304800" y="1295400"/>
            <a:ext cx="4191000" cy="3746500"/>
          </a:xfrm>
          <a:prstGeom prst="rect">
            <a:avLst/>
          </a:prstGeom>
          <a:noFill/>
          <a:ln w="9525">
            <a:noFill/>
            <a:miter lim="800000"/>
            <a:headEnd/>
            <a:tailEnd/>
          </a:ln>
          <a:effectLst/>
        </p:spPr>
        <p:txBody>
          <a:bodyPr>
            <a:spAutoFit/>
          </a:bodyPr>
          <a:lstStyle/>
          <a:p>
            <a:pPr>
              <a:lnSpc>
                <a:spcPct val="220000"/>
              </a:lnSpc>
              <a:buClr>
                <a:schemeClr val="tx1"/>
              </a:buClr>
              <a:buFont typeface="Wingdings" pitchFamily="2" charset="2"/>
              <a:buChar char="Ø"/>
            </a:pPr>
            <a:r>
              <a:rPr lang="zh-CN" altLang="en-US" sz="2000">
                <a:solidFill>
                  <a:schemeClr val="tx1"/>
                </a:solidFill>
                <a:ea typeface="黑体" pitchFamily="2" charset="-122"/>
              </a:rPr>
              <a:t>增大数据库规模</a:t>
            </a:r>
          </a:p>
          <a:p>
            <a:pPr>
              <a:lnSpc>
                <a:spcPct val="220000"/>
              </a:lnSpc>
              <a:buClr>
                <a:schemeClr val="tx1"/>
              </a:buClr>
              <a:buFont typeface="Wingdings" pitchFamily="2" charset="2"/>
              <a:buChar char="Ø"/>
            </a:pPr>
            <a:r>
              <a:rPr lang="zh-CN" altLang="en-US" sz="2000">
                <a:solidFill>
                  <a:schemeClr val="tx1"/>
                </a:solidFill>
                <a:ea typeface="黑体" pitchFamily="2" charset="-122"/>
              </a:rPr>
              <a:t>增加用户数量与网络负载</a:t>
            </a:r>
          </a:p>
          <a:p>
            <a:pPr>
              <a:lnSpc>
                <a:spcPct val="220000"/>
              </a:lnSpc>
              <a:buFont typeface="Wingdings" pitchFamily="2" charset="2"/>
              <a:buChar char="Ø"/>
            </a:pPr>
            <a:r>
              <a:rPr lang="zh-CN" altLang="en-US" sz="2000">
                <a:solidFill>
                  <a:schemeClr val="tx1"/>
                </a:solidFill>
                <a:ea typeface="黑体" pitchFamily="2" charset="-122"/>
              </a:rPr>
              <a:t>增大事务复杂性</a:t>
            </a:r>
          </a:p>
          <a:p>
            <a:pPr>
              <a:lnSpc>
                <a:spcPct val="220000"/>
              </a:lnSpc>
              <a:buFont typeface="Wingdings" pitchFamily="2" charset="2"/>
              <a:buChar char="Ø"/>
            </a:pPr>
            <a:r>
              <a:rPr lang="zh-CN" altLang="en-US" sz="2000">
                <a:solidFill>
                  <a:schemeClr val="tx1"/>
                </a:solidFill>
                <a:ea typeface="黑体" pitchFamily="2" charset="-122"/>
              </a:rPr>
              <a:t>增加应用数量</a:t>
            </a:r>
          </a:p>
          <a:p>
            <a:pPr>
              <a:lnSpc>
                <a:spcPct val="220000"/>
              </a:lnSpc>
              <a:buFont typeface="Wingdings" pitchFamily="2" charset="2"/>
              <a:buChar char="Ø"/>
            </a:pPr>
            <a:r>
              <a:rPr lang="zh-CN" altLang="en-US" sz="2000">
                <a:solidFill>
                  <a:schemeClr val="tx1"/>
                </a:solidFill>
                <a:ea typeface="黑体" pitchFamily="2" charset="-122"/>
              </a:rPr>
              <a:t>增加服务器数量</a:t>
            </a:r>
          </a:p>
          <a:p>
            <a:r>
              <a:rPr lang="zh-CN" altLang="en-US" sz="2000">
                <a:solidFill>
                  <a:schemeClr val="tx1"/>
                </a:solidFill>
                <a:ea typeface="宋体" pitchFamily="2" charset="-122"/>
              </a:rPr>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0" y="228600"/>
            <a:ext cx="6643702" cy="533400"/>
          </a:xfrm>
        </p:spPr>
        <p:txBody>
          <a:bodyPr/>
          <a:lstStyle/>
          <a:p>
            <a:r>
              <a:rPr lang="zh-CN" altLang="en-US">
                <a:ea typeface="宋体" pitchFamily="2" charset="-122"/>
              </a:rPr>
              <a:t>向上扩展、向外扩展与速度提升 </a:t>
            </a:r>
          </a:p>
        </p:txBody>
      </p:sp>
      <p:sp>
        <p:nvSpPr>
          <p:cNvPr id="281603" name="Line 3"/>
          <p:cNvSpPr>
            <a:spLocks noChangeShapeType="1"/>
          </p:cNvSpPr>
          <p:nvPr/>
        </p:nvSpPr>
        <p:spPr bwMode="auto">
          <a:xfrm>
            <a:off x="1200150" y="4065588"/>
            <a:ext cx="1219200" cy="0"/>
          </a:xfrm>
          <a:prstGeom prst="line">
            <a:avLst/>
          </a:prstGeom>
          <a:noFill/>
          <a:ln w="25400">
            <a:solidFill>
              <a:schemeClr val="tx1"/>
            </a:solidFill>
            <a:round/>
            <a:headEnd type="none" w="sm" len="sm"/>
            <a:tailEnd type="stealth" w="med" len="lg"/>
          </a:ln>
          <a:effectLst/>
        </p:spPr>
        <p:txBody>
          <a:bodyPr/>
          <a:lstStyle/>
          <a:p>
            <a:endParaRPr lang="zh-CN" altLang="en-US"/>
          </a:p>
        </p:txBody>
      </p:sp>
      <p:sp>
        <p:nvSpPr>
          <p:cNvPr id="281604" name="Line 4"/>
          <p:cNvSpPr>
            <a:spLocks noChangeShapeType="1"/>
          </p:cNvSpPr>
          <p:nvPr/>
        </p:nvSpPr>
        <p:spPr bwMode="auto">
          <a:xfrm>
            <a:off x="1200150" y="4903788"/>
            <a:ext cx="1219200" cy="0"/>
          </a:xfrm>
          <a:prstGeom prst="line">
            <a:avLst/>
          </a:prstGeom>
          <a:noFill/>
          <a:ln w="25400">
            <a:solidFill>
              <a:schemeClr val="tx1"/>
            </a:solidFill>
            <a:round/>
            <a:headEnd type="none" w="sm" len="sm"/>
            <a:tailEnd type="stealth" w="med" len="lg"/>
          </a:ln>
          <a:effectLst/>
        </p:spPr>
        <p:txBody>
          <a:bodyPr/>
          <a:lstStyle/>
          <a:p>
            <a:endParaRPr lang="zh-CN" altLang="en-US"/>
          </a:p>
        </p:txBody>
      </p:sp>
      <p:sp>
        <p:nvSpPr>
          <p:cNvPr id="281605" name="Line 5"/>
          <p:cNvSpPr>
            <a:spLocks noChangeShapeType="1"/>
          </p:cNvSpPr>
          <p:nvPr/>
        </p:nvSpPr>
        <p:spPr bwMode="auto">
          <a:xfrm>
            <a:off x="1200150" y="5741988"/>
            <a:ext cx="1219200" cy="0"/>
          </a:xfrm>
          <a:prstGeom prst="line">
            <a:avLst/>
          </a:prstGeom>
          <a:noFill/>
          <a:ln w="25400">
            <a:solidFill>
              <a:schemeClr val="tx1"/>
            </a:solidFill>
            <a:round/>
            <a:headEnd type="none" w="sm" len="sm"/>
            <a:tailEnd type="stealth" w="med" len="lg"/>
          </a:ln>
          <a:effectLst/>
        </p:spPr>
        <p:txBody>
          <a:bodyPr/>
          <a:lstStyle/>
          <a:p>
            <a:endParaRPr lang="zh-CN" altLang="en-US"/>
          </a:p>
        </p:txBody>
      </p:sp>
      <p:sp>
        <p:nvSpPr>
          <p:cNvPr id="281606" name="Line 6"/>
          <p:cNvSpPr>
            <a:spLocks noChangeShapeType="1"/>
          </p:cNvSpPr>
          <p:nvPr/>
        </p:nvSpPr>
        <p:spPr bwMode="auto">
          <a:xfrm flipV="1">
            <a:off x="3259138" y="2541588"/>
            <a:ext cx="1598612" cy="9525"/>
          </a:xfrm>
          <a:prstGeom prst="line">
            <a:avLst/>
          </a:prstGeom>
          <a:noFill/>
          <a:ln w="25400">
            <a:solidFill>
              <a:schemeClr val="tx1"/>
            </a:solidFill>
            <a:round/>
            <a:headEnd type="none" w="sm" len="sm"/>
            <a:tailEnd type="stealth" w="med" len="lg"/>
          </a:ln>
          <a:effectLst/>
        </p:spPr>
        <p:txBody>
          <a:bodyPr/>
          <a:lstStyle/>
          <a:p>
            <a:endParaRPr lang="zh-CN" altLang="en-US"/>
          </a:p>
        </p:txBody>
      </p:sp>
      <p:sp>
        <p:nvSpPr>
          <p:cNvPr id="281607" name="Oval 7"/>
          <p:cNvSpPr>
            <a:spLocks noChangeArrowheads="1"/>
          </p:cNvSpPr>
          <p:nvPr/>
        </p:nvSpPr>
        <p:spPr bwMode="blackWhite">
          <a:xfrm>
            <a:off x="4826000" y="2159000"/>
            <a:ext cx="323850" cy="787400"/>
          </a:xfrm>
          <a:prstGeom prst="ellipse">
            <a:avLst/>
          </a:prstGeom>
          <a:solidFill>
            <a:srgbClr val="6666FF"/>
          </a:solidFill>
          <a:ln w="25400">
            <a:solidFill>
              <a:srgbClr val="000000"/>
            </a:solidFill>
            <a:round/>
            <a:headEnd/>
            <a:tailEnd/>
          </a:ln>
          <a:effectLst/>
        </p:spPr>
        <p:txBody>
          <a:bodyPr wrap="none" anchor="ctr"/>
          <a:lstStyle/>
          <a:p>
            <a:endParaRPr lang="zh-CN" altLang="en-US"/>
          </a:p>
        </p:txBody>
      </p:sp>
      <p:sp>
        <p:nvSpPr>
          <p:cNvPr id="281608" name="Rectangle 8"/>
          <p:cNvSpPr>
            <a:spLocks noChangeArrowheads="1"/>
          </p:cNvSpPr>
          <p:nvPr/>
        </p:nvSpPr>
        <p:spPr bwMode="auto">
          <a:xfrm>
            <a:off x="2819400" y="1703388"/>
            <a:ext cx="1898650" cy="366712"/>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solidFill>
                  <a:schemeClr val="tx1"/>
                </a:solidFill>
                <a:ea typeface="宋体" pitchFamily="2" charset="-122"/>
              </a:rPr>
              <a:t>Original system</a:t>
            </a:r>
          </a:p>
        </p:txBody>
      </p:sp>
      <p:sp>
        <p:nvSpPr>
          <p:cNvPr id="281609" name="Rectangle 9"/>
          <p:cNvSpPr>
            <a:spLocks noChangeArrowheads="1"/>
          </p:cNvSpPr>
          <p:nvPr/>
        </p:nvSpPr>
        <p:spPr bwMode="blackWhite">
          <a:xfrm>
            <a:off x="2819400" y="2133600"/>
            <a:ext cx="666750" cy="836613"/>
          </a:xfrm>
          <a:prstGeom prst="rect">
            <a:avLst/>
          </a:prstGeom>
          <a:solidFill>
            <a:srgbClr val="CCCCCC"/>
          </a:solidFill>
          <a:ln w="25400">
            <a:solidFill>
              <a:schemeClr val="tx1"/>
            </a:solidFill>
            <a:miter lim="800000"/>
            <a:headEnd/>
            <a:tailEnd/>
          </a:ln>
          <a:effectLst/>
        </p:spPr>
        <p:txBody>
          <a:bodyPr wrap="none" lIns="12700" tIns="12700" rIns="12700" bIns="12700" anchor="ctr"/>
          <a:lstStyle/>
          <a:p>
            <a:pPr algn="ctr" defTabSz="822325" eaLnBrk="0" hangingPunct="0">
              <a:lnSpc>
                <a:spcPct val="95000"/>
              </a:lnSpc>
            </a:pPr>
            <a:r>
              <a:rPr lang="en-US" altLang="zh-CN" sz="1800" b="1">
                <a:solidFill>
                  <a:schemeClr val="tx1"/>
                </a:solidFill>
                <a:ea typeface="宋体" pitchFamily="2" charset="-122"/>
              </a:rPr>
              <a:t>Hard-</a:t>
            </a:r>
            <a:br>
              <a:rPr lang="en-US" altLang="zh-CN" sz="1800" b="1">
                <a:solidFill>
                  <a:schemeClr val="tx1"/>
                </a:solidFill>
                <a:ea typeface="宋体" pitchFamily="2" charset="-122"/>
              </a:rPr>
            </a:br>
            <a:r>
              <a:rPr lang="en-US" altLang="zh-CN" sz="1800" b="1">
                <a:solidFill>
                  <a:schemeClr val="tx1"/>
                </a:solidFill>
                <a:ea typeface="宋体" pitchFamily="2" charset="-122"/>
              </a:rPr>
              <a:t>ware</a:t>
            </a:r>
          </a:p>
        </p:txBody>
      </p:sp>
      <p:sp>
        <p:nvSpPr>
          <p:cNvPr id="281610" name="Rectangle 10"/>
          <p:cNvSpPr>
            <a:spLocks noChangeArrowheads="1"/>
          </p:cNvSpPr>
          <p:nvPr/>
        </p:nvSpPr>
        <p:spPr bwMode="auto">
          <a:xfrm>
            <a:off x="5194300" y="2368550"/>
            <a:ext cx="1568450" cy="366713"/>
          </a:xfrm>
          <a:prstGeom prst="rect">
            <a:avLst/>
          </a:prstGeom>
          <a:noFill/>
          <a:ln w="9525">
            <a:noFill/>
            <a:miter lim="800000"/>
            <a:headEnd/>
            <a:tailEnd/>
          </a:ln>
          <a:effectLst/>
        </p:spPr>
        <p:txBody>
          <a:bodyPr wrap="none" lIns="92075" tIns="46038" rIns="92075" bIns="46038">
            <a:spAutoFit/>
          </a:bodyPr>
          <a:lstStyle/>
          <a:p>
            <a:pPr eaLnBrk="0" hangingPunct="0"/>
            <a:r>
              <a:rPr lang="zh-CN" altLang="en-US" sz="1800" b="1">
                <a:solidFill>
                  <a:schemeClr val="tx1"/>
                </a:solidFill>
                <a:ea typeface="宋体" pitchFamily="2" charset="-122"/>
              </a:rPr>
              <a:t>100% </a:t>
            </a:r>
            <a:r>
              <a:rPr lang="en-US" altLang="zh-CN" sz="1800" b="1">
                <a:solidFill>
                  <a:schemeClr val="tx1"/>
                </a:solidFill>
                <a:ea typeface="宋体" pitchFamily="2" charset="-122"/>
              </a:rPr>
              <a:t>of task</a:t>
            </a:r>
          </a:p>
        </p:txBody>
      </p:sp>
      <p:sp>
        <p:nvSpPr>
          <p:cNvPr id="281611" name="Rectangle 11"/>
          <p:cNvSpPr>
            <a:spLocks noChangeArrowheads="1"/>
          </p:cNvSpPr>
          <p:nvPr/>
        </p:nvSpPr>
        <p:spPr bwMode="auto">
          <a:xfrm>
            <a:off x="3835400" y="2555875"/>
            <a:ext cx="717550" cy="366713"/>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solidFill>
                  <a:schemeClr val="tx1"/>
                </a:solidFill>
                <a:ea typeface="宋体" pitchFamily="2" charset="-122"/>
              </a:rPr>
              <a:t>Time</a:t>
            </a:r>
          </a:p>
        </p:txBody>
      </p:sp>
      <p:sp>
        <p:nvSpPr>
          <p:cNvPr id="281612" name="Rectangle 12"/>
          <p:cNvSpPr>
            <a:spLocks noChangeArrowheads="1"/>
          </p:cNvSpPr>
          <p:nvPr/>
        </p:nvSpPr>
        <p:spPr bwMode="blackWhite">
          <a:xfrm>
            <a:off x="762000" y="3200400"/>
            <a:ext cx="2952744" cy="369974"/>
          </a:xfrm>
          <a:prstGeom prst="rect">
            <a:avLst/>
          </a:prstGeom>
          <a:noFill/>
          <a:ln w="9525">
            <a:noFill/>
            <a:miter lim="800000"/>
            <a:headEnd/>
            <a:tailEnd/>
          </a:ln>
          <a:effectLst/>
        </p:spPr>
        <p:txBody>
          <a:bodyPr wrap="square" lIns="92075" tIns="46038" rIns="92075" bIns="46038">
            <a:spAutoFit/>
          </a:bodyPr>
          <a:lstStyle/>
          <a:p>
            <a:pPr eaLnBrk="0" hangingPunct="0"/>
            <a:r>
              <a:rPr lang="en-US" altLang="zh-CN" b="1" dirty="0" smtClean="0">
                <a:ea typeface="宋体" pitchFamily="2" charset="-122"/>
              </a:rPr>
              <a:t>S</a:t>
            </a:r>
            <a:r>
              <a:rPr lang="en-US" altLang="zh-CN" sz="1800" b="1" dirty="0" smtClean="0">
                <a:solidFill>
                  <a:schemeClr val="tx1"/>
                </a:solidFill>
                <a:ea typeface="宋体" pitchFamily="2" charset="-122"/>
              </a:rPr>
              <a:t>cale Up</a:t>
            </a:r>
            <a:r>
              <a:rPr lang="en-US" altLang="zh-CN" sz="1800" b="1" dirty="0">
                <a:solidFill>
                  <a:schemeClr val="tx1"/>
                </a:solidFill>
                <a:ea typeface="宋体" pitchFamily="2" charset="-122"/>
              </a:rPr>
              <a:t>—</a:t>
            </a:r>
            <a:r>
              <a:rPr lang="zh-CN" altLang="en-US" sz="1800" b="1" dirty="0">
                <a:solidFill>
                  <a:schemeClr val="tx1"/>
                </a:solidFill>
                <a:ea typeface="宋体" pitchFamily="2" charset="-122"/>
              </a:rPr>
              <a:t>线性向上扩展</a:t>
            </a:r>
            <a:endParaRPr lang="en-US" altLang="zh-CN" sz="1800" b="1" dirty="0">
              <a:solidFill>
                <a:schemeClr val="tx1"/>
              </a:solidFill>
              <a:ea typeface="宋体" pitchFamily="2" charset="-122"/>
            </a:endParaRPr>
          </a:p>
        </p:txBody>
      </p:sp>
      <p:sp>
        <p:nvSpPr>
          <p:cNvPr id="281613" name="Rectangle 13"/>
          <p:cNvSpPr>
            <a:spLocks noChangeArrowheads="1"/>
          </p:cNvSpPr>
          <p:nvPr/>
        </p:nvSpPr>
        <p:spPr bwMode="auto">
          <a:xfrm>
            <a:off x="2955925" y="3913188"/>
            <a:ext cx="806450" cy="119062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solidFill>
                  <a:schemeClr val="tx1"/>
                </a:solidFill>
                <a:ea typeface="宋体" pitchFamily="2" charset="-122"/>
              </a:rPr>
              <a:t>up to </a:t>
            </a:r>
          </a:p>
          <a:p>
            <a:pPr eaLnBrk="0" hangingPunct="0"/>
            <a:r>
              <a:rPr lang="en-US" altLang="zh-CN" sz="1800" b="1">
                <a:solidFill>
                  <a:schemeClr val="tx1"/>
                </a:solidFill>
                <a:ea typeface="宋体" pitchFamily="2" charset="-122"/>
              </a:rPr>
              <a:t>200%</a:t>
            </a:r>
            <a:br>
              <a:rPr lang="en-US" altLang="zh-CN" sz="1800" b="1">
                <a:solidFill>
                  <a:schemeClr val="tx1"/>
                </a:solidFill>
                <a:ea typeface="宋体" pitchFamily="2" charset="-122"/>
              </a:rPr>
            </a:br>
            <a:r>
              <a:rPr lang="en-US" altLang="zh-CN" sz="1800" b="1">
                <a:solidFill>
                  <a:schemeClr val="tx1"/>
                </a:solidFill>
                <a:ea typeface="宋体" pitchFamily="2" charset="-122"/>
              </a:rPr>
              <a:t>of</a:t>
            </a:r>
            <a:br>
              <a:rPr lang="en-US" altLang="zh-CN" sz="1800" b="1">
                <a:solidFill>
                  <a:schemeClr val="tx1"/>
                </a:solidFill>
                <a:ea typeface="宋体" pitchFamily="2" charset="-122"/>
              </a:rPr>
            </a:br>
            <a:r>
              <a:rPr lang="en-US" altLang="zh-CN" sz="1800" b="1">
                <a:solidFill>
                  <a:schemeClr val="tx1"/>
                </a:solidFill>
                <a:ea typeface="宋体" pitchFamily="2" charset="-122"/>
              </a:rPr>
              <a:t>task</a:t>
            </a:r>
          </a:p>
        </p:txBody>
      </p:sp>
      <p:sp>
        <p:nvSpPr>
          <p:cNvPr id="281614" name="Rectangle 14"/>
          <p:cNvSpPr>
            <a:spLocks noChangeArrowheads="1"/>
          </p:cNvSpPr>
          <p:nvPr/>
        </p:nvSpPr>
        <p:spPr bwMode="auto">
          <a:xfrm>
            <a:off x="3822700" y="4294188"/>
            <a:ext cx="806450" cy="119062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solidFill>
                  <a:schemeClr val="tx1"/>
                </a:solidFill>
                <a:ea typeface="宋体" pitchFamily="2" charset="-122"/>
              </a:rPr>
              <a:t>up to </a:t>
            </a:r>
          </a:p>
          <a:p>
            <a:pPr eaLnBrk="0" hangingPunct="0"/>
            <a:r>
              <a:rPr lang="en-US" altLang="zh-CN" sz="1800" b="1">
                <a:solidFill>
                  <a:schemeClr val="tx1"/>
                </a:solidFill>
                <a:ea typeface="宋体" pitchFamily="2" charset="-122"/>
              </a:rPr>
              <a:t>300%</a:t>
            </a:r>
            <a:br>
              <a:rPr lang="en-US" altLang="zh-CN" sz="1800" b="1">
                <a:solidFill>
                  <a:schemeClr val="tx1"/>
                </a:solidFill>
                <a:ea typeface="宋体" pitchFamily="2" charset="-122"/>
              </a:rPr>
            </a:br>
            <a:r>
              <a:rPr lang="en-US" altLang="zh-CN" sz="1800" b="1">
                <a:solidFill>
                  <a:schemeClr val="tx1"/>
                </a:solidFill>
                <a:ea typeface="宋体" pitchFamily="2" charset="-122"/>
              </a:rPr>
              <a:t>of</a:t>
            </a:r>
            <a:br>
              <a:rPr lang="en-US" altLang="zh-CN" sz="1800" b="1">
                <a:solidFill>
                  <a:schemeClr val="tx1"/>
                </a:solidFill>
                <a:ea typeface="宋体" pitchFamily="2" charset="-122"/>
              </a:rPr>
            </a:br>
            <a:r>
              <a:rPr lang="en-US" altLang="zh-CN" sz="1800" b="1">
                <a:solidFill>
                  <a:schemeClr val="tx1"/>
                </a:solidFill>
                <a:ea typeface="宋体" pitchFamily="2" charset="-122"/>
              </a:rPr>
              <a:t>task</a:t>
            </a:r>
          </a:p>
        </p:txBody>
      </p:sp>
      <p:sp>
        <p:nvSpPr>
          <p:cNvPr id="281615" name="Oval 15"/>
          <p:cNvSpPr>
            <a:spLocks noChangeArrowheads="1"/>
          </p:cNvSpPr>
          <p:nvPr/>
        </p:nvSpPr>
        <p:spPr bwMode="blackWhite">
          <a:xfrm>
            <a:off x="2438400" y="3698875"/>
            <a:ext cx="323850" cy="787400"/>
          </a:xfrm>
          <a:prstGeom prst="ellipse">
            <a:avLst/>
          </a:prstGeom>
          <a:solidFill>
            <a:srgbClr val="6666FF"/>
          </a:solidFill>
          <a:ln w="25400">
            <a:solidFill>
              <a:srgbClr val="000000"/>
            </a:solidFill>
            <a:round/>
            <a:headEnd/>
            <a:tailEnd/>
          </a:ln>
          <a:effectLst/>
        </p:spPr>
        <p:txBody>
          <a:bodyPr wrap="none" anchor="ctr"/>
          <a:lstStyle/>
          <a:p>
            <a:endParaRPr lang="zh-CN" altLang="en-US"/>
          </a:p>
        </p:txBody>
      </p:sp>
      <p:sp>
        <p:nvSpPr>
          <p:cNvPr id="281616" name="Rectangle 16"/>
          <p:cNvSpPr>
            <a:spLocks noChangeArrowheads="1"/>
          </p:cNvSpPr>
          <p:nvPr/>
        </p:nvSpPr>
        <p:spPr bwMode="blackWhite">
          <a:xfrm>
            <a:off x="666750" y="3694113"/>
            <a:ext cx="666750" cy="836612"/>
          </a:xfrm>
          <a:prstGeom prst="rect">
            <a:avLst/>
          </a:prstGeom>
          <a:solidFill>
            <a:srgbClr val="CCCCCC"/>
          </a:solidFill>
          <a:ln w="25400">
            <a:solidFill>
              <a:schemeClr val="tx1"/>
            </a:solidFill>
            <a:miter lim="800000"/>
            <a:headEnd/>
            <a:tailEnd/>
          </a:ln>
          <a:effectLst/>
        </p:spPr>
        <p:txBody>
          <a:bodyPr wrap="none" lIns="12700" tIns="12700" rIns="12700" bIns="12700" anchor="ctr"/>
          <a:lstStyle/>
          <a:p>
            <a:pPr algn="ctr" defTabSz="822325" eaLnBrk="0" hangingPunct="0">
              <a:lnSpc>
                <a:spcPct val="95000"/>
              </a:lnSpc>
            </a:pPr>
            <a:r>
              <a:rPr lang="en-US" altLang="zh-CN" sz="1800" b="1">
                <a:solidFill>
                  <a:schemeClr val="tx1"/>
                </a:solidFill>
                <a:ea typeface="宋体" pitchFamily="2" charset="-122"/>
              </a:rPr>
              <a:t>Hard-</a:t>
            </a:r>
            <a:br>
              <a:rPr lang="en-US" altLang="zh-CN" sz="1800" b="1">
                <a:solidFill>
                  <a:schemeClr val="tx1"/>
                </a:solidFill>
                <a:ea typeface="宋体" pitchFamily="2" charset="-122"/>
              </a:rPr>
            </a:br>
            <a:r>
              <a:rPr lang="en-US" altLang="zh-CN" sz="1800" b="1">
                <a:solidFill>
                  <a:schemeClr val="tx1"/>
                </a:solidFill>
                <a:ea typeface="宋体" pitchFamily="2" charset="-122"/>
              </a:rPr>
              <a:t>ware</a:t>
            </a:r>
          </a:p>
        </p:txBody>
      </p:sp>
      <p:sp>
        <p:nvSpPr>
          <p:cNvPr id="281617" name="Rectangle 17"/>
          <p:cNvSpPr>
            <a:spLocks noChangeArrowheads="1"/>
          </p:cNvSpPr>
          <p:nvPr/>
        </p:nvSpPr>
        <p:spPr bwMode="auto">
          <a:xfrm>
            <a:off x="1733550" y="4079875"/>
            <a:ext cx="717550" cy="366713"/>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solidFill>
                  <a:schemeClr val="tx1"/>
                </a:solidFill>
                <a:ea typeface="宋体" pitchFamily="2" charset="-122"/>
              </a:rPr>
              <a:t>Time</a:t>
            </a:r>
          </a:p>
        </p:txBody>
      </p:sp>
      <p:sp>
        <p:nvSpPr>
          <p:cNvPr id="281618" name="Oval 18"/>
          <p:cNvSpPr>
            <a:spLocks noChangeArrowheads="1"/>
          </p:cNvSpPr>
          <p:nvPr/>
        </p:nvSpPr>
        <p:spPr bwMode="blackWhite">
          <a:xfrm>
            <a:off x="2438400" y="4546600"/>
            <a:ext cx="323850" cy="787400"/>
          </a:xfrm>
          <a:prstGeom prst="ellipse">
            <a:avLst/>
          </a:prstGeom>
          <a:solidFill>
            <a:srgbClr val="6666FF"/>
          </a:solidFill>
          <a:ln w="25400">
            <a:solidFill>
              <a:srgbClr val="000000"/>
            </a:solidFill>
            <a:round/>
            <a:headEnd/>
            <a:tailEnd/>
          </a:ln>
          <a:effectLst/>
        </p:spPr>
        <p:txBody>
          <a:bodyPr wrap="none" anchor="ctr"/>
          <a:lstStyle/>
          <a:p>
            <a:endParaRPr lang="zh-CN" altLang="en-US"/>
          </a:p>
        </p:txBody>
      </p:sp>
      <p:sp>
        <p:nvSpPr>
          <p:cNvPr id="281619" name="Rectangle 19"/>
          <p:cNvSpPr>
            <a:spLocks noChangeArrowheads="1"/>
          </p:cNvSpPr>
          <p:nvPr/>
        </p:nvSpPr>
        <p:spPr bwMode="blackWhite">
          <a:xfrm>
            <a:off x="666750" y="4522788"/>
            <a:ext cx="666750" cy="836612"/>
          </a:xfrm>
          <a:prstGeom prst="rect">
            <a:avLst/>
          </a:prstGeom>
          <a:solidFill>
            <a:srgbClr val="CCCCCC"/>
          </a:solidFill>
          <a:ln w="25400">
            <a:solidFill>
              <a:schemeClr val="tx1"/>
            </a:solidFill>
            <a:miter lim="800000"/>
            <a:headEnd/>
            <a:tailEnd/>
          </a:ln>
          <a:effectLst/>
        </p:spPr>
        <p:txBody>
          <a:bodyPr wrap="none" lIns="12700" tIns="12700" rIns="12700" bIns="12700" anchor="ctr"/>
          <a:lstStyle/>
          <a:p>
            <a:pPr algn="ctr" defTabSz="822325" eaLnBrk="0" hangingPunct="0">
              <a:lnSpc>
                <a:spcPct val="95000"/>
              </a:lnSpc>
            </a:pPr>
            <a:r>
              <a:rPr lang="en-US" altLang="zh-CN" sz="1800" b="1">
                <a:solidFill>
                  <a:schemeClr val="tx1"/>
                </a:solidFill>
                <a:ea typeface="宋体" pitchFamily="2" charset="-122"/>
              </a:rPr>
              <a:t>Hard-</a:t>
            </a:r>
            <a:br>
              <a:rPr lang="en-US" altLang="zh-CN" sz="1800" b="1">
                <a:solidFill>
                  <a:schemeClr val="tx1"/>
                </a:solidFill>
                <a:ea typeface="宋体" pitchFamily="2" charset="-122"/>
              </a:rPr>
            </a:br>
            <a:r>
              <a:rPr lang="en-US" altLang="zh-CN" sz="1800" b="1">
                <a:solidFill>
                  <a:schemeClr val="tx1"/>
                </a:solidFill>
                <a:ea typeface="宋体" pitchFamily="2" charset="-122"/>
              </a:rPr>
              <a:t>ware</a:t>
            </a:r>
          </a:p>
        </p:txBody>
      </p:sp>
      <p:sp>
        <p:nvSpPr>
          <p:cNvPr id="281620" name="Rectangle 20"/>
          <p:cNvSpPr>
            <a:spLocks noChangeArrowheads="1"/>
          </p:cNvSpPr>
          <p:nvPr/>
        </p:nvSpPr>
        <p:spPr bwMode="auto">
          <a:xfrm>
            <a:off x="1733550" y="4927600"/>
            <a:ext cx="717550" cy="366713"/>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solidFill>
                  <a:schemeClr val="tx1"/>
                </a:solidFill>
                <a:ea typeface="宋体" pitchFamily="2" charset="-122"/>
              </a:rPr>
              <a:t>Time</a:t>
            </a:r>
          </a:p>
        </p:txBody>
      </p:sp>
      <p:sp>
        <p:nvSpPr>
          <p:cNvPr id="281621" name="Oval 21"/>
          <p:cNvSpPr>
            <a:spLocks noChangeArrowheads="1"/>
          </p:cNvSpPr>
          <p:nvPr/>
        </p:nvSpPr>
        <p:spPr bwMode="blackWhite">
          <a:xfrm>
            <a:off x="2438400" y="5384800"/>
            <a:ext cx="323850" cy="787400"/>
          </a:xfrm>
          <a:prstGeom prst="ellipse">
            <a:avLst/>
          </a:prstGeom>
          <a:solidFill>
            <a:srgbClr val="6666FF"/>
          </a:solidFill>
          <a:ln w="25400">
            <a:solidFill>
              <a:srgbClr val="000000"/>
            </a:solidFill>
            <a:round/>
            <a:headEnd/>
            <a:tailEnd/>
          </a:ln>
          <a:effectLst/>
        </p:spPr>
        <p:txBody>
          <a:bodyPr wrap="none" anchor="ctr"/>
          <a:lstStyle/>
          <a:p>
            <a:endParaRPr lang="zh-CN" altLang="en-US"/>
          </a:p>
        </p:txBody>
      </p:sp>
      <p:sp>
        <p:nvSpPr>
          <p:cNvPr id="281622" name="Rectangle 22"/>
          <p:cNvSpPr>
            <a:spLocks noChangeArrowheads="1"/>
          </p:cNvSpPr>
          <p:nvPr/>
        </p:nvSpPr>
        <p:spPr bwMode="blackWhite">
          <a:xfrm>
            <a:off x="666750" y="5360988"/>
            <a:ext cx="666750" cy="836612"/>
          </a:xfrm>
          <a:prstGeom prst="rect">
            <a:avLst/>
          </a:prstGeom>
          <a:solidFill>
            <a:srgbClr val="CCCCCC"/>
          </a:solidFill>
          <a:ln w="25400">
            <a:solidFill>
              <a:schemeClr val="tx1"/>
            </a:solidFill>
            <a:miter lim="800000"/>
            <a:headEnd/>
            <a:tailEnd/>
          </a:ln>
          <a:effectLst/>
        </p:spPr>
        <p:txBody>
          <a:bodyPr wrap="none" lIns="12700" tIns="12700" rIns="12700" bIns="12700" anchor="ctr"/>
          <a:lstStyle/>
          <a:p>
            <a:pPr algn="ctr" defTabSz="822325" eaLnBrk="0" hangingPunct="0">
              <a:lnSpc>
                <a:spcPct val="95000"/>
              </a:lnSpc>
            </a:pPr>
            <a:r>
              <a:rPr lang="en-US" altLang="zh-CN" sz="1800" b="1">
                <a:solidFill>
                  <a:schemeClr val="tx1"/>
                </a:solidFill>
                <a:ea typeface="宋体" pitchFamily="2" charset="-122"/>
              </a:rPr>
              <a:t>Hard-</a:t>
            </a:r>
            <a:br>
              <a:rPr lang="en-US" altLang="zh-CN" sz="1800" b="1">
                <a:solidFill>
                  <a:schemeClr val="tx1"/>
                </a:solidFill>
                <a:ea typeface="宋体" pitchFamily="2" charset="-122"/>
              </a:rPr>
            </a:br>
            <a:r>
              <a:rPr lang="en-US" altLang="zh-CN" sz="1800" b="1">
                <a:solidFill>
                  <a:schemeClr val="tx1"/>
                </a:solidFill>
                <a:ea typeface="宋体" pitchFamily="2" charset="-122"/>
              </a:rPr>
              <a:t>ware</a:t>
            </a:r>
          </a:p>
        </p:txBody>
      </p:sp>
      <p:sp>
        <p:nvSpPr>
          <p:cNvPr id="281623" name="Rectangle 23"/>
          <p:cNvSpPr>
            <a:spLocks noChangeArrowheads="1"/>
          </p:cNvSpPr>
          <p:nvPr/>
        </p:nvSpPr>
        <p:spPr bwMode="auto">
          <a:xfrm>
            <a:off x="1733550" y="5765800"/>
            <a:ext cx="717550" cy="366713"/>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solidFill>
                  <a:schemeClr val="tx1"/>
                </a:solidFill>
                <a:ea typeface="宋体" pitchFamily="2" charset="-122"/>
              </a:rPr>
              <a:t>Time</a:t>
            </a:r>
          </a:p>
        </p:txBody>
      </p:sp>
      <p:sp>
        <p:nvSpPr>
          <p:cNvPr id="281624" name="Freeform 24"/>
          <p:cNvSpPr>
            <a:spLocks/>
          </p:cNvSpPr>
          <p:nvPr/>
        </p:nvSpPr>
        <p:spPr bwMode="auto">
          <a:xfrm>
            <a:off x="2768600" y="3716338"/>
            <a:ext cx="157163" cy="1600200"/>
          </a:xfrm>
          <a:custGeom>
            <a:avLst/>
            <a:gdLst/>
            <a:ahLst/>
            <a:cxnLst>
              <a:cxn ang="0">
                <a:pos x="12" y="0"/>
              </a:cxn>
              <a:cxn ang="0">
                <a:pos x="35" y="3"/>
              </a:cxn>
              <a:cxn ang="0">
                <a:pos x="57" y="10"/>
              </a:cxn>
              <a:cxn ang="0">
                <a:pos x="76" y="19"/>
              </a:cxn>
              <a:cxn ang="0">
                <a:pos x="93" y="31"/>
              </a:cxn>
              <a:cxn ang="0">
                <a:pos x="105" y="45"/>
              </a:cxn>
              <a:cxn ang="0">
                <a:pos x="115" y="60"/>
              </a:cxn>
              <a:cxn ang="0">
                <a:pos x="119" y="76"/>
              </a:cxn>
              <a:cxn ang="0">
                <a:pos x="120" y="420"/>
              </a:cxn>
              <a:cxn ang="0">
                <a:pos x="122" y="438"/>
              </a:cxn>
              <a:cxn ang="0">
                <a:pos x="130" y="452"/>
              </a:cxn>
              <a:cxn ang="0">
                <a:pos x="140" y="467"/>
              </a:cxn>
              <a:cxn ang="0">
                <a:pos x="155" y="479"/>
              </a:cxn>
              <a:cxn ang="0">
                <a:pos x="173" y="489"/>
              </a:cxn>
              <a:cxn ang="0">
                <a:pos x="193" y="497"/>
              </a:cxn>
              <a:cxn ang="0">
                <a:pos x="216" y="502"/>
              </a:cxn>
              <a:cxn ang="0">
                <a:pos x="240" y="504"/>
              </a:cxn>
              <a:cxn ang="0">
                <a:pos x="216" y="505"/>
              </a:cxn>
              <a:cxn ang="0">
                <a:pos x="193" y="510"/>
              </a:cxn>
              <a:cxn ang="0">
                <a:pos x="173" y="518"/>
              </a:cxn>
              <a:cxn ang="0">
                <a:pos x="155" y="530"/>
              </a:cxn>
              <a:cxn ang="0">
                <a:pos x="140" y="541"/>
              </a:cxn>
              <a:cxn ang="0">
                <a:pos x="130" y="555"/>
              </a:cxn>
              <a:cxn ang="0">
                <a:pos x="122" y="571"/>
              </a:cxn>
              <a:cxn ang="0">
                <a:pos x="120" y="588"/>
              </a:cxn>
              <a:cxn ang="0">
                <a:pos x="119" y="932"/>
              </a:cxn>
              <a:cxn ang="0">
                <a:pos x="115" y="949"/>
              </a:cxn>
              <a:cxn ang="0">
                <a:pos x="105" y="964"/>
              </a:cxn>
              <a:cxn ang="0">
                <a:pos x="93" y="977"/>
              </a:cxn>
              <a:cxn ang="0">
                <a:pos x="76" y="988"/>
              </a:cxn>
              <a:cxn ang="0">
                <a:pos x="57" y="998"/>
              </a:cxn>
              <a:cxn ang="0">
                <a:pos x="35" y="1004"/>
              </a:cxn>
              <a:cxn ang="0">
                <a:pos x="12" y="1007"/>
              </a:cxn>
            </a:cxnLst>
            <a:rect l="0" t="0" r="r" b="b"/>
            <a:pathLst>
              <a:path w="241" h="1008">
                <a:moveTo>
                  <a:pt x="0" y="0"/>
                </a:moveTo>
                <a:lnTo>
                  <a:pt x="12" y="0"/>
                </a:lnTo>
                <a:lnTo>
                  <a:pt x="24" y="2"/>
                </a:lnTo>
                <a:lnTo>
                  <a:pt x="35" y="3"/>
                </a:lnTo>
                <a:lnTo>
                  <a:pt x="47" y="6"/>
                </a:lnTo>
                <a:lnTo>
                  <a:pt x="57" y="10"/>
                </a:lnTo>
                <a:lnTo>
                  <a:pt x="67" y="15"/>
                </a:lnTo>
                <a:lnTo>
                  <a:pt x="76" y="19"/>
                </a:lnTo>
                <a:lnTo>
                  <a:pt x="85" y="26"/>
                </a:lnTo>
                <a:lnTo>
                  <a:pt x="93" y="31"/>
                </a:lnTo>
                <a:lnTo>
                  <a:pt x="99" y="37"/>
                </a:lnTo>
                <a:lnTo>
                  <a:pt x="105" y="45"/>
                </a:lnTo>
                <a:lnTo>
                  <a:pt x="110" y="52"/>
                </a:lnTo>
                <a:lnTo>
                  <a:pt x="115" y="60"/>
                </a:lnTo>
                <a:lnTo>
                  <a:pt x="118" y="68"/>
                </a:lnTo>
                <a:lnTo>
                  <a:pt x="119" y="76"/>
                </a:lnTo>
                <a:lnTo>
                  <a:pt x="120" y="84"/>
                </a:lnTo>
                <a:lnTo>
                  <a:pt x="120" y="420"/>
                </a:lnTo>
                <a:lnTo>
                  <a:pt x="121" y="428"/>
                </a:lnTo>
                <a:lnTo>
                  <a:pt x="122" y="438"/>
                </a:lnTo>
                <a:lnTo>
                  <a:pt x="125" y="446"/>
                </a:lnTo>
                <a:lnTo>
                  <a:pt x="130" y="452"/>
                </a:lnTo>
                <a:lnTo>
                  <a:pt x="135" y="460"/>
                </a:lnTo>
                <a:lnTo>
                  <a:pt x="140" y="467"/>
                </a:lnTo>
                <a:lnTo>
                  <a:pt x="147" y="473"/>
                </a:lnTo>
                <a:lnTo>
                  <a:pt x="155" y="479"/>
                </a:lnTo>
                <a:lnTo>
                  <a:pt x="164" y="484"/>
                </a:lnTo>
                <a:lnTo>
                  <a:pt x="173" y="489"/>
                </a:lnTo>
                <a:lnTo>
                  <a:pt x="183" y="494"/>
                </a:lnTo>
                <a:lnTo>
                  <a:pt x="193" y="497"/>
                </a:lnTo>
                <a:lnTo>
                  <a:pt x="204" y="500"/>
                </a:lnTo>
                <a:lnTo>
                  <a:pt x="216" y="502"/>
                </a:lnTo>
                <a:lnTo>
                  <a:pt x="228" y="504"/>
                </a:lnTo>
                <a:lnTo>
                  <a:pt x="240" y="504"/>
                </a:lnTo>
                <a:lnTo>
                  <a:pt x="228" y="504"/>
                </a:lnTo>
                <a:lnTo>
                  <a:pt x="216" y="505"/>
                </a:lnTo>
                <a:lnTo>
                  <a:pt x="204" y="507"/>
                </a:lnTo>
                <a:lnTo>
                  <a:pt x="193" y="510"/>
                </a:lnTo>
                <a:lnTo>
                  <a:pt x="183" y="513"/>
                </a:lnTo>
                <a:lnTo>
                  <a:pt x="173" y="518"/>
                </a:lnTo>
                <a:lnTo>
                  <a:pt x="164" y="523"/>
                </a:lnTo>
                <a:lnTo>
                  <a:pt x="155" y="530"/>
                </a:lnTo>
                <a:lnTo>
                  <a:pt x="147" y="534"/>
                </a:lnTo>
                <a:lnTo>
                  <a:pt x="140" y="541"/>
                </a:lnTo>
                <a:lnTo>
                  <a:pt x="135" y="549"/>
                </a:lnTo>
                <a:lnTo>
                  <a:pt x="130" y="555"/>
                </a:lnTo>
                <a:lnTo>
                  <a:pt x="125" y="563"/>
                </a:lnTo>
                <a:lnTo>
                  <a:pt x="122" y="571"/>
                </a:lnTo>
                <a:lnTo>
                  <a:pt x="121" y="580"/>
                </a:lnTo>
                <a:lnTo>
                  <a:pt x="120" y="588"/>
                </a:lnTo>
                <a:lnTo>
                  <a:pt x="120" y="923"/>
                </a:lnTo>
                <a:lnTo>
                  <a:pt x="119" y="932"/>
                </a:lnTo>
                <a:lnTo>
                  <a:pt x="118" y="941"/>
                </a:lnTo>
                <a:lnTo>
                  <a:pt x="115" y="949"/>
                </a:lnTo>
                <a:lnTo>
                  <a:pt x="110" y="956"/>
                </a:lnTo>
                <a:lnTo>
                  <a:pt x="105" y="964"/>
                </a:lnTo>
                <a:lnTo>
                  <a:pt x="99" y="970"/>
                </a:lnTo>
                <a:lnTo>
                  <a:pt x="93" y="977"/>
                </a:lnTo>
                <a:lnTo>
                  <a:pt x="85" y="983"/>
                </a:lnTo>
                <a:lnTo>
                  <a:pt x="76" y="988"/>
                </a:lnTo>
                <a:lnTo>
                  <a:pt x="67" y="993"/>
                </a:lnTo>
                <a:lnTo>
                  <a:pt x="57" y="998"/>
                </a:lnTo>
                <a:lnTo>
                  <a:pt x="47" y="1001"/>
                </a:lnTo>
                <a:lnTo>
                  <a:pt x="35" y="1004"/>
                </a:lnTo>
                <a:lnTo>
                  <a:pt x="24" y="1006"/>
                </a:lnTo>
                <a:lnTo>
                  <a:pt x="12" y="1007"/>
                </a:lnTo>
                <a:lnTo>
                  <a:pt x="0" y="1007"/>
                </a:lnTo>
              </a:path>
            </a:pathLst>
          </a:custGeom>
          <a:noFill/>
          <a:ln w="50800" cap="rnd" cmpd="sng">
            <a:solidFill>
              <a:srgbClr val="FF3300"/>
            </a:solidFill>
            <a:prstDash val="solid"/>
            <a:round/>
            <a:headEnd type="none" w="sm" len="sm"/>
            <a:tailEnd type="none" w="sm" len="sm"/>
          </a:ln>
          <a:effectLst/>
        </p:spPr>
        <p:txBody>
          <a:bodyPr/>
          <a:lstStyle/>
          <a:p>
            <a:endParaRPr lang="zh-CN" altLang="en-US"/>
          </a:p>
        </p:txBody>
      </p:sp>
      <p:sp>
        <p:nvSpPr>
          <p:cNvPr id="281625" name="Freeform 25"/>
          <p:cNvSpPr>
            <a:spLocks/>
          </p:cNvSpPr>
          <p:nvPr/>
        </p:nvSpPr>
        <p:spPr bwMode="auto">
          <a:xfrm>
            <a:off x="3632200" y="3716338"/>
            <a:ext cx="157163" cy="2441575"/>
          </a:xfrm>
          <a:custGeom>
            <a:avLst/>
            <a:gdLst/>
            <a:ahLst/>
            <a:cxnLst>
              <a:cxn ang="0">
                <a:pos x="12" y="0"/>
              </a:cxn>
              <a:cxn ang="0">
                <a:pos x="35" y="5"/>
              </a:cxn>
              <a:cxn ang="0">
                <a:pos x="57" y="15"/>
              </a:cxn>
              <a:cxn ang="0">
                <a:pos x="76" y="30"/>
              </a:cxn>
              <a:cxn ang="0">
                <a:pos x="93" y="47"/>
              </a:cxn>
              <a:cxn ang="0">
                <a:pos x="105" y="66"/>
              </a:cxn>
              <a:cxn ang="0">
                <a:pos x="115" y="89"/>
              </a:cxn>
              <a:cxn ang="0">
                <a:pos x="119" y="116"/>
              </a:cxn>
              <a:cxn ang="0">
                <a:pos x="120" y="639"/>
              </a:cxn>
              <a:cxn ang="0">
                <a:pos x="122" y="666"/>
              </a:cxn>
              <a:cxn ang="0">
                <a:pos x="130" y="689"/>
              </a:cxn>
              <a:cxn ang="0">
                <a:pos x="140" y="711"/>
              </a:cxn>
              <a:cxn ang="0">
                <a:pos x="155" y="730"/>
              </a:cxn>
              <a:cxn ang="0">
                <a:pos x="173" y="745"/>
              </a:cxn>
              <a:cxn ang="0">
                <a:pos x="193" y="757"/>
              </a:cxn>
              <a:cxn ang="0">
                <a:pos x="216" y="765"/>
              </a:cxn>
              <a:cxn ang="0">
                <a:pos x="240" y="767"/>
              </a:cxn>
              <a:cxn ang="0">
                <a:pos x="216" y="770"/>
              </a:cxn>
              <a:cxn ang="0">
                <a:pos x="193" y="777"/>
              </a:cxn>
              <a:cxn ang="0">
                <a:pos x="173" y="789"/>
              </a:cxn>
              <a:cxn ang="0">
                <a:pos x="155" y="804"/>
              </a:cxn>
              <a:cxn ang="0">
                <a:pos x="140" y="824"/>
              </a:cxn>
              <a:cxn ang="0">
                <a:pos x="130" y="846"/>
              </a:cxn>
              <a:cxn ang="0">
                <a:pos x="122" y="868"/>
              </a:cxn>
              <a:cxn ang="0">
                <a:pos x="120" y="895"/>
              </a:cxn>
              <a:cxn ang="0">
                <a:pos x="119" y="1421"/>
              </a:cxn>
              <a:cxn ang="0">
                <a:pos x="115" y="1446"/>
              </a:cxn>
              <a:cxn ang="0">
                <a:pos x="105" y="1468"/>
              </a:cxn>
              <a:cxn ang="0">
                <a:pos x="93" y="1490"/>
              </a:cxn>
              <a:cxn ang="0">
                <a:pos x="76" y="1507"/>
              </a:cxn>
              <a:cxn ang="0">
                <a:pos x="57" y="1522"/>
              </a:cxn>
              <a:cxn ang="0">
                <a:pos x="35" y="1532"/>
              </a:cxn>
              <a:cxn ang="0">
                <a:pos x="12" y="1537"/>
              </a:cxn>
            </a:cxnLst>
            <a:rect l="0" t="0" r="r" b="b"/>
            <a:pathLst>
              <a:path w="241" h="1538">
                <a:moveTo>
                  <a:pt x="0" y="0"/>
                </a:moveTo>
                <a:lnTo>
                  <a:pt x="12" y="0"/>
                </a:lnTo>
                <a:lnTo>
                  <a:pt x="24" y="2"/>
                </a:lnTo>
                <a:lnTo>
                  <a:pt x="35" y="5"/>
                </a:lnTo>
                <a:lnTo>
                  <a:pt x="47" y="10"/>
                </a:lnTo>
                <a:lnTo>
                  <a:pt x="57" y="15"/>
                </a:lnTo>
                <a:lnTo>
                  <a:pt x="67" y="22"/>
                </a:lnTo>
                <a:lnTo>
                  <a:pt x="76" y="30"/>
                </a:lnTo>
                <a:lnTo>
                  <a:pt x="85" y="37"/>
                </a:lnTo>
                <a:lnTo>
                  <a:pt x="93" y="47"/>
                </a:lnTo>
                <a:lnTo>
                  <a:pt x="99" y="57"/>
                </a:lnTo>
                <a:lnTo>
                  <a:pt x="105" y="66"/>
                </a:lnTo>
                <a:lnTo>
                  <a:pt x="110" y="79"/>
                </a:lnTo>
                <a:lnTo>
                  <a:pt x="115" y="89"/>
                </a:lnTo>
                <a:lnTo>
                  <a:pt x="118" y="101"/>
                </a:lnTo>
                <a:lnTo>
                  <a:pt x="119" y="116"/>
                </a:lnTo>
                <a:lnTo>
                  <a:pt x="120" y="128"/>
                </a:lnTo>
                <a:lnTo>
                  <a:pt x="120" y="639"/>
                </a:lnTo>
                <a:lnTo>
                  <a:pt x="121" y="652"/>
                </a:lnTo>
                <a:lnTo>
                  <a:pt x="122" y="666"/>
                </a:lnTo>
                <a:lnTo>
                  <a:pt x="125" y="679"/>
                </a:lnTo>
                <a:lnTo>
                  <a:pt x="130" y="689"/>
                </a:lnTo>
                <a:lnTo>
                  <a:pt x="135" y="701"/>
                </a:lnTo>
                <a:lnTo>
                  <a:pt x="140" y="711"/>
                </a:lnTo>
                <a:lnTo>
                  <a:pt x="147" y="721"/>
                </a:lnTo>
                <a:lnTo>
                  <a:pt x="155" y="730"/>
                </a:lnTo>
                <a:lnTo>
                  <a:pt x="164" y="738"/>
                </a:lnTo>
                <a:lnTo>
                  <a:pt x="173" y="745"/>
                </a:lnTo>
                <a:lnTo>
                  <a:pt x="183" y="753"/>
                </a:lnTo>
                <a:lnTo>
                  <a:pt x="193" y="757"/>
                </a:lnTo>
                <a:lnTo>
                  <a:pt x="204" y="762"/>
                </a:lnTo>
                <a:lnTo>
                  <a:pt x="216" y="765"/>
                </a:lnTo>
                <a:lnTo>
                  <a:pt x="228" y="767"/>
                </a:lnTo>
                <a:lnTo>
                  <a:pt x="240" y="767"/>
                </a:lnTo>
                <a:lnTo>
                  <a:pt x="228" y="767"/>
                </a:lnTo>
                <a:lnTo>
                  <a:pt x="216" y="770"/>
                </a:lnTo>
                <a:lnTo>
                  <a:pt x="204" y="772"/>
                </a:lnTo>
                <a:lnTo>
                  <a:pt x="193" y="777"/>
                </a:lnTo>
                <a:lnTo>
                  <a:pt x="183" y="782"/>
                </a:lnTo>
                <a:lnTo>
                  <a:pt x="173" y="789"/>
                </a:lnTo>
                <a:lnTo>
                  <a:pt x="164" y="797"/>
                </a:lnTo>
                <a:lnTo>
                  <a:pt x="155" y="804"/>
                </a:lnTo>
                <a:lnTo>
                  <a:pt x="147" y="814"/>
                </a:lnTo>
                <a:lnTo>
                  <a:pt x="140" y="824"/>
                </a:lnTo>
                <a:lnTo>
                  <a:pt x="135" y="834"/>
                </a:lnTo>
                <a:lnTo>
                  <a:pt x="130" y="846"/>
                </a:lnTo>
                <a:lnTo>
                  <a:pt x="125" y="856"/>
                </a:lnTo>
                <a:lnTo>
                  <a:pt x="122" y="868"/>
                </a:lnTo>
                <a:lnTo>
                  <a:pt x="121" y="883"/>
                </a:lnTo>
                <a:lnTo>
                  <a:pt x="120" y="895"/>
                </a:lnTo>
                <a:lnTo>
                  <a:pt x="120" y="1409"/>
                </a:lnTo>
                <a:lnTo>
                  <a:pt x="119" y="1421"/>
                </a:lnTo>
                <a:lnTo>
                  <a:pt x="118" y="1434"/>
                </a:lnTo>
                <a:lnTo>
                  <a:pt x="115" y="1446"/>
                </a:lnTo>
                <a:lnTo>
                  <a:pt x="110" y="1458"/>
                </a:lnTo>
                <a:lnTo>
                  <a:pt x="105" y="1468"/>
                </a:lnTo>
                <a:lnTo>
                  <a:pt x="99" y="1480"/>
                </a:lnTo>
                <a:lnTo>
                  <a:pt x="93" y="1490"/>
                </a:lnTo>
                <a:lnTo>
                  <a:pt x="85" y="1500"/>
                </a:lnTo>
                <a:lnTo>
                  <a:pt x="76" y="1507"/>
                </a:lnTo>
                <a:lnTo>
                  <a:pt x="67" y="1515"/>
                </a:lnTo>
                <a:lnTo>
                  <a:pt x="57" y="1522"/>
                </a:lnTo>
                <a:lnTo>
                  <a:pt x="47" y="1527"/>
                </a:lnTo>
                <a:lnTo>
                  <a:pt x="35" y="1532"/>
                </a:lnTo>
                <a:lnTo>
                  <a:pt x="24" y="1535"/>
                </a:lnTo>
                <a:lnTo>
                  <a:pt x="12" y="1537"/>
                </a:lnTo>
                <a:lnTo>
                  <a:pt x="0" y="1537"/>
                </a:lnTo>
              </a:path>
            </a:pathLst>
          </a:custGeom>
          <a:noFill/>
          <a:ln w="50800" cap="rnd" cmpd="sng">
            <a:solidFill>
              <a:srgbClr val="FF3300"/>
            </a:solidFill>
            <a:prstDash val="solid"/>
            <a:round/>
            <a:headEnd type="none" w="sm" len="sm"/>
            <a:tailEnd type="none" w="sm" len="sm"/>
          </a:ln>
          <a:effectLst/>
        </p:spPr>
        <p:txBody>
          <a:bodyPr/>
          <a:lstStyle/>
          <a:p>
            <a:endParaRPr lang="zh-CN" altLang="en-US"/>
          </a:p>
        </p:txBody>
      </p:sp>
      <p:sp>
        <p:nvSpPr>
          <p:cNvPr id="281626" name="Rectangle 26"/>
          <p:cNvSpPr>
            <a:spLocks noChangeArrowheads="1"/>
          </p:cNvSpPr>
          <p:nvPr/>
        </p:nvSpPr>
        <p:spPr bwMode="auto">
          <a:xfrm>
            <a:off x="6692900" y="4759325"/>
            <a:ext cx="1441450" cy="366713"/>
          </a:xfrm>
          <a:prstGeom prst="rect">
            <a:avLst/>
          </a:prstGeom>
          <a:noFill/>
          <a:ln w="9525">
            <a:noFill/>
            <a:miter lim="800000"/>
            <a:headEnd/>
            <a:tailEnd/>
          </a:ln>
          <a:effectLst/>
        </p:spPr>
        <p:txBody>
          <a:bodyPr wrap="none" lIns="92075" tIns="46038" rIns="92075" bIns="46038">
            <a:spAutoFit/>
          </a:bodyPr>
          <a:lstStyle/>
          <a:p>
            <a:pPr eaLnBrk="0" hangingPunct="0"/>
            <a:r>
              <a:rPr lang="zh-CN" altLang="en-US" sz="1800" b="1">
                <a:solidFill>
                  <a:schemeClr val="tx1"/>
                </a:solidFill>
                <a:ea typeface="宋体" pitchFamily="2" charset="-122"/>
              </a:rPr>
              <a:t>50% </a:t>
            </a:r>
            <a:r>
              <a:rPr lang="en-US" altLang="zh-CN" sz="1800" b="1">
                <a:solidFill>
                  <a:schemeClr val="tx1"/>
                </a:solidFill>
                <a:ea typeface="宋体" pitchFamily="2" charset="-122"/>
              </a:rPr>
              <a:t>of task</a:t>
            </a:r>
          </a:p>
        </p:txBody>
      </p:sp>
      <p:sp>
        <p:nvSpPr>
          <p:cNvPr id="281627" name="Line 27"/>
          <p:cNvSpPr>
            <a:spLocks noChangeShapeType="1"/>
          </p:cNvSpPr>
          <p:nvPr/>
        </p:nvSpPr>
        <p:spPr bwMode="auto">
          <a:xfrm>
            <a:off x="5575300" y="4095750"/>
            <a:ext cx="882650" cy="0"/>
          </a:xfrm>
          <a:prstGeom prst="line">
            <a:avLst/>
          </a:prstGeom>
          <a:noFill/>
          <a:ln w="25400">
            <a:solidFill>
              <a:schemeClr val="tx1"/>
            </a:solidFill>
            <a:round/>
            <a:headEnd type="none" w="sm" len="sm"/>
            <a:tailEnd type="stealth" w="med" len="lg"/>
          </a:ln>
          <a:effectLst/>
        </p:spPr>
        <p:txBody>
          <a:bodyPr/>
          <a:lstStyle/>
          <a:p>
            <a:endParaRPr lang="zh-CN" altLang="en-US"/>
          </a:p>
        </p:txBody>
      </p:sp>
      <p:sp>
        <p:nvSpPr>
          <p:cNvPr id="281628" name="Oval 28"/>
          <p:cNvSpPr>
            <a:spLocks noChangeArrowheads="1"/>
          </p:cNvSpPr>
          <p:nvPr/>
        </p:nvSpPr>
        <p:spPr bwMode="blackWhite">
          <a:xfrm>
            <a:off x="6226175" y="4548188"/>
            <a:ext cx="479425" cy="787400"/>
          </a:xfrm>
          <a:prstGeom prst="ellipse">
            <a:avLst/>
          </a:prstGeom>
          <a:solidFill>
            <a:srgbClr val="6666FF"/>
          </a:solidFill>
          <a:ln w="25400">
            <a:solidFill>
              <a:srgbClr val="000000"/>
            </a:solidFill>
            <a:round/>
            <a:headEnd/>
            <a:tailEnd/>
          </a:ln>
          <a:effectLst/>
        </p:spPr>
        <p:txBody>
          <a:bodyPr wrap="none" anchor="ctr"/>
          <a:lstStyle/>
          <a:p>
            <a:endParaRPr lang="zh-CN" altLang="en-US"/>
          </a:p>
        </p:txBody>
      </p:sp>
      <p:sp>
        <p:nvSpPr>
          <p:cNvPr id="281629" name="Rectangle 29"/>
          <p:cNvSpPr>
            <a:spLocks noChangeArrowheads="1"/>
          </p:cNvSpPr>
          <p:nvPr/>
        </p:nvSpPr>
        <p:spPr bwMode="white">
          <a:xfrm>
            <a:off x="6038850" y="4522788"/>
            <a:ext cx="419100" cy="838200"/>
          </a:xfrm>
          <a:prstGeom prst="rect">
            <a:avLst/>
          </a:prstGeom>
          <a:solidFill>
            <a:schemeClr val="bg1"/>
          </a:solidFill>
          <a:ln w="9525">
            <a:noFill/>
            <a:miter lim="800000"/>
            <a:headEnd/>
            <a:tailEnd/>
          </a:ln>
          <a:effectLst/>
        </p:spPr>
        <p:txBody>
          <a:bodyPr wrap="none" anchor="ctr"/>
          <a:lstStyle/>
          <a:p>
            <a:endParaRPr lang="zh-CN" altLang="en-US"/>
          </a:p>
        </p:txBody>
      </p:sp>
      <p:sp>
        <p:nvSpPr>
          <p:cNvPr id="281630" name="Line 30"/>
          <p:cNvSpPr>
            <a:spLocks noChangeShapeType="1"/>
          </p:cNvSpPr>
          <p:nvPr/>
        </p:nvSpPr>
        <p:spPr bwMode="auto">
          <a:xfrm>
            <a:off x="5575300" y="4941888"/>
            <a:ext cx="882650" cy="0"/>
          </a:xfrm>
          <a:prstGeom prst="line">
            <a:avLst/>
          </a:prstGeom>
          <a:noFill/>
          <a:ln w="25400">
            <a:solidFill>
              <a:schemeClr val="tx1"/>
            </a:solidFill>
            <a:round/>
            <a:headEnd type="none" w="sm" len="sm"/>
            <a:tailEnd type="stealth" w="med" len="lg"/>
          </a:ln>
          <a:effectLst/>
        </p:spPr>
        <p:txBody>
          <a:bodyPr/>
          <a:lstStyle/>
          <a:p>
            <a:endParaRPr lang="zh-CN" altLang="en-US"/>
          </a:p>
        </p:txBody>
      </p:sp>
      <p:sp>
        <p:nvSpPr>
          <p:cNvPr id="281631" name="Rectangle 31"/>
          <p:cNvSpPr>
            <a:spLocks noChangeArrowheads="1"/>
          </p:cNvSpPr>
          <p:nvPr/>
        </p:nvSpPr>
        <p:spPr bwMode="auto">
          <a:xfrm>
            <a:off x="5029200" y="3124200"/>
            <a:ext cx="2971800" cy="366713"/>
          </a:xfrm>
          <a:prstGeom prst="rect">
            <a:avLst/>
          </a:prstGeom>
          <a:noFill/>
          <a:ln w="9525">
            <a:noFill/>
            <a:miter lim="800000"/>
            <a:headEnd/>
            <a:tailEnd/>
          </a:ln>
          <a:effectLst/>
        </p:spPr>
        <p:txBody>
          <a:bodyPr lIns="92075" tIns="46038" rIns="92075" bIns="46038">
            <a:spAutoFit/>
          </a:bodyPr>
          <a:lstStyle/>
          <a:p>
            <a:pPr eaLnBrk="0" hangingPunct="0"/>
            <a:r>
              <a:rPr lang="en-US" altLang="zh-CN" sz="1800" b="1" dirty="0" smtClean="0">
                <a:solidFill>
                  <a:schemeClr val="tx1"/>
                </a:solidFill>
                <a:ea typeface="宋体" pitchFamily="2" charset="-122"/>
              </a:rPr>
              <a:t>Speed </a:t>
            </a:r>
            <a:r>
              <a:rPr lang="en-US" altLang="zh-CN" b="1" dirty="0" smtClean="0">
                <a:ea typeface="宋体" pitchFamily="2" charset="-122"/>
              </a:rPr>
              <a:t>U</a:t>
            </a:r>
            <a:r>
              <a:rPr lang="en-US" altLang="zh-CN" sz="1800" b="1" dirty="0" smtClean="0">
                <a:solidFill>
                  <a:schemeClr val="tx1"/>
                </a:solidFill>
                <a:ea typeface="宋体" pitchFamily="2" charset="-122"/>
              </a:rPr>
              <a:t>p</a:t>
            </a:r>
            <a:r>
              <a:rPr lang="en-US" altLang="zh-CN" sz="1800" b="1" dirty="0">
                <a:solidFill>
                  <a:schemeClr val="tx1"/>
                </a:solidFill>
                <a:ea typeface="宋体" pitchFamily="2" charset="-122"/>
              </a:rPr>
              <a:t>—</a:t>
            </a:r>
            <a:r>
              <a:rPr lang="zh-CN" altLang="en-US" sz="1800" b="1" dirty="0">
                <a:solidFill>
                  <a:schemeClr val="tx1"/>
                </a:solidFill>
                <a:ea typeface="宋体" pitchFamily="2" charset="-122"/>
              </a:rPr>
              <a:t>线性速度提升</a:t>
            </a:r>
            <a:endParaRPr lang="en-US" altLang="zh-CN" sz="1800" b="1" dirty="0">
              <a:solidFill>
                <a:schemeClr val="tx1"/>
              </a:solidFill>
              <a:ea typeface="宋体" pitchFamily="2" charset="-122"/>
            </a:endParaRPr>
          </a:p>
        </p:txBody>
      </p:sp>
      <p:sp>
        <p:nvSpPr>
          <p:cNvPr id="281632" name="Oval 32"/>
          <p:cNvSpPr>
            <a:spLocks noChangeArrowheads="1"/>
          </p:cNvSpPr>
          <p:nvPr/>
        </p:nvSpPr>
        <p:spPr bwMode="blackWhite">
          <a:xfrm>
            <a:off x="6457950" y="3700463"/>
            <a:ext cx="479425" cy="787400"/>
          </a:xfrm>
          <a:prstGeom prst="ellipse">
            <a:avLst/>
          </a:prstGeom>
          <a:solidFill>
            <a:srgbClr val="6666FF"/>
          </a:solidFill>
          <a:ln w="25400">
            <a:solidFill>
              <a:srgbClr val="000000"/>
            </a:solidFill>
            <a:round/>
            <a:headEnd/>
            <a:tailEnd/>
          </a:ln>
          <a:effectLst/>
        </p:spPr>
        <p:txBody>
          <a:bodyPr wrap="none" anchor="ctr"/>
          <a:lstStyle/>
          <a:p>
            <a:endParaRPr lang="zh-CN" altLang="en-US"/>
          </a:p>
        </p:txBody>
      </p:sp>
      <p:sp>
        <p:nvSpPr>
          <p:cNvPr id="281633" name="Rectangle 33"/>
          <p:cNvSpPr>
            <a:spLocks noChangeArrowheads="1"/>
          </p:cNvSpPr>
          <p:nvPr/>
        </p:nvSpPr>
        <p:spPr bwMode="blackWhite">
          <a:xfrm>
            <a:off x="4773613" y="3695700"/>
            <a:ext cx="985837" cy="836613"/>
          </a:xfrm>
          <a:prstGeom prst="rect">
            <a:avLst/>
          </a:prstGeom>
          <a:solidFill>
            <a:srgbClr val="CCCCCC"/>
          </a:solidFill>
          <a:ln w="25400">
            <a:solidFill>
              <a:schemeClr val="tx1"/>
            </a:solidFill>
            <a:miter lim="800000"/>
            <a:headEnd/>
            <a:tailEnd/>
          </a:ln>
          <a:effectLst/>
        </p:spPr>
        <p:txBody>
          <a:bodyPr wrap="none" lIns="12700" tIns="12700" rIns="12700" bIns="12700" anchor="ctr"/>
          <a:lstStyle/>
          <a:p>
            <a:pPr algn="ctr" defTabSz="822325" eaLnBrk="0" hangingPunct="0">
              <a:lnSpc>
                <a:spcPct val="95000"/>
              </a:lnSpc>
            </a:pPr>
            <a:r>
              <a:rPr lang="en-US" altLang="zh-CN" sz="1800" b="1">
                <a:solidFill>
                  <a:schemeClr val="tx1"/>
                </a:solidFill>
                <a:ea typeface="宋体" pitchFamily="2" charset="-122"/>
              </a:rPr>
              <a:t>Hard-</a:t>
            </a:r>
            <a:br>
              <a:rPr lang="en-US" altLang="zh-CN" sz="1800" b="1">
                <a:solidFill>
                  <a:schemeClr val="tx1"/>
                </a:solidFill>
                <a:ea typeface="宋体" pitchFamily="2" charset="-122"/>
              </a:rPr>
            </a:br>
            <a:r>
              <a:rPr lang="en-US" altLang="zh-CN" sz="1800" b="1">
                <a:solidFill>
                  <a:schemeClr val="tx1"/>
                </a:solidFill>
                <a:ea typeface="宋体" pitchFamily="2" charset="-122"/>
              </a:rPr>
              <a:t>ware</a:t>
            </a:r>
          </a:p>
        </p:txBody>
      </p:sp>
      <p:sp>
        <p:nvSpPr>
          <p:cNvPr id="281634" name="Rectangle 34"/>
          <p:cNvSpPr>
            <a:spLocks noChangeArrowheads="1"/>
          </p:cNvSpPr>
          <p:nvPr/>
        </p:nvSpPr>
        <p:spPr bwMode="auto">
          <a:xfrm>
            <a:off x="5772150" y="4081463"/>
            <a:ext cx="717550" cy="366712"/>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solidFill>
                  <a:schemeClr val="tx1"/>
                </a:solidFill>
                <a:ea typeface="宋体" pitchFamily="2" charset="-122"/>
              </a:rPr>
              <a:t>Time</a:t>
            </a:r>
          </a:p>
        </p:txBody>
      </p:sp>
      <p:sp>
        <p:nvSpPr>
          <p:cNvPr id="281635" name="Rectangle 35"/>
          <p:cNvSpPr>
            <a:spLocks noChangeArrowheads="1"/>
          </p:cNvSpPr>
          <p:nvPr/>
        </p:nvSpPr>
        <p:spPr bwMode="blackWhite">
          <a:xfrm>
            <a:off x="4773613" y="4524375"/>
            <a:ext cx="985837" cy="836613"/>
          </a:xfrm>
          <a:prstGeom prst="rect">
            <a:avLst/>
          </a:prstGeom>
          <a:solidFill>
            <a:srgbClr val="CCCCCC"/>
          </a:solidFill>
          <a:ln w="25400">
            <a:solidFill>
              <a:schemeClr val="tx1"/>
            </a:solidFill>
            <a:miter lim="800000"/>
            <a:headEnd/>
            <a:tailEnd/>
          </a:ln>
          <a:effectLst/>
        </p:spPr>
        <p:txBody>
          <a:bodyPr wrap="none" lIns="12700" tIns="12700" rIns="12700" bIns="12700" anchor="ctr"/>
          <a:lstStyle/>
          <a:p>
            <a:pPr algn="ctr" defTabSz="822325" eaLnBrk="0" hangingPunct="0">
              <a:lnSpc>
                <a:spcPct val="95000"/>
              </a:lnSpc>
            </a:pPr>
            <a:r>
              <a:rPr lang="en-US" altLang="zh-CN" sz="1800" b="1">
                <a:solidFill>
                  <a:schemeClr val="tx1"/>
                </a:solidFill>
                <a:ea typeface="宋体" pitchFamily="2" charset="-122"/>
              </a:rPr>
              <a:t>Hard-</a:t>
            </a:r>
            <a:br>
              <a:rPr lang="en-US" altLang="zh-CN" sz="1800" b="1">
                <a:solidFill>
                  <a:schemeClr val="tx1"/>
                </a:solidFill>
                <a:ea typeface="宋体" pitchFamily="2" charset="-122"/>
              </a:rPr>
            </a:br>
            <a:r>
              <a:rPr lang="en-US" altLang="zh-CN" sz="1800" b="1">
                <a:solidFill>
                  <a:schemeClr val="tx1"/>
                </a:solidFill>
                <a:ea typeface="宋体" pitchFamily="2" charset="-122"/>
              </a:rPr>
              <a:t>ware</a:t>
            </a:r>
          </a:p>
        </p:txBody>
      </p:sp>
      <p:sp>
        <p:nvSpPr>
          <p:cNvPr id="281636" name="Rectangle 36"/>
          <p:cNvSpPr>
            <a:spLocks noChangeArrowheads="1"/>
          </p:cNvSpPr>
          <p:nvPr/>
        </p:nvSpPr>
        <p:spPr bwMode="auto">
          <a:xfrm>
            <a:off x="5772150" y="4929188"/>
            <a:ext cx="717550" cy="366712"/>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solidFill>
                  <a:schemeClr val="tx1"/>
                </a:solidFill>
                <a:ea typeface="宋体" pitchFamily="2" charset="-122"/>
              </a:rPr>
              <a:t>Time</a:t>
            </a:r>
          </a:p>
        </p:txBody>
      </p:sp>
      <p:sp>
        <p:nvSpPr>
          <p:cNvPr id="281637" name="Rectangle 37"/>
          <p:cNvSpPr>
            <a:spLocks noChangeArrowheads="1"/>
          </p:cNvSpPr>
          <p:nvPr/>
        </p:nvSpPr>
        <p:spPr bwMode="white">
          <a:xfrm>
            <a:off x="6735763" y="3684588"/>
            <a:ext cx="419100" cy="838200"/>
          </a:xfrm>
          <a:prstGeom prst="rect">
            <a:avLst/>
          </a:prstGeom>
          <a:solidFill>
            <a:schemeClr val="bg1"/>
          </a:solidFill>
          <a:ln w="9525">
            <a:noFill/>
            <a:miter lim="800000"/>
            <a:headEnd/>
            <a:tailEnd/>
          </a:ln>
          <a:effectLst/>
        </p:spPr>
        <p:txBody>
          <a:bodyPr wrap="none" anchor="ctr"/>
          <a:lstStyle/>
          <a:p>
            <a:endParaRPr lang="zh-CN" altLang="en-US"/>
          </a:p>
        </p:txBody>
      </p:sp>
      <p:sp>
        <p:nvSpPr>
          <p:cNvPr id="281638" name="Rectangle 38"/>
          <p:cNvSpPr>
            <a:spLocks noChangeArrowheads="1"/>
          </p:cNvSpPr>
          <p:nvPr/>
        </p:nvSpPr>
        <p:spPr bwMode="auto">
          <a:xfrm>
            <a:off x="6692900" y="3911600"/>
            <a:ext cx="1441450" cy="366713"/>
          </a:xfrm>
          <a:prstGeom prst="rect">
            <a:avLst/>
          </a:prstGeom>
          <a:noFill/>
          <a:ln w="9525">
            <a:noFill/>
            <a:miter lim="800000"/>
            <a:headEnd/>
            <a:tailEnd/>
          </a:ln>
          <a:effectLst/>
        </p:spPr>
        <p:txBody>
          <a:bodyPr wrap="none" lIns="92075" tIns="46038" rIns="92075" bIns="46038">
            <a:spAutoFit/>
          </a:bodyPr>
          <a:lstStyle/>
          <a:p>
            <a:pPr eaLnBrk="0" hangingPunct="0"/>
            <a:r>
              <a:rPr lang="zh-CN" altLang="en-US" sz="1800" b="1">
                <a:solidFill>
                  <a:schemeClr val="tx1"/>
                </a:solidFill>
                <a:ea typeface="宋体" pitchFamily="2" charset="-122"/>
              </a:rPr>
              <a:t>50% </a:t>
            </a:r>
            <a:r>
              <a:rPr lang="en-US" altLang="zh-CN" sz="1800" b="1">
                <a:solidFill>
                  <a:schemeClr val="tx1"/>
                </a:solidFill>
                <a:ea typeface="宋体" pitchFamily="2" charset="-122"/>
              </a:rPr>
              <a:t>of task</a:t>
            </a:r>
          </a:p>
        </p:txBody>
      </p:sp>
      <p:sp>
        <p:nvSpPr>
          <p:cNvPr id="281639" name="Line 39"/>
          <p:cNvSpPr>
            <a:spLocks noChangeShapeType="1"/>
          </p:cNvSpPr>
          <p:nvPr/>
        </p:nvSpPr>
        <p:spPr bwMode="auto">
          <a:xfrm>
            <a:off x="6724650" y="3694113"/>
            <a:ext cx="0" cy="790575"/>
          </a:xfrm>
          <a:prstGeom prst="line">
            <a:avLst/>
          </a:prstGeom>
          <a:noFill/>
          <a:ln w="25400">
            <a:solidFill>
              <a:schemeClr val="tx1"/>
            </a:solidFill>
            <a:round/>
            <a:headEnd type="none" w="sm" len="sm"/>
            <a:tailEnd type="none" w="med" len="lg"/>
          </a:ln>
          <a:effectLst/>
        </p:spPr>
        <p:txBody>
          <a:bodyPr/>
          <a:lstStyle/>
          <a:p>
            <a:endParaRPr lang="zh-CN" altLang="en-US"/>
          </a:p>
        </p:txBody>
      </p:sp>
      <p:sp>
        <p:nvSpPr>
          <p:cNvPr id="281640" name="Line 40"/>
          <p:cNvSpPr>
            <a:spLocks noChangeShapeType="1"/>
          </p:cNvSpPr>
          <p:nvPr/>
        </p:nvSpPr>
        <p:spPr bwMode="auto">
          <a:xfrm>
            <a:off x="6457950" y="4551363"/>
            <a:ext cx="0" cy="790575"/>
          </a:xfrm>
          <a:prstGeom prst="line">
            <a:avLst/>
          </a:prstGeom>
          <a:noFill/>
          <a:ln w="25400">
            <a:solidFill>
              <a:schemeClr val="tx1"/>
            </a:solidFill>
            <a:round/>
            <a:headEnd type="none" w="sm" len="sm"/>
            <a:tailEnd type="none" w="med" len="lg"/>
          </a:ln>
          <a:effectLst/>
        </p:spPr>
        <p:txBody>
          <a:bodyPr/>
          <a:lstStyle/>
          <a:p>
            <a:endParaRPr lang="zh-CN" altLang="en-US"/>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zh-CN" altLang="en-US" dirty="0" smtClean="0"/>
              <a:t>内存数据库</a:t>
            </a:r>
            <a:r>
              <a:rPr lang="en-US" dirty="0" smtClean="0"/>
              <a:t/>
            </a:r>
            <a:br>
              <a:rPr lang="en-US" dirty="0" smtClean="0"/>
            </a:br>
            <a:endParaRPr lang="zh-CN" altLang="en-US" dirty="0"/>
          </a:p>
        </p:txBody>
      </p:sp>
      <p:pic>
        <p:nvPicPr>
          <p:cNvPr id="302084"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4282" y="4724400"/>
            <a:ext cx="1720850" cy="882650"/>
          </a:xfrm>
          <a:prstGeom prst="rect">
            <a:avLst/>
          </a:prstGeom>
          <a:noFill/>
          <a:ln w="9525">
            <a:noFill/>
            <a:miter lim="800000"/>
            <a:headEnd/>
            <a:tailEnd/>
          </a:ln>
        </p:spPr>
      </p:pic>
      <p:sp>
        <p:nvSpPr>
          <p:cNvPr id="302085" name="Line 15"/>
          <p:cNvSpPr>
            <a:spLocks noChangeShapeType="1"/>
          </p:cNvSpPr>
          <p:nvPr/>
        </p:nvSpPr>
        <p:spPr bwMode="auto">
          <a:xfrm flipV="1">
            <a:off x="1066800" y="4038600"/>
            <a:ext cx="0" cy="585788"/>
          </a:xfrm>
          <a:prstGeom prst="line">
            <a:avLst/>
          </a:prstGeom>
          <a:noFill/>
          <a:ln w="38100">
            <a:solidFill>
              <a:schemeClr val="tx1"/>
            </a:solidFill>
            <a:prstDash val="sysDot"/>
            <a:round/>
            <a:headEnd/>
            <a:tailEnd/>
          </a:ln>
        </p:spPr>
        <p:txBody>
          <a:bodyPr wrap="none" anchor="ctr"/>
          <a:lstStyle/>
          <a:p>
            <a:endParaRPr lang="en-US"/>
          </a:p>
        </p:txBody>
      </p:sp>
      <p:sp>
        <p:nvSpPr>
          <p:cNvPr id="302086" name="Line 16"/>
          <p:cNvSpPr>
            <a:spLocks noChangeShapeType="1"/>
          </p:cNvSpPr>
          <p:nvPr/>
        </p:nvSpPr>
        <p:spPr bwMode="auto">
          <a:xfrm flipV="1">
            <a:off x="1066800" y="2771774"/>
            <a:ext cx="0" cy="585788"/>
          </a:xfrm>
          <a:prstGeom prst="line">
            <a:avLst/>
          </a:prstGeom>
          <a:noFill/>
          <a:ln w="38100">
            <a:solidFill>
              <a:schemeClr val="tx1"/>
            </a:solidFill>
            <a:prstDash val="sysDot"/>
            <a:round/>
            <a:headEnd/>
            <a:tailEnd/>
          </a:ln>
        </p:spPr>
        <p:txBody>
          <a:bodyPr wrap="none" anchor="ctr"/>
          <a:lstStyle/>
          <a:p>
            <a:endParaRPr lang="en-US"/>
          </a:p>
        </p:txBody>
      </p:sp>
      <p:pic>
        <p:nvPicPr>
          <p:cNvPr id="302089" name="Picture 9" descr="ASE FINAL LOGO - 2 copy"/>
          <p:cNvPicPr>
            <a:picLocks noChangeAspect="1" noChangeArrowheads="1"/>
          </p:cNvPicPr>
          <p:nvPr/>
        </p:nvPicPr>
        <p:blipFill>
          <a:blip r:embed="rId3" cstate="print"/>
          <a:srcRect/>
          <a:stretch>
            <a:fillRect/>
          </a:stretch>
        </p:blipFill>
        <p:spPr bwMode="auto">
          <a:xfrm>
            <a:off x="428596" y="1142984"/>
            <a:ext cx="689993" cy="75076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02090" name="Picture 46" descr="standalone"/>
          <p:cNvPicPr preferRelativeResize="0">
            <a:picLocks noChangeAspect="1" noChangeArrowheads="1"/>
          </p:cNvPicPr>
          <p:nvPr/>
        </p:nvPicPr>
        <p:blipFill>
          <a:blip r:embed="rId4" cstate="print"/>
          <a:srcRect l="83873" t="33855" r="899" b="38985"/>
          <a:stretch>
            <a:fillRect/>
          </a:stretch>
        </p:blipFill>
        <p:spPr bwMode="auto">
          <a:xfrm>
            <a:off x="642910" y="1714488"/>
            <a:ext cx="946344" cy="1132661"/>
          </a:xfrm>
          <a:prstGeom prst="rect">
            <a:avLst/>
          </a:prstGeom>
          <a:ln>
            <a:noFill/>
          </a:ln>
          <a:effectLst>
            <a:outerShdw blurRad="292100" dist="139700" dir="2700000" algn="tl" rotWithShape="0">
              <a:srgbClr val="333333">
                <a:alpha val="65000"/>
              </a:srgbClr>
            </a:outerShdw>
          </a:effectLst>
        </p:spPr>
      </p:pic>
      <p:pic>
        <p:nvPicPr>
          <p:cNvPr id="302093" name="Picture 9"/>
          <p:cNvPicPr>
            <a:picLocks noChangeAspect="1" noChangeArrowheads="1"/>
          </p:cNvPicPr>
          <p:nvPr/>
        </p:nvPicPr>
        <p:blipFill>
          <a:blip r:embed="rId5" cstate="print"/>
          <a:srcRect/>
          <a:stretch>
            <a:fillRect/>
          </a:stretch>
        </p:blipFill>
        <p:spPr bwMode="auto">
          <a:xfrm>
            <a:off x="515918" y="3429000"/>
            <a:ext cx="1198562" cy="565150"/>
          </a:xfrm>
          <a:prstGeom prst="rect">
            <a:avLst/>
          </a:prstGeom>
          <a:noFill/>
          <a:ln w="9525">
            <a:noFill/>
            <a:miter lim="800000"/>
            <a:headEnd/>
            <a:tailEnd/>
          </a:ln>
        </p:spPr>
      </p:pic>
      <p:pic>
        <p:nvPicPr>
          <p:cNvPr id="302110" name="Picture 33" descr="memory3"/>
          <p:cNvPicPr>
            <a:picLocks noChangeAspect="1" noChangeArrowheads="1"/>
          </p:cNvPicPr>
          <p:nvPr/>
        </p:nvPicPr>
        <p:blipFill>
          <a:blip r:embed="rId6" cstate="print"/>
          <a:srcRect/>
          <a:stretch>
            <a:fillRect/>
          </a:stretch>
        </p:blipFill>
        <p:spPr bwMode="auto">
          <a:xfrm>
            <a:off x="7543800" y="4967538"/>
            <a:ext cx="957290" cy="75857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302111" name="Rectangle 27"/>
          <p:cNvSpPr>
            <a:spLocks noChangeArrowheads="1"/>
          </p:cNvSpPr>
          <p:nvPr/>
        </p:nvSpPr>
        <p:spPr bwMode="auto">
          <a:xfrm>
            <a:off x="7162800" y="4114800"/>
            <a:ext cx="1595438" cy="606425"/>
          </a:xfrm>
          <a:prstGeom prst="rect">
            <a:avLst/>
          </a:prstGeom>
          <a:solidFill>
            <a:srgbClr val="00FF00">
              <a:alpha val="50195"/>
            </a:srgbClr>
          </a:solidFill>
          <a:ln w="9525" algn="ctr">
            <a:noFill/>
            <a:miter lim="800000"/>
            <a:headEnd/>
            <a:tailEnd/>
          </a:ln>
          <a:effectLst>
            <a:outerShdw blurRad="184150" dist="241300" dir="11520000" sx="110000" sy="110000" algn="ctr">
              <a:srgbClr val="000000">
                <a:alpha val="18000"/>
              </a:srgbClr>
            </a:outerShdw>
          </a:effectLst>
          <a:scene3d>
            <a:camera prst="perspectiveFront" fov="3600000">
              <a:rot lat="0" lon="2100000" rev="0"/>
            </a:camera>
            <a:lightRig rig="flood" dir="t">
              <a:rot lat="0" lon="0" rev="13800000"/>
            </a:lightRig>
          </a:scene3d>
          <a:sp3d extrusionH="107950" prstMaterial="plastic">
            <a:bevelT w="82550" h="63500" prst="divot"/>
            <a:bevelB/>
          </a:sp3d>
        </p:spPr>
        <p:txBody>
          <a:bodyPr wrap="none" anchor="ctr"/>
          <a:lstStyle/>
          <a:p>
            <a:pPr algn="ctr" eaLnBrk="1" hangingPunct="1"/>
            <a:r>
              <a:rPr lang="en-US" altLang="zh-CN"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ea typeface="宋体" pitchFamily="2" charset="-122"/>
              </a:rPr>
              <a:t>IMDB </a:t>
            </a:r>
            <a:r>
              <a:rPr lang="zh-CN" altLang="en-US"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ea typeface="宋体" pitchFamily="2" charset="-122"/>
              </a:rPr>
              <a:t>命名缓存</a:t>
            </a:r>
          </a:p>
        </p:txBody>
      </p:sp>
      <p:sp>
        <p:nvSpPr>
          <p:cNvPr id="302112" name="Line 18"/>
          <p:cNvSpPr>
            <a:spLocks noChangeShapeType="1"/>
          </p:cNvSpPr>
          <p:nvPr/>
        </p:nvSpPr>
        <p:spPr bwMode="auto">
          <a:xfrm flipV="1">
            <a:off x="7924800" y="3581400"/>
            <a:ext cx="1588" cy="446088"/>
          </a:xfrm>
          <a:prstGeom prst="line">
            <a:avLst/>
          </a:prstGeom>
          <a:noFill/>
          <a:ln w="38100">
            <a:solidFill>
              <a:schemeClr val="tx1"/>
            </a:solidFill>
            <a:prstDash val="sysDot"/>
            <a:round/>
            <a:headEnd/>
            <a:tailEnd/>
          </a:ln>
        </p:spPr>
        <p:txBody>
          <a:bodyPr wrap="none" anchor="ctr"/>
          <a:lstStyle/>
          <a:p>
            <a:endParaRPr lang="en-US"/>
          </a:p>
        </p:txBody>
      </p:sp>
      <p:pic>
        <p:nvPicPr>
          <p:cNvPr id="302113" name="Picture 40"/>
          <p:cNvPicPr preferRelativeResize="0">
            <a:picLocks noChangeAspect="1" noChangeArrowheads="1"/>
          </p:cNvPicPr>
          <p:nvPr/>
        </p:nvPicPr>
        <p:blipFill>
          <a:blip r:embed="rId7" cstate="print"/>
          <a:srcRect/>
          <a:stretch>
            <a:fillRect/>
          </a:stretch>
        </p:blipFill>
        <p:spPr bwMode="auto">
          <a:xfrm>
            <a:off x="7467600" y="3124200"/>
            <a:ext cx="966788" cy="454025"/>
          </a:xfrm>
          <a:prstGeom prst="rect">
            <a:avLst/>
          </a:prstGeom>
          <a:noFill/>
          <a:ln w="9525">
            <a:noFill/>
            <a:miter lim="800000"/>
            <a:headEnd/>
            <a:tailEnd/>
          </a:ln>
        </p:spPr>
      </p:pic>
      <p:sp>
        <p:nvSpPr>
          <p:cNvPr id="302114" name="Line 19"/>
          <p:cNvSpPr>
            <a:spLocks noChangeShapeType="1"/>
          </p:cNvSpPr>
          <p:nvPr/>
        </p:nvSpPr>
        <p:spPr bwMode="auto">
          <a:xfrm flipV="1">
            <a:off x="7924800" y="2667000"/>
            <a:ext cx="1588" cy="446088"/>
          </a:xfrm>
          <a:prstGeom prst="line">
            <a:avLst/>
          </a:prstGeom>
          <a:noFill/>
          <a:ln w="38100">
            <a:solidFill>
              <a:schemeClr val="tx1"/>
            </a:solidFill>
            <a:prstDash val="sysDot"/>
            <a:round/>
            <a:headEnd/>
            <a:tailEnd/>
          </a:ln>
        </p:spPr>
        <p:txBody>
          <a:bodyPr wrap="none" anchor="ctr"/>
          <a:lstStyle/>
          <a:p>
            <a:endParaRPr lang="en-US"/>
          </a:p>
        </p:txBody>
      </p:sp>
      <p:pic>
        <p:nvPicPr>
          <p:cNvPr id="302116" name="Picture 9" descr="ASE FINAL LOGO - 2 copy"/>
          <p:cNvPicPr>
            <a:picLocks noChangeAspect="1" noChangeArrowheads="1"/>
          </p:cNvPicPr>
          <p:nvPr/>
        </p:nvPicPr>
        <p:blipFill>
          <a:blip r:embed="rId8" cstate="print"/>
          <a:srcRect/>
          <a:stretch>
            <a:fillRect/>
          </a:stretch>
        </p:blipFill>
        <p:spPr bwMode="auto">
          <a:xfrm>
            <a:off x="7061200" y="1182688"/>
            <a:ext cx="681208" cy="69621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02117" name="Picture 49" descr="standalone"/>
          <p:cNvPicPr preferRelativeResize="0">
            <a:picLocks noChangeAspect="1" noChangeArrowheads="1"/>
          </p:cNvPicPr>
          <p:nvPr/>
        </p:nvPicPr>
        <p:blipFill>
          <a:blip r:embed="rId4" cstate="print"/>
          <a:srcRect l="83873" t="33855" r="899" b="38985"/>
          <a:stretch>
            <a:fillRect/>
          </a:stretch>
        </p:blipFill>
        <p:spPr bwMode="auto">
          <a:xfrm>
            <a:off x="7481042" y="1591232"/>
            <a:ext cx="934296" cy="1050368"/>
          </a:xfrm>
          <a:prstGeom prst="rect">
            <a:avLst/>
          </a:prstGeom>
          <a:ln>
            <a:noFill/>
          </a:ln>
          <a:effectLst>
            <a:outerShdw blurRad="292100" dist="139700" dir="2700000" algn="tl" rotWithShape="0">
              <a:srgbClr val="333333">
                <a:alpha val="65000"/>
              </a:srgbClr>
            </a:outerShdw>
          </a:effectLst>
        </p:spPr>
      </p:pic>
      <p:sp>
        <p:nvSpPr>
          <p:cNvPr id="302119" name="Line 18"/>
          <p:cNvSpPr>
            <a:spLocks noChangeShapeType="1"/>
          </p:cNvSpPr>
          <p:nvPr/>
        </p:nvSpPr>
        <p:spPr bwMode="auto">
          <a:xfrm flipV="1">
            <a:off x="7924800" y="4724400"/>
            <a:ext cx="1588" cy="446088"/>
          </a:xfrm>
          <a:prstGeom prst="line">
            <a:avLst/>
          </a:prstGeom>
          <a:noFill/>
          <a:ln w="38100">
            <a:solidFill>
              <a:schemeClr val="tx1"/>
            </a:solidFill>
            <a:prstDash val="sysDot"/>
            <a:round/>
            <a:headEnd/>
            <a:tailEnd/>
          </a:ln>
        </p:spPr>
        <p:txBody>
          <a:bodyPr wrap="none" anchor="ctr"/>
          <a:lstStyle/>
          <a:p>
            <a:endParaRPr lang="en-US"/>
          </a:p>
        </p:txBody>
      </p:sp>
      <p:sp>
        <p:nvSpPr>
          <p:cNvPr id="302121" name="Text Box 41"/>
          <p:cNvSpPr txBox="1">
            <a:spLocks noChangeArrowheads="1"/>
          </p:cNvSpPr>
          <p:nvPr/>
        </p:nvSpPr>
        <p:spPr bwMode="auto">
          <a:xfrm>
            <a:off x="2679717" y="1820863"/>
            <a:ext cx="4321175" cy="366712"/>
          </a:xfrm>
          <a:prstGeom prst="rect">
            <a:avLst/>
          </a:prstGeom>
          <a:noFill/>
          <a:ln w="9525">
            <a:noFill/>
            <a:miter lim="800000"/>
            <a:headEnd/>
            <a:tailEnd/>
          </a:ln>
          <a:effectLst/>
        </p:spPr>
        <p:txBody>
          <a:bodyPr>
            <a:spAutoFit/>
          </a:bodyPr>
          <a:lstStyle/>
          <a:p>
            <a:pPr>
              <a:spcBef>
                <a:spcPct val="50000"/>
              </a:spcBef>
            </a:pPr>
            <a:endParaRPr lang="en-US"/>
          </a:p>
        </p:txBody>
      </p:sp>
      <p:sp>
        <p:nvSpPr>
          <p:cNvPr id="302123" name="Text Box 43"/>
          <p:cNvSpPr txBox="1">
            <a:spLocks noChangeArrowheads="1"/>
          </p:cNvSpPr>
          <p:nvPr/>
        </p:nvSpPr>
        <p:spPr bwMode="auto">
          <a:xfrm>
            <a:off x="2285984" y="5715016"/>
            <a:ext cx="4572032" cy="584775"/>
          </a:xfrm>
          <a:prstGeom prst="rect">
            <a:avLst/>
          </a:prstGeom>
          <a:noFill/>
          <a:ln w="9525" cap="rnd">
            <a:solidFill>
              <a:schemeClr val="accent5">
                <a:lumMod val="40000"/>
                <a:lumOff val="60000"/>
              </a:schemeClr>
            </a:solidFill>
            <a:miter lim="800000"/>
            <a:headEnd/>
            <a:tailEnd/>
          </a:ln>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a typeface="宋体" pitchFamily="2" charset="-122"/>
              </a:rPr>
              <a:t>适用场景</a:t>
            </a:r>
            <a:r>
              <a:rPr lang="en-US" altLang="zh-CN" sz="1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a typeface="宋体" pitchFamily="2" charset="-122"/>
              </a:rPr>
              <a:t>:</a:t>
            </a:r>
          </a:p>
          <a:p>
            <a:r>
              <a:rPr lang="zh-CN" altLang="en-US" sz="1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a typeface="宋体" pitchFamily="2" charset="-122"/>
              </a:rPr>
              <a:t>大</a:t>
            </a:r>
            <a:r>
              <a:rPr lang="zh-CN" altLang="en-US" sz="1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a typeface="宋体" pitchFamily="2" charset="-122"/>
              </a:rPr>
              <a:t>容量、大</a:t>
            </a:r>
            <a:r>
              <a:rPr lang="zh-CN" altLang="en-US" sz="1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a typeface="宋体" pitchFamily="2" charset="-122"/>
              </a:rPr>
              <a:t>并发高性能查询，不要求数据库</a:t>
            </a:r>
            <a:r>
              <a:rPr lang="zh-CN" altLang="en-US" sz="1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a typeface="宋体" pitchFamily="2" charset="-122"/>
              </a:rPr>
              <a:t>恢复</a:t>
            </a:r>
            <a:endParaRPr lang="zh-CN" altLang="en-US" sz="1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a typeface="宋体" pitchFamily="2" charset="-122"/>
            </a:endParaRPr>
          </a:p>
        </p:txBody>
      </p:sp>
      <p:sp>
        <p:nvSpPr>
          <p:cNvPr id="45" name="AutoShape 5"/>
          <p:cNvSpPr>
            <a:spLocks noChangeArrowheads="1"/>
          </p:cNvSpPr>
          <p:nvPr/>
        </p:nvSpPr>
        <p:spPr bwMode="gray">
          <a:xfrm>
            <a:off x="2024058" y="1150920"/>
            <a:ext cx="4643470" cy="2278080"/>
          </a:xfrm>
          <a:prstGeom prst="roundRect">
            <a:avLst>
              <a:gd name="adj" fmla="val 16667"/>
            </a:avLst>
          </a:prstGeom>
          <a:gradFill rotWithShape="1">
            <a:gsLst>
              <a:gs pos="0">
                <a:srgbClr val="EAEAEA">
                  <a:gamma/>
                  <a:tint val="29412"/>
                  <a:invGamma/>
                </a:srgbClr>
              </a:gs>
              <a:gs pos="100000">
                <a:srgbClr val="EAEAEA"/>
              </a:gs>
            </a:gsLst>
            <a:lin ang="5400000" scaled="1"/>
          </a:gradFill>
          <a:ln w="19050">
            <a:solidFill>
              <a:srgbClr val="2E64FC"/>
            </a:solidFill>
            <a:round/>
            <a:headEnd/>
            <a:tailEnd/>
          </a:ln>
          <a:effectLst/>
        </p:spPr>
        <p:txBody>
          <a:bodyPr wrap="none" anchor="ctr"/>
          <a:lstStyle/>
          <a:p>
            <a:endParaRPr lang="en-US"/>
          </a:p>
        </p:txBody>
      </p:sp>
      <p:grpSp>
        <p:nvGrpSpPr>
          <p:cNvPr id="2" name="Group 16"/>
          <p:cNvGrpSpPr>
            <a:grpSpLocks/>
          </p:cNvGrpSpPr>
          <p:nvPr/>
        </p:nvGrpSpPr>
        <p:grpSpPr bwMode="auto">
          <a:xfrm>
            <a:off x="2957534" y="928670"/>
            <a:ext cx="2614598" cy="463550"/>
            <a:chOff x="720" y="1392"/>
            <a:chExt cx="4058" cy="480"/>
          </a:xfrm>
        </p:grpSpPr>
        <p:sp>
          <p:nvSpPr>
            <p:cNvPr id="47" name="AutoShape 17"/>
            <p:cNvSpPr>
              <a:spLocks noChangeArrowheads="1"/>
            </p:cNvSpPr>
            <p:nvPr/>
          </p:nvSpPr>
          <p:spPr bwMode="gray">
            <a:xfrm>
              <a:off x="720" y="1392"/>
              <a:ext cx="4058" cy="480"/>
            </a:xfrm>
            <a:prstGeom prst="roundRect">
              <a:avLst>
                <a:gd name="adj" fmla="val 17509"/>
              </a:avLst>
            </a:prstGeom>
            <a:solidFill>
              <a:srgbClr val="2E64FC"/>
            </a:solidFill>
            <a:ln w="9525">
              <a:noFill/>
              <a:round/>
              <a:headEnd/>
              <a:tailEnd/>
            </a:ln>
            <a:effectLst/>
          </p:spPr>
          <p:txBody>
            <a:bodyPr wrap="none" anchor="ctr"/>
            <a:lstStyle/>
            <a:p>
              <a:endParaRPr lang="en-US"/>
            </a:p>
          </p:txBody>
        </p:sp>
        <p:grpSp>
          <p:nvGrpSpPr>
            <p:cNvPr id="3" name="Group 18"/>
            <p:cNvGrpSpPr>
              <a:grpSpLocks/>
            </p:cNvGrpSpPr>
            <p:nvPr/>
          </p:nvGrpSpPr>
          <p:grpSpPr bwMode="auto">
            <a:xfrm>
              <a:off x="730" y="1407"/>
              <a:ext cx="4043" cy="444"/>
              <a:chOff x="744" y="1407"/>
              <a:chExt cx="3988" cy="444"/>
            </a:xfrm>
          </p:grpSpPr>
          <p:sp>
            <p:nvSpPr>
              <p:cNvPr id="49" name="AutoShape 19"/>
              <p:cNvSpPr>
                <a:spLocks noChangeArrowheads="1"/>
              </p:cNvSpPr>
              <p:nvPr/>
            </p:nvSpPr>
            <p:spPr bwMode="gray">
              <a:xfrm>
                <a:off x="744" y="1736"/>
                <a:ext cx="3988" cy="115"/>
              </a:xfrm>
              <a:prstGeom prst="roundRect">
                <a:avLst>
                  <a:gd name="adj" fmla="val 50000"/>
                </a:avLst>
              </a:prstGeom>
              <a:gradFill rotWithShape="1">
                <a:gsLst>
                  <a:gs pos="0">
                    <a:srgbClr val="2E64FC"/>
                  </a:gs>
                  <a:gs pos="100000">
                    <a:schemeClr val="tx2">
                      <a:lumMod val="40000"/>
                      <a:lumOff val="60000"/>
                    </a:schemeClr>
                  </a:gs>
                </a:gsLst>
                <a:lin ang="5400000" scaled="1"/>
              </a:gradFill>
              <a:ln w="9525">
                <a:noFill/>
                <a:round/>
                <a:headEnd/>
                <a:tailEnd/>
              </a:ln>
              <a:effectLst/>
            </p:spPr>
            <p:txBody>
              <a:bodyPr wrap="none" anchor="ctr"/>
              <a:lstStyle/>
              <a:p>
                <a:endParaRPr lang="en-US"/>
              </a:p>
            </p:txBody>
          </p:sp>
          <p:sp>
            <p:nvSpPr>
              <p:cNvPr id="50" name="AutoShape 20"/>
              <p:cNvSpPr>
                <a:spLocks noChangeArrowheads="1"/>
              </p:cNvSpPr>
              <p:nvPr/>
            </p:nvSpPr>
            <p:spPr bwMode="gray">
              <a:xfrm>
                <a:off x="744" y="1407"/>
                <a:ext cx="3988" cy="115"/>
              </a:xfrm>
              <a:prstGeom prst="roundRect">
                <a:avLst>
                  <a:gd name="adj" fmla="val 50000"/>
                </a:avLst>
              </a:prstGeom>
              <a:gradFill rotWithShape="1">
                <a:gsLst>
                  <a:gs pos="0">
                    <a:schemeClr val="tx2">
                      <a:lumMod val="40000"/>
                      <a:lumOff val="60000"/>
                    </a:schemeClr>
                  </a:gs>
                  <a:gs pos="100000">
                    <a:srgbClr val="2E64FC"/>
                  </a:gs>
                </a:gsLst>
                <a:lin ang="5400000" scaled="1"/>
              </a:gradFill>
              <a:ln w="9525">
                <a:noFill/>
                <a:round/>
                <a:headEnd/>
                <a:tailEnd/>
              </a:ln>
              <a:effectLst/>
            </p:spPr>
            <p:txBody>
              <a:bodyPr wrap="none" anchor="ctr"/>
              <a:lstStyle/>
              <a:p>
                <a:endParaRPr lang="en-US"/>
              </a:p>
            </p:txBody>
          </p:sp>
        </p:grpSp>
      </p:grpSp>
      <p:sp>
        <p:nvSpPr>
          <p:cNvPr id="51" name="Rectangle 21"/>
          <p:cNvSpPr>
            <a:spLocks noChangeArrowheads="1"/>
          </p:cNvSpPr>
          <p:nvPr/>
        </p:nvSpPr>
        <p:spPr bwMode="gray">
          <a:xfrm>
            <a:off x="3616653" y="973120"/>
            <a:ext cx="1241099" cy="307777"/>
          </a:xfrm>
          <a:prstGeom prst="rect">
            <a:avLst/>
          </a:prstGeom>
          <a:noFill/>
          <a:ln w="9525">
            <a:noFill/>
            <a:miter lim="800000"/>
            <a:headEnd/>
            <a:tailEnd/>
          </a:ln>
          <a:effectLst/>
        </p:spPr>
        <p:txBody>
          <a:bodyPr wrap="square">
            <a:spAutoFit/>
          </a:bodyPr>
          <a:lstStyle/>
          <a:p>
            <a:pPr algn="ctr">
              <a:spcBef>
                <a:spcPct val="50000"/>
              </a:spcBef>
              <a:buClr>
                <a:srgbClr val="1F3F5F"/>
              </a:buClr>
            </a:pPr>
            <a:r>
              <a:rPr lang="en-US" altLang="zh-CN" sz="1400" b="1" dirty="0">
                <a:solidFill>
                  <a:srgbClr val="FFFFFF"/>
                </a:solidFill>
                <a:cs typeface="Arial" charset="0"/>
              </a:rPr>
              <a:t> </a:t>
            </a:r>
            <a:r>
              <a:rPr lang="en-US" altLang="zh-CN" sz="1400" b="1" dirty="0" smtClean="0">
                <a:solidFill>
                  <a:srgbClr val="FFFFFF"/>
                </a:solidFill>
                <a:cs typeface="Arial" charset="0"/>
              </a:rPr>
              <a:t>ASE</a:t>
            </a:r>
            <a:r>
              <a:rPr lang="zh-CN" altLang="en-US" sz="1400" b="1" dirty="0" smtClean="0">
                <a:solidFill>
                  <a:srgbClr val="FFFFFF"/>
                </a:solidFill>
                <a:cs typeface="Arial" charset="0"/>
              </a:rPr>
              <a:t>的选件</a:t>
            </a:r>
            <a:endParaRPr lang="en-US" altLang="zh-CN" sz="1400" b="1" dirty="0">
              <a:solidFill>
                <a:srgbClr val="FFFFFF"/>
              </a:solidFill>
              <a:cs typeface="Arial" charset="0"/>
            </a:endParaRPr>
          </a:p>
        </p:txBody>
      </p:sp>
      <p:sp>
        <p:nvSpPr>
          <p:cNvPr id="52" name="Text Box 24"/>
          <p:cNvSpPr txBox="1">
            <a:spLocks noChangeArrowheads="1"/>
          </p:cNvSpPr>
          <p:nvPr/>
        </p:nvSpPr>
        <p:spPr bwMode="black">
          <a:xfrm>
            <a:off x="2070089" y="1428736"/>
            <a:ext cx="4430737" cy="1815882"/>
          </a:xfrm>
          <a:prstGeom prst="rect">
            <a:avLst/>
          </a:prstGeom>
          <a:noFill/>
          <a:ln w="9525" algn="ctr">
            <a:noFill/>
            <a:miter lim="800000"/>
            <a:headEnd/>
            <a:tailEnd/>
          </a:ln>
          <a:effectLst/>
        </p:spPr>
        <p:txBody>
          <a:bodyPr wrap="square">
            <a:spAutoFit/>
          </a:bodyPr>
          <a:lstStyle/>
          <a:p>
            <a:pPr marL="0" lvl="1">
              <a:buClr>
                <a:schemeClr val="tx1"/>
              </a:buClr>
              <a:buBlip>
                <a:blip r:embed="rId9"/>
              </a:buBlip>
            </a:pPr>
            <a:r>
              <a:rPr lang="zh-CN" altLang="en-US" sz="1600" b="1" dirty="0" smtClean="0">
                <a:solidFill>
                  <a:srgbClr val="1C1C1C"/>
                </a:solidFill>
                <a:ea typeface="宋体" pitchFamily="2" charset="-122"/>
              </a:rPr>
              <a:t>不是一个独立体系结构的数据库</a:t>
            </a:r>
          </a:p>
          <a:p>
            <a:pPr marL="0" lvl="1">
              <a:buClr>
                <a:schemeClr val="tx1"/>
              </a:buClr>
              <a:buBlip>
                <a:blip r:embed="rId9"/>
              </a:buBlip>
            </a:pPr>
            <a:r>
              <a:rPr lang="zh-CN" altLang="en-US" sz="1600" b="1" dirty="0" smtClean="0">
                <a:ea typeface="宋体" pitchFamily="2" charset="-122"/>
              </a:rPr>
              <a:t>真正的</a:t>
            </a:r>
            <a:r>
              <a:rPr lang="en-US" altLang="zh-CN" sz="1600" b="1" dirty="0" smtClean="0">
                <a:solidFill>
                  <a:srgbClr val="1C1C1C"/>
                </a:solidFill>
                <a:ea typeface="宋体" pitchFamily="2" charset="-122"/>
              </a:rPr>
              <a:t>“In-memory database inside”</a:t>
            </a:r>
          </a:p>
          <a:p>
            <a:pPr marL="628650" lvl="2" indent="-171450">
              <a:buClr>
                <a:schemeClr val="tx1"/>
              </a:buClr>
              <a:buBlip>
                <a:blip r:embed="rId9"/>
              </a:buBlip>
            </a:pPr>
            <a:r>
              <a:rPr lang="zh-CN" altLang="en-US" sz="1600" b="1" dirty="0" smtClean="0">
                <a:solidFill>
                  <a:srgbClr val="1C1C1C"/>
                </a:solidFill>
                <a:ea typeface="宋体" pitchFamily="2" charset="-122"/>
              </a:rPr>
              <a:t>支持多种数据库类型</a:t>
            </a:r>
          </a:p>
          <a:p>
            <a:pPr marL="628650" lvl="3" indent="-171450">
              <a:buClr>
                <a:schemeClr val="tx1"/>
              </a:buClr>
              <a:buBlip>
                <a:blip r:embed="rId9"/>
              </a:buBlip>
            </a:pPr>
            <a:r>
              <a:rPr lang="en-US" altLang="zh-CN" sz="1600" b="1" dirty="0" smtClean="0">
                <a:solidFill>
                  <a:srgbClr val="1C1C1C"/>
                </a:solidFill>
                <a:ea typeface="宋体" pitchFamily="2" charset="-122"/>
              </a:rPr>
              <a:t>IMDB</a:t>
            </a:r>
            <a:r>
              <a:rPr lang="zh-CN" altLang="en-US" sz="1600" b="1" dirty="0" smtClean="0">
                <a:solidFill>
                  <a:srgbClr val="1C1C1C"/>
                </a:solidFill>
                <a:ea typeface="宋体" pitchFamily="2" charset="-122"/>
              </a:rPr>
              <a:t>，完全的内存数据库</a:t>
            </a:r>
          </a:p>
          <a:p>
            <a:pPr marL="628650" lvl="3" indent="-171450">
              <a:buClr>
                <a:schemeClr val="tx1"/>
              </a:buClr>
              <a:buBlip>
                <a:blip r:embed="rId9"/>
              </a:buBlip>
            </a:pPr>
            <a:r>
              <a:rPr lang="en-US" altLang="zh-CN" sz="1600" b="1" dirty="0" smtClean="0">
                <a:solidFill>
                  <a:srgbClr val="1C1C1C"/>
                </a:solidFill>
                <a:ea typeface="宋体" pitchFamily="2" charset="-122"/>
              </a:rPr>
              <a:t>RDDB</a:t>
            </a:r>
            <a:r>
              <a:rPr lang="zh-CN" altLang="en-US" sz="1600" b="1" dirty="0" smtClean="0">
                <a:solidFill>
                  <a:srgbClr val="1C1C1C"/>
                </a:solidFill>
                <a:ea typeface="宋体" pitchFamily="2" charset="-122"/>
              </a:rPr>
              <a:t>，数据存放在磁盘上，但利用部分内存数据库方法提高性能</a:t>
            </a:r>
          </a:p>
          <a:p>
            <a:pPr marL="628650" lvl="3" indent="-171450">
              <a:buClr>
                <a:schemeClr val="tx1"/>
              </a:buClr>
              <a:buBlip>
                <a:blip r:embed="rId9"/>
              </a:buBlip>
            </a:pPr>
            <a:r>
              <a:rPr lang="zh-CN" altLang="en-US" sz="1600" b="1" dirty="0" smtClean="0">
                <a:solidFill>
                  <a:srgbClr val="1C1C1C"/>
                </a:solidFill>
                <a:ea typeface="宋体" pitchFamily="2" charset="-122"/>
              </a:rPr>
              <a:t>内存临时库（</a:t>
            </a:r>
            <a:r>
              <a:rPr lang="en-US" altLang="zh-CN" sz="1600" b="1" dirty="0" err="1" smtClean="0">
                <a:solidFill>
                  <a:srgbClr val="1C1C1C"/>
                </a:solidFill>
                <a:ea typeface="宋体" pitchFamily="2" charset="-122"/>
              </a:rPr>
              <a:t>tempdb</a:t>
            </a:r>
            <a:r>
              <a:rPr lang="zh-CN" altLang="en-US" sz="1600" b="1" dirty="0" smtClean="0">
                <a:solidFill>
                  <a:srgbClr val="1C1C1C"/>
                </a:solidFill>
                <a:ea typeface="宋体" pitchFamily="2" charset="-122"/>
              </a:rPr>
              <a:t>）</a:t>
            </a:r>
            <a:endParaRPr lang="en-US" altLang="zh-CN" sz="1600" b="1" dirty="0">
              <a:solidFill>
                <a:srgbClr val="1C1C1C"/>
              </a:solidFill>
              <a:ea typeface="宋体" pitchFamily="2" charset="-122"/>
            </a:endParaRPr>
          </a:p>
        </p:txBody>
      </p:sp>
      <p:sp>
        <p:nvSpPr>
          <p:cNvPr id="53" name="AutoShape 4"/>
          <p:cNvSpPr>
            <a:spLocks noChangeArrowheads="1"/>
          </p:cNvSpPr>
          <p:nvPr/>
        </p:nvSpPr>
        <p:spPr bwMode="gray">
          <a:xfrm>
            <a:off x="2428860" y="3863977"/>
            <a:ext cx="4572032" cy="1065221"/>
          </a:xfrm>
          <a:prstGeom prst="roundRect">
            <a:avLst>
              <a:gd name="adj" fmla="val 16667"/>
            </a:avLst>
          </a:prstGeom>
          <a:gradFill rotWithShape="1">
            <a:gsLst>
              <a:gs pos="0">
                <a:srgbClr val="EAEAEA">
                  <a:gamma/>
                  <a:tint val="29412"/>
                  <a:invGamma/>
                </a:srgbClr>
              </a:gs>
              <a:gs pos="100000">
                <a:srgbClr val="EAEAEA"/>
              </a:gs>
            </a:gsLst>
            <a:lin ang="5400000" scaled="1"/>
          </a:gradFill>
          <a:ln w="19050">
            <a:solidFill>
              <a:schemeClr val="accent5">
                <a:lumMod val="75000"/>
              </a:schemeClr>
            </a:solidFill>
            <a:round/>
            <a:headEnd/>
            <a:tailEnd/>
          </a:ln>
          <a:effectLst/>
        </p:spPr>
        <p:txBody>
          <a:bodyPr wrap="none" anchor="ctr"/>
          <a:lstStyle/>
          <a:p>
            <a:endParaRPr lang="en-US"/>
          </a:p>
        </p:txBody>
      </p:sp>
      <p:grpSp>
        <p:nvGrpSpPr>
          <p:cNvPr id="4" name="Group 6"/>
          <p:cNvGrpSpPr>
            <a:grpSpLocks/>
          </p:cNvGrpSpPr>
          <p:nvPr/>
        </p:nvGrpSpPr>
        <p:grpSpPr bwMode="auto">
          <a:xfrm>
            <a:off x="3497255" y="3643314"/>
            <a:ext cx="2574943" cy="463550"/>
            <a:chOff x="720" y="1392"/>
            <a:chExt cx="4058" cy="480"/>
          </a:xfrm>
        </p:grpSpPr>
        <p:sp>
          <p:nvSpPr>
            <p:cNvPr id="55" name="AutoShape 7"/>
            <p:cNvSpPr>
              <a:spLocks noChangeArrowheads="1"/>
            </p:cNvSpPr>
            <p:nvPr/>
          </p:nvSpPr>
          <p:spPr bwMode="gray">
            <a:xfrm>
              <a:off x="720" y="1392"/>
              <a:ext cx="4058" cy="480"/>
            </a:xfrm>
            <a:prstGeom prst="roundRect">
              <a:avLst>
                <a:gd name="adj" fmla="val 17509"/>
              </a:avLst>
            </a:prstGeom>
            <a:solidFill>
              <a:schemeClr val="accent5">
                <a:lumMod val="75000"/>
              </a:schemeClr>
            </a:solidFill>
            <a:ln w="9525">
              <a:noFill/>
              <a:round/>
              <a:headEnd/>
              <a:tailEnd/>
            </a:ln>
            <a:effectLst/>
          </p:spPr>
          <p:txBody>
            <a:bodyPr wrap="none" anchor="ctr"/>
            <a:lstStyle/>
            <a:p>
              <a:endParaRPr lang="en-US"/>
            </a:p>
          </p:txBody>
        </p:sp>
        <p:grpSp>
          <p:nvGrpSpPr>
            <p:cNvPr id="5" name="Group 8"/>
            <p:cNvGrpSpPr>
              <a:grpSpLocks/>
            </p:cNvGrpSpPr>
            <p:nvPr/>
          </p:nvGrpSpPr>
          <p:grpSpPr bwMode="auto">
            <a:xfrm>
              <a:off x="730" y="1407"/>
              <a:ext cx="4043" cy="444"/>
              <a:chOff x="744" y="1407"/>
              <a:chExt cx="3988" cy="444"/>
            </a:xfrm>
          </p:grpSpPr>
          <p:sp>
            <p:nvSpPr>
              <p:cNvPr id="57" name="AutoShape 9"/>
              <p:cNvSpPr>
                <a:spLocks noChangeArrowheads="1"/>
              </p:cNvSpPr>
              <p:nvPr/>
            </p:nvSpPr>
            <p:spPr bwMode="gray">
              <a:xfrm>
                <a:off x="744" y="1736"/>
                <a:ext cx="3988" cy="115"/>
              </a:xfrm>
              <a:prstGeom prst="roundRect">
                <a:avLst>
                  <a:gd name="adj" fmla="val 50000"/>
                </a:avLst>
              </a:prstGeom>
              <a:gradFill rotWithShape="1">
                <a:gsLst>
                  <a:gs pos="0">
                    <a:schemeClr val="accent5">
                      <a:lumMod val="75000"/>
                    </a:schemeClr>
                  </a:gs>
                  <a:gs pos="100000">
                    <a:schemeClr val="accent5">
                      <a:lumMod val="60000"/>
                      <a:lumOff val="40000"/>
                    </a:schemeClr>
                  </a:gs>
                </a:gsLst>
                <a:lin ang="5400000" scaled="1"/>
              </a:gradFill>
              <a:ln w="9525">
                <a:noFill/>
                <a:round/>
                <a:headEnd/>
                <a:tailEnd/>
              </a:ln>
              <a:effectLst/>
            </p:spPr>
            <p:txBody>
              <a:bodyPr wrap="none" anchor="ctr"/>
              <a:lstStyle/>
              <a:p>
                <a:endParaRPr lang="en-US"/>
              </a:p>
            </p:txBody>
          </p:sp>
          <p:sp>
            <p:nvSpPr>
              <p:cNvPr id="58" name="AutoShape 10"/>
              <p:cNvSpPr>
                <a:spLocks noChangeArrowheads="1"/>
              </p:cNvSpPr>
              <p:nvPr/>
            </p:nvSpPr>
            <p:spPr bwMode="gray">
              <a:xfrm>
                <a:off x="744" y="1407"/>
                <a:ext cx="3988" cy="115"/>
              </a:xfrm>
              <a:prstGeom prst="roundRect">
                <a:avLst>
                  <a:gd name="adj" fmla="val 50000"/>
                </a:avLst>
              </a:prstGeom>
              <a:gradFill rotWithShape="1">
                <a:gsLst>
                  <a:gs pos="0">
                    <a:schemeClr val="accent5">
                      <a:lumMod val="40000"/>
                      <a:lumOff val="60000"/>
                    </a:schemeClr>
                  </a:gs>
                  <a:gs pos="100000">
                    <a:schemeClr val="accent5">
                      <a:lumMod val="75000"/>
                    </a:schemeClr>
                  </a:gs>
                </a:gsLst>
                <a:lin ang="5400000" scaled="1"/>
              </a:gradFill>
              <a:ln w="9525">
                <a:noFill/>
                <a:round/>
                <a:headEnd/>
                <a:tailEnd/>
              </a:ln>
              <a:effectLst/>
            </p:spPr>
            <p:txBody>
              <a:bodyPr wrap="none" anchor="ctr"/>
              <a:lstStyle/>
              <a:p>
                <a:endParaRPr lang="en-US"/>
              </a:p>
            </p:txBody>
          </p:sp>
        </p:grpSp>
      </p:grpSp>
      <p:sp>
        <p:nvSpPr>
          <p:cNvPr id="59" name="Rectangle 22"/>
          <p:cNvSpPr>
            <a:spLocks noChangeArrowheads="1"/>
          </p:cNvSpPr>
          <p:nvPr/>
        </p:nvSpPr>
        <p:spPr bwMode="gray">
          <a:xfrm>
            <a:off x="4429124" y="3679818"/>
            <a:ext cx="805029" cy="338554"/>
          </a:xfrm>
          <a:prstGeom prst="rect">
            <a:avLst/>
          </a:prstGeom>
          <a:noFill/>
          <a:ln w="9525">
            <a:noFill/>
            <a:miter lim="800000"/>
            <a:headEnd/>
            <a:tailEnd/>
          </a:ln>
          <a:effectLst/>
        </p:spPr>
        <p:txBody>
          <a:bodyPr wrap="none">
            <a:spAutoFit/>
          </a:bodyPr>
          <a:lstStyle/>
          <a:p>
            <a:pPr algn="ctr">
              <a:spcBef>
                <a:spcPct val="50000"/>
              </a:spcBef>
              <a:buClr>
                <a:srgbClr val="1F3F5F"/>
              </a:buClr>
            </a:pPr>
            <a:r>
              <a:rPr lang="zh-CN" altLang="en-US" sz="1600" b="1" dirty="0" smtClean="0">
                <a:solidFill>
                  <a:srgbClr val="FFFFFF"/>
                </a:solidFill>
                <a:cs typeface="Arial" charset="0"/>
              </a:rPr>
              <a:t>高性能</a:t>
            </a:r>
            <a:endParaRPr lang="en-US" altLang="zh-CN" sz="1600" b="1" dirty="0">
              <a:solidFill>
                <a:srgbClr val="FFFFFF"/>
              </a:solidFill>
              <a:cs typeface="Arial" charset="0"/>
            </a:endParaRPr>
          </a:p>
        </p:txBody>
      </p:sp>
      <p:sp>
        <p:nvSpPr>
          <p:cNvPr id="60" name="Text Box 29"/>
          <p:cNvSpPr txBox="1">
            <a:spLocks noChangeArrowheads="1"/>
          </p:cNvSpPr>
          <p:nvPr/>
        </p:nvSpPr>
        <p:spPr bwMode="black">
          <a:xfrm>
            <a:off x="2714612" y="4154489"/>
            <a:ext cx="2857520" cy="584775"/>
          </a:xfrm>
          <a:prstGeom prst="rect">
            <a:avLst/>
          </a:prstGeom>
          <a:noFill/>
          <a:ln w="9525" algn="ctr">
            <a:noFill/>
            <a:miter lim="800000"/>
            <a:headEnd/>
            <a:tailEnd/>
          </a:ln>
          <a:effectLst/>
        </p:spPr>
        <p:txBody>
          <a:bodyPr wrap="square">
            <a:spAutoFit/>
          </a:bodyPr>
          <a:lstStyle/>
          <a:p>
            <a:pPr marL="4763" lvl="1">
              <a:buClr>
                <a:schemeClr val="tx1"/>
              </a:buClr>
              <a:buBlip>
                <a:blip r:embed="rId9"/>
              </a:buBlip>
            </a:pPr>
            <a:r>
              <a:rPr lang="zh-CN" altLang="en-US" sz="1600" b="1" dirty="0" smtClean="0">
                <a:solidFill>
                  <a:srgbClr val="1C1C1C"/>
                </a:solidFill>
                <a:ea typeface="宋体" pitchFamily="2" charset="-122"/>
              </a:rPr>
              <a:t>事务日志写入内存</a:t>
            </a:r>
          </a:p>
          <a:p>
            <a:pPr marL="4763" lvl="1">
              <a:buClr>
                <a:schemeClr val="tx1"/>
              </a:buClr>
              <a:buBlip>
                <a:blip r:embed="rId9"/>
              </a:buBlip>
            </a:pPr>
            <a:r>
              <a:rPr lang="zh-CN" altLang="en-US" sz="1600" b="1" dirty="0" smtClean="0">
                <a:solidFill>
                  <a:srgbClr val="1C1C1C"/>
                </a:solidFill>
                <a:ea typeface="宋体" pitchFamily="2" charset="-122"/>
              </a:rPr>
              <a:t>没有磁盘</a:t>
            </a:r>
            <a:r>
              <a:rPr lang="en-US" altLang="zh-CN" sz="1600" b="1" dirty="0" smtClean="0">
                <a:solidFill>
                  <a:srgbClr val="1C1C1C"/>
                </a:solidFill>
                <a:ea typeface="宋体" pitchFamily="2" charset="-122"/>
              </a:rPr>
              <a:t>I/O</a:t>
            </a:r>
            <a:endParaRPr lang="en-US" altLang="zh-CN" sz="1600" b="1" dirty="0">
              <a:solidFill>
                <a:srgbClr val="1C1C1C"/>
              </a:solidFill>
              <a:ea typeface="宋体" pitchFamily="2" charset="-122"/>
            </a:endParaRPr>
          </a:p>
        </p:txBody>
      </p:sp>
      <p:sp>
        <p:nvSpPr>
          <p:cNvPr id="67" name="Flowchart: Alternate Process 66"/>
          <p:cNvSpPr/>
          <p:nvPr/>
        </p:nvSpPr>
        <p:spPr bwMode="gray">
          <a:xfrm>
            <a:off x="71406" y="5786454"/>
            <a:ext cx="1928826" cy="357190"/>
          </a:xfrm>
          <a:prstGeom prst="flowChartAlternateProcess">
            <a:avLst/>
          </a:prstGeom>
          <a:noFill/>
          <a:ln w="38100">
            <a:solidFill>
              <a:schemeClr val="folHlink">
                <a:alpha val="30196"/>
              </a:schemeClr>
            </a:solidFill>
            <a:round/>
            <a:headEnd/>
            <a:tailEnd/>
          </a:ln>
        </p:spPr>
        <p:txBody>
          <a:bodyPr wrap="none" rtlCol="0" anchor="ctr"/>
          <a:lstStyle/>
          <a:p>
            <a:pPr algn="ctr"/>
            <a:r>
              <a:rPr lang="zh-CN" alt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cs typeface="Arial" charset="0"/>
              </a:rPr>
              <a:t>传统</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cs typeface="Arial" charset="0"/>
              </a:rPr>
              <a:t>ASE</a:t>
            </a:r>
            <a:r>
              <a:rPr lang="zh-CN" alt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cs typeface="Arial" charset="0"/>
              </a:rPr>
              <a:t>数据库</a:t>
            </a:r>
            <a:endParaRPr lang="en-US" dirty="0">
              <a:latin typeface="Calibri" pitchFamily="34" charset="0"/>
              <a:cs typeface="Arial" charset="0"/>
            </a:endParaRPr>
          </a:p>
        </p:txBody>
      </p:sp>
      <p:sp>
        <p:nvSpPr>
          <p:cNvPr id="68" name="Flowchart: Alternate Process 67"/>
          <p:cNvSpPr/>
          <p:nvPr/>
        </p:nvSpPr>
        <p:spPr bwMode="gray">
          <a:xfrm>
            <a:off x="7072330" y="5786454"/>
            <a:ext cx="1928826" cy="357190"/>
          </a:xfrm>
          <a:prstGeom prst="flowChartAlternateProcess">
            <a:avLst/>
          </a:prstGeom>
          <a:noFill/>
          <a:ln w="38100">
            <a:solidFill>
              <a:schemeClr val="folHlink">
                <a:alpha val="30196"/>
              </a:schemeClr>
            </a:solidFill>
            <a:round/>
            <a:headEnd/>
            <a:tailEnd/>
          </a:ln>
        </p:spPr>
        <p:txBody>
          <a:bodyPr wrap="none" rtlCol="0" anchor="ctr"/>
          <a:lstStyle/>
          <a:p>
            <a:pPr algn="ctr"/>
            <a:r>
              <a:rPr lang="zh-CN" alt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cs typeface="Arial" charset="0"/>
              </a:rPr>
              <a:t>内存数据库</a:t>
            </a:r>
            <a:endParaRPr lang="en-US" dirty="0">
              <a:latin typeface="Calibri" pitchFamily="34" charset="0"/>
              <a:cs typeface="Arial" charset="0"/>
            </a:endParaRPr>
          </a:p>
        </p:txBody>
      </p:sp>
      <p:cxnSp>
        <p:nvCxnSpPr>
          <p:cNvPr id="70" name="Elbow Connector 69"/>
          <p:cNvCxnSpPr>
            <a:stCxn id="67" idx="2"/>
            <a:endCxn id="68" idx="2"/>
          </p:cNvCxnSpPr>
          <p:nvPr/>
        </p:nvCxnSpPr>
        <p:spPr>
          <a:xfrm rot="16200000" flipH="1">
            <a:off x="4536281" y="2643182"/>
            <a:ext cx="1588" cy="7000924"/>
          </a:xfrm>
          <a:prstGeom prst="bentConnector3">
            <a:avLst>
              <a:gd name="adj1" fmla="val 14395466"/>
            </a:avLst>
          </a:prstGeom>
        </p:spPr>
        <p:style>
          <a:lnRef idx="2">
            <a:schemeClr val="accent6"/>
          </a:lnRef>
          <a:fillRef idx="0">
            <a:schemeClr val="accent6"/>
          </a:fillRef>
          <a:effectRef idx="1">
            <a:schemeClr val="accent6"/>
          </a:effectRef>
          <a:fontRef idx="minor">
            <a:schemeClr val="tx1"/>
          </a:fontRef>
        </p:style>
      </p:cxn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Sybase_PPT_Template_2008">
  <a:themeElements>
    <a:clrScheme name="Sybase_PPT_Template_2008 15">
      <a:dk1>
        <a:srgbClr val="000000"/>
      </a:dk1>
      <a:lt1>
        <a:srgbClr val="FFFFFF"/>
      </a:lt1>
      <a:dk2>
        <a:srgbClr val="000000"/>
      </a:dk2>
      <a:lt2>
        <a:srgbClr val="808080"/>
      </a:lt2>
      <a:accent1>
        <a:srgbClr val="829800"/>
      </a:accent1>
      <a:accent2>
        <a:srgbClr val="000066"/>
      </a:accent2>
      <a:accent3>
        <a:srgbClr val="FFFFFF"/>
      </a:accent3>
      <a:accent4>
        <a:srgbClr val="000000"/>
      </a:accent4>
      <a:accent5>
        <a:srgbClr val="C1CAAA"/>
      </a:accent5>
      <a:accent6>
        <a:srgbClr val="00005C"/>
      </a:accent6>
      <a:hlink>
        <a:srgbClr val="FF6600"/>
      </a:hlink>
      <a:folHlink>
        <a:srgbClr val="0099CC"/>
      </a:folHlink>
    </a:clrScheme>
    <a:fontScheme name="Sybase_PPT_Template_2008">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ybase_PP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ybase_PP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ybase_PP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ybase_PP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ybase_PP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ybase_PP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ybase_PP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ybase_PP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ybase_PP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ybase_PP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ybase_PP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ybase_PP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ybase_PPT_Template_2008 13">
        <a:dk1>
          <a:srgbClr val="000000"/>
        </a:dk1>
        <a:lt1>
          <a:srgbClr val="FFFFFF"/>
        </a:lt1>
        <a:dk2>
          <a:srgbClr val="000000"/>
        </a:dk2>
        <a:lt2>
          <a:srgbClr val="808080"/>
        </a:lt2>
        <a:accent1>
          <a:srgbClr val="0099CC"/>
        </a:accent1>
        <a:accent2>
          <a:srgbClr val="000066"/>
        </a:accent2>
        <a:accent3>
          <a:srgbClr val="FFFFFF"/>
        </a:accent3>
        <a:accent4>
          <a:srgbClr val="000000"/>
        </a:accent4>
        <a:accent5>
          <a:srgbClr val="AACAE2"/>
        </a:accent5>
        <a:accent6>
          <a:srgbClr val="00005C"/>
        </a:accent6>
        <a:hlink>
          <a:srgbClr val="FF6600"/>
        </a:hlink>
        <a:folHlink>
          <a:srgbClr val="99B300"/>
        </a:folHlink>
      </a:clrScheme>
      <a:clrMap bg1="lt1" tx1="dk1" bg2="lt2" tx2="dk2" accent1="accent1" accent2="accent2" accent3="accent3" accent4="accent4" accent5="accent5" accent6="accent6" hlink="hlink" folHlink="folHlink"/>
    </a:extraClrScheme>
    <a:extraClrScheme>
      <a:clrScheme name="Sybase_PPT_Template_2008 14">
        <a:dk1>
          <a:srgbClr val="000000"/>
        </a:dk1>
        <a:lt1>
          <a:srgbClr val="FFFFFF"/>
        </a:lt1>
        <a:dk2>
          <a:srgbClr val="000000"/>
        </a:dk2>
        <a:lt2>
          <a:srgbClr val="808080"/>
        </a:lt2>
        <a:accent1>
          <a:srgbClr val="99B300"/>
        </a:accent1>
        <a:accent2>
          <a:srgbClr val="000066"/>
        </a:accent2>
        <a:accent3>
          <a:srgbClr val="FFFFFF"/>
        </a:accent3>
        <a:accent4>
          <a:srgbClr val="000000"/>
        </a:accent4>
        <a:accent5>
          <a:srgbClr val="CAD6AA"/>
        </a:accent5>
        <a:accent6>
          <a:srgbClr val="00005C"/>
        </a:accent6>
        <a:hlink>
          <a:srgbClr val="FF6600"/>
        </a:hlink>
        <a:folHlink>
          <a:srgbClr val="0099CC"/>
        </a:folHlink>
      </a:clrScheme>
      <a:clrMap bg1="lt1" tx1="dk1" bg2="lt2" tx2="dk2" accent1="accent1" accent2="accent2" accent3="accent3" accent4="accent4" accent5="accent5" accent6="accent6" hlink="hlink" folHlink="folHlink"/>
    </a:extraClrScheme>
    <a:extraClrScheme>
      <a:clrScheme name="Sybase_PPT_Template_2008 15">
        <a:dk1>
          <a:srgbClr val="000000"/>
        </a:dk1>
        <a:lt1>
          <a:srgbClr val="FFFFFF"/>
        </a:lt1>
        <a:dk2>
          <a:srgbClr val="000000"/>
        </a:dk2>
        <a:lt2>
          <a:srgbClr val="808080"/>
        </a:lt2>
        <a:accent1>
          <a:srgbClr val="829800"/>
        </a:accent1>
        <a:accent2>
          <a:srgbClr val="000066"/>
        </a:accent2>
        <a:accent3>
          <a:srgbClr val="FFFFFF"/>
        </a:accent3>
        <a:accent4>
          <a:srgbClr val="000000"/>
        </a:accent4>
        <a:accent5>
          <a:srgbClr val="C1CAAA"/>
        </a:accent5>
        <a:accent6>
          <a:srgbClr val="00005C"/>
        </a:accent6>
        <a:hlink>
          <a:srgbClr val="FF6600"/>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ybase Presentation Template_fnl">
  <a:themeElements>
    <a:clrScheme name="Sybase Presentation Template_fnl 15">
      <a:dk1>
        <a:srgbClr val="000000"/>
      </a:dk1>
      <a:lt1>
        <a:srgbClr val="FFFFFF"/>
      </a:lt1>
      <a:dk2>
        <a:srgbClr val="000000"/>
      </a:dk2>
      <a:lt2>
        <a:srgbClr val="808080"/>
      </a:lt2>
      <a:accent1>
        <a:srgbClr val="829800"/>
      </a:accent1>
      <a:accent2>
        <a:srgbClr val="000066"/>
      </a:accent2>
      <a:accent3>
        <a:srgbClr val="FFFFFF"/>
      </a:accent3>
      <a:accent4>
        <a:srgbClr val="000000"/>
      </a:accent4>
      <a:accent5>
        <a:srgbClr val="C1CAAA"/>
      </a:accent5>
      <a:accent6>
        <a:srgbClr val="00005C"/>
      </a:accent6>
      <a:hlink>
        <a:srgbClr val="FF6600"/>
      </a:hlink>
      <a:folHlink>
        <a:srgbClr val="0099CC"/>
      </a:folHlink>
    </a:clrScheme>
    <a:fontScheme name="Sybase Presentation Template_fn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ybase Presentation Template_fn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ybase Presentation Template_fn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ybase Presentation Template_fn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ybase Presentation Template_fn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ybase Presentation Template_fn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ybase Presentation Template_fn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ybase Presentation Template_fn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ybase Presentation Template_fn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ybase Presentation Template_fn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ybase Presentation Template_fn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ybase Presentation Template_fn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ybase Presentation Template_fn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ybase Presentation Template_fnl 13">
        <a:dk1>
          <a:srgbClr val="000000"/>
        </a:dk1>
        <a:lt1>
          <a:srgbClr val="FFFFFF"/>
        </a:lt1>
        <a:dk2>
          <a:srgbClr val="000000"/>
        </a:dk2>
        <a:lt2>
          <a:srgbClr val="808080"/>
        </a:lt2>
        <a:accent1>
          <a:srgbClr val="0099CC"/>
        </a:accent1>
        <a:accent2>
          <a:srgbClr val="000066"/>
        </a:accent2>
        <a:accent3>
          <a:srgbClr val="FFFFFF"/>
        </a:accent3>
        <a:accent4>
          <a:srgbClr val="000000"/>
        </a:accent4>
        <a:accent5>
          <a:srgbClr val="AACAE2"/>
        </a:accent5>
        <a:accent6>
          <a:srgbClr val="00005C"/>
        </a:accent6>
        <a:hlink>
          <a:srgbClr val="FF6600"/>
        </a:hlink>
        <a:folHlink>
          <a:srgbClr val="99B300"/>
        </a:folHlink>
      </a:clrScheme>
      <a:clrMap bg1="lt1" tx1="dk1" bg2="lt2" tx2="dk2" accent1="accent1" accent2="accent2" accent3="accent3" accent4="accent4" accent5="accent5" accent6="accent6" hlink="hlink" folHlink="folHlink"/>
    </a:extraClrScheme>
    <a:extraClrScheme>
      <a:clrScheme name="Sybase Presentation Template_fnl 14">
        <a:dk1>
          <a:srgbClr val="000000"/>
        </a:dk1>
        <a:lt1>
          <a:srgbClr val="FFFFFF"/>
        </a:lt1>
        <a:dk2>
          <a:srgbClr val="000000"/>
        </a:dk2>
        <a:lt2>
          <a:srgbClr val="808080"/>
        </a:lt2>
        <a:accent1>
          <a:srgbClr val="99B300"/>
        </a:accent1>
        <a:accent2>
          <a:srgbClr val="000066"/>
        </a:accent2>
        <a:accent3>
          <a:srgbClr val="FFFFFF"/>
        </a:accent3>
        <a:accent4>
          <a:srgbClr val="000000"/>
        </a:accent4>
        <a:accent5>
          <a:srgbClr val="CAD6AA"/>
        </a:accent5>
        <a:accent6>
          <a:srgbClr val="00005C"/>
        </a:accent6>
        <a:hlink>
          <a:srgbClr val="FF6600"/>
        </a:hlink>
        <a:folHlink>
          <a:srgbClr val="0099CC"/>
        </a:folHlink>
      </a:clrScheme>
      <a:clrMap bg1="lt1" tx1="dk1" bg2="lt2" tx2="dk2" accent1="accent1" accent2="accent2" accent3="accent3" accent4="accent4" accent5="accent5" accent6="accent6" hlink="hlink" folHlink="folHlink"/>
    </a:extraClrScheme>
    <a:extraClrScheme>
      <a:clrScheme name="Sybase Presentation Template_fnl 15">
        <a:dk1>
          <a:srgbClr val="000000"/>
        </a:dk1>
        <a:lt1>
          <a:srgbClr val="FFFFFF"/>
        </a:lt1>
        <a:dk2>
          <a:srgbClr val="000000"/>
        </a:dk2>
        <a:lt2>
          <a:srgbClr val="808080"/>
        </a:lt2>
        <a:accent1>
          <a:srgbClr val="829800"/>
        </a:accent1>
        <a:accent2>
          <a:srgbClr val="000066"/>
        </a:accent2>
        <a:accent3>
          <a:srgbClr val="FFFFFF"/>
        </a:accent3>
        <a:accent4>
          <a:srgbClr val="000000"/>
        </a:accent4>
        <a:accent5>
          <a:srgbClr val="C1CAAA"/>
        </a:accent5>
        <a:accent6>
          <a:srgbClr val="00005C"/>
        </a:accent6>
        <a:hlink>
          <a:srgbClr val="FF6600"/>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YSD2117 - Clusters PPT Template 2003">
  <a:themeElements>
    <a:clrScheme name="1_SYSD2117 - Clusters PPT Template 200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YSD2117 - Clusters PPT Template 2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YSD2117 - Clusters PPT Template 200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YSD2117 - Clusters PPT Template 200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YSD2117 - Clusters PPT Template 200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YSD2117 - Clusters PPT Template 200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YSD2117 - Clusters PPT Template 200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YSD2117 - Clusters PPT Template 200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YSD2117 - Clusters PPT Template 200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YSD2117 - Clusters PPT Template 200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YSD2117 - Clusters PPT Template 200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YSD2117 - Clusters PPT Template 200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YSD2117 - Clusters PPT Template 200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YSD2117 - Clusters PPT Template 200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2039</TotalTime>
  <Words>4631</Words>
  <Application>Microsoft Office PowerPoint</Application>
  <PresentationFormat>On-screen Show (4:3)</PresentationFormat>
  <Paragraphs>668</Paragraphs>
  <Slides>34</Slides>
  <Notes>24</Notes>
  <HiddenSlides>0</HiddenSlides>
  <MMClips>0</MMClips>
  <ScaleCrop>false</ScaleCrop>
  <HeadingPairs>
    <vt:vector size="6" baseType="variant">
      <vt:variant>
        <vt:lpstr>Theme</vt:lpstr>
      </vt:variant>
      <vt:variant>
        <vt:i4>3</vt:i4>
      </vt:variant>
      <vt:variant>
        <vt:lpstr>Embedded OLE Servers</vt:lpstr>
      </vt:variant>
      <vt:variant>
        <vt:i4>3</vt:i4>
      </vt:variant>
      <vt:variant>
        <vt:lpstr>Slide Titles</vt:lpstr>
      </vt:variant>
      <vt:variant>
        <vt:i4>34</vt:i4>
      </vt:variant>
    </vt:vector>
  </HeadingPairs>
  <TitlesOfParts>
    <vt:vector size="40" baseType="lpstr">
      <vt:lpstr>Sybase_PPT_Template_2008</vt:lpstr>
      <vt:lpstr>Sybase Presentation Template_fnl</vt:lpstr>
      <vt:lpstr>1_SYSD2117 - Clusters PPT Template 2003</vt:lpstr>
      <vt:lpstr>Clip</vt:lpstr>
      <vt:lpstr>Microsoft Office Visio 绘图</vt:lpstr>
      <vt:lpstr>图片</vt:lpstr>
      <vt:lpstr>Sybase 数据管理高可用性实践</vt:lpstr>
      <vt:lpstr>企业业务持续可用的必要性</vt:lpstr>
      <vt:lpstr>提高业务连续性</vt:lpstr>
      <vt:lpstr>Sybase 业务连续性解决方案</vt:lpstr>
      <vt:lpstr>企业单应用的业务连续性 双机HA</vt:lpstr>
      <vt:lpstr>案例： 风云二号 HA</vt:lpstr>
      <vt:lpstr>系统扩展与挑战</vt:lpstr>
      <vt:lpstr>向上扩展、向外扩展与速度提升 </vt:lpstr>
      <vt:lpstr>内存数据库 </vt:lpstr>
      <vt:lpstr>企业多应用连续可用性？</vt:lpstr>
      <vt:lpstr>什么是集群（Cluster）?</vt:lpstr>
      <vt:lpstr>Cluster 技术</vt:lpstr>
      <vt:lpstr>多机数据库集群体系架构</vt:lpstr>
      <vt:lpstr>ASE CE – 物理集群架构和组件</vt:lpstr>
      <vt:lpstr>ASE Cluster Edition的作用</vt:lpstr>
      <vt:lpstr>Sybase 集群特色： 虚拟资源管理之逻辑集群</vt:lpstr>
      <vt:lpstr>案例：American Express</vt:lpstr>
      <vt:lpstr>案例：American Express  解决方案</vt:lpstr>
      <vt:lpstr>与HA选项的区别</vt:lpstr>
      <vt:lpstr>提高业务连续可用性</vt:lpstr>
      <vt:lpstr>容灾6级——国际标准SHARE 78</vt:lpstr>
      <vt:lpstr>衡量容灾系统成败的关键</vt:lpstr>
      <vt:lpstr>第五级： 基于事物复制的工作原理</vt:lpstr>
      <vt:lpstr>Sybase RS复制技术优势</vt:lpstr>
      <vt:lpstr>铁路客票发售与预订系统复制架构</vt:lpstr>
      <vt:lpstr>第五级: 软件事务复制特点</vt:lpstr>
      <vt:lpstr>第六级： 灾备硬件解决方案</vt:lpstr>
      <vt:lpstr>第六级： 硬件容灾的特点</vt:lpstr>
      <vt:lpstr>数据复制的两种类型</vt:lpstr>
      <vt:lpstr>Mirror Activator 第六级 ＋ 第五级</vt:lpstr>
      <vt:lpstr>MirrorActivator 带来的好处</vt:lpstr>
      <vt:lpstr>MA成功案例:  浦发银行 --Sybase复制技术和硬件复制技术完美结合容灾方案</vt:lpstr>
      <vt:lpstr>MA其他成功案例</vt:lpstr>
      <vt:lpstr>谢谢！</vt:lpstr>
    </vt:vector>
  </TitlesOfParts>
  <Company>CleanPackaging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Sybase Inc.</dc:creator>
  <cp:lastModifiedBy>songyp</cp:lastModifiedBy>
  <cp:revision>43</cp:revision>
  <dcterms:created xsi:type="dcterms:W3CDTF">2009-08-05T07:12:09Z</dcterms:created>
  <dcterms:modified xsi:type="dcterms:W3CDTF">2010-03-29T02:00:58Z</dcterms:modified>
</cp:coreProperties>
</file>