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4" r:id="rId2"/>
    <p:sldId id="311" r:id="rId3"/>
    <p:sldId id="315" r:id="rId4"/>
    <p:sldId id="266" r:id="rId5"/>
    <p:sldId id="323" r:id="rId6"/>
    <p:sldId id="327" r:id="rId7"/>
    <p:sldId id="297" r:id="rId8"/>
    <p:sldId id="314" r:id="rId9"/>
    <p:sldId id="302" r:id="rId10"/>
    <p:sldId id="318" r:id="rId11"/>
    <p:sldId id="301" r:id="rId12"/>
    <p:sldId id="322" r:id="rId13"/>
    <p:sldId id="328" r:id="rId14"/>
    <p:sldId id="321" r:id="rId15"/>
    <p:sldId id="310" r:id="rId16"/>
    <p:sldId id="279" r:id="rId17"/>
    <p:sldId id="319" r:id="rId18"/>
    <p:sldId id="324" r:id="rId19"/>
    <p:sldId id="309" r:id="rId20"/>
    <p:sldId id="28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A3"/>
    <a:srgbClr val="AAAD25"/>
    <a:srgbClr val="D0EBB3"/>
    <a:srgbClr val="5983D7"/>
    <a:srgbClr val="F26D00"/>
    <a:srgbClr val="CC66FF"/>
    <a:srgbClr val="598319"/>
    <a:srgbClr val="5EB52D"/>
    <a:srgbClr val="4CA0D4"/>
    <a:srgbClr val="66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91897" autoAdjust="0"/>
  </p:normalViewPr>
  <p:slideViewPr>
    <p:cSldViewPr>
      <p:cViewPr varScale="1">
        <p:scale>
          <a:sx n="62" d="100"/>
          <a:sy n="62" d="100"/>
        </p:scale>
        <p:origin x="-7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6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725A8-D021-4149-8E00-EA3B330B4A4E}" type="datetimeFigureOut">
              <a:rPr lang="zh-CN" altLang="en-US" smtClean="0"/>
              <a:pPr/>
              <a:t>2010-3-9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33C18-FA8F-4DF5-BFB5-9216CB1D4D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D3F4D-EBC0-47CA-8D5D-7C2210158D5D}" type="datetimeFigureOut">
              <a:rPr lang="zh-CN" altLang="en-US" smtClean="0"/>
              <a:pPr/>
              <a:t>2010-3-9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657E9-1765-4547-BE6A-B5DAE3CF9A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fontAlgn="base">
              <a:spcBef>
                <a:spcPct val="45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•"/>
            </a:pPr>
            <a:fld id="{E3ED245D-13F9-4C31-B273-21191CC4E717}" type="slidenum">
              <a:rPr lang="en-US" altLang="zh-CN" sz="1200" kern="1200">
                <a:solidFill>
                  <a:srgbClr val="1F497D"/>
                </a:solidFill>
                <a:latin typeface="Arial" charset="0"/>
                <a:ea typeface="华文细黑" pitchFamily="2" charset="-122"/>
                <a:cs typeface="+mn-cs"/>
              </a:rPr>
              <a:pPr algn="r" rtl="0" fontAlgn="base">
                <a:spcBef>
                  <a:spcPct val="45000"/>
                </a:spcBef>
                <a:spcAft>
                  <a:spcPct val="0"/>
                </a:spcAft>
                <a:buClr>
                  <a:srgbClr val="1F497D"/>
                </a:buClr>
                <a:buFont typeface="Wingdings" pitchFamily="2" charset="2"/>
                <a:buChar char="•"/>
              </a:pPr>
              <a:t>1</a:t>
            </a:fld>
            <a:endParaRPr lang="en-US" altLang="zh-CN" sz="1200" kern="1200">
              <a:solidFill>
                <a:srgbClr val="1F497D"/>
              </a:solidFill>
              <a:latin typeface="Arial" charset="0"/>
              <a:ea typeface="华文细黑" pitchFamily="2" charset="-122"/>
              <a:cs typeface="+mn-cs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4348" y="73005"/>
            <a:ext cx="5857916" cy="569913"/>
          </a:xfrm>
        </p:spPr>
        <p:txBody>
          <a:bodyPr/>
          <a:lstStyle>
            <a:lvl1pPr indent="342000" algn="r">
              <a:buNone/>
              <a:defRPr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611228" y="1142985"/>
            <a:ext cx="7920000" cy="5143536"/>
          </a:xfrm>
        </p:spPr>
        <p:txBody>
          <a:bodyPr/>
          <a:lstStyle>
            <a:lvl3pPr>
              <a:buSzPct val="100000"/>
              <a:buFont typeface="Arial" pitchFamily="34" charset="0"/>
              <a:buChar char="•"/>
              <a:defRPr sz="2200"/>
            </a:lvl3pPr>
            <a:lvl5pPr marL="2171700" indent="-342900">
              <a:buSzPct val="100000"/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6438" y="981075"/>
            <a:ext cx="7929586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142852"/>
            <a:ext cx="5643602" cy="569913"/>
          </a:xfrm>
        </p:spPr>
        <p:txBody>
          <a:bodyPr/>
          <a:lstStyle>
            <a:lvl1pPr algn="r">
              <a:buNone/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168" y="1214422"/>
            <a:ext cx="3852890" cy="49117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4704" y="1214422"/>
            <a:ext cx="3852890" cy="49117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488968"/>
          </a:xfrm>
        </p:spPr>
        <p:txBody>
          <a:bodyPr/>
          <a:lstStyle>
            <a:lvl1pPr algn="r">
              <a:buNone/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3744"/>
            <a:ext cx="3008313" cy="577868"/>
          </a:xfrm>
        </p:spPr>
        <p:txBody>
          <a:bodyPr anchor="b"/>
          <a:lstStyle>
            <a:lvl1pPr algn="r">
              <a:buNone/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71612"/>
            <a:ext cx="3008313" cy="4554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r">
              <a:buNone/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00113"/>
            <a:ext cx="5486400" cy="3941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87603"/>
            <a:ext cx="7772400" cy="1470025"/>
          </a:xfrm>
        </p:spPr>
        <p:txBody>
          <a:bodyPr/>
          <a:lstStyle>
            <a:lvl1pPr algn="r">
              <a:buNone/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6438" y="981075"/>
            <a:ext cx="7929586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43050"/>
            <a:ext cx="79248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lvl="0"/>
            <a:endParaRPr lang="zh-CN" altLang="en-US" dirty="0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617788" y="6597650"/>
            <a:ext cx="382669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chemeClr val="tx1"/>
                </a:solidFill>
                <a:latin typeface="+mn-lt"/>
                <a:ea typeface="黑体" pitchFamily="2" charset="-122"/>
              </a:rPr>
              <a:t>© </a:t>
            </a:r>
            <a:r>
              <a:rPr lang="en-US" altLang="zh-CN" sz="10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2003-2010 </a:t>
            </a:r>
            <a:r>
              <a:rPr lang="en-US" altLang="zh-CN" sz="1000" dirty="0">
                <a:solidFill>
                  <a:schemeClr val="tx1"/>
                </a:solidFill>
                <a:latin typeface="+mn-lt"/>
                <a:ea typeface="黑体" pitchFamily="2" charset="-122"/>
              </a:rPr>
              <a:t>Taobao.com All Rights Reserved. </a:t>
            </a:r>
            <a:r>
              <a:rPr lang="zh-CN" altLang="en-US" sz="1000" dirty="0">
                <a:solidFill>
                  <a:schemeClr val="tx1"/>
                </a:solidFill>
                <a:latin typeface="+mn-lt"/>
                <a:ea typeface="黑体" pitchFamily="2" charset="-122"/>
              </a:rPr>
              <a:t>淘宝网 版权所有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-76200"/>
            <a:ext cx="9144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70" r:id="rId3"/>
    <p:sldLayoutId id="2147483684" r:id="rId4"/>
    <p:sldLayoutId id="2147483665" r:id="rId5"/>
    <p:sldLayoutId id="2147483668" r:id="rId6"/>
    <p:sldLayoutId id="2147483669" r:id="rId7"/>
    <p:sldLayoutId id="2147483683" r:id="rId8"/>
  </p:sldLayoutIdLst>
  <p:transition/>
  <p:timing>
    <p:tnLst>
      <p:par>
        <p:cTn id="1" dur="indefinite" restart="never" nodeType="tmRoot"/>
      </p:par>
    </p:tnLst>
  </p:timing>
  <p:txStyles>
    <p:titleStyle>
      <a:lvl1pPr indent="342000" algn="r" rtl="0" eaLnBrk="1" fontAlgn="base" hangingPunct="1">
        <a:spcBef>
          <a:spcPct val="0"/>
        </a:spcBef>
        <a:spcAft>
          <a:spcPct val="0"/>
        </a:spcAft>
        <a:buSzPct val="125000"/>
        <a:buNone/>
        <a:defRPr lang="zh-CN" altLang="en-US" sz="3600" b="1" baseline="0" dirty="0" smtClean="0">
          <a:solidFill>
            <a:schemeClr val="tx2">
              <a:lumMod val="75000"/>
            </a:schemeClr>
          </a:solidFill>
          <a:effectLst>
            <a:outerShdw blurRad="50800" dist="50800" dir="2700000" algn="ctr" rotWithShape="0">
              <a:srgbClr val="000000">
                <a:alpha val="31000"/>
              </a:srgbClr>
            </a:outerShdw>
          </a:effectLst>
          <a:latin typeface="Arial" pitchFamily="34" charset="0"/>
          <a:ea typeface="微软雅黑" pitchFamily="34" charset="-122"/>
          <a:cs typeface="+mn-cs"/>
        </a:defRPr>
      </a:lvl1pPr>
      <a:lvl2pPr indent="538163" algn="l" rtl="0" eaLnBrk="1" fontAlgn="base" hangingPunct="1">
        <a:spcBef>
          <a:spcPct val="0"/>
        </a:spcBef>
        <a:spcAft>
          <a:spcPct val="0"/>
        </a:spcAft>
        <a:buSzPct val="125000"/>
        <a:buBlip>
          <a:blip r:embed="rId11"/>
        </a:buBlip>
        <a:defRPr sz="2800" b="1">
          <a:solidFill>
            <a:schemeClr val="bg1"/>
          </a:solidFill>
          <a:latin typeface="Verdana" pitchFamily="34" charset="0"/>
          <a:ea typeface="华文细黑" pitchFamily="2" charset="-122"/>
        </a:defRPr>
      </a:lvl2pPr>
      <a:lvl3pPr indent="538163" algn="l" rtl="0" eaLnBrk="1" fontAlgn="base" hangingPunct="1">
        <a:spcBef>
          <a:spcPct val="0"/>
        </a:spcBef>
        <a:spcAft>
          <a:spcPct val="0"/>
        </a:spcAft>
        <a:buSzPct val="125000"/>
        <a:buBlip>
          <a:blip r:embed="rId11"/>
        </a:buBlip>
        <a:defRPr sz="2800" b="1">
          <a:solidFill>
            <a:schemeClr val="bg1"/>
          </a:solidFill>
          <a:latin typeface="Verdana" pitchFamily="34" charset="0"/>
          <a:ea typeface="华文细黑" pitchFamily="2" charset="-122"/>
        </a:defRPr>
      </a:lvl3pPr>
      <a:lvl4pPr indent="538163" algn="l" rtl="0" eaLnBrk="1" fontAlgn="base" hangingPunct="1">
        <a:spcBef>
          <a:spcPct val="0"/>
        </a:spcBef>
        <a:spcAft>
          <a:spcPct val="0"/>
        </a:spcAft>
        <a:buSzPct val="125000"/>
        <a:buBlip>
          <a:blip r:embed="rId11"/>
        </a:buBlip>
        <a:defRPr sz="2800" b="1">
          <a:solidFill>
            <a:schemeClr val="bg1"/>
          </a:solidFill>
          <a:latin typeface="Verdana" pitchFamily="34" charset="0"/>
          <a:ea typeface="华文细黑" pitchFamily="2" charset="-122"/>
        </a:defRPr>
      </a:lvl4pPr>
      <a:lvl5pPr indent="538163" algn="l" rtl="0" eaLnBrk="1" fontAlgn="base" hangingPunct="1">
        <a:spcBef>
          <a:spcPct val="0"/>
        </a:spcBef>
        <a:spcAft>
          <a:spcPct val="0"/>
        </a:spcAft>
        <a:buSzPct val="125000"/>
        <a:buBlip>
          <a:blip r:embed="rId11"/>
        </a:buBlip>
        <a:defRPr sz="2800" b="1">
          <a:solidFill>
            <a:schemeClr val="bg1"/>
          </a:solidFill>
          <a:latin typeface="Verdana" pitchFamily="34" charset="0"/>
          <a:ea typeface="华文细黑" pitchFamily="2" charset="-122"/>
        </a:defRPr>
      </a:lvl5pPr>
      <a:lvl6pPr marL="457200" indent="538163" algn="l" rtl="0" eaLnBrk="1" fontAlgn="base" hangingPunct="1">
        <a:spcBef>
          <a:spcPct val="0"/>
        </a:spcBef>
        <a:spcAft>
          <a:spcPct val="0"/>
        </a:spcAft>
        <a:buSzPct val="125000"/>
        <a:buBlip>
          <a:blip r:embed="rId11"/>
        </a:buBlip>
        <a:defRPr sz="2800" b="1">
          <a:solidFill>
            <a:schemeClr val="bg1"/>
          </a:solidFill>
          <a:latin typeface="Verdana" pitchFamily="34" charset="0"/>
          <a:ea typeface="华文细黑" pitchFamily="2" charset="-122"/>
        </a:defRPr>
      </a:lvl6pPr>
      <a:lvl7pPr marL="914400" indent="538163" algn="l" rtl="0" eaLnBrk="1" fontAlgn="base" hangingPunct="1">
        <a:spcBef>
          <a:spcPct val="0"/>
        </a:spcBef>
        <a:spcAft>
          <a:spcPct val="0"/>
        </a:spcAft>
        <a:buSzPct val="125000"/>
        <a:buBlip>
          <a:blip r:embed="rId11"/>
        </a:buBlip>
        <a:defRPr sz="2800" b="1">
          <a:solidFill>
            <a:schemeClr val="bg1"/>
          </a:solidFill>
          <a:latin typeface="Verdana" pitchFamily="34" charset="0"/>
          <a:ea typeface="华文细黑" pitchFamily="2" charset="-122"/>
        </a:defRPr>
      </a:lvl7pPr>
      <a:lvl8pPr marL="1371600" indent="538163" algn="l" rtl="0" eaLnBrk="1" fontAlgn="base" hangingPunct="1">
        <a:spcBef>
          <a:spcPct val="0"/>
        </a:spcBef>
        <a:spcAft>
          <a:spcPct val="0"/>
        </a:spcAft>
        <a:buSzPct val="125000"/>
        <a:buBlip>
          <a:blip r:embed="rId11"/>
        </a:buBlip>
        <a:defRPr sz="2800" b="1">
          <a:solidFill>
            <a:schemeClr val="bg1"/>
          </a:solidFill>
          <a:latin typeface="Verdana" pitchFamily="34" charset="0"/>
          <a:ea typeface="华文细黑" pitchFamily="2" charset="-122"/>
        </a:defRPr>
      </a:lvl8pPr>
      <a:lvl9pPr marL="1828800" indent="538163" algn="l" rtl="0" eaLnBrk="1" fontAlgn="base" hangingPunct="1">
        <a:spcBef>
          <a:spcPct val="0"/>
        </a:spcBef>
        <a:spcAft>
          <a:spcPct val="0"/>
        </a:spcAft>
        <a:buSzPct val="125000"/>
        <a:buBlip>
          <a:blip r:embed="rId11"/>
        </a:buBlip>
        <a:defRPr sz="2800" b="1">
          <a:solidFill>
            <a:schemeClr val="bg1"/>
          </a:solidFill>
          <a:latin typeface="Verdana" pitchFamily="34" charset="0"/>
          <a:ea typeface="华文细黑" pitchFamily="2" charset="-122"/>
        </a:defRPr>
      </a:lvl9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800" b="1" baseline="0">
          <a:solidFill>
            <a:schemeClr val="tx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微软雅黑" pitchFamily="34" charset="-122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baseline="0">
          <a:solidFill>
            <a:schemeClr val="tx2">
              <a:lumMod val="75000"/>
            </a:schemeClr>
          </a:solidFill>
          <a:latin typeface="Arial" pitchFamily="34" charset="0"/>
          <a:ea typeface="微软雅黑" pitchFamily="34" charset="-122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baseline="0">
          <a:solidFill>
            <a:schemeClr val="tx2">
              <a:lumMod val="75000"/>
            </a:schemeClr>
          </a:solidFill>
          <a:latin typeface="Arial" pitchFamily="34" charset="0"/>
          <a:ea typeface="微软雅黑" pitchFamily="34" charset="-122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000" baseline="0">
          <a:solidFill>
            <a:schemeClr val="tx2">
              <a:lumMod val="75000"/>
            </a:schemeClr>
          </a:solidFill>
          <a:latin typeface="Arial" pitchFamily="34" charset="0"/>
          <a:ea typeface="微软雅黑" pitchFamily="34" charset="-122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sz="2000" baseline="0">
          <a:solidFill>
            <a:schemeClr val="tx2">
              <a:lumMod val="75000"/>
            </a:schemeClr>
          </a:solidFill>
          <a:latin typeface="Arial" pitchFamily="34" charset="0"/>
          <a:ea typeface="微软雅黑" pitchFamily="34" charset="-122"/>
        </a:defRPr>
      </a:lvl5pPr>
      <a:lvl6pPr marL="3413125" indent="-360363" algn="l" rtl="0" eaLnBrk="1" fontAlgn="base" hangingPunct="1">
        <a:spcBef>
          <a:spcPct val="45000"/>
        </a:spcBef>
        <a:spcAft>
          <a:spcPct val="0"/>
        </a:spcAft>
        <a:buClr>
          <a:schemeClr val="tx2"/>
        </a:buClr>
        <a:buFont typeface="Wingdings" pitchFamily="2" charset="2"/>
        <a:buChar char="ü"/>
        <a:tabLst>
          <a:tab pos="620713" algn="l"/>
        </a:tabLst>
        <a:defRPr>
          <a:solidFill>
            <a:schemeClr val="tx2"/>
          </a:solidFill>
          <a:latin typeface="+mn-lt"/>
          <a:ea typeface="+mn-ea"/>
        </a:defRPr>
      </a:lvl6pPr>
      <a:lvl7pPr marL="3870325" indent="-360363" algn="l" rtl="0" eaLnBrk="1" fontAlgn="base" hangingPunct="1">
        <a:spcBef>
          <a:spcPct val="45000"/>
        </a:spcBef>
        <a:spcAft>
          <a:spcPct val="0"/>
        </a:spcAft>
        <a:buClr>
          <a:schemeClr val="tx2"/>
        </a:buClr>
        <a:buFont typeface="Wingdings" pitchFamily="2" charset="2"/>
        <a:buChar char="ü"/>
        <a:tabLst>
          <a:tab pos="620713" algn="l"/>
        </a:tabLst>
        <a:defRPr>
          <a:solidFill>
            <a:schemeClr val="tx2"/>
          </a:solidFill>
          <a:latin typeface="+mn-lt"/>
          <a:ea typeface="+mn-ea"/>
        </a:defRPr>
      </a:lvl7pPr>
      <a:lvl8pPr marL="4327525" indent="-360363" algn="l" rtl="0" eaLnBrk="1" fontAlgn="base" hangingPunct="1">
        <a:spcBef>
          <a:spcPct val="45000"/>
        </a:spcBef>
        <a:spcAft>
          <a:spcPct val="0"/>
        </a:spcAft>
        <a:buClr>
          <a:schemeClr val="tx2"/>
        </a:buClr>
        <a:buFont typeface="Wingdings" pitchFamily="2" charset="2"/>
        <a:buChar char="ü"/>
        <a:tabLst>
          <a:tab pos="620713" algn="l"/>
        </a:tabLst>
        <a:defRPr>
          <a:solidFill>
            <a:schemeClr val="tx2"/>
          </a:solidFill>
          <a:latin typeface="+mn-lt"/>
          <a:ea typeface="+mn-ea"/>
        </a:defRPr>
      </a:lvl8pPr>
      <a:lvl9pPr marL="4784725" indent="-360363" algn="l" rtl="0" eaLnBrk="1" fontAlgn="base" hangingPunct="1">
        <a:spcBef>
          <a:spcPct val="45000"/>
        </a:spcBef>
        <a:spcAft>
          <a:spcPct val="0"/>
        </a:spcAft>
        <a:buClr>
          <a:schemeClr val="tx2"/>
        </a:buClr>
        <a:buFont typeface="Wingdings" pitchFamily="2" charset="2"/>
        <a:buChar char="ü"/>
        <a:tabLst>
          <a:tab pos="620713" algn="l"/>
        </a:tabLst>
        <a:defRPr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1857356" y="3881580"/>
            <a:ext cx="6215106" cy="898021"/>
            <a:chOff x="3356939" y="3878943"/>
            <a:chExt cx="3644001" cy="546100"/>
          </a:xfrm>
        </p:grpSpPr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529721" y="3878943"/>
              <a:ext cx="2471219" cy="54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800000"/>
                </a:buClr>
                <a:buFont typeface="Wingdings" pitchFamily="2" charset="2"/>
                <a:buNone/>
                <a:tabLst>
                  <a:tab pos="620713" algn="l"/>
                </a:tabLst>
              </a:pPr>
              <a:r>
                <a:rPr lang="zh-CN" altLang="en-US" b="1" dirty="0" smtClean="0">
                  <a:solidFill>
                    <a:srgbClr val="FF4C00"/>
                  </a:solidFill>
                  <a:latin typeface="+mj-ea"/>
                  <a:ea typeface="+mj-ea"/>
                </a:rPr>
                <a:t>  陈吉平</a:t>
              </a:r>
              <a:endParaRPr lang="en-US" altLang="zh-CN" b="1" dirty="0" smtClean="0">
                <a:solidFill>
                  <a:srgbClr val="FF4C00"/>
                </a:solidFill>
                <a:latin typeface="+mj-ea"/>
                <a:ea typeface="+mj-ea"/>
              </a:endParaRP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800000"/>
                </a:buClr>
                <a:buFont typeface="Wingdings" pitchFamily="2" charset="2"/>
                <a:buNone/>
                <a:tabLst>
                  <a:tab pos="620713" algn="l"/>
                </a:tabLst>
              </a:pPr>
              <a:r>
                <a:rPr lang="en-US" altLang="zh-CN" b="1" dirty="0" smtClean="0">
                  <a:solidFill>
                    <a:srgbClr val="FF4C00"/>
                  </a:solidFill>
                  <a:latin typeface="+mj-ea"/>
                  <a:ea typeface="+mj-ea"/>
                </a:rPr>
                <a:t>  </a:t>
              </a:r>
              <a:r>
                <a:rPr lang="zh-CN" altLang="en-US" b="1" dirty="0" smtClean="0">
                  <a:solidFill>
                    <a:srgbClr val="FF4C00"/>
                  </a:solidFill>
                  <a:latin typeface="+mj-ea"/>
                  <a:ea typeface="+mj-ea"/>
                </a:rPr>
                <a:t>淘宝网首席</a:t>
              </a:r>
              <a:r>
                <a:rPr lang="en-US" altLang="zh-CN" b="1" dirty="0" smtClean="0">
                  <a:solidFill>
                    <a:srgbClr val="FF4C00"/>
                  </a:solidFill>
                  <a:latin typeface="+mj-ea"/>
                  <a:ea typeface="+mj-ea"/>
                </a:rPr>
                <a:t>DBA</a:t>
              </a:r>
              <a:r>
                <a:rPr lang="zh-CN" altLang="en-US" b="1" dirty="0" smtClean="0">
                  <a:solidFill>
                    <a:srgbClr val="FF4C00"/>
                  </a:solidFill>
                  <a:latin typeface="+mj-ea"/>
                  <a:ea typeface="+mj-ea"/>
                </a:rPr>
                <a:t>，</a:t>
              </a:r>
              <a:r>
                <a:rPr lang="zh-CN" altLang="en-US" b="1" dirty="0" smtClean="0">
                  <a:solidFill>
                    <a:srgbClr val="FF4C00"/>
                  </a:solidFill>
                  <a:latin typeface="+mj-ea"/>
                  <a:ea typeface="+mj-ea"/>
                </a:rPr>
                <a:t>研究员</a:t>
              </a:r>
              <a:endParaRPr lang="en-US" altLang="zh-CN" b="1" kern="1200" dirty="0" smtClean="0">
                <a:solidFill>
                  <a:srgbClr val="FF4C00"/>
                </a:solidFill>
                <a:latin typeface="+mj-ea"/>
                <a:ea typeface="+mj-ea"/>
                <a:cs typeface="+mn-cs"/>
              </a:endParaRP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800000"/>
                </a:buClr>
                <a:buFont typeface="Wingdings" pitchFamily="2" charset="2"/>
                <a:buNone/>
                <a:tabLst>
                  <a:tab pos="620713" algn="l"/>
                </a:tabLst>
              </a:pPr>
              <a:r>
                <a:rPr lang="en-US" altLang="zh-CN" b="1" kern="1200" dirty="0" smtClean="0">
                  <a:solidFill>
                    <a:srgbClr val="FF4C00"/>
                  </a:solidFill>
                  <a:latin typeface="+mj-ea"/>
                  <a:ea typeface="+mj-ea"/>
                  <a:cs typeface="+mn-cs"/>
                </a:rPr>
                <a:t>  Oracle ACE Director</a:t>
              </a:r>
            </a:p>
            <a:p>
              <a: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800000"/>
                </a:buClr>
                <a:buFont typeface="Wingdings" pitchFamily="2" charset="2"/>
                <a:buNone/>
                <a:tabLst>
                  <a:tab pos="620713" algn="l"/>
                </a:tabLst>
              </a:pPr>
              <a:r>
                <a:rPr lang="en-US" altLang="zh-CN" b="1" dirty="0" smtClean="0">
                  <a:solidFill>
                    <a:srgbClr val="FF4C00"/>
                  </a:solidFill>
                  <a:latin typeface="+mj-ea"/>
                  <a:ea typeface="+mj-ea"/>
                </a:rPr>
                <a:t>《</a:t>
              </a:r>
              <a:r>
                <a:rPr lang="zh-CN" altLang="en-US" b="1" dirty="0" smtClean="0">
                  <a:solidFill>
                    <a:srgbClr val="FF4C00"/>
                  </a:solidFill>
                  <a:latin typeface="+mj-ea"/>
                  <a:ea typeface="+mj-ea"/>
                </a:rPr>
                <a:t>构建</a:t>
              </a:r>
              <a:r>
                <a:rPr lang="en-US" altLang="zh-CN" b="1" dirty="0" smtClean="0">
                  <a:solidFill>
                    <a:srgbClr val="FF4C00"/>
                  </a:solidFill>
                  <a:latin typeface="+mj-ea"/>
                  <a:ea typeface="+mj-ea"/>
                </a:rPr>
                <a:t>oracle</a:t>
              </a:r>
              <a:r>
                <a:rPr lang="zh-CN" altLang="en-US" b="1" dirty="0" smtClean="0">
                  <a:solidFill>
                    <a:srgbClr val="FF4C00"/>
                  </a:solidFill>
                  <a:latin typeface="+mj-ea"/>
                  <a:ea typeface="+mj-ea"/>
                </a:rPr>
                <a:t>高可用环境</a:t>
              </a:r>
              <a:r>
                <a:rPr lang="en-US" altLang="zh-CN" b="1" dirty="0" smtClean="0">
                  <a:solidFill>
                    <a:srgbClr val="FF4C00"/>
                  </a:solidFill>
                  <a:latin typeface="+mj-ea"/>
                  <a:ea typeface="+mj-ea"/>
                </a:rPr>
                <a:t>》</a:t>
              </a:r>
              <a:r>
                <a:rPr lang="zh-CN" altLang="en-US" b="1" dirty="0" smtClean="0">
                  <a:solidFill>
                    <a:srgbClr val="FF4C00"/>
                  </a:solidFill>
                  <a:latin typeface="+mj-ea"/>
                  <a:ea typeface="+mj-ea"/>
                </a:rPr>
                <a:t>一书作者</a:t>
              </a:r>
              <a:endParaRPr lang="en-US" altLang="zh-CN" b="1" kern="1200" dirty="0" smtClean="0">
                <a:solidFill>
                  <a:srgbClr val="FF4C00"/>
                </a:solidFill>
                <a:latin typeface="+mj-ea"/>
                <a:ea typeface="+mj-ea"/>
                <a:cs typeface="+mn-cs"/>
              </a:endParaRPr>
            </a:p>
          </p:txBody>
        </p:sp>
        <p:pic>
          <p:nvPicPr>
            <p:cNvPr id="2057" name="Picture 9" descr="淘宝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6939" y="3961738"/>
              <a:ext cx="753931" cy="423949"/>
            </a:xfrm>
            <a:prstGeom prst="rect">
              <a:avLst/>
            </a:prstGeom>
            <a:noFill/>
          </p:spPr>
        </p:pic>
      </p:grpSp>
      <p:sp>
        <p:nvSpPr>
          <p:cNvPr id="2089" name="Text Box 41"/>
          <p:cNvSpPr txBox="1">
            <a:spLocks noChangeArrowheads="1"/>
          </p:cNvSpPr>
          <p:nvPr/>
        </p:nvSpPr>
        <p:spPr bwMode="auto">
          <a:xfrm>
            <a:off x="4143372" y="5357826"/>
            <a:ext cx="16827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kern="120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cs"/>
              </a:rPr>
              <a:t>2010</a:t>
            </a:r>
            <a:r>
              <a:rPr lang="zh-CN" altLang="en-US" b="1" kern="120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cs"/>
              </a:rPr>
              <a:t>年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3</a:t>
            </a:r>
            <a:r>
              <a:rPr lang="zh-CN" altLang="en-US" b="1" kern="1200" dirty="0" smtClean="0">
                <a:solidFill>
                  <a:schemeClr val="tx2">
                    <a:lumMod val="75000"/>
                  </a:schemeClr>
                </a:solidFill>
                <a:latin typeface="+mn-ea"/>
                <a:cs typeface="+mn-cs"/>
              </a:rPr>
              <a:t>月</a:t>
            </a:r>
            <a:endParaRPr lang="zh-CN" altLang="en-US" b="1" kern="1200" dirty="0">
              <a:solidFill>
                <a:schemeClr val="tx2">
                  <a:lumMod val="75000"/>
                </a:schemeClr>
              </a:solidFill>
              <a:latin typeface="+mn-ea"/>
              <a:cs typeface="+mn-cs"/>
            </a:endParaRPr>
          </a:p>
        </p:txBody>
      </p:sp>
      <p:pic>
        <p:nvPicPr>
          <p:cNvPr id="2111" name="Picture 63" descr="bu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0354" y="1142984"/>
            <a:ext cx="5786478" cy="2528893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66886" y="1643050"/>
            <a:ext cx="5513414" cy="13111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Tx/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高可用数据库分布式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spcBef>
                <a:spcPct val="20000"/>
              </a:spcBef>
              <a:buClrTx/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应用实践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714348" y="73005"/>
            <a:ext cx="5857916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indent="342000" algn="r" fontAlgn="base">
              <a:spcBef>
                <a:spcPct val="0"/>
              </a:spcBef>
              <a:spcAft>
                <a:spcPct val="0"/>
              </a:spcAft>
              <a:buSzPct val="125000"/>
              <a:defRPr/>
            </a:pPr>
            <a:r>
              <a:rPr lang="zh-CN" altLang="en-US" sz="36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分布式方案</a:t>
            </a:r>
            <a:r>
              <a:rPr lang="en-US" altLang="zh-CN" sz="36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2-</a:t>
            </a:r>
            <a:r>
              <a:rPr lang="zh-CN" altLang="en-US" sz="36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共享存储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50800" dist="50800" dir="2700000" algn="ctr" rotWithShape="0">
                  <a:srgbClr val="000000">
                    <a:alpha val="31000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57158" y="1143000"/>
            <a:ext cx="3571900" cy="52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采用</a:t>
            </a:r>
            <a:r>
              <a:rPr lang="en-US" altLang="zh-CN" sz="24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PC Server+</a:t>
            </a:r>
            <a:r>
              <a:rPr lang="zh-CN" altLang="en-US" sz="24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集中存储</a:t>
            </a:r>
            <a:endParaRPr lang="en-US" altLang="zh-CN" sz="24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000" kern="0" noProof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降低主机成本，解决主机瓶颈问题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存储可扩展，解决主机难扩展的问题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实现高可用的思路</a:t>
            </a:r>
            <a:endParaRPr lang="en-US" altLang="zh-CN" sz="24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主机用来确保数据库的可扩展问题，实现水平分布式</a:t>
            </a:r>
            <a:endParaRPr lang="en-US" altLang="zh-CN" sz="20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存储本身通过</a:t>
            </a:r>
            <a:r>
              <a:rPr lang="en-US" altLang="zh-CN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SAN</a:t>
            </a: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网络实现可扩展，以及</a:t>
            </a:r>
            <a:r>
              <a:rPr lang="en-US" altLang="zh-CN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SAN</a:t>
            </a: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环境下的冗余</a:t>
            </a:r>
            <a:endParaRPr lang="en-US" altLang="zh-CN" sz="20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有点类似</a:t>
            </a:r>
            <a:r>
              <a:rPr lang="en-US" altLang="zh-CN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RAC</a:t>
            </a: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，但是主要是结合应用，实现高可用</a:t>
            </a:r>
            <a:endParaRPr lang="en-US" altLang="zh-CN" sz="20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285750" lvl="0" indent="-285750">
              <a:spcBef>
                <a:spcPct val="20000"/>
              </a:spcBef>
            </a:pPr>
            <a:endParaRPr lang="en-US" altLang="zh-CN" sz="24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2066" y="1428736"/>
            <a:ext cx="3005951" cy="40011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50800" h="101600"/>
            <a:bevelB w="50800" h="95250"/>
          </a:sp3d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折中的水平拆分解决方案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57686" y="2000240"/>
            <a:ext cx="4357718" cy="5000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357686" y="2643182"/>
            <a:ext cx="4357718" cy="5000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TDDL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4357686" y="3643314"/>
            <a:ext cx="714380" cy="642942"/>
          </a:xfrm>
          <a:prstGeom prst="flowChartMagneticDisk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1/N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5143504" y="3643314"/>
            <a:ext cx="714380" cy="642942"/>
          </a:xfrm>
          <a:prstGeom prst="flowChartMagneticDisk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1/N</a:t>
            </a:r>
            <a:endParaRPr lang="zh-CN" altLang="en-US" dirty="0"/>
          </a:p>
        </p:txBody>
      </p:sp>
      <p:sp>
        <p:nvSpPr>
          <p:cNvPr id="11" name="流程图: 磁盘 10"/>
          <p:cNvSpPr/>
          <p:nvPr/>
        </p:nvSpPr>
        <p:spPr>
          <a:xfrm>
            <a:off x="5929322" y="3643314"/>
            <a:ext cx="714380" cy="642942"/>
          </a:xfrm>
          <a:prstGeom prst="flowChartMagneticDisk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1/N</a:t>
            </a:r>
            <a:endParaRPr lang="zh-CN" altLang="en-US" dirty="0"/>
          </a:p>
        </p:txBody>
      </p:sp>
      <p:sp>
        <p:nvSpPr>
          <p:cNvPr id="12" name="流程图: 磁盘 11"/>
          <p:cNvSpPr/>
          <p:nvPr/>
        </p:nvSpPr>
        <p:spPr>
          <a:xfrm>
            <a:off x="7143768" y="3643314"/>
            <a:ext cx="714380" cy="642942"/>
          </a:xfrm>
          <a:prstGeom prst="flowChartMagneticDisk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1/N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3571876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…</a:t>
            </a:r>
            <a:endParaRPr lang="zh-CN" altLang="en-US" sz="3000" b="1" dirty="0"/>
          </a:p>
        </p:txBody>
      </p:sp>
      <p:sp>
        <p:nvSpPr>
          <p:cNvPr id="16" name="流程图: 磁盘 15"/>
          <p:cNvSpPr/>
          <p:nvPr/>
        </p:nvSpPr>
        <p:spPr bwMode="auto">
          <a:xfrm>
            <a:off x="7143768" y="5072074"/>
            <a:ext cx="642942" cy="642942"/>
          </a:xfrm>
          <a:prstGeom prst="flowChartMagneticDisk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45000"/>
              </a:spcBef>
              <a:spcAft>
                <a:spcPct val="0"/>
              </a:spcAft>
              <a:buClr>
                <a:schemeClr val="tx2"/>
              </a:buClr>
              <a:tabLst>
                <a:tab pos="620713" algn="l"/>
              </a:tabLst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存储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chemeClr val="tx2"/>
              </a:buClr>
              <a:buSzTx/>
              <a:tabLst>
                <a:tab pos="620713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17" name="流程图: 磁盘 16"/>
          <p:cNvSpPr/>
          <p:nvPr/>
        </p:nvSpPr>
        <p:spPr bwMode="auto">
          <a:xfrm>
            <a:off x="5929322" y="5072074"/>
            <a:ext cx="642942" cy="642942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45000"/>
              </a:spcBef>
              <a:spcAft>
                <a:spcPct val="0"/>
              </a:spcAft>
              <a:buClr>
                <a:schemeClr val="tx2"/>
              </a:buClr>
              <a:tabLst>
                <a:tab pos="620713" algn="l"/>
              </a:tabLst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存储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chemeClr val="tx2"/>
              </a:buClr>
              <a:buSzTx/>
              <a:tabLst>
                <a:tab pos="620713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18" name="流程图: 磁盘 17"/>
          <p:cNvSpPr/>
          <p:nvPr/>
        </p:nvSpPr>
        <p:spPr bwMode="auto">
          <a:xfrm>
            <a:off x="5143504" y="5072074"/>
            <a:ext cx="642942" cy="642942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45000"/>
              </a:spcBef>
              <a:spcAft>
                <a:spcPct val="0"/>
              </a:spcAft>
              <a:buClr>
                <a:schemeClr val="tx2"/>
              </a:buClr>
              <a:tabLst>
                <a:tab pos="620713" algn="l"/>
              </a:tabLst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存储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chemeClr val="tx2"/>
              </a:buClr>
              <a:buSzTx/>
              <a:tabLst>
                <a:tab pos="620713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19" name="流程图: 磁盘 18"/>
          <p:cNvSpPr/>
          <p:nvPr/>
        </p:nvSpPr>
        <p:spPr bwMode="auto">
          <a:xfrm>
            <a:off x="4357686" y="5072074"/>
            <a:ext cx="642942" cy="642942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chemeClr val="tx2"/>
              </a:buClr>
              <a:buSzTx/>
              <a:tabLst>
                <a:tab pos="620713" algn="l"/>
              </a:tabLst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华文细黑" pitchFamily="2" charset="-122"/>
              </a:rPr>
              <a:t>存储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72264" y="5000636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…</a:t>
            </a:r>
            <a:endParaRPr lang="zh-CN" altLang="en-US" sz="3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00694" y="47027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SAN</a:t>
            </a:r>
            <a:r>
              <a:rPr lang="zh-CN" altLang="en-US" dirty="0" smtClean="0"/>
              <a:t>存储网络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8" idx="2"/>
            <a:endCxn id="9" idx="1"/>
          </p:cNvCxnSpPr>
          <p:nvPr/>
        </p:nvCxnSpPr>
        <p:spPr>
          <a:xfrm rot="5400000">
            <a:off x="5375678" y="2482447"/>
            <a:ext cx="500066" cy="182166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2"/>
            <a:endCxn id="10" idx="1"/>
          </p:cNvCxnSpPr>
          <p:nvPr/>
        </p:nvCxnSpPr>
        <p:spPr>
          <a:xfrm rot="5400000">
            <a:off x="5768587" y="2875356"/>
            <a:ext cx="500066" cy="103585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2"/>
            <a:endCxn id="11" idx="1"/>
          </p:cNvCxnSpPr>
          <p:nvPr/>
        </p:nvCxnSpPr>
        <p:spPr>
          <a:xfrm rot="5400000">
            <a:off x="6161496" y="3268265"/>
            <a:ext cx="500066" cy="25003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8" idx="2"/>
            <a:endCxn id="12" idx="1"/>
          </p:cNvCxnSpPr>
          <p:nvPr/>
        </p:nvCxnSpPr>
        <p:spPr>
          <a:xfrm rot="16200000" flipH="1">
            <a:off x="6768718" y="2911074"/>
            <a:ext cx="500066" cy="96441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9" idx="3"/>
            <a:endCxn id="21" idx="0"/>
          </p:cNvCxnSpPr>
          <p:nvPr/>
        </p:nvCxnSpPr>
        <p:spPr>
          <a:xfrm rot="16200000" flipH="1">
            <a:off x="5434725" y="3566406"/>
            <a:ext cx="357190" cy="179688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0" idx="3"/>
            <a:endCxn id="21" idx="0"/>
          </p:cNvCxnSpPr>
          <p:nvPr/>
        </p:nvCxnSpPr>
        <p:spPr>
          <a:xfrm rot="16200000" flipH="1">
            <a:off x="5827634" y="3959315"/>
            <a:ext cx="357190" cy="101107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1" idx="3"/>
            <a:endCxn id="21" idx="0"/>
          </p:cNvCxnSpPr>
          <p:nvPr/>
        </p:nvCxnSpPr>
        <p:spPr>
          <a:xfrm rot="16200000" flipH="1">
            <a:off x="6220543" y="4352224"/>
            <a:ext cx="357190" cy="22525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2" idx="3"/>
            <a:endCxn id="21" idx="0"/>
          </p:cNvCxnSpPr>
          <p:nvPr/>
        </p:nvCxnSpPr>
        <p:spPr>
          <a:xfrm rot="5400000">
            <a:off x="6827767" y="3970255"/>
            <a:ext cx="357190" cy="98919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磁盘 54"/>
          <p:cNvSpPr/>
          <p:nvPr/>
        </p:nvSpPr>
        <p:spPr>
          <a:xfrm>
            <a:off x="8001024" y="3643314"/>
            <a:ext cx="714380" cy="642942"/>
          </a:xfrm>
          <a:prstGeom prst="flowChartMagneticDisk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1/N</a:t>
            </a:r>
            <a:endParaRPr lang="zh-CN" altLang="en-US" dirty="0"/>
          </a:p>
        </p:txBody>
      </p:sp>
      <p:cxnSp>
        <p:nvCxnSpPr>
          <p:cNvPr id="56" name="直接连接符 55"/>
          <p:cNvCxnSpPr>
            <a:stCxn id="8" idx="2"/>
            <a:endCxn id="55" idx="1"/>
          </p:cNvCxnSpPr>
          <p:nvPr/>
        </p:nvCxnSpPr>
        <p:spPr>
          <a:xfrm rot="16200000" flipH="1">
            <a:off x="7197346" y="2482446"/>
            <a:ext cx="500066" cy="182166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5" idx="3"/>
            <a:endCxn id="21" idx="0"/>
          </p:cNvCxnSpPr>
          <p:nvPr/>
        </p:nvCxnSpPr>
        <p:spPr>
          <a:xfrm rot="5400000">
            <a:off x="7256395" y="3541627"/>
            <a:ext cx="357190" cy="184644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磁盘 66"/>
          <p:cNvSpPr/>
          <p:nvPr/>
        </p:nvSpPr>
        <p:spPr bwMode="auto">
          <a:xfrm>
            <a:off x="8001024" y="5072074"/>
            <a:ext cx="642942" cy="642942"/>
          </a:xfrm>
          <a:prstGeom prst="flowChartMagneticDisk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45000"/>
              </a:spcBef>
              <a:spcAft>
                <a:spcPct val="0"/>
              </a:spcAft>
              <a:buClr>
                <a:schemeClr val="tx2"/>
              </a:buClr>
              <a:tabLst>
                <a:tab pos="620713" algn="l"/>
              </a:tabLst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存储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chemeClr val="tx2"/>
              </a:buClr>
              <a:buSzTx/>
              <a:tabLst>
                <a:tab pos="620713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4214810" y="4643446"/>
            <a:ext cx="4593910" cy="142876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•"/>
              <a:tabLst>
                <a:tab pos="620713" algn="l"/>
              </a:tabLst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华文细黑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714348" y="73005"/>
            <a:ext cx="5857916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indent="342000" algn="r" fontAlgn="base">
              <a:spcBef>
                <a:spcPct val="0"/>
              </a:spcBef>
              <a:spcAft>
                <a:spcPct val="0"/>
              </a:spcAft>
              <a:buSzPct val="125000"/>
              <a:defRPr/>
            </a:pPr>
            <a:r>
              <a:rPr lang="zh-CN" altLang="en-US" sz="36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分布式方案</a:t>
            </a:r>
            <a:r>
              <a:rPr lang="en-US" altLang="zh-CN" sz="36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3-</a:t>
            </a:r>
            <a:r>
              <a:rPr lang="zh-CN" altLang="en-US" sz="36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完全拆分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50800" dist="50800" dir="2700000" algn="ctr" rotWithShape="0">
                  <a:srgbClr val="000000">
                    <a:alpha val="31000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57158" y="1143000"/>
            <a:ext cx="35719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全部采用</a:t>
            </a:r>
            <a:r>
              <a:rPr lang="en-US" altLang="zh-CN" sz="24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PC Server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成本最低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扩展方便，但是单点可靠性并不强</a:t>
            </a:r>
            <a:endParaRPr lang="en-US" altLang="zh-CN" sz="20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</a:rPr>
              <a:t>Shared nothing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可靠性需要应用的保证</a:t>
            </a:r>
            <a:endParaRPr lang="en-US" altLang="zh-CN" sz="24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构架支持，坏掉任何一个主库，不影响业务，或者只影响当前库的业务</a:t>
            </a:r>
            <a:endParaRPr lang="en-US" altLang="zh-CN" sz="20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如果多主结构，可以避免单个主机故障</a:t>
            </a:r>
            <a:endParaRPr lang="en-US" altLang="zh-CN" sz="20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190" y="1142984"/>
            <a:ext cx="2949846" cy="40011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50800" h="101600"/>
            <a:bevelB w="50800" h="95250"/>
          </a:sp3d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采用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PC Server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彻底细分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358082" y="2857496"/>
            <a:ext cx="1500198" cy="2857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Write &amp; Read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4000496" y="3429024"/>
            <a:ext cx="714380" cy="714380"/>
          </a:xfrm>
          <a:prstGeom prst="flowChartMagneticDisk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4000496" y="4500594"/>
            <a:ext cx="714380" cy="714380"/>
          </a:xfrm>
          <a:prstGeom prst="flowChartMagneticDisk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4929190" y="3429024"/>
            <a:ext cx="714380" cy="714380"/>
          </a:xfrm>
          <a:prstGeom prst="flowChartMagneticDisk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1" name="流程图: 磁盘 10"/>
          <p:cNvSpPr/>
          <p:nvPr/>
        </p:nvSpPr>
        <p:spPr>
          <a:xfrm>
            <a:off x="4929190" y="4500594"/>
            <a:ext cx="714380" cy="714380"/>
          </a:xfrm>
          <a:prstGeom prst="flowChartMagneticDisk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2" name="流程图: 磁盘 11"/>
          <p:cNvSpPr/>
          <p:nvPr/>
        </p:nvSpPr>
        <p:spPr>
          <a:xfrm>
            <a:off x="5857884" y="3429024"/>
            <a:ext cx="714380" cy="714380"/>
          </a:xfrm>
          <a:prstGeom prst="flowChartMagneticDisk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5857884" y="4500594"/>
            <a:ext cx="714380" cy="714380"/>
          </a:xfrm>
          <a:prstGeom prst="flowChartMagneticDisk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4" name="流程图: 磁盘 13"/>
          <p:cNvSpPr/>
          <p:nvPr/>
        </p:nvSpPr>
        <p:spPr>
          <a:xfrm>
            <a:off x="7215206" y="3429024"/>
            <a:ext cx="714380" cy="714380"/>
          </a:xfrm>
          <a:prstGeom prst="flowChartMagneticDisk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7215206" y="4500594"/>
            <a:ext cx="714380" cy="714380"/>
          </a:xfrm>
          <a:prstGeom prst="flowChartMagneticDisk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8143900" y="3429024"/>
            <a:ext cx="714380" cy="714380"/>
          </a:xfrm>
          <a:prstGeom prst="flowChartMagneticDisk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8143900" y="4500594"/>
            <a:ext cx="714380" cy="714380"/>
          </a:xfrm>
          <a:prstGeom prst="flowChartMagneticDisk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72264" y="4000528"/>
            <a:ext cx="714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…</a:t>
            </a:r>
            <a:endParaRPr lang="zh-CN" altLang="en-US" sz="3000" b="1" dirty="0"/>
          </a:p>
        </p:txBody>
      </p:sp>
      <p:sp>
        <p:nvSpPr>
          <p:cNvPr id="19" name="圆角矩形 18"/>
          <p:cNvSpPr/>
          <p:nvPr/>
        </p:nvSpPr>
        <p:spPr>
          <a:xfrm>
            <a:off x="3929058" y="1571612"/>
            <a:ext cx="4929222" cy="5000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929058" y="2214554"/>
            <a:ext cx="4929222" cy="5000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TDDL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0" idx="2"/>
            <a:endCxn id="8" idx="1"/>
          </p:cNvCxnSpPr>
          <p:nvPr/>
        </p:nvCxnSpPr>
        <p:spPr>
          <a:xfrm rot="5400000">
            <a:off x="5018476" y="2053831"/>
            <a:ext cx="714404" cy="203598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2"/>
            <a:endCxn id="10" idx="1"/>
          </p:cNvCxnSpPr>
          <p:nvPr/>
        </p:nvCxnSpPr>
        <p:spPr>
          <a:xfrm rot="5400000">
            <a:off x="5482823" y="2518178"/>
            <a:ext cx="714404" cy="11072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2"/>
            <a:endCxn id="12" idx="1"/>
          </p:cNvCxnSpPr>
          <p:nvPr/>
        </p:nvCxnSpPr>
        <p:spPr>
          <a:xfrm rot="5400000">
            <a:off x="5947170" y="2982525"/>
            <a:ext cx="714404" cy="17859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14" idx="1"/>
          </p:cNvCxnSpPr>
          <p:nvPr/>
        </p:nvCxnSpPr>
        <p:spPr>
          <a:xfrm rot="16200000" flipH="1">
            <a:off x="6625830" y="2482458"/>
            <a:ext cx="714404" cy="117872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2"/>
            <a:endCxn id="16" idx="1"/>
          </p:cNvCxnSpPr>
          <p:nvPr/>
        </p:nvCxnSpPr>
        <p:spPr>
          <a:xfrm rot="16200000" flipH="1">
            <a:off x="7090177" y="2018111"/>
            <a:ext cx="714404" cy="210742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>
            <a:off x="4286248" y="4127238"/>
            <a:ext cx="45719" cy="373356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下箭头 26"/>
          <p:cNvSpPr/>
          <p:nvPr/>
        </p:nvSpPr>
        <p:spPr>
          <a:xfrm>
            <a:off x="5286380" y="4127238"/>
            <a:ext cx="45719" cy="373356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6215074" y="4136449"/>
            <a:ext cx="45719" cy="364122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7572396" y="4143404"/>
            <a:ext cx="45719" cy="373356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8501090" y="4127238"/>
            <a:ext cx="45719" cy="373356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3929058" y="5715016"/>
            <a:ext cx="4929222" cy="5000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TDDL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9" idx="3"/>
            <a:endCxn id="31" idx="0"/>
          </p:cNvCxnSpPr>
          <p:nvPr/>
        </p:nvCxnSpPr>
        <p:spPr>
          <a:xfrm rot="16200000" flipH="1">
            <a:off x="5125656" y="4447003"/>
            <a:ext cx="500042" cy="203598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3"/>
            <a:endCxn id="31" idx="0"/>
          </p:cNvCxnSpPr>
          <p:nvPr/>
        </p:nvCxnSpPr>
        <p:spPr>
          <a:xfrm rot="16200000" flipH="1">
            <a:off x="5590003" y="4911350"/>
            <a:ext cx="500042" cy="11072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31" idx="0"/>
          </p:cNvCxnSpPr>
          <p:nvPr/>
        </p:nvCxnSpPr>
        <p:spPr>
          <a:xfrm rot="16200000" flipH="1">
            <a:off x="6054350" y="5375697"/>
            <a:ext cx="500042" cy="17859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3"/>
            <a:endCxn id="31" idx="0"/>
          </p:cNvCxnSpPr>
          <p:nvPr/>
        </p:nvCxnSpPr>
        <p:spPr>
          <a:xfrm rot="5400000">
            <a:off x="6733012" y="4875632"/>
            <a:ext cx="500042" cy="117872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3"/>
            <a:endCxn id="31" idx="0"/>
          </p:cNvCxnSpPr>
          <p:nvPr/>
        </p:nvCxnSpPr>
        <p:spPr>
          <a:xfrm rot="5400000">
            <a:off x="7197359" y="4411285"/>
            <a:ext cx="500042" cy="210742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/>
          <p:cNvSpPr txBox="1">
            <a:spLocks/>
          </p:cNvSpPr>
          <p:nvPr/>
        </p:nvSpPr>
        <p:spPr>
          <a:xfrm>
            <a:off x="7572396" y="5357850"/>
            <a:ext cx="785818" cy="2857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Read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071546"/>
            <a:ext cx="8470412" cy="5143536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714348" y="73005"/>
            <a:ext cx="6357982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indent="342000" algn="r" fontAlgn="base">
              <a:spcBef>
                <a:spcPct val="0"/>
              </a:spcBef>
              <a:spcAft>
                <a:spcPct val="0"/>
              </a:spcAft>
              <a:buSzPct val="125000"/>
              <a:defRPr/>
            </a:pPr>
            <a:r>
              <a:rPr lang="zh-CN" altLang="en-US" sz="36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分布式构架关键技术</a:t>
            </a:r>
            <a:r>
              <a:rPr lang="en-US" altLang="zh-CN" sz="36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-TDDL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50800" dist="50800" dir="2700000" algn="ctr" rotWithShape="0">
                  <a:srgbClr val="000000">
                    <a:alpha val="31000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714480" y="2000240"/>
            <a:ext cx="5643602" cy="221457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传统数据库模式的瓶颈与挑战</a:t>
            </a:r>
            <a:endParaRPr lang="en-US" altLang="zh-CN" dirty="0" smtClean="0"/>
          </a:p>
          <a:p>
            <a:r>
              <a:rPr lang="en-US" altLang="zh-CN" dirty="0" smtClean="0"/>
              <a:t>PC Server</a:t>
            </a:r>
            <a:r>
              <a:rPr lang="zh-CN" altLang="en-US" dirty="0" smtClean="0"/>
              <a:t>与分布式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分布式的扩展，多机房技术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pic>
        <p:nvPicPr>
          <p:cNvPr id="5" name="Picture 6" descr="MCj0343613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9188" y="5087938"/>
            <a:ext cx="1674812" cy="17700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844611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43702" y="2500306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多活中心</a:t>
            </a:r>
            <a:endParaRPr lang="zh-CN" altLang="en-US" sz="11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572264" cy="569913"/>
          </a:xfrm>
        </p:spPr>
        <p:txBody>
          <a:bodyPr/>
          <a:lstStyle/>
          <a:p>
            <a:r>
              <a:rPr lang="zh-CN" altLang="en-US" dirty="0" smtClean="0"/>
              <a:t>分布式多机房技术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572264" cy="569913"/>
          </a:xfrm>
        </p:spPr>
        <p:txBody>
          <a:bodyPr/>
          <a:lstStyle/>
          <a:p>
            <a:r>
              <a:rPr lang="zh-CN" altLang="en-US" dirty="0" smtClean="0"/>
              <a:t>多机房技术</a:t>
            </a:r>
            <a:r>
              <a:rPr lang="en-US" altLang="zh-CN" dirty="0" smtClean="0"/>
              <a:t>1-</a:t>
            </a:r>
            <a:r>
              <a:rPr lang="zh-CN" altLang="en-US" dirty="0" smtClean="0"/>
              <a:t>本地双机房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0034" y="857232"/>
            <a:ext cx="77153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Data Guard + Redo Mirror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双</a:t>
            </a:r>
            <a:r>
              <a:rPr lang="en-US" altLang="zh-CN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Active</a:t>
            </a: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，应用运行在两个机房</a:t>
            </a:r>
            <a:endParaRPr lang="en-US" altLang="zh-CN" sz="28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358114" cy="497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aobao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785926"/>
            <a:ext cx="7358113" cy="4857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71414"/>
            <a:ext cx="5643602" cy="569913"/>
          </a:xfrm>
        </p:spPr>
        <p:txBody>
          <a:bodyPr/>
          <a:lstStyle/>
          <a:p>
            <a:r>
              <a:rPr lang="zh-CN" altLang="en-US" dirty="0" smtClean="0"/>
              <a:t>多机房技术</a:t>
            </a:r>
            <a:r>
              <a:rPr lang="en-US" altLang="zh-CN" dirty="0" smtClean="0"/>
              <a:t>2-</a:t>
            </a:r>
            <a:r>
              <a:rPr lang="zh-CN" altLang="en-US" dirty="0" smtClean="0"/>
              <a:t>多机房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9190" y="4071942"/>
            <a:ext cx="3005951" cy="40011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50800" h="101600"/>
            <a:bevelB w="50800" h="95250"/>
          </a:sp3d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分布式多数据中心的支持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0034" y="857232"/>
            <a:ext cx="771530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容灾建设，数据保护</a:t>
            </a:r>
            <a:r>
              <a:rPr lang="en-US" altLang="zh-CN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-</a:t>
            </a: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典型的两地三中心技术</a:t>
            </a:r>
            <a:endParaRPr lang="en-US" altLang="zh-CN" sz="28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机房的读写分离技术</a:t>
            </a:r>
            <a:r>
              <a:rPr lang="en-US" altLang="zh-CN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-</a:t>
            </a: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主</a:t>
            </a:r>
            <a:r>
              <a:rPr lang="en-US" altLang="zh-CN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/</a:t>
            </a: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读站点机房（</a:t>
            </a:r>
            <a:r>
              <a:rPr lang="en-US" altLang="zh-CN" sz="2800" b="1" kern="0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Ebay</a:t>
            </a: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）</a:t>
            </a:r>
            <a:endParaRPr lang="en-US" altLang="zh-CN" sz="28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机房的水平分布技术</a:t>
            </a:r>
            <a:r>
              <a:rPr lang="en-US" altLang="zh-CN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-</a:t>
            </a: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多</a:t>
            </a:r>
            <a:r>
              <a:rPr lang="en-US" altLang="zh-CN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Active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8572560" cy="553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8662" y="71414"/>
            <a:ext cx="5643602" cy="569913"/>
          </a:xfrm>
        </p:spPr>
        <p:txBody>
          <a:bodyPr/>
          <a:lstStyle/>
          <a:p>
            <a:r>
              <a:rPr lang="zh-CN" altLang="en-US" dirty="0" smtClean="0"/>
              <a:t>多机房案例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多活三机房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714348" y="73005"/>
            <a:ext cx="5857916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indent="342000" algn="r" fontAlgn="base">
              <a:spcBef>
                <a:spcPct val="0"/>
              </a:spcBef>
              <a:spcAft>
                <a:spcPct val="0"/>
              </a:spcAft>
              <a:buSzPct val="125000"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分布式的前沿关注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50800" dist="50800" dir="2700000" algn="ctr" rotWithShape="0">
                  <a:srgbClr val="000000">
                    <a:alpha val="31000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42910" y="1428736"/>
            <a:ext cx="771530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Wingdings" pitchFamily="2" charset="2"/>
              </a:rPr>
              <a:t>高性能</a:t>
            </a:r>
            <a:r>
              <a:rPr lang="en-US" altLang="zh-CN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Wingdings" pitchFamily="2" charset="2"/>
              </a:rPr>
              <a:t>CPU</a:t>
            </a: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Wingdings" pitchFamily="2" charset="2"/>
              </a:rPr>
              <a:t>与</a:t>
            </a:r>
            <a:r>
              <a:rPr lang="en-US" altLang="zh-CN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Wingdings" pitchFamily="2" charset="2"/>
              </a:rPr>
              <a:t>SSD</a:t>
            </a: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Wingdings" pitchFamily="2" charset="2"/>
              </a:rPr>
              <a:t>不能阻挡分布式的步伐</a:t>
            </a:r>
            <a:endParaRPr lang="en-US" altLang="zh-CN" sz="28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分就是合，合也是分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云计算开始进入实用化阶段（未来会出现基础服务提供商）</a:t>
            </a:r>
            <a:endParaRPr lang="en-US" altLang="zh-CN" sz="28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400" kern="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SimpleDB</a:t>
            </a: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与</a:t>
            </a:r>
            <a:r>
              <a:rPr lang="en-US" altLang="zh-CN" sz="2400" kern="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Bigtable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400" kern="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Amazon EC2 </a:t>
            </a: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支持</a:t>
            </a:r>
            <a:r>
              <a:rPr lang="en-US" altLang="zh-CN" sz="2400" kern="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MySQL</a:t>
            </a:r>
            <a:r>
              <a:rPr lang="en-US" altLang="zh-CN" sz="2400" kern="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企业版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Wingdings" pitchFamily="2" charset="2"/>
              </a:rPr>
              <a:t>分布式数据库的继续发展</a:t>
            </a:r>
            <a:r>
              <a:rPr lang="zh-CN" altLang="en-US" sz="2800" b="1" kern="0" noProof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Wingdings" pitchFamily="2" charset="2"/>
              </a:rPr>
              <a:t>（如</a:t>
            </a:r>
            <a:r>
              <a:rPr lang="en-US" altLang="zh-CN" sz="2800" b="1" kern="0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Wingdings" pitchFamily="2" charset="2"/>
              </a:rPr>
              <a:t>NoSql</a:t>
            </a: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Wingdings" pitchFamily="2" charset="2"/>
              </a:rPr>
              <a:t>的出现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Wingdings" pitchFamily="2" charset="2"/>
              </a:rPr>
              <a:t>）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  <a:sym typeface="Wingdings" pitchFamily="2" charset="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Wingdings" pitchFamily="2" charset="2"/>
              </a:rPr>
              <a:t>关系型数据库的终结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Wingdings" pitchFamily="2" charset="2"/>
              </a:rPr>
              <a:t>?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sym typeface="Wingdings" pitchFamily="2" charset="2"/>
              </a:rPr>
              <a:t>理论支撑：最终一致性、</a:t>
            </a:r>
            <a:r>
              <a:rPr lang="en-US" altLang="zh-CN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sym typeface="Wingdings" pitchFamily="2" charset="2"/>
              </a:rPr>
              <a:t>BASE </a:t>
            </a: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sym typeface="Wingdings" pitchFamily="2" charset="2"/>
              </a:rPr>
              <a:t>、</a:t>
            </a:r>
            <a:r>
              <a:rPr lang="en-US" altLang="zh-CN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sym typeface="Wingdings" pitchFamily="2" charset="2"/>
              </a:rPr>
              <a:t>CAP 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uLnTx/>
              <a:uFillTx/>
              <a:latin typeface="Arial" pitchFamily="34" charset="0"/>
              <a:ea typeface="微软雅黑" pitchFamily="34" charset="-122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  <a:sym typeface="Wingdings" pitchFamily="2" charset="2"/>
            </a:endParaRPr>
          </a:p>
        </p:txBody>
      </p:sp>
      <p:pic>
        <p:nvPicPr>
          <p:cNvPr id="2050" name="Picture 2" descr="C:\Documents and Settings\cjp2210\Local Settings\Temporary Internet Files\Content.IE5\MR2XYWX4\MCHH02134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5525" y="5830868"/>
            <a:ext cx="1768475" cy="102713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857224" y="2071678"/>
            <a:ext cx="7032606" cy="292895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高可靠与高成本的冲突，硬件解决方案还是应用构架解决方案</a:t>
            </a:r>
            <a:endParaRPr lang="en-US" altLang="zh-CN" dirty="0" smtClean="0"/>
          </a:p>
          <a:p>
            <a:r>
              <a:rPr lang="zh-CN" altLang="en-US" dirty="0" smtClean="0"/>
              <a:t>好的数据库构架，离不开好的应用的构架</a:t>
            </a:r>
            <a:endParaRPr lang="en-US" altLang="zh-CN" dirty="0" smtClean="0"/>
          </a:p>
          <a:p>
            <a:r>
              <a:rPr lang="zh-CN" altLang="en-US" dirty="0" smtClean="0"/>
              <a:t>任何一个好的构架，都有其生命周期</a:t>
            </a:r>
            <a:endParaRPr lang="en-US" altLang="zh-CN" dirty="0" smtClean="0"/>
          </a:p>
          <a:p>
            <a:r>
              <a:rPr lang="zh-CN" altLang="en-US" dirty="0" smtClean="0"/>
              <a:t>分布式技术没有最好，只有最合适</a:t>
            </a:r>
            <a:endParaRPr lang="en-US" altLang="zh-CN" dirty="0" smtClean="0"/>
          </a:p>
          <a:p>
            <a:r>
              <a:rPr lang="zh-CN" altLang="en-US" dirty="0" smtClean="0"/>
              <a:t>选择自己最合适的分布式技术，不要盲从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Picture 7" descr="MCj023753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6696" y="5143512"/>
            <a:ext cx="1887304" cy="17144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714480" y="2000240"/>
            <a:ext cx="5643602" cy="221457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传统数据库模式的瓶颈与挑战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PC Server</a:t>
            </a:r>
            <a:r>
              <a:rPr lang="zh-CN" altLang="en-US" dirty="0" smtClean="0"/>
              <a:t>与分布式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 smtClean="0"/>
              <a:t>分布式的扩展，多机房技术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pic>
        <p:nvPicPr>
          <p:cNvPr id="5" name="Picture 6" descr="MCj0343613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9188" y="5087938"/>
            <a:ext cx="1674812" cy="17700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153400" cy="1404942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谢谢！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Q&amp;A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2143116"/>
            <a:ext cx="121444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643050"/>
            <a:ext cx="857256" cy="175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7" descr="Symm7_5_S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5572132" y="3643314"/>
            <a:ext cx="3143272" cy="177963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500694" y="5500702"/>
            <a:ext cx="3411511" cy="40011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50800" h="101600"/>
            <a:bevelB w="50800" h="95250"/>
          </a:sp3d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高端主机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+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高端存储解决方案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990600"/>
            <a:ext cx="447199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优点</a:t>
            </a:r>
            <a:endParaRPr lang="en-US" altLang="zh-CN" sz="28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稳定，可靠，硬件本身的健壮性与冗余性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起步速度快，对使用方技术要求相对低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缺点</a:t>
            </a:r>
            <a:endParaRPr lang="en-US" altLang="zh-CN" sz="28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成本投入很大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扩展性不强，随业务量增加，容易出现瓶颈（天花板问题）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出现故障的时候，影响面很大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500166" y="73005"/>
            <a:ext cx="5214974" cy="569913"/>
          </a:xfrm>
        </p:spPr>
        <p:txBody>
          <a:bodyPr/>
          <a:lstStyle/>
          <a:p>
            <a:r>
              <a:rPr lang="zh-CN" altLang="en-US" dirty="0" smtClean="0"/>
              <a:t>传统数据库的解决方案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257800" y="4800600"/>
            <a:ext cx="3276600" cy="1600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传统数据库的解决方案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28596" y="928670"/>
            <a:ext cx="4757742" cy="2819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集中的数据库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小型机</a:t>
            </a:r>
            <a:r>
              <a:rPr lang="en-US" altLang="zh-CN" dirty="0" smtClean="0"/>
              <a:t>+</a:t>
            </a:r>
            <a:r>
              <a:rPr lang="zh-CN" altLang="en-US" dirty="0" smtClean="0"/>
              <a:t>高端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Oracle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Scale up</a:t>
            </a:r>
            <a:r>
              <a:rPr lang="zh-CN" altLang="en-US" dirty="0" smtClean="0"/>
              <a:t>扩展方式</a:t>
            </a:r>
            <a:endParaRPr lang="en-US" altLang="zh-CN" dirty="0" smtClean="0"/>
          </a:p>
          <a:p>
            <a:r>
              <a:rPr lang="zh-CN" altLang="en-US" dirty="0" smtClean="0"/>
              <a:t>宝贵的数据库资源</a:t>
            </a:r>
            <a:endParaRPr lang="en-US" altLang="zh-CN" dirty="0" smtClean="0"/>
          </a:p>
          <a:p>
            <a:r>
              <a:rPr lang="zh-CN" altLang="en-US" dirty="0" smtClean="0">
                <a:sym typeface="Wingdings" pitchFamily="2" charset="2"/>
              </a:rPr>
              <a:t>单点，不方便扩展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64" y="5943600"/>
            <a:ext cx="155683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1828800" y="4495800"/>
            <a:ext cx="401637" cy="5334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1981200" y="4648200"/>
            <a:ext cx="401637" cy="5334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2133600" y="4800600"/>
            <a:ext cx="401637" cy="5334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ower"/>
          <p:cNvSpPr>
            <a:spLocks noEditPoints="1" noChangeArrowheads="1"/>
          </p:cNvSpPr>
          <p:nvPr/>
        </p:nvSpPr>
        <p:spPr bwMode="auto">
          <a:xfrm>
            <a:off x="2286000" y="4953000"/>
            <a:ext cx="401637" cy="5334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ower"/>
          <p:cNvSpPr>
            <a:spLocks noEditPoints="1" noChangeArrowheads="1"/>
          </p:cNvSpPr>
          <p:nvPr/>
        </p:nvSpPr>
        <p:spPr bwMode="auto">
          <a:xfrm>
            <a:off x="2570163" y="5943600"/>
            <a:ext cx="401637" cy="5334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ower"/>
          <p:cNvSpPr>
            <a:spLocks noEditPoints="1" noChangeArrowheads="1"/>
          </p:cNvSpPr>
          <p:nvPr/>
        </p:nvSpPr>
        <p:spPr bwMode="auto">
          <a:xfrm>
            <a:off x="2438400" y="5410200"/>
            <a:ext cx="401637" cy="5334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26" name="Picture 2" descr="C:\Documents and Settings\feiqing.TAOBAO-HZ\Local Settings\Temporary Internet Files\Content.IE5\44MI41HZ\MCj0322593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1" y="4800600"/>
            <a:ext cx="381000" cy="524155"/>
          </a:xfrm>
          <a:prstGeom prst="rect">
            <a:avLst/>
          </a:prstGeom>
          <a:noFill/>
        </p:spPr>
      </p:pic>
      <p:pic>
        <p:nvPicPr>
          <p:cNvPr id="17" name="Picture 2" descr="C:\Documents and Settings\feiqing.TAOBAO-HZ\Local Settings\Temporary Internet Files\Content.IE5\44MI41HZ\MCj0322593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5190845"/>
            <a:ext cx="381000" cy="524155"/>
          </a:xfrm>
          <a:prstGeom prst="rect">
            <a:avLst/>
          </a:prstGeom>
          <a:noFill/>
        </p:spPr>
      </p:pic>
      <p:pic>
        <p:nvPicPr>
          <p:cNvPr id="18" name="Picture 2" descr="C:\Documents and Settings\feiqing.TAOBAO-HZ\Local Settings\Temporary Internet Files\Content.IE5\44MI41HZ\MCj0322593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5562600"/>
            <a:ext cx="381000" cy="524155"/>
          </a:xfrm>
          <a:prstGeom prst="rect">
            <a:avLst/>
          </a:prstGeom>
          <a:noFill/>
        </p:spPr>
      </p:pic>
      <p:pic>
        <p:nvPicPr>
          <p:cNvPr id="19" name="Picture 2" descr="C:\Documents and Settings\feiqing.TAOBAO-HZ\Local Settings\Temporary Internet Files\Content.IE5\44MI41HZ\MCj0322593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5715000"/>
            <a:ext cx="381000" cy="524155"/>
          </a:xfrm>
          <a:prstGeom prst="rect">
            <a:avLst/>
          </a:prstGeom>
          <a:noFill/>
        </p:spPr>
      </p:pic>
      <p:pic>
        <p:nvPicPr>
          <p:cNvPr id="21" name="Picture 2" descr="C:\Documents and Settings\feiqing.TAOBAO-HZ\Local Settings\Temporary Internet Files\Content.IE5\44MI41HZ\MCj0322593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5867400"/>
            <a:ext cx="381000" cy="524155"/>
          </a:xfrm>
          <a:prstGeom prst="rect">
            <a:avLst/>
          </a:prstGeom>
          <a:noFill/>
        </p:spPr>
      </p:pic>
      <p:cxnSp>
        <p:nvCxnSpPr>
          <p:cNvPr id="23" name="Straight Connector 22"/>
          <p:cNvCxnSpPr/>
          <p:nvPr/>
        </p:nvCxnSpPr>
        <p:spPr>
          <a:xfrm rot="5400000">
            <a:off x="5486400" y="5638800"/>
            <a:ext cx="1676400" cy="15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95400" y="4114800"/>
            <a:ext cx="1441420" cy="30777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太多的应用机器</a:t>
            </a:r>
            <a:endParaRPr lang="zh-CN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79259" y="4343400"/>
            <a:ext cx="1261884" cy="30777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有限的链接池</a:t>
            </a:r>
            <a:endParaRPr lang="zh-CN" altLang="en-US" sz="1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19400" y="4724400"/>
            <a:ext cx="21336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71800" y="5181600"/>
            <a:ext cx="19812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1800" y="5562600"/>
            <a:ext cx="19812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24200" y="6019800"/>
            <a:ext cx="1905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200400" y="6248400"/>
            <a:ext cx="18288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14942" y="3500438"/>
            <a:ext cx="3248020" cy="40011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50800" h="101600"/>
            <a:bevelB w="50800" h="95250"/>
          </a:sp3d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集中的数据库，简单快速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5140" y="4335669"/>
            <a:ext cx="1261884" cy="30777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集中的数据库</a:t>
            </a:r>
            <a:endParaRPr lang="zh-CN" altLang="en-US" sz="1400" b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5000636"/>
            <a:ext cx="428628" cy="52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5000636"/>
            <a:ext cx="428628" cy="52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15272" y="5000636"/>
            <a:ext cx="428628" cy="52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1942314" y="-1012773"/>
            <a:ext cx="3417100" cy="23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34200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lang="zh-CN" altLang="en-US" sz="36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好的构架应当是什么</a:t>
            </a:r>
            <a:r>
              <a:rPr lang="zh-CN" altLang="en-US" sz="3600" b="1" kern="0" noProof="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？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50800" dist="50800" dir="2700000" algn="ctr" rotWithShape="0">
                  <a:srgbClr val="000000">
                    <a:alpha val="31000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28662" y="1500174"/>
            <a:ext cx="600079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低成本</a:t>
            </a:r>
            <a:endParaRPr lang="en-US" altLang="zh-CN" sz="28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廉价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uLnTx/>
                <a:uFillTx/>
                <a:latin typeface="+mn-ea"/>
                <a:cs typeface="+mn-cs"/>
              </a:rPr>
              <a:t>服务器（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uLnTx/>
                <a:uFillTx/>
                <a:latin typeface="+mn-ea"/>
                <a:cs typeface="+mn-cs"/>
              </a:rPr>
              <a:t>PC Server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uLnTx/>
                <a:uFillTx/>
                <a:latin typeface="+mn-ea"/>
                <a:cs typeface="+mn-cs"/>
              </a:rPr>
              <a:t>）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uLnTx/>
              <a:uFillTx/>
              <a:latin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本地存储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uLnTx/>
                <a:uFillTx/>
                <a:latin typeface="+mn-ea"/>
                <a:cs typeface="+mn-cs"/>
              </a:rPr>
              <a:t>定制化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Wingdings" pitchFamily="2" charset="2"/>
              </a:rPr>
              <a:t>弹性，可扩展，最好是动态可扩展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  <a:sym typeface="Wingdings" pitchFamily="2" charset="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uLnTx/>
                <a:uFillTx/>
                <a:latin typeface="Arial" pitchFamily="34" charset="0"/>
                <a:ea typeface="微软雅黑" pitchFamily="34" charset="-122"/>
                <a:cs typeface="+mn-cs"/>
                <a:sym typeface="Wingdings" pitchFamily="2" charset="2"/>
              </a:rPr>
              <a:t>分布式技术，甚至支持远程分布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uLnTx/>
              <a:uFillTx/>
              <a:latin typeface="Arial" pitchFamily="34" charset="0"/>
              <a:ea typeface="微软雅黑" pitchFamily="34" charset="-122"/>
              <a:cs typeface="+mn-cs"/>
              <a:sym typeface="Wingdings" pitchFamily="2" charset="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sym typeface="Wingdings" pitchFamily="2" charset="2"/>
              </a:rPr>
              <a:t>动态平衡（如一致性</a:t>
            </a:r>
            <a:r>
              <a:rPr lang="en-US" altLang="zh-CN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sym typeface="Wingdings" pitchFamily="2" charset="2"/>
              </a:rPr>
              <a:t>Hash</a:t>
            </a: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sym typeface="Wingdings" pitchFamily="2" charset="2"/>
              </a:rPr>
              <a:t>）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uLnTx/>
              <a:uFillTx/>
              <a:latin typeface="Arial" pitchFamily="34" charset="0"/>
              <a:ea typeface="微软雅黑" pitchFamily="34" charset="-122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sym typeface="Wingdings" pitchFamily="2" charset="2"/>
              </a:rPr>
              <a:t>高可靠，高可用性</a:t>
            </a:r>
            <a:endParaRPr lang="en-US" altLang="zh-CN" sz="28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sym typeface="Wingdings" pitchFamily="2" charset="2"/>
              </a:rPr>
              <a:t>容错，健壮性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sym typeface="Wingdings" pitchFamily="2" charset="2"/>
              </a:rPr>
              <a:t>冗余，永不</a:t>
            </a: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  <a:sym typeface="Wingdings" pitchFamily="2" charset="2"/>
              </a:rPr>
              <a:t>失败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  <a:sym typeface="Wingdings" pitchFamily="2" charset="2"/>
            </a:endParaRPr>
          </a:p>
        </p:txBody>
      </p:sp>
      <p:pic>
        <p:nvPicPr>
          <p:cNvPr id="1026" name="Picture 2" descr="C:\Documents and Settings\cjp2210\Local Settings\Temporary Internet Files\Content.IE5\T8NZ5JUS\MPj0438388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3857628"/>
            <a:ext cx="2214546" cy="3000372"/>
          </a:xfrm>
          <a:prstGeom prst="rect">
            <a:avLst/>
          </a:prstGeom>
          <a:noFill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14348" y="73005"/>
            <a:ext cx="5857916" cy="569913"/>
          </a:xfrm>
        </p:spPr>
        <p:txBody>
          <a:bodyPr/>
          <a:lstStyle/>
          <a:p>
            <a:r>
              <a:rPr lang="zh-CN" altLang="en-US" dirty="0" smtClean="0"/>
              <a:t>什么是更好的？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714480" y="2000240"/>
            <a:ext cx="5643602" cy="221457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传统数据库模式的瓶颈与挑战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PC Server</a:t>
            </a:r>
            <a:r>
              <a:rPr lang="zh-CN" altLang="en-US" dirty="0" smtClean="0">
                <a:solidFill>
                  <a:srgbClr val="FF0000"/>
                </a:solidFill>
              </a:rPr>
              <a:t>与分布式</a:t>
            </a:r>
            <a:r>
              <a:rPr lang="zh-CN" altLang="en-US" dirty="0" smtClean="0">
                <a:solidFill>
                  <a:srgbClr val="FF0000"/>
                </a:solidFill>
              </a:rPr>
              <a:t>技术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分布式的扩展，多机房技术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pic>
        <p:nvPicPr>
          <p:cNvPr id="5" name="Picture 6" descr="MCj0343613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9188" y="5087938"/>
            <a:ext cx="1674812" cy="17700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57200" y="990600"/>
            <a:ext cx="447199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PC Server</a:t>
            </a: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的快速发展</a:t>
            </a:r>
            <a:endParaRPr lang="en-US" altLang="zh-CN" sz="28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多核技术的发展，处理速度越来越快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大众化，熟悉的人很多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开放，开</a:t>
            </a: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源技术的支持，如</a:t>
            </a:r>
            <a:r>
              <a:rPr lang="en-US" altLang="zh-CN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Linux</a:t>
            </a: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，</a:t>
            </a:r>
            <a:r>
              <a:rPr lang="en-US" altLang="zh-CN" sz="2400" kern="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Jboss</a:t>
            </a: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，</a:t>
            </a:r>
            <a:r>
              <a:rPr lang="en-US" altLang="zh-CN" sz="2400" kern="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Mysql</a:t>
            </a: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等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存在的风险</a:t>
            </a:r>
            <a:endParaRPr lang="en-US" altLang="zh-CN" sz="2800" b="1" kern="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硬件本身可靠性不佳，要靠应用的冗余性来保证整体的高可用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4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对应用与构架的技术要求相对比较高</a:t>
            </a:r>
            <a:endParaRPr lang="en-US" altLang="zh-CN" sz="24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pic>
        <p:nvPicPr>
          <p:cNvPr id="9" name="Picture 35" descr="File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2543175"/>
            <a:ext cx="4019550" cy="2943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86380" y="5643578"/>
            <a:ext cx="2949846" cy="40011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50800" h="101600"/>
            <a:bevelB w="50800" h="95250"/>
          </a:sp3d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PC Server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，通用服务器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714348" y="73005"/>
            <a:ext cx="6000792" cy="569913"/>
          </a:xfrm>
        </p:spPr>
        <p:txBody>
          <a:bodyPr/>
          <a:lstStyle/>
          <a:p>
            <a:r>
              <a:rPr lang="en-US" altLang="zh-CN" dirty="0" smtClean="0"/>
              <a:t>PC Server</a:t>
            </a:r>
            <a:r>
              <a:rPr lang="zh-CN" altLang="en-US" dirty="0" smtClean="0"/>
              <a:t>的快速发展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42908" y="1500174"/>
          <a:ext cx="8501092" cy="3534938"/>
        </p:xfrm>
        <a:graphic>
          <a:graphicData uri="http://schemas.openxmlformats.org/drawingml/2006/table">
            <a:tbl>
              <a:tblPr bandRow="1"/>
              <a:tblGrid>
                <a:gridCol w="1785950"/>
                <a:gridCol w="779033"/>
                <a:gridCol w="879423"/>
                <a:gridCol w="1302036"/>
                <a:gridCol w="566740"/>
                <a:gridCol w="1062636"/>
                <a:gridCol w="2125274"/>
              </a:tblGrid>
              <a:tr h="4345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服务器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型号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cpu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个数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cpu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主频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cpu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型号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内存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事务处理数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单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核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CPU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事务处理数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lt"/>
                        </a:rPr>
                        <a:t>IBM P550 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1.65G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power 5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294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73.5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lt"/>
                        </a:rPr>
                        <a:t>IBM P590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power 5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656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82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latin typeface="+mn-lt"/>
                        </a:rPr>
                        <a:t>IBM P590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16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2.1G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power 5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1200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+mn-lt"/>
                        </a:rPr>
                        <a:t>intel nehalem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+mn-lt"/>
                        </a:rPr>
                        <a:t>样机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 2.8G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X5560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+mn-lt"/>
                        </a:rPr>
                        <a:t>12G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1107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138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latin typeface="+mn-lt"/>
                        </a:rPr>
                        <a:t>IBM P550 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3.5G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power 6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32G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421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105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IBM P570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 4.4G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power 6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54G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1735.49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124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latin typeface="+mn-lt"/>
                        </a:rPr>
                        <a:t>hp rx8640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1.6G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Itanium 2 9100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64G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1206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50</a:t>
                      </a:r>
                    </a:p>
                  </a:txBody>
                  <a:tcPr marL="5184" marR="5184" marT="51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4348" y="73005"/>
            <a:ext cx="5857916" cy="569913"/>
          </a:xfrm>
        </p:spPr>
        <p:txBody>
          <a:bodyPr/>
          <a:lstStyle/>
          <a:p>
            <a:r>
              <a:rPr lang="zh-CN" altLang="en-US" dirty="0" smtClean="0"/>
              <a:t>各种主机测试结果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714348" y="73005"/>
            <a:ext cx="5857916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indent="342000" algn="r" fontAlgn="base">
              <a:spcBef>
                <a:spcPct val="0"/>
              </a:spcBef>
              <a:spcAft>
                <a:spcPct val="0"/>
              </a:spcAft>
              <a:buSzPct val="125000"/>
              <a:defRPr/>
            </a:pPr>
            <a:r>
              <a:rPr lang="zh-CN" altLang="en-US" sz="36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分布式方案</a:t>
            </a:r>
            <a:r>
              <a:rPr lang="en-US" altLang="zh-CN" sz="36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1-</a:t>
            </a:r>
            <a:r>
              <a:rPr lang="zh-CN" altLang="en-US" sz="36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2700000" algn="ctr" rotWithShape="0">
                    <a:srgbClr val="000000">
                      <a:alpha val="31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读写分离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50800" dist="50800" dir="2700000" algn="ctr" rotWithShape="0">
                  <a:srgbClr val="000000">
                    <a:alpha val="31000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85720" y="1142984"/>
            <a:ext cx="3328982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水平扩展构架体系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</a:rPr>
              <a:t>Scale out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</a:rPr>
              <a:t>的解决方案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</a:rPr>
              <a:t>缓解主库的压力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</a:rPr>
              <a:t>独特的消息中间件同步方式（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</a:rPr>
              <a:t>Notify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</a:rPr>
              <a:t>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主库可以是小型机，读库是</a:t>
            </a:r>
            <a:r>
              <a:rPr lang="en-US" altLang="zh-CN" sz="2400" b="1" kern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PC Server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读库可扩展</a:t>
            </a:r>
            <a:endParaRPr lang="en-US" altLang="zh-CN" sz="20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坏掉任何一个读库，不</a:t>
            </a: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影响整体业务</a:t>
            </a:r>
            <a:endParaRPr lang="en-US" altLang="zh-CN" sz="20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容许了</a:t>
            </a:r>
            <a:r>
              <a:rPr lang="en-US" altLang="zh-CN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PC Server</a:t>
            </a:r>
            <a:r>
              <a:rPr lang="zh-CN" altLang="en-US" sz="2000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软雅黑" pitchFamily="34" charset="-122"/>
              </a:rPr>
              <a:t>本身的不稳定性</a:t>
            </a:r>
            <a:endParaRPr lang="en-US" altLang="zh-CN" sz="2000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4810" y="1000108"/>
            <a:ext cx="4544834" cy="400110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50800" h="101600"/>
            <a:bevelB w="50800" h="95250"/>
          </a:sp3d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读库降低整体成本，但不影响整体稳定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4714876" y="3714752"/>
            <a:ext cx="714380" cy="642942"/>
          </a:xfrm>
          <a:prstGeom prst="flowChartMagneticDisk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1/N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5500694" y="3714752"/>
            <a:ext cx="714380" cy="642942"/>
          </a:xfrm>
          <a:prstGeom prst="flowChartMagneticDisk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1/N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6286512" y="3714752"/>
            <a:ext cx="714380" cy="642942"/>
          </a:xfrm>
          <a:prstGeom prst="flowChartMagneticDisk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1/N</a:t>
            </a:r>
            <a:endParaRPr lang="zh-CN" altLang="en-US" dirty="0"/>
          </a:p>
        </p:txBody>
      </p:sp>
      <p:sp>
        <p:nvSpPr>
          <p:cNvPr id="11" name="流程图: 磁盘 10"/>
          <p:cNvSpPr/>
          <p:nvPr/>
        </p:nvSpPr>
        <p:spPr>
          <a:xfrm>
            <a:off x="7429488" y="3714752"/>
            <a:ext cx="714380" cy="642942"/>
          </a:xfrm>
          <a:prstGeom prst="flowChartMagneticDisk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1/N</a:t>
            </a:r>
            <a:endParaRPr lang="zh-CN" altLang="en-US" dirty="0" smtClean="0"/>
          </a:p>
        </p:txBody>
      </p:sp>
      <p:sp>
        <p:nvSpPr>
          <p:cNvPr id="12" name="流程图: 磁盘 11"/>
          <p:cNvSpPr/>
          <p:nvPr/>
        </p:nvSpPr>
        <p:spPr>
          <a:xfrm>
            <a:off x="8215338" y="3714752"/>
            <a:ext cx="714380" cy="642942"/>
          </a:xfrm>
          <a:prstGeom prst="flowChartMagneticDisk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1/N</a:t>
            </a:r>
            <a:endParaRPr lang="zh-CN" altLang="en-US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3786182" y="1571612"/>
            <a:ext cx="5143536" cy="5000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6182" y="2214554"/>
            <a:ext cx="5143536" cy="5000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TDDL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29454" y="3714752"/>
            <a:ext cx="50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…</a:t>
            </a:r>
            <a:endParaRPr lang="zh-CN" altLang="en-US" sz="3000" b="1" dirty="0"/>
          </a:p>
        </p:txBody>
      </p:sp>
      <p:cxnSp>
        <p:nvCxnSpPr>
          <p:cNvPr id="16" name="直接箭头连接符 15"/>
          <p:cNvCxnSpPr>
            <a:stCxn id="6" idx="1"/>
            <a:endCxn id="14" idx="2"/>
          </p:cNvCxnSpPr>
          <p:nvPr/>
        </p:nvCxnSpPr>
        <p:spPr>
          <a:xfrm rot="5400000" flipH="1" flipV="1">
            <a:off x="5214942" y="2571744"/>
            <a:ext cx="1000132" cy="12858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1"/>
            <a:endCxn id="14" idx="2"/>
          </p:cNvCxnSpPr>
          <p:nvPr/>
        </p:nvCxnSpPr>
        <p:spPr>
          <a:xfrm rot="5400000" flipH="1" flipV="1">
            <a:off x="5607851" y="2964653"/>
            <a:ext cx="1000132" cy="50006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1"/>
            <a:endCxn id="14" idx="2"/>
          </p:cNvCxnSpPr>
          <p:nvPr/>
        </p:nvCxnSpPr>
        <p:spPr>
          <a:xfrm rot="16200000" flipV="1">
            <a:off x="6000760" y="3071810"/>
            <a:ext cx="1000132" cy="28575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1"/>
            <a:endCxn id="14" idx="2"/>
          </p:cNvCxnSpPr>
          <p:nvPr/>
        </p:nvCxnSpPr>
        <p:spPr>
          <a:xfrm rot="16200000" flipV="1">
            <a:off x="6572248" y="2500322"/>
            <a:ext cx="1000132" cy="14287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1"/>
            <a:endCxn id="14" idx="2"/>
          </p:cNvCxnSpPr>
          <p:nvPr/>
        </p:nvCxnSpPr>
        <p:spPr>
          <a:xfrm rot="16200000" flipV="1">
            <a:off x="6965173" y="2107397"/>
            <a:ext cx="1000132" cy="221457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>
          <a:xfrm>
            <a:off x="7500958" y="3000372"/>
            <a:ext cx="1071570" cy="3571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1400" b="1" i="1" kern="0" dirty="0" smtClean="0">
                <a:solidFill>
                  <a:srgbClr val="800000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Read</a:t>
            </a:r>
            <a:endParaRPr lang="zh-CN" altLang="en-US" sz="1400" b="1" i="1" kern="0" dirty="0" smtClean="0">
              <a:solidFill>
                <a:srgbClr val="800000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kumimoji="0" lang="zh-CN" altLang="en-US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流程图: 磁盘 22"/>
          <p:cNvSpPr/>
          <p:nvPr/>
        </p:nvSpPr>
        <p:spPr bwMode="auto">
          <a:xfrm>
            <a:off x="3714744" y="5000636"/>
            <a:ext cx="1428760" cy="107157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Char char="•"/>
              <a:tabLst>
                <a:tab pos="620713" algn="l"/>
              </a:tabLst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 rot="5400000">
            <a:off x="3286116" y="3857628"/>
            <a:ext cx="2286016" cy="1588"/>
          </a:xfrm>
          <a:prstGeom prst="straightConnector1">
            <a:avLst/>
          </a:prstGeom>
          <a:ln w="31750" cmpd="sng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3" idx="1"/>
            <a:endCxn id="6" idx="3"/>
          </p:cNvCxnSpPr>
          <p:nvPr/>
        </p:nvCxnSpPr>
        <p:spPr>
          <a:xfrm rot="5400000" flipH="1" flipV="1">
            <a:off x="4429124" y="4357694"/>
            <a:ext cx="642942" cy="64294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1"/>
            <a:endCxn id="9" idx="3"/>
          </p:cNvCxnSpPr>
          <p:nvPr/>
        </p:nvCxnSpPr>
        <p:spPr>
          <a:xfrm rot="5400000" flipH="1" flipV="1">
            <a:off x="4822033" y="3964785"/>
            <a:ext cx="642942" cy="142876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1"/>
            <a:endCxn id="10" idx="3"/>
          </p:cNvCxnSpPr>
          <p:nvPr/>
        </p:nvCxnSpPr>
        <p:spPr>
          <a:xfrm rot="5400000" flipH="1" flipV="1">
            <a:off x="5214942" y="3571876"/>
            <a:ext cx="642942" cy="221457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1"/>
            <a:endCxn id="11" idx="3"/>
          </p:cNvCxnSpPr>
          <p:nvPr/>
        </p:nvCxnSpPr>
        <p:spPr>
          <a:xfrm rot="5400000" flipH="1" flipV="1">
            <a:off x="5786430" y="3000388"/>
            <a:ext cx="642942" cy="335755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1"/>
            <a:endCxn id="12" idx="3"/>
          </p:cNvCxnSpPr>
          <p:nvPr/>
        </p:nvCxnSpPr>
        <p:spPr>
          <a:xfrm rot="5400000" flipH="1" flipV="1">
            <a:off x="6179355" y="2607463"/>
            <a:ext cx="642942" cy="41434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>
          <a:xfrm>
            <a:off x="4357686" y="2928934"/>
            <a:ext cx="1571636" cy="3571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Write &amp; Read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5572132" y="5000636"/>
            <a:ext cx="2214578" cy="3571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1400" b="1" i="1" kern="0" noProof="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Replication  data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0" y="55007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主数据库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淘宝模板_唐宋">
  <a:themeElements>
    <a:clrScheme name="淘我喜欢 8">
      <a:dk1>
        <a:srgbClr val="000000"/>
      </a:dk1>
      <a:lt1>
        <a:srgbClr val="FFFFFF"/>
      </a:lt1>
      <a:dk2>
        <a:srgbClr val="8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唐宋专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26D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45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Char char="•"/>
          <a:tabLst>
            <a:tab pos="620713" algn="l"/>
          </a:tabLst>
          <a:defRPr kumimoji="0" sz="1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淘我喜欢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淘我喜欢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淘我喜欢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淘我喜欢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淘我喜欢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淘我喜欢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淘我喜欢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淘我喜欢 8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淘宝模板_唐宋</Template>
  <TotalTime>3891</TotalTime>
  <Words>908</Words>
  <Application>Microsoft Office PowerPoint</Application>
  <PresentationFormat>全屏显示(4:3)</PresentationFormat>
  <Paragraphs>221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淘宝模板_唐宋</vt:lpstr>
      <vt:lpstr>幻灯片 1</vt:lpstr>
      <vt:lpstr>内容介绍</vt:lpstr>
      <vt:lpstr>传统数据库的解决方案</vt:lpstr>
      <vt:lpstr>传统数据库的解决方案</vt:lpstr>
      <vt:lpstr>什么是更好的？</vt:lpstr>
      <vt:lpstr>内容介绍</vt:lpstr>
      <vt:lpstr>PC Server的快速发展  </vt:lpstr>
      <vt:lpstr>各种主机测试结果</vt:lpstr>
      <vt:lpstr>幻灯片 9</vt:lpstr>
      <vt:lpstr>幻灯片 10</vt:lpstr>
      <vt:lpstr>幻灯片 11</vt:lpstr>
      <vt:lpstr>幻灯片 12</vt:lpstr>
      <vt:lpstr>内容介绍</vt:lpstr>
      <vt:lpstr>分布式多机房技术</vt:lpstr>
      <vt:lpstr>多机房技术1-本地双机房</vt:lpstr>
      <vt:lpstr>多机房技术2-多机房</vt:lpstr>
      <vt:lpstr>多机房案例-多活三机房</vt:lpstr>
      <vt:lpstr>幻灯片 18</vt:lpstr>
      <vt:lpstr>总结</vt:lpstr>
      <vt:lpstr>谢谢！ Q&amp;A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piner</dc:creator>
  <cp:lastModifiedBy>拖雷</cp:lastModifiedBy>
  <cp:revision>659</cp:revision>
  <dcterms:created xsi:type="dcterms:W3CDTF">2008-07-02T08:58:35Z</dcterms:created>
  <dcterms:modified xsi:type="dcterms:W3CDTF">2010-03-09T03:09:13Z</dcterms:modified>
</cp:coreProperties>
</file>