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2"/>
  </p:notesMasterIdLst>
  <p:sldIdLst>
    <p:sldId id="256" r:id="rId2"/>
    <p:sldId id="277" r:id="rId3"/>
    <p:sldId id="278" r:id="rId4"/>
    <p:sldId id="282" r:id="rId5"/>
    <p:sldId id="281" r:id="rId6"/>
    <p:sldId id="259" r:id="rId7"/>
    <p:sldId id="260" r:id="rId8"/>
    <p:sldId id="261" r:id="rId9"/>
    <p:sldId id="262" r:id="rId10"/>
    <p:sldId id="263" r:id="rId11"/>
    <p:sldId id="265" r:id="rId12"/>
    <p:sldId id="264" r:id="rId13"/>
    <p:sldId id="280" r:id="rId14"/>
    <p:sldId id="268" r:id="rId15"/>
    <p:sldId id="267" r:id="rId16"/>
    <p:sldId id="283" r:id="rId17"/>
    <p:sldId id="276" r:id="rId18"/>
    <p:sldId id="275" r:id="rId19"/>
    <p:sldId id="274" r:id="rId20"/>
    <p:sldId id="284" r:id="rId21"/>
    <p:sldId id="266" r:id="rId22"/>
    <p:sldId id="258" r:id="rId23"/>
    <p:sldId id="269" r:id="rId24"/>
    <p:sldId id="270" r:id="rId25"/>
    <p:sldId id="271" r:id="rId26"/>
    <p:sldId id="279" r:id="rId27"/>
    <p:sldId id="272" r:id="rId28"/>
    <p:sldId id="273" r:id="rId29"/>
    <p:sldId id="285" r:id="rId30"/>
    <p:sldId id="25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52" autoAdjust="0"/>
  </p:normalViewPr>
  <p:slideViewPr>
    <p:cSldViewPr>
      <p:cViewPr varScale="1">
        <p:scale>
          <a:sx n="61" d="100"/>
          <a:sy n="61" d="100"/>
        </p:scale>
        <p:origin x="-1812" y="-78"/>
      </p:cViewPr>
      <p:guideLst>
        <p:guide orient="horz" pos="2160"/>
        <p:guide pos="2880"/>
      </p:guideLst>
    </p:cSldViewPr>
  </p:slideViewPr>
  <p:notesTextViewPr>
    <p:cViewPr>
      <p:scale>
        <a:sx n="100" d="100"/>
        <a:sy n="100" d="100"/>
      </p:scale>
      <p:origin x="0" y="475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9D78-6F9B-47B9-8BC5-A4A05E8B7E4E}" type="datetimeFigureOut">
              <a:rPr lang="zh-CN" altLang="en-US" smtClean="0"/>
              <a:pPr/>
              <a:t>2010/4/2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2403E-724C-4AEF-9C42-3573F7F18AA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etalink2.oracle.com/help/usaeng/Search/search.html#fil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srvctl</a:t>
            </a:r>
            <a:r>
              <a:rPr lang="en-US" altLang="zh-CN" dirty="0" smtClean="0"/>
              <a:t> add service -d </a:t>
            </a:r>
            <a:r>
              <a:rPr lang="en-US" altLang="zh-CN" dirty="0" err="1" smtClean="0"/>
              <a:t>orcl</a:t>
            </a:r>
            <a:r>
              <a:rPr lang="en-US" altLang="zh-CN" dirty="0" smtClean="0"/>
              <a:t> -s </a:t>
            </a:r>
            <a:r>
              <a:rPr lang="en-US" altLang="zh-CN" dirty="0" err="1" smtClean="0"/>
              <a:t>orclcluster</a:t>
            </a:r>
            <a:r>
              <a:rPr lang="en-US" altLang="zh-CN" dirty="0" smtClean="0"/>
              <a:t> -r "orcl1,orcl2" -a "orcl3,orcl4"</a:t>
            </a:r>
          </a:p>
          <a:p>
            <a:endParaRPr lang="en-US" altLang="zh-CN" dirty="0" smtClean="0"/>
          </a:p>
          <a:p>
            <a:r>
              <a:rPr lang="en-US" altLang="zh-CN" dirty="0" smtClean="0"/>
              <a:t>To manage workloads, you can define services that you assign to a particular application or to a subset of an application's operations. You can also group work by type under services. For example, online users can be a service while batch processing can be another and reporting can be yet another service type.</a:t>
            </a:r>
          </a:p>
          <a:p>
            <a:endParaRPr lang="en-US" altLang="zh-CN" dirty="0" smtClean="0"/>
          </a:p>
          <a:p>
            <a:r>
              <a:rPr lang="en-US" altLang="zh-CN" dirty="0" smtClean="0"/>
              <a:t>Oracle recommends that all users who share a service have the same service level requirements. You can define specific characteristics for services and each service can be a separate unit of work. There are many options that you can take advantage of when using services. Although you do not have to implement these options, using them helps optimize application performance.</a:t>
            </a:r>
          </a:p>
          <a:p>
            <a:endParaRPr lang="en-US" altLang="zh-CN" dirty="0" smtClean="0"/>
          </a:p>
          <a:p>
            <a:r>
              <a:rPr lang="en-US" altLang="zh-CN" dirty="0" smtClean="0"/>
              <a:t>When you define a service, you define which instances normally support that service. These are known as the PREFERRED instances. You can also define other instances to support a service if the service's preferred instance fails. These are known as AVAILABLE instances.</a:t>
            </a:r>
          </a:p>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FAN has two methods for publishing events to clients, the Oracle Notification Service (ONS), which is used by Java Database Connectivity (JDBC) clients including the Oracle Application Server 10g, and Oracle Streams, Advanced </a:t>
            </a:r>
            <a:r>
              <a:rPr lang="en-US" altLang="zh-CN" dirty="0" err="1" smtClean="0"/>
              <a:t>Queueing</a:t>
            </a:r>
            <a:r>
              <a:rPr lang="en-US" altLang="zh-CN" dirty="0" smtClean="0"/>
              <a:t> which is used by Oracle Call Interface (OCI) and Oracle Data Provider for .NET (ODP.NET) clients. When using Advanced </a:t>
            </a:r>
            <a:r>
              <a:rPr lang="en-US" altLang="zh-CN" dirty="0" err="1" smtClean="0"/>
              <a:t>Queueing</a:t>
            </a:r>
            <a:r>
              <a:rPr lang="en-US" altLang="zh-CN" dirty="0" smtClean="0"/>
              <a:t>, you must enable the service to use the queue by setting AQ_HA_NOTIFICATIONS to true.</a:t>
            </a:r>
          </a:p>
          <a:p>
            <a:endParaRPr lang="en-US" altLang="zh-CN" dirty="0" smtClean="0"/>
          </a:p>
          <a:p>
            <a:r>
              <a:rPr lang="en-US" altLang="zh-CN" dirty="0" smtClean="0"/>
              <a:t>You can take advantage of FAN events in the following three ways:</a:t>
            </a:r>
          </a:p>
          <a:p>
            <a:r>
              <a:rPr lang="en-US" altLang="zh-CN" dirty="0" smtClean="0"/>
              <a:t>1. Your application can use FAN without programmatic changes if you use an integrated Oracle client. The integrated clients for FAN events include Oracle Database 10g JDBC (Oracle Database 10g Release 2 is required for load balancing), Oracle Database 10g Release 2 ODP.NET, and Oracle Database 10g Release 2 OCI. This includes applications that use TAF.</a:t>
            </a:r>
          </a:p>
          <a:p>
            <a:r>
              <a:rPr lang="en-US" altLang="zh-CN" dirty="0" smtClean="0"/>
              <a:t>2. Applications can use FAN programmatically by using the ONS Application Programming Interface (API) to subscribe to FAN events and to execute event handling actions upon the receipt of an event.</a:t>
            </a:r>
          </a:p>
          <a:p>
            <a:r>
              <a:rPr lang="en-US" altLang="zh-CN" dirty="0" smtClean="0"/>
              <a:t>3. You can implement FAN with server-side callouts on your database tier.</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Using Fast Application Notification Callouts</a:t>
            </a:r>
          </a:p>
          <a:p>
            <a:endParaRPr lang="en-US" altLang="zh-CN" dirty="0" smtClean="0"/>
          </a:p>
          <a:p>
            <a:r>
              <a:rPr lang="en-US" altLang="zh-CN" dirty="0" smtClean="0"/>
              <a:t>To use FAN callouts, place an executable in the directory $</a:t>
            </a:r>
            <a:r>
              <a:rPr lang="en-US" altLang="zh-CN" dirty="0" err="1" smtClean="0"/>
              <a:t>CRS_home</a:t>
            </a:r>
            <a:r>
              <a:rPr lang="en-US" altLang="zh-CN" dirty="0" smtClean="0"/>
              <a:t>/</a:t>
            </a:r>
            <a:r>
              <a:rPr lang="en-US" altLang="zh-CN" dirty="0" err="1" smtClean="0"/>
              <a:t>racg</a:t>
            </a:r>
            <a:r>
              <a:rPr lang="en-US" altLang="zh-CN" dirty="0" smtClean="0"/>
              <a:t>/</a:t>
            </a:r>
            <a:r>
              <a:rPr lang="en-US" altLang="zh-CN" dirty="0" err="1" smtClean="0"/>
              <a:t>usrco</a:t>
            </a:r>
            <a:r>
              <a:rPr lang="en-US" altLang="zh-CN" dirty="0" smtClean="0"/>
              <a:t> on every node that runs Oracle </a:t>
            </a:r>
            <a:r>
              <a:rPr lang="en-US" altLang="zh-CN" dirty="0" err="1" smtClean="0"/>
              <a:t>Clusterware</a:t>
            </a:r>
            <a:r>
              <a:rPr lang="en-US" altLang="zh-CN" dirty="0" smtClean="0"/>
              <a:t>. If you are using scripts, then set the shell as the first line of the executable. </a:t>
            </a:r>
          </a:p>
          <a:p>
            <a:r>
              <a:rPr lang="en-US" altLang="zh-CN" dirty="0" smtClean="0"/>
              <a:t>The following is an example file for the $</a:t>
            </a:r>
            <a:r>
              <a:rPr lang="en-US" altLang="zh-CN" dirty="0" err="1" smtClean="0"/>
              <a:t>CRS_home</a:t>
            </a:r>
            <a:r>
              <a:rPr lang="en-US" altLang="zh-CN" dirty="0" smtClean="0"/>
              <a:t>/</a:t>
            </a:r>
            <a:r>
              <a:rPr lang="en-US" altLang="zh-CN" dirty="0" err="1" smtClean="0"/>
              <a:t>racg</a:t>
            </a:r>
            <a:r>
              <a:rPr lang="en-US" altLang="zh-CN" dirty="0" smtClean="0"/>
              <a:t>/</a:t>
            </a:r>
            <a:r>
              <a:rPr lang="en-US" altLang="zh-CN" dirty="0" err="1" smtClean="0"/>
              <a:t>usrco</a:t>
            </a:r>
            <a:r>
              <a:rPr lang="en-US" altLang="zh-CN" dirty="0" smtClean="0"/>
              <a:t>/callout.sh callout:</a:t>
            </a:r>
          </a:p>
          <a:p>
            <a:endParaRPr lang="en-US" altLang="zh-CN" dirty="0" smtClean="0"/>
          </a:p>
          <a:p>
            <a:r>
              <a:rPr lang="en-US" altLang="zh-CN" dirty="0" smtClean="0"/>
              <a:t>#! /bin/</a:t>
            </a:r>
            <a:r>
              <a:rPr lang="en-US" altLang="zh-CN" dirty="0" err="1" smtClean="0"/>
              <a:t>ksh</a:t>
            </a:r>
            <a:r>
              <a:rPr lang="en-US" altLang="zh-CN" dirty="0" smtClean="0"/>
              <a:t> </a:t>
            </a:r>
          </a:p>
          <a:p>
            <a:r>
              <a:rPr lang="en-US" altLang="zh-CN" dirty="0" smtClean="0"/>
              <a:t>FAN_LOGFILE= [your path name]/admin/log/`</a:t>
            </a:r>
            <a:r>
              <a:rPr lang="en-US" altLang="zh-CN" dirty="0" err="1" smtClean="0"/>
              <a:t>hostname`_uptime.log</a:t>
            </a:r>
            <a:r>
              <a:rPr lang="en-US" altLang="zh-CN" dirty="0" smtClean="0"/>
              <a:t> </a:t>
            </a:r>
          </a:p>
          <a:p>
            <a:r>
              <a:rPr lang="en-US" altLang="zh-CN" dirty="0" smtClean="0"/>
              <a:t>echo $* "reported="`date` &gt;&gt; $FAN_LOGFILE &amp; </a:t>
            </a:r>
          </a:p>
          <a:p>
            <a:endParaRPr lang="en-US" altLang="zh-CN" dirty="0" smtClean="0"/>
          </a:p>
          <a:p>
            <a:r>
              <a:rPr lang="en-US" altLang="zh-CN" dirty="0" smtClean="0"/>
              <a:t>The following output is from the previous example:</a:t>
            </a:r>
          </a:p>
          <a:p>
            <a:r>
              <a:rPr lang="en-US" altLang="zh-CN" dirty="0" smtClean="0"/>
              <a:t>NODE VERSION=1.0 host=sun880-2 </a:t>
            </a:r>
            <a:r>
              <a:rPr lang="en-US" altLang="zh-CN" dirty="0" err="1" smtClean="0"/>
              <a:t>incarn</a:t>
            </a:r>
            <a:r>
              <a:rPr lang="en-US" altLang="zh-CN" dirty="0" smtClean="0"/>
              <a:t>=23 status=</a:t>
            </a:r>
            <a:r>
              <a:rPr lang="en-US" altLang="zh-CN" dirty="0" err="1" smtClean="0"/>
              <a:t>nodedown</a:t>
            </a:r>
            <a:r>
              <a:rPr lang="en-US" altLang="zh-CN" dirty="0" smtClean="0"/>
              <a:t> reason= timestamp=08-Oct-2004 04:02:14 reported=Fri Oct 8 04:02:14 PDT 2004 </a:t>
            </a:r>
          </a:p>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smtClean="0"/>
              <a:t>How do I enable the load balancing advisory?</a:t>
            </a:r>
          </a:p>
          <a:p>
            <a:r>
              <a:rPr lang="en-US" altLang="zh-CN" dirty="0" smtClean="0"/>
              <a:t>The load balancing advisory requires the use of services and Oracle Net connection load balancing. </a:t>
            </a:r>
            <a:br>
              <a:rPr lang="en-US" altLang="zh-CN" dirty="0" smtClean="0"/>
            </a:br>
            <a:r>
              <a:rPr lang="en-US" altLang="zh-CN" dirty="0" smtClean="0"/>
              <a:t>To enable it, on the server: set a goal (</a:t>
            </a:r>
            <a:r>
              <a:rPr lang="en-US" altLang="zh-CN" dirty="0" err="1" smtClean="0"/>
              <a:t>service_time</a:t>
            </a:r>
            <a:r>
              <a:rPr lang="en-US" altLang="zh-CN" dirty="0" smtClean="0"/>
              <a:t> or throughput, and set CLB_GOAL=SHORT ) on your service. </a:t>
            </a:r>
            <a:br>
              <a:rPr lang="en-US" altLang="zh-CN" dirty="0" smtClean="0"/>
            </a:br>
            <a:r>
              <a:rPr lang="en-US" altLang="zh-CN" dirty="0" smtClean="0"/>
              <a:t>For client, you must be using the connection pool. </a:t>
            </a:r>
            <a:br>
              <a:rPr lang="en-US" altLang="zh-CN" dirty="0" smtClean="0"/>
            </a:br>
            <a:r>
              <a:rPr lang="en-US" altLang="zh-CN" dirty="0" smtClean="0"/>
              <a:t>For JDBC, enable the </a:t>
            </a:r>
            <a:r>
              <a:rPr lang="en-US" altLang="zh-CN" dirty="0" err="1" smtClean="0"/>
              <a:t>datasource</a:t>
            </a:r>
            <a:r>
              <a:rPr lang="en-US" altLang="zh-CN" dirty="0" smtClean="0"/>
              <a:t> parameter </a:t>
            </a:r>
            <a:r>
              <a:rPr lang="en-US" altLang="zh-CN" dirty="0" err="1" smtClean="0"/>
              <a:t>FastConnectionFailoverEnabled</a:t>
            </a:r>
            <a:r>
              <a:rPr lang="en-US" altLang="zh-CN" dirty="0" smtClean="0"/>
              <a:t>. </a:t>
            </a:r>
            <a:br>
              <a:rPr lang="en-US" altLang="zh-CN" dirty="0" smtClean="0"/>
            </a:br>
            <a:r>
              <a:rPr lang="en-US" altLang="zh-CN" dirty="0" smtClean="0"/>
              <a:t>For ODP.NET enable the </a:t>
            </a:r>
            <a:r>
              <a:rPr lang="en-US" altLang="zh-CN" dirty="0" err="1" smtClean="0"/>
              <a:t>datasource</a:t>
            </a:r>
            <a:r>
              <a:rPr lang="en-US" altLang="zh-CN" dirty="0" smtClean="0"/>
              <a:t> parameter Load Balancing=true. </a:t>
            </a:r>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smtClean="0"/>
              <a:t>goal =&gt; DBMS_SERVICE.GOAL_SERVICE_TIME | GOAL_THROUGHPUT |</a:t>
            </a:r>
            <a:r>
              <a:rPr lang="en-US" altLang="zh-CN" baseline="0" dirty="0" smtClean="0"/>
              <a:t> </a:t>
            </a:r>
            <a:r>
              <a:rPr lang="en-US" altLang="zh-CN" dirty="0" smtClean="0"/>
              <a:t>GOAL_NONE</a:t>
            </a:r>
            <a:endParaRPr lang="en-US" altLang="zh-CN" b="1" dirty="0" smtClean="0"/>
          </a:p>
          <a:p>
            <a:r>
              <a:rPr lang="en-US" altLang="zh-CN" dirty="0" smtClean="0"/>
              <a:t>GOAL_SERVICE_TIME | GOAL_THROUGHPUT : Load Balancing Advisory is enabled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GOAL_NONE: Load Balancing Advisory is disabled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CN" b="1" dirty="0" smtClean="0"/>
              <a:t>What are my options for setting the Load Balancing Advisory GOAL on a Service?</a:t>
            </a:r>
          </a:p>
          <a:p>
            <a:r>
              <a:rPr lang="en-US" altLang="zh-CN" dirty="0" smtClean="0"/>
              <a:t>The load balancing advisory is enabled by setting the GOAL on your service either through PL/SQL DBMS_SERVICE package or EM </a:t>
            </a:r>
            <a:r>
              <a:rPr lang="en-US" altLang="zh-CN" dirty="0" err="1" smtClean="0"/>
              <a:t>DBControl</a:t>
            </a:r>
            <a:r>
              <a:rPr lang="en-US" altLang="zh-CN" dirty="0" smtClean="0"/>
              <a:t> Clustered Database Services page. There are 3 options for GOAL:</a:t>
            </a:r>
            <a:br>
              <a:rPr lang="en-US" altLang="zh-CN" dirty="0" smtClean="0"/>
            </a:br>
            <a:r>
              <a:rPr lang="en-US" altLang="zh-CN" b="1" dirty="0" smtClean="0"/>
              <a:t>None</a:t>
            </a:r>
            <a:r>
              <a:rPr lang="en-US" altLang="zh-CN" dirty="0" smtClean="0"/>
              <a:t> – Default setting, turn off advisory </a:t>
            </a:r>
            <a:br>
              <a:rPr lang="en-US" altLang="zh-CN" dirty="0" smtClean="0"/>
            </a:br>
            <a:r>
              <a:rPr lang="en-US" altLang="zh-CN" b="1" dirty="0" smtClean="0"/>
              <a:t>THROUGHPUT</a:t>
            </a:r>
            <a:r>
              <a:rPr lang="en-US" altLang="zh-CN" dirty="0" smtClean="0"/>
              <a:t> – Load balancing advisory is based on the rate that work is completed in the service. Work requests are directed based on throughput. This should be used when the work in a service completes at homogenous rates. An example is a trading system where work requests are similar lengths.</a:t>
            </a:r>
            <a:br>
              <a:rPr lang="en-US" altLang="zh-CN" dirty="0" smtClean="0"/>
            </a:br>
            <a:r>
              <a:rPr lang="en-US" altLang="zh-CN" b="1" dirty="0" smtClean="0"/>
              <a:t>SERVICE_TIME</a:t>
            </a:r>
            <a:r>
              <a:rPr lang="en-US" altLang="zh-CN" dirty="0" smtClean="0"/>
              <a:t> – Load balancing advisory data is based on elapsed time for work done in the service. Work requests are directed based on response time. This should be used when the work in a service completes at various rates. An example is as internet shopping system where work requests are various lengths </a:t>
            </a:r>
            <a:br>
              <a:rPr lang="en-US" altLang="zh-CN" dirty="0" smtClean="0"/>
            </a:br>
            <a:r>
              <a:rPr lang="en-US" altLang="zh-CN" dirty="0" smtClean="0"/>
              <a:t>Note: If using GOAL, you should set CLB_GOAL=SHORT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clb_goal</a:t>
            </a:r>
            <a:r>
              <a:rPr lang="en-US" altLang="zh-CN" dirty="0" smtClean="0"/>
              <a:t> =&gt; </a:t>
            </a:r>
            <a:r>
              <a:rPr lang="en-US" altLang="zh-CN" dirty="0" err="1" smtClean="0"/>
              <a:t>dbms_service.CLB_GOAL_SHORT</a:t>
            </a:r>
            <a:r>
              <a:rPr lang="en-US" altLang="zh-CN" dirty="0" smtClean="0"/>
              <a:t> | CLB_GOAL_LONG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CLB_GOAL_SHORT: Connection load balancing uses Load Balancing Advisory, when Load Balancing Advisory is enabled (either </a:t>
            </a:r>
            <a:r>
              <a:rPr lang="en-US" altLang="zh-CN" dirty="0" err="1" smtClean="0"/>
              <a:t>goal_service_time</a:t>
            </a:r>
            <a:r>
              <a:rPr lang="en-US" altLang="zh-CN" dirty="0" smtClean="0"/>
              <a:t> or </a:t>
            </a:r>
            <a:r>
              <a:rPr lang="en-US" altLang="zh-CN" dirty="0" err="1" smtClean="0"/>
              <a:t>goal_throughput</a:t>
            </a:r>
            <a:r>
              <a:rPr lang="en-US" altLang="zh-CN" dirty="0" smtClean="0"/>
              <a:t>). When GOAL=NONE (no load balancing advisory), connection load balancing uses an abridged advice based on CPU utilization.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CLB_GOAL_LONG: Balances the number of connections per instance using session count per service. This setting is recommended for applications with long connections such as forms.</a:t>
            </a:r>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b="1" dirty="0" smtClean="0"/>
              <a:t>Case1:</a:t>
            </a:r>
          </a:p>
          <a:p>
            <a:r>
              <a:rPr lang="en-US" altLang="zh-CN" dirty="0" smtClean="0"/>
              <a:t>D:\Temp&gt;</a:t>
            </a:r>
            <a:r>
              <a:rPr lang="en-US" altLang="zh-CN" dirty="0" err="1" smtClean="0"/>
              <a:t>sqlplus</a:t>
            </a:r>
            <a:r>
              <a:rPr lang="en-US" altLang="zh-CN" dirty="0" smtClean="0"/>
              <a:t> system/</a:t>
            </a:r>
            <a:r>
              <a:rPr lang="en-US" altLang="zh-CN" dirty="0" err="1" smtClean="0"/>
              <a:t>oracle@racdb</a:t>
            </a:r>
            <a:endParaRPr lang="en-US" altLang="zh-CN" dirty="0" smtClean="0"/>
          </a:p>
          <a:p>
            <a:endParaRPr lang="en-US" altLang="zh-CN" dirty="0" smtClean="0"/>
          </a:p>
          <a:p>
            <a:r>
              <a:rPr lang="en-US" altLang="zh-CN" dirty="0" smtClean="0"/>
              <a:t>SQL*Plus: Release 10.2.0.3.0 - Production on Sat May 19 15:34:07 2007</a:t>
            </a:r>
          </a:p>
          <a:p>
            <a:endParaRPr lang="en-US" altLang="zh-CN" dirty="0" smtClean="0"/>
          </a:p>
          <a:p>
            <a:r>
              <a:rPr lang="en-US" altLang="zh-CN" dirty="0" smtClean="0"/>
              <a:t>Copyright (c) 1982, 2006, Oracle.  All Rights Reserved.</a:t>
            </a:r>
          </a:p>
          <a:p>
            <a:endParaRPr lang="en-US" altLang="zh-CN" dirty="0" smtClean="0"/>
          </a:p>
          <a:p>
            <a:r>
              <a:rPr lang="en-US" altLang="zh-CN" dirty="0" smtClean="0"/>
              <a:t>ERROR:</a:t>
            </a:r>
          </a:p>
          <a:p>
            <a:r>
              <a:rPr lang="en-US" altLang="zh-CN" dirty="0" smtClean="0"/>
              <a:t>ORA-12545: Connect failed because target host or object does not exist</a:t>
            </a:r>
          </a:p>
          <a:p>
            <a:endParaRPr lang="en-US" altLang="zh-CN" dirty="0" smtClean="0"/>
          </a:p>
          <a:p>
            <a:endParaRPr lang="en-US" altLang="zh-CN" dirty="0" smtClean="0"/>
          </a:p>
          <a:p>
            <a:r>
              <a:rPr lang="en-US" altLang="zh-CN" dirty="0" smtClean="0"/>
              <a:t>Enter user-name:</a:t>
            </a:r>
          </a:p>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Workaround:</a:t>
            </a:r>
          </a:p>
          <a:p>
            <a:r>
              <a:rPr lang="en-US" altLang="zh-CN" dirty="0" smtClean="0"/>
              <a:t>alter system set LOCAL_LISTENER="(ADDRESS=(PROTOCOL=TCP)(HOST=</a:t>
            </a:r>
            <a:r>
              <a:rPr lang="en-US" altLang="zh-CN" i="1" dirty="0" smtClean="0"/>
              <a:t>&lt;</a:t>
            </a:r>
            <a:r>
              <a:rPr lang="en-US" altLang="zh-CN" i="1" dirty="0" err="1" smtClean="0"/>
              <a:t>VIP_address</a:t>
            </a:r>
            <a:r>
              <a:rPr lang="en-US" altLang="zh-CN" i="1" dirty="0" smtClean="0"/>
              <a:t>&gt;</a:t>
            </a:r>
            <a:r>
              <a:rPr lang="en-US" altLang="zh-CN" dirty="0" smtClean="0"/>
              <a:t>)(PORT=1521))" scope=both </a:t>
            </a:r>
            <a:r>
              <a:rPr lang="en-US" altLang="zh-CN" dirty="0" err="1" smtClean="0"/>
              <a:t>sid</a:t>
            </a:r>
            <a:r>
              <a:rPr lang="en-US" altLang="zh-CN" dirty="0" smtClean="0"/>
              <a:t>='</a:t>
            </a:r>
            <a:r>
              <a:rPr lang="en-US" altLang="zh-CN" dirty="0" err="1" smtClean="0"/>
              <a:t>instance_name</a:t>
            </a:r>
            <a:r>
              <a:rPr lang="en-US" altLang="zh-CN" dirty="0" smtClean="0"/>
              <a: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Or only use Client-side</a:t>
            </a:r>
            <a:r>
              <a:rPr lang="en-US" altLang="zh-CN" sz="1200" kern="1200" baseline="0" dirty="0" smtClean="0">
                <a:solidFill>
                  <a:schemeClr val="tx1"/>
                </a:solidFill>
                <a:latin typeface="+mn-lt"/>
                <a:ea typeface="+mn-ea"/>
                <a:cs typeface="+mn-cs"/>
              </a:rPr>
              <a:t> connection balancing:</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alter system set </a:t>
            </a:r>
            <a:r>
              <a:rPr lang="en-US" altLang="zh-CN" sz="1200" kern="1200" dirty="0" err="1" smtClean="0">
                <a:solidFill>
                  <a:schemeClr val="tx1"/>
                </a:solidFill>
                <a:latin typeface="+mn-lt"/>
                <a:ea typeface="+mn-ea"/>
                <a:cs typeface="+mn-cs"/>
              </a:rPr>
              <a:t>remote_listener</a:t>
            </a:r>
            <a:r>
              <a:rPr lang="en-US" altLang="zh-CN" sz="1200" kern="1200" dirty="0" smtClean="0">
                <a:solidFill>
                  <a:schemeClr val="tx1"/>
                </a:solidFill>
                <a:latin typeface="+mn-lt"/>
                <a:ea typeface="+mn-ea"/>
                <a:cs typeface="+mn-cs"/>
              </a:rPr>
              <a:t>='' scope=both;</a:t>
            </a: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b="1" dirty="0" smtClean="0"/>
              <a:t>Case2:</a:t>
            </a:r>
          </a:p>
          <a:p>
            <a:r>
              <a:rPr lang="zh-CN" altLang="zh-CN" sz="1200" kern="1200" dirty="0" smtClean="0">
                <a:solidFill>
                  <a:schemeClr val="tx1"/>
                </a:solidFill>
                <a:latin typeface="+mn-lt"/>
                <a:ea typeface="+mn-ea"/>
                <a:cs typeface="+mn-cs"/>
              </a:rPr>
              <a:t>在使用客户端连接</a:t>
            </a:r>
            <a:r>
              <a:rPr lang="en-US" altLang="zh-CN" sz="1200" kern="1200" dirty="0" smtClean="0">
                <a:solidFill>
                  <a:schemeClr val="tx1"/>
                </a:solidFill>
                <a:latin typeface="+mn-lt"/>
                <a:ea typeface="+mn-ea"/>
                <a:cs typeface="+mn-cs"/>
              </a:rPr>
              <a:t>RAC</a:t>
            </a:r>
            <a:r>
              <a:rPr lang="zh-CN" altLang="zh-CN" sz="1200" kern="1200" dirty="0" smtClean="0">
                <a:solidFill>
                  <a:schemeClr val="tx1"/>
                </a:solidFill>
                <a:latin typeface="+mn-lt"/>
                <a:ea typeface="+mn-ea"/>
                <a:cs typeface="+mn-cs"/>
              </a:rPr>
              <a:t>服务时，间歇性报“</a:t>
            </a:r>
            <a:r>
              <a:rPr lang="en-US" altLang="zh-CN" sz="1200" kern="1200" dirty="0" smtClean="0">
                <a:solidFill>
                  <a:schemeClr val="tx1"/>
                </a:solidFill>
                <a:latin typeface="+mn-lt"/>
                <a:ea typeface="+mn-ea"/>
                <a:cs typeface="+mn-cs"/>
              </a:rPr>
              <a:t>ORA-01017: invalid username/password; logon denied</a:t>
            </a:r>
            <a:r>
              <a:rPr lang="zh-CN" altLang="zh-CN" sz="1200" kern="1200" dirty="0" smtClean="0">
                <a:solidFill>
                  <a:schemeClr val="tx1"/>
                </a:solidFill>
                <a:latin typeface="+mn-lt"/>
                <a:ea typeface="+mn-ea"/>
                <a:cs typeface="+mn-cs"/>
              </a:rPr>
              <a:t>”错误。</a:t>
            </a:r>
            <a:endParaRPr lang="en-US" altLang="zh-CN" sz="1200" kern="1200" dirty="0" smtClean="0">
              <a:solidFill>
                <a:schemeClr val="tx1"/>
              </a:solidFill>
              <a:latin typeface="+mn-lt"/>
              <a:ea typeface="+mn-ea"/>
              <a:cs typeface="+mn-cs"/>
            </a:endParaRPr>
          </a:p>
          <a:p>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经检查，如果使用普通数据库用户连接数据库，每次连接都会成功。</a:t>
            </a:r>
          </a:p>
          <a:p>
            <a:r>
              <a:rPr lang="zh-CN" altLang="zh-CN" sz="1200" kern="1200" dirty="0" smtClean="0">
                <a:solidFill>
                  <a:schemeClr val="tx1"/>
                </a:solidFill>
                <a:latin typeface="+mn-lt"/>
                <a:ea typeface="+mn-ea"/>
                <a:cs typeface="+mn-cs"/>
              </a:rPr>
              <a:t>但是如果使用</a:t>
            </a:r>
            <a:r>
              <a:rPr lang="en-US" altLang="zh-CN" sz="1200" kern="1200" dirty="0" err="1" smtClean="0">
                <a:solidFill>
                  <a:schemeClr val="tx1"/>
                </a:solidFill>
                <a:latin typeface="+mn-lt"/>
                <a:ea typeface="+mn-ea"/>
                <a:cs typeface="+mn-cs"/>
              </a:rPr>
              <a:t>sysdba</a:t>
            </a:r>
            <a:r>
              <a:rPr lang="zh-CN" altLang="zh-CN" sz="1200" kern="1200" dirty="0" smtClean="0">
                <a:solidFill>
                  <a:schemeClr val="tx1"/>
                </a:solidFill>
                <a:latin typeface="+mn-lt"/>
                <a:ea typeface="+mn-ea"/>
                <a:cs typeface="+mn-cs"/>
              </a:rPr>
              <a:t>用户，因为客户端连接使用</a:t>
            </a:r>
            <a:r>
              <a:rPr lang="en-US" altLang="zh-CN" sz="1200" kern="1200" dirty="0" smtClean="0">
                <a:solidFill>
                  <a:schemeClr val="tx1"/>
                </a:solidFill>
                <a:latin typeface="+mn-lt"/>
                <a:ea typeface="+mn-ea"/>
                <a:cs typeface="+mn-cs"/>
              </a:rPr>
              <a:t>load balance</a:t>
            </a:r>
            <a:r>
              <a:rPr lang="zh-CN" altLang="zh-CN" sz="1200" kern="1200" dirty="0" smtClean="0">
                <a:solidFill>
                  <a:schemeClr val="tx1"/>
                </a:solidFill>
                <a:latin typeface="+mn-lt"/>
                <a:ea typeface="+mn-ea"/>
                <a:cs typeface="+mn-cs"/>
              </a:rPr>
              <a:t>方式，每次连接到</a:t>
            </a:r>
            <a:r>
              <a:rPr lang="en-US" altLang="zh-CN" sz="1200" kern="1200" dirty="0" smtClean="0">
                <a:solidFill>
                  <a:schemeClr val="tx1"/>
                </a:solidFill>
                <a:latin typeface="+mn-lt"/>
                <a:ea typeface="+mn-ea"/>
                <a:cs typeface="+mn-cs"/>
              </a:rPr>
              <a:t>VIP1</a:t>
            </a:r>
            <a:r>
              <a:rPr lang="zh-CN" altLang="zh-CN" sz="1200" kern="1200" dirty="0" smtClean="0">
                <a:solidFill>
                  <a:schemeClr val="tx1"/>
                </a:solidFill>
                <a:latin typeface="+mn-lt"/>
                <a:ea typeface="+mn-ea"/>
                <a:cs typeface="+mn-cs"/>
              </a:rPr>
              <a:t>时，可以正常登陆，但是连接到</a:t>
            </a:r>
            <a:r>
              <a:rPr lang="en-US" altLang="zh-CN" sz="1200" kern="1200" dirty="0" smtClean="0">
                <a:solidFill>
                  <a:schemeClr val="tx1"/>
                </a:solidFill>
                <a:latin typeface="+mn-lt"/>
                <a:ea typeface="+mn-ea"/>
                <a:cs typeface="+mn-cs"/>
              </a:rPr>
              <a:t>VIP2</a:t>
            </a:r>
            <a:r>
              <a:rPr lang="zh-CN" altLang="zh-CN" sz="1200" kern="1200" dirty="0" smtClean="0">
                <a:solidFill>
                  <a:schemeClr val="tx1"/>
                </a:solidFill>
                <a:latin typeface="+mn-lt"/>
                <a:ea typeface="+mn-ea"/>
                <a:cs typeface="+mn-cs"/>
              </a:rPr>
              <a:t>实例上则会报</a:t>
            </a:r>
            <a:r>
              <a:rPr lang="en-US" altLang="zh-CN" sz="1200" kern="1200" dirty="0" smtClean="0">
                <a:solidFill>
                  <a:schemeClr val="tx1"/>
                </a:solidFill>
                <a:latin typeface="+mn-lt"/>
                <a:ea typeface="+mn-ea"/>
                <a:cs typeface="+mn-cs"/>
              </a:rPr>
              <a:t>ORA-01017</a:t>
            </a:r>
            <a:r>
              <a:rPr lang="zh-CN" altLang="zh-CN" sz="1200" kern="1200" dirty="0" smtClean="0">
                <a:solidFill>
                  <a:schemeClr val="tx1"/>
                </a:solidFill>
                <a:latin typeface="+mn-lt"/>
                <a:ea typeface="+mn-ea"/>
                <a:cs typeface="+mn-cs"/>
              </a:rPr>
              <a:t>错误。</a:t>
            </a:r>
          </a:p>
          <a:p>
            <a:r>
              <a:rPr lang="zh-CN" altLang="zh-CN" sz="1200" kern="1200" dirty="0" smtClean="0">
                <a:solidFill>
                  <a:schemeClr val="tx1"/>
                </a:solidFill>
                <a:latin typeface="+mn-lt"/>
                <a:ea typeface="+mn-ea"/>
                <a:cs typeface="+mn-cs"/>
              </a:rPr>
              <a:t>判断为节点</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上的</a:t>
            </a:r>
            <a:r>
              <a:rPr lang="en-US" altLang="zh-CN" sz="1200" kern="1200" dirty="0" err="1" smtClean="0">
                <a:solidFill>
                  <a:schemeClr val="tx1"/>
                </a:solidFill>
                <a:latin typeface="+mn-lt"/>
                <a:ea typeface="+mn-ea"/>
                <a:cs typeface="+mn-cs"/>
              </a:rPr>
              <a:t>orapw</a:t>
            </a:r>
            <a:r>
              <a:rPr lang="zh-CN" altLang="zh-CN" sz="1200" kern="1200" dirty="0" smtClean="0">
                <a:solidFill>
                  <a:schemeClr val="tx1"/>
                </a:solidFill>
                <a:latin typeface="+mn-lt"/>
                <a:ea typeface="+mn-ea"/>
                <a:cs typeface="+mn-cs"/>
              </a:rPr>
              <a:t>密码文件与数据库中</a:t>
            </a:r>
            <a:r>
              <a:rPr lang="en-US" altLang="zh-CN" sz="1200" kern="1200" dirty="0" smtClean="0">
                <a:solidFill>
                  <a:schemeClr val="tx1"/>
                </a:solidFill>
                <a:latin typeface="+mn-lt"/>
                <a:ea typeface="+mn-ea"/>
                <a:cs typeface="+mn-cs"/>
              </a:rPr>
              <a:t>SYS</a:t>
            </a:r>
            <a:r>
              <a:rPr lang="zh-CN" altLang="zh-CN" sz="1200" kern="1200" dirty="0" smtClean="0">
                <a:solidFill>
                  <a:schemeClr val="tx1"/>
                </a:solidFill>
                <a:latin typeface="+mn-lt"/>
                <a:ea typeface="+mn-ea"/>
                <a:cs typeface="+mn-cs"/>
              </a:rPr>
              <a:t>用户的密码不相符。</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解决方法：</a:t>
            </a:r>
          </a:p>
          <a:p>
            <a:r>
              <a:rPr lang="zh-CN" altLang="zh-CN" sz="1200" kern="1200" dirty="0" smtClean="0">
                <a:solidFill>
                  <a:schemeClr val="tx1"/>
                </a:solidFill>
                <a:latin typeface="+mn-lt"/>
                <a:ea typeface="+mn-ea"/>
                <a:cs typeface="+mn-cs"/>
              </a:rPr>
              <a:t>在</a:t>
            </a:r>
            <a:r>
              <a:rPr lang="en-US" altLang="zh-CN" sz="1200" kern="1200" dirty="0" smtClean="0">
                <a:solidFill>
                  <a:schemeClr val="tx1"/>
                </a:solidFill>
                <a:latin typeface="+mn-lt"/>
                <a:ea typeface="+mn-ea"/>
                <a:cs typeface="+mn-cs"/>
              </a:rPr>
              <a:t>VIP2</a:t>
            </a:r>
            <a:r>
              <a:rPr lang="zh-CN" altLang="zh-CN" sz="1200" kern="1200" dirty="0" smtClean="0">
                <a:solidFill>
                  <a:schemeClr val="tx1"/>
                </a:solidFill>
                <a:latin typeface="+mn-lt"/>
                <a:ea typeface="+mn-ea"/>
                <a:cs typeface="+mn-cs"/>
              </a:rPr>
              <a:t>实例中重新设置</a:t>
            </a:r>
            <a:r>
              <a:rPr lang="en-US" altLang="zh-CN" sz="1200" kern="1200" dirty="0" smtClean="0">
                <a:solidFill>
                  <a:schemeClr val="tx1"/>
                </a:solidFill>
                <a:latin typeface="+mn-lt"/>
                <a:ea typeface="+mn-ea"/>
                <a:cs typeface="+mn-cs"/>
              </a:rPr>
              <a:t>SYS</a:t>
            </a:r>
            <a:r>
              <a:rPr lang="zh-CN" altLang="zh-CN" sz="1200" kern="1200" dirty="0" smtClean="0">
                <a:solidFill>
                  <a:schemeClr val="tx1"/>
                </a:solidFill>
                <a:latin typeface="+mn-lt"/>
                <a:ea typeface="+mn-ea"/>
                <a:cs typeface="+mn-cs"/>
              </a:rPr>
              <a:t>用户密码，将会自动更新</a:t>
            </a:r>
            <a:r>
              <a:rPr lang="en-US" altLang="zh-CN" sz="1200" kern="1200" dirty="0" smtClean="0">
                <a:solidFill>
                  <a:schemeClr val="tx1"/>
                </a:solidFill>
                <a:latin typeface="+mn-lt"/>
                <a:ea typeface="+mn-ea"/>
                <a:cs typeface="+mn-cs"/>
              </a:rPr>
              <a:t>VIP2</a:t>
            </a:r>
            <a:r>
              <a:rPr lang="zh-CN" altLang="zh-CN" sz="1200" kern="1200" dirty="0" smtClean="0">
                <a:solidFill>
                  <a:schemeClr val="tx1"/>
                </a:solidFill>
                <a:latin typeface="+mn-lt"/>
                <a:ea typeface="+mn-ea"/>
                <a:cs typeface="+mn-cs"/>
              </a:rPr>
              <a:t>主机上的</a:t>
            </a:r>
            <a:r>
              <a:rPr lang="en-US" altLang="zh-CN" sz="1200" kern="1200" dirty="0" err="1" smtClean="0">
                <a:solidFill>
                  <a:schemeClr val="tx1"/>
                </a:solidFill>
                <a:latin typeface="+mn-lt"/>
                <a:ea typeface="+mn-ea"/>
                <a:cs typeface="+mn-cs"/>
              </a:rPr>
              <a:t>orapw</a:t>
            </a:r>
            <a:r>
              <a:rPr lang="zh-CN" altLang="zh-CN" sz="1200" kern="1200" dirty="0" smtClean="0">
                <a:solidFill>
                  <a:schemeClr val="tx1"/>
                </a:solidFill>
                <a:latin typeface="+mn-lt"/>
                <a:ea typeface="+mn-ea"/>
                <a:cs typeface="+mn-cs"/>
              </a:rPr>
              <a:t>文件。</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SQL&gt; ALTER USER SYS INDETIFIED BY oracle;</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重新设置完毕以后，错误解决。</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测试</a:t>
            </a:r>
            <a:r>
              <a:rPr lang="en-US" altLang="zh-CN" dirty="0" smtClean="0"/>
              <a:t>TAF</a:t>
            </a:r>
          </a:p>
          <a:p>
            <a:endParaRPr lang="en-US" altLang="zh-CN" dirty="0" smtClean="0"/>
          </a:p>
          <a:p>
            <a:r>
              <a:rPr lang="en-US" altLang="zh-CN" dirty="0" smtClean="0"/>
              <a:t>1. </a:t>
            </a:r>
            <a:r>
              <a:rPr lang="zh-CN" altLang="en-US" dirty="0" smtClean="0"/>
              <a:t>本机的</a:t>
            </a:r>
            <a:r>
              <a:rPr lang="en-US" altLang="zh-CN" dirty="0" smtClean="0"/>
              <a:t>tnsnames.ora</a:t>
            </a:r>
            <a:r>
              <a:rPr lang="zh-CN" altLang="en-US" dirty="0" smtClean="0"/>
              <a:t>设置为：</a:t>
            </a:r>
          </a:p>
          <a:p>
            <a:r>
              <a:rPr lang="en-US" altLang="zh-CN" dirty="0" smtClean="0"/>
              <a:t>INTERTOL =</a:t>
            </a:r>
          </a:p>
          <a:p>
            <a:r>
              <a:rPr lang="en-US" altLang="zh-CN" dirty="0" smtClean="0"/>
              <a:t>  (DESCRIPTION =</a:t>
            </a:r>
          </a:p>
          <a:p>
            <a:r>
              <a:rPr lang="en-US" altLang="zh-CN" dirty="0" smtClean="0"/>
              <a:t>    (ADDRESS_LIST =</a:t>
            </a:r>
          </a:p>
          <a:p>
            <a:r>
              <a:rPr lang="en-US" altLang="zh-CN" dirty="0" smtClean="0"/>
              <a:t>      (ADDRESS = (PROTOCOL = TCP)(HOST = 10.37.3.201)(PORT = 1521))</a:t>
            </a:r>
          </a:p>
          <a:p>
            <a:r>
              <a:rPr lang="en-US" altLang="zh-CN" dirty="0" smtClean="0"/>
              <a:t>      (ADDRESS = (PROTOCOL = TCP)(HOST = 10.37.3.202)(PORT = 1521))</a:t>
            </a:r>
          </a:p>
          <a:p>
            <a:r>
              <a:rPr lang="en-US" altLang="zh-CN" dirty="0" smtClean="0"/>
              <a:t>      (ADDRESS = (PROTOCOL = TCP)(HOST = 10.37.3.203)(PORT = 1521))</a:t>
            </a:r>
          </a:p>
          <a:p>
            <a:r>
              <a:rPr lang="en-US" altLang="zh-CN" dirty="0" smtClean="0"/>
              <a:t>      (ADDRESS = (PROTOCOL = TCP)(HOST = 10.37.3.204)(PORT = 1521))</a:t>
            </a:r>
          </a:p>
          <a:p>
            <a:r>
              <a:rPr lang="en-US" altLang="zh-CN" dirty="0" smtClean="0"/>
              <a:t>      (LOAD_BALANCE = yes)</a:t>
            </a:r>
          </a:p>
          <a:p>
            <a:r>
              <a:rPr lang="en-US" altLang="zh-CN" dirty="0" smtClean="0"/>
              <a:t>    )</a:t>
            </a:r>
          </a:p>
          <a:p>
            <a:r>
              <a:rPr lang="en-US" altLang="zh-CN" dirty="0" smtClean="0"/>
              <a:t>    (CONNECT_DATA =</a:t>
            </a:r>
          </a:p>
          <a:p>
            <a:r>
              <a:rPr lang="en-US" altLang="zh-CN" dirty="0" smtClean="0"/>
              <a:t>      (SERVICE_NAME = </a:t>
            </a:r>
            <a:r>
              <a:rPr lang="en-US" altLang="zh-CN" dirty="0" err="1" smtClean="0"/>
              <a:t>intertol</a:t>
            </a:r>
            <a:r>
              <a:rPr lang="en-US" altLang="zh-CN" dirty="0" smtClean="0"/>
              <a:t>)</a:t>
            </a:r>
          </a:p>
          <a:p>
            <a:r>
              <a:rPr lang="en-US" altLang="zh-CN" dirty="0" smtClean="0"/>
              <a:t>      (FAILOVER_MODE=</a:t>
            </a:r>
          </a:p>
          <a:p>
            <a:r>
              <a:rPr lang="en-US" altLang="zh-CN" dirty="0" smtClean="0"/>
              <a:t>       (TYPE=SELECT)</a:t>
            </a:r>
          </a:p>
          <a:p>
            <a:r>
              <a:rPr lang="en-US" altLang="zh-CN" dirty="0" smtClean="0"/>
              <a:t>       (METHOD=BASIC))</a:t>
            </a:r>
          </a:p>
          <a:p>
            <a:r>
              <a:rPr lang="en-US" altLang="zh-CN" dirty="0" smtClean="0"/>
              <a:t>    )</a:t>
            </a:r>
          </a:p>
          <a:p>
            <a:r>
              <a:rPr lang="en-US" altLang="zh-CN" dirty="0" smtClean="0"/>
              <a:t>  )</a:t>
            </a:r>
          </a:p>
          <a:p>
            <a:r>
              <a:rPr lang="en-US" altLang="zh-CN" dirty="0" smtClean="0"/>
              <a:t>  </a:t>
            </a:r>
          </a:p>
          <a:p>
            <a:r>
              <a:rPr lang="en-US" altLang="zh-CN" dirty="0" smtClean="0"/>
              <a:t>2. </a:t>
            </a:r>
            <a:r>
              <a:rPr lang="zh-CN" altLang="en-US" dirty="0" smtClean="0"/>
              <a:t>客户端连入</a:t>
            </a:r>
            <a:r>
              <a:rPr lang="en-US" altLang="zh-CN" dirty="0" smtClean="0"/>
              <a:t>SQLPLUS</a:t>
            </a:r>
            <a:r>
              <a:rPr lang="zh-CN" altLang="en-US" dirty="0" smtClean="0"/>
              <a:t>，检查</a:t>
            </a:r>
            <a:r>
              <a:rPr lang="en-US" altLang="zh-CN" dirty="0" err="1" smtClean="0"/>
              <a:t>v$session</a:t>
            </a:r>
            <a:r>
              <a:rPr lang="zh-CN" altLang="en-US" dirty="0" smtClean="0"/>
              <a:t>视图，确认</a:t>
            </a:r>
            <a:r>
              <a:rPr lang="en-US" altLang="zh-CN" dirty="0" smtClean="0"/>
              <a:t>TAF</a:t>
            </a:r>
            <a:r>
              <a:rPr lang="zh-CN" altLang="en-US" dirty="0" smtClean="0"/>
              <a:t>特性已经启用。</a:t>
            </a:r>
          </a:p>
          <a:p>
            <a:endParaRPr lang="zh-CN" altLang="en-US" dirty="0" smtClean="0"/>
          </a:p>
          <a:p>
            <a:r>
              <a:rPr lang="en-US" altLang="zh-CN" dirty="0" smtClean="0"/>
              <a:t>D:\Temp&gt;</a:t>
            </a:r>
            <a:r>
              <a:rPr lang="en-US" altLang="zh-CN" dirty="0" err="1" smtClean="0"/>
              <a:t>sqlplus</a:t>
            </a:r>
            <a:r>
              <a:rPr lang="en-US" altLang="zh-CN" dirty="0" smtClean="0"/>
              <a:t> system/</a:t>
            </a:r>
            <a:r>
              <a:rPr lang="en-US" altLang="zh-CN" dirty="0" err="1" smtClean="0"/>
              <a:t>oracle@intertol</a:t>
            </a:r>
            <a:endParaRPr lang="en-US" altLang="zh-CN" dirty="0" smtClean="0"/>
          </a:p>
          <a:p>
            <a:endParaRPr lang="en-US" altLang="zh-CN" dirty="0" smtClean="0"/>
          </a:p>
          <a:p>
            <a:r>
              <a:rPr lang="en-US" altLang="zh-CN" dirty="0" smtClean="0"/>
              <a:t>SQL*Plus: Release 11.1.0.7.0 - Production on Mon Jul 27 13:46:59 2009</a:t>
            </a:r>
          </a:p>
          <a:p>
            <a:endParaRPr lang="en-US" altLang="zh-CN" dirty="0" smtClean="0"/>
          </a:p>
          <a:p>
            <a:r>
              <a:rPr lang="en-US" altLang="zh-CN" dirty="0" smtClean="0"/>
              <a:t>Copyright (c) 1982, 2008, Oracle.  All rights reserved.</a:t>
            </a:r>
          </a:p>
          <a:p>
            <a:endParaRPr lang="en-US" altLang="zh-CN" dirty="0" smtClean="0"/>
          </a:p>
          <a:p>
            <a:endParaRPr lang="en-US" altLang="zh-CN" dirty="0" smtClean="0"/>
          </a:p>
          <a:p>
            <a:r>
              <a:rPr lang="en-US" altLang="zh-CN" dirty="0" smtClean="0"/>
              <a:t>Connected to:</a:t>
            </a:r>
          </a:p>
          <a:p>
            <a:r>
              <a:rPr lang="en-US" altLang="zh-CN" dirty="0" smtClean="0"/>
              <a:t>Oracle Database 10g Enterprise Edition Release 10.2.0.4.0 - 64bit Production</a:t>
            </a:r>
          </a:p>
          <a:p>
            <a:r>
              <a:rPr lang="en-US" altLang="zh-CN" dirty="0" smtClean="0"/>
              <a:t>With the Partitioning, Real Application Clusters, Data Mining and Real Application Testing options</a:t>
            </a:r>
          </a:p>
          <a:p>
            <a:endParaRPr lang="en-US" altLang="zh-CN" dirty="0" smtClean="0"/>
          </a:p>
          <a:p>
            <a:r>
              <a:rPr lang="en-US" altLang="zh-CN" dirty="0" smtClean="0"/>
              <a:t>SQL&gt; SELECT SID FROM V$MYSTAT WHERE ROWNUM=1;</a:t>
            </a:r>
          </a:p>
          <a:p>
            <a:endParaRPr lang="en-US" altLang="zh-CN" dirty="0" smtClean="0"/>
          </a:p>
          <a:p>
            <a:r>
              <a:rPr lang="en-US" altLang="zh-CN" dirty="0" smtClean="0"/>
              <a:t>       SID</a:t>
            </a:r>
          </a:p>
          <a:p>
            <a:r>
              <a:rPr lang="en-US" altLang="zh-CN" dirty="0" smtClean="0"/>
              <a:t>----------</a:t>
            </a:r>
          </a:p>
          <a:p>
            <a:r>
              <a:rPr lang="en-US" altLang="zh-CN" dirty="0" smtClean="0"/>
              <a:t>      1613</a:t>
            </a:r>
          </a:p>
          <a:p>
            <a:r>
              <a:rPr lang="en-US" altLang="zh-CN" dirty="0" smtClean="0"/>
              <a:t>      </a:t>
            </a:r>
          </a:p>
          <a:p>
            <a:r>
              <a:rPr lang="en-US" altLang="zh-CN" dirty="0" smtClean="0"/>
              <a:t>SQL&gt; SELECT MACHINE, FAILOVER_TYPE, FAILOVER_METHOD, FAILED_OVER</a:t>
            </a:r>
          </a:p>
          <a:p>
            <a:r>
              <a:rPr lang="en-US" altLang="zh-CN" dirty="0" smtClean="0"/>
              <a:t>  2  FROM V$SESSION WHERE SID=1613;</a:t>
            </a:r>
          </a:p>
          <a:p>
            <a:endParaRPr lang="en-US" altLang="zh-CN" dirty="0" smtClean="0"/>
          </a:p>
          <a:p>
            <a:r>
              <a:rPr lang="en-US" altLang="zh-CN" dirty="0" smtClean="0"/>
              <a:t>MACHINE                        FAILOVER_TYPE FAILOVER_M FAI</a:t>
            </a:r>
          </a:p>
          <a:p>
            <a:r>
              <a:rPr lang="en-US" altLang="zh-CN" dirty="0" smtClean="0"/>
              <a:t>------------------------------ ------------- ---------- ---</a:t>
            </a:r>
          </a:p>
          <a:p>
            <a:r>
              <a:rPr lang="en-US" altLang="zh-CN" dirty="0" smtClean="0"/>
              <a:t>WORKGROUP\KAMUS-LAPTOP         </a:t>
            </a:r>
            <a:r>
              <a:rPr lang="en-US" altLang="zh-CN" b="1" dirty="0" smtClean="0"/>
              <a:t>SELECT</a:t>
            </a:r>
            <a:r>
              <a:rPr lang="en-US" altLang="zh-CN" dirty="0" smtClean="0"/>
              <a:t>        </a:t>
            </a:r>
            <a:r>
              <a:rPr lang="en-US" altLang="zh-CN" b="1" dirty="0" smtClean="0"/>
              <a:t>BASIC</a:t>
            </a:r>
            <a:r>
              <a:rPr lang="en-US" altLang="zh-CN" dirty="0" smtClean="0"/>
              <a:t>      </a:t>
            </a:r>
            <a:r>
              <a:rPr lang="en-US" altLang="zh-CN" b="1" dirty="0" smtClean="0"/>
              <a:t>NO</a:t>
            </a:r>
          </a:p>
          <a:p>
            <a:endParaRPr lang="en-US" altLang="zh-CN" dirty="0" smtClean="0"/>
          </a:p>
          <a:p>
            <a:r>
              <a:rPr lang="en-US" altLang="zh-CN" dirty="0" smtClean="0"/>
              <a:t>3. </a:t>
            </a:r>
            <a:r>
              <a:rPr lang="zh-CN" altLang="en-US" dirty="0" smtClean="0"/>
              <a:t>确认当前会话连入的实例</a:t>
            </a:r>
          </a:p>
          <a:p>
            <a:r>
              <a:rPr lang="en-US" altLang="zh-CN" dirty="0" smtClean="0"/>
              <a:t>SQL&gt; select INSTANCE_NAME from  </a:t>
            </a:r>
            <a:r>
              <a:rPr lang="en-US" altLang="zh-CN" dirty="0" err="1" smtClean="0"/>
              <a:t>v$instance</a:t>
            </a:r>
            <a:r>
              <a:rPr lang="en-US" altLang="zh-CN" dirty="0" smtClean="0"/>
              <a:t>;</a:t>
            </a:r>
          </a:p>
          <a:p>
            <a:endParaRPr lang="en-US" altLang="zh-CN" dirty="0" smtClean="0"/>
          </a:p>
          <a:p>
            <a:r>
              <a:rPr lang="en-US" altLang="zh-CN" dirty="0" smtClean="0"/>
              <a:t>INSTANCE_NAME</a:t>
            </a:r>
          </a:p>
          <a:p>
            <a:r>
              <a:rPr lang="en-US" altLang="zh-CN" dirty="0" smtClean="0"/>
              <a:t>----------------</a:t>
            </a:r>
          </a:p>
          <a:p>
            <a:r>
              <a:rPr lang="en-US" altLang="zh-CN" dirty="0" smtClean="0"/>
              <a:t>intertol2</a:t>
            </a:r>
          </a:p>
          <a:p>
            <a:endParaRPr lang="en-US" altLang="zh-CN" dirty="0" smtClean="0"/>
          </a:p>
          <a:p>
            <a:endParaRPr lang="en-US" altLang="zh-CN" dirty="0" smtClean="0"/>
          </a:p>
          <a:p>
            <a:r>
              <a:rPr lang="en-US" altLang="zh-CN" dirty="0" smtClean="0"/>
              <a:t>4. </a:t>
            </a:r>
            <a:r>
              <a:rPr lang="zh-CN" altLang="en-US" dirty="0" smtClean="0"/>
              <a:t>创建一张大表，用于之后可以实现较长时间的</a:t>
            </a:r>
            <a:r>
              <a:rPr lang="en-US" altLang="zh-CN" dirty="0" smtClean="0"/>
              <a:t>select</a:t>
            </a:r>
          </a:p>
          <a:p>
            <a:r>
              <a:rPr lang="en-US" altLang="zh-CN" dirty="0" smtClean="0"/>
              <a:t>SQL&gt; create table </a:t>
            </a:r>
            <a:r>
              <a:rPr lang="en-US" altLang="zh-CN" dirty="0" err="1" smtClean="0"/>
              <a:t>t_test</a:t>
            </a:r>
            <a:r>
              <a:rPr lang="en-US" altLang="zh-CN" dirty="0" smtClean="0"/>
              <a:t> </a:t>
            </a:r>
            <a:r>
              <a:rPr lang="en-US" altLang="zh-CN" dirty="0" err="1" smtClean="0"/>
              <a:t>tablespace</a:t>
            </a:r>
            <a:r>
              <a:rPr lang="en-US" altLang="zh-CN" dirty="0" smtClean="0"/>
              <a:t> users as select * from </a:t>
            </a:r>
            <a:r>
              <a:rPr lang="en-US" altLang="zh-CN" dirty="0" err="1" smtClean="0"/>
              <a:t>dba_objects</a:t>
            </a:r>
            <a:r>
              <a:rPr lang="en-US" altLang="zh-CN" dirty="0" smtClean="0"/>
              <a:t> ;</a:t>
            </a:r>
          </a:p>
          <a:p>
            <a:endParaRPr lang="en-US" altLang="zh-CN" dirty="0" smtClean="0"/>
          </a:p>
          <a:p>
            <a:r>
              <a:rPr lang="en-US" altLang="zh-CN" dirty="0" smtClean="0"/>
              <a:t>Table created.</a:t>
            </a:r>
          </a:p>
          <a:p>
            <a:endParaRPr lang="en-US" altLang="zh-CN" dirty="0" smtClean="0"/>
          </a:p>
          <a:p>
            <a:r>
              <a:rPr lang="en-US" altLang="zh-CN" dirty="0" smtClean="0"/>
              <a:t>SQL&gt; select count(*) from </a:t>
            </a:r>
            <a:r>
              <a:rPr lang="en-US" altLang="zh-CN" dirty="0" err="1" smtClean="0"/>
              <a:t>t_test</a:t>
            </a:r>
            <a:r>
              <a:rPr lang="en-US" altLang="zh-CN" dirty="0" smtClean="0"/>
              <a:t>;</a:t>
            </a:r>
          </a:p>
          <a:p>
            <a:endParaRPr lang="en-US" altLang="zh-CN" dirty="0" smtClean="0"/>
          </a:p>
          <a:p>
            <a:r>
              <a:rPr lang="en-US" altLang="zh-CN" dirty="0" smtClean="0"/>
              <a:t>  COUNT(*)</a:t>
            </a:r>
          </a:p>
          <a:p>
            <a:r>
              <a:rPr lang="en-US" altLang="zh-CN" dirty="0" smtClean="0"/>
              <a:t>----------</a:t>
            </a:r>
          </a:p>
          <a:p>
            <a:r>
              <a:rPr lang="en-US" altLang="zh-CN" dirty="0" smtClean="0"/>
              <a:t>     11778</a:t>
            </a:r>
          </a:p>
          <a:p>
            <a:r>
              <a:rPr lang="en-US" altLang="zh-CN" dirty="0" smtClean="0"/>
              <a:t>     </a:t>
            </a:r>
          </a:p>
          <a:p>
            <a:r>
              <a:rPr lang="en-US" altLang="zh-CN" dirty="0" smtClean="0"/>
              <a:t>5. </a:t>
            </a:r>
            <a:r>
              <a:rPr lang="zh-CN" altLang="en-US" dirty="0" smtClean="0"/>
              <a:t>开始测试，执行</a:t>
            </a:r>
            <a:r>
              <a:rPr lang="en-US" altLang="zh-CN" dirty="0" smtClean="0"/>
              <a:t>select</a:t>
            </a:r>
            <a:r>
              <a:rPr lang="zh-CN" altLang="en-US" dirty="0" smtClean="0"/>
              <a:t>语句之后立刻</a:t>
            </a:r>
            <a:r>
              <a:rPr lang="en-US" altLang="zh-CN" dirty="0" smtClean="0"/>
              <a:t>shutdown abort</a:t>
            </a:r>
            <a:r>
              <a:rPr lang="zh-CN" altLang="en-US" dirty="0" smtClean="0"/>
              <a:t>掉实例</a:t>
            </a:r>
            <a:r>
              <a:rPr lang="en-US" altLang="zh-CN" dirty="0" smtClean="0"/>
              <a:t>2</a:t>
            </a:r>
          </a:p>
          <a:p>
            <a:r>
              <a:rPr lang="zh-CN" altLang="en-US" dirty="0" smtClean="0"/>
              <a:t>在</a:t>
            </a:r>
            <a:r>
              <a:rPr lang="en-US" altLang="zh-CN" dirty="0" smtClean="0"/>
              <a:t>select</a:t>
            </a:r>
            <a:r>
              <a:rPr lang="zh-CN" altLang="en-US" dirty="0" smtClean="0"/>
              <a:t>语句经过短时间等待之后又继续回显检索结果了，可见</a:t>
            </a:r>
            <a:r>
              <a:rPr lang="en-US" altLang="zh-CN" dirty="0" smtClean="0"/>
              <a:t>TAF</a:t>
            </a:r>
            <a:r>
              <a:rPr lang="zh-CN" altLang="en-US" dirty="0" smtClean="0"/>
              <a:t>测试成功。</a:t>
            </a:r>
          </a:p>
          <a:p>
            <a:r>
              <a:rPr lang="zh-CN" altLang="en-US" dirty="0" smtClean="0"/>
              <a:t>检索视图来验证。</a:t>
            </a:r>
          </a:p>
          <a:p>
            <a:endParaRPr lang="zh-CN" altLang="en-US" dirty="0" smtClean="0"/>
          </a:p>
          <a:p>
            <a:r>
              <a:rPr lang="zh-CN" altLang="en-US" dirty="0" smtClean="0"/>
              <a:t>会话</a:t>
            </a:r>
            <a:r>
              <a:rPr lang="en-US" altLang="zh-CN" dirty="0" smtClean="0"/>
              <a:t>ID</a:t>
            </a:r>
            <a:r>
              <a:rPr lang="zh-CN" altLang="en-US" dirty="0" smtClean="0"/>
              <a:t>已经发生了变化</a:t>
            </a:r>
          </a:p>
          <a:p>
            <a:r>
              <a:rPr lang="en-US" altLang="zh-CN" dirty="0" smtClean="0"/>
              <a:t>SQL&gt; SELECT SID FROM V$MYSTAT WHERE ROWNUM=1;</a:t>
            </a:r>
          </a:p>
          <a:p>
            <a:endParaRPr lang="en-US" altLang="zh-CN" dirty="0" smtClean="0"/>
          </a:p>
          <a:p>
            <a:r>
              <a:rPr lang="en-US" altLang="zh-CN" dirty="0" smtClean="0"/>
              <a:t>       SID</a:t>
            </a:r>
          </a:p>
          <a:p>
            <a:r>
              <a:rPr lang="en-US" altLang="zh-CN" dirty="0" smtClean="0"/>
              <a:t>----------</a:t>
            </a:r>
          </a:p>
          <a:p>
            <a:r>
              <a:rPr lang="en-US" altLang="zh-CN" dirty="0" smtClean="0"/>
              <a:t>      1618          </a:t>
            </a:r>
          </a:p>
          <a:p>
            <a:endParaRPr lang="en-US" altLang="zh-CN" dirty="0" smtClean="0"/>
          </a:p>
          <a:p>
            <a:r>
              <a:rPr lang="en-US" altLang="zh-CN" dirty="0" smtClean="0"/>
              <a:t>FAILED_OVER</a:t>
            </a:r>
            <a:r>
              <a:rPr lang="zh-CN" altLang="en-US" dirty="0" smtClean="0"/>
              <a:t>字段也已经显示为</a:t>
            </a:r>
            <a:r>
              <a:rPr lang="en-US" altLang="zh-CN" dirty="0" smtClean="0"/>
              <a:t>YES      </a:t>
            </a:r>
          </a:p>
          <a:p>
            <a:r>
              <a:rPr lang="en-US" altLang="zh-CN" dirty="0" smtClean="0"/>
              <a:t>SQL&gt; SELECT MACHINE, FAILOVER_TYPE, FAILOVER_METHOD, FAILED_OVER</a:t>
            </a:r>
          </a:p>
          <a:p>
            <a:r>
              <a:rPr lang="en-US" altLang="zh-CN" dirty="0" smtClean="0"/>
              <a:t>  2  FROM V$SESSION WHERE SID=1618;</a:t>
            </a:r>
          </a:p>
          <a:p>
            <a:endParaRPr lang="en-US" altLang="zh-CN" dirty="0" smtClean="0"/>
          </a:p>
          <a:p>
            <a:r>
              <a:rPr lang="en-US" altLang="zh-CN" dirty="0" smtClean="0"/>
              <a:t>MACHINE                        FAILOVER_TYPE FAILOVER_M FAI</a:t>
            </a:r>
          </a:p>
          <a:p>
            <a:r>
              <a:rPr lang="en-US" altLang="zh-CN" dirty="0" smtClean="0"/>
              <a:t>------------------------------ ------------- ---------- ---</a:t>
            </a:r>
          </a:p>
          <a:p>
            <a:r>
              <a:rPr lang="en-US" altLang="zh-CN" dirty="0" smtClean="0"/>
              <a:t>WORKGROUP\KAMUS-LAPTOP         SELECT        BASIC      </a:t>
            </a:r>
            <a:r>
              <a:rPr lang="en-US" altLang="zh-CN" b="1" dirty="0" smtClean="0"/>
              <a:t>YES</a:t>
            </a:r>
            <a:r>
              <a:rPr lang="en-US" altLang="zh-CN" dirty="0" smtClean="0"/>
              <a:t>    </a:t>
            </a:r>
          </a:p>
          <a:p>
            <a:endParaRPr lang="en-US" altLang="zh-CN" dirty="0" smtClean="0"/>
          </a:p>
          <a:p>
            <a:r>
              <a:rPr lang="zh-CN" altLang="en-US" dirty="0" smtClean="0"/>
              <a:t>连入的实例也已经变为</a:t>
            </a:r>
            <a:r>
              <a:rPr lang="en-US" altLang="zh-CN" dirty="0" smtClean="0"/>
              <a:t>intertol4</a:t>
            </a:r>
          </a:p>
          <a:p>
            <a:r>
              <a:rPr lang="en-US" altLang="zh-CN" dirty="0" smtClean="0"/>
              <a:t>SQL&gt; select INSTANCE_NAME from  </a:t>
            </a:r>
            <a:r>
              <a:rPr lang="en-US" altLang="zh-CN" dirty="0" err="1" smtClean="0"/>
              <a:t>v$instance</a:t>
            </a:r>
            <a:r>
              <a:rPr lang="en-US" altLang="zh-CN" dirty="0" smtClean="0"/>
              <a:t>;</a:t>
            </a:r>
          </a:p>
          <a:p>
            <a:endParaRPr lang="en-US" altLang="zh-CN" dirty="0" smtClean="0"/>
          </a:p>
          <a:p>
            <a:r>
              <a:rPr lang="en-US" altLang="zh-CN" dirty="0" smtClean="0"/>
              <a:t>INSTANCE_NAME</a:t>
            </a:r>
          </a:p>
          <a:p>
            <a:r>
              <a:rPr lang="en-US" altLang="zh-CN" dirty="0" smtClean="0"/>
              <a:t>----------------</a:t>
            </a:r>
          </a:p>
          <a:p>
            <a:r>
              <a:rPr lang="en-US" altLang="zh-CN" dirty="0" smtClean="0"/>
              <a:t>intertol4  </a:t>
            </a:r>
          </a:p>
          <a:p>
            <a:endParaRPr lang="en-US" altLang="zh-CN" dirty="0" smtClean="0"/>
          </a:p>
          <a:p>
            <a:r>
              <a:rPr lang="zh-CN" altLang="en-US" dirty="0" smtClean="0"/>
              <a:t>当前的</a:t>
            </a:r>
            <a:r>
              <a:rPr lang="en-US" altLang="zh-CN" dirty="0" err="1" smtClean="0"/>
              <a:t>crs</a:t>
            </a:r>
            <a:r>
              <a:rPr lang="zh-CN" altLang="en-US" dirty="0" smtClean="0"/>
              <a:t>已经数据库情况：</a:t>
            </a:r>
          </a:p>
          <a:p>
            <a:r>
              <a:rPr lang="en-US" altLang="zh-CN" dirty="0" smtClean="0"/>
              <a:t>[oracle@dbserver1 ~]$ </a:t>
            </a:r>
            <a:r>
              <a:rPr lang="en-US" altLang="zh-CN" dirty="0" err="1" smtClean="0"/>
              <a:t>crs_stat</a:t>
            </a:r>
            <a:r>
              <a:rPr lang="en-US" altLang="zh-CN" dirty="0" smtClean="0"/>
              <a:t> -t</a:t>
            </a:r>
          </a:p>
          <a:p>
            <a:r>
              <a:rPr lang="en-US" altLang="zh-CN" dirty="0" smtClean="0"/>
              <a:t>Name           Type           Target    State     Host        </a:t>
            </a:r>
          </a:p>
          <a:p>
            <a:r>
              <a:rPr lang="en-US" altLang="zh-CN" dirty="0" smtClean="0"/>
              <a:t>------------------------------------------------------------</a:t>
            </a:r>
          </a:p>
          <a:p>
            <a:r>
              <a:rPr lang="en-US" altLang="zh-CN" dirty="0" err="1" smtClean="0"/>
              <a:t>ora</a:t>
            </a:r>
            <a:r>
              <a:rPr lang="en-US" altLang="zh-CN" dirty="0" smtClean="0"/>
              <a:t>....R1.lsnr application    ONLINE    </a:t>
            </a:r>
            <a:r>
              <a:rPr lang="en-US" altLang="zh-CN" dirty="0" err="1" smtClean="0"/>
              <a:t>ONLINE</a:t>
            </a:r>
            <a:r>
              <a:rPr lang="en-US" altLang="zh-CN" dirty="0" smtClean="0"/>
              <a:t>    dbserver1   </a:t>
            </a:r>
          </a:p>
          <a:p>
            <a:r>
              <a:rPr lang="en-US" altLang="zh-CN" dirty="0" err="1" smtClean="0"/>
              <a:t>ora</a:t>
            </a:r>
            <a:r>
              <a:rPr lang="en-US" altLang="zh-CN" dirty="0" smtClean="0"/>
              <a:t>....er1.gsd application    ONLINE    </a:t>
            </a:r>
            <a:r>
              <a:rPr lang="en-US" altLang="zh-CN" dirty="0" err="1" smtClean="0"/>
              <a:t>ONLINE</a:t>
            </a:r>
            <a:r>
              <a:rPr lang="en-US" altLang="zh-CN" dirty="0" smtClean="0"/>
              <a:t>    dbserver1   </a:t>
            </a:r>
          </a:p>
          <a:p>
            <a:r>
              <a:rPr lang="en-US" altLang="zh-CN" dirty="0" err="1" smtClean="0"/>
              <a:t>ora</a:t>
            </a:r>
            <a:r>
              <a:rPr lang="en-US" altLang="zh-CN" dirty="0" smtClean="0"/>
              <a:t>....er1.ons application    ONLINE    </a:t>
            </a:r>
            <a:r>
              <a:rPr lang="en-US" altLang="zh-CN" dirty="0" err="1" smtClean="0"/>
              <a:t>ONLINE</a:t>
            </a:r>
            <a:r>
              <a:rPr lang="en-US" altLang="zh-CN" dirty="0" smtClean="0"/>
              <a:t>    dbserver1   </a:t>
            </a:r>
          </a:p>
          <a:p>
            <a:r>
              <a:rPr lang="en-US" altLang="zh-CN" dirty="0" err="1" smtClean="0"/>
              <a:t>ora</a:t>
            </a:r>
            <a:r>
              <a:rPr lang="en-US" altLang="zh-CN" dirty="0" smtClean="0"/>
              <a:t>....er1.vip application    ONLINE    </a:t>
            </a:r>
            <a:r>
              <a:rPr lang="en-US" altLang="zh-CN" dirty="0" err="1" smtClean="0"/>
              <a:t>ONLINE</a:t>
            </a:r>
            <a:r>
              <a:rPr lang="en-US" altLang="zh-CN" dirty="0" smtClean="0"/>
              <a:t>    dbserver1   </a:t>
            </a:r>
          </a:p>
          <a:p>
            <a:r>
              <a:rPr lang="en-US" altLang="zh-CN" dirty="0" err="1" smtClean="0"/>
              <a:t>ora</a:t>
            </a:r>
            <a:r>
              <a:rPr lang="en-US" altLang="zh-CN" dirty="0" smtClean="0"/>
              <a:t>....R2.lsnr application    ONLINE    </a:t>
            </a:r>
            <a:r>
              <a:rPr lang="en-US" altLang="zh-CN" dirty="0" err="1" smtClean="0"/>
              <a:t>ONLINE</a:t>
            </a:r>
            <a:r>
              <a:rPr lang="en-US" altLang="zh-CN" dirty="0" smtClean="0"/>
              <a:t>    dbserver2   </a:t>
            </a:r>
          </a:p>
          <a:p>
            <a:r>
              <a:rPr lang="en-US" altLang="zh-CN" dirty="0" err="1" smtClean="0"/>
              <a:t>ora</a:t>
            </a:r>
            <a:r>
              <a:rPr lang="en-US" altLang="zh-CN" dirty="0" smtClean="0"/>
              <a:t>....er2.gsd application    ONLINE    </a:t>
            </a:r>
            <a:r>
              <a:rPr lang="en-US" altLang="zh-CN" dirty="0" err="1" smtClean="0"/>
              <a:t>ONLINE</a:t>
            </a:r>
            <a:r>
              <a:rPr lang="en-US" altLang="zh-CN" dirty="0" smtClean="0"/>
              <a:t>    dbserver2   </a:t>
            </a:r>
          </a:p>
          <a:p>
            <a:r>
              <a:rPr lang="en-US" altLang="zh-CN" dirty="0" err="1" smtClean="0"/>
              <a:t>ora</a:t>
            </a:r>
            <a:r>
              <a:rPr lang="en-US" altLang="zh-CN" dirty="0" smtClean="0"/>
              <a:t>....er2.ons application    ONLINE    </a:t>
            </a:r>
            <a:r>
              <a:rPr lang="en-US" altLang="zh-CN" dirty="0" err="1" smtClean="0"/>
              <a:t>ONLINE</a:t>
            </a:r>
            <a:r>
              <a:rPr lang="en-US" altLang="zh-CN" dirty="0" smtClean="0"/>
              <a:t>    dbserver2   </a:t>
            </a:r>
          </a:p>
          <a:p>
            <a:r>
              <a:rPr lang="en-US" altLang="zh-CN" dirty="0" err="1" smtClean="0"/>
              <a:t>ora</a:t>
            </a:r>
            <a:r>
              <a:rPr lang="en-US" altLang="zh-CN" dirty="0" smtClean="0"/>
              <a:t>....er2.vip application    ONLINE    </a:t>
            </a:r>
            <a:r>
              <a:rPr lang="en-US" altLang="zh-CN" dirty="0" err="1" smtClean="0"/>
              <a:t>ONLINE</a:t>
            </a:r>
            <a:r>
              <a:rPr lang="en-US" altLang="zh-CN" dirty="0" smtClean="0"/>
              <a:t>    dbserver2   </a:t>
            </a:r>
          </a:p>
          <a:p>
            <a:r>
              <a:rPr lang="en-US" altLang="zh-CN" dirty="0" err="1" smtClean="0"/>
              <a:t>ora</a:t>
            </a:r>
            <a:r>
              <a:rPr lang="en-US" altLang="zh-CN" dirty="0" smtClean="0"/>
              <a:t>....R3.lsnr application    ONLINE    </a:t>
            </a:r>
            <a:r>
              <a:rPr lang="en-US" altLang="zh-CN" dirty="0" err="1" smtClean="0"/>
              <a:t>ONLINE</a:t>
            </a:r>
            <a:r>
              <a:rPr lang="en-US" altLang="zh-CN" dirty="0" smtClean="0"/>
              <a:t>    dbserver3   </a:t>
            </a:r>
          </a:p>
          <a:p>
            <a:r>
              <a:rPr lang="en-US" altLang="zh-CN" dirty="0" err="1" smtClean="0"/>
              <a:t>ora</a:t>
            </a:r>
            <a:r>
              <a:rPr lang="en-US" altLang="zh-CN" dirty="0" smtClean="0"/>
              <a:t>....er3.gsd application    ONLINE    </a:t>
            </a:r>
            <a:r>
              <a:rPr lang="en-US" altLang="zh-CN" dirty="0" err="1" smtClean="0"/>
              <a:t>ONLINE</a:t>
            </a:r>
            <a:r>
              <a:rPr lang="en-US" altLang="zh-CN" dirty="0" smtClean="0"/>
              <a:t>    dbserver3   </a:t>
            </a:r>
          </a:p>
          <a:p>
            <a:r>
              <a:rPr lang="en-US" altLang="zh-CN" dirty="0" err="1" smtClean="0"/>
              <a:t>ora</a:t>
            </a:r>
            <a:r>
              <a:rPr lang="en-US" altLang="zh-CN" dirty="0" smtClean="0"/>
              <a:t>....er3.ons application    ONLINE    </a:t>
            </a:r>
            <a:r>
              <a:rPr lang="en-US" altLang="zh-CN" dirty="0" err="1" smtClean="0"/>
              <a:t>ONLINE</a:t>
            </a:r>
            <a:r>
              <a:rPr lang="en-US" altLang="zh-CN" dirty="0" smtClean="0"/>
              <a:t>    dbserver3   </a:t>
            </a:r>
          </a:p>
          <a:p>
            <a:r>
              <a:rPr lang="en-US" altLang="zh-CN" dirty="0" err="1" smtClean="0"/>
              <a:t>ora</a:t>
            </a:r>
            <a:r>
              <a:rPr lang="en-US" altLang="zh-CN" dirty="0" smtClean="0"/>
              <a:t>....er3.vip application    ONLINE    </a:t>
            </a:r>
            <a:r>
              <a:rPr lang="en-US" altLang="zh-CN" dirty="0" err="1" smtClean="0"/>
              <a:t>ONLINE</a:t>
            </a:r>
            <a:r>
              <a:rPr lang="en-US" altLang="zh-CN" dirty="0" smtClean="0"/>
              <a:t>    dbserver3   </a:t>
            </a:r>
          </a:p>
          <a:p>
            <a:r>
              <a:rPr lang="en-US" altLang="zh-CN" dirty="0" err="1" smtClean="0"/>
              <a:t>ora</a:t>
            </a:r>
            <a:r>
              <a:rPr lang="en-US" altLang="zh-CN" dirty="0" smtClean="0"/>
              <a:t>....R4.lsnr application    ONLINE    </a:t>
            </a:r>
            <a:r>
              <a:rPr lang="en-US" altLang="zh-CN" dirty="0" err="1" smtClean="0"/>
              <a:t>ONLINE</a:t>
            </a:r>
            <a:r>
              <a:rPr lang="en-US" altLang="zh-CN" dirty="0" smtClean="0"/>
              <a:t>    dbserver4   </a:t>
            </a:r>
          </a:p>
          <a:p>
            <a:r>
              <a:rPr lang="en-US" altLang="zh-CN" dirty="0" err="1" smtClean="0"/>
              <a:t>ora</a:t>
            </a:r>
            <a:r>
              <a:rPr lang="en-US" altLang="zh-CN" dirty="0" smtClean="0"/>
              <a:t>....er4.gsd application    ONLINE    </a:t>
            </a:r>
            <a:r>
              <a:rPr lang="en-US" altLang="zh-CN" dirty="0" err="1" smtClean="0"/>
              <a:t>ONLINE</a:t>
            </a:r>
            <a:r>
              <a:rPr lang="en-US" altLang="zh-CN" dirty="0" smtClean="0"/>
              <a:t>    dbserver4   </a:t>
            </a:r>
          </a:p>
          <a:p>
            <a:r>
              <a:rPr lang="en-US" altLang="zh-CN" dirty="0" err="1" smtClean="0"/>
              <a:t>ora</a:t>
            </a:r>
            <a:r>
              <a:rPr lang="en-US" altLang="zh-CN" dirty="0" smtClean="0"/>
              <a:t>....er4.ons application    ONLINE    </a:t>
            </a:r>
            <a:r>
              <a:rPr lang="en-US" altLang="zh-CN" dirty="0" err="1" smtClean="0"/>
              <a:t>ONLINE</a:t>
            </a:r>
            <a:r>
              <a:rPr lang="en-US" altLang="zh-CN" dirty="0" smtClean="0"/>
              <a:t>    dbserver4   </a:t>
            </a:r>
          </a:p>
          <a:p>
            <a:r>
              <a:rPr lang="en-US" altLang="zh-CN" dirty="0" err="1" smtClean="0"/>
              <a:t>ora</a:t>
            </a:r>
            <a:r>
              <a:rPr lang="en-US" altLang="zh-CN" dirty="0" smtClean="0"/>
              <a:t>....er4.vip application    ONLINE    </a:t>
            </a:r>
            <a:r>
              <a:rPr lang="en-US" altLang="zh-CN" dirty="0" err="1" smtClean="0"/>
              <a:t>ONLINE</a:t>
            </a:r>
            <a:r>
              <a:rPr lang="en-US" altLang="zh-CN" dirty="0" smtClean="0"/>
              <a:t>    dbserver4   </a:t>
            </a:r>
          </a:p>
          <a:p>
            <a:r>
              <a:rPr lang="en-US" altLang="zh-CN" dirty="0" err="1" smtClean="0"/>
              <a:t>ora</a:t>
            </a:r>
            <a:r>
              <a:rPr lang="en-US" altLang="zh-CN" dirty="0" smtClean="0"/>
              <a:t>....</a:t>
            </a:r>
            <a:r>
              <a:rPr lang="en-US" altLang="zh-CN" dirty="0" err="1" smtClean="0"/>
              <a:t>rtol.db</a:t>
            </a:r>
            <a:r>
              <a:rPr lang="en-US" altLang="zh-CN" dirty="0" smtClean="0"/>
              <a:t> application    ONLINE    </a:t>
            </a:r>
            <a:r>
              <a:rPr lang="en-US" altLang="zh-CN" dirty="0" err="1" smtClean="0"/>
              <a:t>ONLINE</a:t>
            </a:r>
            <a:r>
              <a:rPr lang="en-US" altLang="zh-CN" dirty="0" smtClean="0"/>
              <a:t>    dbserver1   </a:t>
            </a:r>
          </a:p>
          <a:p>
            <a:r>
              <a:rPr lang="en-US" altLang="zh-CN" dirty="0" err="1" smtClean="0"/>
              <a:t>ora</a:t>
            </a:r>
            <a:r>
              <a:rPr lang="en-US" altLang="zh-CN" dirty="0" smtClean="0"/>
              <a:t>....l1.inst application    ONLINE    </a:t>
            </a:r>
            <a:r>
              <a:rPr lang="en-US" altLang="zh-CN" dirty="0" err="1" smtClean="0"/>
              <a:t>ONLINE</a:t>
            </a:r>
            <a:r>
              <a:rPr lang="en-US" altLang="zh-CN" dirty="0" smtClean="0"/>
              <a:t>    dbserver1   </a:t>
            </a:r>
          </a:p>
          <a:p>
            <a:r>
              <a:rPr lang="en-US" altLang="zh-CN" dirty="0" err="1" smtClean="0"/>
              <a:t>ora</a:t>
            </a:r>
            <a:r>
              <a:rPr lang="en-US" altLang="zh-CN" dirty="0" smtClean="0"/>
              <a:t>....l2.inst application    OFFLINE   </a:t>
            </a:r>
            <a:r>
              <a:rPr lang="en-US" altLang="zh-CN" dirty="0" err="1" smtClean="0"/>
              <a:t>OFFLINE</a:t>
            </a:r>
            <a:r>
              <a:rPr lang="en-US" altLang="zh-CN" dirty="0" smtClean="0"/>
              <a:t>               </a:t>
            </a:r>
          </a:p>
          <a:p>
            <a:r>
              <a:rPr lang="en-US" altLang="zh-CN" dirty="0" err="1" smtClean="0"/>
              <a:t>ora</a:t>
            </a:r>
            <a:r>
              <a:rPr lang="en-US" altLang="zh-CN" dirty="0" smtClean="0"/>
              <a:t>....l3.inst application    ONLINE    </a:t>
            </a:r>
            <a:r>
              <a:rPr lang="en-US" altLang="zh-CN" dirty="0" err="1" smtClean="0"/>
              <a:t>ONLINE</a:t>
            </a:r>
            <a:r>
              <a:rPr lang="en-US" altLang="zh-CN" dirty="0" smtClean="0"/>
              <a:t>    dbserver3   </a:t>
            </a:r>
          </a:p>
          <a:p>
            <a:r>
              <a:rPr lang="en-US" altLang="zh-CN" dirty="0" err="1" smtClean="0"/>
              <a:t>ora</a:t>
            </a:r>
            <a:r>
              <a:rPr lang="en-US" altLang="zh-CN" dirty="0" smtClean="0"/>
              <a:t>....l4.inst application    ONLINE    </a:t>
            </a:r>
            <a:r>
              <a:rPr lang="en-US" altLang="zh-CN" dirty="0" err="1" smtClean="0"/>
              <a:t>ONLINE</a:t>
            </a:r>
            <a:r>
              <a:rPr lang="en-US" altLang="zh-CN" dirty="0" smtClean="0"/>
              <a:t>    dbserver4 </a:t>
            </a:r>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27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pPr lvl="1">
              <a:buNone/>
            </a:pPr>
            <a:endParaRPr lang="en-US" altLang="zh-CN" dirty="0" smtClean="0"/>
          </a:p>
          <a:p>
            <a:r>
              <a:rPr lang="en-US" altLang="zh-CN" dirty="0" smtClean="0"/>
              <a:t>/home/oracle&gt;</a:t>
            </a:r>
            <a:r>
              <a:rPr lang="en-US" altLang="zh-CN" dirty="0" err="1" smtClean="0"/>
              <a:t>srvctl</a:t>
            </a:r>
            <a:r>
              <a:rPr lang="en-US" altLang="zh-CN" dirty="0" smtClean="0"/>
              <a:t> add service -d </a:t>
            </a:r>
            <a:r>
              <a:rPr lang="en-US" altLang="zh-CN" dirty="0" err="1" smtClean="0"/>
              <a:t>orcl</a:t>
            </a:r>
            <a:r>
              <a:rPr lang="en-US" altLang="zh-CN" dirty="0" smtClean="0"/>
              <a:t> -s </a:t>
            </a:r>
            <a:r>
              <a:rPr lang="en-US" altLang="zh-CN" dirty="0" err="1" smtClean="0"/>
              <a:t>orclcluster</a:t>
            </a:r>
            <a:r>
              <a:rPr lang="en-US" altLang="zh-CN" dirty="0" smtClean="0"/>
              <a:t> -r "orcl1,orcl2" -P BASIC </a:t>
            </a:r>
          </a:p>
          <a:p>
            <a:endParaRPr lang="en-US" altLang="zh-CN" dirty="0" smtClean="0"/>
          </a:p>
          <a:p>
            <a:r>
              <a:rPr lang="en-US" altLang="zh-CN" dirty="0" smtClean="0"/>
              <a:t>-P </a:t>
            </a:r>
            <a:r>
              <a:rPr lang="en-US" altLang="zh-CN" i="1" dirty="0" err="1" smtClean="0"/>
              <a:t>TAF_policy</a:t>
            </a:r>
            <a:endParaRPr lang="en-US" altLang="zh-CN" i="1" dirty="0" smtClean="0"/>
          </a:p>
          <a:p>
            <a:r>
              <a:rPr lang="en-US" altLang="zh-CN" dirty="0" smtClean="0"/>
              <a:t>The TAF policy (NONE, BASIC, or PRECONNECT). The BASIC and PRECONNECT settings affect the content of the TNS string that Oracle generates.</a:t>
            </a:r>
          </a:p>
          <a:p>
            <a:r>
              <a:rPr lang="en-US" altLang="zh-CN" dirty="0" smtClean="0"/>
              <a:t/>
            </a:r>
            <a:br>
              <a:rPr lang="en-US" altLang="zh-CN" dirty="0" smtClean="0"/>
            </a:br>
            <a:r>
              <a:rPr lang="en-US" altLang="zh-CN" dirty="0" smtClean="0"/>
              <a:t>/home/oracle&gt;</a:t>
            </a:r>
            <a:r>
              <a:rPr lang="en-US" altLang="zh-CN" dirty="0" err="1" smtClean="0"/>
              <a:t>srvctl</a:t>
            </a:r>
            <a:r>
              <a:rPr lang="en-US" altLang="zh-CN" dirty="0" smtClean="0"/>
              <a:t> start service -d </a:t>
            </a:r>
            <a:r>
              <a:rPr lang="en-US" altLang="zh-CN" dirty="0" err="1" smtClean="0"/>
              <a:t>orcl</a:t>
            </a:r>
            <a:r>
              <a:rPr lang="en-US" altLang="zh-CN" dirty="0" smtClean="0"/>
              <a:t> -s </a:t>
            </a:r>
            <a:r>
              <a:rPr lang="en-US" altLang="zh-CN" dirty="0" err="1" smtClean="0"/>
              <a:t>orclcluster</a:t>
            </a:r>
            <a:r>
              <a:rPr lang="en-US" altLang="zh-CN" dirty="0" smtClean="0"/>
              <a:t> </a:t>
            </a:r>
            <a:br>
              <a:rPr lang="en-US" altLang="zh-CN" dirty="0" smtClean="0"/>
            </a:br>
            <a:r>
              <a:rPr lang="en-US" altLang="zh-CN" dirty="0" smtClean="0"/>
              <a:t>/home/oracle&gt; </a:t>
            </a:r>
            <a:r>
              <a:rPr lang="en-US" altLang="zh-CN" dirty="0" err="1" smtClean="0"/>
              <a:t>srvctl</a:t>
            </a:r>
            <a:r>
              <a:rPr lang="en-US" altLang="zh-CN" dirty="0" smtClean="0"/>
              <a:t> </a:t>
            </a:r>
            <a:r>
              <a:rPr lang="en-US" altLang="zh-CN" dirty="0" err="1" smtClean="0"/>
              <a:t>config</a:t>
            </a:r>
            <a:r>
              <a:rPr lang="en-US" altLang="zh-CN" dirty="0" smtClean="0"/>
              <a:t> service -d </a:t>
            </a:r>
            <a:r>
              <a:rPr lang="en-US" altLang="zh-CN" dirty="0" err="1" smtClean="0"/>
              <a:t>orcl</a:t>
            </a:r>
            <a:r>
              <a:rPr lang="en-US" altLang="zh-CN" dirty="0" smtClean="0"/>
              <a:t> </a:t>
            </a:r>
            <a:br>
              <a:rPr lang="en-US" altLang="zh-CN" dirty="0" smtClean="0"/>
            </a:br>
            <a:r>
              <a:rPr lang="en-US" altLang="zh-CN" dirty="0" err="1" smtClean="0"/>
              <a:t>orclcluster</a:t>
            </a:r>
            <a:r>
              <a:rPr lang="en-US" altLang="zh-CN" dirty="0" smtClean="0"/>
              <a:t> PREF: orcl1 orcl2 AVAIL: </a:t>
            </a:r>
            <a:br>
              <a:rPr lang="en-US" altLang="zh-CN" dirty="0" smtClean="0"/>
            </a:br>
            <a:r>
              <a:rPr lang="en-US" altLang="zh-CN" dirty="0" smtClean="0"/>
              <a:t/>
            </a:r>
            <a:br>
              <a:rPr lang="en-US" altLang="zh-CN" dirty="0" smtClean="0"/>
            </a:br>
            <a:r>
              <a:rPr lang="en-US" altLang="zh-CN" dirty="0" smtClean="0"/>
              <a:t>/home/oracle&gt; </a:t>
            </a:r>
            <a:r>
              <a:rPr lang="en-US" altLang="zh-CN" dirty="0" err="1" smtClean="0"/>
              <a:t>srvctl</a:t>
            </a:r>
            <a:r>
              <a:rPr lang="en-US" altLang="zh-CN" dirty="0" smtClean="0"/>
              <a:t> status service -d </a:t>
            </a:r>
            <a:r>
              <a:rPr lang="en-US" altLang="zh-CN" dirty="0" err="1" smtClean="0"/>
              <a:t>orcl</a:t>
            </a:r>
            <a:r>
              <a:rPr lang="en-US" altLang="zh-CN" dirty="0" smtClean="0"/>
              <a:t> </a:t>
            </a:r>
            <a:br>
              <a:rPr lang="en-US" altLang="zh-CN" dirty="0" smtClean="0"/>
            </a:br>
            <a:r>
              <a:rPr lang="en-US" altLang="zh-CN" dirty="0" smtClean="0"/>
              <a:t>Service </a:t>
            </a:r>
            <a:r>
              <a:rPr lang="en-US" altLang="zh-CN" dirty="0" err="1" smtClean="0"/>
              <a:t>orclcluster</a:t>
            </a:r>
            <a:r>
              <a:rPr lang="en-US" altLang="zh-CN" dirty="0" smtClean="0"/>
              <a:t> is running on instance(s) orcl1, orcl2 </a:t>
            </a:r>
            <a:br>
              <a:rPr lang="en-US" altLang="zh-CN" dirty="0" smtClean="0"/>
            </a:br>
            <a:r>
              <a:rPr lang="en-US" altLang="zh-CN" dirty="0" smtClean="0"/>
              <a:t/>
            </a:r>
            <a:br>
              <a:rPr lang="en-US" altLang="zh-CN" dirty="0" smtClean="0"/>
            </a:br>
            <a:r>
              <a:rPr lang="en-US" altLang="zh-CN" dirty="0" err="1" smtClean="0"/>
              <a:t>sql</a:t>
            </a:r>
            <a:r>
              <a:rPr lang="en-US" altLang="zh-CN" dirty="0" smtClean="0"/>
              <a:t>&gt; connect / as </a:t>
            </a:r>
            <a:r>
              <a:rPr lang="en-US" altLang="zh-CN" dirty="0" err="1" smtClean="0"/>
              <a:t>sysdba</a:t>
            </a:r>
            <a:r>
              <a:rPr lang="en-US" altLang="zh-CN" dirty="0" smtClean="0"/>
              <a:t> </a:t>
            </a:r>
            <a:br>
              <a:rPr lang="en-US" altLang="zh-CN" dirty="0" smtClean="0"/>
            </a:br>
            <a:r>
              <a:rPr lang="en-US" altLang="zh-CN" dirty="0" smtClean="0"/>
              <a:t>Connected. </a:t>
            </a:r>
            <a:br>
              <a:rPr lang="en-US" altLang="zh-CN" dirty="0" smtClean="0"/>
            </a:br>
            <a:r>
              <a:rPr lang="en-US" altLang="zh-CN" dirty="0" err="1" smtClean="0"/>
              <a:t>sql</a:t>
            </a:r>
            <a:r>
              <a:rPr lang="en-US" altLang="zh-CN" dirty="0" smtClean="0"/>
              <a:t>&gt; select </a:t>
            </a:r>
            <a:r>
              <a:rPr lang="en-US" altLang="zh-CN" dirty="0" err="1" smtClean="0"/>
              <a:t>name,service_id</a:t>
            </a:r>
            <a:r>
              <a:rPr lang="en-US" altLang="zh-CN" dirty="0" smtClean="0"/>
              <a:t> from </a:t>
            </a:r>
            <a:r>
              <a:rPr lang="en-US" altLang="zh-CN" dirty="0" err="1" smtClean="0"/>
              <a:t>dba_services</a:t>
            </a:r>
            <a:r>
              <a:rPr lang="en-US" altLang="zh-CN" dirty="0" smtClean="0"/>
              <a:t> where name = '</a:t>
            </a:r>
            <a:r>
              <a:rPr lang="en-US" altLang="zh-CN" dirty="0" err="1" smtClean="0"/>
              <a:t>orclcluster</a:t>
            </a:r>
            <a:r>
              <a:rPr lang="en-US" altLang="zh-CN" dirty="0" smtClean="0"/>
              <a:t>'; </a:t>
            </a:r>
            <a:br>
              <a:rPr lang="en-US" altLang="zh-CN" dirty="0" smtClean="0"/>
            </a:br>
            <a:r>
              <a:rPr lang="en-US" altLang="zh-CN" dirty="0" smtClean="0"/>
              <a:t/>
            </a:r>
            <a:br>
              <a:rPr lang="en-US" altLang="zh-CN" dirty="0" smtClean="0"/>
            </a:br>
            <a:r>
              <a:rPr lang="en-US" altLang="zh-CN" dirty="0" smtClean="0"/>
              <a:t>NAME SERVICE_ID </a:t>
            </a:r>
            <a:br>
              <a:rPr lang="en-US" altLang="zh-CN" dirty="0" smtClean="0"/>
            </a:br>
            <a:r>
              <a:rPr lang="en-US" altLang="zh-CN" dirty="0" smtClean="0"/>
              <a:t>------------------------------------------ ---------- </a:t>
            </a:r>
            <a:br>
              <a:rPr lang="en-US" altLang="zh-CN" dirty="0" smtClean="0"/>
            </a:br>
            <a:r>
              <a:rPr lang="en-US" altLang="zh-CN" dirty="0" err="1" smtClean="0"/>
              <a:t>orclcluster</a:t>
            </a:r>
            <a:r>
              <a:rPr lang="en-US" altLang="zh-CN" dirty="0" smtClean="0"/>
              <a:t> 7 </a:t>
            </a:r>
            <a:br>
              <a:rPr lang="en-US" altLang="zh-CN" dirty="0" smtClean="0"/>
            </a:br>
            <a:r>
              <a:rPr lang="en-US" altLang="zh-CN" dirty="0" smtClean="0"/>
              <a:t/>
            </a:r>
            <a:br>
              <a:rPr lang="en-US" altLang="zh-CN" dirty="0" smtClean="0"/>
            </a:br>
            <a:r>
              <a:rPr lang="en-US" altLang="zh-CN" dirty="0" err="1" smtClean="0"/>
              <a:t>sql</a:t>
            </a:r>
            <a:r>
              <a:rPr lang="en-US" altLang="zh-CN" dirty="0" smtClean="0"/>
              <a:t>&gt;select * from </a:t>
            </a:r>
            <a:r>
              <a:rPr lang="en-US" altLang="zh-CN" dirty="0" err="1" smtClean="0"/>
              <a:t>dba_services</a:t>
            </a:r>
            <a:r>
              <a:rPr lang="en-US" altLang="zh-CN" dirty="0" smtClean="0"/>
              <a:t> where </a:t>
            </a:r>
            <a:r>
              <a:rPr lang="en-US" altLang="zh-CN" dirty="0" err="1" smtClean="0"/>
              <a:t>service_id</a:t>
            </a:r>
            <a:r>
              <a:rPr lang="en-US" altLang="zh-CN" dirty="0" smtClean="0"/>
              <a:t> = 7; </a:t>
            </a:r>
            <a:br>
              <a:rPr lang="en-US" altLang="zh-CN" dirty="0" smtClean="0"/>
            </a:br>
            <a:r>
              <a:rPr lang="en-US" altLang="zh-CN" dirty="0" smtClean="0"/>
              <a:t/>
            </a:r>
            <a:br>
              <a:rPr lang="en-US" altLang="zh-CN" dirty="0" smtClean="0"/>
            </a:br>
            <a:r>
              <a:rPr lang="en-US" altLang="zh-CN" dirty="0" smtClean="0"/>
              <a:t>SERVICE_ID 7 </a:t>
            </a:r>
            <a:br>
              <a:rPr lang="en-US" altLang="zh-CN" dirty="0" smtClean="0"/>
            </a:br>
            <a:r>
              <a:rPr lang="en-US" altLang="zh-CN" dirty="0" smtClean="0"/>
              <a:t>NAME </a:t>
            </a:r>
            <a:r>
              <a:rPr lang="en-US" altLang="zh-CN" dirty="0" err="1" smtClean="0"/>
              <a:t>orclcluster</a:t>
            </a:r>
            <a:r>
              <a:rPr lang="en-US" altLang="zh-CN" dirty="0" smtClean="0"/>
              <a:t> </a:t>
            </a:r>
            <a:br>
              <a:rPr lang="en-US" altLang="zh-CN" dirty="0" smtClean="0"/>
            </a:br>
            <a:r>
              <a:rPr lang="en-US" altLang="zh-CN" dirty="0" smtClean="0"/>
              <a:t>NAME_HASH 1662857396 </a:t>
            </a:r>
            <a:br>
              <a:rPr lang="en-US" altLang="zh-CN" dirty="0" smtClean="0"/>
            </a:br>
            <a:r>
              <a:rPr lang="en-US" altLang="zh-CN" dirty="0" smtClean="0"/>
              <a:t>NETWORK_NAME </a:t>
            </a:r>
            <a:r>
              <a:rPr lang="en-US" altLang="zh-CN" dirty="0" err="1" smtClean="0"/>
              <a:t>orclcluster</a:t>
            </a:r>
            <a:r>
              <a:rPr lang="en-US" altLang="zh-CN" dirty="0" smtClean="0"/>
              <a:t> </a:t>
            </a:r>
            <a:br>
              <a:rPr lang="en-US" altLang="zh-CN" dirty="0" smtClean="0"/>
            </a:br>
            <a:r>
              <a:rPr lang="en-US" altLang="zh-CN" dirty="0" smtClean="0"/>
              <a:t>CREATION_DATE 38973.79669 </a:t>
            </a:r>
            <a:br>
              <a:rPr lang="en-US" altLang="zh-CN" dirty="0" smtClean="0"/>
            </a:br>
            <a:r>
              <a:rPr lang="en-US" altLang="zh-CN" dirty="0" smtClean="0"/>
              <a:t>CREATION_DATE_HASH 199340272 </a:t>
            </a:r>
            <a:br>
              <a:rPr lang="en-US" altLang="zh-CN" dirty="0" smtClean="0"/>
            </a:br>
            <a:r>
              <a:rPr lang="en-US" altLang="zh-CN" dirty="0" smtClean="0"/>
              <a:t>FAILOVER_METHOD </a:t>
            </a:r>
            <a:br>
              <a:rPr lang="en-US" altLang="zh-CN" dirty="0" smtClean="0"/>
            </a:br>
            <a:r>
              <a:rPr lang="en-US" altLang="zh-CN" dirty="0" smtClean="0"/>
              <a:t>FAILOVER_TYPE </a:t>
            </a:r>
            <a:br>
              <a:rPr lang="en-US" altLang="zh-CN" dirty="0" smtClean="0"/>
            </a:br>
            <a:r>
              <a:rPr lang="en-US" altLang="zh-CN" dirty="0" smtClean="0"/>
              <a:t>FAILOVER_RETRIES </a:t>
            </a:r>
            <a:br>
              <a:rPr lang="en-US" altLang="zh-CN" dirty="0" smtClean="0"/>
            </a:br>
            <a:r>
              <a:rPr lang="en-US" altLang="zh-CN" dirty="0" smtClean="0"/>
              <a:t>FAILOVER_DELAY </a:t>
            </a:r>
            <a:br>
              <a:rPr lang="en-US" altLang="zh-CN" dirty="0" smtClean="0"/>
            </a:br>
            <a:r>
              <a:rPr lang="en-US" altLang="zh-CN" dirty="0" smtClean="0"/>
              <a:t>MIN_CARDINALITY </a:t>
            </a:r>
            <a:br>
              <a:rPr lang="en-US" altLang="zh-CN" dirty="0" smtClean="0"/>
            </a:br>
            <a:r>
              <a:rPr lang="en-US" altLang="zh-CN" dirty="0" smtClean="0"/>
              <a:t>MAX_CARDINALITY </a:t>
            </a:r>
            <a:br>
              <a:rPr lang="en-US" altLang="zh-CN" dirty="0" smtClean="0"/>
            </a:br>
            <a:r>
              <a:rPr lang="en-US" altLang="zh-CN" dirty="0" smtClean="0"/>
              <a:t>GOAL NONE </a:t>
            </a:r>
            <a:br>
              <a:rPr lang="en-US" altLang="zh-CN" dirty="0" smtClean="0"/>
            </a:br>
            <a:r>
              <a:rPr lang="en-US" altLang="zh-CN" dirty="0" smtClean="0"/>
              <a:t>DTP N </a:t>
            </a:r>
            <a:br>
              <a:rPr lang="en-US" altLang="zh-CN" dirty="0" smtClean="0"/>
            </a:br>
            <a:r>
              <a:rPr lang="en-US" altLang="zh-CN" dirty="0" smtClean="0"/>
              <a:t>ENABLED NO </a:t>
            </a:r>
            <a:br>
              <a:rPr lang="en-US" altLang="zh-CN" dirty="0" smtClean="0"/>
            </a:br>
            <a:r>
              <a:rPr lang="en-US" altLang="zh-CN" dirty="0" smtClean="0"/>
              <a:t>AQ_HA_NOTIFICATIONS NO </a:t>
            </a:r>
            <a:br>
              <a:rPr lang="en-US" altLang="zh-CN" dirty="0" smtClean="0"/>
            </a:br>
            <a:r>
              <a:rPr lang="en-US" altLang="zh-CN" dirty="0" smtClean="0"/>
              <a:t>CLB_GOAL LONG </a:t>
            </a:r>
            <a:br>
              <a:rPr lang="en-US" altLang="zh-CN" dirty="0" smtClean="0"/>
            </a:br>
            <a:r>
              <a:rPr lang="en-US" altLang="zh-CN" dirty="0" smtClean="0"/>
              <a:t/>
            </a:r>
            <a:br>
              <a:rPr lang="en-US" altLang="zh-CN" dirty="0" smtClean="0"/>
            </a:br>
            <a:r>
              <a:rPr lang="en-US" altLang="zh-CN" dirty="0" err="1" smtClean="0"/>
              <a:t>sql</a:t>
            </a:r>
            <a:r>
              <a:rPr lang="en-US" altLang="zh-CN" dirty="0" smtClean="0"/>
              <a:t>&gt;execute </a:t>
            </a:r>
            <a:r>
              <a:rPr lang="en-US" altLang="zh-CN" b="1" dirty="0" err="1" smtClean="0"/>
              <a:t>dbms_service.modify_service</a:t>
            </a:r>
            <a:r>
              <a:rPr lang="en-US" altLang="zh-CN" dirty="0" smtClean="0"/>
              <a:t> </a:t>
            </a:r>
            <a:br>
              <a:rPr lang="en-US" altLang="zh-CN" dirty="0" smtClean="0"/>
            </a:br>
            <a:r>
              <a:rPr lang="en-US" altLang="zh-CN" dirty="0" smtClean="0"/>
              <a:t>(</a:t>
            </a:r>
            <a:r>
              <a:rPr lang="en-US" altLang="zh-CN" dirty="0" err="1" smtClean="0"/>
              <a:t>service_name</a:t>
            </a:r>
            <a:r>
              <a:rPr lang="en-US" altLang="zh-CN" dirty="0" smtClean="0"/>
              <a:t> =&gt; '</a:t>
            </a:r>
            <a:r>
              <a:rPr lang="en-US" altLang="zh-CN" dirty="0" err="1" smtClean="0"/>
              <a:t>orclcluster</a:t>
            </a:r>
            <a:r>
              <a:rPr lang="en-US" altLang="zh-CN" dirty="0" smtClean="0"/>
              <a:t>', </a:t>
            </a:r>
            <a:br>
              <a:rPr lang="en-US" altLang="zh-CN" dirty="0" smtClean="0"/>
            </a:br>
            <a:r>
              <a:rPr lang="en-US" altLang="zh-CN" dirty="0" smtClean="0"/>
              <a:t>goal =&gt; DBMS_SERVICE.GOAL_SERVICE_TIME, </a:t>
            </a:r>
            <a:br>
              <a:rPr lang="en-US" altLang="zh-CN" dirty="0" smtClean="0"/>
            </a:br>
            <a:r>
              <a:rPr lang="en-US" altLang="zh-CN" dirty="0" err="1" smtClean="0"/>
              <a:t>clb_goal</a:t>
            </a:r>
            <a:r>
              <a:rPr lang="en-US" altLang="zh-CN" dirty="0" smtClean="0"/>
              <a:t> =&gt; </a:t>
            </a:r>
            <a:r>
              <a:rPr lang="en-US" altLang="zh-CN" dirty="0" err="1" smtClean="0"/>
              <a:t>dbms_service.CLB_GOAL_SHORT</a:t>
            </a:r>
            <a:r>
              <a:rPr lang="en-US" altLang="zh-CN" dirty="0" smtClean="0"/>
              <a:t>, </a:t>
            </a:r>
            <a:br>
              <a:rPr lang="en-US" altLang="zh-CN" dirty="0" smtClean="0"/>
            </a:br>
            <a:r>
              <a:rPr lang="en-US" altLang="zh-CN" dirty="0" err="1" smtClean="0"/>
              <a:t>failover_method</a:t>
            </a:r>
            <a:r>
              <a:rPr lang="en-US" altLang="zh-CN" dirty="0" smtClean="0"/>
              <a:t> =&gt; </a:t>
            </a:r>
            <a:r>
              <a:rPr lang="en-US" altLang="zh-CN" dirty="0" err="1" smtClean="0"/>
              <a:t>dbms_service.FAILOVER_METHOD_BASIC</a:t>
            </a:r>
            <a:r>
              <a:rPr lang="en-US" altLang="zh-CN" dirty="0" smtClean="0"/>
              <a:t>, </a:t>
            </a:r>
            <a:br>
              <a:rPr lang="en-US" altLang="zh-CN" dirty="0" smtClean="0"/>
            </a:br>
            <a:r>
              <a:rPr lang="en-US" altLang="zh-CN" dirty="0" err="1" smtClean="0"/>
              <a:t>failover_type</a:t>
            </a:r>
            <a:r>
              <a:rPr lang="en-US" altLang="zh-CN" dirty="0" smtClean="0"/>
              <a:t> =&gt; </a:t>
            </a:r>
            <a:r>
              <a:rPr lang="en-US" altLang="zh-CN" dirty="0" err="1" smtClean="0"/>
              <a:t>dbms_service.FAILOVER_TYPE_SESSION</a:t>
            </a:r>
            <a:r>
              <a:rPr lang="en-US" altLang="zh-CN" dirty="0" smtClean="0"/>
              <a:t>, </a:t>
            </a:r>
            <a:br>
              <a:rPr lang="en-US" altLang="zh-CN" dirty="0" smtClean="0"/>
            </a:br>
            <a:r>
              <a:rPr lang="en-US" altLang="zh-CN" dirty="0" err="1" smtClean="0"/>
              <a:t>failover_retries</a:t>
            </a:r>
            <a:r>
              <a:rPr lang="en-US" altLang="zh-CN" dirty="0" smtClean="0"/>
              <a:t> =&gt; 20 , </a:t>
            </a:r>
            <a:br>
              <a:rPr lang="en-US" altLang="zh-CN" dirty="0" smtClean="0"/>
            </a:br>
            <a:r>
              <a:rPr lang="en-US" altLang="zh-CN" dirty="0" err="1" smtClean="0"/>
              <a:t>failover_delay</a:t>
            </a:r>
            <a:r>
              <a:rPr lang="en-US" altLang="zh-CN" dirty="0" smtClean="0"/>
              <a:t> =&gt; 5, </a:t>
            </a:r>
            <a:br>
              <a:rPr lang="en-US" altLang="zh-CN" dirty="0" smtClean="0"/>
            </a:br>
            <a:r>
              <a:rPr lang="en-US" altLang="zh-CN" dirty="0" err="1" smtClean="0"/>
              <a:t>aq_ha_notifications</a:t>
            </a:r>
            <a:r>
              <a:rPr lang="en-US" altLang="zh-CN" dirty="0" smtClean="0"/>
              <a:t> =&gt; true ); </a:t>
            </a:r>
            <a:br>
              <a:rPr lang="en-US" altLang="zh-CN" dirty="0" smtClean="0"/>
            </a:br>
            <a:r>
              <a:rPr lang="en-US" altLang="zh-CN" dirty="0" smtClean="0"/>
              <a:t/>
            </a:r>
            <a:br>
              <a:rPr lang="en-US" altLang="zh-CN" dirty="0" smtClean="0"/>
            </a:br>
            <a:r>
              <a:rPr lang="en-US" altLang="zh-CN" b="1" dirty="0" smtClean="0"/>
              <a:t>Note: Above command should be in one line </a:t>
            </a:r>
          </a:p>
          <a:p>
            <a:endParaRPr lang="en-US" altLang="zh-CN" b="1" dirty="0" smtClean="0"/>
          </a:p>
          <a:p>
            <a:r>
              <a:rPr lang="en-US" altLang="zh-CN" dirty="0" err="1" smtClean="0"/>
              <a:t>sql</a:t>
            </a:r>
            <a:r>
              <a:rPr lang="en-US" altLang="zh-CN" dirty="0" smtClean="0"/>
              <a:t>&gt;select * from </a:t>
            </a:r>
            <a:r>
              <a:rPr lang="en-US" altLang="zh-CN" dirty="0" err="1" smtClean="0"/>
              <a:t>dba_services</a:t>
            </a:r>
            <a:r>
              <a:rPr lang="en-US" altLang="zh-CN" dirty="0" smtClean="0"/>
              <a:t> where </a:t>
            </a:r>
            <a:r>
              <a:rPr lang="en-US" altLang="zh-CN" dirty="0" err="1" smtClean="0"/>
              <a:t>service_id</a:t>
            </a:r>
            <a:r>
              <a:rPr lang="en-US" altLang="zh-CN" dirty="0" smtClean="0"/>
              <a:t> = 7; </a:t>
            </a:r>
            <a:br>
              <a:rPr lang="en-US" altLang="zh-CN" dirty="0" smtClean="0"/>
            </a:br>
            <a:r>
              <a:rPr lang="en-US" altLang="zh-CN" dirty="0" smtClean="0"/>
              <a:t/>
            </a:r>
            <a:br>
              <a:rPr lang="en-US" altLang="zh-CN" dirty="0" smtClean="0"/>
            </a:br>
            <a:r>
              <a:rPr lang="en-US" altLang="zh-CN" dirty="0" smtClean="0"/>
              <a:t>SERVICE_ID 7 </a:t>
            </a:r>
            <a:br>
              <a:rPr lang="en-US" altLang="zh-CN" dirty="0" smtClean="0"/>
            </a:br>
            <a:r>
              <a:rPr lang="en-US" altLang="zh-CN" dirty="0" smtClean="0"/>
              <a:t>NAME </a:t>
            </a:r>
            <a:r>
              <a:rPr lang="en-US" altLang="zh-CN" dirty="0" err="1" smtClean="0"/>
              <a:t>orclcluster</a:t>
            </a:r>
            <a:r>
              <a:rPr lang="en-US" altLang="zh-CN" dirty="0" smtClean="0"/>
              <a:t> </a:t>
            </a:r>
            <a:br>
              <a:rPr lang="en-US" altLang="zh-CN" dirty="0" smtClean="0"/>
            </a:br>
            <a:r>
              <a:rPr lang="en-US" altLang="zh-CN" dirty="0" smtClean="0"/>
              <a:t>NAME_HASH 1662857396 </a:t>
            </a:r>
            <a:br>
              <a:rPr lang="en-US" altLang="zh-CN" dirty="0" smtClean="0"/>
            </a:br>
            <a:r>
              <a:rPr lang="en-US" altLang="zh-CN" dirty="0" smtClean="0"/>
              <a:t>NETWORK_NAME </a:t>
            </a:r>
            <a:r>
              <a:rPr lang="en-US" altLang="zh-CN" dirty="0" err="1" smtClean="0"/>
              <a:t>orclcluster</a:t>
            </a:r>
            <a:r>
              <a:rPr lang="en-US" altLang="zh-CN" dirty="0" smtClean="0"/>
              <a:t> </a:t>
            </a:r>
            <a:br>
              <a:rPr lang="en-US" altLang="zh-CN" dirty="0" smtClean="0"/>
            </a:br>
            <a:r>
              <a:rPr lang="en-US" altLang="zh-CN" dirty="0" smtClean="0"/>
              <a:t>CREATION_DATE 38973.79669 </a:t>
            </a:r>
            <a:br>
              <a:rPr lang="en-US" altLang="zh-CN" dirty="0" smtClean="0"/>
            </a:br>
            <a:r>
              <a:rPr lang="en-US" altLang="zh-CN" dirty="0" smtClean="0"/>
              <a:t>CREATION_DATE_HASH 199340272 </a:t>
            </a:r>
            <a:br>
              <a:rPr lang="en-US" altLang="zh-CN" dirty="0" smtClean="0"/>
            </a:br>
            <a:r>
              <a:rPr lang="en-US" altLang="zh-CN" dirty="0" smtClean="0"/>
              <a:t>FAILOVER_METHOD BASIC </a:t>
            </a:r>
            <a:br>
              <a:rPr lang="en-US" altLang="zh-CN" dirty="0" smtClean="0"/>
            </a:br>
            <a:r>
              <a:rPr lang="en-US" altLang="zh-CN" dirty="0" smtClean="0"/>
              <a:t>FAILOVER_TYPE SESSION </a:t>
            </a:r>
            <a:br>
              <a:rPr lang="en-US" altLang="zh-CN" dirty="0" smtClean="0"/>
            </a:br>
            <a:r>
              <a:rPr lang="en-US" altLang="zh-CN" dirty="0" smtClean="0"/>
              <a:t>FAILOVER_RETRIES 20 </a:t>
            </a:r>
            <a:br>
              <a:rPr lang="en-US" altLang="zh-CN" dirty="0" smtClean="0"/>
            </a:br>
            <a:r>
              <a:rPr lang="en-US" altLang="zh-CN" dirty="0" smtClean="0"/>
              <a:t>FAILOVER_DELAY 5 </a:t>
            </a:r>
            <a:br>
              <a:rPr lang="en-US" altLang="zh-CN" dirty="0" smtClean="0"/>
            </a:br>
            <a:r>
              <a:rPr lang="en-US" altLang="zh-CN" dirty="0" smtClean="0"/>
              <a:t>MIN_CARDINALITY </a:t>
            </a:r>
            <a:br>
              <a:rPr lang="en-US" altLang="zh-CN" dirty="0" smtClean="0"/>
            </a:br>
            <a:r>
              <a:rPr lang="en-US" altLang="zh-CN" dirty="0" smtClean="0"/>
              <a:t>MAX_CARDINALITY </a:t>
            </a:r>
            <a:br>
              <a:rPr lang="en-US" altLang="zh-CN" dirty="0" smtClean="0"/>
            </a:br>
            <a:r>
              <a:rPr lang="en-US" altLang="zh-CN" dirty="0" smtClean="0"/>
              <a:t>GOAL SERVICE_TIME </a:t>
            </a:r>
            <a:br>
              <a:rPr lang="en-US" altLang="zh-CN" dirty="0" smtClean="0"/>
            </a:br>
            <a:r>
              <a:rPr lang="en-US" altLang="zh-CN" dirty="0" smtClean="0"/>
              <a:t>DTP N </a:t>
            </a:r>
            <a:br>
              <a:rPr lang="en-US" altLang="zh-CN" dirty="0" smtClean="0"/>
            </a:br>
            <a:r>
              <a:rPr lang="en-US" altLang="zh-CN" dirty="0" smtClean="0"/>
              <a:t>ENABLED NO </a:t>
            </a:r>
            <a:br>
              <a:rPr lang="en-US" altLang="zh-CN" dirty="0" smtClean="0"/>
            </a:br>
            <a:r>
              <a:rPr lang="en-US" altLang="zh-CN" dirty="0" smtClean="0"/>
              <a:t>AQ_HA_NOTIFICATIONS YES </a:t>
            </a:r>
            <a:br>
              <a:rPr lang="en-US" altLang="zh-CN" dirty="0" smtClean="0"/>
            </a:br>
            <a:r>
              <a:rPr lang="en-US" altLang="zh-CN" dirty="0" smtClean="0"/>
              <a:t>CLB_GOAL SHORT</a:t>
            </a:r>
          </a:p>
          <a:p>
            <a:endParaRPr lang="en-US" altLang="zh-CN" dirty="0" smtClean="0"/>
          </a:p>
          <a:p>
            <a:endParaRPr lang="en-US" altLang="zh-CN" dirty="0" smtClean="0"/>
          </a:p>
          <a:p>
            <a:r>
              <a:rPr lang="en-US" altLang="zh-CN" dirty="0" smtClean="0"/>
              <a:t>Client</a:t>
            </a:r>
            <a:r>
              <a:rPr lang="en-US" altLang="zh-CN" baseline="0" dirty="0" smtClean="0"/>
              <a:t>-side tnsnames.ora:</a:t>
            </a:r>
          </a:p>
          <a:p>
            <a:endParaRPr lang="en-US" altLang="zh-CN" baseline="0" dirty="0" smtClean="0"/>
          </a:p>
          <a:p>
            <a:pPr lvl="0">
              <a:buNone/>
            </a:pPr>
            <a:r>
              <a:rPr lang="en-US" altLang="zh-CN" sz="1200" dirty="0" smtClean="0"/>
              <a:t>RACDB =</a:t>
            </a:r>
          </a:p>
          <a:p>
            <a:pPr lvl="0">
              <a:buNone/>
            </a:pPr>
            <a:r>
              <a:rPr lang="en-US" altLang="zh-CN" sz="1200" dirty="0" smtClean="0"/>
              <a:t>  (DESCRIPTION =</a:t>
            </a:r>
          </a:p>
          <a:p>
            <a:pPr lvl="0">
              <a:buNone/>
            </a:pPr>
            <a:r>
              <a:rPr lang="en-US" altLang="zh-CN" sz="1200" dirty="0" smtClean="0"/>
              <a:t>    (ADDRESS_LIST =</a:t>
            </a:r>
          </a:p>
          <a:p>
            <a:pPr lvl="0">
              <a:buNone/>
            </a:pPr>
            <a:r>
              <a:rPr lang="en-US" altLang="zh-CN" sz="1200" dirty="0" smtClean="0"/>
              <a:t>      (ADDRESS = (PROTOCOL = TCP)(HOST = vip1)(PORT = 1521))</a:t>
            </a:r>
          </a:p>
          <a:p>
            <a:pPr lvl="0">
              <a:buNone/>
            </a:pPr>
            <a:r>
              <a:rPr lang="en-US" altLang="zh-CN" sz="1200" dirty="0" smtClean="0"/>
              <a:t>      (ADDRESS = (PROTOCOL = TCP)(HOST = vip2)(PORT = 1521))</a:t>
            </a:r>
          </a:p>
          <a:p>
            <a:pPr lvl="0">
              <a:buNone/>
            </a:pPr>
            <a:r>
              <a:rPr lang="en-US" altLang="zh-CN" sz="1200" dirty="0" smtClean="0"/>
              <a:t>      (ADDRESS = (PROTOCOL = TCP)(HOST = vip3)(PORT = 1521))</a:t>
            </a:r>
            <a:endParaRPr lang="en-US" altLang="zh-CN" sz="1200" dirty="0" smtClean="0">
              <a:solidFill>
                <a:srgbClr val="7030A0"/>
              </a:solidFill>
            </a:endParaRPr>
          </a:p>
          <a:p>
            <a:pPr lvl="0">
              <a:buNone/>
            </a:pPr>
            <a:r>
              <a:rPr lang="en-US" altLang="zh-CN" sz="1200" dirty="0" smtClean="0"/>
              <a:t>    )</a:t>
            </a:r>
          </a:p>
          <a:p>
            <a:pPr lvl="0">
              <a:buNone/>
            </a:pPr>
            <a:r>
              <a:rPr lang="en-US" altLang="zh-CN" sz="1200" dirty="0" smtClean="0"/>
              <a:t>    (CONNECT_DATA =</a:t>
            </a:r>
          </a:p>
          <a:p>
            <a:pPr lvl="0">
              <a:buNone/>
            </a:pPr>
            <a:r>
              <a:rPr lang="en-US" altLang="zh-CN" sz="1200" dirty="0" smtClean="0"/>
              <a:t>      </a:t>
            </a:r>
            <a:r>
              <a:rPr lang="en-US" altLang="zh-CN" sz="1200" b="1" dirty="0" smtClean="0">
                <a:solidFill>
                  <a:srgbClr val="7030A0"/>
                </a:solidFill>
              </a:rPr>
              <a:t>(SERVICE_NAME = </a:t>
            </a:r>
            <a:r>
              <a:rPr lang="en-US" altLang="zh-CN" sz="1200" b="1" dirty="0" err="1" smtClean="0">
                <a:solidFill>
                  <a:srgbClr val="7030A0"/>
                </a:solidFill>
              </a:rPr>
              <a:t>orclcluster</a:t>
            </a:r>
            <a:r>
              <a:rPr lang="en-US" altLang="zh-CN" sz="1200" b="1" dirty="0" smtClean="0">
                <a:solidFill>
                  <a:srgbClr val="7030A0"/>
                </a:solidFill>
              </a:rPr>
              <a:t>)</a:t>
            </a:r>
          </a:p>
          <a:p>
            <a:pPr lvl="0">
              <a:buNone/>
            </a:pPr>
            <a:r>
              <a:rPr lang="en-US" altLang="zh-CN" sz="1200" dirty="0" smtClean="0"/>
              <a:t>    )</a:t>
            </a:r>
          </a:p>
          <a:p>
            <a:pPr lvl="0">
              <a:buNone/>
            </a:pPr>
            <a:r>
              <a:rPr lang="en-US" altLang="zh-CN" sz="1200" dirty="0" smtClean="0"/>
              <a:t>  )</a:t>
            </a:r>
            <a:r>
              <a:rPr lang="en-US" altLang="zh-CN" dirty="0" smtClean="0"/>
              <a:t>  </a:t>
            </a:r>
            <a:br>
              <a:rPr lang="en-US" altLang="zh-CN" dirty="0" smtClean="0"/>
            </a:b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28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smtClean="0"/>
              <a:t>ecprod2*prod2-/oracle &gt;</a:t>
            </a:r>
            <a:r>
              <a:rPr lang="en-US" altLang="zh-CN" dirty="0" err="1" smtClean="0"/>
              <a:t>srvctl</a:t>
            </a:r>
            <a:r>
              <a:rPr lang="en-US" altLang="zh-CN" dirty="0" smtClean="0"/>
              <a:t> stop instance -d prod -</a:t>
            </a:r>
            <a:r>
              <a:rPr lang="en-US" altLang="zh-CN" dirty="0" err="1" smtClean="0"/>
              <a:t>i</a:t>
            </a:r>
            <a:r>
              <a:rPr lang="en-US" altLang="zh-CN" dirty="0" smtClean="0"/>
              <a:t> prod2</a:t>
            </a:r>
          </a:p>
          <a:p>
            <a:endParaRPr lang="en-US" altLang="zh-CN" dirty="0" smtClean="0"/>
          </a:p>
          <a:p>
            <a:r>
              <a:rPr lang="en-US" altLang="zh-CN" dirty="0" smtClean="0"/>
              <a:t>ecprod2*prod2-/oracle &gt;</a:t>
            </a:r>
            <a:r>
              <a:rPr lang="en-US" altLang="zh-CN" dirty="0" err="1" smtClean="0"/>
              <a:t>lsnrctl</a:t>
            </a:r>
            <a:r>
              <a:rPr lang="en-US" altLang="zh-CN" dirty="0" smtClean="0"/>
              <a:t> status LISTENER_PROD2</a:t>
            </a:r>
          </a:p>
          <a:p>
            <a:endParaRPr lang="en-US" altLang="zh-CN" dirty="0" smtClean="0"/>
          </a:p>
          <a:p>
            <a:r>
              <a:rPr lang="en-US" altLang="zh-CN" dirty="0" smtClean="0"/>
              <a:t>LSNRCTL for HPUX: Version 9.2.0.8.0 - Production on 17-NOV-2009 20:51:51</a:t>
            </a:r>
          </a:p>
          <a:p>
            <a:endParaRPr lang="en-US" altLang="zh-CN" dirty="0" smtClean="0"/>
          </a:p>
          <a:p>
            <a:r>
              <a:rPr lang="en-US" altLang="zh-CN" dirty="0" smtClean="0"/>
              <a:t>Copyright (c) 1991, 2006, Oracle Corporation.  All rights reserved.</a:t>
            </a:r>
          </a:p>
          <a:p>
            <a:endParaRPr lang="en-US" altLang="zh-CN" dirty="0" smtClean="0"/>
          </a:p>
          <a:p>
            <a:r>
              <a:rPr lang="en-US" altLang="zh-CN" dirty="0" smtClean="0"/>
              <a:t>Connecting to (DESCRIPTION=(ADDRESS=(PROTOCOL=TCP)(HOST=ecprod2db)(PORT=1521)))</a:t>
            </a:r>
          </a:p>
          <a:p>
            <a:r>
              <a:rPr lang="en-US" altLang="zh-CN" dirty="0" smtClean="0"/>
              <a:t>STATUS of the LISTENER</a:t>
            </a:r>
          </a:p>
          <a:p>
            <a:r>
              <a:rPr lang="en-US" altLang="zh-CN" dirty="0" smtClean="0"/>
              <a:t>------------------------</a:t>
            </a:r>
          </a:p>
          <a:p>
            <a:r>
              <a:rPr lang="en-US" altLang="zh-CN" dirty="0" smtClean="0"/>
              <a:t>Alias                     LISTENER_PROD2</a:t>
            </a:r>
          </a:p>
          <a:p>
            <a:r>
              <a:rPr lang="en-US" altLang="zh-CN" dirty="0" smtClean="0"/>
              <a:t>Version                   TNSLSNR for HPUX: Version 9.2.0.8.0 - Production</a:t>
            </a:r>
          </a:p>
          <a:p>
            <a:r>
              <a:rPr lang="en-US" altLang="zh-CN" dirty="0" smtClean="0"/>
              <a:t>Start Date                16-NOV-2009 18:25:37</a:t>
            </a:r>
          </a:p>
          <a:p>
            <a:r>
              <a:rPr lang="en-US" altLang="zh-CN" dirty="0" smtClean="0"/>
              <a:t>Uptime                    1 days 2 hr. 26 min. 14 sec</a:t>
            </a:r>
          </a:p>
          <a:p>
            <a:r>
              <a:rPr lang="en-US" altLang="zh-CN" dirty="0" smtClean="0"/>
              <a:t>Trace Level               off</a:t>
            </a:r>
          </a:p>
          <a:p>
            <a:r>
              <a:rPr lang="en-US" altLang="zh-CN" dirty="0" smtClean="0"/>
              <a:t>Security                  OFF</a:t>
            </a:r>
          </a:p>
          <a:p>
            <a:r>
              <a:rPr lang="en-US" altLang="zh-CN" dirty="0" smtClean="0"/>
              <a:t>SNMP                      OFF</a:t>
            </a:r>
          </a:p>
          <a:p>
            <a:r>
              <a:rPr lang="en-US" altLang="zh-CN" dirty="0" smtClean="0"/>
              <a:t>Listener Parameter File   /oracle/product/9.2/network/admin/listener.ora</a:t>
            </a:r>
          </a:p>
          <a:p>
            <a:r>
              <a:rPr lang="en-US" altLang="zh-CN" dirty="0" smtClean="0"/>
              <a:t>Listener Log File         /oracle/product/9.2/network/log/listener_prod2.log</a:t>
            </a:r>
          </a:p>
          <a:p>
            <a:r>
              <a:rPr lang="en-US" altLang="zh-CN" dirty="0" smtClean="0"/>
              <a:t>Listening Endpoints Summary...</a:t>
            </a:r>
          </a:p>
          <a:p>
            <a:r>
              <a:rPr lang="en-US" altLang="zh-CN" dirty="0" smtClean="0"/>
              <a:t>  (DESCRIPTION=(ADDRESS=(PROTOCOL=</a:t>
            </a:r>
            <a:r>
              <a:rPr lang="en-US" altLang="zh-CN" dirty="0" err="1" smtClean="0"/>
              <a:t>tcp</a:t>
            </a:r>
            <a:r>
              <a:rPr lang="en-US" altLang="zh-CN" dirty="0" smtClean="0"/>
              <a:t>)(HOST=11.201.3.139)(PORT=1521)))</a:t>
            </a:r>
          </a:p>
          <a:p>
            <a:r>
              <a:rPr lang="en-US" altLang="zh-CN" dirty="0" smtClean="0"/>
              <a:t>Services Summary...</a:t>
            </a:r>
          </a:p>
          <a:p>
            <a:r>
              <a:rPr lang="en-US" altLang="zh-CN" dirty="0" smtClean="0"/>
              <a:t>Service "prod" has 1 instance(s).</a:t>
            </a:r>
          </a:p>
          <a:p>
            <a:r>
              <a:rPr lang="en-US" altLang="zh-CN" dirty="0" smtClean="0"/>
              <a:t>  Instance "prod2", status UNKNOWN, has 1 handler(s) for this service...</a:t>
            </a:r>
          </a:p>
          <a:p>
            <a:r>
              <a:rPr lang="en-US" altLang="zh-CN" dirty="0" smtClean="0"/>
              <a:t>The command completed successfully                                                           </a:t>
            </a:r>
          </a:p>
          <a:p>
            <a:endParaRPr lang="en-US" altLang="zh-CN" dirty="0" smtClean="0"/>
          </a:p>
          <a:p>
            <a:r>
              <a:rPr lang="en-US" altLang="zh-CN" dirty="0" smtClean="0"/>
              <a:t>PROD  =</a:t>
            </a:r>
          </a:p>
          <a:p>
            <a:r>
              <a:rPr lang="en-US" altLang="zh-CN" dirty="0" smtClean="0"/>
              <a:t>  (DESCRIPTION =</a:t>
            </a:r>
          </a:p>
          <a:p>
            <a:r>
              <a:rPr lang="en-US" altLang="zh-CN" dirty="0" smtClean="0"/>
              <a:t>    (ADDRESS_LIST =</a:t>
            </a:r>
          </a:p>
          <a:p>
            <a:r>
              <a:rPr lang="en-US" altLang="zh-CN" dirty="0" smtClean="0"/>
              <a:t>      (ADDRESS = (PROTOCOL = TCP)(HOST = 11.201.3.139)(PORT = 1521))</a:t>
            </a:r>
          </a:p>
          <a:p>
            <a:r>
              <a:rPr lang="en-US" altLang="zh-CN" dirty="0" smtClean="0"/>
              <a:t>      (ADDRESS = (PROTOCOL = TCP)(HOST = 11.201.3.131)(PORT = 1521))</a:t>
            </a:r>
          </a:p>
          <a:p>
            <a:r>
              <a:rPr lang="en-US" altLang="zh-CN" dirty="0" smtClean="0"/>
              <a:t>      (LOAD_BALANCE = yes)</a:t>
            </a:r>
          </a:p>
          <a:p>
            <a:r>
              <a:rPr lang="en-US" altLang="zh-CN" dirty="0" smtClean="0"/>
              <a:t>    )</a:t>
            </a:r>
          </a:p>
          <a:p>
            <a:r>
              <a:rPr lang="en-US" altLang="zh-CN" dirty="0" smtClean="0"/>
              <a:t>    (CONNECT_DATA =</a:t>
            </a:r>
          </a:p>
          <a:p>
            <a:r>
              <a:rPr lang="en-US" altLang="zh-CN" dirty="0" smtClean="0"/>
              <a:t>      (SERVICE_NAME = prod)</a:t>
            </a:r>
          </a:p>
          <a:p>
            <a:r>
              <a:rPr lang="en-US" altLang="zh-CN" dirty="0" smtClean="0"/>
              <a:t>      (FAILOVER_MODE=</a:t>
            </a:r>
          </a:p>
          <a:p>
            <a:r>
              <a:rPr lang="en-US" altLang="zh-CN" dirty="0" smtClean="0"/>
              <a:t>       (TYPE=SELECT)</a:t>
            </a:r>
          </a:p>
          <a:p>
            <a:r>
              <a:rPr lang="en-US" altLang="zh-CN" dirty="0" smtClean="0"/>
              <a:t>       (METHOD=BASIC))</a:t>
            </a:r>
          </a:p>
          <a:p>
            <a:r>
              <a:rPr lang="en-US" altLang="zh-CN" dirty="0" smtClean="0"/>
              <a:t>    )</a:t>
            </a:r>
          </a:p>
          <a:p>
            <a:r>
              <a:rPr lang="en-US" altLang="zh-CN" dirty="0" smtClean="0"/>
              <a:t>  )</a:t>
            </a:r>
          </a:p>
          <a:p>
            <a:endParaRPr lang="en-US" altLang="zh-CN" dirty="0" smtClean="0"/>
          </a:p>
          <a:p>
            <a:r>
              <a:rPr lang="en-US" altLang="zh-CN" dirty="0" smtClean="0"/>
              <a:t>$ </a:t>
            </a:r>
            <a:r>
              <a:rPr lang="en-US" altLang="zh-CN" dirty="0" err="1" smtClean="0"/>
              <a:t>sqlplus</a:t>
            </a:r>
            <a:r>
              <a:rPr lang="en-US" altLang="zh-CN" dirty="0" smtClean="0"/>
              <a:t> system/</a:t>
            </a:r>
            <a:r>
              <a:rPr lang="en-US" altLang="zh-CN" dirty="0" err="1" smtClean="0"/>
              <a:t>oracle@prod</a:t>
            </a:r>
            <a:r>
              <a:rPr lang="en-US" altLang="zh-CN" dirty="0" smtClean="0"/>
              <a:t> </a:t>
            </a:r>
          </a:p>
          <a:p>
            <a:endParaRPr lang="en-US" altLang="zh-CN" dirty="0" smtClean="0"/>
          </a:p>
          <a:p>
            <a:r>
              <a:rPr lang="en-US" altLang="zh-CN" dirty="0" smtClean="0"/>
              <a:t>SQL*Plus: Release 9.2.0.8.0 - Production on Tue Nov 17 20:52:09 2009</a:t>
            </a:r>
          </a:p>
          <a:p>
            <a:endParaRPr lang="en-US" altLang="zh-CN" dirty="0" smtClean="0"/>
          </a:p>
          <a:p>
            <a:r>
              <a:rPr lang="en-US" altLang="zh-CN" dirty="0" smtClean="0"/>
              <a:t>Copyright (c) 1982, 2002, Oracle Corporation.  All rights reserved.</a:t>
            </a:r>
          </a:p>
          <a:p>
            <a:endParaRPr lang="en-US" altLang="zh-CN" dirty="0" smtClean="0"/>
          </a:p>
          <a:p>
            <a:r>
              <a:rPr lang="en-US" altLang="zh-CN" dirty="0" smtClean="0"/>
              <a:t>ERROR:</a:t>
            </a:r>
          </a:p>
          <a:p>
            <a:r>
              <a:rPr lang="en-US" altLang="zh-CN" dirty="0" smtClean="0"/>
              <a:t>ORA-01034: ORACLE not available</a:t>
            </a:r>
          </a:p>
          <a:p>
            <a:r>
              <a:rPr lang="en-US" altLang="zh-CN" dirty="0" smtClean="0"/>
              <a:t>ORA-27101: shared memory realm does not exist</a:t>
            </a:r>
          </a:p>
          <a:p>
            <a:r>
              <a:rPr lang="en-US" altLang="zh-CN" dirty="0" smtClean="0"/>
              <a:t>HPUX-ia64 Error: 2: No such file or directory</a:t>
            </a:r>
          </a:p>
          <a:p>
            <a:endParaRPr lang="en-US" altLang="zh-CN" dirty="0" smtClean="0"/>
          </a:p>
          <a:p>
            <a:r>
              <a:rPr lang="en-US" altLang="zh-CN" dirty="0" smtClean="0"/>
              <a:t>$ </a:t>
            </a:r>
            <a:r>
              <a:rPr lang="en-US" altLang="zh-CN" dirty="0" err="1" smtClean="0"/>
              <a:t>sqlplus</a:t>
            </a:r>
            <a:r>
              <a:rPr lang="en-US" altLang="zh-CN" dirty="0" smtClean="0"/>
              <a:t> system/</a:t>
            </a:r>
            <a:r>
              <a:rPr lang="en-US" altLang="zh-CN" dirty="0" err="1" smtClean="0"/>
              <a:t>oracle@prod</a:t>
            </a:r>
            <a:r>
              <a:rPr lang="en-US" altLang="zh-CN" dirty="0" smtClean="0"/>
              <a:t> </a:t>
            </a:r>
          </a:p>
          <a:p>
            <a:endParaRPr lang="en-US" altLang="zh-CN" dirty="0" smtClean="0"/>
          </a:p>
          <a:p>
            <a:r>
              <a:rPr lang="en-US" altLang="zh-CN" dirty="0" smtClean="0"/>
              <a:t>SQL*Plus: Release 9.2.0.8.0 - Production on Tue Nov 17 20:53:58 2009</a:t>
            </a:r>
          </a:p>
          <a:p>
            <a:endParaRPr lang="en-US" altLang="zh-CN" dirty="0" smtClean="0"/>
          </a:p>
          <a:p>
            <a:r>
              <a:rPr lang="en-US" altLang="zh-CN" dirty="0" smtClean="0"/>
              <a:t>Copyright (c) 1982, 2002, Oracle Corporation.  All rights reserved.</a:t>
            </a:r>
          </a:p>
          <a:p>
            <a:endParaRPr lang="en-US" altLang="zh-CN" dirty="0" smtClean="0"/>
          </a:p>
          <a:p>
            <a:endParaRPr lang="en-US" altLang="zh-CN" dirty="0" smtClean="0"/>
          </a:p>
          <a:p>
            <a:r>
              <a:rPr lang="en-US" altLang="zh-CN" dirty="0" smtClean="0"/>
              <a:t>Connected to:</a:t>
            </a:r>
          </a:p>
          <a:p>
            <a:r>
              <a:rPr lang="en-US" altLang="zh-CN" dirty="0" smtClean="0"/>
              <a:t>Oracle9i Enterprise Edition Release 9.2.0.8.0 - 64bit Production</a:t>
            </a:r>
          </a:p>
          <a:p>
            <a:r>
              <a:rPr lang="en-US" altLang="zh-CN" dirty="0" smtClean="0"/>
              <a:t>With the Partitioning and Real Application Clusters options</a:t>
            </a:r>
          </a:p>
          <a:p>
            <a:r>
              <a:rPr lang="en-US" altLang="zh-CN" dirty="0" err="1" smtClean="0"/>
              <a:t>JServer</a:t>
            </a:r>
            <a:r>
              <a:rPr lang="en-US" altLang="zh-CN" dirty="0" smtClean="0"/>
              <a:t> Release 9.2.0.8.0 - Production</a:t>
            </a:r>
          </a:p>
          <a:p>
            <a:endParaRPr lang="en-US" altLang="zh-CN" dirty="0" smtClean="0"/>
          </a:p>
          <a:p>
            <a:r>
              <a:rPr lang="en-US" altLang="zh-CN" dirty="0" smtClean="0"/>
              <a:t>SQL&gt; select </a:t>
            </a:r>
            <a:r>
              <a:rPr lang="en-US" altLang="zh-CN" dirty="0" err="1" smtClean="0"/>
              <a:t>instance_name</a:t>
            </a:r>
            <a:r>
              <a:rPr lang="en-US" altLang="zh-CN" dirty="0" smtClean="0"/>
              <a:t> from </a:t>
            </a:r>
            <a:r>
              <a:rPr lang="en-US" altLang="zh-CN" dirty="0" err="1" smtClean="0"/>
              <a:t>v$instance</a:t>
            </a:r>
            <a:r>
              <a:rPr lang="en-US" altLang="zh-CN" dirty="0" smtClean="0"/>
              <a:t>;</a:t>
            </a:r>
          </a:p>
          <a:p>
            <a:endParaRPr lang="en-US" altLang="zh-CN" dirty="0" smtClean="0"/>
          </a:p>
          <a:p>
            <a:r>
              <a:rPr lang="en-US" altLang="zh-CN" dirty="0" smtClean="0"/>
              <a:t>INSTANCE_NAME</a:t>
            </a:r>
          </a:p>
          <a:p>
            <a:r>
              <a:rPr lang="en-US" altLang="zh-CN" dirty="0" smtClean="0"/>
              <a:t>----------------</a:t>
            </a:r>
          </a:p>
          <a:p>
            <a:r>
              <a:rPr lang="en-US" altLang="zh-CN" dirty="0" smtClean="0"/>
              <a:t>prod1</a:t>
            </a:r>
          </a:p>
          <a:p>
            <a:endParaRPr lang="en-US" altLang="zh-CN" dirty="0" smtClean="0"/>
          </a:p>
          <a:p>
            <a:r>
              <a:rPr lang="en-US" altLang="zh-CN" dirty="0" smtClean="0"/>
              <a:t>SQL&gt;</a:t>
            </a:r>
          </a:p>
          <a:p>
            <a:endParaRPr lang="en-US" altLang="zh-CN" dirty="0" smtClean="0"/>
          </a:p>
          <a:p>
            <a:endParaRPr lang="en-US" altLang="zh-CN" dirty="0" smtClean="0"/>
          </a:p>
          <a:p>
            <a:r>
              <a:rPr lang="zh-CN" altLang="en-US" dirty="0" smtClean="0"/>
              <a:t>将</a:t>
            </a:r>
          </a:p>
          <a:p>
            <a:r>
              <a:rPr lang="en-US" altLang="zh-CN" dirty="0" smtClean="0"/>
              <a:t>SID_LIST_LISTENER_PROD2 =</a:t>
            </a:r>
          </a:p>
          <a:p>
            <a:r>
              <a:rPr lang="en-US" altLang="zh-CN" dirty="0" smtClean="0"/>
              <a:t>  (SID_LIST =</a:t>
            </a:r>
          </a:p>
          <a:p>
            <a:r>
              <a:rPr lang="en-US" altLang="zh-CN" dirty="0" smtClean="0"/>
              <a:t>    (SID_DESC =</a:t>
            </a:r>
          </a:p>
          <a:p>
            <a:r>
              <a:rPr lang="en-US" altLang="zh-CN" dirty="0" smtClean="0"/>
              <a:t>      (GLOBAL_DBNAME=prod)</a:t>
            </a:r>
          </a:p>
          <a:p>
            <a:r>
              <a:rPr lang="en-US" altLang="zh-CN" dirty="0" smtClean="0"/>
              <a:t>      (ORACLE_HOME = /oracle/product/9.2)</a:t>
            </a:r>
          </a:p>
          <a:p>
            <a:r>
              <a:rPr lang="en-US" altLang="zh-CN" dirty="0" smtClean="0"/>
              <a:t>      (SID_NAME = prod2)</a:t>
            </a:r>
          </a:p>
          <a:p>
            <a:r>
              <a:rPr lang="en-US" altLang="zh-CN" dirty="0" smtClean="0"/>
              <a:t>    )</a:t>
            </a:r>
          </a:p>
          <a:p>
            <a:r>
              <a:rPr lang="en-US" altLang="zh-CN" dirty="0" smtClean="0"/>
              <a:t>  )</a:t>
            </a:r>
          </a:p>
          <a:p>
            <a:r>
              <a:rPr lang="en-US" altLang="zh-CN" dirty="0" smtClean="0"/>
              <a:t>  </a:t>
            </a:r>
          </a:p>
          <a:p>
            <a:r>
              <a:rPr lang="zh-CN" altLang="en-US" dirty="0" smtClean="0"/>
              <a:t>修改为</a:t>
            </a:r>
          </a:p>
          <a:p>
            <a:r>
              <a:rPr lang="en-US" altLang="zh-CN" dirty="0" smtClean="0"/>
              <a:t>SID_LIST_LISTENER_PROD2 =</a:t>
            </a:r>
          </a:p>
          <a:p>
            <a:r>
              <a:rPr lang="en-US" altLang="zh-CN" dirty="0" smtClean="0"/>
              <a:t>  (SID_LIST =</a:t>
            </a:r>
          </a:p>
          <a:p>
            <a:r>
              <a:rPr lang="en-US" altLang="zh-CN" dirty="0" smtClean="0"/>
              <a:t>    (SID_DESC =</a:t>
            </a:r>
          </a:p>
          <a:p>
            <a:r>
              <a:rPr lang="en-US" altLang="zh-CN" dirty="0" smtClean="0"/>
              <a:t>      (ORACLE_HOME = /oracle/product/9.2)</a:t>
            </a:r>
          </a:p>
          <a:p>
            <a:r>
              <a:rPr lang="en-US" altLang="zh-CN" dirty="0" smtClean="0"/>
              <a:t>      (SID_NAME = prod2)</a:t>
            </a:r>
          </a:p>
          <a:p>
            <a:r>
              <a:rPr lang="en-US" altLang="zh-CN" dirty="0" smtClean="0"/>
              <a:t>    )</a:t>
            </a:r>
          </a:p>
          <a:p>
            <a:r>
              <a:rPr lang="en-US" altLang="zh-CN" dirty="0" smtClean="0"/>
              <a:t>  )</a:t>
            </a:r>
          </a:p>
          <a:p>
            <a:endParaRPr lang="en-US" altLang="zh-CN" dirty="0" smtClean="0"/>
          </a:p>
          <a:p>
            <a:r>
              <a:rPr lang="zh-CN" altLang="en-US" dirty="0" smtClean="0"/>
              <a:t>去除</a:t>
            </a:r>
            <a:r>
              <a:rPr lang="en-US" altLang="zh-CN" dirty="0" smtClean="0"/>
              <a:t>GLOBAL_DBNAME</a:t>
            </a:r>
            <a:r>
              <a:rPr lang="zh-CN" altLang="en-US" dirty="0" smtClean="0"/>
              <a:t>之后，</a:t>
            </a:r>
            <a:r>
              <a:rPr lang="en-US" altLang="zh-CN" dirty="0" smtClean="0"/>
              <a:t>failover</a:t>
            </a:r>
            <a:r>
              <a:rPr lang="zh-CN" altLang="en-US" dirty="0" smtClean="0"/>
              <a:t>正常。</a:t>
            </a:r>
          </a:p>
          <a:p>
            <a:endParaRPr lang="zh-CN" altLang="en-US" dirty="0" smtClean="0"/>
          </a:p>
          <a:p>
            <a:r>
              <a:rPr lang="en-US" altLang="zh-CN" dirty="0" smtClean="0"/>
              <a:t>GLOBAL_DBNAME</a:t>
            </a:r>
          </a:p>
          <a:p>
            <a:r>
              <a:rPr lang="en-US" altLang="zh-CN" dirty="0" smtClean="0"/>
              <a:t>Purpose</a:t>
            </a:r>
          </a:p>
          <a:p>
            <a:r>
              <a:rPr lang="en-US" altLang="zh-CN" dirty="0" smtClean="0"/>
              <a:t>Use the parameter GLOBAL_DBNAME to identify the database service.</a:t>
            </a:r>
          </a:p>
          <a:p>
            <a:endParaRPr lang="en-US" altLang="zh-CN" dirty="0" smtClean="0"/>
          </a:p>
          <a:p>
            <a:r>
              <a:rPr lang="en-US" altLang="zh-CN" dirty="0" smtClean="0"/>
              <a:t>While processing a client connection request, the listener tries to match the value of this parameter with the value of the SERVICE_NAME parameter in the client connect descriptor. </a:t>
            </a:r>
          </a:p>
          <a:p>
            <a:r>
              <a:rPr lang="en-US" altLang="zh-CN" dirty="0" smtClean="0"/>
              <a:t>If the client connect descriptor uses the SID parameter, then the listener does not attempt to map the values. </a:t>
            </a:r>
          </a:p>
          <a:p>
            <a:r>
              <a:rPr lang="en-US" altLang="zh-CN" dirty="0" smtClean="0"/>
              <a:t>This parameter is primarily intended for configurations with Oracle8 release 8.0 or Oracle7 databases </a:t>
            </a:r>
          </a:p>
          <a:p>
            <a:r>
              <a:rPr lang="en-US" altLang="zh-CN" dirty="0" smtClean="0"/>
              <a:t>(where dynamic service registration is not supported for dedicated servers). </a:t>
            </a:r>
          </a:p>
          <a:p>
            <a:r>
              <a:rPr lang="en-US" altLang="zh-CN" dirty="0" smtClean="0"/>
              <a:t>This parameter may also be required for use with Oracle9i and Oracle8i database services by some configurations and management tools.</a:t>
            </a:r>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dirty="0" smtClean="0"/>
              <a:t>与数据库实例无关，与监听有关</a:t>
            </a:r>
            <a:endParaRPr lang="en-US" altLang="zh-CN" dirty="0" smtClean="0"/>
          </a:p>
          <a:p>
            <a:r>
              <a:rPr lang="zh-CN" altLang="en-US" dirty="0" smtClean="0"/>
              <a:t>与数据库真实负载无关</a:t>
            </a:r>
            <a:endParaRPr lang="en-US" altLang="zh-CN" dirty="0" smtClean="0"/>
          </a:p>
          <a:p>
            <a:r>
              <a:rPr lang="zh-CN" altLang="en-US" dirty="0" smtClean="0"/>
              <a:t>连接之后不会再次</a:t>
            </a:r>
            <a:r>
              <a:rPr lang="en-US" altLang="zh-CN" dirty="0" smtClean="0"/>
              <a:t>rebalancing</a:t>
            </a:r>
          </a:p>
          <a:p>
            <a:endParaRPr lang="en-US" altLang="zh-CN" dirty="0" smtClean="0"/>
          </a:p>
          <a:p>
            <a:r>
              <a:rPr lang="zh-CN" altLang="en-US" dirty="0" smtClean="0"/>
              <a:t>既然是</a:t>
            </a:r>
            <a:r>
              <a:rPr lang="en-US" altLang="zh-CN" dirty="0" smtClean="0"/>
              <a:t>Client</a:t>
            </a:r>
            <a:r>
              <a:rPr lang="zh-CN" altLang="en-US" dirty="0" smtClean="0"/>
              <a:t>端的负载均衡，那么也就是不需要在数据库服务器端配置任何参数，完全由客户端机器上的</a:t>
            </a:r>
            <a:r>
              <a:rPr lang="en-US" altLang="zh-CN" dirty="0" smtClean="0"/>
              <a:t>tnsnames.ora</a:t>
            </a:r>
            <a:r>
              <a:rPr lang="zh-CN" altLang="en-US" dirty="0" smtClean="0"/>
              <a:t>文件中对于</a:t>
            </a:r>
            <a:r>
              <a:rPr lang="en-US" altLang="zh-CN" dirty="0" smtClean="0"/>
              <a:t>TNS</a:t>
            </a:r>
            <a:r>
              <a:rPr lang="zh-CN" altLang="en-US" dirty="0" smtClean="0"/>
              <a:t>的配置来决定，实际上也就是</a:t>
            </a:r>
            <a:r>
              <a:rPr lang="en-US" altLang="zh-CN" dirty="0" smtClean="0"/>
              <a:t>LOAD_BALANCE</a:t>
            </a:r>
            <a:r>
              <a:rPr lang="zh-CN" altLang="en-US" dirty="0" smtClean="0"/>
              <a:t>参数。</a:t>
            </a:r>
            <a:endParaRPr lang="en-US" altLang="zh-CN" dirty="0" smtClean="0"/>
          </a:p>
          <a:p>
            <a:endParaRPr lang="en-US" altLang="zh-CN" dirty="0" smtClean="0"/>
          </a:p>
          <a:p>
            <a:r>
              <a:rPr lang="zh-CN" altLang="en-US" dirty="0" smtClean="0"/>
              <a:t>以上配置等同于：</a:t>
            </a:r>
            <a:endParaRPr lang="en-US" altLang="zh-CN" dirty="0" smtClean="0"/>
          </a:p>
          <a:p>
            <a:r>
              <a:rPr lang="en-US" altLang="zh-CN" dirty="0" smtClean="0"/>
              <a:t>RACDB =</a:t>
            </a:r>
          </a:p>
          <a:p>
            <a:r>
              <a:rPr lang="en-US" altLang="zh-CN" dirty="0" smtClean="0"/>
              <a:t>  (DESCRIPTION =</a:t>
            </a:r>
          </a:p>
          <a:p>
            <a:r>
              <a:rPr lang="en-US" altLang="zh-CN" dirty="0" smtClean="0"/>
              <a:t>    (ADDRESS_LIST =</a:t>
            </a:r>
          </a:p>
          <a:p>
            <a:r>
              <a:rPr lang="en-US" altLang="zh-CN" dirty="0" smtClean="0"/>
              <a:t>      (ADDRESS = (PROTOCOL = TCP)(HOST = vip1)(PORT = 1521))</a:t>
            </a:r>
          </a:p>
          <a:p>
            <a:r>
              <a:rPr lang="en-US" altLang="zh-CN" dirty="0" smtClean="0"/>
              <a:t>      (ADDRESS = (PROTOCOL = TCP)(HOST = vip2)(PORT = 1521))</a:t>
            </a:r>
          </a:p>
          <a:p>
            <a:r>
              <a:rPr lang="en-US" altLang="zh-CN" dirty="0" smtClean="0"/>
              <a:t>      (ADDRESS = (PROTOCOL = TCP)(HOST = vip3)(PORT = 1521))</a:t>
            </a:r>
          </a:p>
          <a:p>
            <a:r>
              <a:rPr lang="en-US" altLang="zh-CN" dirty="0" smtClean="0"/>
              <a:t>      (LOAD_BALANCE = yes)</a:t>
            </a:r>
          </a:p>
          <a:p>
            <a:r>
              <a:rPr lang="en-US" altLang="zh-CN" dirty="0" smtClean="0"/>
              <a:t>      (FAILOVER = yes)</a:t>
            </a:r>
          </a:p>
          <a:p>
            <a:r>
              <a:rPr lang="en-US" altLang="zh-CN" dirty="0" smtClean="0"/>
              <a:t>    )</a:t>
            </a:r>
          </a:p>
          <a:p>
            <a:r>
              <a:rPr lang="en-US" altLang="zh-CN" dirty="0" smtClean="0"/>
              <a:t>    (CONNECT_DATA =</a:t>
            </a:r>
          </a:p>
          <a:p>
            <a:r>
              <a:rPr lang="en-US" altLang="zh-CN" dirty="0" smtClean="0"/>
              <a:t>      (SERVICE_NAME = </a:t>
            </a:r>
            <a:r>
              <a:rPr lang="en-US" altLang="zh-CN" dirty="0" err="1" smtClean="0"/>
              <a:t>racdb</a:t>
            </a:r>
            <a:r>
              <a:rPr lang="en-US" altLang="zh-CN" dirty="0" smtClean="0"/>
              <a:t>)</a:t>
            </a:r>
          </a:p>
          <a:p>
            <a:r>
              <a:rPr lang="en-US" altLang="zh-CN" dirty="0" smtClean="0"/>
              <a:t>    )</a:t>
            </a:r>
          </a:p>
          <a:p>
            <a:r>
              <a:rPr lang="en-US" altLang="zh-CN" dirty="0" smtClean="0"/>
              <a:t>  )</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如果在</a:t>
            </a:r>
            <a:r>
              <a:rPr lang="en-US" altLang="zh-CN" dirty="0" smtClean="0"/>
              <a:t>TNS</a:t>
            </a:r>
            <a:r>
              <a:rPr lang="zh-CN" altLang="en-US" dirty="0" smtClean="0"/>
              <a:t>配置时使用的是</a:t>
            </a:r>
            <a:r>
              <a:rPr lang="en-US" altLang="zh-CN" dirty="0" smtClean="0"/>
              <a:t>ADDRESS_LIST</a:t>
            </a:r>
            <a:r>
              <a:rPr lang="zh-CN" altLang="en-US" dirty="0" smtClean="0"/>
              <a:t>语法，那么必须显示设置</a:t>
            </a:r>
            <a:r>
              <a:rPr lang="en-US" altLang="zh-CN" dirty="0" smtClean="0"/>
              <a:t>LOAD_BALANCE = yes</a:t>
            </a:r>
            <a:r>
              <a:rPr lang="zh-CN" altLang="en-US" dirty="0" smtClean="0"/>
              <a:t>，默认值</a:t>
            </a:r>
            <a:r>
              <a:rPr lang="en-US" altLang="zh-CN" dirty="0" smtClean="0"/>
              <a:t>LOAD_BALANCE = no</a:t>
            </a:r>
            <a:r>
              <a:rPr lang="zh-CN" altLang="en-US" dirty="0" smtClean="0"/>
              <a:t>（而默认</a:t>
            </a:r>
            <a:r>
              <a:rPr lang="en-US" altLang="zh-CN" dirty="0" smtClean="0"/>
              <a:t>FAILOVER = yes</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(LOAD_BALANCE = yes)</a:t>
            </a:r>
            <a:r>
              <a:rPr lang="zh-CN" altLang="en-US" dirty="0" smtClean="0"/>
              <a:t>指示</a:t>
            </a:r>
            <a:r>
              <a:rPr lang="en-US" altLang="zh-CN" dirty="0" err="1" smtClean="0"/>
              <a:t>SQLNet</a:t>
            </a:r>
            <a:r>
              <a:rPr lang="zh-CN" altLang="en-US" dirty="0" smtClean="0"/>
              <a:t>随机选择</a:t>
            </a:r>
            <a:r>
              <a:rPr lang="en-US" altLang="zh-CN" dirty="0" smtClean="0"/>
              <a:t>ADDRESS_LIST</a:t>
            </a:r>
            <a:r>
              <a:rPr lang="zh-CN" altLang="en-US" dirty="0" smtClean="0"/>
              <a:t>列表中的任意一个监听，将客户端请求发送到此监听上，通过这种方法来实现负载平衡。</a:t>
            </a:r>
            <a:endParaRPr lang="en-US" altLang="zh-CN" dirty="0" smtClean="0"/>
          </a:p>
          <a:p>
            <a:r>
              <a:rPr lang="zh-CN" altLang="en-US" dirty="0" smtClean="0"/>
              <a:t>如果 </a:t>
            </a:r>
            <a:r>
              <a:rPr lang="en-US" altLang="zh-CN" dirty="0" smtClean="0"/>
              <a:t>(LOAD_BALANCE = no)</a:t>
            </a:r>
            <a:r>
              <a:rPr lang="zh-CN" altLang="en-US" dirty="0" smtClean="0"/>
              <a:t>那么将会按照</a:t>
            </a:r>
            <a:r>
              <a:rPr lang="en-US" altLang="zh-CN" dirty="0" smtClean="0"/>
              <a:t>ADDRESS_LIST</a:t>
            </a:r>
            <a:r>
              <a:rPr lang="zh-CN" altLang="en-US" dirty="0" smtClean="0"/>
              <a:t>列表中的顺序选择监听，只要这个监听能够正常连接那么就使用该监听。</a:t>
            </a:r>
            <a:endParaRPr lang="en-US" altLang="zh-CN" dirty="0" smtClean="0"/>
          </a:p>
          <a:p>
            <a:endParaRPr lang="zh-CN" altLang="en-US" dirty="0" smtClean="0"/>
          </a:p>
          <a:p>
            <a:r>
              <a:rPr lang="zh-CN" altLang="en-US" dirty="0" smtClean="0"/>
              <a:t>因此在某些负载平衡的解决方案中会使用</a:t>
            </a:r>
            <a:r>
              <a:rPr lang="en-US" altLang="zh-CN" dirty="0" smtClean="0"/>
              <a:t>(LOAD_BALANCE = no)</a:t>
            </a:r>
            <a:r>
              <a:rPr lang="zh-CN" altLang="en-US" dirty="0" smtClean="0"/>
              <a:t>但是在多个客户端或者应用服务器端配置顺序不同的</a:t>
            </a:r>
            <a:r>
              <a:rPr lang="en-US" altLang="zh-CN" dirty="0" smtClean="0"/>
              <a:t>ADDRESS_LIST</a:t>
            </a:r>
            <a:r>
              <a:rPr lang="zh-CN" altLang="en-US" dirty="0" smtClean="0"/>
              <a:t>，以此来实现人为的负载平衡。</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要实现</a:t>
            </a:r>
            <a:r>
              <a:rPr lang="en-US" altLang="zh-CN" dirty="0" smtClean="0"/>
              <a:t>server side load balance</a:t>
            </a:r>
            <a:r>
              <a:rPr lang="zh-CN" altLang="en-US" dirty="0" smtClean="0"/>
              <a:t>要求监听能够知道在整个</a:t>
            </a:r>
            <a:r>
              <a:rPr lang="en-US" altLang="zh-CN" dirty="0" smtClean="0"/>
              <a:t>RAC</a:t>
            </a:r>
            <a:r>
              <a:rPr lang="zh-CN" altLang="en-US" dirty="0" smtClean="0"/>
              <a:t>环境中的各节点负载情况，节点负载情况是由</a:t>
            </a:r>
            <a:r>
              <a:rPr lang="en-US" altLang="zh-CN" dirty="0" smtClean="0"/>
              <a:t>PMON</a:t>
            </a:r>
            <a:r>
              <a:rPr lang="zh-CN" altLang="en-US" dirty="0" smtClean="0"/>
              <a:t>进程来定期更新的，而要让</a:t>
            </a:r>
            <a:r>
              <a:rPr lang="en-US" altLang="zh-CN" dirty="0" smtClean="0"/>
              <a:t>PMON</a:t>
            </a:r>
            <a:r>
              <a:rPr lang="zh-CN" altLang="en-US" dirty="0" smtClean="0"/>
              <a:t>进程能够通知其它节点自己节点的负载情况则需要设置数据库初始化参数</a:t>
            </a:r>
            <a:r>
              <a:rPr lang="en-US" altLang="zh-CN" dirty="0" smtClean="0"/>
              <a:t>REMOTE_LISTENER</a:t>
            </a:r>
            <a:r>
              <a:rPr lang="zh-CN" altLang="en-US" dirty="0" smtClean="0"/>
              <a:t>。</a:t>
            </a:r>
            <a:r>
              <a:rPr lang="en-US" altLang="zh-CN" dirty="0" smtClean="0"/>
              <a:t>PMON</a:t>
            </a:r>
            <a:r>
              <a:rPr lang="zh-CN" altLang="en-US" dirty="0" smtClean="0"/>
              <a:t>更新的时间间隔最小是</a:t>
            </a:r>
            <a:r>
              <a:rPr lang="en-US" altLang="zh-CN" dirty="0" smtClean="0"/>
              <a:t>1</a:t>
            </a:r>
            <a:r>
              <a:rPr lang="zh-CN" altLang="en-US" dirty="0" smtClean="0"/>
              <a:t>分钟。</a:t>
            </a:r>
            <a:endParaRPr lang="en-US" altLang="zh-CN" dirty="0" smtClean="0"/>
          </a:p>
          <a:p>
            <a:endParaRPr lang="en-US" altLang="zh-CN" dirty="0" smtClean="0"/>
          </a:p>
          <a:p>
            <a:r>
              <a:rPr lang="zh-CN" altLang="en-US" dirty="0" smtClean="0"/>
              <a:t>当某个实例的监听收到客户端连接请求，将会统筹考虑</a:t>
            </a:r>
            <a:r>
              <a:rPr lang="en-US" altLang="zh-CN" dirty="0" smtClean="0"/>
              <a:t>RAC</a:t>
            </a:r>
            <a:r>
              <a:rPr lang="zh-CN" altLang="en-US" dirty="0" smtClean="0"/>
              <a:t>环境中各个节点的负载情况，然后将该连接传递到具有最小负载的节点的最小负载实例上。</a:t>
            </a:r>
            <a:endParaRPr lang="en-US" altLang="zh-CN" dirty="0" smtClean="0"/>
          </a:p>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Server side load balancing (by the listener) redirects connections by default depending on the </a:t>
            </a:r>
            <a:r>
              <a:rPr lang="en-US" altLang="zh-CN" dirty="0" err="1" smtClean="0"/>
              <a:t>RunQ</a:t>
            </a:r>
            <a:r>
              <a:rPr lang="en-US" altLang="zh-CN" dirty="0" smtClean="0"/>
              <a:t> length of each of the instances. This is great for short lived connections. Terrible for persistent connections or login storms. </a:t>
            </a:r>
            <a:r>
              <a:rPr lang="en-US" altLang="zh-CN" b="1" dirty="0" smtClean="0"/>
              <a:t>Do not use this method for connections from connection pools or </a:t>
            </a:r>
            <a:r>
              <a:rPr lang="en-US" altLang="zh-CN" b="1" dirty="0" err="1" smtClean="0"/>
              <a:t>applicaton</a:t>
            </a:r>
            <a:r>
              <a:rPr lang="en-US" altLang="zh-CN" b="1" dirty="0" smtClean="0"/>
              <a:t> servers</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marL="228600" indent="-228600">
              <a:buAutoNum type="arabicPeriod"/>
            </a:pPr>
            <a:r>
              <a:rPr lang="en-US" altLang="zh-CN" dirty="0" err="1" smtClean="0"/>
              <a:t>Instance_A</a:t>
            </a:r>
            <a:r>
              <a:rPr lang="en-US" altLang="zh-CN" dirty="0" smtClean="0"/>
              <a:t> is locally registered with </a:t>
            </a:r>
            <a:r>
              <a:rPr lang="en-US" altLang="zh-CN" dirty="0" err="1" smtClean="0"/>
              <a:t>Listener_A</a:t>
            </a:r>
            <a:r>
              <a:rPr lang="en-US" altLang="zh-CN" dirty="0" smtClean="0"/>
              <a:t> and remotely registered with </a:t>
            </a:r>
            <a:r>
              <a:rPr lang="en-US" altLang="zh-CN" dirty="0" err="1" smtClean="0"/>
              <a:t>Listener_B</a:t>
            </a:r>
            <a:r>
              <a:rPr lang="en-US" altLang="zh-CN" dirty="0" smtClean="0"/>
              <a:t>. </a:t>
            </a:r>
            <a:r>
              <a:rPr lang="en-US" altLang="zh-CN" dirty="0" err="1" smtClean="0"/>
              <a:t>Instance_B</a:t>
            </a:r>
            <a:r>
              <a:rPr lang="en-US" altLang="zh-CN" dirty="0" smtClean="0"/>
              <a:t> is registered locally with </a:t>
            </a:r>
            <a:r>
              <a:rPr lang="en-US" altLang="zh-CN" dirty="0" err="1" smtClean="0"/>
              <a:t>Listener_B</a:t>
            </a:r>
            <a:r>
              <a:rPr lang="en-US" altLang="zh-CN" dirty="0" smtClean="0"/>
              <a:t> and remotely with </a:t>
            </a:r>
            <a:r>
              <a:rPr lang="en-US" altLang="zh-CN" dirty="0" err="1" smtClean="0"/>
              <a:t>Listener_A</a:t>
            </a:r>
            <a:r>
              <a:rPr lang="en-US" altLang="zh-CN" dirty="0" smtClean="0"/>
              <a:t>.</a:t>
            </a:r>
          </a:p>
          <a:p>
            <a:pPr marL="228600" indent="-228600">
              <a:buAutoNum type="arabicPeriod"/>
            </a:pPr>
            <a:endParaRPr lang="en-US" altLang="zh-CN" dirty="0" smtClean="0"/>
          </a:p>
          <a:p>
            <a:pPr marL="228600" indent="-228600">
              <a:buAutoNum type="arabicPeriod"/>
            </a:pPr>
            <a:r>
              <a:rPr lang="en-US" altLang="zh-CN" dirty="0" smtClean="0"/>
              <a:t>Client connection #1 goes to </a:t>
            </a:r>
            <a:r>
              <a:rPr lang="en-US" altLang="zh-CN" dirty="0" err="1" smtClean="0"/>
              <a:t>Listener_A</a:t>
            </a:r>
            <a:r>
              <a:rPr lang="en-US" altLang="zh-CN" dirty="0" smtClean="0"/>
              <a:t>. Based on load information provided by PMON, </a:t>
            </a:r>
            <a:r>
              <a:rPr lang="en-US" altLang="zh-CN" dirty="0" err="1" smtClean="0"/>
              <a:t>Listener_A</a:t>
            </a:r>
            <a:r>
              <a:rPr lang="en-US" altLang="zh-CN" dirty="0" smtClean="0"/>
              <a:t> routes the incoming client to the locally registered instance, </a:t>
            </a:r>
            <a:r>
              <a:rPr lang="en-US" altLang="zh-CN" dirty="0" err="1" smtClean="0"/>
              <a:t>Instance_A</a:t>
            </a:r>
            <a:r>
              <a:rPr lang="en-US" altLang="zh-CN" dirty="0" smtClean="0"/>
              <a:t>.</a:t>
            </a:r>
          </a:p>
          <a:p>
            <a:pPr marL="685800" lvl="1" indent="-228600">
              <a:buNone/>
            </a:pPr>
            <a:endParaRPr lang="en-US" altLang="zh-CN" dirty="0" smtClean="0"/>
          </a:p>
          <a:p>
            <a:pPr marL="685800" lvl="1" indent="-228600">
              <a:buNone/>
            </a:pPr>
            <a:r>
              <a:rPr lang="en-US" altLang="zh-CN" dirty="0" smtClean="0"/>
              <a:t>Listener_A.log:</a:t>
            </a:r>
          </a:p>
          <a:p>
            <a:pPr marL="685800" lvl="1" indent="-228600">
              <a:buNone/>
            </a:pPr>
            <a:r>
              <a:rPr lang="en-US" altLang="zh-CN" dirty="0" smtClean="0"/>
              <a:t>13-FEB-2004 11:05:02 * (CONNECT_DATA=(SERVER=DEDICATED)(SERVICE_NAME=prod) </a:t>
            </a:r>
            <a:br>
              <a:rPr lang="en-US" altLang="zh-CN" dirty="0" smtClean="0"/>
            </a:br>
            <a:r>
              <a:rPr lang="en-US" altLang="zh-CN" dirty="0" smtClean="0"/>
              <a:t>(CID=(PROGRAM=)(HOST=</a:t>
            </a:r>
            <a:r>
              <a:rPr lang="en-US" altLang="zh-CN" dirty="0" err="1" smtClean="0"/>
              <a:t>clienthost</a:t>
            </a:r>
            <a:r>
              <a:rPr lang="en-US" altLang="zh-CN" dirty="0" smtClean="0"/>
              <a:t>)(USER=oracle))) * </a:t>
            </a:r>
            <a:br>
              <a:rPr lang="en-US" altLang="zh-CN" dirty="0" smtClean="0"/>
            </a:br>
            <a:r>
              <a:rPr lang="en-US" altLang="zh-CN" dirty="0" smtClean="0"/>
              <a:t>(ADDRESS=(PROTOCOL=</a:t>
            </a:r>
            <a:r>
              <a:rPr lang="en-US" altLang="zh-CN" dirty="0" err="1" smtClean="0"/>
              <a:t>tcp</a:t>
            </a:r>
            <a:r>
              <a:rPr lang="en-US" altLang="zh-CN" dirty="0" smtClean="0"/>
              <a:t>)(HOST=10.10.10.10)(PORT=20108)) * establish * prod * 0 </a:t>
            </a:r>
          </a:p>
          <a:p>
            <a:pPr marL="228600" indent="-228600">
              <a:buAutoNum type="arabicPeriod"/>
            </a:pPr>
            <a:endParaRPr lang="en-US" altLang="zh-CN" dirty="0" smtClean="0"/>
          </a:p>
          <a:p>
            <a:pPr marL="228600" indent="-228600">
              <a:buAutoNum type="arabicPeriod"/>
            </a:pPr>
            <a:r>
              <a:rPr lang="en-US" altLang="zh-CN" dirty="0" smtClean="0"/>
              <a:t>client connection #2 goes to </a:t>
            </a:r>
            <a:r>
              <a:rPr lang="en-US" altLang="zh-CN" dirty="0" err="1" smtClean="0"/>
              <a:t>Listener_A</a:t>
            </a:r>
            <a:r>
              <a:rPr lang="en-US" altLang="zh-CN" dirty="0" smtClean="0"/>
              <a:t>. With updated load information provided by PMON, </a:t>
            </a:r>
            <a:r>
              <a:rPr lang="en-US" altLang="zh-CN" dirty="0" err="1" smtClean="0"/>
              <a:t>Listener_A</a:t>
            </a:r>
            <a:r>
              <a:rPr lang="en-US" altLang="zh-CN" dirty="0" smtClean="0"/>
              <a:t> routes the client to the remotely registered instance, </a:t>
            </a:r>
            <a:r>
              <a:rPr lang="en-US" altLang="zh-CN" dirty="0" err="1" smtClean="0"/>
              <a:t>Instance_B</a:t>
            </a:r>
            <a:r>
              <a:rPr lang="en-US" altLang="zh-CN" dirty="0" smtClean="0"/>
              <a:t>.</a:t>
            </a:r>
          </a:p>
          <a:p>
            <a:pPr marL="228600" indent="-228600">
              <a:buAutoNum type="arabicPeriod"/>
            </a:pPr>
            <a:endParaRPr lang="en-US" altLang="zh-CN"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altLang="zh-CN" dirty="0" smtClean="0"/>
              <a:t>Listener_A.log:</a:t>
            </a:r>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altLang="zh-CN" dirty="0" smtClean="0"/>
              <a:t>13-FEB-2004 11:05:02 * (CONNECT_DATA=(SERVER=DEDICATED)(SERVICE_NAME=prod) </a:t>
            </a:r>
            <a:br>
              <a:rPr lang="en-US" altLang="zh-CN" dirty="0" smtClean="0"/>
            </a:br>
            <a:r>
              <a:rPr lang="en-US" altLang="zh-CN" dirty="0" smtClean="0"/>
              <a:t>(CID=(PROGRAM=)(HOST=</a:t>
            </a:r>
            <a:r>
              <a:rPr lang="en-US" altLang="zh-CN" dirty="0" err="1" smtClean="0"/>
              <a:t>clienthost</a:t>
            </a:r>
            <a:r>
              <a:rPr lang="en-US" altLang="zh-CN" dirty="0" smtClean="0"/>
              <a:t>)(USER=oracle))) * </a:t>
            </a:r>
            <a:br>
              <a:rPr lang="en-US" altLang="zh-CN" dirty="0" smtClean="0"/>
            </a:br>
            <a:r>
              <a:rPr lang="en-US" altLang="zh-CN" dirty="0" smtClean="0"/>
              <a:t>(ADDRESS=(PROTOCOL=</a:t>
            </a:r>
            <a:r>
              <a:rPr lang="en-US" altLang="zh-CN" dirty="0" err="1" smtClean="0"/>
              <a:t>tcp</a:t>
            </a:r>
            <a:r>
              <a:rPr lang="en-US" altLang="zh-CN" dirty="0" smtClean="0"/>
              <a:t>)(HOST=10.10.10.10)(PORT=20108)) * establish * prod * 0 </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altLang="zh-CN" dirty="0" smtClean="0"/>
              <a:t>Listener_B.log:</a:t>
            </a:r>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altLang="zh-CN" dirty="0" smtClean="0"/>
              <a:t>13-FEB-2004 11:05:02 * (CONNECT_DATA=(SERVER=DEDICATED)(SERVICE_NAME=prod) </a:t>
            </a:r>
            <a:br>
              <a:rPr lang="en-US" altLang="zh-CN" dirty="0" smtClean="0"/>
            </a:br>
            <a:r>
              <a:rPr lang="en-US" altLang="zh-CN" dirty="0" smtClean="0"/>
              <a:t>(CID=(PROGRAM=)(HOST=</a:t>
            </a:r>
            <a:r>
              <a:rPr lang="en-US" altLang="zh-CN" dirty="0" err="1" smtClean="0"/>
              <a:t>clienthost</a:t>
            </a:r>
            <a:r>
              <a:rPr lang="en-US" altLang="zh-CN" dirty="0" smtClean="0"/>
              <a:t>)(USER=oracle))(</a:t>
            </a:r>
            <a:r>
              <a:rPr lang="en-US" altLang="zh-CN" b="1" dirty="0" smtClean="0">
                <a:solidFill>
                  <a:srgbClr val="FF0000"/>
                </a:solidFill>
              </a:rPr>
              <a:t>INSTANCE_NAME=</a:t>
            </a:r>
            <a:r>
              <a:rPr lang="en-US" altLang="zh-CN" b="1" dirty="0" err="1" smtClean="0">
                <a:solidFill>
                  <a:srgbClr val="FF0000"/>
                </a:solidFill>
              </a:rPr>
              <a:t>Instance_B</a:t>
            </a:r>
            <a:r>
              <a:rPr lang="en-US" altLang="zh-CN" dirty="0" smtClean="0"/>
              <a:t>)) * </a:t>
            </a:r>
            <a:br>
              <a:rPr lang="en-US" altLang="zh-CN" dirty="0" smtClean="0"/>
            </a:br>
            <a:r>
              <a:rPr lang="en-US" altLang="zh-CN" dirty="0" smtClean="0"/>
              <a:t>(ADDRESS=(PROTOCOL=</a:t>
            </a:r>
            <a:r>
              <a:rPr lang="en-US" altLang="zh-CN" dirty="0" err="1" smtClean="0"/>
              <a:t>tcp</a:t>
            </a:r>
            <a:r>
              <a:rPr lang="en-US" altLang="zh-CN" dirty="0" smtClean="0"/>
              <a:t>)(HOST=10.10.10.10)(PORT=20110)) * establish * prod * </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685800" lvl="1" indent="-228600">
              <a:buNone/>
            </a:pP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900" dirty="0" smtClean="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900" dirty="0" smtClean="0"/>
              <a:t>在</a:t>
            </a:r>
            <a:r>
              <a:rPr lang="en-US" altLang="zh-CN" sz="900" dirty="0" smtClean="0"/>
              <a:t>10gR2</a:t>
            </a:r>
            <a:r>
              <a:rPr lang="zh-CN" altLang="en-US" sz="900" dirty="0" smtClean="0"/>
              <a:t>版本之后，节点和实例的负载计算通过</a:t>
            </a:r>
            <a:r>
              <a:rPr lang="en-US" altLang="zh-CN" sz="900" dirty="0" err="1" smtClean="0"/>
              <a:t>lbscore</a:t>
            </a:r>
            <a:r>
              <a:rPr lang="zh-CN" altLang="en-US" sz="900" dirty="0" smtClean="0"/>
              <a:t>来完成</a:t>
            </a:r>
            <a:r>
              <a:rPr lang="en-US" altLang="zh-CN" sz="900" dirty="0" smtClean="0"/>
              <a:t>.</a:t>
            </a:r>
            <a:r>
              <a:rPr lang="zh-CN" altLang="en-US" sz="900" dirty="0" smtClean="0"/>
              <a:t>这样可以改善</a:t>
            </a:r>
            <a:r>
              <a:rPr lang="en-US" altLang="zh-CN" sz="900" dirty="0" smtClean="0"/>
              <a:t>Call Storm</a:t>
            </a:r>
            <a:r>
              <a:rPr lang="zh-CN" altLang="en-US" sz="900" dirty="0" smtClean="0"/>
              <a:t>场景下负载不均衡的现象。</a:t>
            </a:r>
            <a:endParaRPr lang="en-US" altLang="zh-CN" sz="900" dirty="0" smtClean="0"/>
          </a:p>
          <a:p>
            <a:endParaRPr lang="en-US" altLang="zh-CN" sz="9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可以通在</a:t>
            </a:r>
            <a:r>
              <a:rPr lang="en-US" altLang="zh-CN" sz="900" dirty="0" smtClean="0"/>
              <a:t>sqlnet.ora</a:t>
            </a:r>
            <a:r>
              <a:rPr lang="zh-CN" altLang="en-US" sz="900" dirty="0" smtClean="0"/>
              <a:t>文件中添加监听的</a:t>
            </a:r>
            <a:r>
              <a:rPr lang="en-US" altLang="zh-CN" sz="900" dirty="0" smtClean="0"/>
              <a:t>trace</a:t>
            </a:r>
            <a:r>
              <a:rPr lang="zh-CN" altLang="en-US" sz="900" dirty="0" smtClean="0"/>
              <a:t>（</a:t>
            </a:r>
            <a:r>
              <a:rPr lang="en-US" altLang="zh-CN" sz="900" dirty="0" smtClean="0"/>
              <a:t>TRACE_LEVEL_LISTENER = 16</a:t>
            </a:r>
            <a:r>
              <a:rPr lang="zh-CN" altLang="en-US" sz="900" dirty="0" smtClean="0"/>
              <a:t>）来获取</a:t>
            </a:r>
            <a:r>
              <a:rPr lang="en-US" altLang="zh-CN" sz="900" dirty="0" err="1" smtClean="0"/>
              <a:t>lbscore</a:t>
            </a:r>
            <a:r>
              <a:rPr lang="zh-CN" altLang="en-US" sz="900" dirty="0" smtClean="0"/>
              <a:t>的产生情况。</a:t>
            </a:r>
          </a:p>
          <a:p>
            <a:endParaRPr lang="en-US" altLang="zh-CN" sz="900" dirty="0" smtClean="0"/>
          </a:p>
          <a:p>
            <a:r>
              <a:rPr lang="en-US" altLang="zh-CN" sz="900" dirty="0" err="1" smtClean="0"/>
              <a:t>lbscore</a:t>
            </a:r>
            <a:r>
              <a:rPr lang="zh-CN" altLang="en-US" sz="900" dirty="0" smtClean="0"/>
              <a:t>由两个动态值决定：”</a:t>
            </a:r>
            <a:r>
              <a:rPr lang="en-US" altLang="zh-CN" sz="900" dirty="0" smtClean="0"/>
              <a:t>goodness” </a:t>
            </a:r>
            <a:r>
              <a:rPr lang="zh-CN" altLang="en-US" sz="900" dirty="0" smtClean="0"/>
              <a:t>和 “</a:t>
            </a:r>
            <a:r>
              <a:rPr lang="en-US" altLang="zh-CN" sz="900" dirty="0" smtClean="0"/>
              <a:t>delta”</a:t>
            </a:r>
            <a:r>
              <a:rPr lang="zh-CN" altLang="en-US" sz="900" dirty="0" smtClean="0"/>
              <a:t>，这两个值均由</a:t>
            </a:r>
            <a:r>
              <a:rPr lang="en-US" altLang="zh-CN" sz="900" dirty="0" smtClean="0"/>
              <a:t>PMON</a:t>
            </a:r>
            <a:r>
              <a:rPr lang="zh-CN" altLang="en-US" sz="900" dirty="0" smtClean="0"/>
              <a:t>来定期更新，计算公式如下：</a:t>
            </a:r>
            <a:br>
              <a:rPr lang="zh-CN" altLang="en-US" sz="900" dirty="0" smtClean="0"/>
            </a:br>
            <a:r>
              <a:rPr lang="en-US" altLang="zh-CN" sz="900" dirty="0" err="1" smtClean="0"/>
              <a:t>Lbscore</a:t>
            </a:r>
            <a:r>
              <a:rPr lang="en-US" altLang="zh-CN" sz="900" dirty="0" smtClean="0"/>
              <a:t> = Goodness (Received from PMON update)</a:t>
            </a:r>
            <a:br>
              <a:rPr lang="en-US" altLang="zh-CN" sz="900" dirty="0" smtClean="0"/>
            </a:br>
            <a:r>
              <a:rPr lang="en-US" altLang="zh-CN" sz="900" dirty="0" smtClean="0"/>
              <a:t>Delta = New Delta (Received from PMON update)</a:t>
            </a:r>
          </a:p>
          <a:p>
            <a:r>
              <a:rPr lang="en-US" altLang="zh-CN" sz="900" dirty="0" smtClean="0"/>
              <a:t/>
            </a:r>
            <a:br>
              <a:rPr lang="en-US" altLang="zh-CN" sz="900" dirty="0" smtClean="0"/>
            </a:br>
            <a:r>
              <a:rPr lang="zh-CN" altLang="en-US" sz="900" dirty="0" smtClean="0"/>
              <a:t>在</a:t>
            </a:r>
            <a:r>
              <a:rPr lang="en-US" altLang="zh-CN" sz="900" dirty="0" smtClean="0"/>
              <a:t>PMON</a:t>
            </a:r>
            <a:r>
              <a:rPr lang="zh-CN" altLang="en-US" sz="900" dirty="0" smtClean="0"/>
              <a:t>定期更新的间隔，应对于每个新连接的建立，监听会自己更新</a:t>
            </a:r>
            <a:r>
              <a:rPr lang="en-US" altLang="zh-CN" sz="900" dirty="0" err="1" smtClean="0"/>
              <a:t>Lbscore</a:t>
            </a:r>
            <a:r>
              <a:rPr lang="zh-CN" altLang="en-US" sz="900" dirty="0" smtClean="0"/>
              <a:t>，计算公式是：</a:t>
            </a:r>
            <a:br>
              <a:rPr lang="zh-CN" altLang="en-US" sz="900" dirty="0" smtClean="0"/>
            </a:br>
            <a:r>
              <a:rPr lang="en-US" altLang="zh-CN" sz="900" dirty="0" smtClean="0"/>
              <a:t>Listener </a:t>
            </a:r>
            <a:r>
              <a:rPr lang="en-US" altLang="zh-CN" sz="900" dirty="0" err="1" smtClean="0"/>
              <a:t>Lbscore</a:t>
            </a:r>
            <a:r>
              <a:rPr lang="en-US" altLang="zh-CN" sz="900" dirty="0" smtClean="0"/>
              <a:t> = </a:t>
            </a:r>
            <a:r>
              <a:rPr lang="en-US" altLang="zh-CN" sz="900" dirty="0" err="1" smtClean="0"/>
              <a:t>Lbscore</a:t>
            </a:r>
            <a:r>
              <a:rPr lang="en-US" altLang="zh-CN" sz="900" dirty="0" smtClean="0"/>
              <a:t>(previous) + Listener Delta</a:t>
            </a:r>
          </a:p>
          <a:p>
            <a:endParaRPr lang="en-US" altLang="zh-CN" sz="900" dirty="0" smtClean="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smtClean="0"/>
              <a:t>Subject: </a:t>
            </a:r>
            <a:r>
              <a:rPr lang="en-US" altLang="zh-CN" b="1" dirty="0" smtClean="0"/>
              <a:t>Load Balancing Doesn't Balance the Number of Sessions Across All the Available Nodes</a:t>
            </a:r>
            <a:r>
              <a:rPr lang="en-US" altLang="zh-CN" dirty="0" smtClean="0"/>
              <a:t>   </a:t>
            </a:r>
          </a:p>
          <a:p>
            <a:r>
              <a:rPr lang="en-US" altLang="zh-CN" dirty="0" smtClean="0">
                <a:hlinkClick r:id="rId3"/>
              </a:rPr>
              <a:t>Doc ID</a:t>
            </a:r>
            <a:r>
              <a:rPr lang="en-US" altLang="zh-CN" dirty="0" smtClean="0"/>
              <a:t>: </a:t>
            </a:r>
            <a:r>
              <a:rPr lang="en-US" altLang="zh-CN" b="1" dirty="0" smtClean="0"/>
              <a:t>262298.1</a:t>
            </a:r>
            <a:endParaRPr lang="en-US" altLang="zh-CN" dirty="0" smtClean="0"/>
          </a:p>
          <a:p>
            <a:endParaRPr lang="en-US" altLang="zh-CN" dirty="0" smtClean="0"/>
          </a:p>
          <a:p>
            <a:r>
              <a:rPr lang="en-US" altLang="zh-CN" dirty="0" smtClean="0"/>
              <a:t>Beginning with Oracle 9.2.0.3, there is a undocumented listener.ora parameter:</a:t>
            </a:r>
            <a:br>
              <a:rPr lang="en-US" altLang="zh-CN" dirty="0" smtClean="0"/>
            </a:br>
            <a:r>
              <a:rPr lang="en-US" altLang="zh-CN" dirty="0" smtClean="0"/>
              <a:t/>
            </a:r>
            <a:br>
              <a:rPr lang="en-US" altLang="zh-CN" dirty="0" smtClean="0"/>
            </a:br>
            <a:r>
              <a:rPr lang="en-US" altLang="zh-CN" dirty="0" err="1" smtClean="0"/>
              <a:t>PREFER_LEAST_LOADED_NODE_listener_name</a:t>
            </a:r>
            <a:r>
              <a:rPr lang="en-US" altLang="zh-CN" dirty="0" smtClean="0"/>
              <a:t>=OFF </a:t>
            </a:r>
            <a:br>
              <a:rPr lang="en-US" altLang="zh-CN" dirty="0" smtClean="0"/>
            </a:br>
            <a:r>
              <a:rPr lang="en-US" altLang="zh-CN" dirty="0" smtClean="0"/>
              <a:t/>
            </a:r>
            <a:br>
              <a:rPr lang="en-US" altLang="zh-CN" dirty="0" smtClean="0"/>
            </a:br>
            <a:r>
              <a:rPr lang="en-US" altLang="zh-CN" dirty="0" smtClean="0"/>
              <a:t>where listener_name is the actual name of the cluster remote listener. The parameter defaults to "ON", but can be changed to "OFF". </a:t>
            </a:r>
            <a:br>
              <a:rPr lang="en-US" altLang="zh-CN" dirty="0" smtClean="0"/>
            </a:br>
            <a:r>
              <a:rPr lang="en-US" altLang="zh-CN" dirty="0" smtClean="0"/>
              <a:t/>
            </a:r>
            <a:br>
              <a:rPr lang="en-US" altLang="zh-CN" dirty="0" smtClean="0"/>
            </a:br>
            <a:r>
              <a:rPr lang="en-US" altLang="zh-CN" dirty="0" smtClean="0"/>
              <a:t>When this parameter is set to "OFF", instance-based "session count" load balancing will be used as the primary factor (PMON reports the number of session licenses used as the instance load). The listener increments this load with every served connection request between updates from PMON. </a:t>
            </a:r>
            <a:br>
              <a:rPr lang="en-US" altLang="zh-CN" dirty="0" smtClean="0"/>
            </a:br>
            <a:r>
              <a:rPr lang="en-US" altLang="zh-CN" dirty="0" smtClean="0"/>
              <a:t/>
            </a:r>
            <a:br>
              <a:rPr lang="en-US" altLang="zh-CN" dirty="0" smtClean="0"/>
            </a:br>
            <a:r>
              <a:rPr lang="en-US" altLang="zh-CN" dirty="0" smtClean="0"/>
              <a:t>When two instances have the same instance load, the instance with the least "node" load will be </a:t>
            </a:r>
            <a:br>
              <a:rPr lang="en-US" altLang="zh-CN" dirty="0" smtClean="0"/>
            </a:br>
            <a:r>
              <a:rPr lang="en-US" altLang="zh-CN" dirty="0" smtClean="0"/>
              <a:t>favored; otherwise, the instance with the least instance load will be favored. </a:t>
            </a:r>
            <a:br>
              <a:rPr lang="en-US" altLang="zh-CN" dirty="0" smtClean="0"/>
            </a:br>
            <a:r>
              <a:rPr lang="en-US" altLang="zh-CN" dirty="0" smtClean="0"/>
              <a:t/>
            </a:r>
            <a:br>
              <a:rPr lang="en-US" altLang="zh-CN" dirty="0" smtClean="0"/>
            </a:br>
            <a:r>
              <a:rPr lang="en-US" altLang="zh-CN" dirty="0" smtClean="0"/>
              <a:t>When the parameter is "ON" (the default), then connections are routed to the node with the lowest NODE load rather than the lowest session count, as explain above.</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NOTE: The </a:t>
            </a:r>
            <a:r>
              <a:rPr lang="en-US" altLang="zh-CN" dirty="0" err="1" smtClean="0"/>
              <a:t>patchset</a:t>
            </a:r>
            <a:r>
              <a:rPr lang="en-US" altLang="zh-CN" dirty="0" smtClean="0"/>
              <a:t> must be applied to the database server for this parameter to work, not the client. In other words, the RDBMS must be patched to 9.2.0.3 or higher, but the clients can remain at version 9.2.0.1.</a:t>
            </a:r>
            <a:endParaRPr lang="zh-CN" altLang="en-US" dirty="0"/>
          </a:p>
        </p:txBody>
      </p:sp>
      <p:sp>
        <p:nvSpPr>
          <p:cNvPr id="4" name="灯片编号占位符 3"/>
          <p:cNvSpPr>
            <a:spLocks noGrp="1"/>
          </p:cNvSpPr>
          <p:nvPr>
            <p:ph type="sldNum" sz="quarter" idx="10"/>
          </p:nvPr>
        </p:nvSpPr>
        <p:spPr/>
        <p:txBody>
          <a:bodyPr/>
          <a:lstStyle/>
          <a:p>
            <a:fld id="{8E22403E-724C-4AEF-9C42-3573F7F18AAF}"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C2C236-038D-4261-8802-3BBB7BBF1033}"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E9BA4947-36AF-4B8F-A6ED-493A984A2A3A}" type="datetimeFigureOut">
              <a:rPr lang="zh-CN" altLang="en-US" smtClean="0"/>
              <a:pPr/>
              <a:t>2010/4/2</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9BA4947-36AF-4B8F-A6ED-493A984A2A3A}" type="datetimeFigureOut">
              <a:rPr lang="zh-CN" altLang="en-US" smtClean="0"/>
              <a:pPr/>
              <a:t>2010/4/2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C2C236-038D-4261-8802-3BBB7BBF103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E9BA4947-36AF-4B8F-A6ED-493A984A2A3A}" type="datetimeFigureOut">
              <a:rPr lang="zh-CN" altLang="en-US" smtClean="0"/>
              <a:pPr/>
              <a:t>2010/4/2</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FC2C236-038D-4261-8802-3BBB7BBF1033}"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dbform.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Load Balancing &amp; Failover (RAC)</a:t>
            </a:r>
            <a:endParaRPr lang="zh-CN" altLang="en-US" dirty="0"/>
          </a:p>
        </p:txBody>
      </p:sp>
      <p:sp>
        <p:nvSpPr>
          <p:cNvPr id="3" name="副标题 2"/>
          <p:cNvSpPr>
            <a:spLocks noGrp="1"/>
          </p:cNvSpPr>
          <p:nvPr>
            <p:ph type="subTitle" idx="1"/>
          </p:nvPr>
        </p:nvSpPr>
        <p:spPr/>
        <p:txBody>
          <a:bodyPr/>
          <a:lstStyle/>
          <a:p>
            <a:r>
              <a:rPr lang="en-US" altLang="zh-CN" dirty="0" smtClean="0"/>
              <a:t>RAC</a:t>
            </a:r>
            <a:r>
              <a:rPr lang="zh-CN" altLang="en-US" dirty="0" smtClean="0"/>
              <a:t>负载均衡和失效接管</a:t>
            </a:r>
            <a:endParaRPr lang="zh-CN" altLang="en-US" dirty="0"/>
          </a:p>
        </p:txBody>
      </p:sp>
      <p:pic>
        <p:nvPicPr>
          <p:cNvPr id="4" name="图片 3" descr="acoug_logo.png"/>
          <p:cNvPicPr>
            <a:picLocks noChangeAspect="1"/>
          </p:cNvPicPr>
          <p:nvPr/>
        </p:nvPicPr>
        <p:blipFill>
          <a:blip r:embed="rId2" cstate="print"/>
          <a:stretch>
            <a:fillRect/>
          </a:stretch>
        </p:blipFill>
        <p:spPr>
          <a:xfrm>
            <a:off x="5857884" y="4572008"/>
            <a:ext cx="2501587" cy="1307937"/>
          </a:xfrm>
          <a:prstGeom prst="rect">
            <a:avLst/>
          </a:prstGeom>
        </p:spPr>
      </p:pic>
      <p:pic>
        <p:nvPicPr>
          <p:cNvPr id="5" name="图片 4" descr="E.JPG"/>
          <p:cNvPicPr>
            <a:picLocks noChangeAspect="1"/>
          </p:cNvPicPr>
          <p:nvPr/>
        </p:nvPicPr>
        <p:blipFill>
          <a:blip r:embed="rId3" cstate="print"/>
          <a:stretch>
            <a:fillRect/>
          </a:stretch>
        </p:blipFill>
        <p:spPr>
          <a:xfrm>
            <a:off x="4286248" y="4643446"/>
            <a:ext cx="895350" cy="9048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Listener Balancing</a:t>
            </a:r>
            <a:endParaRPr lang="zh-CN" altLang="en-US" dirty="0"/>
          </a:p>
        </p:txBody>
      </p:sp>
      <p:sp>
        <p:nvSpPr>
          <p:cNvPr id="3" name="内容占位符 2"/>
          <p:cNvSpPr>
            <a:spLocks noGrp="1"/>
          </p:cNvSpPr>
          <p:nvPr>
            <p:ph idx="1"/>
          </p:nvPr>
        </p:nvSpPr>
        <p:spPr>
          <a:xfrm>
            <a:off x="457200" y="1600200"/>
            <a:ext cx="8229600" cy="3043246"/>
          </a:xfrm>
          <a:noFill/>
        </p:spPr>
        <p:txBody>
          <a:bodyPr>
            <a:normAutofit/>
          </a:bodyPr>
          <a:lstStyle/>
          <a:p>
            <a:pPr>
              <a:buNone/>
            </a:pPr>
            <a:r>
              <a:rPr lang="en-US" altLang="zh-CN" dirty="0" err="1" smtClean="0">
                <a:latin typeface="Times New Roman" pitchFamily="18" charset="0"/>
                <a:cs typeface="Times New Roman" pitchFamily="18" charset="0"/>
              </a:rPr>
              <a:t>sql</a:t>
            </a:r>
            <a:r>
              <a:rPr lang="en-US" altLang="zh-CN" dirty="0" smtClean="0">
                <a:solidFill>
                  <a:srgbClr val="66CC66"/>
                </a:solidFill>
                <a:latin typeface="Times New Roman" pitchFamily="18" charset="0"/>
                <a:cs typeface="Times New Roman" pitchFamily="18" charset="0"/>
              </a:rPr>
              <a:t>&gt;</a:t>
            </a:r>
            <a:r>
              <a:rPr lang="en-US" altLang="zh-CN" dirty="0" smtClean="0">
                <a:latin typeface="Times New Roman" pitchFamily="18" charset="0"/>
                <a:cs typeface="Times New Roman" pitchFamily="18" charset="0"/>
              </a:rPr>
              <a:t> </a:t>
            </a:r>
            <a:r>
              <a:rPr lang="en-US" altLang="zh-CN" b="1" dirty="0" smtClean="0">
                <a:solidFill>
                  <a:srgbClr val="993333"/>
                </a:solidFill>
                <a:latin typeface="Times New Roman" pitchFamily="18" charset="0"/>
                <a:cs typeface="Times New Roman" pitchFamily="18" charset="0"/>
              </a:rPr>
              <a:t>ALTER</a:t>
            </a:r>
            <a:r>
              <a:rPr lang="en-US" altLang="zh-CN" dirty="0" smtClean="0">
                <a:latin typeface="Times New Roman" pitchFamily="18" charset="0"/>
                <a:cs typeface="Times New Roman" pitchFamily="18" charset="0"/>
              </a:rPr>
              <a:t> system </a:t>
            </a:r>
            <a:r>
              <a:rPr lang="en-US" altLang="zh-CN" b="1" dirty="0" smtClean="0">
                <a:solidFill>
                  <a:srgbClr val="993333"/>
                </a:solidFill>
                <a:latin typeface="Times New Roman" pitchFamily="18" charset="0"/>
                <a:cs typeface="Times New Roman" pitchFamily="18" charset="0"/>
              </a:rPr>
              <a:t>SET</a:t>
            </a:r>
            <a:r>
              <a:rPr lang="en-US" altLang="zh-CN" dirty="0" smtClean="0">
                <a:latin typeface="Times New Roman" pitchFamily="18" charset="0"/>
                <a:cs typeface="Times New Roman" pitchFamily="18" charset="0"/>
              </a:rPr>
              <a:t> REMOTE_LISTENER</a:t>
            </a:r>
            <a:r>
              <a:rPr lang="en-US" altLang="zh-CN" dirty="0" smtClean="0">
                <a:solidFill>
                  <a:srgbClr val="66CC66"/>
                </a:solidFill>
                <a:latin typeface="Times New Roman" pitchFamily="18" charset="0"/>
                <a:cs typeface="Times New Roman" pitchFamily="18" charset="0"/>
              </a:rPr>
              <a:t>=</a:t>
            </a:r>
            <a:r>
              <a:rPr lang="en-US" altLang="zh-CN" dirty="0" smtClean="0">
                <a:solidFill>
                  <a:srgbClr val="FF0000"/>
                </a:solidFill>
                <a:latin typeface="Times New Roman" pitchFamily="18" charset="0"/>
                <a:cs typeface="Times New Roman" pitchFamily="18" charset="0"/>
              </a:rPr>
              <a:t>'LISTENERS_RAC'</a:t>
            </a:r>
            <a:r>
              <a:rPr lang="en-US" altLang="zh-CN" dirty="0" smtClean="0">
                <a:latin typeface="Times New Roman" pitchFamily="18" charset="0"/>
                <a:cs typeface="Times New Roman" pitchFamily="18" charset="0"/>
              </a:rPr>
              <a:t> scope</a:t>
            </a:r>
            <a:r>
              <a:rPr lang="en-US" altLang="zh-CN" dirty="0" smtClean="0">
                <a:solidFill>
                  <a:srgbClr val="66CC66"/>
                </a:solidFill>
                <a:latin typeface="Times New Roman" pitchFamily="18" charset="0"/>
                <a:cs typeface="Times New Roman" pitchFamily="18" charset="0"/>
              </a:rPr>
              <a:t>=</a:t>
            </a:r>
            <a:r>
              <a:rPr lang="en-US" altLang="zh-CN" b="1" dirty="0" smtClean="0">
                <a:solidFill>
                  <a:srgbClr val="993333"/>
                </a:solidFill>
                <a:latin typeface="Times New Roman" pitchFamily="18" charset="0"/>
                <a:cs typeface="Times New Roman" pitchFamily="18" charset="0"/>
              </a:rPr>
              <a:t>BOTH</a:t>
            </a:r>
            <a:r>
              <a:rPr lang="en-US" altLang="zh-CN" dirty="0" smtClean="0">
                <a:latin typeface="Times New Roman" pitchFamily="18" charset="0"/>
                <a:cs typeface="Times New Roman" pitchFamily="18" charset="0"/>
              </a:rPr>
              <a:t>;</a:t>
            </a:r>
          </a:p>
          <a:p>
            <a:pPr>
              <a:buNone/>
            </a:pPr>
            <a:endParaRPr lang="en-US" altLang="zh-CN" dirty="0" smtClean="0">
              <a:latin typeface="Times New Roman" pitchFamily="18" charset="0"/>
              <a:cs typeface="Times New Roman" pitchFamily="18" charset="0"/>
            </a:endParaRPr>
          </a:p>
          <a:p>
            <a:pPr>
              <a:buNone/>
            </a:pPr>
            <a:r>
              <a:rPr lang="en-US" altLang="zh-CN" sz="2200" dirty="0" smtClean="0">
                <a:latin typeface="Times New Roman" pitchFamily="18" charset="0"/>
                <a:cs typeface="Times New Roman" pitchFamily="18" charset="0"/>
              </a:rPr>
              <a:t>TNSNAMES.ORA :</a:t>
            </a:r>
          </a:p>
        </p:txBody>
      </p:sp>
      <p:sp>
        <p:nvSpPr>
          <p:cNvPr id="4" name="矩形 3"/>
          <p:cNvSpPr/>
          <p:nvPr/>
        </p:nvSpPr>
        <p:spPr>
          <a:xfrm>
            <a:off x="500034" y="4357694"/>
            <a:ext cx="7572428" cy="1754326"/>
          </a:xfrm>
          <a:prstGeom prst="rect">
            <a:avLst/>
          </a:prstGeom>
          <a:solidFill>
            <a:schemeClr val="bg1">
              <a:lumMod val="75000"/>
            </a:schemeClr>
          </a:solidFill>
          <a:ln>
            <a:solidFill>
              <a:schemeClr val="tx1"/>
            </a:solidFill>
          </a:ln>
        </p:spPr>
        <p:txBody>
          <a:bodyPr wrap="square">
            <a:spAutoFit/>
          </a:bodyPr>
          <a:lstStyle/>
          <a:p>
            <a:pPr>
              <a:buNone/>
            </a:pPr>
            <a:r>
              <a:rPr lang="en-US" altLang="zh-CN" dirty="0" smtClean="0">
                <a:latin typeface="Times New Roman" pitchFamily="18" charset="0"/>
                <a:cs typeface="Times New Roman" pitchFamily="18" charset="0"/>
              </a:rPr>
              <a:t>LISTENERS_RAC =</a:t>
            </a:r>
          </a:p>
          <a:p>
            <a:pPr>
              <a:buNone/>
            </a:pPr>
            <a:r>
              <a:rPr lang="en-US" altLang="zh-CN" dirty="0" smtClean="0">
                <a:latin typeface="Times New Roman" pitchFamily="18" charset="0"/>
                <a:cs typeface="Times New Roman" pitchFamily="18" charset="0"/>
              </a:rPr>
              <a:t>(ADDRESS_LIST =</a:t>
            </a:r>
          </a:p>
          <a:p>
            <a:pPr>
              <a:buNone/>
            </a:pPr>
            <a:r>
              <a:rPr lang="en-US" altLang="zh-CN" dirty="0" smtClean="0">
                <a:latin typeface="Times New Roman" pitchFamily="18" charset="0"/>
                <a:cs typeface="Times New Roman" pitchFamily="18" charset="0"/>
              </a:rPr>
              <a:t>(ADDRESS = (PROTOCOL = TCP)(HOST = vip1)(PORT = 1521))</a:t>
            </a:r>
          </a:p>
          <a:p>
            <a:pPr>
              <a:buNone/>
            </a:pPr>
            <a:r>
              <a:rPr lang="en-US" altLang="zh-CN" dirty="0" smtClean="0">
                <a:latin typeface="Times New Roman" pitchFamily="18" charset="0"/>
                <a:cs typeface="Times New Roman" pitchFamily="18" charset="0"/>
              </a:rPr>
              <a:t>(ADDRESS = (PROTOCOL = TCP)(HOST = vip2)(PORT = 1521))</a:t>
            </a:r>
          </a:p>
          <a:p>
            <a:pPr>
              <a:buNone/>
            </a:pPr>
            <a:r>
              <a:rPr lang="en-US" altLang="zh-CN" dirty="0" smtClean="0">
                <a:latin typeface="Times New Roman" pitchFamily="18" charset="0"/>
                <a:cs typeface="Times New Roman" pitchFamily="18" charset="0"/>
              </a:rPr>
              <a:t>(ADDRESS = (PROTOCOL = TCP)(HOST = vip3)(PORT = 1521))</a:t>
            </a:r>
          </a:p>
          <a:p>
            <a:pPr>
              <a:buNone/>
            </a:pP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Listener Balancing</a:t>
            </a:r>
            <a:endParaRPr lang="zh-CN" altLang="en-US" dirty="0"/>
          </a:p>
        </p:txBody>
      </p:sp>
      <p:pic>
        <p:nvPicPr>
          <p:cNvPr id="4" name="内容占位符 3" descr="1.jpg"/>
          <p:cNvPicPr>
            <a:picLocks noGrp="1" noChangeAspect="1"/>
          </p:cNvPicPr>
          <p:nvPr>
            <p:ph idx="1"/>
          </p:nvPr>
        </p:nvPicPr>
        <p:blipFill>
          <a:blip r:embed="rId3" cstate="print"/>
          <a:stretch>
            <a:fillRect/>
          </a:stretch>
        </p:blipFill>
        <p:spPr>
          <a:xfrm>
            <a:off x="428596" y="1714488"/>
            <a:ext cx="5476875" cy="3028950"/>
          </a:xfrm>
        </p:spPr>
      </p:pic>
      <p:pic>
        <p:nvPicPr>
          <p:cNvPr id="5" name="图片 4" descr="2.jpg"/>
          <p:cNvPicPr>
            <a:picLocks noChangeAspect="1"/>
          </p:cNvPicPr>
          <p:nvPr/>
        </p:nvPicPr>
        <p:blipFill>
          <a:blip r:embed="rId4" cstate="print"/>
          <a:stretch>
            <a:fillRect/>
          </a:stretch>
        </p:blipFill>
        <p:spPr>
          <a:xfrm>
            <a:off x="1214414" y="2714620"/>
            <a:ext cx="5476875" cy="3028950"/>
          </a:xfrm>
          <a:prstGeom prst="rect">
            <a:avLst/>
          </a:prstGeom>
        </p:spPr>
      </p:pic>
      <p:pic>
        <p:nvPicPr>
          <p:cNvPr id="6" name="图片 5" descr="3.jpg"/>
          <p:cNvPicPr>
            <a:picLocks noChangeAspect="1"/>
          </p:cNvPicPr>
          <p:nvPr/>
        </p:nvPicPr>
        <p:blipFill>
          <a:blip r:embed="rId5" cstate="print"/>
          <a:stretch>
            <a:fillRect/>
          </a:stretch>
        </p:blipFill>
        <p:spPr>
          <a:xfrm>
            <a:off x="3286116" y="3286124"/>
            <a:ext cx="5476875" cy="3028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xit" presetSubtype="8" fill="hold" nodeType="withEffect">
                                  <p:stCondLst>
                                    <p:cond delay="0"/>
                                  </p:stCondLst>
                                  <p:childTnLst>
                                    <p:anim calcmode="lin" valueType="num">
                                      <p:cBhvr additive="base">
                                        <p:cTn id="16" dur="500"/>
                                        <p:tgtEl>
                                          <p:spTgt spid="4"/>
                                        </p:tgtEl>
                                        <p:attrNameLst>
                                          <p:attrName>ppt_x</p:attrName>
                                        </p:attrNameLst>
                                      </p:cBhvr>
                                      <p:tavLst>
                                        <p:tav tm="0">
                                          <p:val>
                                            <p:strVal val="ppt_x"/>
                                          </p:val>
                                        </p:tav>
                                        <p:tav tm="100000">
                                          <p:val>
                                            <p:strVal val="0-ppt_w/2"/>
                                          </p:val>
                                        </p:tav>
                                      </p:tavLst>
                                    </p:anim>
                                    <p:anim calcmode="lin" valueType="num">
                                      <p:cBhvr additive="base">
                                        <p:cTn id="17" dur="500"/>
                                        <p:tgtEl>
                                          <p:spTgt spid="4"/>
                                        </p:tgtEl>
                                        <p:attrNameLst>
                                          <p:attrName>ppt_y</p:attrName>
                                        </p:attrNameLst>
                                      </p:cBhvr>
                                      <p:tavLst>
                                        <p:tav tm="0">
                                          <p:val>
                                            <p:strVal val="ppt_y"/>
                                          </p:val>
                                        </p:tav>
                                        <p:tav tm="100000">
                                          <p:val>
                                            <p:strVal val="ppt_y"/>
                                          </p:val>
                                        </p:tav>
                                      </p:tavLst>
                                    </p:anim>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xit" presetSubtype="8" fill="hold" nodeType="withEffect">
                                  <p:stCondLst>
                                    <p:cond delay="0"/>
                                  </p:stCondLst>
                                  <p:childTnLst>
                                    <p:anim calcmode="lin" valueType="num">
                                      <p:cBhvr additive="base">
                                        <p:cTn id="26" dur="500"/>
                                        <p:tgtEl>
                                          <p:spTgt spid="5"/>
                                        </p:tgtEl>
                                        <p:attrNameLst>
                                          <p:attrName>ppt_x</p:attrName>
                                        </p:attrNameLst>
                                      </p:cBhvr>
                                      <p:tavLst>
                                        <p:tav tm="0">
                                          <p:val>
                                            <p:strVal val="ppt_x"/>
                                          </p:val>
                                        </p:tav>
                                        <p:tav tm="100000">
                                          <p:val>
                                            <p:strVal val="0-ppt_w/2"/>
                                          </p:val>
                                        </p:tav>
                                      </p:tavLst>
                                    </p:anim>
                                    <p:anim calcmode="lin" valueType="num">
                                      <p:cBhvr additive="base">
                                        <p:cTn id="27" dur="500"/>
                                        <p:tgtEl>
                                          <p:spTgt spid="5"/>
                                        </p:tgtEl>
                                        <p:attrNameLst>
                                          <p:attrName>ppt_y</p:attrName>
                                        </p:attrNameLst>
                                      </p:cBhvr>
                                      <p:tavLst>
                                        <p:tav tm="0">
                                          <p:val>
                                            <p:strVal val="ppt_y"/>
                                          </p:val>
                                        </p:tav>
                                        <p:tav tm="100000">
                                          <p:val>
                                            <p:strVal val="ppt_y"/>
                                          </p:val>
                                        </p:tav>
                                      </p:tavLst>
                                    </p:anim>
                                    <p:set>
                                      <p:cBhvr>
                                        <p:cTn id="2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Listener Balancing</a:t>
            </a:r>
            <a:endParaRPr lang="zh-CN" altLang="en-US" dirty="0"/>
          </a:p>
        </p:txBody>
      </p:sp>
      <p:sp>
        <p:nvSpPr>
          <p:cNvPr id="3" name="内容占位符 2"/>
          <p:cNvSpPr>
            <a:spLocks noGrp="1"/>
          </p:cNvSpPr>
          <p:nvPr>
            <p:ph idx="1"/>
          </p:nvPr>
        </p:nvSpPr>
        <p:spPr/>
        <p:txBody>
          <a:bodyPr>
            <a:normAutofit/>
          </a:bodyPr>
          <a:lstStyle/>
          <a:p>
            <a:r>
              <a:rPr lang="en-US" altLang="zh-CN" dirty="0" smtClean="0">
                <a:latin typeface="Times New Roman" pitchFamily="18" charset="0"/>
                <a:cs typeface="Times New Roman" pitchFamily="18" charset="0"/>
              </a:rPr>
              <a:t>Listener Log</a:t>
            </a:r>
          </a:p>
          <a:p>
            <a:pPr lvl="1"/>
            <a:r>
              <a:rPr lang="en-US" altLang="zh-CN" dirty="0" smtClean="0">
                <a:latin typeface="Times New Roman" pitchFamily="18" charset="0"/>
                <a:cs typeface="Times New Roman" pitchFamily="18" charset="0"/>
              </a:rPr>
              <a:t>Oracle10g: $ORACLE_HOME/log</a:t>
            </a:r>
          </a:p>
          <a:p>
            <a:pPr lvl="1"/>
            <a:r>
              <a:rPr lang="en-US" altLang="zh-CN" dirty="0" smtClean="0">
                <a:latin typeface="Times New Roman" pitchFamily="18" charset="0"/>
                <a:cs typeface="Times New Roman" pitchFamily="18" charset="0"/>
              </a:rPr>
              <a:t>Oracle11g: </a:t>
            </a:r>
            <a:r>
              <a:rPr lang="en-US" altLang="zh-CN" dirty="0" err="1" smtClean="0">
                <a:latin typeface="Times New Roman" pitchFamily="18" charset="0"/>
                <a:cs typeface="Times New Roman" pitchFamily="18" charset="0"/>
              </a:rPr>
              <a:t>diagnostic_dest</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diag</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tnslsnr</a:t>
            </a:r>
            <a:r>
              <a:rPr lang="en-US" altLang="zh-CN" dirty="0" smtClean="0">
                <a:latin typeface="Times New Roman" pitchFamily="18" charset="0"/>
                <a:cs typeface="Times New Roman" pitchFamily="18" charset="0"/>
              </a:rPr>
              <a:t>/&lt;hostname&gt;/listener/trace</a:t>
            </a:r>
          </a:p>
          <a:p>
            <a:r>
              <a:rPr lang="en-US" altLang="zh-CN" dirty="0" smtClean="0">
                <a:latin typeface="Times New Roman" pitchFamily="18" charset="0"/>
                <a:cs typeface="Times New Roman" pitchFamily="18" charset="0"/>
              </a:rPr>
              <a:t>Service Register</a:t>
            </a:r>
          </a:p>
          <a:p>
            <a:pPr lvl="1"/>
            <a:r>
              <a:rPr lang="en-US" altLang="zh-CN" sz="2200" dirty="0" smtClean="0">
                <a:latin typeface="Times New Roman" pitchFamily="18" charset="0"/>
                <a:cs typeface="Times New Roman" pitchFamily="18" charset="0"/>
              </a:rPr>
              <a:t>18-11</a:t>
            </a:r>
            <a:r>
              <a:rPr lang="zh-CN" altLang="en-US" sz="2200" dirty="0" smtClean="0">
                <a:latin typeface="Times New Roman" pitchFamily="18" charset="0"/>
                <a:cs typeface="Times New Roman" pitchFamily="18" charset="0"/>
              </a:rPr>
              <a:t>月</a:t>
            </a:r>
            <a:r>
              <a:rPr lang="en-US" altLang="zh-CN" sz="2200" dirty="0" smtClean="0">
                <a:latin typeface="Times New Roman" pitchFamily="18" charset="0"/>
                <a:cs typeface="Times New Roman" pitchFamily="18" charset="0"/>
              </a:rPr>
              <a:t>-2009 11:54:07 * </a:t>
            </a:r>
            <a:r>
              <a:rPr lang="en-US" altLang="zh-CN" sz="2200" dirty="0" err="1" smtClean="0">
                <a:solidFill>
                  <a:srgbClr val="7030A0"/>
                </a:solidFill>
                <a:latin typeface="Times New Roman" pitchFamily="18" charset="0"/>
                <a:cs typeface="Times New Roman" pitchFamily="18" charset="0"/>
              </a:rPr>
              <a:t>service_register</a:t>
            </a:r>
            <a:r>
              <a:rPr lang="en-US" altLang="zh-CN" sz="2200" dirty="0" smtClean="0">
                <a:latin typeface="Times New Roman" pitchFamily="18" charset="0"/>
                <a:cs typeface="Times New Roman" pitchFamily="18" charset="0"/>
              </a:rPr>
              <a:t> * orcl11g * 0</a:t>
            </a:r>
          </a:p>
          <a:p>
            <a:r>
              <a:rPr lang="en-US" altLang="zh-CN" dirty="0" smtClean="0">
                <a:latin typeface="Times New Roman" pitchFamily="18" charset="0"/>
                <a:cs typeface="Times New Roman" pitchFamily="18" charset="0"/>
              </a:rPr>
              <a:t>Service Update</a:t>
            </a:r>
          </a:p>
          <a:p>
            <a:pPr lvl="1"/>
            <a:r>
              <a:rPr lang="en-US" altLang="zh-CN" sz="2000" dirty="0" smtClean="0">
                <a:latin typeface="Times New Roman" pitchFamily="18" charset="0"/>
                <a:cs typeface="Times New Roman" pitchFamily="18" charset="0"/>
              </a:rPr>
              <a:t>18-11</a:t>
            </a:r>
            <a:r>
              <a:rPr lang="zh-CN" altLang="en-US" sz="2000" dirty="0" smtClean="0">
                <a:latin typeface="Times New Roman" pitchFamily="18" charset="0"/>
                <a:cs typeface="Times New Roman" pitchFamily="18" charset="0"/>
              </a:rPr>
              <a:t>月</a:t>
            </a:r>
            <a:r>
              <a:rPr lang="en-US" altLang="zh-CN" sz="2000" dirty="0" smtClean="0">
                <a:latin typeface="Times New Roman" pitchFamily="18" charset="0"/>
                <a:cs typeface="Times New Roman" pitchFamily="18" charset="0"/>
              </a:rPr>
              <a:t>-2009 11:54:13 * </a:t>
            </a:r>
            <a:r>
              <a:rPr lang="en-US" altLang="zh-CN" sz="2000" dirty="0" err="1" smtClean="0">
                <a:solidFill>
                  <a:srgbClr val="7030A0"/>
                </a:solidFill>
                <a:latin typeface="Times New Roman" pitchFamily="18" charset="0"/>
                <a:cs typeface="Times New Roman" pitchFamily="18" charset="0"/>
              </a:rPr>
              <a:t>service_update</a:t>
            </a:r>
            <a:r>
              <a:rPr lang="en-US" altLang="zh-CN" sz="2000" dirty="0" smtClean="0">
                <a:latin typeface="Times New Roman" pitchFamily="18" charset="0"/>
                <a:cs typeface="Times New Roman" pitchFamily="18" charset="0"/>
              </a:rPr>
              <a:t> * orcl11g * 0</a:t>
            </a:r>
          </a:p>
          <a:p>
            <a:pPr lvl="1"/>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Listener Balancing</a:t>
            </a:r>
            <a:endParaRPr lang="zh-CN" altLang="en-US" dirty="0"/>
          </a:p>
        </p:txBody>
      </p:sp>
      <p:sp>
        <p:nvSpPr>
          <p:cNvPr id="3" name="内容占位符 2"/>
          <p:cNvSpPr>
            <a:spLocks noGrp="1"/>
          </p:cNvSpPr>
          <p:nvPr>
            <p:ph idx="1"/>
          </p:nvPr>
        </p:nvSpPr>
        <p:spPr/>
        <p:txBody>
          <a:bodyPr>
            <a:normAutofit/>
          </a:bodyPr>
          <a:lstStyle/>
          <a:p>
            <a:r>
              <a:rPr lang="en-US" altLang="zh-CN" b="1" dirty="0" smtClean="0"/>
              <a:t>V$SERVICEMETRIC</a:t>
            </a:r>
          </a:p>
          <a:p>
            <a:pPr lvl="1"/>
            <a:r>
              <a:rPr lang="en-US" altLang="zh-CN" dirty="0" smtClean="0"/>
              <a:t>GOODNESS</a:t>
            </a:r>
          </a:p>
          <a:p>
            <a:pPr lvl="1"/>
            <a:r>
              <a:rPr lang="en-US" altLang="zh-CN" dirty="0" smtClean="0"/>
              <a:t>DELTA</a:t>
            </a:r>
          </a:p>
          <a:p>
            <a:endParaRPr lang="en-US" altLang="zh-CN" dirty="0" smtClean="0"/>
          </a:p>
          <a:p>
            <a:pPr lvl="1"/>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Based &amp; Session Based</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PREFER_LEAST_LOADED_NODE_</a:t>
            </a:r>
          </a:p>
          <a:p>
            <a:pPr lvl="1">
              <a:buFont typeface="Wingdings" pitchFamily="2" charset="2"/>
              <a:buChar char="Ø"/>
            </a:pPr>
            <a:r>
              <a:rPr lang="en-US" altLang="zh-CN" sz="2000" dirty="0" smtClean="0">
                <a:latin typeface="Times New Roman" pitchFamily="18" charset="0"/>
                <a:cs typeface="Times New Roman" pitchFamily="18" charset="0"/>
              </a:rPr>
              <a:t>Undocumented parameter on Oracle 9.2.0.3 and higher</a:t>
            </a:r>
          </a:p>
          <a:p>
            <a:pPr lvl="1">
              <a:buFont typeface="Wingdings" pitchFamily="2" charset="2"/>
              <a:buChar char="Ø"/>
            </a:pPr>
            <a:r>
              <a:rPr lang="en-US" altLang="zh-CN" sz="2000" dirty="0" smtClean="0">
                <a:latin typeface="Times New Roman" pitchFamily="18" charset="0"/>
                <a:cs typeface="Times New Roman" pitchFamily="18" charset="0"/>
              </a:rPr>
              <a:t>Defaults to “ON”</a:t>
            </a:r>
          </a:p>
          <a:p>
            <a:pPr lvl="1">
              <a:buFont typeface="Wingdings" pitchFamily="2" charset="2"/>
              <a:buChar char="Ø"/>
            </a:pPr>
            <a:r>
              <a:rPr lang="en-US" altLang="zh-CN" sz="2000" dirty="0" smtClean="0">
                <a:latin typeface="Times New Roman" pitchFamily="18" charset="0"/>
                <a:cs typeface="Times New Roman" pitchFamily="18" charset="0"/>
              </a:rPr>
              <a:t>PREFER_LEAST_LOADED_NODE_&lt;LISTENER_NAME&gt;=OFF</a:t>
            </a:r>
          </a:p>
          <a:p>
            <a:pPr lvl="1">
              <a:buFont typeface="Wingdings" pitchFamily="2" charset="2"/>
              <a:buChar char="Ø"/>
            </a:pPr>
            <a:r>
              <a:rPr lang="en-US" altLang="zh-CN" sz="2000" dirty="0" smtClean="0">
                <a:latin typeface="Times New Roman" pitchFamily="18" charset="0"/>
                <a:cs typeface="Times New Roman" pitchFamily="18" charset="0"/>
              </a:rPr>
              <a:t>&lt;LISTENER_NAME&gt; = </a:t>
            </a:r>
            <a:r>
              <a:rPr lang="en-US" altLang="zh-CN" sz="2000" dirty="0" err="1" smtClean="0">
                <a:latin typeface="Times New Roman" pitchFamily="18" charset="0"/>
                <a:cs typeface="Times New Roman" pitchFamily="18" charset="0"/>
              </a:rPr>
              <a:t>listener_nodename</a:t>
            </a:r>
            <a:endParaRPr lang="en-US" altLang="zh-CN" sz="2000" dirty="0" smtClean="0">
              <a:latin typeface="Times New Roman" pitchFamily="18" charset="0"/>
              <a:cs typeface="Times New Roman" pitchFamily="18" charset="0"/>
            </a:endParaRPr>
          </a:p>
          <a:p>
            <a:pPr lvl="1">
              <a:buFont typeface="Wingdings" pitchFamily="2" charset="2"/>
              <a:buChar char="Ø"/>
            </a:pPr>
            <a:endParaRPr lang="en-US" altLang="zh-CN" sz="2000" dirty="0" smtClean="0">
              <a:latin typeface="Times New Roman" pitchFamily="18" charset="0"/>
              <a:cs typeface="Times New Roman" pitchFamily="18" charset="0"/>
            </a:endParaRPr>
          </a:p>
          <a:p>
            <a:pPr marL="342900" lvl="1" indent="-342900">
              <a:buFont typeface="Wingdings 2"/>
              <a:buChar char="ß"/>
            </a:pPr>
            <a:r>
              <a:rPr lang="en-US" altLang="zh-CN" sz="3200" dirty="0" smtClean="0">
                <a:latin typeface="Times New Roman" pitchFamily="18" charset="0"/>
                <a:cs typeface="Times New Roman" pitchFamily="18" charset="0"/>
              </a:rPr>
              <a:t>After 10gR2, set the CLB_GOAL on the service</a:t>
            </a:r>
            <a:endParaRPr lang="zh-CN" alt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Service Balancing</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Powerful automatic workload management</a:t>
            </a:r>
          </a:p>
          <a:p>
            <a:pPr lvl="1"/>
            <a:r>
              <a:rPr lang="en-US" altLang="zh-CN" dirty="0" smtClean="0">
                <a:latin typeface="Times New Roman" pitchFamily="18" charset="0"/>
                <a:cs typeface="Times New Roman" pitchFamily="18" charset="0"/>
              </a:rPr>
              <a:t>Define PREFERRED instances</a:t>
            </a:r>
          </a:p>
          <a:p>
            <a:pPr lvl="1"/>
            <a:r>
              <a:rPr lang="en-US" altLang="zh-CN" dirty="0" smtClean="0">
                <a:latin typeface="Times New Roman" pitchFamily="18" charset="0"/>
                <a:cs typeface="Times New Roman" pitchFamily="18" charset="0"/>
              </a:rPr>
              <a:t>Define AVAILABLE instances</a:t>
            </a:r>
          </a:p>
          <a:p>
            <a:pPr lvl="1"/>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Runtime load balancing</a:t>
            </a:r>
          </a:p>
          <a:p>
            <a:pPr lvl="1"/>
            <a:r>
              <a:rPr lang="en-US" altLang="zh-CN" dirty="0" smtClean="0">
                <a:latin typeface="Times New Roman" pitchFamily="18" charset="0"/>
                <a:cs typeface="Times New Roman" pitchFamily="18" charset="0"/>
              </a:rPr>
              <a:t>Opposite to Connect time load balancing</a:t>
            </a:r>
            <a:endParaRPr lang="zh-CN" altLang="en-US" dirty="0">
              <a:latin typeface="Times New Roman" pitchFamily="18" charset="0"/>
              <a:cs typeface="Times New Roman" pitchFamily="18" charset="0"/>
            </a:endParaRPr>
          </a:p>
        </p:txBody>
      </p:sp>
      <p:sp>
        <p:nvSpPr>
          <p:cNvPr id="4" name="TextBox 3"/>
          <p:cNvSpPr txBox="1"/>
          <p:nvPr/>
        </p:nvSpPr>
        <p:spPr>
          <a:xfrm>
            <a:off x="500034" y="3429001"/>
            <a:ext cx="7715304" cy="646331"/>
          </a:xfrm>
          <a:prstGeom prst="rect">
            <a:avLst/>
          </a:prstGeom>
          <a:solidFill>
            <a:schemeClr val="bg1">
              <a:lumMod val="75000"/>
            </a:schemeClr>
          </a:solidFill>
          <a:ln w="3175">
            <a:solidFill>
              <a:schemeClr val="tx1"/>
            </a:solidFill>
          </a:ln>
        </p:spPr>
        <p:txBody>
          <a:bodyPr wrap="square" rtlCol="0">
            <a:spAutoFit/>
          </a:bodyPr>
          <a:lstStyle/>
          <a:p>
            <a:r>
              <a:rPr lang="en-US" altLang="zh-CN" dirty="0" err="1" smtClean="0"/>
              <a:t>srvctl</a:t>
            </a:r>
            <a:r>
              <a:rPr lang="en-US" altLang="zh-CN" dirty="0" smtClean="0"/>
              <a:t> add service -d </a:t>
            </a:r>
            <a:r>
              <a:rPr lang="en-US" altLang="zh-CN" dirty="0" err="1" smtClean="0"/>
              <a:t>orcl</a:t>
            </a:r>
            <a:r>
              <a:rPr lang="en-US" altLang="zh-CN" dirty="0" smtClean="0"/>
              <a:t> -s </a:t>
            </a:r>
            <a:r>
              <a:rPr lang="en-US" altLang="zh-CN" dirty="0" err="1" smtClean="0"/>
              <a:t>orclcluster</a:t>
            </a:r>
            <a:r>
              <a:rPr lang="en-US" altLang="zh-CN" dirty="0" smtClean="0"/>
              <a:t> -r "orcl1,orcl2" -a "orcl3,orcl4"</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Statistics</a:t>
            </a:r>
            <a:endParaRPr lang="zh-CN" altLang="en-US" dirty="0"/>
          </a:p>
        </p:txBody>
      </p:sp>
      <p:pic>
        <p:nvPicPr>
          <p:cNvPr id="4" name="内容占位符 3" descr="mwsnap494.jpg"/>
          <p:cNvPicPr>
            <a:picLocks noGrp="1" noChangeAspect="1"/>
          </p:cNvPicPr>
          <p:nvPr>
            <p:ph idx="1"/>
          </p:nvPr>
        </p:nvPicPr>
        <p:blipFill>
          <a:blip r:embed="rId2" cstate="print"/>
          <a:stretch>
            <a:fillRect/>
          </a:stretch>
        </p:blipFill>
        <p:spPr>
          <a:xfrm>
            <a:off x="457200" y="1993580"/>
            <a:ext cx="8229600" cy="3899539"/>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Fast Application Notification (FAN)</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Fast Connection Failover(FCF)</a:t>
            </a:r>
          </a:p>
          <a:p>
            <a:pPr lvl="1"/>
            <a:r>
              <a:rPr lang="en-US" altLang="zh-CN" dirty="0" smtClean="0"/>
              <a:t>This is the ability of Oracle Clients to provide rapid failover of connections by subscribing to FAN events.</a:t>
            </a:r>
          </a:p>
          <a:p>
            <a:r>
              <a:rPr lang="en-US" altLang="zh-CN" dirty="0" smtClean="0"/>
              <a:t>FAN events are published using ONS and an Oracle Streams Advanced Queuing.</a:t>
            </a:r>
          </a:p>
          <a:p>
            <a:pPr lvl="1"/>
            <a:r>
              <a:rPr lang="en-US" altLang="zh-CN" dirty="0" smtClean="0"/>
              <a:t>ONS: JDBC</a:t>
            </a:r>
          </a:p>
          <a:p>
            <a:pPr lvl="1"/>
            <a:r>
              <a:rPr lang="en-US" altLang="zh-CN" dirty="0" smtClean="0"/>
              <a:t>AQ: OCI &amp; ODP.NET clients</a:t>
            </a:r>
          </a:p>
          <a:p>
            <a:r>
              <a:rPr lang="en-US" altLang="zh-CN" dirty="0" smtClean="0"/>
              <a:t>Automate fail back by using FAN callouts</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Load Balancing Advisory</a:t>
            </a:r>
            <a:endParaRPr lang="zh-CN" altLang="en-US" dirty="0"/>
          </a:p>
        </p:txBody>
      </p:sp>
      <p:sp>
        <p:nvSpPr>
          <p:cNvPr id="3" name="内容占位符 2"/>
          <p:cNvSpPr>
            <a:spLocks noGrp="1"/>
          </p:cNvSpPr>
          <p:nvPr>
            <p:ph idx="1"/>
          </p:nvPr>
        </p:nvSpPr>
        <p:spPr>
          <a:xfrm>
            <a:off x="457200" y="1714488"/>
            <a:ext cx="8229600" cy="2214578"/>
          </a:xfrm>
        </p:spPr>
        <p:txBody>
          <a:bodyPr>
            <a:normAutofit/>
          </a:bodyPr>
          <a:lstStyle/>
          <a:p>
            <a:r>
              <a:rPr lang="en-US" altLang="zh-CN" sz="2400" dirty="0" smtClean="0">
                <a:latin typeface="Times New Roman" pitchFamily="18" charset="0"/>
                <a:cs typeface="Times New Roman" pitchFamily="18" charset="0"/>
              </a:rPr>
              <a:t>Oracle10gR2 and Above</a:t>
            </a:r>
          </a:p>
          <a:p>
            <a:r>
              <a:rPr lang="en-US" altLang="zh-CN" sz="2400" dirty="0" smtClean="0">
                <a:latin typeface="Times New Roman" pitchFamily="18" charset="0"/>
                <a:cs typeface="Times New Roman" pitchFamily="18" charset="0"/>
              </a:rPr>
              <a:t>Allows listeners to distribute connection requests to best instances.</a:t>
            </a:r>
          </a:p>
          <a:p>
            <a:r>
              <a:rPr lang="en-US" altLang="zh-CN" sz="2400" dirty="0" smtClean="0">
                <a:latin typeface="Times New Roman" pitchFamily="18" charset="0"/>
                <a:cs typeface="Times New Roman" pitchFamily="18" charset="0"/>
              </a:rPr>
              <a:t>How to enable</a:t>
            </a:r>
          </a:p>
        </p:txBody>
      </p:sp>
      <p:sp>
        <p:nvSpPr>
          <p:cNvPr id="4" name="TextBox 3"/>
          <p:cNvSpPr txBox="1"/>
          <p:nvPr/>
        </p:nvSpPr>
        <p:spPr>
          <a:xfrm>
            <a:off x="785786" y="3786190"/>
            <a:ext cx="7072362" cy="1938992"/>
          </a:xfrm>
          <a:prstGeom prst="rect">
            <a:avLst/>
          </a:prstGeom>
          <a:solidFill>
            <a:schemeClr val="bg1">
              <a:lumMod val="75000"/>
            </a:schemeClr>
          </a:solidFill>
          <a:ln w="3175">
            <a:solidFill>
              <a:schemeClr val="tx1"/>
            </a:solidFill>
          </a:ln>
        </p:spPr>
        <p:txBody>
          <a:bodyPr wrap="square" rtlCol="0">
            <a:spAutoFit/>
          </a:bodyPr>
          <a:lstStyle/>
          <a:p>
            <a:pPr>
              <a:buNone/>
            </a:pPr>
            <a:r>
              <a:rPr lang="en-US" altLang="zh-CN" sz="2400" dirty="0" smtClean="0">
                <a:latin typeface="Times New Roman" pitchFamily="18" charset="0"/>
                <a:cs typeface="Times New Roman" pitchFamily="18" charset="0"/>
              </a:rPr>
              <a:t>EXECUTE DBMS_SERVICE.MODIFY_SERVICE (</a:t>
            </a:r>
          </a:p>
          <a:p>
            <a:pPr>
              <a:buNone/>
            </a:pPr>
            <a:r>
              <a:rPr lang="en-US" altLang="zh-CN" sz="2400" dirty="0" err="1" smtClean="0">
                <a:latin typeface="Times New Roman" pitchFamily="18" charset="0"/>
                <a:cs typeface="Times New Roman" pitchFamily="18" charset="0"/>
              </a:rPr>
              <a:t>service_name</a:t>
            </a:r>
            <a:r>
              <a:rPr lang="en-US" altLang="zh-CN" sz="2400" dirty="0" smtClean="0">
                <a:latin typeface="Times New Roman" pitchFamily="18" charset="0"/>
                <a:cs typeface="Times New Roman" pitchFamily="18" charset="0"/>
              </a:rPr>
              <a:t> =&gt; 'OE' - , </a:t>
            </a:r>
          </a:p>
          <a:p>
            <a:pPr>
              <a:buNone/>
            </a:pPr>
            <a:r>
              <a:rPr lang="en-US" altLang="zh-CN" sz="2400" dirty="0" smtClean="0">
                <a:latin typeface="Times New Roman" pitchFamily="18" charset="0"/>
                <a:cs typeface="Times New Roman" pitchFamily="18" charset="0"/>
              </a:rPr>
              <a:t>goal =&gt; DBMS_SERVICE.GOAL_SERVICE_TIME - , </a:t>
            </a:r>
          </a:p>
          <a:p>
            <a:pPr>
              <a:buNone/>
            </a:pPr>
            <a:r>
              <a:rPr lang="en-US" altLang="zh-CN" sz="2400" dirty="0" err="1" smtClean="0">
                <a:latin typeface="Times New Roman" pitchFamily="18" charset="0"/>
                <a:cs typeface="Times New Roman" pitchFamily="18" charset="0"/>
              </a:rPr>
              <a:t>clb_goal</a:t>
            </a:r>
            <a:r>
              <a:rPr lang="en-US" altLang="zh-CN" sz="2400" dirty="0" smtClean="0">
                <a:latin typeface="Times New Roman" pitchFamily="18" charset="0"/>
                <a:cs typeface="Times New Roman" pitchFamily="18" charset="0"/>
              </a:rPr>
              <a:t> =&gt; DBMS_SERVICE.CLB_GOAL_SHORT); </a:t>
            </a:r>
            <a:endParaRPr lang="zh-CN" altLang="en-US" sz="2400" dirty="0" smtClean="0">
              <a:latin typeface="Times New Roman" pitchFamily="18" charset="0"/>
              <a:cs typeface="Times New Roman" pitchFamily="18" charset="0"/>
            </a:endParaRPr>
          </a:p>
          <a:p>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DBMS_SERVICE.MODIFY_SERVICE</a:t>
            </a:r>
            <a:endParaRPr lang="zh-CN" altLang="en-US" dirty="0"/>
          </a:p>
        </p:txBody>
      </p:sp>
      <p:graphicFrame>
        <p:nvGraphicFramePr>
          <p:cNvPr id="4" name="内容占位符 3"/>
          <p:cNvGraphicFramePr>
            <a:graphicFrameLocks noGrp="1"/>
          </p:cNvGraphicFramePr>
          <p:nvPr>
            <p:ph idx="1"/>
          </p:nvPr>
        </p:nvGraphicFramePr>
        <p:xfrm>
          <a:off x="500034" y="1857364"/>
          <a:ext cx="8229600" cy="1483360"/>
        </p:xfrm>
        <a:graphic>
          <a:graphicData uri="http://schemas.openxmlformats.org/drawingml/2006/table">
            <a:tbl>
              <a:tblPr firstRow="1" bandRow="1">
                <a:tableStyleId>{8799B23B-EC83-4686-B30A-512413B5E67A}</a:tableStyleId>
              </a:tblPr>
              <a:tblGrid>
                <a:gridCol w="2743200"/>
                <a:gridCol w="1043014"/>
                <a:gridCol w="44433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GOAL</a:t>
                      </a:r>
                      <a:r>
                        <a:rPr lang="en-US" altLang="zh-CN" baseline="0" dirty="0" smtClean="0"/>
                        <a:t> Type</a:t>
                      </a:r>
                      <a:endParaRPr lang="zh-CN" altLang="en-US" b="0" dirty="0"/>
                    </a:p>
                  </a:txBody>
                  <a:tcPr/>
                </a:tc>
                <a:tc>
                  <a:txBody>
                    <a:bodyPr/>
                    <a:lstStyle/>
                    <a:p>
                      <a:r>
                        <a:rPr lang="en-US" altLang="zh-CN" dirty="0" smtClean="0"/>
                        <a:t>Value</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dirty="0" smtClean="0"/>
                        <a:t>GOAL_NONE</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Load Balancing Advisory is disabled</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GOAL_SERVICE_TIME</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Load Balancing Advisory is enabled</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GOAL_THROUGHPUT</a:t>
                      </a:r>
                      <a:endParaRPr lang="zh-CN" altLang="en-US" dirty="0" smtClean="0"/>
                    </a:p>
                  </a:txBody>
                  <a:tcPr/>
                </a:tc>
                <a:tc>
                  <a:txBody>
                    <a:bodyPr/>
                    <a:lstStyle/>
                    <a:p>
                      <a:r>
                        <a:rPr lang="en-US" altLang="zh-CN" dirty="0" smtClean="0"/>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Load Balancing Advisory is enabled</a:t>
                      </a:r>
                      <a:endParaRPr lang="zh-CN" altLang="en-US" dirty="0" smtClean="0"/>
                    </a:p>
                  </a:txBody>
                  <a:tcPr/>
                </a:tc>
              </a:tr>
            </a:tbl>
          </a:graphicData>
        </a:graphic>
      </p:graphicFrame>
      <p:graphicFrame>
        <p:nvGraphicFramePr>
          <p:cNvPr id="8" name="内容占位符 3"/>
          <p:cNvGraphicFramePr>
            <a:graphicFrameLocks/>
          </p:cNvGraphicFramePr>
          <p:nvPr/>
        </p:nvGraphicFramePr>
        <p:xfrm>
          <a:off x="500034" y="4143380"/>
          <a:ext cx="8229600" cy="2199640"/>
        </p:xfrm>
        <a:graphic>
          <a:graphicData uri="http://schemas.openxmlformats.org/drawingml/2006/table">
            <a:tbl>
              <a:tblPr firstRow="1" bandRow="1">
                <a:tableStyleId>{8799B23B-EC83-4686-B30A-512413B5E67A}</a:tableStyleId>
              </a:tblPr>
              <a:tblGrid>
                <a:gridCol w="2743200"/>
                <a:gridCol w="1043014"/>
                <a:gridCol w="44433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b="1" kern="1200" dirty="0" smtClean="0">
                          <a:solidFill>
                            <a:schemeClr val="tx1"/>
                          </a:solidFill>
                          <a:latin typeface="+mn-lt"/>
                          <a:ea typeface="+mn-ea"/>
                          <a:cs typeface="+mn-cs"/>
                        </a:rPr>
                        <a:t>CLB GOAL Type</a:t>
                      </a:r>
                      <a:endParaRPr kumimoji="0" lang="zh-CN" altLang="en-US" b="1" kern="1200" dirty="0" smtClean="0">
                        <a:solidFill>
                          <a:schemeClr val="tx1"/>
                        </a:solidFill>
                        <a:latin typeface="+mn-lt"/>
                        <a:ea typeface="+mn-ea"/>
                        <a:cs typeface="+mn-cs"/>
                      </a:endParaRPr>
                    </a:p>
                  </a:txBody>
                  <a:tcPr/>
                </a:tc>
                <a:tc>
                  <a:txBody>
                    <a:bodyPr/>
                    <a:lstStyle/>
                    <a:p>
                      <a:pPr marL="0" algn="l" rtl="0" eaLnBrk="1" latinLnBrk="0" hangingPunct="1"/>
                      <a:r>
                        <a:rPr kumimoji="0" lang="en-US" altLang="zh-CN" b="1" kern="1200" dirty="0" smtClean="0">
                          <a:solidFill>
                            <a:schemeClr val="tx1"/>
                          </a:solidFill>
                          <a:latin typeface="+mn-lt"/>
                          <a:ea typeface="+mn-ea"/>
                          <a:cs typeface="+mn-cs"/>
                        </a:rPr>
                        <a:t>Value</a:t>
                      </a:r>
                      <a:endParaRPr kumimoji="0" lang="zh-CN" altLang="en-US" b="1" kern="1200" dirty="0" smtClean="0">
                        <a:solidFill>
                          <a:schemeClr val="tx1"/>
                        </a:solidFill>
                        <a:latin typeface="+mn-lt"/>
                        <a:ea typeface="+mn-ea"/>
                        <a:cs typeface="+mn-cs"/>
                      </a:endParaRPr>
                    </a:p>
                  </a:txBody>
                  <a:tcPr/>
                </a:tc>
                <a:tc>
                  <a:txBody>
                    <a:bodyPr/>
                    <a:lstStyle/>
                    <a:p>
                      <a:pPr marL="0" algn="l" rtl="0" eaLnBrk="1" latinLnBrk="0" hangingPunct="1"/>
                      <a:r>
                        <a:rPr kumimoji="0" lang="en-US" altLang="zh-CN" b="1" kern="1200" dirty="0" smtClean="0">
                          <a:solidFill>
                            <a:schemeClr val="tx1"/>
                          </a:solidFill>
                          <a:latin typeface="+mn-lt"/>
                          <a:ea typeface="+mn-ea"/>
                          <a:cs typeface="+mn-cs"/>
                        </a:rPr>
                        <a:t>Description</a:t>
                      </a:r>
                      <a:endParaRPr kumimoji="0" lang="zh-CN" altLang="en-US" b="1" kern="1200" dirty="0" smtClean="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CLB_GOAL_SHORT</a:t>
                      </a:r>
                      <a:endParaRPr lang="zh-CN" altLang="en-US" b="0" dirty="0"/>
                    </a:p>
                  </a:txBody>
                  <a:tcPr/>
                </a:tc>
                <a:tc>
                  <a:txBody>
                    <a:bodyPr/>
                    <a:lstStyle/>
                    <a:p>
                      <a:r>
                        <a:rPr lang="en-US" altLang="zh-CN" dirty="0" smtClean="0"/>
                        <a:t>1</a:t>
                      </a:r>
                      <a:endParaRPr lang="zh-CN" altLang="en-US" dirty="0"/>
                    </a:p>
                  </a:txBody>
                  <a:tcPr/>
                </a:tc>
                <a:tc>
                  <a:txBody>
                    <a:bodyPr/>
                    <a:lstStyle/>
                    <a:p>
                      <a:r>
                        <a:rPr lang="en-US" altLang="zh-CN" dirty="0" smtClean="0"/>
                        <a:t>Connection load balancing uses Load Balancing Advisory based on GOAL Type</a:t>
                      </a:r>
                      <a:endParaRPr lang="zh-CN" altLang="en-US" dirty="0"/>
                    </a:p>
                  </a:txBody>
                  <a:tcPr/>
                </a:tc>
              </a:tr>
              <a:tr h="370840">
                <a:tc>
                  <a:txBody>
                    <a:bodyPr/>
                    <a:lstStyle/>
                    <a:p>
                      <a:r>
                        <a:rPr lang="en-US" altLang="zh-CN" dirty="0" smtClean="0"/>
                        <a:t>CLB_GOAL_LONG</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Balances the number of connections per instance using session count per service</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ACOUG</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ACOUG: All China Oracle User Group</a:t>
            </a:r>
          </a:p>
          <a:p>
            <a:r>
              <a:rPr lang="en-US" altLang="zh-CN" dirty="0" smtClean="0">
                <a:latin typeface="Times New Roman" pitchFamily="18" charset="0"/>
                <a:cs typeface="Times New Roman" pitchFamily="18" charset="0"/>
              </a:rPr>
              <a:t>http://acoug.org</a:t>
            </a:r>
            <a:endParaRPr lang="zh-CN" altLang="en-US" dirty="0">
              <a:latin typeface="Times New Roman" pitchFamily="18" charset="0"/>
              <a:cs typeface="Times New Roman" pitchFamily="18" charset="0"/>
            </a:endParaRPr>
          </a:p>
        </p:txBody>
      </p:sp>
      <p:pic>
        <p:nvPicPr>
          <p:cNvPr id="5" name="图片 4" descr="mwsnap493.jpg"/>
          <p:cNvPicPr>
            <a:picLocks noChangeAspect="1"/>
          </p:cNvPicPr>
          <p:nvPr/>
        </p:nvPicPr>
        <p:blipFill>
          <a:blip r:embed="rId2" cstate="print"/>
          <a:stretch>
            <a:fillRect/>
          </a:stretch>
        </p:blipFill>
        <p:spPr>
          <a:xfrm>
            <a:off x="1643042" y="3357562"/>
            <a:ext cx="6799387" cy="16430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GV$SERVICEMETRIC</a:t>
            </a:r>
            <a:endParaRPr lang="zh-CN" altLang="en-US" dirty="0"/>
          </a:p>
        </p:txBody>
      </p:sp>
      <p:sp>
        <p:nvSpPr>
          <p:cNvPr id="4" name="内容占位符 3"/>
          <p:cNvSpPr>
            <a:spLocks noGrp="1"/>
          </p:cNvSpPr>
          <p:nvPr>
            <p:ph idx="1"/>
          </p:nvPr>
        </p:nvSpPr>
        <p:spPr/>
        <p:txBody>
          <a:bodyPr/>
          <a:lstStyle/>
          <a:p>
            <a:r>
              <a:rPr lang="en-US" altLang="zh-CN" dirty="0" smtClean="0">
                <a:latin typeface="Times New Roman" pitchFamily="18" charset="0"/>
                <a:cs typeface="Times New Roman" pitchFamily="18" charset="0"/>
              </a:rPr>
              <a:t>Measured in 5 sec , 1 min intervals</a:t>
            </a:r>
          </a:p>
          <a:p>
            <a:r>
              <a:rPr lang="en-US" altLang="zh-CN" dirty="0" smtClean="0"/>
              <a:t>CALLSPERSEC</a:t>
            </a:r>
          </a:p>
          <a:p>
            <a:r>
              <a:rPr lang="en-US" altLang="zh-CN" dirty="0" smtClean="0"/>
              <a:t>DBTIMEPERSEC</a:t>
            </a: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Balancing Issues</a:t>
            </a:r>
            <a:endParaRPr lang="zh-CN" altLang="en-US" dirty="0"/>
          </a:p>
        </p:txBody>
      </p:sp>
      <p:sp>
        <p:nvSpPr>
          <p:cNvPr id="3" name="内容占位符 2"/>
          <p:cNvSpPr>
            <a:spLocks noGrp="1"/>
          </p:cNvSpPr>
          <p:nvPr>
            <p:ph idx="1"/>
          </p:nvPr>
        </p:nvSpPr>
        <p:spPr/>
        <p:txBody>
          <a:bodyPr>
            <a:normAutofit/>
          </a:bodyPr>
          <a:lstStyle/>
          <a:p>
            <a:r>
              <a:rPr lang="en-US" altLang="zh-CN" dirty="0" err="1" smtClean="0">
                <a:latin typeface="Times New Roman" pitchFamily="18" charset="0"/>
                <a:cs typeface="Times New Roman" pitchFamily="18" charset="0"/>
              </a:rPr>
              <a:t>Metalink</a:t>
            </a:r>
            <a:r>
              <a:rPr lang="en-US" altLang="zh-CN" dirty="0" smtClean="0">
                <a:latin typeface="Times New Roman" pitchFamily="18" charset="0"/>
                <a:cs typeface="Times New Roman" pitchFamily="18" charset="0"/>
              </a:rPr>
              <a:t> Note: </a:t>
            </a:r>
            <a:r>
              <a:rPr lang="en-US" altLang="zh-CN" b="1" dirty="0" smtClean="0">
                <a:latin typeface="Times New Roman" pitchFamily="18" charset="0"/>
                <a:cs typeface="Times New Roman" pitchFamily="18" charset="0"/>
              </a:rPr>
              <a:t>364855.1</a:t>
            </a:r>
          </a:p>
          <a:p>
            <a:pPr lvl="1"/>
            <a:r>
              <a:rPr lang="en-US" altLang="zh-CN" dirty="0" smtClean="0">
                <a:latin typeface="Times New Roman" pitchFamily="18" charset="0"/>
                <a:cs typeface="Times New Roman" pitchFamily="18" charset="0"/>
              </a:rPr>
              <a:t>Subject: RAC Connection Redirected To Wrong Host/IP ORA-12545</a:t>
            </a:r>
          </a:p>
          <a:p>
            <a:pPr lvl="1"/>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ORA-01017 when </a:t>
            </a:r>
            <a:r>
              <a:rPr lang="en-US" altLang="zh-CN" dirty="0" err="1" smtClean="0">
                <a:latin typeface="Times New Roman" pitchFamily="18" charset="0"/>
                <a:cs typeface="Times New Roman" pitchFamily="18" charset="0"/>
              </a:rPr>
              <a:t>orapwd</a:t>
            </a:r>
            <a:r>
              <a:rPr lang="en-US" altLang="zh-CN" dirty="0" smtClean="0">
                <a:latin typeface="Times New Roman" pitchFamily="18" charset="0"/>
                <a:cs typeface="Times New Roman" pitchFamily="18" charset="0"/>
              </a:rPr>
              <a:t> file not identical</a:t>
            </a:r>
          </a:p>
        </p:txBody>
      </p:sp>
      <p:sp>
        <p:nvSpPr>
          <p:cNvPr id="4" name="TextBox 3"/>
          <p:cNvSpPr txBox="1"/>
          <p:nvPr/>
        </p:nvSpPr>
        <p:spPr>
          <a:xfrm>
            <a:off x="714348" y="3286124"/>
            <a:ext cx="7858180" cy="707886"/>
          </a:xfrm>
          <a:prstGeom prst="rect">
            <a:avLst/>
          </a:prstGeom>
          <a:solidFill>
            <a:schemeClr val="bg1">
              <a:lumMod val="75000"/>
            </a:schemeClr>
          </a:solidFill>
          <a:ln>
            <a:solidFill>
              <a:schemeClr val="tx1"/>
            </a:solidFill>
          </a:ln>
        </p:spPr>
        <p:txBody>
          <a:bodyPr wrap="square" rtlCol="0">
            <a:spAutoFit/>
          </a:bodyPr>
          <a:lstStyle/>
          <a:p>
            <a:pPr marL="0" lvl="1"/>
            <a:r>
              <a:rPr lang="en-US" altLang="zh-CN" sz="2000" dirty="0" smtClean="0">
                <a:latin typeface="Times New Roman" pitchFamily="18" charset="0"/>
                <a:cs typeface="Times New Roman" pitchFamily="18" charset="0"/>
              </a:rPr>
              <a:t>ORA-12545: Connect failed because target host or object does not exist</a:t>
            </a:r>
          </a:p>
          <a:p>
            <a:endParaRPr lang="zh-CN" altLang="en-US" sz="2000" dirty="0"/>
          </a:p>
        </p:txBody>
      </p:sp>
      <p:sp>
        <p:nvSpPr>
          <p:cNvPr id="5" name="TextBox 4"/>
          <p:cNvSpPr txBox="1"/>
          <p:nvPr/>
        </p:nvSpPr>
        <p:spPr>
          <a:xfrm>
            <a:off x="714348" y="5072074"/>
            <a:ext cx="7858180" cy="830997"/>
          </a:xfrm>
          <a:prstGeom prst="rect">
            <a:avLst/>
          </a:prstGeom>
          <a:solidFill>
            <a:schemeClr val="bg1">
              <a:lumMod val="75000"/>
            </a:schemeClr>
          </a:solidFill>
          <a:ln>
            <a:solidFill>
              <a:schemeClr val="tx1"/>
            </a:solidFill>
          </a:ln>
        </p:spPr>
        <p:txBody>
          <a:bodyPr wrap="square" rtlCol="0">
            <a:spAutoFit/>
          </a:bodyPr>
          <a:lstStyle/>
          <a:p>
            <a:pPr lvl="1"/>
            <a:r>
              <a:rPr lang="en-US" altLang="zh-CN" sz="2400" dirty="0" smtClean="0">
                <a:latin typeface="Times New Roman" pitchFamily="18" charset="0"/>
                <a:cs typeface="Times New Roman" pitchFamily="18" charset="0"/>
              </a:rPr>
              <a:t>ORA-01017: invalid username/password; logon denied</a:t>
            </a:r>
          </a:p>
          <a:p>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Failover</a:t>
            </a:r>
            <a:endParaRPr lang="zh-CN" altLang="en-US" dirty="0"/>
          </a:p>
        </p:txBody>
      </p:sp>
      <p:sp>
        <p:nvSpPr>
          <p:cNvPr id="3" name="副标题 2"/>
          <p:cNvSpPr>
            <a:spLocks noGrp="1"/>
          </p:cNvSpPr>
          <p:nvPr>
            <p:ph type="subTitle" idx="1"/>
          </p:nvPr>
        </p:nvSpPr>
        <p:spPr/>
        <p:txBody>
          <a:bodyPr/>
          <a:lstStyle/>
          <a:p>
            <a:r>
              <a:rPr lang="zh-CN" altLang="en-US" dirty="0" smtClean="0"/>
              <a:t>失效接管</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Failover</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Client-side Failover</a:t>
            </a:r>
          </a:p>
          <a:p>
            <a:pPr lvl="1">
              <a:buFont typeface="Wingdings" pitchFamily="2" charset="2"/>
              <a:buChar char="Ø"/>
            </a:pPr>
            <a:r>
              <a:rPr lang="en-US" altLang="zh-CN" dirty="0" smtClean="0">
                <a:latin typeface="Times New Roman" pitchFamily="18" charset="0"/>
                <a:cs typeface="Times New Roman" pitchFamily="18" charset="0"/>
              </a:rPr>
              <a:t>Connect Time Failover</a:t>
            </a:r>
          </a:p>
          <a:p>
            <a:pPr lvl="1">
              <a:buFont typeface="Wingdings" pitchFamily="2" charset="2"/>
              <a:buChar char="Ø"/>
            </a:pPr>
            <a:r>
              <a:rPr lang="en-US" altLang="zh-CN" dirty="0" smtClean="0">
                <a:latin typeface="Times New Roman" pitchFamily="18" charset="0"/>
                <a:cs typeface="Times New Roman" pitchFamily="18" charset="0"/>
              </a:rPr>
              <a:t>Transparent Application Failover (TAF)</a:t>
            </a:r>
          </a:p>
          <a:p>
            <a:pPr lvl="1"/>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Serer-side Failover</a:t>
            </a:r>
          </a:p>
          <a:p>
            <a:pPr lvl="1">
              <a:buFont typeface="Wingdings" pitchFamily="2" charset="2"/>
              <a:buChar char="Ø"/>
            </a:pPr>
            <a:r>
              <a:rPr lang="en-US" altLang="zh-CN" dirty="0" smtClean="0">
                <a:latin typeface="Times New Roman" pitchFamily="18" charset="0"/>
                <a:cs typeface="Times New Roman" pitchFamily="18" charset="0"/>
              </a:rPr>
              <a:t>Transparent Application Failover(TAF) with Service</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Client-side Failover</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Connect Time Failover</a:t>
            </a:r>
          </a:p>
          <a:p>
            <a:pPr lvl="1">
              <a:buFont typeface="Wingdings" pitchFamily="2" charset="2"/>
              <a:buChar char="Ø"/>
            </a:pPr>
            <a:r>
              <a:rPr lang="en-US" altLang="zh-CN" i="1" dirty="0" smtClean="0">
                <a:latin typeface="Times New Roman" pitchFamily="18" charset="0"/>
                <a:cs typeface="Times New Roman" pitchFamily="18" charset="0"/>
              </a:rPr>
              <a:t>Tnsnames Parameter: FAILOVER </a:t>
            </a:r>
          </a:p>
          <a:p>
            <a:pPr lvl="1">
              <a:buFont typeface="Wingdings" pitchFamily="2" charset="2"/>
              <a:buChar char="Ø"/>
            </a:pPr>
            <a:r>
              <a:rPr lang="en-US" altLang="zh-CN" dirty="0" smtClean="0">
                <a:latin typeface="Times New Roman" pitchFamily="18" charset="0"/>
                <a:cs typeface="Times New Roman" pitchFamily="18" charset="0"/>
              </a:rPr>
              <a:t>(failover=on) is default for ADDRESS_LISTs, DESCRIPTION_LISTs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Client-side Connect Time Failover</a:t>
            </a:r>
            <a:endParaRPr lang="zh-CN" altLang="en-US" dirty="0"/>
          </a:p>
        </p:txBody>
      </p:sp>
      <p:sp>
        <p:nvSpPr>
          <p:cNvPr id="3" name="内容占位符 2"/>
          <p:cNvSpPr>
            <a:spLocks noGrp="1"/>
          </p:cNvSpPr>
          <p:nvPr>
            <p:ph idx="1"/>
          </p:nvPr>
        </p:nvSpPr>
        <p:spPr>
          <a:solidFill>
            <a:schemeClr val="bg1">
              <a:lumMod val="75000"/>
            </a:schemeClr>
          </a:solidFill>
          <a:ln>
            <a:solidFill>
              <a:schemeClr val="tx1"/>
            </a:solidFill>
          </a:ln>
        </p:spPr>
        <p:txBody>
          <a:bodyPr>
            <a:noAutofit/>
          </a:bodyPr>
          <a:lstStyle/>
          <a:p>
            <a:pPr>
              <a:buNone/>
            </a:pPr>
            <a:r>
              <a:rPr lang="en-US" altLang="zh-CN" sz="2000" dirty="0" smtClean="0">
                <a:latin typeface="Times New Roman" pitchFamily="18" charset="0"/>
                <a:cs typeface="Times New Roman" pitchFamily="18" charset="0"/>
              </a:rPr>
              <a:t>RACDB =</a:t>
            </a:r>
          </a:p>
          <a:p>
            <a:pPr>
              <a:buNone/>
            </a:pPr>
            <a:r>
              <a:rPr lang="en-US" altLang="zh-CN" sz="2000" dirty="0" smtClean="0">
                <a:latin typeface="Times New Roman" pitchFamily="18" charset="0"/>
                <a:cs typeface="Times New Roman" pitchFamily="18" charset="0"/>
              </a:rPr>
              <a:t>  (DESCRIPTION =</a:t>
            </a:r>
          </a:p>
          <a:p>
            <a:pPr>
              <a:buNone/>
            </a:pPr>
            <a:r>
              <a:rPr lang="en-US" altLang="zh-CN" sz="2000" dirty="0" smtClean="0">
                <a:latin typeface="Times New Roman" pitchFamily="18" charset="0"/>
                <a:cs typeface="Times New Roman" pitchFamily="18" charset="0"/>
              </a:rPr>
              <a:t>    (ADDRESS_LIST =</a:t>
            </a:r>
          </a:p>
          <a:p>
            <a:pPr>
              <a:buNone/>
            </a:pPr>
            <a:r>
              <a:rPr lang="en-US" altLang="zh-CN" sz="2000" dirty="0" smtClean="0">
                <a:latin typeface="Times New Roman" pitchFamily="18" charset="0"/>
                <a:cs typeface="Times New Roman" pitchFamily="18" charset="0"/>
              </a:rPr>
              <a:t>      (ADDRESS = (PROTOCOL = TCP)(HOST = vip1)(PORT = 1521))</a:t>
            </a:r>
          </a:p>
          <a:p>
            <a:pPr>
              <a:buNone/>
            </a:pPr>
            <a:r>
              <a:rPr lang="en-US" altLang="zh-CN" sz="2000" dirty="0" smtClean="0">
                <a:latin typeface="Times New Roman" pitchFamily="18" charset="0"/>
                <a:cs typeface="Times New Roman" pitchFamily="18" charset="0"/>
              </a:rPr>
              <a:t>      (ADDRESS = (PROTOCOL = TCP)(HOST = vip2)(PORT = 1521))</a:t>
            </a:r>
          </a:p>
          <a:p>
            <a:pPr>
              <a:buNone/>
            </a:pPr>
            <a:r>
              <a:rPr lang="en-US" altLang="zh-CN" sz="2000" dirty="0" smtClean="0">
                <a:latin typeface="Times New Roman" pitchFamily="18" charset="0"/>
                <a:cs typeface="Times New Roman" pitchFamily="18" charset="0"/>
              </a:rPr>
              <a:t>      (ADDRESS = (PROTOCOL = TCP)(HOST = vip3)(PORT = 1521))</a:t>
            </a:r>
            <a:endParaRPr lang="en-US" altLang="zh-CN" sz="2000" dirty="0" smtClean="0">
              <a:solidFill>
                <a:srgbClr val="7030A0"/>
              </a:solidFill>
              <a:latin typeface="Times New Roman" pitchFamily="18" charset="0"/>
              <a:cs typeface="Times New Roman" pitchFamily="18" charset="0"/>
            </a:endParaRPr>
          </a:p>
          <a:p>
            <a:pPr>
              <a:buNone/>
            </a:pPr>
            <a:r>
              <a:rPr lang="en-US" altLang="zh-CN" sz="2000" dirty="0" smtClean="0">
                <a:latin typeface="Times New Roman" pitchFamily="18" charset="0"/>
                <a:cs typeface="Times New Roman" pitchFamily="18" charset="0"/>
              </a:rPr>
              <a:t>    )</a:t>
            </a:r>
          </a:p>
          <a:p>
            <a:pPr>
              <a:buNone/>
            </a:pPr>
            <a:r>
              <a:rPr lang="en-US" altLang="zh-CN" sz="2000" dirty="0" smtClean="0">
                <a:latin typeface="Times New Roman" pitchFamily="18" charset="0"/>
                <a:cs typeface="Times New Roman" pitchFamily="18" charset="0"/>
              </a:rPr>
              <a:t>    (CONNECT_DATA =</a:t>
            </a:r>
          </a:p>
          <a:p>
            <a:pPr>
              <a:buNone/>
            </a:pPr>
            <a:r>
              <a:rPr lang="en-US" altLang="zh-CN" sz="2000" dirty="0" smtClean="0">
                <a:latin typeface="Times New Roman" pitchFamily="18" charset="0"/>
                <a:cs typeface="Times New Roman" pitchFamily="18" charset="0"/>
              </a:rPr>
              <a:t>      </a:t>
            </a:r>
            <a:r>
              <a:rPr lang="en-US" altLang="zh-CN" sz="2000" b="1" dirty="0" smtClean="0">
                <a:solidFill>
                  <a:srgbClr val="7030A0"/>
                </a:solidFill>
                <a:latin typeface="Times New Roman" pitchFamily="18" charset="0"/>
                <a:cs typeface="Times New Roman" pitchFamily="18" charset="0"/>
              </a:rPr>
              <a:t>(SERVICE_NAME = </a:t>
            </a:r>
            <a:r>
              <a:rPr lang="en-US" altLang="zh-CN" sz="2000" b="1" dirty="0" err="1" smtClean="0">
                <a:solidFill>
                  <a:srgbClr val="7030A0"/>
                </a:solidFill>
                <a:latin typeface="Times New Roman" pitchFamily="18" charset="0"/>
                <a:cs typeface="Times New Roman" pitchFamily="18" charset="0"/>
              </a:rPr>
              <a:t>racdb</a:t>
            </a:r>
            <a:r>
              <a:rPr lang="en-US" altLang="zh-CN" sz="2000" b="1" dirty="0" smtClean="0">
                <a:solidFill>
                  <a:srgbClr val="7030A0"/>
                </a:solidFill>
                <a:latin typeface="Times New Roman" pitchFamily="18" charset="0"/>
                <a:cs typeface="Times New Roman" pitchFamily="18" charset="0"/>
              </a:rPr>
              <a:t>)</a:t>
            </a:r>
          </a:p>
          <a:p>
            <a:pPr>
              <a:buNone/>
            </a:pPr>
            <a:r>
              <a:rPr lang="en-US" altLang="zh-CN" sz="2000" dirty="0" smtClean="0">
                <a:latin typeface="Times New Roman" pitchFamily="18" charset="0"/>
                <a:cs typeface="Times New Roman" pitchFamily="18" charset="0"/>
              </a:rPr>
              <a:t>    )</a:t>
            </a:r>
          </a:p>
          <a:p>
            <a:pPr>
              <a:buNone/>
            </a:pPr>
            <a:r>
              <a:rPr lang="en-US" altLang="zh-CN" sz="2000" dirty="0" smtClean="0">
                <a:latin typeface="Times New Roman" pitchFamily="18" charset="0"/>
                <a:cs typeface="Times New Roman" pitchFamily="18" charset="0"/>
              </a:rPr>
              <a:t>  )</a:t>
            </a:r>
            <a:endParaRPr lang="zh-CN" altLang="en-US" sz="2000"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Client-side Failover</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TAF</a:t>
            </a:r>
          </a:p>
          <a:p>
            <a:pPr lvl="1">
              <a:buFont typeface="Wingdings" pitchFamily="2" charset="2"/>
              <a:buChar char="Ø"/>
            </a:pPr>
            <a:r>
              <a:rPr lang="en-US" altLang="zh-CN" i="1" dirty="0" smtClean="0">
                <a:latin typeface="Times New Roman" pitchFamily="18" charset="0"/>
                <a:cs typeface="Times New Roman" pitchFamily="18" charset="0"/>
              </a:rPr>
              <a:t>Tnsnames Parameter: FAILOVER_MODE </a:t>
            </a:r>
          </a:p>
          <a:p>
            <a:pPr lvl="1">
              <a:buFont typeface="Wingdings" pitchFamily="2" charset="2"/>
              <a:buChar char="Ø"/>
            </a:pPr>
            <a:r>
              <a:rPr lang="en-US" altLang="zh-CN" dirty="0" smtClean="0">
                <a:latin typeface="Times New Roman" pitchFamily="18" charset="0"/>
                <a:cs typeface="Times New Roman" pitchFamily="18" charset="0"/>
              </a:rPr>
              <a:t>Feature of the Oracle Call Interface (OCI) driver at client side</a:t>
            </a:r>
          </a:p>
          <a:p>
            <a:pPr lvl="1">
              <a:buFont typeface="Wingdings" pitchFamily="2" charset="2"/>
              <a:buChar char="Ø"/>
            </a:pPr>
            <a:r>
              <a:rPr lang="en-US" altLang="zh-CN" dirty="0" smtClean="0">
                <a:latin typeface="Times New Roman" pitchFamily="18" charset="0"/>
                <a:cs typeface="Times New Roman" pitchFamily="18" charset="0"/>
              </a:rPr>
              <a:t>Must modify tnsnames.ora manually</a:t>
            </a:r>
            <a:endParaRPr lang="zh-CN" alt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Client-side TAF</a:t>
            </a:r>
            <a:endParaRPr lang="zh-CN" altLang="en-US" dirty="0"/>
          </a:p>
        </p:txBody>
      </p:sp>
      <p:sp>
        <p:nvSpPr>
          <p:cNvPr id="3" name="内容占位符 2"/>
          <p:cNvSpPr>
            <a:spLocks noGrp="1"/>
          </p:cNvSpPr>
          <p:nvPr>
            <p:ph idx="1"/>
          </p:nvPr>
        </p:nvSpPr>
        <p:spPr>
          <a:solidFill>
            <a:schemeClr val="bg1">
              <a:lumMod val="75000"/>
            </a:schemeClr>
          </a:solidFill>
          <a:ln>
            <a:solidFill>
              <a:schemeClr val="tx1"/>
            </a:solidFill>
          </a:ln>
        </p:spPr>
        <p:txBody>
          <a:bodyPr>
            <a:normAutofit fontScale="55000" lnSpcReduction="20000"/>
          </a:bodyPr>
          <a:lstStyle/>
          <a:p>
            <a:pPr>
              <a:buNone/>
            </a:pPr>
            <a:r>
              <a:rPr lang="en-US" altLang="zh-CN" dirty="0" smtClean="0">
                <a:latin typeface="Times New Roman" pitchFamily="18" charset="0"/>
                <a:cs typeface="Times New Roman" pitchFamily="18" charset="0"/>
              </a:rPr>
              <a:t>RACDB =</a:t>
            </a:r>
          </a:p>
          <a:p>
            <a:pPr>
              <a:buNone/>
            </a:pPr>
            <a:r>
              <a:rPr lang="en-US" altLang="zh-CN" dirty="0" smtClean="0">
                <a:latin typeface="Times New Roman" pitchFamily="18" charset="0"/>
                <a:cs typeface="Times New Roman" pitchFamily="18" charset="0"/>
              </a:rPr>
              <a:t>  (DESCRIPTION =</a:t>
            </a:r>
          </a:p>
          <a:p>
            <a:pPr>
              <a:buNone/>
            </a:pPr>
            <a:r>
              <a:rPr lang="en-US" altLang="zh-CN" dirty="0" smtClean="0">
                <a:latin typeface="Times New Roman" pitchFamily="18" charset="0"/>
                <a:cs typeface="Times New Roman" pitchFamily="18" charset="0"/>
              </a:rPr>
              <a:t>    (ADDRESS_LIST =</a:t>
            </a:r>
          </a:p>
          <a:p>
            <a:pPr>
              <a:buNone/>
            </a:pPr>
            <a:r>
              <a:rPr lang="en-US" altLang="zh-CN" dirty="0" smtClean="0">
                <a:latin typeface="Times New Roman" pitchFamily="18" charset="0"/>
                <a:cs typeface="Times New Roman" pitchFamily="18" charset="0"/>
              </a:rPr>
              <a:t>      (ADDRESS = (PROTOCOL = TCP)(HOST = vip1)(PORT = 1521))</a:t>
            </a:r>
          </a:p>
          <a:p>
            <a:pPr>
              <a:buNone/>
            </a:pPr>
            <a:r>
              <a:rPr lang="en-US" altLang="zh-CN" dirty="0" smtClean="0">
                <a:latin typeface="Times New Roman" pitchFamily="18" charset="0"/>
                <a:cs typeface="Times New Roman" pitchFamily="18" charset="0"/>
              </a:rPr>
              <a:t>      (ADDRESS = (PROTOCOL = TCP)(HOST = vip2)(PORT = 1521))</a:t>
            </a:r>
          </a:p>
          <a:p>
            <a:pPr>
              <a:buNone/>
            </a:pPr>
            <a:r>
              <a:rPr lang="en-US" altLang="zh-CN" dirty="0" smtClean="0">
                <a:latin typeface="Times New Roman" pitchFamily="18" charset="0"/>
                <a:cs typeface="Times New Roman" pitchFamily="18" charset="0"/>
              </a:rPr>
              <a:t>      (ADDRESS = (PROTOCOL = TCP)(HOST = vip3)(PORT = 1521))</a:t>
            </a:r>
          </a:p>
          <a:p>
            <a:pPr>
              <a:buNone/>
            </a:pPr>
            <a:r>
              <a:rPr lang="en-US" altLang="zh-CN" dirty="0" smtClean="0">
                <a:latin typeface="Times New Roman" pitchFamily="18" charset="0"/>
                <a:cs typeface="Times New Roman" pitchFamily="18" charset="0"/>
              </a:rPr>
              <a:t>      (ADDRESS = (PROTOCOL = TCP)(HOST = vip4)(PORT = 1521))</a:t>
            </a:r>
          </a:p>
          <a:p>
            <a:pPr>
              <a:buNone/>
            </a:pPr>
            <a:r>
              <a:rPr lang="en-US" altLang="zh-CN" dirty="0" smtClean="0">
                <a:latin typeface="Times New Roman" pitchFamily="18" charset="0"/>
                <a:cs typeface="Times New Roman" pitchFamily="18" charset="0"/>
              </a:rPr>
              <a:t>      (LOAD_BALANCE = yes)</a:t>
            </a:r>
          </a:p>
          <a:p>
            <a:pPr>
              <a:buNone/>
            </a:pPr>
            <a:r>
              <a:rPr lang="en-US" altLang="zh-CN" dirty="0" smtClean="0">
                <a:latin typeface="Times New Roman" pitchFamily="18" charset="0"/>
                <a:cs typeface="Times New Roman" pitchFamily="18" charset="0"/>
              </a:rPr>
              <a:t>    )</a:t>
            </a:r>
          </a:p>
          <a:p>
            <a:pPr>
              <a:buNone/>
            </a:pPr>
            <a:r>
              <a:rPr lang="en-US" altLang="zh-CN" dirty="0" smtClean="0">
                <a:latin typeface="Times New Roman" pitchFamily="18" charset="0"/>
                <a:cs typeface="Times New Roman" pitchFamily="18" charset="0"/>
              </a:rPr>
              <a:t>    (CONNECT_DATA =</a:t>
            </a:r>
          </a:p>
          <a:p>
            <a:pPr>
              <a:buNone/>
            </a:pPr>
            <a:r>
              <a:rPr lang="en-US" altLang="zh-CN" dirty="0" smtClean="0">
                <a:latin typeface="Times New Roman" pitchFamily="18" charset="0"/>
                <a:cs typeface="Times New Roman" pitchFamily="18" charset="0"/>
              </a:rPr>
              <a:t>      (SERVICE_NAME = </a:t>
            </a:r>
            <a:r>
              <a:rPr lang="en-US" altLang="zh-CN" dirty="0" err="1" smtClean="0">
                <a:latin typeface="Times New Roman" pitchFamily="18" charset="0"/>
                <a:cs typeface="Times New Roman" pitchFamily="18" charset="0"/>
              </a:rPr>
              <a:t>racdb</a:t>
            </a:r>
            <a:r>
              <a:rPr lang="en-US" altLang="zh-CN" dirty="0" smtClean="0">
                <a:latin typeface="Times New Roman" pitchFamily="18" charset="0"/>
                <a:cs typeface="Times New Roman" pitchFamily="18" charset="0"/>
              </a:rPr>
              <a:t>)</a:t>
            </a:r>
          </a:p>
          <a:p>
            <a:pPr>
              <a:buNone/>
            </a:pPr>
            <a:r>
              <a:rPr lang="en-US" altLang="zh-CN" b="1" dirty="0" smtClean="0">
                <a:solidFill>
                  <a:srgbClr val="0070C0"/>
                </a:solidFill>
                <a:latin typeface="Times New Roman" pitchFamily="18" charset="0"/>
                <a:cs typeface="Times New Roman" pitchFamily="18" charset="0"/>
              </a:rPr>
              <a:t>      (FAILOVER_MODE=</a:t>
            </a:r>
          </a:p>
          <a:p>
            <a:pPr>
              <a:buNone/>
            </a:pPr>
            <a:r>
              <a:rPr lang="en-US" altLang="zh-CN" b="1" dirty="0" smtClean="0">
                <a:solidFill>
                  <a:srgbClr val="0070C0"/>
                </a:solidFill>
                <a:latin typeface="Times New Roman" pitchFamily="18" charset="0"/>
                <a:cs typeface="Times New Roman" pitchFamily="18" charset="0"/>
              </a:rPr>
              <a:t>       (TYPE=SELECT)</a:t>
            </a:r>
          </a:p>
          <a:p>
            <a:pPr>
              <a:buNone/>
            </a:pPr>
            <a:r>
              <a:rPr lang="en-US" altLang="zh-CN" b="1" dirty="0" smtClean="0">
                <a:solidFill>
                  <a:srgbClr val="0070C0"/>
                </a:solidFill>
                <a:latin typeface="Times New Roman" pitchFamily="18" charset="0"/>
                <a:cs typeface="Times New Roman" pitchFamily="18" charset="0"/>
              </a:rPr>
              <a:t>       (METHOD=BASIC))</a:t>
            </a:r>
          </a:p>
          <a:p>
            <a:pPr>
              <a:buNone/>
            </a:pPr>
            <a:r>
              <a:rPr lang="en-US" altLang="zh-CN" dirty="0" smtClean="0">
                <a:latin typeface="Times New Roman" pitchFamily="18" charset="0"/>
                <a:cs typeface="Times New Roman" pitchFamily="18" charset="0"/>
              </a:rPr>
              <a:t>    )</a:t>
            </a:r>
          </a:p>
          <a:p>
            <a:pPr>
              <a:buNone/>
            </a:pPr>
            <a:r>
              <a:rPr lang="en-US" altLang="zh-CN"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Server-side TAF</a:t>
            </a:r>
            <a:endParaRPr lang="zh-CN" altLang="en-US" dirty="0"/>
          </a:p>
        </p:txBody>
      </p:sp>
      <p:sp>
        <p:nvSpPr>
          <p:cNvPr id="3" name="内容占位符 2"/>
          <p:cNvSpPr>
            <a:spLocks noGrp="1"/>
          </p:cNvSpPr>
          <p:nvPr>
            <p:ph idx="1"/>
          </p:nvPr>
        </p:nvSpPr>
        <p:spPr>
          <a:xfrm>
            <a:off x="457200" y="1600200"/>
            <a:ext cx="8229600" cy="1042982"/>
          </a:xfrm>
        </p:spPr>
        <p:txBody>
          <a:bodyPr>
            <a:normAutofit/>
          </a:bodyPr>
          <a:lstStyle/>
          <a:p>
            <a:r>
              <a:rPr lang="en-US" altLang="zh-CN" dirty="0" smtClean="0">
                <a:latin typeface="Times New Roman" pitchFamily="18" charset="0"/>
                <a:cs typeface="Times New Roman" pitchFamily="18" charset="0"/>
              </a:rPr>
              <a:t>Use </a:t>
            </a:r>
            <a:r>
              <a:rPr lang="en-US" altLang="zh-CN" dirty="0" err="1" smtClean="0">
                <a:latin typeface="Times New Roman" pitchFamily="18" charset="0"/>
                <a:cs typeface="Times New Roman" pitchFamily="18" charset="0"/>
              </a:rPr>
              <a:t>dbms_service.modify_service</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lvl="1">
              <a:buNone/>
            </a:pPr>
            <a:endParaRPr lang="zh-CN" altLang="en-US" sz="1600"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4" name="TextBox 3"/>
          <p:cNvSpPr txBox="1"/>
          <p:nvPr/>
        </p:nvSpPr>
        <p:spPr>
          <a:xfrm>
            <a:off x="714348" y="2428868"/>
            <a:ext cx="7643866" cy="430887"/>
          </a:xfrm>
          <a:prstGeom prst="rect">
            <a:avLst/>
          </a:prstGeom>
          <a:solidFill>
            <a:schemeClr val="bg1">
              <a:lumMod val="75000"/>
            </a:schemeClr>
          </a:solidFill>
          <a:ln>
            <a:solidFill>
              <a:schemeClr val="tx1"/>
            </a:solidFill>
          </a:ln>
        </p:spPr>
        <p:txBody>
          <a:bodyPr wrap="square" rtlCol="0">
            <a:spAutoFit/>
          </a:bodyPr>
          <a:lstStyle/>
          <a:p>
            <a:r>
              <a:rPr lang="en-US" altLang="zh-CN" sz="2200" dirty="0" err="1" smtClean="0">
                <a:latin typeface="Times New Roman" pitchFamily="18" charset="0"/>
                <a:cs typeface="Times New Roman" pitchFamily="18" charset="0"/>
              </a:rPr>
              <a:t>srvctl</a:t>
            </a:r>
            <a:r>
              <a:rPr lang="en-US" altLang="zh-CN" sz="2200"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add service </a:t>
            </a:r>
            <a:r>
              <a:rPr lang="en-US" altLang="zh-CN"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d </a:t>
            </a:r>
            <a:r>
              <a:rPr lang="en-US" altLang="zh-CN" sz="2200" dirty="0" err="1" smtClean="0">
                <a:latin typeface="Times New Roman" pitchFamily="18" charset="0"/>
                <a:cs typeface="Times New Roman" pitchFamily="18" charset="0"/>
              </a:rPr>
              <a:t>orcl</a:t>
            </a:r>
            <a:r>
              <a:rPr lang="en-US" altLang="zh-CN" sz="2200" dirty="0" smtClean="0">
                <a:latin typeface="Times New Roman" pitchFamily="18" charset="0"/>
                <a:cs typeface="Times New Roman" pitchFamily="18" charset="0"/>
              </a:rPr>
              <a:t> -s </a:t>
            </a:r>
            <a:r>
              <a:rPr lang="en-US" altLang="zh-CN" sz="2200" dirty="0" err="1" smtClean="0">
                <a:latin typeface="Times New Roman" pitchFamily="18" charset="0"/>
                <a:cs typeface="Times New Roman" pitchFamily="18" charset="0"/>
              </a:rPr>
              <a:t>orclcluster</a:t>
            </a:r>
            <a:r>
              <a:rPr lang="en-US" altLang="zh-CN" sz="2200" dirty="0" smtClean="0">
                <a:latin typeface="Times New Roman" pitchFamily="18" charset="0"/>
                <a:cs typeface="Times New Roman" pitchFamily="18" charset="0"/>
              </a:rPr>
              <a:t> -r </a:t>
            </a:r>
            <a:r>
              <a:rPr lang="en-US" altLang="zh-CN"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orcl1,orcl2”-</a:t>
            </a:r>
            <a:r>
              <a:rPr lang="en-US" altLang="zh-CN" sz="2200" dirty="0" smtClean="0">
                <a:latin typeface="Times New Roman" pitchFamily="18" charset="0"/>
                <a:cs typeface="Times New Roman" pitchFamily="18" charset="0"/>
              </a:rPr>
              <a:t>P BASIC</a:t>
            </a:r>
            <a:endParaRPr lang="zh-CN" altLang="en-US" sz="2200" dirty="0">
              <a:latin typeface="Times New Roman" pitchFamily="18" charset="0"/>
              <a:cs typeface="Times New Roman" pitchFamily="18" charset="0"/>
            </a:endParaRPr>
          </a:p>
        </p:txBody>
      </p:sp>
      <p:sp>
        <p:nvSpPr>
          <p:cNvPr id="5" name="矩形 4"/>
          <p:cNvSpPr/>
          <p:nvPr/>
        </p:nvSpPr>
        <p:spPr>
          <a:xfrm>
            <a:off x="714348" y="3071810"/>
            <a:ext cx="7643866" cy="3477875"/>
          </a:xfrm>
          <a:prstGeom prst="rect">
            <a:avLst/>
          </a:prstGeom>
          <a:solidFill>
            <a:schemeClr val="bg1">
              <a:lumMod val="75000"/>
            </a:schemeClr>
          </a:solidFill>
          <a:ln>
            <a:solidFill>
              <a:schemeClr val="tx1"/>
            </a:solidFill>
          </a:ln>
        </p:spPr>
        <p:txBody>
          <a:bodyPr wrap="square">
            <a:spAutoFit/>
          </a:bodyPr>
          <a:lstStyle/>
          <a:p>
            <a:r>
              <a:rPr lang="en-US" altLang="zh-CN" sz="2200" dirty="0" err="1" smtClean="0">
                <a:latin typeface="Times New Roman" pitchFamily="18" charset="0"/>
                <a:cs typeface="Times New Roman" pitchFamily="18" charset="0"/>
              </a:rPr>
              <a:t>sql</a:t>
            </a:r>
            <a:r>
              <a:rPr lang="en-US" altLang="zh-CN" sz="2200" dirty="0" smtClean="0">
                <a:latin typeface="Times New Roman" pitchFamily="18" charset="0"/>
                <a:cs typeface="Times New Roman" pitchFamily="18" charset="0"/>
              </a:rPr>
              <a:t>&gt;execute </a:t>
            </a:r>
            <a:r>
              <a:rPr lang="en-US" altLang="zh-CN" sz="2200" b="1" dirty="0" err="1" smtClean="0">
                <a:latin typeface="Times New Roman" pitchFamily="18" charset="0"/>
                <a:cs typeface="Times New Roman" pitchFamily="18" charset="0"/>
              </a:rPr>
              <a:t>dbms_service.modify_service</a:t>
            </a:r>
            <a:r>
              <a:rPr lang="en-US" altLang="zh-CN" sz="2200" dirty="0" smtClean="0">
                <a:latin typeface="Times New Roman" pitchFamily="18" charset="0"/>
                <a:cs typeface="Times New Roman" pitchFamily="18" charset="0"/>
              </a:rPr>
              <a:t> </a:t>
            </a:r>
            <a:br>
              <a:rPr lang="en-US" altLang="zh-CN" sz="2200" dirty="0" smtClean="0">
                <a:latin typeface="Times New Roman" pitchFamily="18" charset="0"/>
                <a:cs typeface="Times New Roman" pitchFamily="18" charset="0"/>
              </a:rPr>
            </a:br>
            <a:r>
              <a:rPr lang="en-US" altLang="zh-CN" sz="2200" dirty="0" smtClean="0">
                <a:latin typeface="Times New Roman" pitchFamily="18" charset="0"/>
                <a:cs typeface="Times New Roman" pitchFamily="18" charset="0"/>
              </a:rPr>
              <a:t>(</a:t>
            </a:r>
            <a:r>
              <a:rPr lang="en-US" altLang="zh-CN" sz="2200" dirty="0" err="1" smtClean="0">
                <a:latin typeface="Times New Roman" pitchFamily="18" charset="0"/>
                <a:cs typeface="Times New Roman" pitchFamily="18" charset="0"/>
              </a:rPr>
              <a:t>service_name</a:t>
            </a:r>
            <a:r>
              <a:rPr lang="en-US" altLang="zh-CN" sz="2200" dirty="0" smtClean="0">
                <a:latin typeface="Times New Roman" pitchFamily="18" charset="0"/>
                <a:cs typeface="Times New Roman" pitchFamily="18" charset="0"/>
              </a:rPr>
              <a:t> =&gt; '</a:t>
            </a:r>
            <a:r>
              <a:rPr lang="en-US" altLang="zh-CN" sz="2200" dirty="0" err="1" smtClean="0">
                <a:latin typeface="Times New Roman" pitchFamily="18" charset="0"/>
                <a:cs typeface="Times New Roman" pitchFamily="18" charset="0"/>
              </a:rPr>
              <a:t>orclcluster</a:t>
            </a:r>
            <a:r>
              <a:rPr lang="en-US" altLang="zh-CN" sz="2200" dirty="0" smtClean="0">
                <a:latin typeface="Times New Roman" pitchFamily="18" charset="0"/>
                <a:cs typeface="Times New Roman" pitchFamily="18" charset="0"/>
              </a:rPr>
              <a:t>', </a:t>
            </a:r>
            <a:br>
              <a:rPr lang="en-US" altLang="zh-CN" sz="2200" dirty="0" smtClean="0">
                <a:latin typeface="Times New Roman" pitchFamily="18" charset="0"/>
                <a:cs typeface="Times New Roman" pitchFamily="18" charset="0"/>
              </a:rPr>
            </a:br>
            <a:r>
              <a:rPr lang="en-US" altLang="zh-CN" sz="2200" dirty="0" smtClean="0">
                <a:latin typeface="Times New Roman" pitchFamily="18" charset="0"/>
                <a:cs typeface="Times New Roman" pitchFamily="18" charset="0"/>
              </a:rPr>
              <a:t>goal =&gt; DBMS_SERVICE.GOAL_SERVICE_TIME, </a:t>
            </a:r>
            <a:br>
              <a:rPr lang="en-US" altLang="zh-CN" sz="2200" dirty="0" smtClean="0">
                <a:latin typeface="Times New Roman" pitchFamily="18" charset="0"/>
                <a:cs typeface="Times New Roman" pitchFamily="18" charset="0"/>
              </a:rPr>
            </a:br>
            <a:r>
              <a:rPr lang="en-US" altLang="zh-CN" sz="2200" dirty="0" err="1" smtClean="0">
                <a:latin typeface="Times New Roman" pitchFamily="18" charset="0"/>
                <a:cs typeface="Times New Roman" pitchFamily="18" charset="0"/>
              </a:rPr>
              <a:t>clb_goal</a:t>
            </a:r>
            <a:r>
              <a:rPr lang="en-US" altLang="zh-CN" sz="2200" dirty="0" smtClean="0">
                <a:latin typeface="Times New Roman" pitchFamily="18" charset="0"/>
                <a:cs typeface="Times New Roman" pitchFamily="18" charset="0"/>
              </a:rPr>
              <a:t> =&gt; </a:t>
            </a:r>
            <a:r>
              <a:rPr lang="en-US" altLang="zh-CN" sz="2200" dirty="0" err="1" smtClean="0">
                <a:latin typeface="Times New Roman" pitchFamily="18" charset="0"/>
                <a:cs typeface="Times New Roman" pitchFamily="18" charset="0"/>
              </a:rPr>
              <a:t>dbms_service.CLB_GOAL_SHORT</a:t>
            </a:r>
            <a:r>
              <a:rPr lang="en-US" altLang="zh-CN" sz="2200" dirty="0" smtClean="0">
                <a:latin typeface="Times New Roman" pitchFamily="18" charset="0"/>
                <a:cs typeface="Times New Roman" pitchFamily="18" charset="0"/>
              </a:rPr>
              <a:t>, </a:t>
            </a:r>
            <a:br>
              <a:rPr lang="en-US" altLang="zh-CN" sz="2200" dirty="0" smtClean="0">
                <a:latin typeface="Times New Roman" pitchFamily="18" charset="0"/>
                <a:cs typeface="Times New Roman" pitchFamily="18" charset="0"/>
              </a:rPr>
            </a:br>
            <a:r>
              <a:rPr lang="en-US" altLang="zh-CN" sz="2200" dirty="0" err="1" smtClean="0">
                <a:latin typeface="Times New Roman" pitchFamily="18" charset="0"/>
                <a:cs typeface="Times New Roman" pitchFamily="18" charset="0"/>
              </a:rPr>
              <a:t>failover_method</a:t>
            </a:r>
            <a:r>
              <a:rPr lang="en-US" altLang="zh-CN" sz="2200" dirty="0" smtClean="0">
                <a:latin typeface="Times New Roman" pitchFamily="18" charset="0"/>
                <a:cs typeface="Times New Roman" pitchFamily="18" charset="0"/>
              </a:rPr>
              <a:t> =&gt; </a:t>
            </a:r>
            <a:r>
              <a:rPr lang="en-US" altLang="zh-CN" sz="2200" dirty="0" err="1" smtClean="0">
                <a:latin typeface="Times New Roman" pitchFamily="18" charset="0"/>
                <a:cs typeface="Times New Roman" pitchFamily="18" charset="0"/>
              </a:rPr>
              <a:t>dbms_service.FAILOVER_METHOD_BASIC</a:t>
            </a:r>
            <a:r>
              <a:rPr lang="en-US" altLang="zh-CN" sz="2200" dirty="0" smtClean="0">
                <a:latin typeface="Times New Roman" pitchFamily="18" charset="0"/>
                <a:cs typeface="Times New Roman" pitchFamily="18" charset="0"/>
              </a:rPr>
              <a:t>, </a:t>
            </a:r>
            <a:br>
              <a:rPr lang="en-US" altLang="zh-CN" sz="2200" dirty="0" smtClean="0">
                <a:latin typeface="Times New Roman" pitchFamily="18" charset="0"/>
                <a:cs typeface="Times New Roman" pitchFamily="18" charset="0"/>
              </a:rPr>
            </a:br>
            <a:r>
              <a:rPr lang="en-US" altLang="zh-CN" sz="2200" dirty="0" err="1" smtClean="0">
                <a:latin typeface="Times New Roman" pitchFamily="18" charset="0"/>
                <a:cs typeface="Times New Roman" pitchFamily="18" charset="0"/>
              </a:rPr>
              <a:t>failover_type</a:t>
            </a:r>
            <a:r>
              <a:rPr lang="en-US" altLang="zh-CN" sz="2200" dirty="0" smtClean="0">
                <a:latin typeface="Times New Roman" pitchFamily="18" charset="0"/>
                <a:cs typeface="Times New Roman" pitchFamily="18" charset="0"/>
              </a:rPr>
              <a:t> =&gt; </a:t>
            </a:r>
            <a:r>
              <a:rPr lang="en-US" altLang="zh-CN" sz="2200" dirty="0" err="1" smtClean="0">
                <a:latin typeface="Times New Roman" pitchFamily="18" charset="0"/>
                <a:cs typeface="Times New Roman" pitchFamily="18" charset="0"/>
              </a:rPr>
              <a:t>dbms_service.FAILOVER_TYPE_SESSION</a:t>
            </a:r>
            <a:r>
              <a:rPr lang="en-US" altLang="zh-CN" sz="2200" dirty="0" smtClean="0">
                <a:latin typeface="Times New Roman" pitchFamily="18" charset="0"/>
                <a:cs typeface="Times New Roman" pitchFamily="18" charset="0"/>
              </a:rPr>
              <a:t>, </a:t>
            </a:r>
            <a:br>
              <a:rPr lang="en-US" altLang="zh-CN" sz="2200" dirty="0" smtClean="0">
                <a:latin typeface="Times New Roman" pitchFamily="18" charset="0"/>
                <a:cs typeface="Times New Roman" pitchFamily="18" charset="0"/>
              </a:rPr>
            </a:br>
            <a:r>
              <a:rPr lang="en-US" altLang="zh-CN" sz="2200" dirty="0" err="1" smtClean="0">
                <a:latin typeface="Times New Roman" pitchFamily="18" charset="0"/>
                <a:cs typeface="Times New Roman" pitchFamily="18" charset="0"/>
              </a:rPr>
              <a:t>failover_retries</a:t>
            </a:r>
            <a:r>
              <a:rPr lang="en-US" altLang="zh-CN" sz="2200" dirty="0" smtClean="0">
                <a:latin typeface="Times New Roman" pitchFamily="18" charset="0"/>
                <a:cs typeface="Times New Roman" pitchFamily="18" charset="0"/>
              </a:rPr>
              <a:t> =&gt; 20 , </a:t>
            </a:r>
            <a:br>
              <a:rPr lang="en-US" altLang="zh-CN" sz="2200" dirty="0" smtClean="0">
                <a:latin typeface="Times New Roman" pitchFamily="18" charset="0"/>
                <a:cs typeface="Times New Roman" pitchFamily="18" charset="0"/>
              </a:rPr>
            </a:br>
            <a:r>
              <a:rPr lang="en-US" altLang="zh-CN" sz="2200" dirty="0" err="1" smtClean="0">
                <a:latin typeface="Times New Roman" pitchFamily="18" charset="0"/>
                <a:cs typeface="Times New Roman" pitchFamily="18" charset="0"/>
              </a:rPr>
              <a:t>failover_delay</a:t>
            </a:r>
            <a:r>
              <a:rPr lang="en-US" altLang="zh-CN" sz="2200" dirty="0" smtClean="0">
                <a:latin typeface="Times New Roman" pitchFamily="18" charset="0"/>
                <a:cs typeface="Times New Roman" pitchFamily="18" charset="0"/>
              </a:rPr>
              <a:t> =&gt; 5, </a:t>
            </a:r>
            <a:br>
              <a:rPr lang="en-US" altLang="zh-CN" sz="2200" dirty="0" smtClean="0">
                <a:latin typeface="Times New Roman" pitchFamily="18" charset="0"/>
                <a:cs typeface="Times New Roman" pitchFamily="18" charset="0"/>
              </a:rPr>
            </a:br>
            <a:r>
              <a:rPr lang="en-US" altLang="zh-CN" sz="2200" dirty="0" err="1" smtClean="0">
                <a:latin typeface="Times New Roman" pitchFamily="18" charset="0"/>
                <a:cs typeface="Times New Roman" pitchFamily="18" charset="0"/>
              </a:rPr>
              <a:t>aq_ha_notifications</a:t>
            </a:r>
            <a:r>
              <a:rPr lang="en-US" altLang="zh-CN" sz="2200" dirty="0" smtClean="0">
                <a:latin typeface="Times New Roman" pitchFamily="18" charset="0"/>
                <a:cs typeface="Times New Roman" pitchFamily="18" charset="0"/>
              </a:rPr>
              <a:t> =&gt; true );</a:t>
            </a:r>
            <a:endParaRPr lang="zh-CN" alt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Server-side TAF</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latin typeface="Times New Roman" pitchFamily="18" charset="0"/>
                <a:cs typeface="Times New Roman" pitchFamily="18" charset="0"/>
              </a:rPr>
              <a:t>Only BASIC method is supported with server side TAF (which is to say, PRECONNECT is not supported).</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Both the client and server must be 10.2 and </a:t>
            </a:r>
            <a:r>
              <a:rPr lang="en-US" altLang="zh-CN" dirty="0" err="1" smtClean="0">
                <a:latin typeface="Times New Roman" pitchFamily="18" charset="0"/>
                <a:cs typeface="Times New Roman" pitchFamily="18" charset="0"/>
              </a:rPr>
              <a:t>aq_ha_notifications</a:t>
            </a:r>
            <a:r>
              <a:rPr lang="en-US" altLang="zh-CN" dirty="0" smtClean="0">
                <a:latin typeface="Times New Roman" pitchFamily="18" charset="0"/>
                <a:cs typeface="Times New Roman" pitchFamily="18" charset="0"/>
              </a:rPr>
              <a:t> must be set to true for the service. </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Only server side service settings</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Me</a:t>
            </a:r>
            <a:endParaRPr lang="zh-CN" altLang="en-US" dirty="0"/>
          </a:p>
        </p:txBody>
      </p:sp>
      <p:sp>
        <p:nvSpPr>
          <p:cNvPr id="3" name="内容占位符 2"/>
          <p:cNvSpPr>
            <a:spLocks noGrp="1"/>
          </p:cNvSpPr>
          <p:nvPr>
            <p:ph idx="1"/>
          </p:nvPr>
        </p:nvSpPr>
        <p:spPr>
          <a:xfrm>
            <a:off x="457200" y="2428868"/>
            <a:ext cx="8229600" cy="3857652"/>
          </a:xfrm>
        </p:spPr>
        <p:txBody>
          <a:bodyPr/>
          <a:lstStyle/>
          <a:p>
            <a:r>
              <a:rPr lang="en-US" altLang="zh-CN" dirty="0" err="1" smtClean="0">
                <a:latin typeface="Times New Roman" pitchFamily="18" charset="0"/>
                <a:cs typeface="Times New Roman" pitchFamily="18" charset="0"/>
              </a:rPr>
              <a:t>Kamus</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hlinkClick r:id="rId2"/>
              </a:rPr>
              <a:t>http://www.dbform.com</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Oracle -&gt; </a:t>
            </a:r>
            <a:r>
              <a:rPr lang="en-US" altLang="zh-CN" dirty="0" err="1" smtClean="0">
                <a:latin typeface="Times New Roman" pitchFamily="18" charset="0"/>
                <a:cs typeface="Times New Roman" pitchFamily="18" charset="0"/>
              </a:rPr>
              <a:t>Enmou</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Failover Issues</a:t>
            </a:r>
            <a:endParaRPr lang="zh-CN" altLang="en-US" dirty="0"/>
          </a:p>
        </p:txBody>
      </p:sp>
      <p:sp>
        <p:nvSpPr>
          <p:cNvPr id="3" name="内容占位符 2"/>
          <p:cNvSpPr>
            <a:spLocks noGrp="1"/>
          </p:cNvSpPr>
          <p:nvPr>
            <p:ph idx="1"/>
          </p:nvPr>
        </p:nvSpPr>
        <p:spPr>
          <a:xfrm>
            <a:off x="457200" y="1600200"/>
            <a:ext cx="8229600" cy="1185858"/>
          </a:xfrm>
        </p:spPr>
        <p:txBody>
          <a:bodyPr>
            <a:normAutofit/>
          </a:bodyPr>
          <a:lstStyle/>
          <a:p>
            <a:r>
              <a:rPr lang="en-US" altLang="zh-CN" dirty="0" smtClean="0">
                <a:latin typeface="Times New Roman" pitchFamily="18" charset="0"/>
                <a:cs typeface="Times New Roman" pitchFamily="18" charset="0"/>
              </a:rPr>
              <a:t>ORA-01034 with GLOBAL_DBNAME</a:t>
            </a:r>
          </a:p>
          <a:p>
            <a:endParaRPr lang="en-US" altLang="zh-CN" dirty="0" smtClean="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p:txBody>
      </p:sp>
      <p:sp>
        <p:nvSpPr>
          <p:cNvPr id="4" name="TextBox 3"/>
          <p:cNvSpPr txBox="1"/>
          <p:nvPr/>
        </p:nvSpPr>
        <p:spPr>
          <a:xfrm>
            <a:off x="1071538" y="2786058"/>
            <a:ext cx="6643734" cy="2554545"/>
          </a:xfrm>
          <a:prstGeom prst="rect">
            <a:avLst/>
          </a:prstGeom>
          <a:solidFill>
            <a:schemeClr val="bg1">
              <a:lumMod val="75000"/>
            </a:schemeClr>
          </a:solidFill>
          <a:ln>
            <a:solidFill>
              <a:schemeClr val="tx1"/>
            </a:solidFill>
          </a:ln>
        </p:spPr>
        <p:txBody>
          <a:bodyPr wrap="square" rtlCol="0">
            <a:spAutoFit/>
          </a:bodyPr>
          <a:lstStyle/>
          <a:p>
            <a:pPr lvl="1">
              <a:buNone/>
            </a:pPr>
            <a:r>
              <a:rPr lang="en-US" altLang="zh-CN" sz="2000" dirty="0" smtClean="0">
                <a:latin typeface="Times New Roman" pitchFamily="18" charset="0"/>
                <a:cs typeface="Times New Roman" pitchFamily="18" charset="0"/>
              </a:rPr>
              <a:t>SID_LIST_LISTENER_PROD2 =</a:t>
            </a:r>
          </a:p>
          <a:p>
            <a:pPr lvl="1">
              <a:buNone/>
            </a:pPr>
            <a:r>
              <a:rPr lang="en-US" altLang="zh-CN" sz="2000" dirty="0" smtClean="0">
                <a:latin typeface="Times New Roman" pitchFamily="18" charset="0"/>
                <a:cs typeface="Times New Roman" pitchFamily="18" charset="0"/>
              </a:rPr>
              <a:t>  (SID_LIST =</a:t>
            </a:r>
          </a:p>
          <a:p>
            <a:pPr lvl="1">
              <a:buNone/>
            </a:pPr>
            <a:r>
              <a:rPr lang="en-US" altLang="zh-CN" sz="2000" dirty="0" smtClean="0">
                <a:latin typeface="Times New Roman" pitchFamily="18" charset="0"/>
                <a:cs typeface="Times New Roman" pitchFamily="18" charset="0"/>
              </a:rPr>
              <a:t>    (SID_DESC =</a:t>
            </a:r>
          </a:p>
          <a:p>
            <a:pPr lvl="1">
              <a:buNone/>
            </a:pPr>
            <a:r>
              <a:rPr lang="en-US" altLang="zh-CN" sz="2000" dirty="0" smtClean="0">
                <a:latin typeface="Times New Roman" pitchFamily="18" charset="0"/>
                <a:cs typeface="Times New Roman" pitchFamily="18" charset="0"/>
              </a:rPr>
              <a:t>      </a:t>
            </a:r>
            <a:r>
              <a:rPr lang="en-US" altLang="zh-CN" sz="2000" dirty="0" smtClean="0">
                <a:solidFill>
                  <a:srgbClr val="FF0000"/>
                </a:solidFill>
                <a:latin typeface="Times New Roman" pitchFamily="18" charset="0"/>
                <a:cs typeface="Times New Roman" pitchFamily="18" charset="0"/>
              </a:rPr>
              <a:t>(GLOBAL_DBNAME=prod)</a:t>
            </a:r>
          </a:p>
          <a:p>
            <a:pPr lvl="1">
              <a:buNone/>
            </a:pPr>
            <a:r>
              <a:rPr lang="en-US" altLang="zh-CN" sz="2000" dirty="0" smtClean="0">
                <a:latin typeface="Times New Roman" pitchFamily="18" charset="0"/>
                <a:cs typeface="Times New Roman" pitchFamily="18" charset="0"/>
              </a:rPr>
              <a:t>      (ORACLE_HOME = /oracle/product/9.2)</a:t>
            </a:r>
          </a:p>
          <a:p>
            <a:pPr lvl="1">
              <a:buNone/>
            </a:pPr>
            <a:r>
              <a:rPr lang="en-US" altLang="zh-CN" sz="2000" dirty="0" smtClean="0">
                <a:latin typeface="Times New Roman" pitchFamily="18" charset="0"/>
                <a:cs typeface="Times New Roman" pitchFamily="18" charset="0"/>
              </a:rPr>
              <a:t>      (SID_NAME = prod2)</a:t>
            </a:r>
          </a:p>
          <a:p>
            <a:pPr lvl="1">
              <a:buNone/>
            </a:pPr>
            <a:r>
              <a:rPr lang="en-US" altLang="zh-CN" sz="2000" dirty="0" smtClean="0">
                <a:latin typeface="Times New Roman" pitchFamily="18" charset="0"/>
                <a:cs typeface="Times New Roman" pitchFamily="18" charset="0"/>
              </a:rPr>
              <a:t>    )</a:t>
            </a:r>
          </a:p>
          <a:p>
            <a:pPr lvl="1">
              <a:buNone/>
            </a:pPr>
            <a:r>
              <a:rPr lang="en-US" altLang="zh-CN"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与技术无关</a:t>
            </a:r>
            <a:endParaRPr lang="zh-CN" altLang="en-US" dirty="0"/>
          </a:p>
        </p:txBody>
      </p:sp>
      <p:sp>
        <p:nvSpPr>
          <p:cNvPr id="3" name="内容占位符 2"/>
          <p:cNvSpPr>
            <a:spLocks noGrp="1"/>
          </p:cNvSpPr>
          <p:nvPr>
            <p:ph idx="1"/>
          </p:nvPr>
        </p:nvSpPr>
        <p:spPr>
          <a:xfrm>
            <a:off x="457200" y="2857496"/>
            <a:ext cx="8229600" cy="3429024"/>
          </a:xfrm>
        </p:spPr>
        <p:txBody>
          <a:bodyPr/>
          <a:lstStyle/>
          <a:p>
            <a:pPr algn="ctr"/>
            <a:r>
              <a:rPr lang="zh-CN" altLang="en-US" dirty="0" smtClean="0"/>
              <a:t>将技术作为艺术对待</a:t>
            </a:r>
            <a:endParaRPr lang="en-US" altLang="zh-CN" dirty="0" smtClean="0"/>
          </a:p>
          <a:p>
            <a:pPr algn="ctr"/>
            <a:r>
              <a:rPr lang="zh-CN" altLang="en-US" dirty="0" smtClean="0"/>
              <a:t>以兴奋的状态面对知识</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Load Balancing</a:t>
            </a:r>
            <a:endParaRPr lang="zh-CN" altLang="en-US" dirty="0"/>
          </a:p>
        </p:txBody>
      </p:sp>
      <p:sp>
        <p:nvSpPr>
          <p:cNvPr id="3" name="副标题 2"/>
          <p:cNvSpPr>
            <a:spLocks noGrp="1"/>
          </p:cNvSpPr>
          <p:nvPr>
            <p:ph type="subTitle" idx="1"/>
          </p:nvPr>
        </p:nvSpPr>
        <p:spPr/>
        <p:txBody>
          <a:bodyPr/>
          <a:lstStyle/>
          <a:p>
            <a:r>
              <a:rPr lang="zh-CN" altLang="en-US" dirty="0" smtClean="0"/>
              <a:t>负载均衡</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Balancing</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Client-side Load Balancing</a:t>
            </a:r>
          </a:p>
          <a:p>
            <a:pPr lvl="1"/>
            <a:r>
              <a:rPr lang="en-US" altLang="zh-CN" dirty="0" smtClean="0">
                <a:latin typeface="Times New Roman" pitchFamily="18" charset="0"/>
                <a:cs typeface="Times New Roman" pitchFamily="18" charset="0"/>
              </a:rPr>
              <a:t>Connection Balancing = client-side connect-time LB</a:t>
            </a:r>
          </a:p>
          <a:p>
            <a:pPr lvl="1"/>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Server-side Load Balancing</a:t>
            </a:r>
          </a:p>
          <a:p>
            <a:pPr lvl="1"/>
            <a:r>
              <a:rPr lang="en-US" altLang="zh-CN" dirty="0" smtClean="0">
                <a:latin typeface="Times New Roman" pitchFamily="18" charset="0"/>
                <a:cs typeface="Times New Roman" pitchFamily="18" charset="0"/>
              </a:rPr>
              <a:t>Listener </a:t>
            </a:r>
            <a:r>
              <a:rPr lang="en-US" altLang="zh-CN" dirty="0" err="1" smtClean="0">
                <a:latin typeface="Times New Roman" pitchFamily="18" charset="0"/>
                <a:cs typeface="Times New Roman" pitchFamily="18" charset="0"/>
              </a:rPr>
              <a:t>Balacing</a:t>
            </a:r>
            <a:r>
              <a:rPr lang="en-US" altLang="zh-CN" dirty="0" smtClean="0">
                <a:latin typeface="Times New Roman" pitchFamily="18" charset="0"/>
                <a:cs typeface="Times New Roman" pitchFamily="18" charset="0"/>
              </a:rPr>
              <a:t> = server-side connect-time LB</a:t>
            </a:r>
          </a:p>
          <a:p>
            <a:pPr lvl="1"/>
            <a:r>
              <a:rPr lang="en-US" altLang="zh-CN" dirty="0" smtClean="0">
                <a:latin typeface="Times New Roman" pitchFamily="18" charset="0"/>
                <a:cs typeface="Times New Roman" pitchFamily="18" charset="0"/>
              </a:rPr>
              <a:t>Runtime Service Balancing = runtime connection load balancing</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Client-side Load Balancing</a:t>
            </a:r>
            <a:endParaRPr lang="zh-CN" altLang="en-US" dirty="0"/>
          </a:p>
        </p:txBody>
      </p:sp>
      <p:sp>
        <p:nvSpPr>
          <p:cNvPr id="3" name="内容占位符 2"/>
          <p:cNvSpPr>
            <a:spLocks noGrp="1"/>
          </p:cNvSpPr>
          <p:nvPr>
            <p:ph idx="1"/>
          </p:nvPr>
        </p:nvSpPr>
        <p:spPr>
          <a:xfrm>
            <a:off x="457200" y="2428868"/>
            <a:ext cx="8229600" cy="3857652"/>
          </a:xfrm>
          <a:solidFill>
            <a:schemeClr val="bg1">
              <a:lumMod val="75000"/>
            </a:schemeClr>
          </a:solidFill>
          <a:ln>
            <a:solidFill>
              <a:schemeClr val="tx1"/>
            </a:solidFill>
          </a:ln>
        </p:spPr>
        <p:txBody>
          <a:bodyPr>
            <a:normAutofit lnSpcReduction="10000"/>
          </a:bodyPr>
          <a:lstStyle/>
          <a:p>
            <a:pPr>
              <a:buNone/>
            </a:pPr>
            <a:r>
              <a:rPr lang="en-US" altLang="zh-CN" sz="1800" dirty="0" smtClean="0">
                <a:latin typeface="Times New Roman" pitchFamily="18" charset="0"/>
                <a:cs typeface="Times New Roman" pitchFamily="18" charset="0"/>
              </a:rPr>
              <a:t>RACDB =</a:t>
            </a:r>
          </a:p>
          <a:p>
            <a:pPr>
              <a:buNone/>
            </a:pPr>
            <a:r>
              <a:rPr lang="en-US" altLang="zh-CN" sz="1800" dirty="0" smtClean="0">
                <a:latin typeface="Times New Roman" pitchFamily="18" charset="0"/>
                <a:cs typeface="Times New Roman" pitchFamily="18" charset="0"/>
              </a:rPr>
              <a:t>  (DESCRIPTION =</a:t>
            </a:r>
          </a:p>
          <a:p>
            <a:pPr>
              <a:buNone/>
            </a:pPr>
            <a:r>
              <a:rPr lang="en-US" altLang="zh-CN" sz="1800" dirty="0" smtClean="0">
                <a:latin typeface="Times New Roman" pitchFamily="18" charset="0"/>
                <a:cs typeface="Times New Roman" pitchFamily="18" charset="0"/>
              </a:rPr>
              <a:t>    (ADDRESS_LIST =</a:t>
            </a:r>
          </a:p>
          <a:p>
            <a:pPr>
              <a:buNone/>
            </a:pPr>
            <a:r>
              <a:rPr lang="en-US" altLang="zh-CN" sz="1800" dirty="0" smtClean="0">
                <a:latin typeface="Times New Roman" pitchFamily="18" charset="0"/>
                <a:cs typeface="Times New Roman" pitchFamily="18" charset="0"/>
              </a:rPr>
              <a:t>      (ADDRESS = (PROTOCOL = TCP)(HOST = vip1)(PORT = 1521))</a:t>
            </a:r>
          </a:p>
          <a:p>
            <a:pPr>
              <a:buNone/>
            </a:pPr>
            <a:r>
              <a:rPr lang="en-US" altLang="zh-CN" sz="1800" dirty="0" smtClean="0">
                <a:latin typeface="Times New Roman" pitchFamily="18" charset="0"/>
                <a:cs typeface="Times New Roman" pitchFamily="18" charset="0"/>
              </a:rPr>
              <a:t>      (ADDRESS = (PROTOCOL = TCP)(HOST = vip2)(PORT = 1521))</a:t>
            </a:r>
          </a:p>
          <a:p>
            <a:pPr>
              <a:buNone/>
            </a:pPr>
            <a:r>
              <a:rPr lang="en-US" altLang="zh-CN" sz="1800" dirty="0" smtClean="0">
                <a:latin typeface="Times New Roman" pitchFamily="18" charset="0"/>
                <a:cs typeface="Times New Roman" pitchFamily="18" charset="0"/>
              </a:rPr>
              <a:t>      (ADDRESS = (PROTOCOL = TCP)(HOST = vip3)(PORT = 1521))</a:t>
            </a:r>
          </a:p>
          <a:p>
            <a:pPr>
              <a:buNone/>
            </a:pPr>
            <a:r>
              <a:rPr lang="en-US" altLang="zh-CN" sz="1800" dirty="0" smtClean="0">
                <a:latin typeface="Times New Roman" pitchFamily="18" charset="0"/>
                <a:cs typeface="Times New Roman" pitchFamily="18" charset="0"/>
              </a:rPr>
              <a:t>      </a:t>
            </a:r>
            <a:r>
              <a:rPr lang="en-US" altLang="zh-CN" sz="1800" b="1" dirty="0" smtClean="0">
                <a:solidFill>
                  <a:srgbClr val="7030A0"/>
                </a:solidFill>
                <a:latin typeface="Times New Roman" pitchFamily="18" charset="0"/>
                <a:cs typeface="Times New Roman" pitchFamily="18" charset="0"/>
              </a:rPr>
              <a:t>(LOAD_BALANCE = yes)</a:t>
            </a:r>
          </a:p>
          <a:p>
            <a:pPr>
              <a:buNone/>
            </a:pPr>
            <a:r>
              <a:rPr lang="en-US" altLang="zh-CN" sz="1800" dirty="0" smtClean="0">
                <a:latin typeface="Times New Roman" pitchFamily="18" charset="0"/>
                <a:cs typeface="Times New Roman" pitchFamily="18" charset="0"/>
              </a:rPr>
              <a:t>    )</a:t>
            </a:r>
          </a:p>
          <a:p>
            <a:pPr>
              <a:buNone/>
            </a:pPr>
            <a:r>
              <a:rPr lang="en-US" altLang="zh-CN" sz="1800" dirty="0" smtClean="0">
                <a:latin typeface="Times New Roman" pitchFamily="18" charset="0"/>
                <a:cs typeface="Times New Roman" pitchFamily="18" charset="0"/>
              </a:rPr>
              <a:t>    (CONNECT_DATA =</a:t>
            </a:r>
          </a:p>
          <a:p>
            <a:pPr>
              <a:buNone/>
            </a:pPr>
            <a:r>
              <a:rPr lang="en-US" altLang="zh-CN" sz="1800" dirty="0" smtClean="0">
                <a:latin typeface="Times New Roman" pitchFamily="18" charset="0"/>
                <a:cs typeface="Times New Roman" pitchFamily="18" charset="0"/>
              </a:rPr>
              <a:t>      </a:t>
            </a:r>
            <a:r>
              <a:rPr lang="en-US" altLang="zh-CN" sz="1800" b="1" dirty="0" smtClean="0">
                <a:solidFill>
                  <a:srgbClr val="7030A0"/>
                </a:solidFill>
                <a:latin typeface="Times New Roman" pitchFamily="18" charset="0"/>
                <a:cs typeface="Times New Roman" pitchFamily="18" charset="0"/>
              </a:rPr>
              <a:t>(SERVICE_NAME = </a:t>
            </a:r>
            <a:r>
              <a:rPr lang="en-US" altLang="zh-CN" sz="1800" b="1" dirty="0" err="1" smtClean="0">
                <a:solidFill>
                  <a:srgbClr val="7030A0"/>
                </a:solidFill>
                <a:latin typeface="Times New Roman" pitchFamily="18" charset="0"/>
                <a:cs typeface="Times New Roman" pitchFamily="18" charset="0"/>
              </a:rPr>
              <a:t>racdb</a:t>
            </a:r>
            <a:r>
              <a:rPr lang="en-US" altLang="zh-CN" sz="1800" b="1" dirty="0" smtClean="0">
                <a:solidFill>
                  <a:srgbClr val="7030A0"/>
                </a:solidFill>
                <a:latin typeface="Times New Roman" pitchFamily="18" charset="0"/>
                <a:cs typeface="Times New Roman" pitchFamily="18" charset="0"/>
              </a:rPr>
              <a:t>)</a:t>
            </a:r>
          </a:p>
          <a:p>
            <a:pPr>
              <a:buNone/>
            </a:pPr>
            <a:r>
              <a:rPr lang="en-US" altLang="zh-CN" sz="1800" dirty="0" smtClean="0">
                <a:latin typeface="Times New Roman" pitchFamily="18" charset="0"/>
                <a:cs typeface="Times New Roman" pitchFamily="18" charset="0"/>
              </a:rPr>
              <a:t>    )</a:t>
            </a:r>
          </a:p>
          <a:p>
            <a:pPr>
              <a:buNone/>
            </a:pPr>
            <a:r>
              <a:rPr lang="en-US" altLang="zh-CN" sz="1800" dirty="0" smtClean="0">
                <a:latin typeface="Times New Roman" pitchFamily="18" charset="0"/>
                <a:cs typeface="Times New Roman" pitchFamily="18" charset="0"/>
              </a:rPr>
              <a:t>  )</a:t>
            </a:r>
            <a:endParaRPr lang="zh-CN" altLang="en-US" sz="1800" dirty="0">
              <a:latin typeface="Times New Roman" pitchFamily="18" charset="0"/>
              <a:cs typeface="Times New Roman" pitchFamily="18" charset="0"/>
            </a:endParaRPr>
          </a:p>
        </p:txBody>
      </p:sp>
      <p:sp>
        <p:nvSpPr>
          <p:cNvPr id="4" name="TextBox 3"/>
          <p:cNvSpPr txBox="1"/>
          <p:nvPr/>
        </p:nvSpPr>
        <p:spPr>
          <a:xfrm>
            <a:off x="500034" y="1785926"/>
            <a:ext cx="2928958" cy="369332"/>
          </a:xfrm>
          <a:prstGeom prst="rect">
            <a:avLst/>
          </a:prstGeom>
          <a:noFill/>
        </p:spPr>
        <p:txBody>
          <a:bodyPr wrap="square" rtlCol="0">
            <a:spAutoFit/>
          </a:bodyPr>
          <a:lstStyle/>
          <a:p>
            <a:r>
              <a:rPr lang="en-US" altLang="zh-CN" dirty="0" smtClean="0"/>
              <a:t>TNSNAMES.ORA :  </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Client-side Load Balancing</a:t>
            </a:r>
            <a:endParaRPr lang="zh-CN" altLang="en-US" dirty="0"/>
          </a:p>
        </p:txBody>
      </p:sp>
      <p:pic>
        <p:nvPicPr>
          <p:cNvPr id="6" name="内容占位符 5" descr="mwsnap475.jpg"/>
          <p:cNvPicPr>
            <a:picLocks noGrp="1" noChangeAspect="1"/>
          </p:cNvPicPr>
          <p:nvPr>
            <p:ph idx="1"/>
          </p:nvPr>
        </p:nvPicPr>
        <p:blipFill>
          <a:blip r:embed="rId3" cstate="print"/>
          <a:stretch>
            <a:fillRect/>
          </a:stretch>
        </p:blipFill>
        <p:spPr>
          <a:xfrm>
            <a:off x="1928794" y="1571612"/>
            <a:ext cx="5551463" cy="4686300"/>
          </a:xfrm>
        </p:spPr>
      </p:pic>
      <p:sp>
        <p:nvSpPr>
          <p:cNvPr id="4" name="TextBox 3"/>
          <p:cNvSpPr txBox="1"/>
          <p:nvPr/>
        </p:nvSpPr>
        <p:spPr>
          <a:xfrm>
            <a:off x="428596" y="2000240"/>
            <a:ext cx="1357322" cy="461665"/>
          </a:xfrm>
          <a:prstGeom prst="rect">
            <a:avLst/>
          </a:prstGeom>
          <a:noFill/>
        </p:spPr>
        <p:txBody>
          <a:bodyPr wrap="square" rtlCol="0">
            <a:spAutoFit/>
          </a:bodyPr>
          <a:lstStyle/>
          <a:p>
            <a:r>
              <a:rPr lang="en-US" altLang="zh-CN" sz="2400" dirty="0" err="1" smtClean="0">
                <a:latin typeface="Times New Roman" pitchFamily="18" charset="0"/>
                <a:cs typeface="Times New Roman" pitchFamily="18" charset="0"/>
              </a:rPr>
              <a:t>netmgr</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Server-side Load Balancing</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Listener (Connection) Balancing</a:t>
            </a:r>
          </a:p>
          <a:p>
            <a:pPr lvl="1"/>
            <a:r>
              <a:rPr lang="en-US" altLang="zh-CN" dirty="0" smtClean="0">
                <a:latin typeface="Times New Roman" pitchFamily="18" charset="0"/>
                <a:cs typeface="Times New Roman" pitchFamily="18" charset="0"/>
              </a:rPr>
              <a:t>Oracle9i  and Higher</a:t>
            </a:r>
          </a:p>
          <a:p>
            <a:pPr lvl="1"/>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Service Balancing</a:t>
            </a:r>
          </a:p>
          <a:p>
            <a:pPr lvl="1"/>
            <a:r>
              <a:rPr lang="en-US" altLang="zh-CN" dirty="0" smtClean="0">
                <a:latin typeface="Times New Roman" pitchFamily="18" charset="0"/>
                <a:cs typeface="Times New Roman" pitchFamily="18" charset="0"/>
              </a:rPr>
              <a:t>Only on Oracle10gR2  and Higher</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1252</TotalTime>
  <Words>3525</Words>
  <Application>Microsoft Office PowerPoint</Application>
  <PresentationFormat>全屏显示(4:3)</PresentationFormat>
  <Paragraphs>595</Paragraphs>
  <Slides>30</Slides>
  <Notes>17</Notes>
  <HiddenSlides>3</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暗香扑面</vt:lpstr>
      <vt:lpstr>Load Balancing &amp; Failover (RAC)</vt:lpstr>
      <vt:lpstr>About ACOUG</vt:lpstr>
      <vt:lpstr>About Me</vt:lpstr>
      <vt:lpstr>与技术无关</vt:lpstr>
      <vt:lpstr>Load Balancing</vt:lpstr>
      <vt:lpstr>Load Balancing</vt:lpstr>
      <vt:lpstr>Client-side Load Balancing</vt:lpstr>
      <vt:lpstr>Client-side Load Balancing</vt:lpstr>
      <vt:lpstr>Server-side Load Balancing</vt:lpstr>
      <vt:lpstr>Listener Balancing</vt:lpstr>
      <vt:lpstr>Listener Balancing</vt:lpstr>
      <vt:lpstr>Listener Balancing</vt:lpstr>
      <vt:lpstr>Listener Balancing</vt:lpstr>
      <vt:lpstr>Load Based &amp; Session Based</vt:lpstr>
      <vt:lpstr>Service Balancing</vt:lpstr>
      <vt:lpstr>Service Statistics</vt:lpstr>
      <vt:lpstr>Fast Application Notification (FAN)</vt:lpstr>
      <vt:lpstr>Load Balancing Advisory</vt:lpstr>
      <vt:lpstr>DBMS_SERVICE.MODIFY_SERVICE</vt:lpstr>
      <vt:lpstr>GV$SERVICEMETRIC</vt:lpstr>
      <vt:lpstr>Load Balancing Issues</vt:lpstr>
      <vt:lpstr>Failover</vt:lpstr>
      <vt:lpstr>Failover</vt:lpstr>
      <vt:lpstr>Client-side Failover</vt:lpstr>
      <vt:lpstr>Client-side Connect Time Failover</vt:lpstr>
      <vt:lpstr>Client-side Failover</vt:lpstr>
      <vt:lpstr>Client-side TAF</vt:lpstr>
      <vt:lpstr>Server-side TAF</vt:lpstr>
      <vt:lpstr>Server-side TAF</vt:lpstr>
      <vt:lpstr>Failover Issues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Failover</dc:title>
  <dc:creator>Kamus</dc:creator>
  <cp:lastModifiedBy>Kamus</cp:lastModifiedBy>
  <cp:revision>231</cp:revision>
  <dcterms:created xsi:type="dcterms:W3CDTF">2009-12-31T16:30:47Z</dcterms:created>
  <dcterms:modified xsi:type="dcterms:W3CDTF">2010-04-02T15:34:48Z</dcterms:modified>
</cp:coreProperties>
</file>