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260" r:id="rId3"/>
    <p:sldId id="292" r:id="rId4"/>
    <p:sldId id="263" r:id="rId5"/>
    <p:sldId id="286" r:id="rId6"/>
    <p:sldId id="264" r:id="rId7"/>
    <p:sldId id="287" r:id="rId8"/>
    <p:sldId id="272" r:id="rId9"/>
    <p:sldId id="294" r:id="rId10"/>
    <p:sldId id="289" r:id="rId11"/>
    <p:sldId id="288" r:id="rId12"/>
    <p:sldId id="293" r:id="rId13"/>
    <p:sldId id="284" r:id="rId14"/>
    <p:sldId id="290" r:id="rId15"/>
    <p:sldId id="269" r:id="rId16"/>
    <p:sldId id="279" r:id="rId17"/>
    <p:sldId id="291" r:id="rId18"/>
    <p:sldId id="270" r:id="rId19"/>
    <p:sldId id="273" r:id="rId20"/>
    <p:sldId id="274" r:id="rId21"/>
    <p:sldId id="276" r:id="rId22"/>
    <p:sldId id="277" r:id="rId23"/>
    <p:sldId id="278" r:id="rId24"/>
    <p:sldId id="280" r:id="rId25"/>
    <p:sldId id="281" r:id="rId26"/>
    <p:sldId id="262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155" autoAdjust="0"/>
  </p:normalViewPr>
  <p:slideViewPr>
    <p:cSldViewPr>
      <p:cViewPr varScale="1">
        <p:scale>
          <a:sx n="68" d="100"/>
          <a:sy n="68" d="100"/>
        </p:scale>
        <p:origin x="-5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3.xml"/><Relationship Id="rId2" Type="http://schemas.openxmlformats.org/officeDocument/2006/relationships/slide" Target="slides/slide16.xml"/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5A04E21-8B0F-42CD-B68F-276110F368E7}" type="datetimeFigureOut">
              <a:rPr lang="zh-CN" altLang="en-US"/>
              <a:pPr>
                <a:defRPr/>
              </a:pPr>
              <a:t>2010-4-4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0432BB4-E779-451A-AFFF-DCB6148500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87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7A97EB2-4788-46B9-837E-3EBA7AD04B16}" type="datetimeFigureOut">
              <a:rPr lang="zh-CN" altLang="en-US"/>
              <a:pPr>
                <a:defRPr/>
              </a:pPr>
              <a:t>2010-4-4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EDEA36A-9047-4DBD-A9E2-7892052BE6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8389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37891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0673012F-91AB-436E-9A33-60BEB45244EF}" type="slidenum">
              <a:rPr lang="en-US" altLang="zh-CN" sz="1300">
                <a:latin typeface="Times"/>
              </a:rPr>
              <a:pPr algn="r"/>
              <a:t>23</a:t>
            </a:fld>
            <a:endParaRPr lang="en-US" altLang="zh-CN" sz="1300">
              <a:latin typeface="Times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noFill/>
          <a:ln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zh-CN" altLang="zh-CN" sz="2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3AFD9845-22EC-450D-A9EF-6D437F1630C6}" type="slidenum">
              <a:rPr lang="en-US" altLang="zh-CN" sz="1200">
                <a:latin typeface="Times"/>
              </a:rPr>
              <a:pPr algn="r"/>
              <a:t>24</a:t>
            </a:fld>
            <a:endParaRPr lang="en-US" altLang="zh-CN" sz="1200">
              <a:latin typeface="Times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40964" name="Rectangle 5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41987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39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19C8F92-6B1D-4675-A313-0D23B2C5D066}" type="datetimeFigureOut">
              <a:rPr lang="zh-CN" altLang="en-US"/>
              <a:pPr>
                <a:defRPr/>
              </a:pPr>
              <a:t>2010-4-4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CE0C5D6-49C7-4E20-96B7-434728497D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27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FFF82DC-7C46-4D08-A394-203C3690D859}" type="datetimeFigureOut">
              <a:rPr lang="zh-CN" altLang="en-US"/>
              <a:pPr>
                <a:defRPr/>
              </a:pPr>
              <a:t>2010-4-4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F384CF1-9AEA-4822-8897-4E4C83F5EF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674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6438" y="981075"/>
            <a:ext cx="7929586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0933500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713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611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49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21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8992015-2657-4F1C-8D71-FB6EAB41EC5A}" type="datetimeFigureOut">
              <a:rPr lang="zh-CN" altLang="en-US"/>
              <a:pPr>
                <a:defRPr/>
              </a:pPr>
              <a:t>2010-4-4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D08A813-AB81-4F61-AC77-4E70C19E93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2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4DD9BB8-4C5E-4861-A388-C163737DBC9D}" type="datetimeFigureOut">
              <a:rPr lang="zh-CN" altLang="en-US"/>
              <a:pPr>
                <a:defRPr/>
              </a:pPr>
              <a:t>2010-4-4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9F0AD12-FE3F-41D1-9F25-647D877A94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06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51EA041-3E72-44E3-88A9-D6371A42A93A}" type="datetimeFigureOut">
              <a:rPr lang="zh-CN" altLang="en-US"/>
              <a:pPr>
                <a:defRPr/>
              </a:pPr>
              <a:t>2010-4-4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984507F-DD3F-4E69-9536-DAA3490B90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38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A5459E6-395E-49C9-AB6E-5580694E8125}" type="datetimeFigureOut">
              <a:rPr lang="zh-CN" altLang="en-US"/>
              <a:pPr>
                <a:defRPr/>
              </a:pPr>
              <a:t>2010-4-4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A9BD24D-F290-48AC-8D4B-AC3A748545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76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eygle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Picture 3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3625"/>
            <a:ext cx="91440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52400" y="6472238"/>
            <a:ext cx="3886200" cy="27463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200" b="1" dirty="0"/>
              <a:t>© 2007-2009 Eygle.com All rights reserved.</a:t>
            </a:r>
            <a:endParaRPr lang="zh-CN" altLang="zh-CN" b="1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215313" y="642937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fld id="{F446AEBF-12A7-401B-97F6-8B4E64F94514}" type="slidenum">
              <a:rPr lang="zh-CN" altLang="en-US" sz="2000" b="1">
                <a:latin typeface="+mn-lt"/>
              </a:rPr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zh-CN" sz="2000" b="1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26" r:id="rId12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yg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enmou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ygle.com/" TargetMode="External"/><Relationship Id="rId2" Type="http://schemas.openxmlformats.org/officeDocument/2006/relationships/hyperlink" Target="mailto:eygle@hot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ygle@eygle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jpeg"/><Relationship Id="rId5" Type="http://schemas.openxmlformats.org/officeDocument/2006/relationships/hyperlink" Target="../../../CUSTOM/&#21414;&#38376;&#24314;&#21457;/20091201/sample1.txt" TargetMode="External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ygle.com/" TargetMode="External"/><Relationship Id="rId7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3.png"/><Relationship Id="rId4" Type="http://schemas.openxmlformats.org/officeDocument/2006/relationships/hyperlink" Target="http://www.enmou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hyperlink" Target="http://apex.oracle.com/pls/otn/f?p=19297:4:3963788106406766::NO:4:P4_ID:48" TargetMode="External"/><Relationship Id="rId2" Type="http://schemas.openxmlformats.org/officeDocument/2006/relationships/hyperlink" Target="http://www.acou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1.png"/><Relationship Id="rId5" Type="http://schemas.openxmlformats.org/officeDocument/2006/relationships/image" Target="../media/image6.jpeg"/><Relationship Id="rId10" Type="http://schemas.openxmlformats.org/officeDocument/2006/relationships/image" Target="../media/image10.jpeg"/><Relationship Id="rId4" Type="http://schemas.openxmlformats.org/officeDocument/2006/relationships/image" Target="../media/image5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5"/>
          <p:cNvGrpSpPr>
            <a:grpSpLocks/>
          </p:cNvGrpSpPr>
          <p:nvPr/>
        </p:nvGrpSpPr>
        <p:grpSpPr bwMode="auto">
          <a:xfrm>
            <a:off x="0" y="1571625"/>
            <a:ext cx="9144000" cy="5286375"/>
            <a:chOff x="0" y="1571612"/>
            <a:chExt cx="9144000" cy="5286388"/>
          </a:xfrm>
        </p:grpSpPr>
        <p:pic>
          <p:nvPicPr>
            <p:cNvPr id="819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224" y="1571612"/>
              <a:ext cx="1500198" cy="1468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6" name="TextBox 4">
              <a:hlinkClick r:id="rId3"/>
            </p:cNvPr>
            <p:cNvSpPr txBox="1">
              <a:spLocks noChangeArrowheads="1"/>
            </p:cNvSpPr>
            <p:nvPr/>
          </p:nvSpPr>
          <p:spPr bwMode="auto">
            <a:xfrm>
              <a:off x="2571736" y="2428868"/>
              <a:ext cx="6072230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4400" b="1">
                  <a:solidFill>
                    <a:srgbClr xmlns:mc="http://schemas.openxmlformats.org/markup-compatibility/2006" xmlns:a14="http://schemas.microsoft.com/office/drawing/2010/main" val="FF0000" mc:Ignorable=""/>
                  </a:solidFill>
                  <a:latin typeface="微软雅黑" pitchFamily="34" charset="-122"/>
                  <a:ea typeface="微软雅黑" pitchFamily="34" charset="-122"/>
                </a:rPr>
                <a:t>恩墨科技 成就所托</a:t>
              </a:r>
              <a:endParaRPr lang="en-US" altLang="zh-CN" sz="4400" b="1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endParaRPr lang="zh-CN" altLang="en-US" sz="3200" b="1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华文新魏" pitchFamily="2" charset="-122"/>
                <a:ea typeface="华文新魏" pitchFamily="2" charset="-122"/>
              </a:endParaRPr>
            </a:p>
            <a:p>
              <a:pPr eaLnBrk="1" hangingPunct="1"/>
              <a:r>
                <a:rPr lang="en-US" altLang="zh-CN" sz="3600" b="1">
                  <a:solidFill>
                    <a:srgbClr xmlns:mc="http://schemas.openxmlformats.org/markup-compatibility/2006" xmlns:a14="http://schemas.microsoft.com/office/drawing/2010/main" val="FF0000" mc:Ignorable=""/>
                  </a:solidFill>
                  <a:latin typeface="Algerian" pitchFamily="82" charset="0"/>
                  <a:ea typeface="华文中宋" pitchFamily="2" charset="-122"/>
                  <a:hlinkClick r:id="rId4"/>
                </a:rPr>
                <a:t> www.eNMOU.com</a:t>
              </a:r>
              <a:endParaRPr lang="en-US" altLang="zh-CN" sz="3600" b="1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Algerian" pitchFamily="82" charset="0"/>
                <a:ea typeface="华文中宋" pitchFamily="2" charset="-122"/>
              </a:endParaRPr>
            </a:p>
          </p:txBody>
        </p:sp>
        <p:pic>
          <p:nvPicPr>
            <p:cNvPr id="8197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500702"/>
              <a:ext cx="9144000" cy="1357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矩形 2"/>
          <p:cNvSpPr>
            <a:spLocks noGrp="1"/>
          </p:cNvSpPr>
          <p:nvPr>
            <p:ph type="title"/>
          </p:nvPr>
        </p:nvSpPr>
        <p:spPr>
          <a:xfrm>
            <a:off x="323850" y="256540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（三）学习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的设计理念</a:t>
            </a:r>
          </a:p>
        </p:txBody>
      </p:sp>
    </p:spTree>
    <p:extLst>
      <p:ext uri="{BB962C8B-B14F-4D97-AF65-F5344CB8AC3E}">
        <p14:creationId xmlns:p14="http://schemas.microsoft.com/office/powerpoint/2010/main" val="339962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矩形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 smtClean="0"/>
              <a:t>:</a:t>
            </a:r>
            <a:r>
              <a:rPr lang="zh-CN" altLang="en-US" dirty="0" smtClean="0"/>
              <a:t>拆分与分割</a:t>
            </a:r>
          </a:p>
        </p:txBody>
      </p:sp>
      <p:sp>
        <p:nvSpPr>
          <p:cNvPr id="59395" name="矩形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Oracle</a:t>
            </a:r>
            <a:r>
              <a:rPr lang="zh-CN" altLang="en-US" dirty="0" smtClean="0"/>
              <a:t>的内存管理演进</a:t>
            </a:r>
          </a:p>
        </p:txBody>
      </p:sp>
      <p:pic>
        <p:nvPicPr>
          <p:cNvPr id="59403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5832648" cy="3302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4" name="图片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" t="5745" r="7104" b="11488"/>
          <a:stretch>
            <a:fillRect/>
          </a:stretch>
        </p:blipFill>
        <p:spPr bwMode="auto">
          <a:xfrm>
            <a:off x="683567" y="2276872"/>
            <a:ext cx="6165401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000125"/>
            <a:ext cx="7572375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架构设计：分表、分区、分库</a:t>
            </a:r>
            <a:endParaRPr lang="en-US" altLang="zh-CN" sz="4400" dirty="0">
              <a:solidFill>
                <a:srgbClr xmlns:mc="http://schemas.openxmlformats.org/markup-compatibility/2006" xmlns:a14="http://schemas.microsoft.com/office/drawing/2010/main" val="FF0000" mc:Ignorable="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5354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Oracle11g:Result Cache</a:t>
            </a:r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Result Cache</a:t>
            </a:r>
            <a:r>
              <a:rPr lang="zh-CN" altLang="en-US" smtClean="0"/>
              <a:t>又可以分为</a:t>
            </a:r>
            <a:endParaRPr lang="en-US" altLang="zh-CN" smtClean="0"/>
          </a:p>
          <a:p>
            <a:pPr lvl="1"/>
            <a:r>
              <a:rPr lang="en-US" altLang="zh-CN" sz="1800" smtClean="0"/>
              <a:t>Server Result Cache </a:t>
            </a:r>
          </a:p>
          <a:p>
            <a:pPr lvl="1"/>
            <a:r>
              <a:rPr lang="en-US" altLang="zh-CN" sz="1800" smtClean="0"/>
              <a:t>Client Result Cache</a:t>
            </a:r>
            <a:endParaRPr lang="zh-CN" altLang="en-US" sz="1800" smtClean="0"/>
          </a:p>
        </p:txBody>
      </p:sp>
      <p:sp>
        <p:nvSpPr>
          <p:cNvPr id="14340" name="Rectangle 18"/>
          <p:cNvSpPr>
            <a:spLocks noChangeArrowheads="1"/>
          </p:cNvSpPr>
          <p:nvPr/>
        </p:nvSpPr>
        <p:spPr bwMode="blackWhite">
          <a:xfrm>
            <a:off x="6500813" y="2071688"/>
            <a:ext cx="1573212" cy="2071687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CC33" mc:Ignorable=""/>
          </a:solidFill>
          <a:ln w="2540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  <p:txBody>
          <a:bodyPr wrap="none" lIns="46038" tIns="46038" rIns="46038" bIns="46038" anchorCtr="1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altLang="zh-CN" sz="1400" b="1"/>
              <a:t>Shared Pool</a:t>
            </a:r>
          </a:p>
          <a:p>
            <a:pPr algn="ctr" defTabSz="822325" eaLnBrk="0" hangingPunct="0">
              <a:lnSpc>
                <a:spcPct val="95000"/>
              </a:lnSpc>
            </a:pPr>
            <a:endParaRPr lang="en-US" altLang="zh-CN" b="1"/>
          </a:p>
          <a:p>
            <a:pPr algn="ctr" defTabSz="822325" eaLnBrk="0" hangingPunct="0">
              <a:lnSpc>
                <a:spcPct val="95000"/>
              </a:lnSpc>
            </a:pPr>
            <a:endParaRPr lang="en-US" altLang="zh-CN" b="1"/>
          </a:p>
          <a:p>
            <a:pPr algn="ctr" defTabSz="822325" eaLnBrk="0" hangingPunct="0">
              <a:lnSpc>
                <a:spcPct val="95000"/>
              </a:lnSpc>
            </a:pPr>
            <a:endParaRPr lang="en-US" altLang="zh-CN" b="1"/>
          </a:p>
          <a:p>
            <a:pPr algn="ctr" defTabSz="822325" eaLnBrk="0" hangingPunct="0">
              <a:lnSpc>
                <a:spcPct val="95000"/>
              </a:lnSpc>
            </a:pPr>
            <a:endParaRPr lang="en-US" altLang="zh-CN" b="1"/>
          </a:p>
          <a:p>
            <a:pPr algn="ctr" defTabSz="822325" eaLnBrk="0" hangingPunct="0">
              <a:lnSpc>
                <a:spcPct val="95000"/>
              </a:lnSpc>
            </a:pPr>
            <a:endParaRPr lang="en-US" altLang="zh-CN" b="1"/>
          </a:p>
        </p:txBody>
      </p:sp>
      <p:sp>
        <p:nvSpPr>
          <p:cNvPr id="14341" name="Rectangle 19"/>
          <p:cNvSpPr>
            <a:spLocks noChangeArrowheads="1"/>
          </p:cNvSpPr>
          <p:nvPr/>
        </p:nvSpPr>
        <p:spPr bwMode="blackWhite">
          <a:xfrm>
            <a:off x="6621463" y="3460750"/>
            <a:ext cx="1327150" cy="53975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9999" mc:Ignorable=""/>
          </a:solidFill>
          <a:ln w="2540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altLang="zh-CN" sz="1400" b="1"/>
              <a:t>Data Dictionary</a:t>
            </a:r>
            <a:br>
              <a:rPr lang="en-US" altLang="zh-CN" sz="1400" b="1"/>
            </a:br>
            <a:r>
              <a:rPr lang="en-US" altLang="zh-CN" sz="1400" b="1"/>
              <a:t>Cache</a:t>
            </a:r>
          </a:p>
        </p:txBody>
      </p:sp>
      <p:sp>
        <p:nvSpPr>
          <p:cNvPr id="14342" name="Rectangle 20"/>
          <p:cNvSpPr>
            <a:spLocks noChangeArrowheads="1"/>
          </p:cNvSpPr>
          <p:nvPr/>
        </p:nvSpPr>
        <p:spPr bwMode="blackWhite">
          <a:xfrm>
            <a:off x="6621463" y="2890838"/>
            <a:ext cx="1327150" cy="53816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9999" mc:Ignorable=""/>
          </a:solidFill>
          <a:ln w="2540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altLang="zh-CN" sz="1400" b="1"/>
              <a:t>Library</a:t>
            </a:r>
          </a:p>
          <a:p>
            <a:pPr algn="ctr" defTabSz="822325" eaLnBrk="0" hangingPunct="0">
              <a:lnSpc>
                <a:spcPct val="95000"/>
              </a:lnSpc>
            </a:pPr>
            <a:r>
              <a:rPr lang="en-US" altLang="zh-CN" sz="1400" b="1"/>
              <a:t>Cache</a:t>
            </a:r>
          </a:p>
        </p:txBody>
      </p:sp>
      <p:sp>
        <p:nvSpPr>
          <p:cNvPr id="14343" name="Rectangle 20"/>
          <p:cNvSpPr>
            <a:spLocks noChangeArrowheads="1"/>
          </p:cNvSpPr>
          <p:nvPr/>
        </p:nvSpPr>
        <p:spPr bwMode="blackWhite">
          <a:xfrm>
            <a:off x="6602413" y="2357438"/>
            <a:ext cx="1327150" cy="46672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9999" mc:Ignorable=""/>
          </a:solidFill>
          <a:ln w="2540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altLang="zh-CN" sz="1400" b="1"/>
              <a:t>Server Result </a:t>
            </a:r>
          </a:p>
          <a:p>
            <a:pPr algn="ctr" defTabSz="822325" eaLnBrk="0" hangingPunct="0">
              <a:lnSpc>
                <a:spcPct val="95000"/>
              </a:lnSpc>
            </a:pPr>
            <a:r>
              <a:rPr lang="en-US" altLang="zh-CN" sz="1400" b="1"/>
              <a:t>Cache</a:t>
            </a:r>
          </a:p>
        </p:txBody>
      </p:sp>
      <p:sp>
        <p:nvSpPr>
          <p:cNvPr id="10" name="矩形 9"/>
          <p:cNvSpPr/>
          <p:nvPr/>
        </p:nvSpPr>
        <p:spPr>
          <a:xfrm>
            <a:off x="1000125" y="2860675"/>
            <a:ext cx="5072063" cy="31400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it-IT" altLang="zh-CN" sz="1100" dirty="0">
                <a:ea typeface="宋体" charset="-122"/>
              </a:rPr>
              <a:t>SQL&gt; select /*+ result_cache */ count(*) from eygle;</a:t>
            </a:r>
          </a:p>
          <a:p>
            <a:pPr>
              <a:defRPr/>
            </a:pPr>
            <a:r>
              <a:rPr lang="it-IT" altLang="zh-CN" sz="1100" dirty="0">
                <a:ea typeface="宋体" charset="-122"/>
              </a:rPr>
              <a:t>  COUNT(*)</a:t>
            </a:r>
          </a:p>
          <a:p>
            <a:pPr>
              <a:defRPr/>
            </a:pPr>
            <a:r>
              <a:rPr lang="it-IT" altLang="zh-CN" sz="1100" dirty="0">
                <a:ea typeface="宋体" charset="-122"/>
              </a:rPr>
              <a:t>----------</a:t>
            </a:r>
          </a:p>
          <a:p>
            <a:pPr>
              <a:defRPr/>
            </a:pPr>
            <a:r>
              <a:rPr lang="it-IT" altLang="zh-CN" sz="1100" dirty="0">
                <a:ea typeface="宋体" charset="-122"/>
              </a:rPr>
              <a:t>    15993</a:t>
            </a:r>
          </a:p>
          <a:p>
            <a:pPr>
              <a:defRPr/>
            </a:pPr>
            <a:endParaRPr lang="it-IT" altLang="zh-CN" sz="1100" dirty="0">
              <a:ea typeface="宋体" charset="-122"/>
            </a:endParaRPr>
          </a:p>
          <a:p>
            <a:pPr>
              <a:defRPr/>
            </a:pPr>
            <a:r>
              <a:rPr lang="it-IT" altLang="zh-CN" sz="1100" dirty="0">
                <a:ea typeface="宋体" charset="-122"/>
              </a:rPr>
              <a:t>Statistics</a:t>
            </a:r>
          </a:p>
          <a:p>
            <a:pPr>
              <a:defRPr/>
            </a:pPr>
            <a:r>
              <a:rPr lang="it-IT" altLang="zh-CN" sz="1100" dirty="0">
                <a:ea typeface="宋体" charset="-122"/>
              </a:rPr>
              <a:t>----------------------------------------------------------</a:t>
            </a:r>
          </a:p>
          <a:p>
            <a:pPr>
              <a:defRPr/>
            </a:pPr>
            <a:r>
              <a:rPr lang="it-IT" altLang="zh-CN" sz="1100" dirty="0">
                <a:ea typeface="宋体" charset="-122"/>
              </a:rPr>
              <a:t>          0  recursive calls</a:t>
            </a:r>
          </a:p>
          <a:p>
            <a:pPr>
              <a:defRPr/>
            </a:pPr>
            <a:r>
              <a:rPr lang="it-IT" altLang="zh-CN" sz="1100" dirty="0">
                <a:ea typeface="宋体" charset="-122"/>
              </a:rPr>
              <a:t>          0  db block gets</a:t>
            </a:r>
          </a:p>
          <a:p>
            <a:pPr>
              <a:defRPr/>
            </a:pPr>
            <a:r>
              <a:rPr lang="it-IT" altLang="zh-CN" sz="1100" dirty="0">
                <a:ea typeface="宋体" charset="-122"/>
              </a:rPr>
              <a:t>          0  consistent gets</a:t>
            </a:r>
          </a:p>
          <a:p>
            <a:pPr>
              <a:defRPr/>
            </a:pPr>
            <a:r>
              <a:rPr lang="it-IT" altLang="zh-CN" sz="1100" dirty="0">
                <a:ea typeface="宋体" charset="-122"/>
              </a:rPr>
              <a:t>          0  physical reads</a:t>
            </a:r>
          </a:p>
          <a:p>
            <a:pPr>
              <a:defRPr/>
            </a:pPr>
            <a:r>
              <a:rPr lang="it-IT" altLang="zh-CN" sz="1100" dirty="0">
                <a:ea typeface="宋体" charset="-122"/>
              </a:rPr>
              <a:t>          0  redo size</a:t>
            </a:r>
          </a:p>
          <a:p>
            <a:pPr>
              <a:defRPr/>
            </a:pPr>
            <a:r>
              <a:rPr lang="it-IT" altLang="zh-CN" sz="1100" dirty="0">
                <a:ea typeface="宋体" charset="-122"/>
              </a:rPr>
              <a:t>        420  bytes sent via SQL*Net to client</a:t>
            </a:r>
          </a:p>
          <a:p>
            <a:pPr>
              <a:defRPr/>
            </a:pPr>
            <a:r>
              <a:rPr lang="it-IT" altLang="zh-CN" sz="1100" dirty="0">
                <a:ea typeface="宋体" charset="-122"/>
              </a:rPr>
              <a:t>        416  bytes received via SQL*Net from client</a:t>
            </a:r>
          </a:p>
          <a:p>
            <a:pPr>
              <a:defRPr/>
            </a:pPr>
            <a:r>
              <a:rPr lang="it-IT" altLang="zh-CN" sz="1100" dirty="0">
                <a:ea typeface="宋体" charset="-122"/>
              </a:rPr>
              <a:t>          2  SQL*Net roundtrips to/from client</a:t>
            </a:r>
          </a:p>
          <a:p>
            <a:pPr>
              <a:defRPr/>
            </a:pPr>
            <a:r>
              <a:rPr lang="it-IT" altLang="zh-CN" sz="1100" dirty="0">
                <a:ea typeface="宋体" charset="-122"/>
              </a:rPr>
              <a:t>          0  sorts (memory)</a:t>
            </a:r>
          </a:p>
          <a:p>
            <a:pPr>
              <a:defRPr/>
            </a:pPr>
            <a:r>
              <a:rPr lang="it-IT" altLang="zh-CN" sz="1100" dirty="0">
                <a:ea typeface="宋体" charset="-122"/>
              </a:rPr>
              <a:t>          0  sorts (disk)</a:t>
            </a:r>
          </a:p>
          <a:p>
            <a:pPr>
              <a:defRPr/>
            </a:pPr>
            <a:r>
              <a:rPr lang="it-IT" altLang="zh-CN" sz="1100" dirty="0">
                <a:ea typeface="宋体" charset="-122"/>
              </a:rPr>
              <a:t>          1  rows processed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矩形 2"/>
          <p:cNvSpPr>
            <a:spLocks noGrp="1"/>
          </p:cNvSpPr>
          <p:nvPr>
            <p:ph type="title"/>
          </p:nvPr>
        </p:nvSpPr>
        <p:spPr>
          <a:xfrm>
            <a:off x="323850" y="256540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（四）在瓶颈之处寻找突破</a:t>
            </a:r>
          </a:p>
        </p:txBody>
      </p:sp>
    </p:spTree>
    <p:extLst>
      <p:ext uri="{BB962C8B-B14F-4D97-AF65-F5344CB8AC3E}">
        <p14:creationId xmlns:p14="http://schemas.microsoft.com/office/powerpoint/2010/main" val="94216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3"/>
          <p:cNvGrpSpPr>
            <a:grpSpLocks/>
          </p:cNvGrpSpPr>
          <p:nvPr/>
        </p:nvGrpSpPr>
        <p:grpSpPr bwMode="auto">
          <a:xfrm>
            <a:off x="5699125" y="1519238"/>
            <a:ext cx="1187450" cy="1866900"/>
            <a:chOff x="3086" y="1074"/>
            <a:chExt cx="904" cy="1434"/>
          </a:xfrm>
        </p:grpSpPr>
        <p:grpSp>
          <p:nvGrpSpPr>
            <p:cNvPr id="21178" name="Group 56"/>
            <p:cNvGrpSpPr>
              <a:grpSpLocks/>
            </p:cNvGrpSpPr>
            <p:nvPr/>
          </p:nvGrpSpPr>
          <p:grpSpPr bwMode="auto">
            <a:xfrm>
              <a:off x="3694" y="1738"/>
              <a:ext cx="291" cy="473"/>
              <a:chOff x="5645799" y="1246188"/>
              <a:chExt cx="2133600" cy="3467100"/>
            </a:xfrm>
          </p:grpSpPr>
          <p:pic>
            <p:nvPicPr>
              <p:cNvPr id="21258" name="Picture 57" descr="cubes057.gif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2399" y="2889627"/>
                <a:ext cx="1397000" cy="147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59" name="Picture 58" descr="cubes056.gif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2399" y="2067836"/>
                <a:ext cx="1397000" cy="147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60" name="Picture 59" descr="cubes063.gif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2399" y="1246188"/>
                <a:ext cx="1397000" cy="147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61" name="Picture 60" descr="cubes063.gif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5799" y="3240088"/>
                <a:ext cx="1397000" cy="147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62" name="Picture 61" descr="cubes057.gif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5799" y="2432427"/>
                <a:ext cx="1397000" cy="147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63" name="Picture 62" descr="cubes056.gif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5799" y="1585236"/>
                <a:ext cx="1397000" cy="147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1179" name="Group 49"/>
            <p:cNvGrpSpPr>
              <a:grpSpLocks/>
            </p:cNvGrpSpPr>
            <p:nvPr/>
          </p:nvGrpSpPr>
          <p:grpSpPr bwMode="auto">
            <a:xfrm>
              <a:off x="3494" y="1840"/>
              <a:ext cx="291" cy="473"/>
              <a:chOff x="5645799" y="1246188"/>
              <a:chExt cx="2133600" cy="3467100"/>
            </a:xfrm>
          </p:grpSpPr>
          <p:pic>
            <p:nvPicPr>
              <p:cNvPr id="21252" name="Picture 50" descr="cubes057.gif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2399" y="2889627"/>
                <a:ext cx="1397000" cy="147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53" name="Picture 51" descr="cubes056.gif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2399" y="2067836"/>
                <a:ext cx="1397000" cy="147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54" name="Picture 52" descr="cubes063.gif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2399" y="1246188"/>
                <a:ext cx="1397000" cy="147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55" name="Picture 53" descr="cubes063.gif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5799" y="3240088"/>
                <a:ext cx="1397000" cy="147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56" name="Picture 54" descr="cubes057.gif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5799" y="2432427"/>
                <a:ext cx="1397000" cy="147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57" name="Picture 55" descr="cubes056.gif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5799" y="1585236"/>
                <a:ext cx="1397000" cy="147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1180" name="Group 21"/>
            <p:cNvGrpSpPr>
              <a:grpSpLocks/>
            </p:cNvGrpSpPr>
            <p:nvPr/>
          </p:nvGrpSpPr>
          <p:grpSpPr bwMode="auto">
            <a:xfrm>
              <a:off x="3295" y="1938"/>
              <a:ext cx="291" cy="473"/>
              <a:chOff x="5645799" y="1246188"/>
              <a:chExt cx="2133600" cy="3467100"/>
            </a:xfrm>
          </p:grpSpPr>
          <p:pic>
            <p:nvPicPr>
              <p:cNvPr id="21246" name="Picture 22" descr="cubes057.gif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2399" y="2889627"/>
                <a:ext cx="1397000" cy="147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47" name="Picture 23" descr="cubes056.gif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2399" y="2067836"/>
                <a:ext cx="1397000" cy="147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48" name="Picture 24" descr="cubes063.gif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2399" y="1246188"/>
                <a:ext cx="1397000" cy="147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49" name="Picture 25" descr="cubes063.gif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5799" y="3240088"/>
                <a:ext cx="1397000" cy="147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50" name="Picture 26" descr="cubes057.gif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5799" y="2432427"/>
                <a:ext cx="1397000" cy="147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51" name="Picture 27" descr="cubes056.gif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5799" y="1585236"/>
                <a:ext cx="1397000" cy="147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1181" name="Group 20"/>
            <p:cNvGrpSpPr>
              <a:grpSpLocks/>
            </p:cNvGrpSpPr>
            <p:nvPr/>
          </p:nvGrpSpPr>
          <p:grpSpPr bwMode="auto">
            <a:xfrm>
              <a:off x="3086" y="2035"/>
              <a:ext cx="291" cy="473"/>
              <a:chOff x="5645799" y="1246188"/>
              <a:chExt cx="2133600" cy="3467100"/>
            </a:xfrm>
          </p:grpSpPr>
          <p:pic>
            <p:nvPicPr>
              <p:cNvPr id="21240" name="Picture 11" descr="cubes057.gif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2399" y="2889627"/>
                <a:ext cx="1397000" cy="147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41" name="Picture 10" descr="cubes056.gif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2399" y="2067836"/>
                <a:ext cx="1397000" cy="147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42" name="Picture 12" descr="cubes063.gif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2399" y="1246188"/>
                <a:ext cx="1397000" cy="147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43" name="Picture 19" descr="cubes063.gif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5799" y="3240088"/>
                <a:ext cx="1397000" cy="147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44" name="Picture 18" descr="cubes057.gif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5799" y="2432427"/>
                <a:ext cx="1397000" cy="147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45" name="Picture 17" descr="cubes056.gif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5799" y="1585236"/>
                <a:ext cx="1397000" cy="147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1182" name="Group 65"/>
            <p:cNvGrpSpPr>
              <a:grpSpLocks/>
            </p:cNvGrpSpPr>
            <p:nvPr/>
          </p:nvGrpSpPr>
          <p:grpSpPr bwMode="auto">
            <a:xfrm>
              <a:off x="3091" y="1408"/>
              <a:ext cx="899" cy="770"/>
              <a:chOff x="5404499" y="2273300"/>
              <a:chExt cx="2459892" cy="2106612"/>
            </a:xfrm>
          </p:grpSpPr>
          <p:grpSp>
            <p:nvGrpSpPr>
              <p:cNvPr id="21212" name="Group 56"/>
              <p:cNvGrpSpPr>
                <a:grpSpLocks/>
              </p:cNvGrpSpPr>
              <p:nvPr/>
            </p:nvGrpSpPr>
            <p:grpSpPr bwMode="auto">
              <a:xfrm>
                <a:off x="7068199" y="2273300"/>
                <a:ext cx="796192" cy="1293813"/>
                <a:chOff x="5645799" y="1246188"/>
                <a:chExt cx="2133600" cy="3467100"/>
              </a:xfrm>
            </p:grpSpPr>
            <p:pic>
              <p:nvPicPr>
                <p:cNvPr id="21234" name="Picture 88" descr="cubes057.gif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2399" y="2889627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35" name="Picture 89" descr="cubes056.gif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2399" y="2067836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36" name="Picture 90" descr="cubes063.gif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2399" y="1246188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37" name="Picture 91" descr="cubes063.gif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5799" y="3240088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38" name="Picture 92" descr="cubes057.gif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5799" y="2432427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39" name="Picture 93" descr="cubes056.gif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5799" y="1585236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1213" name="Group 49"/>
              <p:cNvGrpSpPr>
                <a:grpSpLocks/>
              </p:cNvGrpSpPr>
              <p:nvPr/>
            </p:nvGrpSpPr>
            <p:grpSpPr bwMode="auto">
              <a:xfrm>
                <a:off x="6522099" y="2552700"/>
                <a:ext cx="796192" cy="1293813"/>
                <a:chOff x="5645799" y="1246188"/>
                <a:chExt cx="2133600" cy="3467100"/>
              </a:xfrm>
            </p:grpSpPr>
            <p:pic>
              <p:nvPicPr>
                <p:cNvPr id="21228" name="Picture 82" descr="cubes057.gif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2399" y="2889627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29" name="Picture 83" descr="cubes056.gif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2399" y="2067836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30" name="Picture 84" descr="cubes063.gif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2399" y="1246188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31" name="Picture 85" descr="cubes063.gif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5799" y="3240088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32" name="Picture 86" descr="cubes057.gif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5799" y="2432427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33" name="Picture 87" descr="cubes056.gif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5799" y="1585236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1214" name="Group 21"/>
              <p:cNvGrpSpPr>
                <a:grpSpLocks/>
              </p:cNvGrpSpPr>
              <p:nvPr/>
            </p:nvGrpSpPr>
            <p:grpSpPr bwMode="auto">
              <a:xfrm>
                <a:off x="5975999" y="2819400"/>
                <a:ext cx="796192" cy="1293813"/>
                <a:chOff x="5645799" y="1246188"/>
                <a:chExt cx="2133600" cy="3467100"/>
              </a:xfrm>
            </p:grpSpPr>
            <p:pic>
              <p:nvPicPr>
                <p:cNvPr id="21222" name="Picture 76" descr="cubes057.gif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2399" y="2889627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23" name="Picture 77" descr="cubes056.gif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2399" y="2067836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24" name="Picture 78" descr="cubes063.gif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2399" y="1246188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25" name="Picture 79" descr="cubes063.gif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5799" y="3240088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26" name="Picture 80" descr="cubes057.gif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5799" y="2432427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27" name="Picture 81" descr="cubes056.gif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5799" y="1585236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1215" name="Group 20"/>
              <p:cNvGrpSpPr>
                <a:grpSpLocks/>
              </p:cNvGrpSpPr>
              <p:nvPr/>
            </p:nvGrpSpPr>
            <p:grpSpPr bwMode="auto">
              <a:xfrm>
                <a:off x="5404499" y="3086100"/>
                <a:ext cx="796192" cy="1293813"/>
                <a:chOff x="5645799" y="1246188"/>
                <a:chExt cx="2133600" cy="3467100"/>
              </a:xfrm>
            </p:grpSpPr>
            <p:pic>
              <p:nvPicPr>
                <p:cNvPr id="21216" name="Picture 70" descr="cubes057.gif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2399" y="2889627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17" name="Picture 71" descr="cubes056.gif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2399" y="2067836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18" name="Picture 72" descr="cubes063.gif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2399" y="1246188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19" name="Picture 73" descr="cubes063.gif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5799" y="3240088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20" name="Picture 74" descr="cubes057.gif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5799" y="2432427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21" name="Picture 75" descr="cubes056.gif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5799" y="1585236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21183" name="Group 64"/>
            <p:cNvGrpSpPr>
              <a:grpSpLocks/>
            </p:cNvGrpSpPr>
            <p:nvPr/>
          </p:nvGrpSpPr>
          <p:grpSpPr bwMode="auto">
            <a:xfrm>
              <a:off x="3086" y="1074"/>
              <a:ext cx="899" cy="770"/>
              <a:chOff x="5404499" y="2273300"/>
              <a:chExt cx="2459892" cy="2106612"/>
            </a:xfrm>
          </p:grpSpPr>
          <p:grpSp>
            <p:nvGrpSpPr>
              <p:cNvPr id="21184" name="Group 56"/>
              <p:cNvGrpSpPr>
                <a:grpSpLocks/>
              </p:cNvGrpSpPr>
              <p:nvPr/>
            </p:nvGrpSpPr>
            <p:grpSpPr bwMode="auto">
              <a:xfrm>
                <a:off x="7068199" y="2273300"/>
                <a:ext cx="796192" cy="1293812"/>
                <a:chOff x="5645799" y="1246188"/>
                <a:chExt cx="2133600" cy="3467100"/>
              </a:xfrm>
            </p:grpSpPr>
            <p:pic>
              <p:nvPicPr>
                <p:cNvPr id="21206" name="Picture 57" descr="cubes057.gif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2399" y="2889627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07" name="Picture 58" descr="cubes056.gif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2399" y="2067836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08" name="Picture 59" descr="cubes063.gif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2399" y="1246188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09" name="Picture 60" descr="cubes063.gif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5799" y="3240088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10" name="Picture 61" descr="cubes057.gif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5799" y="2432427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11" name="Picture 62" descr="cubes056.gif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5799" y="1585236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1185" name="Group 49"/>
              <p:cNvGrpSpPr>
                <a:grpSpLocks/>
              </p:cNvGrpSpPr>
              <p:nvPr/>
            </p:nvGrpSpPr>
            <p:grpSpPr bwMode="auto">
              <a:xfrm>
                <a:off x="6522099" y="2552700"/>
                <a:ext cx="796192" cy="1293812"/>
                <a:chOff x="5645799" y="1246188"/>
                <a:chExt cx="2133600" cy="3467100"/>
              </a:xfrm>
            </p:grpSpPr>
            <p:pic>
              <p:nvPicPr>
                <p:cNvPr id="21200" name="Picture 50" descr="cubes057.gif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2399" y="2889627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01" name="Picture 51" descr="cubes056.gif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2399" y="2067836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02" name="Picture 52" descr="cubes063.gif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2399" y="1246188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03" name="Picture 53" descr="cubes063.gif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5799" y="3240088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04" name="Picture 54" descr="cubes057.gif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5799" y="2432427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05" name="Picture 55" descr="cubes056.gif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5799" y="1585236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1186" name="Group 21"/>
              <p:cNvGrpSpPr>
                <a:grpSpLocks/>
              </p:cNvGrpSpPr>
              <p:nvPr/>
            </p:nvGrpSpPr>
            <p:grpSpPr bwMode="auto">
              <a:xfrm>
                <a:off x="5975999" y="2819400"/>
                <a:ext cx="796192" cy="1293812"/>
                <a:chOff x="5645799" y="1246188"/>
                <a:chExt cx="2133600" cy="3467100"/>
              </a:xfrm>
            </p:grpSpPr>
            <p:pic>
              <p:nvPicPr>
                <p:cNvPr id="21194" name="Picture 22" descr="cubes057.gif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2399" y="2889627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195" name="Picture 23" descr="cubes056.gif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2399" y="2067836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196" name="Picture 24" descr="cubes063.gif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2399" y="1246188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197" name="Picture 25" descr="cubes063.gif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5799" y="3240088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198" name="Picture 26" descr="cubes057.gif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5799" y="2432427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199" name="Picture 27" descr="cubes056.gif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5799" y="1585236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1187" name="Group 20"/>
              <p:cNvGrpSpPr>
                <a:grpSpLocks/>
              </p:cNvGrpSpPr>
              <p:nvPr/>
            </p:nvGrpSpPr>
            <p:grpSpPr bwMode="auto">
              <a:xfrm>
                <a:off x="5404499" y="3086100"/>
                <a:ext cx="796192" cy="1293812"/>
                <a:chOff x="5645799" y="1246188"/>
                <a:chExt cx="2133600" cy="3467100"/>
              </a:xfrm>
            </p:grpSpPr>
            <p:pic>
              <p:nvPicPr>
                <p:cNvPr id="21188" name="Picture 11" descr="cubes057.gif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2399" y="2889627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189" name="Picture 10" descr="cubes056.gif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2399" y="2067836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190" name="Picture 12" descr="cubes063.gif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2399" y="1246188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191" name="Picture 19" descr="cubes063.gif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5799" y="3240088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192" name="Picture 18" descr="cubes057.gif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5799" y="2432427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193" name="Picture 17" descr="cubes056.gif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5799" y="1585236"/>
                  <a:ext cx="1397000" cy="147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xmlns:mc="http://schemas.openxmlformats.org/markup-compatibility/2006" val="FFFFFF" mc:Ignorable="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grpSp>
        <p:nvGrpSpPr>
          <p:cNvPr id="20483" name="Group 90"/>
          <p:cNvGrpSpPr>
            <a:grpSpLocks/>
          </p:cNvGrpSpPr>
          <p:nvPr/>
        </p:nvGrpSpPr>
        <p:grpSpPr bwMode="auto">
          <a:xfrm>
            <a:off x="3084513" y="3959225"/>
            <a:ext cx="2246312" cy="2255838"/>
            <a:chOff x="3161" y="793"/>
            <a:chExt cx="1895" cy="1883"/>
          </a:xfrm>
        </p:grpSpPr>
        <p:grpSp>
          <p:nvGrpSpPr>
            <p:cNvPr id="20506" name="Group 91"/>
            <p:cNvGrpSpPr>
              <a:grpSpLocks/>
            </p:cNvGrpSpPr>
            <p:nvPr/>
          </p:nvGrpSpPr>
          <p:grpSpPr bwMode="auto">
            <a:xfrm>
              <a:off x="3640" y="793"/>
              <a:ext cx="937" cy="941"/>
              <a:chOff x="3763" y="1159"/>
              <a:chExt cx="991" cy="995"/>
            </a:xfrm>
          </p:grpSpPr>
          <p:pic>
            <p:nvPicPr>
              <p:cNvPr id="2" name="Picture 12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763" y="1159"/>
                <a:ext cx="989" cy="99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76199" dir="4800041" algn="ctr" rotWithShape="0">
                  <a:srgbClr xmlns:mc="http://schemas.openxmlformats.org/markup-compatibility/2006" xmlns:a14="http://schemas.microsoft.com/office/drawing/2010/main" val="808080" mc:Ignorable="">
                    <a:alpha val="50000"/>
                  </a:srgbClr>
                </a:outerShdw>
              </a:effectLst>
            </p:spPr>
          </p:pic>
          <p:grpSp>
            <p:nvGrpSpPr>
              <p:cNvPr id="21012" name="Group 93"/>
              <p:cNvGrpSpPr>
                <a:grpSpLocks/>
              </p:cNvGrpSpPr>
              <p:nvPr/>
            </p:nvGrpSpPr>
            <p:grpSpPr bwMode="auto">
              <a:xfrm>
                <a:off x="4022" y="1284"/>
                <a:ext cx="474" cy="821"/>
                <a:chOff x="3068" y="1346"/>
                <a:chExt cx="311" cy="539"/>
              </a:xfrm>
            </p:grpSpPr>
            <p:grpSp>
              <p:nvGrpSpPr>
                <p:cNvPr id="21013" name="Group 94"/>
                <p:cNvGrpSpPr>
                  <a:grpSpLocks/>
                </p:cNvGrpSpPr>
                <p:nvPr/>
              </p:nvGrpSpPr>
              <p:grpSpPr bwMode="auto">
                <a:xfrm>
                  <a:off x="3068" y="1598"/>
                  <a:ext cx="311" cy="287"/>
                  <a:chOff x="3251" y="2255"/>
                  <a:chExt cx="379" cy="350"/>
                </a:xfrm>
              </p:grpSpPr>
              <p:grpSp>
                <p:nvGrpSpPr>
                  <p:cNvPr id="21124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3344" y="2255"/>
                    <a:ext cx="286" cy="305"/>
                    <a:chOff x="3344" y="2255"/>
                    <a:chExt cx="286" cy="305"/>
                  </a:xfrm>
                </p:grpSpPr>
                <p:grpSp>
                  <p:nvGrpSpPr>
                    <p:cNvPr id="21152" name="Group 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44" y="2255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1166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67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68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69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70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71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72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73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74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75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76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77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21153" name="Group 10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40" y="2303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1154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55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56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57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58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59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60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61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62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63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64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65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  <p:grpSp>
                <p:nvGrpSpPr>
                  <p:cNvPr id="21125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3251" y="2300"/>
                    <a:ext cx="286" cy="305"/>
                    <a:chOff x="3344" y="2255"/>
                    <a:chExt cx="286" cy="305"/>
                  </a:xfrm>
                </p:grpSpPr>
                <p:grpSp>
                  <p:nvGrpSpPr>
                    <p:cNvPr id="21126" name="Group 1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44" y="2255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1140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41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42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43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44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45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46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47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48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49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50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51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21127" name="Group 1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40" y="2303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1128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29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30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31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32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33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34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35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36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37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38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39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21014" name="Group 149"/>
                <p:cNvGrpSpPr>
                  <a:grpSpLocks/>
                </p:cNvGrpSpPr>
                <p:nvPr/>
              </p:nvGrpSpPr>
              <p:grpSpPr bwMode="auto">
                <a:xfrm>
                  <a:off x="3068" y="1469"/>
                  <a:ext cx="311" cy="287"/>
                  <a:chOff x="3251" y="2255"/>
                  <a:chExt cx="379" cy="350"/>
                </a:xfrm>
              </p:grpSpPr>
              <p:grpSp>
                <p:nvGrpSpPr>
                  <p:cNvPr id="21070" name="Group 150"/>
                  <p:cNvGrpSpPr>
                    <a:grpSpLocks/>
                  </p:cNvGrpSpPr>
                  <p:nvPr/>
                </p:nvGrpSpPr>
                <p:grpSpPr bwMode="auto">
                  <a:xfrm>
                    <a:off x="3344" y="2255"/>
                    <a:ext cx="286" cy="305"/>
                    <a:chOff x="3344" y="2255"/>
                    <a:chExt cx="286" cy="305"/>
                  </a:xfrm>
                </p:grpSpPr>
                <p:grpSp>
                  <p:nvGrpSpPr>
                    <p:cNvPr id="21098" name="Group 1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44" y="2255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1112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13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14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15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16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17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18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19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20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21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22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23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21099" name="Group 1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40" y="2303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1100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01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02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03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04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05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06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07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08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09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10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111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  <p:grpSp>
                <p:nvGrpSpPr>
                  <p:cNvPr id="21071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3251" y="2300"/>
                    <a:ext cx="286" cy="305"/>
                    <a:chOff x="3344" y="2255"/>
                    <a:chExt cx="286" cy="305"/>
                  </a:xfrm>
                </p:grpSpPr>
                <p:grpSp>
                  <p:nvGrpSpPr>
                    <p:cNvPr id="21072" name="Group 1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44" y="2255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1086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87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88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89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90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91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92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93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94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95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96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97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21073" name="Group 1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40" y="2303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1074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75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76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77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78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79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80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81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82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83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84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85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21015" name="Group 204"/>
                <p:cNvGrpSpPr>
                  <a:grpSpLocks/>
                </p:cNvGrpSpPr>
                <p:nvPr/>
              </p:nvGrpSpPr>
              <p:grpSpPr bwMode="auto">
                <a:xfrm>
                  <a:off x="3068" y="1346"/>
                  <a:ext cx="311" cy="287"/>
                  <a:chOff x="3251" y="2255"/>
                  <a:chExt cx="379" cy="350"/>
                </a:xfrm>
              </p:grpSpPr>
              <p:grpSp>
                <p:nvGrpSpPr>
                  <p:cNvPr id="21016" name="Group 205"/>
                  <p:cNvGrpSpPr>
                    <a:grpSpLocks/>
                  </p:cNvGrpSpPr>
                  <p:nvPr/>
                </p:nvGrpSpPr>
                <p:grpSpPr bwMode="auto">
                  <a:xfrm>
                    <a:off x="3344" y="2255"/>
                    <a:ext cx="286" cy="305"/>
                    <a:chOff x="3344" y="2255"/>
                    <a:chExt cx="286" cy="305"/>
                  </a:xfrm>
                </p:grpSpPr>
                <p:grpSp>
                  <p:nvGrpSpPr>
                    <p:cNvPr id="21044" name="Group 20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44" y="2255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1058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59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60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61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62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63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64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65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66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67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68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69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21045" name="Group 2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40" y="2303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1046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47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48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49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50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51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52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53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54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55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56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57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  <p:grpSp>
                <p:nvGrpSpPr>
                  <p:cNvPr id="21017" name="Group 232"/>
                  <p:cNvGrpSpPr>
                    <a:grpSpLocks/>
                  </p:cNvGrpSpPr>
                  <p:nvPr/>
                </p:nvGrpSpPr>
                <p:grpSpPr bwMode="auto">
                  <a:xfrm>
                    <a:off x="3251" y="2300"/>
                    <a:ext cx="286" cy="305"/>
                    <a:chOff x="3344" y="2255"/>
                    <a:chExt cx="286" cy="305"/>
                  </a:xfrm>
                </p:grpSpPr>
                <p:grpSp>
                  <p:nvGrpSpPr>
                    <p:cNvPr id="21018" name="Group 2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44" y="2255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1032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33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34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35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36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37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38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39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40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41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42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43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21019" name="Group 24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40" y="2303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1020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21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22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23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24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25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26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27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28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29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30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31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</p:grpSp>
        </p:grpSp>
        <p:grpSp>
          <p:nvGrpSpPr>
            <p:cNvPr id="20507" name="Group 259"/>
            <p:cNvGrpSpPr>
              <a:grpSpLocks/>
            </p:cNvGrpSpPr>
            <p:nvPr/>
          </p:nvGrpSpPr>
          <p:grpSpPr bwMode="auto">
            <a:xfrm>
              <a:off x="3161" y="1165"/>
              <a:ext cx="999" cy="995"/>
              <a:chOff x="2939" y="1159"/>
              <a:chExt cx="999" cy="995"/>
            </a:xfrm>
          </p:grpSpPr>
          <p:pic>
            <p:nvPicPr>
              <p:cNvPr id="6" name="Picture 1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939" y="1159"/>
                <a:ext cx="999" cy="99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76199" dir="4800041" algn="ctr" rotWithShape="0">
                  <a:srgbClr xmlns:mc="http://schemas.openxmlformats.org/markup-compatibility/2006" xmlns:a14="http://schemas.microsoft.com/office/drawing/2010/main" val="808080" mc:Ignorable="">
                    <a:alpha val="50000"/>
                  </a:srgbClr>
                </a:outerShdw>
              </a:effectLst>
            </p:spPr>
          </p:pic>
          <p:grpSp>
            <p:nvGrpSpPr>
              <p:cNvPr id="20845" name="Group 261"/>
              <p:cNvGrpSpPr>
                <a:grpSpLocks/>
              </p:cNvGrpSpPr>
              <p:nvPr/>
            </p:nvGrpSpPr>
            <p:grpSpPr bwMode="auto">
              <a:xfrm>
                <a:off x="3201" y="1284"/>
                <a:ext cx="474" cy="821"/>
                <a:chOff x="3068" y="1346"/>
                <a:chExt cx="311" cy="539"/>
              </a:xfrm>
            </p:grpSpPr>
            <p:grpSp>
              <p:nvGrpSpPr>
                <p:cNvPr id="20846" name="Group 262"/>
                <p:cNvGrpSpPr>
                  <a:grpSpLocks/>
                </p:cNvGrpSpPr>
                <p:nvPr/>
              </p:nvGrpSpPr>
              <p:grpSpPr bwMode="auto">
                <a:xfrm>
                  <a:off x="3068" y="1598"/>
                  <a:ext cx="311" cy="287"/>
                  <a:chOff x="3251" y="2255"/>
                  <a:chExt cx="379" cy="350"/>
                </a:xfrm>
              </p:grpSpPr>
              <p:grpSp>
                <p:nvGrpSpPr>
                  <p:cNvPr id="20957" name="Group 263"/>
                  <p:cNvGrpSpPr>
                    <a:grpSpLocks/>
                  </p:cNvGrpSpPr>
                  <p:nvPr/>
                </p:nvGrpSpPr>
                <p:grpSpPr bwMode="auto">
                  <a:xfrm>
                    <a:off x="3344" y="2255"/>
                    <a:ext cx="286" cy="305"/>
                    <a:chOff x="3344" y="2255"/>
                    <a:chExt cx="286" cy="305"/>
                  </a:xfrm>
                </p:grpSpPr>
                <p:grpSp>
                  <p:nvGrpSpPr>
                    <p:cNvPr id="20985" name="Group 2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44" y="2255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999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00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01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02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03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04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05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06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07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08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09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010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20986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40" y="2303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987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88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89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90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91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92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93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94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95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96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97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98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  <p:grpSp>
                <p:nvGrpSpPr>
                  <p:cNvPr id="20958" name="Group 290"/>
                  <p:cNvGrpSpPr>
                    <a:grpSpLocks/>
                  </p:cNvGrpSpPr>
                  <p:nvPr/>
                </p:nvGrpSpPr>
                <p:grpSpPr bwMode="auto">
                  <a:xfrm>
                    <a:off x="3251" y="2300"/>
                    <a:ext cx="286" cy="305"/>
                    <a:chOff x="3344" y="2255"/>
                    <a:chExt cx="286" cy="305"/>
                  </a:xfrm>
                </p:grpSpPr>
                <p:grpSp>
                  <p:nvGrpSpPr>
                    <p:cNvPr id="20959" name="Group 2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44" y="2255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973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74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75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76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77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78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79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80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81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82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83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84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20960" name="Group 30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40" y="2303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961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62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63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64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65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66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67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68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69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70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71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72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20847" name="Group 317"/>
                <p:cNvGrpSpPr>
                  <a:grpSpLocks/>
                </p:cNvGrpSpPr>
                <p:nvPr/>
              </p:nvGrpSpPr>
              <p:grpSpPr bwMode="auto">
                <a:xfrm>
                  <a:off x="3068" y="1469"/>
                  <a:ext cx="311" cy="287"/>
                  <a:chOff x="3251" y="2255"/>
                  <a:chExt cx="379" cy="350"/>
                </a:xfrm>
              </p:grpSpPr>
              <p:grpSp>
                <p:nvGrpSpPr>
                  <p:cNvPr id="20903" name="Group 318"/>
                  <p:cNvGrpSpPr>
                    <a:grpSpLocks/>
                  </p:cNvGrpSpPr>
                  <p:nvPr/>
                </p:nvGrpSpPr>
                <p:grpSpPr bwMode="auto">
                  <a:xfrm>
                    <a:off x="3344" y="2255"/>
                    <a:ext cx="286" cy="305"/>
                    <a:chOff x="3344" y="2255"/>
                    <a:chExt cx="286" cy="305"/>
                  </a:xfrm>
                </p:grpSpPr>
                <p:grpSp>
                  <p:nvGrpSpPr>
                    <p:cNvPr id="20931" name="Group 3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44" y="2255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945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46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47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48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49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50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51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52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53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54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55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56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20932" name="Group 3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40" y="2303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933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34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35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36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37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38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39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40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41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42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43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44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  <p:grpSp>
                <p:nvGrpSpPr>
                  <p:cNvPr id="20904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3251" y="2300"/>
                    <a:ext cx="286" cy="305"/>
                    <a:chOff x="3344" y="2255"/>
                    <a:chExt cx="286" cy="305"/>
                  </a:xfrm>
                </p:grpSpPr>
                <p:grpSp>
                  <p:nvGrpSpPr>
                    <p:cNvPr id="20905" name="Group 34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44" y="2255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919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20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21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22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23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24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25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26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27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28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29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30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20906" name="Group 3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40" y="2303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907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08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09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10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11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12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13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14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15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16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17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18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20848" name="Group 372"/>
                <p:cNvGrpSpPr>
                  <a:grpSpLocks/>
                </p:cNvGrpSpPr>
                <p:nvPr/>
              </p:nvGrpSpPr>
              <p:grpSpPr bwMode="auto">
                <a:xfrm>
                  <a:off x="3068" y="1346"/>
                  <a:ext cx="311" cy="287"/>
                  <a:chOff x="3251" y="2255"/>
                  <a:chExt cx="379" cy="350"/>
                </a:xfrm>
              </p:grpSpPr>
              <p:grpSp>
                <p:nvGrpSpPr>
                  <p:cNvPr id="20849" name="Group 373"/>
                  <p:cNvGrpSpPr>
                    <a:grpSpLocks/>
                  </p:cNvGrpSpPr>
                  <p:nvPr/>
                </p:nvGrpSpPr>
                <p:grpSpPr bwMode="auto">
                  <a:xfrm>
                    <a:off x="3344" y="2255"/>
                    <a:ext cx="286" cy="305"/>
                    <a:chOff x="3344" y="2255"/>
                    <a:chExt cx="286" cy="305"/>
                  </a:xfrm>
                </p:grpSpPr>
                <p:grpSp>
                  <p:nvGrpSpPr>
                    <p:cNvPr id="20877" name="Group 3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44" y="2255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891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92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93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94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95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96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97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98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99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00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01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902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20878" name="Group 3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40" y="2303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879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80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81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82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83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84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85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86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87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88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89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90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  <p:grpSp>
                <p:nvGrpSpPr>
                  <p:cNvPr id="20850" name="Group 400"/>
                  <p:cNvGrpSpPr>
                    <a:grpSpLocks/>
                  </p:cNvGrpSpPr>
                  <p:nvPr/>
                </p:nvGrpSpPr>
                <p:grpSpPr bwMode="auto">
                  <a:xfrm>
                    <a:off x="3251" y="2300"/>
                    <a:ext cx="286" cy="305"/>
                    <a:chOff x="3344" y="2255"/>
                    <a:chExt cx="286" cy="305"/>
                  </a:xfrm>
                </p:grpSpPr>
                <p:grpSp>
                  <p:nvGrpSpPr>
                    <p:cNvPr id="20851" name="Group 40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44" y="2255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865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66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67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68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69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70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71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72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73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74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75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76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20852" name="Group 4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40" y="2303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853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54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55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56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57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58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59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60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61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62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63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64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</p:grpSp>
        </p:grpSp>
        <p:grpSp>
          <p:nvGrpSpPr>
            <p:cNvPr id="20508" name="Group 427"/>
            <p:cNvGrpSpPr>
              <a:grpSpLocks/>
            </p:cNvGrpSpPr>
            <p:nvPr/>
          </p:nvGrpSpPr>
          <p:grpSpPr bwMode="auto">
            <a:xfrm>
              <a:off x="4063" y="1165"/>
              <a:ext cx="993" cy="995"/>
              <a:chOff x="3987" y="1273"/>
              <a:chExt cx="652" cy="653"/>
            </a:xfrm>
          </p:grpSpPr>
          <p:pic>
            <p:nvPicPr>
              <p:cNvPr id="4" name="Picture 14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987" y="1273"/>
                <a:ext cx="652" cy="6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76199" dir="4800041" algn="ctr" rotWithShape="0">
                  <a:srgbClr xmlns:mc="http://schemas.openxmlformats.org/markup-compatibility/2006" xmlns:a14="http://schemas.microsoft.com/office/drawing/2010/main" val="808080" mc:Ignorable="">
                    <a:alpha val="50000"/>
                  </a:srgbClr>
                </a:outerShdw>
              </a:effectLst>
            </p:spPr>
          </p:pic>
          <p:grpSp>
            <p:nvGrpSpPr>
              <p:cNvPr id="20678" name="Group 429"/>
              <p:cNvGrpSpPr>
                <a:grpSpLocks/>
              </p:cNvGrpSpPr>
              <p:nvPr/>
            </p:nvGrpSpPr>
            <p:grpSpPr bwMode="auto">
              <a:xfrm>
                <a:off x="4157" y="1355"/>
                <a:ext cx="311" cy="539"/>
                <a:chOff x="3068" y="1346"/>
                <a:chExt cx="311" cy="539"/>
              </a:xfrm>
            </p:grpSpPr>
            <p:grpSp>
              <p:nvGrpSpPr>
                <p:cNvPr id="20679" name="Group 430"/>
                <p:cNvGrpSpPr>
                  <a:grpSpLocks/>
                </p:cNvGrpSpPr>
                <p:nvPr/>
              </p:nvGrpSpPr>
              <p:grpSpPr bwMode="auto">
                <a:xfrm>
                  <a:off x="3068" y="1598"/>
                  <a:ext cx="311" cy="287"/>
                  <a:chOff x="3251" y="2255"/>
                  <a:chExt cx="379" cy="350"/>
                </a:xfrm>
              </p:grpSpPr>
              <p:grpSp>
                <p:nvGrpSpPr>
                  <p:cNvPr id="20790" name="Group 431"/>
                  <p:cNvGrpSpPr>
                    <a:grpSpLocks/>
                  </p:cNvGrpSpPr>
                  <p:nvPr/>
                </p:nvGrpSpPr>
                <p:grpSpPr bwMode="auto">
                  <a:xfrm>
                    <a:off x="3344" y="2255"/>
                    <a:ext cx="286" cy="305"/>
                    <a:chOff x="3344" y="2255"/>
                    <a:chExt cx="286" cy="305"/>
                  </a:xfrm>
                </p:grpSpPr>
                <p:grpSp>
                  <p:nvGrpSpPr>
                    <p:cNvPr id="20818" name="Group 4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44" y="2255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832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33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34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35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36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37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38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39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40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41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42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43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20819" name="Group 44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40" y="2303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820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21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22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23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24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25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26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27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28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29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30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31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  <p:grpSp>
                <p:nvGrpSpPr>
                  <p:cNvPr id="20791" name="Group 458"/>
                  <p:cNvGrpSpPr>
                    <a:grpSpLocks/>
                  </p:cNvGrpSpPr>
                  <p:nvPr/>
                </p:nvGrpSpPr>
                <p:grpSpPr bwMode="auto">
                  <a:xfrm>
                    <a:off x="3251" y="2300"/>
                    <a:ext cx="286" cy="305"/>
                    <a:chOff x="3344" y="2255"/>
                    <a:chExt cx="286" cy="305"/>
                  </a:xfrm>
                </p:grpSpPr>
                <p:grpSp>
                  <p:nvGrpSpPr>
                    <p:cNvPr id="20792" name="Group 4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44" y="2255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806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07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08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09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10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11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12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13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14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15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16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17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20793" name="Group 4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40" y="2303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794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95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96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97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98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99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00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01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02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03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04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805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20680" name="Group 485"/>
                <p:cNvGrpSpPr>
                  <a:grpSpLocks/>
                </p:cNvGrpSpPr>
                <p:nvPr/>
              </p:nvGrpSpPr>
              <p:grpSpPr bwMode="auto">
                <a:xfrm>
                  <a:off x="3068" y="1469"/>
                  <a:ext cx="311" cy="287"/>
                  <a:chOff x="3251" y="2255"/>
                  <a:chExt cx="379" cy="350"/>
                </a:xfrm>
              </p:grpSpPr>
              <p:grpSp>
                <p:nvGrpSpPr>
                  <p:cNvPr id="20736" name="Group 486"/>
                  <p:cNvGrpSpPr>
                    <a:grpSpLocks/>
                  </p:cNvGrpSpPr>
                  <p:nvPr/>
                </p:nvGrpSpPr>
                <p:grpSpPr bwMode="auto">
                  <a:xfrm>
                    <a:off x="3344" y="2255"/>
                    <a:ext cx="286" cy="305"/>
                    <a:chOff x="3344" y="2255"/>
                    <a:chExt cx="286" cy="305"/>
                  </a:xfrm>
                </p:grpSpPr>
                <p:grpSp>
                  <p:nvGrpSpPr>
                    <p:cNvPr id="20764" name="Group 4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44" y="2255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778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79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80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81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82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83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84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85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86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87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88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89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20765" name="Group 50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40" y="2303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766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67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68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69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70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71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72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73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74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75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76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77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  <p:grpSp>
                <p:nvGrpSpPr>
                  <p:cNvPr id="20737" name="Group 513"/>
                  <p:cNvGrpSpPr>
                    <a:grpSpLocks/>
                  </p:cNvGrpSpPr>
                  <p:nvPr/>
                </p:nvGrpSpPr>
                <p:grpSpPr bwMode="auto">
                  <a:xfrm>
                    <a:off x="3251" y="2300"/>
                    <a:ext cx="286" cy="305"/>
                    <a:chOff x="3344" y="2255"/>
                    <a:chExt cx="286" cy="305"/>
                  </a:xfrm>
                </p:grpSpPr>
                <p:grpSp>
                  <p:nvGrpSpPr>
                    <p:cNvPr id="20738" name="Group 5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44" y="2255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752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53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54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55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56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57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58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59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60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61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62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63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20739" name="Group 5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40" y="2303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740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41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42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43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44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45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46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47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48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49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50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51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20681" name="Group 540"/>
                <p:cNvGrpSpPr>
                  <a:grpSpLocks/>
                </p:cNvGrpSpPr>
                <p:nvPr/>
              </p:nvGrpSpPr>
              <p:grpSpPr bwMode="auto">
                <a:xfrm>
                  <a:off x="3068" y="1346"/>
                  <a:ext cx="311" cy="287"/>
                  <a:chOff x="3251" y="2255"/>
                  <a:chExt cx="379" cy="350"/>
                </a:xfrm>
              </p:grpSpPr>
              <p:grpSp>
                <p:nvGrpSpPr>
                  <p:cNvPr id="20682" name="Group 541"/>
                  <p:cNvGrpSpPr>
                    <a:grpSpLocks/>
                  </p:cNvGrpSpPr>
                  <p:nvPr/>
                </p:nvGrpSpPr>
                <p:grpSpPr bwMode="auto">
                  <a:xfrm>
                    <a:off x="3344" y="2255"/>
                    <a:ext cx="286" cy="305"/>
                    <a:chOff x="3344" y="2255"/>
                    <a:chExt cx="286" cy="305"/>
                  </a:xfrm>
                </p:grpSpPr>
                <p:grpSp>
                  <p:nvGrpSpPr>
                    <p:cNvPr id="20710" name="Group 5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44" y="2255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724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25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26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27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28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29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30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31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32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33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34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35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20711" name="Group 5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40" y="2303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712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13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14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15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16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17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18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19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20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21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22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23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  <p:grpSp>
                <p:nvGrpSpPr>
                  <p:cNvPr id="20683" name="Group 568"/>
                  <p:cNvGrpSpPr>
                    <a:grpSpLocks/>
                  </p:cNvGrpSpPr>
                  <p:nvPr/>
                </p:nvGrpSpPr>
                <p:grpSpPr bwMode="auto">
                  <a:xfrm>
                    <a:off x="3251" y="2300"/>
                    <a:ext cx="286" cy="305"/>
                    <a:chOff x="3344" y="2255"/>
                    <a:chExt cx="286" cy="305"/>
                  </a:xfrm>
                </p:grpSpPr>
                <p:grpSp>
                  <p:nvGrpSpPr>
                    <p:cNvPr id="20684" name="Group 5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44" y="2255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698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99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00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01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02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03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04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05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06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07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08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709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20685" name="Group 5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40" y="2303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686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87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88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89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90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91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92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93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94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95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96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97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</p:grpSp>
        </p:grpSp>
        <p:grpSp>
          <p:nvGrpSpPr>
            <p:cNvPr id="20509" name="Group 595"/>
            <p:cNvGrpSpPr>
              <a:grpSpLocks/>
            </p:cNvGrpSpPr>
            <p:nvPr/>
          </p:nvGrpSpPr>
          <p:grpSpPr bwMode="auto">
            <a:xfrm>
              <a:off x="3616" y="1681"/>
              <a:ext cx="991" cy="995"/>
              <a:chOff x="3763" y="1159"/>
              <a:chExt cx="991" cy="995"/>
            </a:xfrm>
          </p:grpSpPr>
          <p:pic>
            <p:nvPicPr>
              <p:cNvPr id="5" name="Picture 12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763" y="1159"/>
                <a:ext cx="991" cy="99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76199" dir="4800041" algn="ctr" rotWithShape="0">
                  <a:srgbClr xmlns:mc="http://schemas.openxmlformats.org/markup-compatibility/2006" xmlns:a14="http://schemas.microsoft.com/office/drawing/2010/main" val="808080" mc:Ignorable="">
                    <a:alpha val="50000"/>
                  </a:srgbClr>
                </a:outerShdw>
              </a:effectLst>
            </p:spPr>
          </p:pic>
          <p:grpSp>
            <p:nvGrpSpPr>
              <p:cNvPr id="20511" name="Group 597"/>
              <p:cNvGrpSpPr>
                <a:grpSpLocks/>
              </p:cNvGrpSpPr>
              <p:nvPr/>
            </p:nvGrpSpPr>
            <p:grpSpPr bwMode="auto">
              <a:xfrm>
                <a:off x="4022" y="1284"/>
                <a:ext cx="474" cy="821"/>
                <a:chOff x="3068" y="1346"/>
                <a:chExt cx="311" cy="539"/>
              </a:xfrm>
            </p:grpSpPr>
            <p:grpSp>
              <p:nvGrpSpPr>
                <p:cNvPr id="20512" name="Group 598"/>
                <p:cNvGrpSpPr>
                  <a:grpSpLocks/>
                </p:cNvGrpSpPr>
                <p:nvPr/>
              </p:nvGrpSpPr>
              <p:grpSpPr bwMode="auto">
                <a:xfrm>
                  <a:off x="3068" y="1598"/>
                  <a:ext cx="311" cy="287"/>
                  <a:chOff x="3251" y="2255"/>
                  <a:chExt cx="379" cy="350"/>
                </a:xfrm>
              </p:grpSpPr>
              <p:grpSp>
                <p:nvGrpSpPr>
                  <p:cNvPr id="20623" name="Group 599"/>
                  <p:cNvGrpSpPr>
                    <a:grpSpLocks/>
                  </p:cNvGrpSpPr>
                  <p:nvPr/>
                </p:nvGrpSpPr>
                <p:grpSpPr bwMode="auto">
                  <a:xfrm>
                    <a:off x="3344" y="2255"/>
                    <a:ext cx="286" cy="305"/>
                    <a:chOff x="3344" y="2255"/>
                    <a:chExt cx="286" cy="305"/>
                  </a:xfrm>
                </p:grpSpPr>
                <p:grpSp>
                  <p:nvGrpSpPr>
                    <p:cNvPr id="20651" name="Group 60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44" y="2255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665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66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67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68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69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70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71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72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73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74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75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76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20652" name="Group 6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40" y="2303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653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54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55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56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57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58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59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60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61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62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63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64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  <p:grpSp>
                <p:nvGrpSpPr>
                  <p:cNvPr id="20624" name="Group 626"/>
                  <p:cNvGrpSpPr>
                    <a:grpSpLocks/>
                  </p:cNvGrpSpPr>
                  <p:nvPr/>
                </p:nvGrpSpPr>
                <p:grpSpPr bwMode="auto">
                  <a:xfrm>
                    <a:off x="3251" y="2300"/>
                    <a:ext cx="286" cy="305"/>
                    <a:chOff x="3344" y="2255"/>
                    <a:chExt cx="286" cy="305"/>
                  </a:xfrm>
                </p:grpSpPr>
                <p:grpSp>
                  <p:nvGrpSpPr>
                    <p:cNvPr id="20625" name="Group 6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44" y="2255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639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40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41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42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43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44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45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46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47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48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49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50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20626" name="Group 6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40" y="2303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627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28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29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30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31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32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33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34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35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36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37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38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20513" name="Group 653"/>
                <p:cNvGrpSpPr>
                  <a:grpSpLocks/>
                </p:cNvGrpSpPr>
                <p:nvPr/>
              </p:nvGrpSpPr>
              <p:grpSpPr bwMode="auto">
                <a:xfrm>
                  <a:off x="3068" y="1469"/>
                  <a:ext cx="311" cy="287"/>
                  <a:chOff x="3251" y="2255"/>
                  <a:chExt cx="379" cy="350"/>
                </a:xfrm>
              </p:grpSpPr>
              <p:grpSp>
                <p:nvGrpSpPr>
                  <p:cNvPr id="20569" name="Group 654"/>
                  <p:cNvGrpSpPr>
                    <a:grpSpLocks/>
                  </p:cNvGrpSpPr>
                  <p:nvPr/>
                </p:nvGrpSpPr>
                <p:grpSpPr bwMode="auto">
                  <a:xfrm>
                    <a:off x="3344" y="2255"/>
                    <a:ext cx="286" cy="305"/>
                    <a:chOff x="3344" y="2255"/>
                    <a:chExt cx="286" cy="305"/>
                  </a:xfrm>
                </p:grpSpPr>
                <p:grpSp>
                  <p:nvGrpSpPr>
                    <p:cNvPr id="20597" name="Group 6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44" y="2255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611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12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13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14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15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16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17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18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19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20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21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22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20598" name="Group 6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40" y="2303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599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00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01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02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03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04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05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06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07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08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09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610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  <p:grpSp>
                <p:nvGrpSpPr>
                  <p:cNvPr id="20570" name="Group 681"/>
                  <p:cNvGrpSpPr>
                    <a:grpSpLocks/>
                  </p:cNvGrpSpPr>
                  <p:nvPr/>
                </p:nvGrpSpPr>
                <p:grpSpPr bwMode="auto">
                  <a:xfrm>
                    <a:off x="3251" y="2300"/>
                    <a:ext cx="286" cy="305"/>
                    <a:chOff x="3344" y="2255"/>
                    <a:chExt cx="286" cy="305"/>
                  </a:xfrm>
                </p:grpSpPr>
                <p:grpSp>
                  <p:nvGrpSpPr>
                    <p:cNvPr id="20571" name="Group 6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44" y="2255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585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86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87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88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89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90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91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92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93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94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95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96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20572" name="Group 6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40" y="2303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573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74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75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76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77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78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79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80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81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82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83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84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20514" name="Group 708"/>
                <p:cNvGrpSpPr>
                  <a:grpSpLocks/>
                </p:cNvGrpSpPr>
                <p:nvPr/>
              </p:nvGrpSpPr>
              <p:grpSpPr bwMode="auto">
                <a:xfrm>
                  <a:off x="3068" y="1346"/>
                  <a:ext cx="311" cy="287"/>
                  <a:chOff x="3251" y="2255"/>
                  <a:chExt cx="379" cy="350"/>
                </a:xfrm>
              </p:grpSpPr>
              <p:grpSp>
                <p:nvGrpSpPr>
                  <p:cNvPr id="20515" name="Group 709"/>
                  <p:cNvGrpSpPr>
                    <a:grpSpLocks/>
                  </p:cNvGrpSpPr>
                  <p:nvPr/>
                </p:nvGrpSpPr>
                <p:grpSpPr bwMode="auto">
                  <a:xfrm>
                    <a:off x="3344" y="2255"/>
                    <a:ext cx="286" cy="305"/>
                    <a:chOff x="3344" y="2255"/>
                    <a:chExt cx="286" cy="305"/>
                  </a:xfrm>
                </p:grpSpPr>
                <p:grpSp>
                  <p:nvGrpSpPr>
                    <p:cNvPr id="20543" name="Group 7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44" y="2255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557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58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59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60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61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62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63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64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65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66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67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68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20544" name="Group 7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40" y="2303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545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46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47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48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49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50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51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52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53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54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55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56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  <p:grpSp>
                <p:nvGrpSpPr>
                  <p:cNvPr id="20516" name="Group 736"/>
                  <p:cNvGrpSpPr>
                    <a:grpSpLocks/>
                  </p:cNvGrpSpPr>
                  <p:nvPr/>
                </p:nvGrpSpPr>
                <p:grpSpPr bwMode="auto">
                  <a:xfrm>
                    <a:off x="3251" y="2300"/>
                    <a:ext cx="286" cy="305"/>
                    <a:chOff x="3344" y="2255"/>
                    <a:chExt cx="286" cy="305"/>
                  </a:xfrm>
                </p:grpSpPr>
                <p:grpSp>
                  <p:nvGrpSpPr>
                    <p:cNvPr id="20517" name="Group 7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44" y="2255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531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32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33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34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35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36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37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38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39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40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41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42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20518" name="Group 7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40" y="2303"/>
                      <a:ext cx="190" cy="257"/>
                      <a:chOff x="3539" y="2639"/>
                      <a:chExt cx="290" cy="392"/>
                    </a:xfrm>
                  </p:grpSpPr>
                  <p:pic>
                    <p:nvPicPr>
                      <p:cNvPr id="20519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838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20" name="Picture 37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844"/>
                        <a:ext cx="143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21" name="Picture 29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805"/>
                        <a:ext cx="142" cy="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22" name="Picture 30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72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23" name="Picture 31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" y="263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24" name="Picture 33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75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25" name="Picture 34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" y="2673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26" name="Picture 36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" y="2757"/>
                        <a:ext cx="143" cy="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27" name="Picture 39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882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28" name="Picture 40" descr="cubes057.gi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" y="2797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29" name="Picture 41" descr="cubes056.gi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" y="267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0530" name="Picture 38" descr="cubes063.gi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" y="2709"/>
                        <a:ext cx="142" cy="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xmlns:mc="http://schemas.openxmlformats.org/markup-compatibility/2006"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</p:grpSp>
        </p:grpSp>
      </p:grpSp>
      <p:pic>
        <p:nvPicPr>
          <p:cNvPr id="20484" name="Picture 9" descr="diagr007.gi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3" y="1582738"/>
            <a:ext cx="124301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764"/>
          <p:cNvSpPr>
            <a:spLocks noChangeArrowheads="1"/>
          </p:cNvSpPr>
          <p:nvPr/>
        </p:nvSpPr>
        <p:spPr bwMode="auto">
          <a:xfrm>
            <a:off x="2895600" y="1395413"/>
            <a:ext cx="433387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 anchor="ctr">
            <a:spAutoFit/>
          </a:bodyPr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20486" name="Text Box 765"/>
          <p:cNvSpPr txBox="1">
            <a:spLocks noChangeArrowheads="1"/>
          </p:cNvSpPr>
          <p:nvPr/>
        </p:nvSpPr>
        <p:spPr bwMode="auto">
          <a:xfrm>
            <a:off x="3362325" y="1176338"/>
            <a:ext cx="33242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itchFamily="34" charset="0"/>
              </a:rPr>
              <a:t>Extended Buffer Cache</a:t>
            </a:r>
          </a:p>
        </p:txBody>
      </p:sp>
      <p:sp>
        <p:nvSpPr>
          <p:cNvPr id="20487" name="Rectangle 766"/>
          <p:cNvSpPr>
            <a:spLocks noChangeArrowheads="1"/>
          </p:cNvSpPr>
          <p:nvPr/>
        </p:nvSpPr>
        <p:spPr bwMode="auto">
          <a:xfrm>
            <a:off x="3067050" y="1414463"/>
            <a:ext cx="3943350" cy="2133600"/>
          </a:xfrm>
          <a:prstGeom prst="rect">
            <a:avLst/>
          </a:prstGeom>
          <a:noFill/>
          <a:ln w="38100">
            <a:solidFill>
              <a:srgbClr xmlns:mc="http://schemas.openxmlformats.org/markup-compatibility/2006" xmlns:a14="http://schemas.microsoft.com/office/drawing/2010/main" val="277EFF" mc:Ignorable="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  <p:txBody>
          <a:bodyPr tIns="0" bIns="0" anchor="ctr">
            <a:spAutoFit/>
          </a:bodyPr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96" name="AutoShape 2084"/>
          <p:cNvSpPr>
            <a:spLocks noChangeArrowheads="1"/>
          </p:cNvSpPr>
          <p:nvPr/>
        </p:nvSpPr>
        <p:spPr bwMode="auto">
          <a:xfrm>
            <a:off x="6416675" y="2462213"/>
            <a:ext cx="1522413" cy="4699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xmlns:mc="http://schemas.openxmlformats.org/markup-compatibility/2006" xmlns:a14="http://schemas.microsoft.com/office/drawing/2010/main" val="808080" mc:Ignorable="">
                <a:alpha val="37999"/>
              </a:srgbClr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宋体" charset="-122"/>
              </a:rPr>
              <a:t>120 GB </a:t>
            </a:r>
            <a:br>
              <a:rPr lang="en-US" altLang="zh-CN" sz="1200">
                <a:solidFill>
                  <a:schemeClr val="bg1"/>
                </a:solidFill>
                <a:latin typeface="+mn-lt"/>
                <a:ea typeface="宋体" charset="-122"/>
              </a:rPr>
            </a:br>
            <a:r>
              <a:rPr lang="en-US" altLang="zh-CN" sz="1200">
                <a:solidFill>
                  <a:schemeClr val="bg1"/>
                </a:solidFill>
                <a:latin typeface="+mn-lt"/>
                <a:ea typeface="宋体" charset="-122"/>
              </a:rPr>
              <a:t>Flash Cache</a:t>
            </a:r>
          </a:p>
        </p:txBody>
      </p:sp>
      <p:sp>
        <p:nvSpPr>
          <p:cNvPr id="9" name="AutoShape 2084"/>
          <p:cNvSpPr>
            <a:spLocks noChangeArrowheads="1"/>
          </p:cNvSpPr>
          <p:nvPr/>
        </p:nvSpPr>
        <p:spPr bwMode="auto">
          <a:xfrm>
            <a:off x="1587500" y="2462213"/>
            <a:ext cx="1570038" cy="4699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xmlns:mc="http://schemas.openxmlformats.org/markup-compatibility/2006" xmlns:a14="http://schemas.microsoft.com/office/drawing/2010/main" val="808080" mc:Ignorable="">
                <a:alpha val="37999"/>
              </a:srgbClr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宋体" charset="-122"/>
              </a:rPr>
              <a:t>16 GB </a:t>
            </a:r>
            <a:br>
              <a:rPr lang="en-US" altLang="zh-CN" sz="1200">
                <a:solidFill>
                  <a:schemeClr val="bg1"/>
                </a:solidFill>
                <a:latin typeface="+mn-lt"/>
                <a:ea typeface="宋体" charset="-122"/>
              </a:rPr>
            </a:br>
            <a:r>
              <a:rPr lang="en-US" altLang="zh-CN" sz="1200">
                <a:solidFill>
                  <a:schemeClr val="bg1"/>
                </a:solidFill>
                <a:latin typeface="+mn-lt"/>
                <a:ea typeface="宋体" charset="-122"/>
              </a:rPr>
              <a:t>SGA Memory</a:t>
            </a:r>
          </a:p>
        </p:txBody>
      </p:sp>
      <p:sp>
        <p:nvSpPr>
          <p:cNvPr id="1227522" name="Oval 770"/>
          <p:cNvSpPr>
            <a:spLocks noChangeArrowheads="1"/>
          </p:cNvSpPr>
          <p:nvPr/>
        </p:nvSpPr>
        <p:spPr bwMode="auto">
          <a:xfrm>
            <a:off x="1165225" y="2230438"/>
            <a:ext cx="1060450" cy="3683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t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i="1">
                <a:solidFill>
                  <a:schemeClr val="bg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+mn-lt"/>
                <a:ea typeface="宋体" charset="-122"/>
              </a:rPr>
              <a:t>Hot Data</a:t>
            </a:r>
          </a:p>
        </p:txBody>
      </p:sp>
      <p:sp>
        <p:nvSpPr>
          <p:cNvPr id="1227523" name="Oval 771"/>
          <p:cNvSpPr>
            <a:spLocks noChangeArrowheads="1"/>
          </p:cNvSpPr>
          <p:nvPr/>
        </p:nvSpPr>
        <p:spPr bwMode="auto">
          <a:xfrm>
            <a:off x="7666038" y="2239963"/>
            <a:ext cx="1060450" cy="368300"/>
          </a:xfrm>
          <a:prstGeom prst="ellipse">
            <a:avLst/>
          </a:prstGeom>
          <a:solidFill>
            <a:srgbClr xmlns:mc="http://schemas.openxmlformats.org/markup-compatibility/2006" xmlns:a14="http://schemas.microsoft.com/office/drawing/2010/main" val="CC6600" mc:Ignorable=""/>
          </a:solidFill>
          <a:ln w="9525">
            <a:noFill/>
            <a:round/>
            <a:headEnd/>
            <a:tailEnd/>
          </a:ln>
          <a:effectLst/>
        </p:spPr>
        <p:txBody>
          <a:bodyPr wrap="none" t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i="1">
                <a:solidFill>
                  <a:schemeClr val="bg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+mn-lt"/>
                <a:ea typeface="宋体" charset="-122"/>
              </a:rPr>
              <a:t>Warm Data</a:t>
            </a:r>
          </a:p>
        </p:txBody>
      </p:sp>
      <p:sp>
        <p:nvSpPr>
          <p:cNvPr id="1227524" name="Line 772"/>
          <p:cNvSpPr>
            <a:spLocks noChangeShapeType="1"/>
          </p:cNvSpPr>
          <p:nvPr/>
        </p:nvSpPr>
        <p:spPr bwMode="auto">
          <a:xfrm flipV="1">
            <a:off x="3505200" y="2881313"/>
            <a:ext cx="0" cy="1790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sm" len="sm"/>
            <a:tailEnd type="arrow" w="sm" len="med"/>
          </a:ln>
          <a:effectLst>
            <a:outerShdw blurRad="63500" dist="17961" dir="2700000" algn="ctr" rotWithShape="0">
              <a:schemeClr val="bg1">
                <a:alpha val="74998"/>
              </a:schemeClr>
            </a:outerShdw>
          </a:effectLst>
        </p:spPr>
        <p:txBody>
          <a:bodyPr t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27525" name="Line 773"/>
          <p:cNvSpPr>
            <a:spLocks noChangeShapeType="1"/>
          </p:cNvSpPr>
          <p:nvPr/>
        </p:nvSpPr>
        <p:spPr bwMode="auto">
          <a:xfrm rot="5400000" flipV="1">
            <a:off x="4876800" y="1281113"/>
            <a:ext cx="0" cy="255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sm" len="sm"/>
            <a:tailEnd type="arrow" w="sm" len="med"/>
          </a:ln>
          <a:effectLst>
            <a:outerShdw blurRad="63500" dist="17961" dir="2700000" algn="ctr" rotWithShape="0">
              <a:schemeClr val="bg1">
                <a:alpha val="74998"/>
              </a:schemeClr>
            </a:outerShdw>
          </a:effectLst>
        </p:spPr>
        <p:txBody>
          <a:bodyPr t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27526" name="Freeform 774"/>
          <p:cNvSpPr>
            <a:spLocks/>
          </p:cNvSpPr>
          <p:nvPr/>
        </p:nvSpPr>
        <p:spPr bwMode="auto">
          <a:xfrm>
            <a:off x="3619500" y="2862263"/>
            <a:ext cx="514350" cy="1333500"/>
          </a:xfrm>
          <a:custGeom>
            <a:avLst/>
            <a:gdLst>
              <a:gd name="T0" fmla="*/ 0 w 252"/>
              <a:gd name="T1" fmla="*/ 0 h 822"/>
              <a:gd name="T2" fmla="*/ 0 w 252"/>
              <a:gd name="T3" fmla="*/ 822 h 822"/>
              <a:gd name="T4" fmla="*/ 252 w 252"/>
              <a:gd name="T5" fmla="*/ 822 h 822"/>
              <a:gd name="T6" fmla="*/ 0 60000 65536"/>
              <a:gd name="T7" fmla="*/ 0 60000 65536"/>
              <a:gd name="T8" fmla="*/ 0 60000 65536"/>
              <a:gd name="T9" fmla="*/ 0 w 252"/>
              <a:gd name="T10" fmla="*/ 0 h 822"/>
              <a:gd name="T11" fmla="*/ 252 w 252"/>
              <a:gd name="T12" fmla="*/ 822 h 8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2" h="822">
                <a:moveTo>
                  <a:pt x="0" y="0"/>
                </a:moveTo>
                <a:lnTo>
                  <a:pt x="0" y="822"/>
                </a:lnTo>
                <a:lnTo>
                  <a:pt x="252" y="82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oval" w="sm" len="sm"/>
            <a:tailEnd type="arrow" w="sm" len="med"/>
          </a:ln>
          <a:effectLst>
            <a:outerShdw dist="17961" dir="2700000" algn="ctr" rotWithShape="0">
              <a:schemeClr val="bg1"/>
            </a:outerShdw>
          </a:effectLst>
        </p:spPr>
        <p:txBody>
          <a:bodyPr t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  <a:ea typeface="+mn-ea"/>
            </a:endParaRPr>
          </a:p>
        </p:txBody>
      </p:sp>
      <p:sp>
        <p:nvSpPr>
          <p:cNvPr id="20495" name="TextBox 100"/>
          <p:cNvSpPr txBox="1">
            <a:spLocks noChangeArrowheads="1"/>
          </p:cNvSpPr>
          <p:nvPr/>
        </p:nvSpPr>
        <p:spPr bwMode="auto">
          <a:xfrm>
            <a:off x="2359025" y="3617913"/>
            <a:ext cx="126682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Calibri" pitchFamily="34" charset="0"/>
              </a:rPr>
              <a:t>1.</a:t>
            </a:r>
            <a:r>
              <a:rPr lang="en-US" altLang="zh-CN" sz="1200">
                <a:latin typeface="Calibri" pitchFamily="34" charset="0"/>
              </a:rPr>
              <a:t> Blocks read into buffer cache</a:t>
            </a:r>
          </a:p>
        </p:txBody>
      </p:sp>
      <p:sp>
        <p:nvSpPr>
          <p:cNvPr id="20496" name="TextBox 110"/>
          <p:cNvSpPr txBox="1">
            <a:spLocks noChangeArrowheads="1"/>
          </p:cNvSpPr>
          <p:nvPr/>
        </p:nvSpPr>
        <p:spPr bwMode="auto">
          <a:xfrm>
            <a:off x="4251325" y="2566988"/>
            <a:ext cx="1412875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Calibri" pitchFamily="34" charset="0"/>
              </a:rPr>
              <a:t>3.</a:t>
            </a:r>
            <a:r>
              <a:rPr lang="en-US" altLang="zh-CN" sz="1200">
                <a:latin typeface="Calibri" pitchFamily="34" charset="0"/>
              </a:rPr>
              <a:t> Clean blocks moved to Flash Cache based on LRU*</a:t>
            </a:r>
          </a:p>
        </p:txBody>
      </p:sp>
      <p:sp>
        <p:nvSpPr>
          <p:cNvPr id="20497" name="TextBox 115"/>
          <p:cNvSpPr txBox="1">
            <a:spLocks noChangeArrowheads="1"/>
          </p:cNvSpPr>
          <p:nvPr/>
        </p:nvSpPr>
        <p:spPr bwMode="auto">
          <a:xfrm>
            <a:off x="3581400" y="3617913"/>
            <a:ext cx="21336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Calibri" pitchFamily="34" charset="0"/>
              </a:rPr>
              <a:t>2.</a:t>
            </a:r>
            <a:r>
              <a:rPr lang="en-US" altLang="zh-CN" sz="1200">
                <a:latin typeface="Calibri" pitchFamily="34" charset="0"/>
              </a:rPr>
              <a:t> Dirty blocks flushed to disk</a:t>
            </a:r>
          </a:p>
        </p:txBody>
      </p:sp>
      <p:sp>
        <p:nvSpPr>
          <p:cNvPr id="20498" name="TextBox 123"/>
          <p:cNvSpPr txBox="1">
            <a:spLocks noChangeArrowheads="1"/>
          </p:cNvSpPr>
          <p:nvPr/>
        </p:nvSpPr>
        <p:spPr bwMode="auto">
          <a:xfrm>
            <a:off x="549275" y="1122363"/>
            <a:ext cx="1622425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Calibri" pitchFamily="34" charset="0"/>
              </a:rPr>
              <a:t>4.</a:t>
            </a:r>
            <a:r>
              <a:rPr lang="en-US" altLang="zh-CN" sz="1200">
                <a:latin typeface="Calibri" pitchFamily="34" charset="0"/>
              </a:rPr>
              <a:t> User Process reads blocks from SGA (copied from Flash Cache if not in SGA)</a:t>
            </a:r>
          </a:p>
        </p:txBody>
      </p:sp>
      <p:sp>
        <p:nvSpPr>
          <p:cNvPr id="8" name="AutoShape 2084"/>
          <p:cNvSpPr>
            <a:spLocks noChangeArrowheads="1"/>
          </p:cNvSpPr>
          <p:nvPr/>
        </p:nvSpPr>
        <p:spPr bwMode="auto">
          <a:xfrm>
            <a:off x="1644650" y="5443538"/>
            <a:ext cx="1728788" cy="4699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xmlns:mc="http://schemas.openxmlformats.org/markup-compatibility/2006" xmlns:a14="http://schemas.microsoft.com/office/drawing/2010/main" val="808080" mc:Ignorable="">
                <a:alpha val="37999"/>
              </a:srgbClr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宋体" charset="-122"/>
              </a:rPr>
              <a:t>360 GB</a:t>
            </a:r>
            <a:br>
              <a:rPr lang="en-US" altLang="zh-CN" sz="1200">
                <a:solidFill>
                  <a:schemeClr val="bg1"/>
                </a:solidFill>
                <a:latin typeface="+mn-lt"/>
                <a:ea typeface="宋体" charset="-122"/>
              </a:rPr>
            </a:br>
            <a:r>
              <a:rPr lang="en-US" altLang="zh-CN" sz="1200">
                <a:solidFill>
                  <a:schemeClr val="bg1"/>
                </a:solidFill>
                <a:latin typeface="+mn-lt"/>
                <a:ea typeface="宋体" charset="-122"/>
              </a:rPr>
              <a:t>Magnetic Disks</a:t>
            </a:r>
          </a:p>
        </p:txBody>
      </p:sp>
      <p:sp>
        <p:nvSpPr>
          <p:cNvPr id="1227532" name="Oval 780"/>
          <p:cNvSpPr>
            <a:spLocks noChangeArrowheads="1"/>
          </p:cNvSpPr>
          <p:nvPr/>
        </p:nvSpPr>
        <p:spPr bwMode="auto">
          <a:xfrm>
            <a:off x="1165225" y="5240338"/>
            <a:ext cx="1060450" cy="368300"/>
          </a:xfrm>
          <a:prstGeom prst="ellipse">
            <a:avLst/>
          </a:prstGeom>
          <a:solidFill>
            <a:srgbClr xmlns:mc="http://schemas.openxmlformats.org/markup-compatibility/2006" xmlns:a14="http://schemas.microsoft.com/office/drawing/2010/main" val="277EFF" mc:Ignorable=""/>
          </a:solidFill>
          <a:ln w="9525">
            <a:noFill/>
            <a:round/>
            <a:headEnd/>
            <a:tailEnd/>
          </a:ln>
          <a:effectLst/>
        </p:spPr>
        <p:txBody>
          <a:bodyPr wrap="none" t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i="1">
                <a:solidFill>
                  <a:schemeClr val="bg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+mn-lt"/>
                <a:ea typeface="宋体" charset="-122"/>
              </a:rPr>
              <a:t>Cold Data</a:t>
            </a:r>
          </a:p>
        </p:txBody>
      </p:sp>
      <p:pic>
        <p:nvPicPr>
          <p:cNvPr id="20501" name="Picture 124" descr="peop046.gi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1166813"/>
            <a:ext cx="3714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2" name="TextBox 123"/>
          <p:cNvSpPr txBox="1">
            <a:spLocks noChangeArrowheads="1"/>
          </p:cNvSpPr>
          <p:nvPr/>
        </p:nvSpPr>
        <p:spPr bwMode="auto">
          <a:xfrm>
            <a:off x="6332538" y="5741988"/>
            <a:ext cx="19558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4300" indent="-1143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i="1">
                <a:latin typeface="Calibri" pitchFamily="34" charset="0"/>
              </a:rPr>
              <a:t>* Headers for Flash Cached blocks kept in SGA</a:t>
            </a:r>
          </a:p>
        </p:txBody>
      </p:sp>
      <p:sp>
        <p:nvSpPr>
          <p:cNvPr id="1227535" name="Freeform 783"/>
          <p:cNvSpPr>
            <a:spLocks/>
          </p:cNvSpPr>
          <p:nvPr/>
        </p:nvSpPr>
        <p:spPr bwMode="auto">
          <a:xfrm>
            <a:off x="3390900" y="2414588"/>
            <a:ext cx="2771775" cy="1587"/>
          </a:xfrm>
          <a:custGeom>
            <a:avLst/>
            <a:gdLst>
              <a:gd name="T0" fmla="*/ 1746 w 1746"/>
              <a:gd name="T1" fmla="*/ 0 h 1"/>
              <a:gd name="T2" fmla="*/ 0 w 1746"/>
              <a:gd name="T3" fmla="*/ 0 h 1"/>
              <a:gd name="T4" fmla="*/ 0 60000 65536"/>
              <a:gd name="T5" fmla="*/ 0 60000 65536"/>
              <a:gd name="T6" fmla="*/ 0 w 1746"/>
              <a:gd name="T7" fmla="*/ 0 h 1"/>
              <a:gd name="T8" fmla="*/ 1746 w 174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46" h="1">
                <a:moveTo>
                  <a:pt x="1746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oval" w="sm" len="sm"/>
            <a:tailEnd type="arrow" w="sm" len="med"/>
          </a:ln>
          <a:effectLst>
            <a:outerShdw dist="17961" dir="2700000" algn="ctr" rotWithShape="0">
              <a:schemeClr val="bg1"/>
            </a:outerShdw>
          </a:effectLst>
        </p:spPr>
        <p:txBody>
          <a:bodyPr t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  <a:ea typeface="+mn-ea"/>
            </a:endParaRPr>
          </a:p>
        </p:txBody>
      </p:sp>
      <p:sp>
        <p:nvSpPr>
          <p:cNvPr id="20504" name="Freeform 785"/>
          <p:cNvSpPr>
            <a:spLocks/>
          </p:cNvSpPr>
          <p:nvPr/>
        </p:nvSpPr>
        <p:spPr bwMode="auto">
          <a:xfrm>
            <a:off x="2390775" y="1738313"/>
            <a:ext cx="1200150" cy="485775"/>
          </a:xfrm>
          <a:custGeom>
            <a:avLst/>
            <a:gdLst>
              <a:gd name="T0" fmla="*/ 2147483647 w 756"/>
              <a:gd name="T1" fmla="*/ 2147483647 h 306"/>
              <a:gd name="T2" fmla="*/ 0 w 756"/>
              <a:gd name="T3" fmla="*/ 0 h 306"/>
              <a:gd name="T4" fmla="*/ 2147483647 w 756"/>
              <a:gd name="T5" fmla="*/ 2147483647 h 306"/>
              <a:gd name="T6" fmla="*/ 2147483647 w 756"/>
              <a:gd name="T7" fmla="*/ 2147483647 h 306"/>
              <a:gd name="T8" fmla="*/ 0 60000 65536"/>
              <a:gd name="T9" fmla="*/ 0 60000 65536"/>
              <a:gd name="T10" fmla="*/ 0 60000 65536"/>
              <a:gd name="T11" fmla="*/ 0 60000 65536"/>
              <a:gd name="T12" fmla="*/ 0 w 756"/>
              <a:gd name="T13" fmla="*/ 0 h 306"/>
              <a:gd name="T14" fmla="*/ 756 w 756"/>
              <a:gd name="T15" fmla="*/ 306 h 3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6" h="306">
                <a:moveTo>
                  <a:pt x="588" y="306"/>
                </a:moveTo>
                <a:lnTo>
                  <a:pt x="0" y="0"/>
                </a:lnTo>
                <a:lnTo>
                  <a:pt x="756" y="234"/>
                </a:lnTo>
                <a:lnTo>
                  <a:pt x="588" y="306"/>
                </a:lnTo>
                <a:close/>
              </a:path>
            </a:pathLst>
          </a:custGeom>
          <a:solidFill>
            <a:srgbClr xmlns:mc="http://schemas.openxmlformats.org/markup-compatibility/2006" xmlns:a14="http://schemas.microsoft.com/office/drawing/2010/main" val="99CCFF" mc:Ignorable="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784" name="Rectangle 154"/>
          <p:cNvSpPr txBox="1">
            <a:spLocks noChangeArrowheads="1"/>
          </p:cNvSpPr>
          <p:nvPr/>
        </p:nvSpPr>
        <p:spPr>
          <a:xfrm>
            <a:off x="823913" y="541338"/>
            <a:ext cx="7845425" cy="941387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400" dirty="0">
                <a:latin typeface="+mj-lt"/>
                <a:ea typeface="宋体" charset="-122"/>
                <a:cs typeface="+mj-cs"/>
              </a:rPr>
              <a:t>Cache</a:t>
            </a:r>
            <a:r>
              <a:rPr lang="zh-CN" altLang="en-US" sz="4400" dirty="0">
                <a:latin typeface="+mj-lt"/>
                <a:ea typeface="宋体" charset="-122"/>
                <a:cs typeface="+mj-cs"/>
              </a:rPr>
              <a:t>为王：</a:t>
            </a:r>
            <a:r>
              <a:rPr lang="en-US" altLang="zh-CN" sz="4400" dirty="0">
                <a:latin typeface="+mj-lt"/>
                <a:ea typeface="宋体" charset="-122"/>
                <a:cs typeface="+mj-cs"/>
              </a:rPr>
              <a:t>Flash Cache </a:t>
            </a:r>
            <a:r>
              <a:rPr lang="zh-CN" altLang="en-US" sz="4400" dirty="0">
                <a:latin typeface="+mj-lt"/>
                <a:ea typeface="宋体" charset="-122"/>
                <a:cs typeface="+mj-cs"/>
              </a:rPr>
              <a:t>支持</a:t>
            </a:r>
            <a:endParaRPr lang="en-US" altLang="zh-CN" sz="4400" dirty="0"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89"/>
          <p:cNvGrpSpPr>
            <a:grpSpLocks/>
          </p:cNvGrpSpPr>
          <p:nvPr/>
        </p:nvGrpSpPr>
        <p:grpSpPr bwMode="auto">
          <a:xfrm>
            <a:off x="5652120" y="5229200"/>
            <a:ext cx="3381375" cy="827088"/>
            <a:chOff x="165" y="1059"/>
            <a:chExt cx="2586" cy="528"/>
          </a:xfrm>
        </p:grpSpPr>
        <p:sp>
          <p:nvSpPr>
            <p:cNvPr id="21603" name="Freeform 90"/>
            <p:cNvSpPr>
              <a:spLocks/>
            </p:cNvSpPr>
            <p:nvPr/>
          </p:nvSpPr>
          <p:spPr bwMode="auto">
            <a:xfrm>
              <a:off x="165" y="1059"/>
              <a:ext cx="2586" cy="528"/>
            </a:xfrm>
            <a:custGeom>
              <a:avLst/>
              <a:gdLst>
                <a:gd name="T0" fmla="*/ 618 w 2544"/>
                <a:gd name="T1" fmla="*/ 0 h 528"/>
                <a:gd name="T2" fmla="*/ 0 w 2544"/>
                <a:gd name="T3" fmla="*/ 528 h 528"/>
                <a:gd name="T4" fmla="*/ 6571 w 2544"/>
                <a:gd name="T5" fmla="*/ 528 h 528"/>
                <a:gd name="T6" fmla="*/ 5954 w 2544"/>
                <a:gd name="T7" fmla="*/ 0 h 528"/>
                <a:gd name="T8" fmla="*/ 618 w 2544"/>
                <a:gd name="T9" fmla="*/ 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44"/>
                <a:gd name="T16" fmla="*/ 0 h 528"/>
                <a:gd name="T17" fmla="*/ 2544 w 2544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44" h="528">
                  <a:moveTo>
                    <a:pt x="240" y="0"/>
                  </a:moveTo>
                  <a:lnTo>
                    <a:pt x="0" y="528"/>
                  </a:lnTo>
                  <a:lnTo>
                    <a:pt x="2544" y="528"/>
                  </a:lnTo>
                  <a:lnTo>
                    <a:pt x="2304" y="0"/>
                  </a:lnTo>
                  <a:lnTo>
                    <a:pt x="240" y="0"/>
                  </a:lnTo>
                  <a:close/>
                </a:path>
              </a:pathLst>
            </a:custGeom>
            <a:gradFill rotWithShape="0">
              <a:gsLst>
                <a:gs pos="0">
                  <a:srgbClr xmlns:mc="http://schemas.openxmlformats.org/markup-compatibility/2006" xmlns:a14="http://schemas.microsoft.com/office/drawing/2010/main" val="2C2C42" mc:Ignorable=""/>
                </a:gs>
                <a:gs pos="100000">
                  <a:srgbClr xmlns:mc="http://schemas.openxmlformats.org/markup-compatibility/2006" xmlns:a14="http://schemas.microsoft.com/office/drawing/2010/main" val="8DD9FF" mc:Ignorable=""/>
                </a:gs>
              </a:gsLst>
              <a:lin ang="5400000" scaled="1"/>
            </a:gradFill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1604" name="Line 91"/>
            <p:cNvSpPr>
              <a:spLocks noChangeShapeType="1"/>
            </p:cNvSpPr>
            <p:nvPr/>
          </p:nvSpPr>
          <p:spPr bwMode="auto">
            <a:xfrm flipH="1" flipV="1">
              <a:off x="234" y="1431"/>
              <a:ext cx="2445" cy="0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5" name="Line 92"/>
            <p:cNvSpPr>
              <a:spLocks noChangeShapeType="1"/>
            </p:cNvSpPr>
            <p:nvPr/>
          </p:nvSpPr>
          <p:spPr bwMode="auto">
            <a:xfrm flipH="1" flipV="1">
              <a:off x="298" y="1293"/>
              <a:ext cx="2317" cy="0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6" name="Line 93"/>
            <p:cNvSpPr>
              <a:spLocks noChangeShapeType="1"/>
            </p:cNvSpPr>
            <p:nvPr/>
          </p:nvSpPr>
          <p:spPr bwMode="auto">
            <a:xfrm flipH="1" flipV="1">
              <a:off x="355" y="1170"/>
              <a:ext cx="2206" cy="0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7" name="Line 94"/>
            <p:cNvSpPr>
              <a:spLocks noChangeShapeType="1"/>
            </p:cNvSpPr>
            <p:nvPr/>
          </p:nvSpPr>
          <p:spPr bwMode="auto">
            <a:xfrm flipV="1">
              <a:off x="1452" y="1059"/>
              <a:ext cx="0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8" name="Line 95"/>
            <p:cNvSpPr>
              <a:spLocks noChangeShapeType="1"/>
            </p:cNvSpPr>
            <p:nvPr/>
          </p:nvSpPr>
          <p:spPr bwMode="auto">
            <a:xfrm flipH="1" flipV="1">
              <a:off x="1561" y="1059"/>
              <a:ext cx="33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9" name="Line 96"/>
            <p:cNvSpPr>
              <a:spLocks noChangeShapeType="1"/>
            </p:cNvSpPr>
            <p:nvPr/>
          </p:nvSpPr>
          <p:spPr bwMode="auto">
            <a:xfrm flipH="1" flipV="1">
              <a:off x="1889" y="1059"/>
              <a:ext cx="105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0" name="Line 97"/>
            <p:cNvSpPr>
              <a:spLocks noChangeShapeType="1"/>
            </p:cNvSpPr>
            <p:nvPr/>
          </p:nvSpPr>
          <p:spPr bwMode="auto">
            <a:xfrm flipH="1" flipV="1">
              <a:off x="1780" y="1059"/>
              <a:ext cx="81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1" name="Line 98"/>
            <p:cNvSpPr>
              <a:spLocks noChangeShapeType="1"/>
            </p:cNvSpPr>
            <p:nvPr/>
          </p:nvSpPr>
          <p:spPr bwMode="auto">
            <a:xfrm flipH="1" flipV="1">
              <a:off x="1670" y="1059"/>
              <a:ext cx="51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2" name="Line 99"/>
            <p:cNvSpPr>
              <a:spLocks noChangeShapeType="1"/>
            </p:cNvSpPr>
            <p:nvPr/>
          </p:nvSpPr>
          <p:spPr bwMode="auto">
            <a:xfrm flipH="1" flipV="1">
              <a:off x="1998" y="1059"/>
              <a:ext cx="126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3" name="Line 100"/>
            <p:cNvSpPr>
              <a:spLocks noChangeShapeType="1"/>
            </p:cNvSpPr>
            <p:nvPr/>
          </p:nvSpPr>
          <p:spPr bwMode="auto">
            <a:xfrm flipH="1" flipV="1">
              <a:off x="2107" y="1059"/>
              <a:ext cx="141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4" name="Line 101"/>
            <p:cNvSpPr>
              <a:spLocks noChangeShapeType="1"/>
            </p:cNvSpPr>
            <p:nvPr/>
          </p:nvSpPr>
          <p:spPr bwMode="auto">
            <a:xfrm flipH="1" flipV="1">
              <a:off x="2216" y="1059"/>
              <a:ext cx="159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5" name="Line 102"/>
            <p:cNvSpPr>
              <a:spLocks noChangeShapeType="1"/>
            </p:cNvSpPr>
            <p:nvPr/>
          </p:nvSpPr>
          <p:spPr bwMode="auto">
            <a:xfrm flipH="1" flipV="1">
              <a:off x="2325" y="1065"/>
              <a:ext cx="180" cy="522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6" name="Line 103"/>
            <p:cNvSpPr>
              <a:spLocks noChangeShapeType="1"/>
            </p:cNvSpPr>
            <p:nvPr/>
          </p:nvSpPr>
          <p:spPr bwMode="auto">
            <a:xfrm flipH="1" flipV="1">
              <a:off x="2435" y="1065"/>
              <a:ext cx="186" cy="522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7" name="Line 104"/>
            <p:cNvSpPr>
              <a:spLocks noChangeShapeType="1"/>
            </p:cNvSpPr>
            <p:nvPr/>
          </p:nvSpPr>
          <p:spPr bwMode="auto">
            <a:xfrm flipV="1">
              <a:off x="1325" y="1059"/>
              <a:ext cx="33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8" name="Line 105"/>
            <p:cNvSpPr>
              <a:spLocks noChangeShapeType="1"/>
            </p:cNvSpPr>
            <p:nvPr/>
          </p:nvSpPr>
          <p:spPr bwMode="auto">
            <a:xfrm flipV="1">
              <a:off x="925" y="1059"/>
              <a:ext cx="105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9" name="Line 106"/>
            <p:cNvSpPr>
              <a:spLocks noChangeShapeType="1"/>
            </p:cNvSpPr>
            <p:nvPr/>
          </p:nvSpPr>
          <p:spPr bwMode="auto">
            <a:xfrm flipV="1">
              <a:off x="1058" y="1059"/>
              <a:ext cx="81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0" name="Line 107"/>
            <p:cNvSpPr>
              <a:spLocks noChangeShapeType="1"/>
            </p:cNvSpPr>
            <p:nvPr/>
          </p:nvSpPr>
          <p:spPr bwMode="auto">
            <a:xfrm flipV="1">
              <a:off x="1198" y="1059"/>
              <a:ext cx="51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1" name="Line 108"/>
            <p:cNvSpPr>
              <a:spLocks noChangeShapeType="1"/>
            </p:cNvSpPr>
            <p:nvPr/>
          </p:nvSpPr>
          <p:spPr bwMode="auto">
            <a:xfrm flipV="1">
              <a:off x="795" y="1059"/>
              <a:ext cx="126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2" name="Line 109"/>
            <p:cNvSpPr>
              <a:spLocks noChangeShapeType="1"/>
            </p:cNvSpPr>
            <p:nvPr/>
          </p:nvSpPr>
          <p:spPr bwMode="auto">
            <a:xfrm flipV="1">
              <a:off x="671" y="1059"/>
              <a:ext cx="141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3" name="Line 110"/>
            <p:cNvSpPr>
              <a:spLocks noChangeShapeType="1"/>
            </p:cNvSpPr>
            <p:nvPr/>
          </p:nvSpPr>
          <p:spPr bwMode="auto">
            <a:xfrm flipV="1">
              <a:off x="544" y="1059"/>
              <a:ext cx="159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4" name="Line 111"/>
            <p:cNvSpPr>
              <a:spLocks noChangeShapeType="1"/>
            </p:cNvSpPr>
            <p:nvPr/>
          </p:nvSpPr>
          <p:spPr bwMode="auto">
            <a:xfrm flipV="1">
              <a:off x="414" y="1065"/>
              <a:ext cx="180" cy="522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5" name="Line 112"/>
            <p:cNvSpPr>
              <a:spLocks noChangeShapeType="1"/>
            </p:cNvSpPr>
            <p:nvPr/>
          </p:nvSpPr>
          <p:spPr bwMode="auto">
            <a:xfrm flipV="1">
              <a:off x="298" y="1065"/>
              <a:ext cx="186" cy="522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6" name="Freeform 113"/>
            <p:cNvSpPr>
              <a:spLocks/>
            </p:cNvSpPr>
            <p:nvPr/>
          </p:nvSpPr>
          <p:spPr bwMode="auto">
            <a:xfrm>
              <a:off x="165" y="1059"/>
              <a:ext cx="2586" cy="528"/>
            </a:xfrm>
            <a:custGeom>
              <a:avLst/>
              <a:gdLst>
                <a:gd name="T0" fmla="*/ 618 w 2544"/>
                <a:gd name="T1" fmla="*/ 0 h 528"/>
                <a:gd name="T2" fmla="*/ 0 w 2544"/>
                <a:gd name="T3" fmla="*/ 528 h 528"/>
                <a:gd name="T4" fmla="*/ 6571 w 2544"/>
                <a:gd name="T5" fmla="*/ 528 h 528"/>
                <a:gd name="T6" fmla="*/ 5954 w 2544"/>
                <a:gd name="T7" fmla="*/ 0 h 528"/>
                <a:gd name="T8" fmla="*/ 618 w 2544"/>
                <a:gd name="T9" fmla="*/ 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44"/>
                <a:gd name="T16" fmla="*/ 0 h 528"/>
                <a:gd name="T17" fmla="*/ 2544 w 2544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44" h="528">
                  <a:moveTo>
                    <a:pt x="240" y="0"/>
                  </a:moveTo>
                  <a:lnTo>
                    <a:pt x="0" y="528"/>
                  </a:lnTo>
                  <a:lnTo>
                    <a:pt x="2544" y="528"/>
                  </a:lnTo>
                  <a:lnTo>
                    <a:pt x="2304" y="0"/>
                  </a:lnTo>
                  <a:lnTo>
                    <a:pt x="240" y="0"/>
                  </a:lnTo>
                  <a:close/>
                </a:path>
              </a:pathLst>
            </a:cu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latin typeface="Calibri" pitchFamily="34" charset="0"/>
              </a:endParaRPr>
            </a:p>
          </p:txBody>
        </p:sp>
      </p:grpSp>
      <p:sp>
        <p:nvSpPr>
          <p:cNvPr id="21507" name="Oval 8"/>
          <p:cNvSpPr>
            <a:spLocks noChangeArrowheads="1"/>
          </p:cNvSpPr>
          <p:nvPr/>
        </p:nvSpPr>
        <p:spPr bwMode="auto">
          <a:xfrm flipV="1">
            <a:off x="6584950" y="5326063"/>
            <a:ext cx="1919288" cy="720725"/>
          </a:xfrm>
          <a:prstGeom prst="ellipse">
            <a:avLst/>
          </a:prstGeom>
          <a:gradFill rotWithShape="1">
            <a:gsLst>
              <a:gs pos="0">
                <a:srgbClr xmlns:mc="http://schemas.openxmlformats.org/markup-compatibility/2006" xmlns:a14="http://schemas.microsoft.com/office/drawing/2010/main" val="FFFF00" mc:Ignorable="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zh-CN" altLang="zh-CN">
              <a:latin typeface="Calibri" pitchFamily="34" charset="0"/>
            </a:endParaRPr>
          </a:p>
        </p:txBody>
      </p:sp>
      <p:sp>
        <p:nvSpPr>
          <p:cNvPr id="21508" name="Oval 8"/>
          <p:cNvSpPr>
            <a:spLocks noChangeArrowheads="1"/>
          </p:cNvSpPr>
          <p:nvPr/>
        </p:nvSpPr>
        <p:spPr bwMode="auto">
          <a:xfrm>
            <a:off x="6018213" y="3638550"/>
            <a:ext cx="3001962" cy="1495425"/>
          </a:xfrm>
          <a:prstGeom prst="ellipse">
            <a:avLst/>
          </a:prstGeom>
          <a:gradFill rotWithShape="1">
            <a:gsLst>
              <a:gs pos="0">
                <a:srgbClr xmlns:mc="http://schemas.openxmlformats.org/markup-compatibility/2006" xmlns:a14="http://schemas.microsoft.com/office/drawing/2010/main" val="FFFF00" mc:Ignorable="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zh-CN" altLang="zh-CN">
              <a:latin typeface="Calibri" pitchFamily="34" charset="0"/>
            </a:endParaRPr>
          </a:p>
        </p:txBody>
      </p:sp>
      <p:grpSp>
        <p:nvGrpSpPr>
          <p:cNvPr id="21509" name="Group 89"/>
          <p:cNvGrpSpPr>
            <a:grpSpLocks/>
          </p:cNvGrpSpPr>
          <p:nvPr/>
        </p:nvGrpSpPr>
        <p:grpSpPr bwMode="auto">
          <a:xfrm>
            <a:off x="5724128" y="4243388"/>
            <a:ext cx="3381375" cy="825500"/>
            <a:chOff x="165" y="1059"/>
            <a:chExt cx="2586" cy="528"/>
          </a:xfrm>
        </p:grpSpPr>
        <p:sp>
          <p:nvSpPr>
            <p:cNvPr id="21579" name="Freeform 90"/>
            <p:cNvSpPr>
              <a:spLocks/>
            </p:cNvSpPr>
            <p:nvPr/>
          </p:nvSpPr>
          <p:spPr bwMode="auto">
            <a:xfrm>
              <a:off x="165" y="1059"/>
              <a:ext cx="2586" cy="528"/>
            </a:xfrm>
            <a:custGeom>
              <a:avLst/>
              <a:gdLst>
                <a:gd name="T0" fmla="*/ 618 w 2544"/>
                <a:gd name="T1" fmla="*/ 0 h 528"/>
                <a:gd name="T2" fmla="*/ 0 w 2544"/>
                <a:gd name="T3" fmla="*/ 528 h 528"/>
                <a:gd name="T4" fmla="*/ 6571 w 2544"/>
                <a:gd name="T5" fmla="*/ 528 h 528"/>
                <a:gd name="T6" fmla="*/ 5954 w 2544"/>
                <a:gd name="T7" fmla="*/ 0 h 528"/>
                <a:gd name="T8" fmla="*/ 618 w 2544"/>
                <a:gd name="T9" fmla="*/ 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44"/>
                <a:gd name="T16" fmla="*/ 0 h 528"/>
                <a:gd name="T17" fmla="*/ 2544 w 2544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44" h="528">
                  <a:moveTo>
                    <a:pt x="240" y="0"/>
                  </a:moveTo>
                  <a:lnTo>
                    <a:pt x="0" y="528"/>
                  </a:lnTo>
                  <a:lnTo>
                    <a:pt x="2544" y="528"/>
                  </a:lnTo>
                  <a:lnTo>
                    <a:pt x="2304" y="0"/>
                  </a:lnTo>
                  <a:lnTo>
                    <a:pt x="240" y="0"/>
                  </a:lnTo>
                  <a:close/>
                </a:path>
              </a:pathLst>
            </a:custGeom>
            <a:gradFill rotWithShape="0">
              <a:gsLst>
                <a:gs pos="0">
                  <a:srgbClr xmlns:mc="http://schemas.openxmlformats.org/markup-compatibility/2006" xmlns:a14="http://schemas.microsoft.com/office/drawing/2010/main" val="2C2C42" mc:Ignorable=""/>
                </a:gs>
                <a:gs pos="100000">
                  <a:srgbClr xmlns:mc="http://schemas.openxmlformats.org/markup-compatibility/2006" xmlns:a14="http://schemas.microsoft.com/office/drawing/2010/main" val="8DD9FF" mc:Ignorable=""/>
                </a:gs>
              </a:gsLst>
              <a:lin ang="5400000" scaled="1"/>
            </a:gradFill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1580" name="Line 91"/>
            <p:cNvSpPr>
              <a:spLocks noChangeShapeType="1"/>
            </p:cNvSpPr>
            <p:nvPr/>
          </p:nvSpPr>
          <p:spPr bwMode="auto">
            <a:xfrm flipH="1" flipV="1">
              <a:off x="234" y="1431"/>
              <a:ext cx="2445" cy="0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1" name="Line 92"/>
            <p:cNvSpPr>
              <a:spLocks noChangeShapeType="1"/>
            </p:cNvSpPr>
            <p:nvPr/>
          </p:nvSpPr>
          <p:spPr bwMode="auto">
            <a:xfrm flipH="1" flipV="1">
              <a:off x="298" y="1293"/>
              <a:ext cx="2317" cy="0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2" name="Line 93"/>
            <p:cNvSpPr>
              <a:spLocks noChangeShapeType="1"/>
            </p:cNvSpPr>
            <p:nvPr/>
          </p:nvSpPr>
          <p:spPr bwMode="auto">
            <a:xfrm flipH="1" flipV="1">
              <a:off x="355" y="1170"/>
              <a:ext cx="2206" cy="0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3" name="Line 94"/>
            <p:cNvSpPr>
              <a:spLocks noChangeShapeType="1"/>
            </p:cNvSpPr>
            <p:nvPr/>
          </p:nvSpPr>
          <p:spPr bwMode="auto">
            <a:xfrm flipV="1">
              <a:off x="1452" y="1059"/>
              <a:ext cx="0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4" name="Line 95"/>
            <p:cNvSpPr>
              <a:spLocks noChangeShapeType="1"/>
            </p:cNvSpPr>
            <p:nvPr/>
          </p:nvSpPr>
          <p:spPr bwMode="auto">
            <a:xfrm flipH="1" flipV="1">
              <a:off x="1561" y="1059"/>
              <a:ext cx="33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5" name="Line 96"/>
            <p:cNvSpPr>
              <a:spLocks noChangeShapeType="1"/>
            </p:cNvSpPr>
            <p:nvPr/>
          </p:nvSpPr>
          <p:spPr bwMode="auto">
            <a:xfrm flipH="1" flipV="1">
              <a:off x="1889" y="1059"/>
              <a:ext cx="105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6" name="Line 97"/>
            <p:cNvSpPr>
              <a:spLocks noChangeShapeType="1"/>
            </p:cNvSpPr>
            <p:nvPr/>
          </p:nvSpPr>
          <p:spPr bwMode="auto">
            <a:xfrm flipH="1" flipV="1">
              <a:off x="1780" y="1059"/>
              <a:ext cx="81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7" name="Line 98"/>
            <p:cNvSpPr>
              <a:spLocks noChangeShapeType="1"/>
            </p:cNvSpPr>
            <p:nvPr/>
          </p:nvSpPr>
          <p:spPr bwMode="auto">
            <a:xfrm flipH="1" flipV="1">
              <a:off x="1670" y="1059"/>
              <a:ext cx="51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8" name="Line 99"/>
            <p:cNvSpPr>
              <a:spLocks noChangeShapeType="1"/>
            </p:cNvSpPr>
            <p:nvPr/>
          </p:nvSpPr>
          <p:spPr bwMode="auto">
            <a:xfrm flipH="1" flipV="1">
              <a:off x="1998" y="1059"/>
              <a:ext cx="126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9" name="Line 100"/>
            <p:cNvSpPr>
              <a:spLocks noChangeShapeType="1"/>
            </p:cNvSpPr>
            <p:nvPr/>
          </p:nvSpPr>
          <p:spPr bwMode="auto">
            <a:xfrm flipH="1" flipV="1">
              <a:off x="2107" y="1059"/>
              <a:ext cx="141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0" name="Line 101"/>
            <p:cNvSpPr>
              <a:spLocks noChangeShapeType="1"/>
            </p:cNvSpPr>
            <p:nvPr/>
          </p:nvSpPr>
          <p:spPr bwMode="auto">
            <a:xfrm flipH="1" flipV="1">
              <a:off x="2216" y="1059"/>
              <a:ext cx="159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1" name="Line 102"/>
            <p:cNvSpPr>
              <a:spLocks noChangeShapeType="1"/>
            </p:cNvSpPr>
            <p:nvPr/>
          </p:nvSpPr>
          <p:spPr bwMode="auto">
            <a:xfrm flipH="1" flipV="1">
              <a:off x="2325" y="1065"/>
              <a:ext cx="180" cy="522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2" name="Line 103"/>
            <p:cNvSpPr>
              <a:spLocks noChangeShapeType="1"/>
            </p:cNvSpPr>
            <p:nvPr/>
          </p:nvSpPr>
          <p:spPr bwMode="auto">
            <a:xfrm flipH="1" flipV="1">
              <a:off x="2435" y="1065"/>
              <a:ext cx="186" cy="522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3" name="Line 104"/>
            <p:cNvSpPr>
              <a:spLocks noChangeShapeType="1"/>
            </p:cNvSpPr>
            <p:nvPr/>
          </p:nvSpPr>
          <p:spPr bwMode="auto">
            <a:xfrm flipV="1">
              <a:off x="1325" y="1059"/>
              <a:ext cx="33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4" name="Line 105"/>
            <p:cNvSpPr>
              <a:spLocks noChangeShapeType="1"/>
            </p:cNvSpPr>
            <p:nvPr/>
          </p:nvSpPr>
          <p:spPr bwMode="auto">
            <a:xfrm flipV="1">
              <a:off x="925" y="1059"/>
              <a:ext cx="105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5" name="Line 106"/>
            <p:cNvSpPr>
              <a:spLocks noChangeShapeType="1"/>
            </p:cNvSpPr>
            <p:nvPr/>
          </p:nvSpPr>
          <p:spPr bwMode="auto">
            <a:xfrm flipV="1">
              <a:off x="1058" y="1059"/>
              <a:ext cx="81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6" name="Line 107"/>
            <p:cNvSpPr>
              <a:spLocks noChangeShapeType="1"/>
            </p:cNvSpPr>
            <p:nvPr/>
          </p:nvSpPr>
          <p:spPr bwMode="auto">
            <a:xfrm flipV="1">
              <a:off x="1198" y="1059"/>
              <a:ext cx="51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7" name="Line 108"/>
            <p:cNvSpPr>
              <a:spLocks noChangeShapeType="1"/>
            </p:cNvSpPr>
            <p:nvPr/>
          </p:nvSpPr>
          <p:spPr bwMode="auto">
            <a:xfrm flipV="1">
              <a:off x="795" y="1059"/>
              <a:ext cx="126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8" name="Line 109"/>
            <p:cNvSpPr>
              <a:spLocks noChangeShapeType="1"/>
            </p:cNvSpPr>
            <p:nvPr/>
          </p:nvSpPr>
          <p:spPr bwMode="auto">
            <a:xfrm flipV="1">
              <a:off x="671" y="1059"/>
              <a:ext cx="141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9" name="Line 110"/>
            <p:cNvSpPr>
              <a:spLocks noChangeShapeType="1"/>
            </p:cNvSpPr>
            <p:nvPr/>
          </p:nvSpPr>
          <p:spPr bwMode="auto">
            <a:xfrm flipV="1">
              <a:off x="544" y="1059"/>
              <a:ext cx="159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0" name="Line 111"/>
            <p:cNvSpPr>
              <a:spLocks noChangeShapeType="1"/>
            </p:cNvSpPr>
            <p:nvPr/>
          </p:nvSpPr>
          <p:spPr bwMode="auto">
            <a:xfrm flipV="1">
              <a:off x="414" y="1065"/>
              <a:ext cx="180" cy="522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1" name="Line 112"/>
            <p:cNvSpPr>
              <a:spLocks noChangeShapeType="1"/>
            </p:cNvSpPr>
            <p:nvPr/>
          </p:nvSpPr>
          <p:spPr bwMode="auto">
            <a:xfrm flipV="1">
              <a:off x="298" y="1065"/>
              <a:ext cx="186" cy="522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2" name="Freeform 113"/>
            <p:cNvSpPr>
              <a:spLocks/>
            </p:cNvSpPr>
            <p:nvPr/>
          </p:nvSpPr>
          <p:spPr bwMode="auto">
            <a:xfrm>
              <a:off x="165" y="1059"/>
              <a:ext cx="2586" cy="528"/>
            </a:xfrm>
            <a:custGeom>
              <a:avLst/>
              <a:gdLst>
                <a:gd name="T0" fmla="*/ 618 w 2544"/>
                <a:gd name="T1" fmla="*/ 0 h 528"/>
                <a:gd name="T2" fmla="*/ 0 w 2544"/>
                <a:gd name="T3" fmla="*/ 528 h 528"/>
                <a:gd name="T4" fmla="*/ 6571 w 2544"/>
                <a:gd name="T5" fmla="*/ 528 h 528"/>
                <a:gd name="T6" fmla="*/ 5954 w 2544"/>
                <a:gd name="T7" fmla="*/ 0 h 528"/>
                <a:gd name="T8" fmla="*/ 618 w 2544"/>
                <a:gd name="T9" fmla="*/ 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44"/>
                <a:gd name="T16" fmla="*/ 0 h 528"/>
                <a:gd name="T17" fmla="*/ 2544 w 2544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44" h="528">
                  <a:moveTo>
                    <a:pt x="240" y="0"/>
                  </a:moveTo>
                  <a:lnTo>
                    <a:pt x="0" y="528"/>
                  </a:lnTo>
                  <a:lnTo>
                    <a:pt x="2544" y="528"/>
                  </a:lnTo>
                  <a:lnTo>
                    <a:pt x="2304" y="0"/>
                  </a:lnTo>
                  <a:lnTo>
                    <a:pt x="240" y="0"/>
                  </a:lnTo>
                  <a:close/>
                </a:path>
              </a:pathLst>
            </a:cu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latin typeface="Calibri" pitchFamily="34" charset="0"/>
              </a:endParaRPr>
            </a:p>
          </p:txBody>
        </p:sp>
      </p:grpSp>
      <p:grpSp>
        <p:nvGrpSpPr>
          <p:cNvPr id="21510" name="Group 89"/>
          <p:cNvGrpSpPr>
            <a:grpSpLocks/>
          </p:cNvGrpSpPr>
          <p:nvPr/>
        </p:nvGrpSpPr>
        <p:grpSpPr bwMode="auto">
          <a:xfrm>
            <a:off x="5724128" y="2886075"/>
            <a:ext cx="3381375" cy="825500"/>
            <a:chOff x="165" y="1059"/>
            <a:chExt cx="2586" cy="528"/>
          </a:xfrm>
        </p:grpSpPr>
        <p:sp>
          <p:nvSpPr>
            <p:cNvPr id="21555" name="Freeform 90"/>
            <p:cNvSpPr>
              <a:spLocks/>
            </p:cNvSpPr>
            <p:nvPr/>
          </p:nvSpPr>
          <p:spPr bwMode="auto">
            <a:xfrm>
              <a:off x="165" y="1059"/>
              <a:ext cx="2586" cy="528"/>
            </a:xfrm>
            <a:custGeom>
              <a:avLst/>
              <a:gdLst>
                <a:gd name="T0" fmla="*/ 618 w 2544"/>
                <a:gd name="T1" fmla="*/ 0 h 528"/>
                <a:gd name="T2" fmla="*/ 0 w 2544"/>
                <a:gd name="T3" fmla="*/ 528 h 528"/>
                <a:gd name="T4" fmla="*/ 6571 w 2544"/>
                <a:gd name="T5" fmla="*/ 528 h 528"/>
                <a:gd name="T6" fmla="*/ 5954 w 2544"/>
                <a:gd name="T7" fmla="*/ 0 h 528"/>
                <a:gd name="T8" fmla="*/ 618 w 2544"/>
                <a:gd name="T9" fmla="*/ 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44"/>
                <a:gd name="T16" fmla="*/ 0 h 528"/>
                <a:gd name="T17" fmla="*/ 2544 w 2544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44" h="528">
                  <a:moveTo>
                    <a:pt x="240" y="0"/>
                  </a:moveTo>
                  <a:lnTo>
                    <a:pt x="0" y="528"/>
                  </a:lnTo>
                  <a:lnTo>
                    <a:pt x="2544" y="528"/>
                  </a:lnTo>
                  <a:lnTo>
                    <a:pt x="2304" y="0"/>
                  </a:lnTo>
                  <a:lnTo>
                    <a:pt x="240" y="0"/>
                  </a:lnTo>
                  <a:close/>
                </a:path>
              </a:pathLst>
            </a:custGeom>
            <a:gradFill rotWithShape="0">
              <a:gsLst>
                <a:gs pos="0">
                  <a:srgbClr xmlns:mc="http://schemas.openxmlformats.org/markup-compatibility/2006" xmlns:a14="http://schemas.microsoft.com/office/drawing/2010/main" val="2C2C42" mc:Ignorable=""/>
                </a:gs>
                <a:gs pos="100000">
                  <a:srgbClr xmlns:mc="http://schemas.openxmlformats.org/markup-compatibility/2006" xmlns:a14="http://schemas.microsoft.com/office/drawing/2010/main" val="8DD9FF" mc:Ignorable=""/>
                </a:gs>
              </a:gsLst>
              <a:lin ang="5400000" scaled="1"/>
            </a:gradFill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1556" name="Line 91"/>
            <p:cNvSpPr>
              <a:spLocks noChangeShapeType="1"/>
            </p:cNvSpPr>
            <p:nvPr/>
          </p:nvSpPr>
          <p:spPr bwMode="auto">
            <a:xfrm flipH="1" flipV="1">
              <a:off x="234" y="1431"/>
              <a:ext cx="2445" cy="0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7" name="Line 92"/>
            <p:cNvSpPr>
              <a:spLocks noChangeShapeType="1"/>
            </p:cNvSpPr>
            <p:nvPr/>
          </p:nvSpPr>
          <p:spPr bwMode="auto">
            <a:xfrm flipH="1" flipV="1">
              <a:off x="298" y="1293"/>
              <a:ext cx="2317" cy="0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8" name="Line 93"/>
            <p:cNvSpPr>
              <a:spLocks noChangeShapeType="1"/>
            </p:cNvSpPr>
            <p:nvPr/>
          </p:nvSpPr>
          <p:spPr bwMode="auto">
            <a:xfrm flipH="1" flipV="1">
              <a:off x="355" y="1170"/>
              <a:ext cx="2206" cy="0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9" name="Line 94"/>
            <p:cNvSpPr>
              <a:spLocks noChangeShapeType="1"/>
            </p:cNvSpPr>
            <p:nvPr/>
          </p:nvSpPr>
          <p:spPr bwMode="auto">
            <a:xfrm flipV="1">
              <a:off x="1452" y="1059"/>
              <a:ext cx="0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0" name="Line 95"/>
            <p:cNvSpPr>
              <a:spLocks noChangeShapeType="1"/>
            </p:cNvSpPr>
            <p:nvPr/>
          </p:nvSpPr>
          <p:spPr bwMode="auto">
            <a:xfrm flipH="1" flipV="1">
              <a:off x="1561" y="1059"/>
              <a:ext cx="33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1" name="Line 96"/>
            <p:cNvSpPr>
              <a:spLocks noChangeShapeType="1"/>
            </p:cNvSpPr>
            <p:nvPr/>
          </p:nvSpPr>
          <p:spPr bwMode="auto">
            <a:xfrm flipH="1" flipV="1">
              <a:off x="1889" y="1059"/>
              <a:ext cx="105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2" name="Line 97"/>
            <p:cNvSpPr>
              <a:spLocks noChangeShapeType="1"/>
            </p:cNvSpPr>
            <p:nvPr/>
          </p:nvSpPr>
          <p:spPr bwMode="auto">
            <a:xfrm flipH="1" flipV="1">
              <a:off x="1780" y="1059"/>
              <a:ext cx="81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3" name="Line 98"/>
            <p:cNvSpPr>
              <a:spLocks noChangeShapeType="1"/>
            </p:cNvSpPr>
            <p:nvPr/>
          </p:nvSpPr>
          <p:spPr bwMode="auto">
            <a:xfrm flipH="1" flipV="1">
              <a:off x="1670" y="1059"/>
              <a:ext cx="51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4" name="Line 99"/>
            <p:cNvSpPr>
              <a:spLocks noChangeShapeType="1"/>
            </p:cNvSpPr>
            <p:nvPr/>
          </p:nvSpPr>
          <p:spPr bwMode="auto">
            <a:xfrm flipH="1" flipV="1">
              <a:off x="1998" y="1059"/>
              <a:ext cx="126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5" name="Line 100"/>
            <p:cNvSpPr>
              <a:spLocks noChangeShapeType="1"/>
            </p:cNvSpPr>
            <p:nvPr/>
          </p:nvSpPr>
          <p:spPr bwMode="auto">
            <a:xfrm flipH="1" flipV="1">
              <a:off x="2107" y="1059"/>
              <a:ext cx="141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6" name="Line 101"/>
            <p:cNvSpPr>
              <a:spLocks noChangeShapeType="1"/>
            </p:cNvSpPr>
            <p:nvPr/>
          </p:nvSpPr>
          <p:spPr bwMode="auto">
            <a:xfrm flipH="1" flipV="1">
              <a:off x="2216" y="1059"/>
              <a:ext cx="159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7" name="Line 102"/>
            <p:cNvSpPr>
              <a:spLocks noChangeShapeType="1"/>
            </p:cNvSpPr>
            <p:nvPr/>
          </p:nvSpPr>
          <p:spPr bwMode="auto">
            <a:xfrm flipH="1" flipV="1">
              <a:off x="2325" y="1065"/>
              <a:ext cx="180" cy="522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8" name="Line 103"/>
            <p:cNvSpPr>
              <a:spLocks noChangeShapeType="1"/>
            </p:cNvSpPr>
            <p:nvPr/>
          </p:nvSpPr>
          <p:spPr bwMode="auto">
            <a:xfrm flipH="1" flipV="1">
              <a:off x="2435" y="1065"/>
              <a:ext cx="186" cy="522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9" name="Line 104"/>
            <p:cNvSpPr>
              <a:spLocks noChangeShapeType="1"/>
            </p:cNvSpPr>
            <p:nvPr/>
          </p:nvSpPr>
          <p:spPr bwMode="auto">
            <a:xfrm flipV="1">
              <a:off x="1325" y="1059"/>
              <a:ext cx="33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0" name="Line 105"/>
            <p:cNvSpPr>
              <a:spLocks noChangeShapeType="1"/>
            </p:cNvSpPr>
            <p:nvPr/>
          </p:nvSpPr>
          <p:spPr bwMode="auto">
            <a:xfrm flipV="1">
              <a:off x="925" y="1059"/>
              <a:ext cx="105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1" name="Line 106"/>
            <p:cNvSpPr>
              <a:spLocks noChangeShapeType="1"/>
            </p:cNvSpPr>
            <p:nvPr/>
          </p:nvSpPr>
          <p:spPr bwMode="auto">
            <a:xfrm flipV="1">
              <a:off x="1058" y="1059"/>
              <a:ext cx="81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2" name="Line 107"/>
            <p:cNvSpPr>
              <a:spLocks noChangeShapeType="1"/>
            </p:cNvSpPr>
            <p:nvPr/>
          </p:nvSpPr>
          <p:spPr bwMode="auto">
            <a:xfrm flipV="1">
              <a:off x="1198" y="1059"/>
              <a:ext cx="51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3" name="Line 108"/>
            <p:cNvSpPr>
              <a:spLocks noChangeShapeType="1"/>
            </p:cNvSpPr>
            <p:nvPr/>
          </p:nvSpPr>
          <p:spPr bwMode="auto">
            <a:xfrm flipV="1">
              <a:off x="795" y="1059"/>
              <a:ext cx="126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4" name="Line 109"/>
            <p:cNvSpPr>
              <a:spLocks noChangeShapeType="1"/>
            </p:cNvSpPr>
            <p:nvPr/>
          </p:nvSpPr>
          <p:spPr bwMode="auto">
            <a:xfrm flipV="1">
              <a:off x="671" y="1059"/>
              <a:ext cx="141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5" name="Line 110"/>
            <p:cNvSpPr>
              <a:spLocks noChangeShapeType="1"/>
            </p:cNvSpPr>
            <p:nvPr/>
          </p:nvSpPr>
          <p:spPr bwMode="auto">
            <a:xfrm flipV="1">
              <a:off x="544" y="1059"/>
              <a:ext cx="159" cy="528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6" name="Line 111"/>
            <p:cNvSpPr>
              <a:spLocks noChangeShapeType="1"/>
            </p:cNvSpPr>
            <p:nvPr/>
          </p:nvSpPr>
          <p:spPr bwMode="auto">
            <a:xfrm flipV="1">
              <a:off x="414" y="1065"/>
              <a:ext cx="180" cy="522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7" name="Line 112"/>
            <p:cNvSpPr>
              <a:spLocks noChangeShapeType="1"/>
            </p:cNvSpPr>
            <p:nvPr/>
          </p:nvSpPr>
          <p:spPr bwMode="auto">
            <a:xfrm flipV="1">
              <a:off x="298" y="1065"/>
              <a:ext cx="186" cy="522"/>
            </a:xfrm>
            <a:prstGeom prst="line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8" name="Freeform 113"/>
            <p:cNvSpPr>
              <a:spLocks/>
            </p:cNvSpPr>
            <p:nvPr/>
          </p:nvSpPr>
          <p:spPr bwMode="auto">
            <a:xfrm>
              <a:off x="165" y="1059"/>
              <a:ext cx="2586" cy="528"/>
            </a:xfrm>
            <a:custGeom>
              <a:avLst/>
              <a:gdLst>
                <a:gd name="T0" fmla="*/ 618 w 2544"/>
                <a:gd name="T1" fmla="*/ 0 h 528"/>
                <a:gd name="T2" fmla="*/ 0 w 2544"/>
                <a:gd name="T3" fmla="*/ 528 h 528"/>
                <a:gd name="T4" fmla="*/ 6571 w 2544"/>
                <a:gd name="T5" fmla="*/ 528 h 528"/>
                <a:gd name="T6" fmla="*/ 5954 w 2544"/>
                <a:gd name="T7" fmla="*/ 0 h 528"/>
                <a:gd name="T8" fmla="*/ 618 w 2544"/>
                <a:gd name="T9" fmla="*/ 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44"/>
                <a:gd name="T16" fmla="*/ 0 h 528"/>
                <a:gd name="T17" fmla="*/ 2544 w 2544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44" h="528">
                  <a:moveTo>
                    <a:pt x="240" y="0"/>
                  </a:moveTo>
                  <a:lnTo>
                    <a:pt x="0" y="528"/>
                  </a:lnTo>
                  <a:lnTo>
                    <a:pt x="2544" y="528"/>
                  </a:lnTo>
                  <a:lnTo>
                    <a:pt x="2304" y="0"/>
                  </a:lnTo>
                  <a:lnTo>
                    <a:pt x="240" y="0"/>
                  </a:lnTo>
                  <a:close/>
                </a:path>
              </a:pathLst>
            </a:custGeom>
            <a:noFill/>
            <a:ln w="12700">
              <a:solidFill>
                <a:srgbClr xmlns:mc="http://schemas.openxmlformats.org/markup-compatibility/2006" xmlns:a14="http://schemas.microsoft.com/office/drawing/2010/main" val="ABABC7" mc:Ignorable="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latin typeface="Calibri" pitchFamily="34" charset="0"/>
              </a:endParaRPr>
            </a:p>
          </p:txBody>
        </p:sp>
      </p:grpSp>
      <p:sp>
        <p:nvSpPr>
          <p:cNvPr id="21511" name="Rectangle 10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Oracle In Memory Database Cache</a:t>
            </a:r>
            <a:br>
              <a:rPr lang="en-US" altLang="zh-CN" smtClean="0"/>
            </a:br>
            <a:r>
              <a:rPr lang="en-US" altLang="zh-CN" sz="240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Offload Data processing to Middle Tier resources</a:t>
            </a:r>
            <a:endParaRPr lang="en-US" altLang="zh-CN" smtClean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  <p:sp>
        <p:nvSpPr>
          <p:cNvPr id="56328" name="Rectangle 1093"/>
          <p:cNvSpPr>
            <a:spLocks noGrp="1" noChangeArrowheads="1"/>
          </p:cNvSpPr>
          <p:nvPr>
            <p:ph type="body" idx="1"/>
          </p:nvPr>
        </p:nvSpPr>
        <p:spPr>
          <a:xfrm>
            <a:off x="823913" y="1839913"/>
            <a:ext cx="5346700" cy="40767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dirty="0" smtClean="0"/>
              <a:t>Data cached in application memory</a:t>
            </a:r>
          </a:p>
          <a:p>
            <a:pPr marL="571500" lvl="2" indent="-227013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buFontTx/>
              <a:buChar char="•"/>
              <a:defRPr/>
            </a:pPr>
            <a:r>
              <a:rPr lang="en-US" altLang="zh-CN" dirty="0" smtClean="0"/>
              <a:t>Synchronized with Oracle Database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dirty="0" smtClean="0"/>
              <a:t>Fast, consistent response times</a:t>
            </a:r>
          </a:p>
          <a:p>
            <a:pPr lvl="1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dirty="0" smtClean="0"/>
              <a:t>High transaction throughput</a:t>
            </a:r>
          </a:p>
          <a:p>
            <a:pPr lvl="1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dirty="0" smtClean="0"/>
              <a:t>Scale out with In-Memory cached Grid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dirty="0" smtClean="0"/>
              <a:t>Standard Oracle Interfaces</a:t>
            </a:r>
          </a:p>
          <a:p>
            <a:pPr lvl="1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dirty="0" smtClean="0"/>
              <a:t>SQL, PL/SQL, OCI</a:t>
            </a:r>
          </a:p>
        </p:txBody>
      </p:sp>
      <p:sp>
        <p:nvSpPr>
          <p:cNvPr id="21513" name="Rectangle 1092"/>
          <p:cNvSpPr>
            <a:spLocks noChangeArrowheads="1"/>
          </p:cNvSpPr>
          <p:nvPr/>
        </p:nvSpPr>
        <p:spPr bwMode="auto">
          <a:xfrm>
            <a:off x="4318000" y="1519238"/>
            <a:ext cx="4673600" cy="465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27013" indent="-227013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endParaRPr lang="zh-CN" altLang="zh-CN" sz="2400">
              <a:latin typeface="Calibri" pitchFamily="34" charset="0"/>
            </a:endParaRPr>
          </a:p>
        </p:txBody>
      </p:sp>
      <p:sp>
        <p:nvSpPr>
          <p:cNvPr id="21514" name="AutoShape 63"/>
          <p:cNvSpPr>
            <a:spLocks noChangeArrowheads="1"/>
          </p:cNvSpPr>
          <p:nvPr/>
        </p:nvSpPr>
        <p:spPr bwMode="auto">
          <a:xfrm>
            <a:off x="7208838" y="3165475"/>
            <a:ext cx="527050" cy="171450"/>
          </a:xfrm>
          <a:prstGeom prst="leftRightArrow">
            <a:avLst>
              <a:gd name="adj1" fmla="val 50000"/>
              <a:gd name="adj2" fmla="val 61197"/>
            </a:avLst>
          </a:prstGeom>
          <a:solidFill>
            <a:schemeClr val="accent1"/>
          </a:solidFill>
          <a:ln w="9398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zh-CN" altLang="zh-CN">
              <a:latin typeface="Calibri" pitchFamily="34" charset="0"/>
            </a:endParaRPr>
          </a:p>
        </p:txBody>
      </p:sp>
      <p:cxnSp>
        <p:nvCxnSpPr>
          <p:cNvPr id="21515" name="Elbow Connector 69"/>
          <p:cNvCxnSpPr>
            <a:cxnSpLocks noChangeShapeType="1"/>
          </p:cNvCxnSpPr>
          <p:nvPr/>
        </p:nvCxnSpPr>
        <p:spPr bwMode="auto">
          <a:xfrm rot="16200000" flipH="1">
            <a:off x="6119813" y="3376613"/>
            <a:ext cx="417512" cy="49371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Elbow Connector 70"/>
          <p:cNvCxnSpPr>
            <a:cxnSpLocks noChangeShapeType="1"/>
          </p:cNvCxnSpPr>
          <p:nvPr/>
        </p:nvCxnSpPr>
        <p:spPr bwMode="auto">
          <a:xfrm rot="16200000" flipH="1">
            <a:off x="7065963" y="3373438"/>
            <a:ext cx="417512" cy="50006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Elbow Connector 73"/>
          <p:cNvCxnSpPr>
            <a:cxnSpLocks noChangeShapeType="1"/>
          </p:cNvCxnSpPr>
          <p:nvPr/>
        </p:nvCxnSpPr>
        <p:spPr bwMode="auto">
          <a:xfrm>
            <a:off x="7854950" y="3414713"/>
            <a:ext cx="592138" cy="417512"/>
          </a:xfrm>
          <a:prstGeom prst="bentConnector3">
            <a:avLst>
              <a:gd name="adj1" fmla="val 49866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Elbow Connector 76"/>
          <p:cNvCxnSpPr>
            <a:cxnSpLocks noChangeShapeType="1"/>
          </p:cNvCxnSpPr>
          <p:nvPr/>
        </p:nvCxnSpPr>
        <p:spPr bwMode="auto">
          <a:xfrm rot="5400000">
            <a:off x="7430294" y="2559844"/>
            <a:ext cx="417512" cy="212725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8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77175" y="5243513"/>
            <a:ext cx="879475" cy="879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76199" dir="4800041" algn="ctr" rotWithShape="0">
              <a:srgbClr xmlns:mc="http://schemas.openxmlformats.org/markup-compatibility/2006" xmlns:a14="http://schemas.microsoft.com/office/drawing/2010/main" val="808080" mc:Ignorable="">
                <a:alpha val="50000"/>
              </a:srgbClr>
            </a:outerShdw>
          </a:effectLst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0725" y="5243513"/>
            <a:ext cx="879475" cy="879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76199" dir="4800041" algn="ctr" rotWithShape="0">
              <a:srgbClr xmlns:mc="http://schemas.openxmlformats.org/markup-compatibility/2006" xmlns:a14="http://schemas.microsoft.com/office/drawing/2010/main" val="808080" mc:Ignorable="">
                <a:alpha val="50000"/>
              </a:srgbClr>
            </a:outerShdw>
          </a:effectLst>
        </p:spPr>
      </p:pic>
      <p:pic>
        <p:nvPicPr>
          <p:cNvPr id="47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92850" y="5243513"/>
            <a:ext cx="884238" cy="879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76199" dir="4800041" algn="ctr" rotWithShape="0">
              <a:srgbClr xmlns:mc="http://schemas.openxmlformats.org/markup-compatibility/2006" xmlns:a14="http://schemas.microsoft.com/office/drawing/2010/main" val="808080" mc:Ignorable="">
                <a:alpha val="50000"/>
              </a:srgbClr>
            </a:outerShdw>
          </a:effectLst>
        </p:spPr>
      </p:pic>
      <p:cxnSp>
        <p:nvCxnSpPr>
          <p:cNvPr id="21522" name="Elbow Connector 85"/>
          <p:cNvCxnSpPr>
            <a:cxnSpLocks noChangeShapeType="1"/>
          </p:cNvCxnSpPr>
          <p:nvPr/>
        </p:nvCxnSpPr>
        <p:spPr bwMode="auto">
          <a:xfrm rot="16200000" flipH="1">
            <a:off x="6679406" y="4704557"/>
            <a:ext cx="727075" cy="93503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Elbow Connector 88"/>
          <p:cNvCxnSpPr>
            <a:cxnSpLocks noChangeShapeType="1"/>
          </p:cNvCxnSpPr>
          <p:nvPr/>
        </p:nvCxnSpPr>
        <p:spPr bwMode="auto">
          <a:xfrm rot="5400000">
            <a:off x="7146925" y="5172076"/>
            <a:ext cx="727075" cy="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4" name="Elbow Connector 98"/>
          <p:cNvCxnSpPr>
            <a:cxnSpLocks noChangeShapeType="1"/>
          </p:cNvCxnSpPr>
          <p:nvPr/>
        </p:nvCxnSpPr>
        <p:spPr bwMode="auto">
          <a:xfrm rot="5400000">
            <a:off x="7225506" y="4312444"/>
            <a:ext cx="731838" cy="17145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5" name="Elbow Connector 101"/>
          <p:cNvCxnSpPr>
            <a:cxnSpLocks noChangeShapeType="1"/>
          </p:cNvCxnSpPr>
          <p:nvPr/>
        </p:nvCxnSpPr>
        <p:spPr bwMode="auto">
          <a:xfrm rot="16200000" flipH="1">
            <a:off x="7082631" y="4301332"/>
            <a:ext cx="727075" cy="17414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9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86725" y="3832225"/>
            <a:ext cx="722313" cy="1171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76199" dir="4800041" algn="ctr" rotWithShape="0">
              <a:srgbClr xmlns:mc="http://schemas.openxmlformats.org/markup-compatibility/2006" xmlns:a14="http://schemas.microsoft.com/office/drawing/2010/main" val="808080" mc:Ignorable="">
                <a:alpha val="50000"/>
              </a:srgbClr>
            </a:outerShdw>
          </a:effectLst>
        </p:spPr>
      </p:pic>
      <p:pic>
        <p:nvPicPr>
          <p:cNvPr id="50" name="Picture 1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64388" y="3832225"/>
            <a:ext cx="720725" cy="1174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76199" dir="4800041" algn="ctr" rotWithShape="0">
              <a:srgbClr xmlns:mc="http://schemas.openxmlformats.org/markup-compatibility/2006" xmlns:a14="http://schemas.microsoft.com/office/drawing/2010/main" val="808080" mc:Ignorable="">
                <a:alpha val="50000"/>
              </a:srgbClr>
            </a:outerShdw>
          </a:effectLst>
        </p:spPr>
      </p:pic>
      <p:pic>
        <p:nvPicPr>
          <p:cNvPr id="51" name="Picture 1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16650" y="3832225"/>
            <a:ext cx="717550" cy="1176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76199" dir="4800041" algn="ctr" rotWithShape="0">
              <a:srgbClr xmlns:mc="http://schemas.openxmlformats.org/markup-compatibility/2006" xmlns:a14="http://schemas.microsoft.com/office/drawing/2010/main" val="808080" mc:Ignorable="">
                <a:alpha val="50000"/>
              </a:srgbClr>
            </a:outerShdw>
          </a:effectLst>
        </p:spPr>
      </p:pic>
      <p:grpSp>
        <p:nvGrpSpPr>
          <p:cNvPr id="21529" name="Group 63"/>
          <p:cNvGrpSpPr>
            <a:grpSpLocks/>
          </p:cNvGrpSpPr>
          <p:nvPr/>
        </p:nvGrpSpPr>
        <p:grpSpPr bwMode="auto">
          <a:xfrm>
            <a:off x="7789863" y="3022600"/>
            <a:ext cx="1122362" cy="539750"/>
            <a:chOff x="4730750" y="2110061"/>
            <a:chExt cx="1122364" cy="539544"/>
          </a:xfrm>
        </p:grpSpPr>
        <p:pic>
          <p:nvPicPr>
            <p:cNvPr id="21553" name="Picture 38"/>
            <p:cNvPicPr preferRelativeResize="0"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751" y="2289909"/>
              <a:ext cx="1122363" cy="35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4" name="Picture 41"/>
            <p:cNvPicPr preferRelativeResize="0"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750" y="2110061"/>
              <a:ext cx="1122364" cy="35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0" name="Group 79"/>
          <p:cNvGrpSpPr>
            <a:grpSpLocks/>
          </p:cNvGrpSpPr>
          <p:nvPr/>
        </p:nvGrpSpPr>
        <p:grpSpPr bwMode="auto">
          <a:xfrm>
            <a:off x="6016625" y="3025775"/>
            <a:ext cx="1122363" cy="539750"/>
            <a:chOff x="3635400" y="1950387"/>
            <a:chExt cx="1122364" cy="539544"/>
          </a:xfrm>
        </p:grpSpPr>
        <p:pic>
          <p:nvPicPr>
            <p:cNvPr id="21551" name="Picture 38"/>
            <p:cNvPicPr preferRelativeResize="0"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401" y="2130235"/>
              <a:ext cx="1122363" cy="35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2" name="Picture 41"/>
            <p:cNvPicPr preferRelativeResize="0"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400" y="1950387"/>
              <a:ext cx="1122364" cy="35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1" name="Group 1117"/>
          <p:cNvGrpSpPr>
            <a:grpSpLocks/>
          </p:cNvGrpSpPr>
          <p:nvPr/>
        </p:nvGrpSpPr>
        <p:grpSpPr bwMode="auto">
          <a:xfrm>
            <a:off x="6170613" y="1562100"/>
            <a:ext cx="1304925" cy="1438275"/>
            <a:chOff x="3552" y="786"/>
            <a:chExt cx="822" cy="906"/>
          </a:xfrm>
        </p:grpSpPr>
        <p:sp>
          <p:nvSpPr>
            <p:cNvPr id="21542" name="Rectangle 1095"/>
            <p:cNvSpPr>
              <a:spLocks noChangeArrowheads="1"/>
            </p:cNvSpPr>
            <p:nvPr/>
          </p:nvSpPr>
          <p:spPr bwMode="auto">
            <a:xfrm>
              <a:off x="3552" y="786"/>
              <a:ext cx="822" cy="9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1543" name="Rectangle 1097"/>
            <p:cNvSpPr>
              <a:spLocks noChangeArrowheads="1"/>
            </p:cNvSpPr>
            <p:nvPr/>
          </p:nvSpPr>
          <p:spPr bwMode="auto">
            <a:xfrm>
              <a:off x="3616" y="1198"/>
              <a:ext cx="719" cy="445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DDDDDD" mc:Ignorable=""/>
            </a:solidFill>
            <a:ln w="9525">
              <a:solidFill>
                <a:srgbClr xmlns:mc="http://schemas.openxmlformats.org/markup-compatibility/2006" xmlns:a14="http://schemas.microsoft.com/office/drawing/2010/main" val="333333" mc:Ignorable="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1544" name="Rectangle 1098" descr="Narrow horizontal"/>
            <p:cNvSpPr>
              <a:spLocks noChangeArrowheads="1"/>
            </p:cNvSpPr>
            <p:nvPr/>
          </p:nvSpPr>
          <p:spPr bwMode="auto">
            <a:xfrm>
              <a:off x="4153" y="1230"/>
              <a:ext cx="157" cy="250"/>
            </a:xfrm>
            <a:prstGeom prst="rect">
              <a:avLst/>
            </a:prstGeom>
            <a:pattFill prst="narHorz">
              <a:fgClr>
                <a:srgbClr xmlns:mc="http://schemas.openxmlformats.org/markup-compatibility/2006" xmlns:a14="http://schemas.microsoft.com/office/drawing/2010/main" val="545F75" mc:Ignorable=""/>
              </a:fgClr>
              <a:bgClr>
                <a:srgbClr xmlns:mc="http://schemas.openxmlformats.org/markup-compatibility/2006" xmlns:a14="http://schemas.microsoft.com/office/drawing/2010/main" val="FFFFFF" mc:Ignorable=""/>
              </a:bgClr>
            </a:pattFill>
            <a:ln w="635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1545" name="Rectangle 1099" descr="Narrow horizontal"/>
            <p:cNvSpPr>
              <a:spLocks noChangeArrowheads="1"/>
            </p:cNvSpPr>
            <p:nvPr/>
          </p:nvSpPr>
          <p:spPr bwMode="auto">
            <a:xfrm>
              <a:off x="3642" y="1541"/>
              <a:ext cx="420" cy="58"/>
            </a:xfrm>
            <a:prstGeom prst="rect">
              <a:avLst/>
            </a:prstGeom>
            <a:pattFill prst="narHorz">
              <a:fgClr>
                <a:srgbClr xmlns:mc="http://schemas.openxmlformats.org/markup-compatibility/2006" xmlns:a14="http://schemas.microsoft.com/office/drawing/2010/main" val="545F75" mc:Ignorable=""/>
              </a:fgClr>
              <a:bgClr>
                <a:schemeClr val="bg1"/>
              </a:bgClr>
            </a:patt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1546" name="Rectangle 1100" descr="Narrow horizontal"/>
            <p:cNvSpPr>
              <a:spLocks noChangeArrowheads="1"/>
            </p:cNvSpPr>
            <p:nvPr/>
          </p:nvSpPr>
          <p:spPr bwMode="auto">
            <a:xfrm>
              <a:off x="4086" y="1530"/>
              <a:ext cx="230" cy="81"/>
            </a:xfrm>
            <a:prstGeom prst="rect">
              <a:avLst/>
            </a:prstGeom>
            <a:pattFill prst="narHorz">
              <a:fgClr>
                <a:srgbClr xmlns:mc="http://schemas.openxmlformats.org/markup-compatibility/2006" xmlns:a14="http://schemas.microsoft.com/office/drawing/2010/main" val="545F75" mc:Ignorable=""/>
              </a:fgClr>
              <a:bgClr>
                <a:srgbClr xmlns:mc="http://schemas.openxmlformats.org/markup-compatibility/2006" xmlns:a14="http://schemas.microsoft.com/office/drawing/2010/main" val="FFFFFF" mc:Ignorable=""/>
              </a:bgClr>
            </a:pattFill>
            <a:ln w="6350">
              <a:solidFill>
                <a:srgbClr xmlns:mc="http://schemas.openxmlformats.org/markup-compatibility/2006" xmlns:a14="http://schemas.microsoft.com/office/drawing/2010/main" val="4D4D4D" mc:Ignorable="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1547" name="Text Box 1101"/>
            <p:cNvSpPr txBox="1">
              <a:spLocks noChangeArrowheads="1"/>
            </p:cNvSpPr>
            <p:nvPr/>
          </p:nvSpPr>
          <p:spPr bwMode="auto">
            <a:xfrm>
              <a:off x="3581" y="1216"/>
              <a:ext cx="6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200">
                  <a:solidFill>
                    <a:schemeClr val="accent1"/>
                  </a:solidFill>
                  <a:latin typeface="Calibri" pitchFamily="34" charset="0"/>
                  <a:cs typeface="Times New Roman" pitchFamily="18" charset="0"/>
                </a:rPr>
                <a:t>Cached tables</a:t>
              </a:r>
            </a:p>
          </p:txBody>
        </p:sp>
        <p:sp>
          <p:nvSpPr>
            <p:cNvPr id="501838" name="Text Box 1102"/>
            <p:cNvSpPr txBox="1">
              <a:spLocks noChangeArrowheads="1"/>
            </p:cNvSpPr>
            <p:nvPr/>
          </p:nvSpPr>
          <p:spPr bwMode="auto">
            <a:xfrm>
              <a:off x="3616" y="847"/>
              <a:ext cx="711" cy="287"/>
            </a:xfrm>
            <a:prstGeom prst="rect">
              <a:avLst/>
            </a:prstGeom>
            <a:gradFill rotWithShape="1">
              <a:gsLst>
                <a:gs pos="0">
                  <a:srgbClr xmlns:mc="http://schemas.openxmlformats.org/markup-compatibility/2006" xmlns:a14="http://schemas.microsoft.com/office/drawing/2010/main" val="B8B8B8" mc:Ignorable=""/>
                </a:gs>
                <a:gs pos="50000">
                  <a:schemeClr val="bg1"/>
                </a:gs>
                <a:gs pos="100000">
                  <a:srgbClr xmlns:mc="http://schemas.openxmlformats.org/markup-compatibility/2006" xmlns:a14="http://schemas.microsoft.com/office/drawing/2010/main" val="B8B8B8" mc:Ignorable="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/>
            <a:lstStyle/>
            <a:p>
              <a:pPr marL="119063" indent="-119063" algn="ctr" fontAlgn="auto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chemeClr val="accent1"/>
                </a:buClr>
                <a:defRPr/>
              </a:pPr>
              <a:endParaRPr lang="zh-CN" altLang="zh-CN" sz="1400">
                <a:latin typeface="+mn-lt"/>
                <a:ea typeface="+mn-ea"/>
              </a:endParaRPr>
            </a:p>
          </p:txBody>
        </p:sp>
        <p:sp>
          <p:nvSpPr>
            <p:cNvPr id="21549" name="Text Box 1103"/>
            <p:cNvSpPr txBox="1">
              <a:spLocks noChangeArrowheads="1"/>
            </p:cNvSpPr>
            <p:nvPr/>
          </p:nvSpPr>
          <p:spPr bwMode="auto">
            <a:xfrm>
              <a:off x="3623" y="845"/>
              <a:ext cx="698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119063" indent="-119063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1"/>
                </a:buClr>
              </a:pPr>
              <a:r>
                <a:rPr lang="en-US" altLang="zh-CN" sz="1200">
                  <a:latin typeface="Calibri" pitchFamily="34" charset="0"/>
                </a:rPr>
                <a:t>Business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1"/>
                </a:buClr>
              </a:pPr>
              <a:r>
                <a:rPr lang="en-US" altLang="zh-CN" sz="1200">
                  <a:latin typeface="Calibri" pitchFamily="34" charset="0"/>
                </a:rPr>
                <a:t>Applications</a:t>
              </a:r>
            </a:p>
          </p:txBody>
        </p:sp>
        <p:sp>
          <p:nvSpPr>
            <p:cNvPr id="21550" name="Line 1104"/>
            <p:cNvSpPr>
              <a:spLocks noChangeShapeType="1"/>
            </p:cNvSpPr>
            <p:nvPr/>
          </p:nvSpPr>
          <p:spPr bwMode="auto">
            <a:xfrm>
              <a:off x="3918" y="1130"/>
              <a:ext cx="0" cy="6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532" name="Group 1116"/>
          <p:cNvGrpSpPr>
            <a:grpSpLocks/>
          </p:cNvGrpSpPr>
          <p:nvPr/>
        </p:nvGrpSpPr>
        <p:grpSpPr bwMode="auto">
          <a:xfrm>
            <a:off x="7499350" y="1562100"/>
            <a:ext cx="1281113" cy="1447800"/>
            <a:chOff x="4857" y="777"/>
            <a:chExt cx="807" cy="912"/>
          </a:xfrm>
        </p:grpSpPr>
        <p:sp>
          <p:nvSpPr>
            <p:cNvPr id="21533" name="Rectangle 1096"/>
            <p:cNvSpPr>
              <a:spLocks noChangeArrowheads="1"/>
            </p:cNvSpPr>
            <p:nvPr/>
          </p:nvSpPr>
          <p:spPr bwMode="auto">
            <a:xfrm>
              <a:off x="4857" y="777"/>
              <a:ext cx="807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1534" name="Rectangle 1105"/>
            <p:cNvSpPr>
              <a:spLocks noChangeArrowheads="1"/>
            </p:cNvSpPr>
            <p:nvPr/>
          </p:nvSpPr>
          <p:spPr bwMode="auto">
            <a:xfrm>
              <a:off x="4894" y="1194"/>
              <a:ext cx="719" cy="445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DDDDDD" mc:Ignorable=""/>
            </a:solidFill>
            <a:ln w="9525">
              <a:solidFill>
                <a:srgbClr xmlns:mc="http://schemas.openxmlformats.org/markup-compatibility/2006" xmlns:a14="http://schemas.microsoft.com/office/drawing/2010/main" val="333333" mc:Ignorable="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1535" name="Rectangle 1106" descr="Narrow horizontal"/>
            <p:cNvSpPr>
              <a:spLocks noChangeArrowheads="1"/>
            </p:cNvSpPr>
            <p:nvPr/>
          </p:nvSpPr>
          <p:spPr bwMode="auto">
            <a:xfrm>
              <a:off x="5431" y="1226"/>
              <a:ext cx="157" cy="250"/>
            </a:xfrm>
            <a:prstGeom prst="rect">
              <a:avLst/>
            </a:prstGeom>
            <a:pattFill prst="narHorz">
              <a:fgClr>
                <a:srgbClr xmlns:mc="http://schemas.openxmlformats.org/markup-compatibility/2006" xmlns:a14="http://schemas.microsoft.com/office/drawing/2010/main" val="545F75" mc:Ignorable=""/>
              </a:fgClr>
              <a:bgClr>
                <a:srgbClr xmlns:mc="http://schemas.openxmlformats.org/markup-compatibility/2006" xmlns:a14="http://schemas.microsoft.com/office/drawing/2010/main" val="FFFFFF" mc:Ignorable=""/>
              </a:bgClr>
            </a:pattFill>
            <a:ln w="6350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1536" name="Rectangle 1107" descr="Narrow horizontal"/>
            <p:cNvSpPr>
              <a:spLocks noChangeArrowheads="1"/>
            </p:cNvSpPr>
            <p:nvPr/>
          </p:nvSpPr>
          <p:spPr bwMode="auto">
            <a:xfrm>
              <a:off x="4920" y="1537"/>
              <a:ext cx="420" cy="58"/>
            </a:xfrm>
            <a:prstGeom prst="rect">
              <a:avLst/>
            </a:prstGeom>
            <a:pattFill prst="narHorz">
              <a:fgClr>
                <a:srgbClr xmlns:mc="http://schemas.openxmlformats.org/markup-compatibility/2006" xmlns:a14="http://schemas.microsoft.com/office/drawing/2010/main" val="545F75" mc:Ignorable=""/>
              </a:fgClr>
              <a:bgClr>
                <a:schemeClr val="bg1"/>
              </a:bgClr>
            </a:patt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1537" name="Rectangle 1108" descr="Narrow horizontal"/>
            <p:cNvSpPr>
              <a:spLocks noChangeArrowheads="1"/>
            </p:cNvSpPr>
            <p:nvPr/>
          </p:nvSpPr>
          <p:spPr bwMode="auto">
            <a:xfrm>
              <a:off x="5364" y="1526"/>
              <a:ext cx="230" cy="81"/>
            </a:xfrm>
            <a:prstGeom prst="rect">
              <a:avLst/>
            </a:prstGeom>
            <a:pattFill prst="narHorz">
              <a:fgClr>
                <a:srgbClr xmlns:mc="http://schemas.openxmlformats.org/markup-compatibility/2006" xmlns:a14="http://schemas.microsoft.com/office/drawing/2010/main" val="545F75" mc:Ignorable=""/>
              </a:fgClr>
              <a:bgClr>
                <a:srgbClr xmlns:mc="http://schemas.openxmlformats.org/markup-compatibility/2006" xmlns:a14="http://schemas.microsoft.com/office/drawing/2010/main" val="FFFFFF" mc:Ignorable=""/>
              </a:bgClr>
            </a:pattFill>
            <a:ln w="6350">
              <a:solidFill>
                <a:srgbClr xmlns:mc="http://schemas.openxmlformats.org/markup-compatibility/2006" xmlns:a14="http://schemas.microsoft.com/office/drawing/2010/main" val="4D4D4D" mc:Ignorable="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1538" name="Text Box 1109"/>
            <p:cNvSpPr txBox="1">
              <a:spLocks noChangeArrowheads="1"/>
            </p:cNvSpPr>
            <p:nvPr/>
          </p:nvSpPr>
          <p:spPr bwMode="auto">
            <a:xfrm>
              <a:off x="4859" y="1205"/>
              <a:ext cx="6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200">
                  <a:solidFill>
                    <a:schemeClr val="accent1"/>
                  </a:solidFill>
                  <a:latin typeface="Calibri" pitchFamily="34" charset="0"/>
                  <a:cs typeface="Times New Roman" pitchFamily="18" charset="0"/>
                </a:rPr>
                <a:t>Cached tables</a:t>
              </a:r>
            </a:p>
          </p:txBody>
        </p:sp>
        <p:sp>
          <p:nvSpPr>
            <p:cNvPr id="501846" name="Text Box 1110"/>
            <p:cNvSpPr txBox="1">
              <a:spLocks noChangeArrowheads="1"/>
            </p:cNvSpPr>
            <p:nvPr/>
          </p:nvSpPr>
          <p:spPr bwMode="auto">
            <a:xfrm>
              <a:off x="4894" y="843"/>
              <a:ext cx="711" cy="287"/>
            </a:xfrm>
            <a:prstGeom prst="rect">
              <a:avLst/>
            </a:prstGeom>
            <a:gradFill rotWithShape="1">
              <a:gsLst>
                <a:gs pos="0">
                  <a:srgbClr xmlns:mc="http://schemas.openxmlformats.org/markup-compatibility/2006" xmlns:a14="http://schemas.microsoft.com/office/drawing/2010/main" val="B8B8B8" mc:Ignorable=""/>
                </a:gs>
                <a:gs pos="50000">
                  <a:schemeClr val="bg1"/>
                </a:gs>
                <a:gs pos="100000">
                  <a:srgbClr xmlns:mc="http://schemas.openxmlformats.org/markup-compatibility/2006" xmlns:a14="http://schemas.microsoft.com/office/drawing/2010/main" val="B8B8B8" mc:Ignorable="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/>
            <a:lstStyle/>
            <a:p>
              <a:pPr marL="119063" indent="-119063" algn="ctr" fontAlgn="auto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chemeClr val="accent1"/>
                </a:buClr>
                <a:defRPr/>
              </a:pPr>
              <a:endParaRPr lang="zh-CN" altLang="zh-CN" sz="1400">
                <a:latin typeface="+mn-lt"/>
                <a:ea typeface="+mn-ea"/>
              </a:endParaRPr>
            </a:p>
          </p:txBody>
        </p:sp>
        <p:sp>
          <p:nvSpPr>
            <p:cNvPr id="21540" name="Text Box 1111"/>
            <p:cNvSpPr txBox="1">
              <a:spLocks noChangeArrowheads="1"/>
            </p:cNvSpPr>
            <p:nvPr/>
          </p:nvSpPr>
          <p:spPr bwMode="auto">
            <a:xfrm>
              <a:off x="4901" y="841"/>
              <a:ext cx="698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119063" indent="-119063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1"/>
                </a:buClr>
              </a:pPr>
              <a:r>
                <a:rPr lang="en-US" altLang="zh-CN" sz="1200">
                  <a:latin typeface="Calibri" pitchFamily="34" charset="0"/>
                </a:rPr>
                <a:t>Business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1"/>
                </a:buClr>
              </a:pPr>
              <a:r>
                <a:rPr lang="en-US" altLang="zh-CN" sz="1200">
                  <a:latin typeface="Calibri" pitchFamily="34" charset="0"/>
                </a:rPr>
                <a:t>Applications</a:t>
              </a:r>
            </a:p>
          </p:txBody>
        </p:sp>
        <p:sp>
          <p:nvSpPr>
            <p:cNvPr id="21541" name="Line 1112"/>
            <p:cNvSpPr>
              <a:spLocks noChangeShapeType="1"/>
            </p:cNvSpPr>
            <p:nvPr/>
          </p:nvSpPr>
          <p:spPr bwMode="auto">
            <a:xfrm>
              <a:off x="5196" y="1126"/>
              <a:ext cx="0" cy="6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矩形 2"/>
          <p:cNvSpPr>
            <a:spLocks noGrp="1"/>
          </p:cNvSpPr>
          <p:nvPr>
            <p:ph type="title"/>
          </p:nvPr>
        </p:nvSpPr>
        <p:spPr>
          <a:xfrm>
            <a:off x="323850" y="256540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（五）精心设计每一个</a:t>
            </a:r>
            <a:r>
              <a:rPr lang="zh-CN" altLang="en-US" dirty="0"/>
              <a:t>资</a:t>
            </a:r>
            <a:r>
              <a:rPr lang="zh-CN" altLang="en-US" dirty="0" smtClean="0"/>
              <a:t>源消耗</a:t>
            </a:r>
          </a:p>
        </p:txBody>
      </p:sp>
    </p:spTree>
    <p:extLst>
      <p:ext uri="{BB962C8B-B14F-4D97-AF65-F5344CB8AC3E}">
        <p14:creationId xmlns:p14="http://schemas.microsoft.com/office/powerpoint/2010/main" val="94216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500188"/>
            <a:ext cx="7970838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54"/>
          <p:cNvSpPr txBox="1">
            <a:spLocks noChangeArrowheads="1"/>
          </p:cNvSpPr>
          <p:nvPr/>
        </p:nvSpPr>
        <p:spPr>
          <a:xfrm>
            <a:off x="823913" y="541338"/>
            <a:ext cx="7845425" cy="941387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400" dirty="0">
                <a:latin typeface="+mj-lt"/>
                <a:ea typeface="宋体" charset="-122"/>
                <a:cs typeface="+mj-cs"/>
              </a:rPr>
              <a:t>数据库的使命：读、写与展示</a:t>
            </a:r>
            <a:endParaRPr lang="en-US" altLang="zh-CN" sz="4400" dirty="0">
              <a:latin typeface="+mj-lt"/>
              <a:ea typeface="宋体" charset="-122"/>
              <a:cs typeface="+mj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785938"/>
            <a:ext cx="7959725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428750"/>
            <a:ext cx="8215312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428750"/>
            <a:ext cx="8358188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4"/>
          <p:cNvSpPr txBox="1">
            <a:spLocks noChangeArrowheads="1"/>
          </p:cNvSpPr>
          <p:nvPr/>
        </p:nvSpPr>
        <p:spPr>
          <a:xfrm>
            <a:off x="823913" y="541338"/>
            <a:ext cx="7845425" cy="941387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400" dirty="0">
                <a:latin typeface="+mj-lt"/>
                <a:ea typeface="宋体" charset="-122"/>
                <a:cs typeface="+mj-cs"/>
              </a:rPr>
              <a:t>数据库的使命：读、写与展示</a:t>
            </a:r>
            <a:endParaRPr lang="en-US" altLang="zh-CN" sz="4400" dirty="0">
              <a:latin typeface="+mj-lt"/>
              <a:ea typeface="宋体" charset="-122"/>
              <a:cs typeface="+mj-cs"/>
            </a:endParaRP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676400"/>
            <a:ext cx="778986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019300"/>
            <a:ext cx="7894637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500188"/>
            <a:ext cx="792956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1357313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6000" dirty="0" smtClean="0">
                <a:latin typeface="楷体_GB2312" pitchFamily="49" charset="-122"/>
                <a:ea typeface="楷体_GB2312" pitchFamily="49" charset="-122"/>
              </a:rPr>
              <a:t>深  入  解  析  </a:t>
            </a:r>
            <a:r>
              <a:rPr lang="en-US" altLang="zh-CN" sz="6000" dirty="0" smtClean="0">
                <a:latin typeface="楷体_GB2312" pitchFamily="49" charset="-122"/>
                <a:ea typeface="楷体_GB2312" pitchFamily="49" charset="-122"/>
              </a:rPr>
              <a:t>Oracle</a:t>
            </a:r>
            <a:r>
              <a:rPr lang="en-US" altLang="zh-CN" sz="5400" dirty="0" smtClean="0">
                <a:latin typeface="楷体_GB2312" pitchFamily="49" charset="-122"/>
                <a:ea typeface="楷体_GB2312" pitchFamily="49" charset="-122"/>
              </a:rPr>
              <a:t/>
            </a:r>
            <a:br>
              <a:rPr lang="en-US" altLang="zh-CN" sz="5400" dirty="0" smtClean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4000" dirty="0" smtClean="0">
                <a:latin typeface="楷体_GB2312" pitchFamily="49" charset="-122"/>
                <a:ea typeface="楷体_GB2312" pitchFamily="49" charset="-122"/>
              </a:rPr>
              <a:t>      -</a:t>
            </a:r>
            <a:r>
              <a:rPr lang="zh-CN" altLang="en-US" sz="4000" dirty="0" smtClean="0">
                <a:latin typeface="楷体_GB2312" pitchFamily="49" charset="-122"/>
                <a:ea typeface="楷体_GB2312" pitchFamily="49" charset="-122"/>
              </a:rPr>
              <a:t>数据库架构设计与性能优化实践</a:t>
            </a:r>
            <a:endParaRPr lang="zh-CN" altLang="en-US" sz="4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86313" y="4043363"/>
            <a:ext cx="4071937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zh-CN" altLang="en-US" sz="2400" kern="0" dirty="0">
                <a:latin typeface="华文楷体" pitchFamily="2" charset="-122"/>
                <a:ea typeface="华文楷体" pitchFamily="2" charset="-122"/>
              </a:rPr>
              <a:t>盖国强 </a:t>
            </a:r>
            <a:r>
              <a:rPr lang="en-US" altLang="zh-CN" sz="2400" kern="0" dirty="0">
                <a:latin typeface="华文楷体" pitchFamily="2" charset="-122"/>
                <a:ea typeface="华文楷体" pitchFamily="2" charset="-122"/>
              </a:rPr>
              <a:t>(eygle)</a:t>
            </a:r>
          </a:p>
          <a:p>
            <a:pPr marL="1714500" lvl="3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>
                <a:latin typeface="华文楷体" pitchFamily="2" charset="-122"/>
                <a:ea typeface="华文楷体" pitchFamily="2" charset="-122"/>
              </a:rPr>
              <a:t>       北京恩墨科技</a:t>
            </a:r>
            <a:endParaRPr lang="en-US" altLang="zh-CN" sz="1600" kern="0" dirty="0">
              <a:latin typeface="华文楷体" pitchFamily="2" charset="-122"/>
              <a:ea typeface="华文楷体" pitchFamily="2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zh-CN" sz="2400" kern="0" dirty="0">
                <a:latin typeface="华文楷体" pitchFamily="2" charset="-122"/>
                <a:ea typeface="华文楷体" pitchFamily="2" charset="-122"/>
              </a:rPr>
              <a:t>Mobile:13911812803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zh-CN" sz="2400" kern="0" dirty="0">
                <a:latin typeface="华文楷体" pitchFamily="2" charset="-122"/>
                <a:ea typeface="华文楷体" pitchFamily="2" charset="-122"/>
              </a:rPr>
              <a:t>MSN: </a:t>
            </a:r>
            <a:r>
              <a:rPr lang="en-US" altLang="zh-CN" sz="2400" kern="0" dirty="0">
                <a:latin typeface="华文楷体" pitchFamily="2" charset="-122"/>
                <a:ea typeface="华文楷体" pitchFamily="2" charset="-122"/>
                <a:hlinkClick r:id="rId2"/>
              </a:rPr>
              <a:t>eygle@hotmail.com</a:t>
            </a:r>
            <a:endParaRPr lang="en-US" altLang="zh-CN" sz="2400" kern="0" dirty="0">
              <a:latin typeface="华文楷体" pitchFamily="2" charset="-122"/>
              <a:ea typeface="华文楷体" pitchFamily="2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zh-CN" sz="2400" kern="0" dirty="0">
                <a:latin typeface="华文楷体" pitchFamily="2" charset="-122"/>
                <a:ea typeface="华文楷体" pitchFamily="2" charset="-122"/>
              </a:rPr>
              <a:t>Site : </a:t>
            </a:r>
            <a:r>
              <a:rPr lang="en-US" altLang="zh-CN" sz="2400" kern="0" dirty="0">
                <a:latin typeface="华文楷体" pitchFamily="2" charset="-122"/>
                <a:ea typeface="华文楷体" pitchFamily="2" charset="-122"/>
                <a:hlinkClick r:id="rId3"/>
              </a:rPr>
              <a:t>www.eygle.com</a:t>
            </a:r>
            <a:endParaRPr lang="en-US" altLang="zh-CN" sz="2400" kern="0" dirty="0">
              <a:latin typeface="华文楷体" pitchFamily="2" charset="-122"/>
              <a:ea typeface="华文楷体" pitchFamily="2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zh-CN" sz="2400" kern="0" dirty="0">
                <a:latin typeface="华文楷体" pitchFamily="2" charset="-122"/>
                <a:ea typeface="华文楷体" pitchFamily="2" charset="-122"/>
              </a:rPr>
              <a:t>Mail: </a:t>
            </a:r>
            <a:r>
              <a:rPr lang="en-US" altLang="zh-CN" sz="2400" kern="0" dirty="0">
                <a:latin typeface="华文楷体" pitchFamily="2" charset="-122"/>
                <a:ea typeface="华文楷体" pitchFamily="2" charset="-122"/>
                <a:hlinkClick r:id="rId4"/>
              </a:rPr>
              <a:t>eygle@eygle.com</a:t>
            </a:r>
            <a:r>
              <a:rPr lang="en-US" altLang="zh-CN" sz="2400" kern="0" dirty="0">
                <a:latin typeface="华文楷体" pitchFamily="2" charset="-122"/>
                <a:ea typeface="华文楷体" pitchFamily="2" charset="-122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kern="0" dirty="0">
              <a:latin typeface="华文楷体" pitchFamily="2" charset="-122"/>
              <a:ea typeface="华文楷体" pitchFamily="2" charset="-122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endParaRPr lang="en-US" altLang="zh-CN" sz="320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2" descr="D:\Private\My Pictures\SnapImg\205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357313"/>
            <a:ext cx="82867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54"/>
          <p:cNvSpPr txBox="1">
            <a:spLocks noChangeArrowheads="1"/>
          </p:cNvSpPr>
          <p:nvPr/>
        </p:nvSpPr>
        <p:spPr>
          <a:xfrm>
            <a:off x="823913" y="541338"/>
            <a:ext cx="7845425" cy="941387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400" dirty="0">
                <a:latin typeface="+mj-lt"/>
                <a:ea typeface="宋体" charset="-122"/>
                <a:cs typeface="+mj-cs"/>
              </a:rPr>
              <a:t>矛与盾的抉择：灵活性与性能</a:t>
            </a:r>
            <a:endParaRPr lang="en-US" altLang="zh-CN" sz="4400" dirty="0"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架构设计：排序与翻页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550988"/>
            <a:ext cx="7786688" cy="459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2143125"/>
            <a:ext cx="22479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6" descr="分库分表副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2000250"/>
            <a:ext cx="4752975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57188" y="1143000"/>
            <a:ext cx="464344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ea typeface="微软雅黑" pitchFamily="34" charset="-122"/>
              </a:rPr>
              <a:t>水平扩展构架体系</a:t>
            </a:r>
            <a:endParaRPr lang="en-US" altLang="zh-CN" sz="2400" b="1" kern="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ea typeface="微软雅黑" pitchFamily="34" charset="-122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kern="0" dirty="0">
                <a:ea typeface="微软雅黑" pitchFamily="34" charset="-122"/>
              </a:rPr>
              <a:t>Scale out</a:t>
            </a:r>
            <a:r>
              <a:rPr lang="zh-CN" altLang="en-US" sz="2000" kern="0" dirty="0">
                <a:ea typeface="微软雅黑" pitchFamily="34" charset="-122"/>
              </a:rPr>
              <a:t>的解决方案</a:t>
            </a:r>
            <a:endParaRPr lang="en-US" altLang="zh-CN" sz="2000" kern="0" dirty="0">
              <a:ea typeface="微软雅黑" pitchFamily="34" charset="-122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2000" kern="0" dirty="0">
                <a:ea typeface="微软雅黑" pitchFamily="34" charset="-122"/>
              </a:rPr>
              <a:t>对业务基本透明</a:t>
            </a:r>
            <a:endParaRPr lang="en-US" altLang="zh-CN" sz="2000" kern="0" dirty="0">
              <a:ea typeface="微软雅黑" pitchFamily="34" charset="-122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2000" kern="0" dirty="0">
                <a:ea typeface="微软雅黑" pitchFamily="34" charset="-122"/>
              </a:rPr>
              <a:t>可动态扩展</a:t>
            </a:r>
            <a:endParaRPr lang="en-US" altLang="zh-CN" sz="2000" kern="0" dirty="0">
              <a:ea typeface="微软雅黑" pitchFamily="34" charset="-122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ea typeface="微软雅黑" pitchFamily="34" charset="-122"/>
              </a:rPr>
              <a:t>支持任何数据库</a:t>
            </a:r>
            <a:endParaRPr lang="en-US" altLang="zh-CN" sz="2400" b="1" kern="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ea typeface="微软雅黑" pitchFamily="34" charset="-122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ea typeface="微软雅黑" pitchFamily="34" charset="-122"/>
              </a:rPr>
              <a:t>未来支持多主结构</a:t>
            </a:r>
            <a:endParaRPr lang="en-US" altLang="zh-CN" sz="2400" b="1" kern="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ea typeface="微软雅黑" pitchFamily="34" charset="-122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2000" kern="0" dirty="0">
                <a:ea typeface="微软雅黑" pitchFamily="34" charset="-122"/>
              </a:rPr>
              <a:t>坏掉任何一个主库，不影响业务</a:t>
            </a:r>
            <a:endParaRPr lang="en-US" altLang="zh-CN" sz="2000" kern="0" dirty="0">
              <a:ea typeface="微软雅黑" pitchFamily="34" charset="-122"/>
            </a:endParaRPr>
          </a:p>
          <a:p>
            <a:pPr marL="285750" indent="-2857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ea typeface="微软雅黑" pitchFamily="34" charset="-122"/>
              </a:rPr>
              <a:t>未来支持压力动态均衡</a:t>
            </a:r>
            <a:endParaRPr lang="en-US" altLang="zh-CN" sz="2400" b="1" kern="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ea typeface="微软雅黑" pitchFamily="34" charset="-122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2000" kern="0" dirty="0">
                <a:ea typeface="微软雅黑" pitchFamily="34" charset="-122"/>
              </a:rPr>
              <a:t>数据可以动态分布</a:t>
            </a:r>
            <a:endParaRPr lang="en-US" altLang="zh-CN" sz="2000" kern="0" dirty="0">
              <a:ea typeface="微软雅黑" pitchFamily="34" charset="-122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2000" kern="0" dirty="0">
                <a:ea typeface="微软雅黑" pitchFamily="34" charset="-122"/>
              </a:rPr>
              <a:t>可以方便的扩展</a:t>
            </a:r>
            <a:r>
              <a:rPr lang="en-US" altLang="zh-CN" sz="2000" kern="0" dirty="0">
                <a:ea typeface="微软雅黑" pitchFamily="34" charset="-122"/>
              </a:rPr>
              <a:t>/</a:t>
            </a:r>
            <a:r>
              <a:rPr lang="zh-CN" altLang="en-US" sz="2000" kern="0" dirty="0">
                <a:ea typeface="微软雅黑" pitchFamily="34" charset="-122"/>
              </a:rPr>
              <a:t>减少数据库</a:t>
            </a:r>
            <a:r>
              <a:rPr lang="zh-CN" altLang="en-US" sz="2000" kern="0" dirty="0" smtClean="0">
                <a:ea typeface="微软雅黑" pitchFamily="34" charset="-122"/>
              </a:rPr>
              <a:t>主机、</a:t>
            </a:r>
            <a:endParaRPr lang="en-US" altLang="zh-CN" sz="2000" kern="0" dirty="0" smtClean="0">
              <a:ea typeface="微软雅黑" pitchFamily="34" charset="-122"/>
            </a:endParaRPr>
          </a:p>
          <a:p>
            <a:pPr lvl="1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zh-CN" sz="2000" kern="0" dirty="0">
              <a:ea typeface="微软雅黑" pitchFamily="34" charset="-122"/>
            </a:endParaRPr>
          </a:p>
          <a:p>
            <a:pPr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（引自 陈吉平 淘宝网架构介绍）</a:t>
            </a:r>
            <a:endParaRPr lang="en-US" altLang="zh-CN" sz="2000" kern="0" dirty="0">
              <a:solidFill>
                <a:schemeClr val="bg1">
                  <a:lumMod val="65000"/>
                </a:schemeClr>
              </a:solidFill>
              <a:ea typeface="微软雅黑" pitchFamily="34" charset="-122"/>
            </a:endParaRPr>
          </a:p>
          <a:p>
            <a:pPr marL="285750" indent="-28575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zh-CN" sz="2400" b="1" kern="0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628" y="1500174"/>
            <a:ext cx="2492990" cy="40011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50800" h="101600"/>
            <a:bevelB w="50800" h="95250"/>
          </a:sp3d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</a:rPr>
              <a:t>解决单库天花板问题</a:t>
            </a:r>
          </a:p>
        </p:txBody>
      </p:sp>
      <p:sp>
        <p:nvSpPr>
          <p:cNvPr id="2663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 eaLnBrk="1" hangingPunct="1"/>
            <a:r>
              <a:rPr lang="zh-CN" altLang="en-US" smtClean="0"/>
              <a:t>架构设计：</a:t>
            </a:r>
            <a:r>
              <a:rPr lang="en-US" altLang="zh-CN" smtClean="0"/>
              <a:t>Scale UP / OUT</a:t>
            </a:r>
            <a:endParaRPr lang="zh-CN" altLang="en-US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Sun Oracle Database Machine</a:t>
            </a:r>
            <a:br>
              <a:rPr lang="en-US" altLang="zh-CN" smtClean="0"/>
            </a:br>
            <a:r>
              <a:rPr lang="en-US" altLang="zh-CN" sz="2400" smtClean="0">
                <a:solidFill>
                  <a:schemeClr val="accent1"/>
                </a:solidFill>
              </a:rPr>
              <a:t>Get on the Grid Faster - OLTP &amp; Data Warehousing</a:t>
            </a:r>
            <a:endParaRPr lang="en-US" altLang="zh-CN" smtClean="0"/>
          </a:p>
        </p:txBody>
      </p:sp>
      <p:sp>
        <p:nvSpPr>
          <p:cNvPr id="27651" name="Rectangle 20"/>
          <p:cNvSpPr>
            <a:spLocks noGrp="1" noChangeArrowheads="1"/>
          </p:cNvSpPr>
          <p:nvPr>
            <p:ph type="body" sz="half" idx="2"/>
          </p:nvPr>
        </p:nvSpPr>
        <p:spPr>
          <a:xfrm>
            <a:off x="4122738" y="1792288"/>
            <a:ext cx="4545012" cy="40767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Oracle Database Server Grid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8 Database Servers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/>
              <a:t>64 Cores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/>
              <a:t>400 GB DRAM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Exadata Storage Server Grid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14 Storage Servers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/>
              <a:t>5TB Smart Flash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/>
              <a:t>336 TB Disk Storage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Unified Server/Storage Network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40 Gb/sec Infiniband Links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/>
              <a:t>880 Gb/sec Aggregate Throughput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Completely Fault Tolerant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b="1" smtClean="0"/>
          </a:p>
          <a:p>
            <a:pPr lvl="1" eaLnBrk="1" hangingPunct="1">
              <a:lnSpc>
                <a:spcPct val="90000"/>
              </a:lnSpc>
            </a:pPr>
            <a:endParaRPr lang="en-US" altLang="zh-CN" sz="1800" smtClean="0"/>
          </a:p>
        </p:txBody>
      </p:sp>
      <p:sp>
        <p:nvSpPr>
          <p:cNvPr id="27652" name="Rectangle 3075"/>
          <p:cNvSpPr>
            <a:spLocks noChangeArrowheads="1"/>
          </p:cNvSpPr>
          <p:nvPr/>
        </p:nvSpPr>
        <p:spPr bwMode="auto">
          <a:xfrm>
            <a:off x="5553075" y="3643313"/>
            <a:ext cx="3495675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69913" lvl="1" indent="-22860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endParaRPr lang="zh-CN" altLang="zh-CN" sz="1600">
              <a:latin typeface="Calibri" pitchFamily="34" charset="0"/>
            </a:endParaRPr>
          </a:p>
        </p:txBody>
      </p:sp>
      <p:sp>
        <p:nvSpPr>
          <p:cNvPr id="27653" name="Rectangle 3075"/>
          <p:cNvSpPr>
            <a:spLocks noChangeArrowheads="1"/>
          </p:cNvSpPr>
          <p:nvPr/>
        </p:nvSpPr>
        <p:spPr bwMode="auto">
          <a:xfrm>
            <a:off x="2387600" y="2135188"/>
            <a:ext cx="3228975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27013" indent="-227013">
              <a:spcBef>
                <a:spcPct val="20000"/>
              </a:spcBef>
              <a:buClr>
                <a:schemeClr val="accent1"/>
              </a:buClr>
            </a:pPr>
            <a:endParaRPr lang="en-US" altLang="zh-CN" sz="2400">
              <a:solidFill>
                <a:srgbClr xmlns:mc="http://schemas.openxmlformats.org/markup-compatibility/2006" xmlns:a14="http://schemas.microsoft.com/office/drawing/2010/main" val="FF0000" mc:Ignorable=""/>
              </a:solidFill>
              <a:latin typeface="Calibri" pitchFamily="34" charset="0"/>
            </a:endParaRPr>
          </a:p>
          <a:p>
            <a:pPr marL="569913" lvl="1" indent="-22860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endParaRPr lang="en-US" altLang="zh-CN" sz="1600">
              <a:latin typeface="Calibri" pitchFamily="34" charset="0"/>
            </a:endParaRPr>
          </a:p>
        </p:txBody>
      </p:sp>
      <p:pic>
        <p:nvPicPr>
          <p:cNvPr id="27654" name="Picture 21" descr="qs_hero5_singleopen_trans.png                                  07A0A821Macintosh HD                   C5CC1302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1574800"/>
            <a:ext cx="2916237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7" descr="full_datata_trans.png                                          000A1609Macintosh HD                   C42E592F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4365625"/>
            <a:ext cx="15779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0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Significantly Reduce Storage Usage</a:t>
            </a:r>
            <a:br>
              <a:rPr lang="en-US" altLang="zh-CN" smtClean="0"/>
            </a:br>
            <a:r>
              <a:rPr lang="en-US" altLang="zh-CN" sz="240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Advanced OLTP Compression</a:t>
            </a:r>
            <a:endParaRPr lang="en-US" altLang="zh-CN" smtClean="0"/>
          </a:p>
        </p:txBody>
      </p:sp>
      <p:sp>
        <p:nvSpPr>
          <p:cNvPr id="29700" name="Rectangle 1055"/>
          <p:cNvSpPr>
            <a:spLocks noGrp="1" noChangeArrowheads="1"/>
          </p:cNvSpPr>
          <p:nvPr>
            <p:ph type="body" idx="1"/>
          </p:nvPr>
        </p:nvSpPr>
        <p:spPr>
          <a:xfrm>
            <a:off x="2495550" y="1828800"/>
            <a:ext cx="6076950" cy="4076700"/>
          </a:xfrm>
        </p:spPr>
        <p:txBody>
          <a:bodyPr/>
          <a:lstStyle/>
          <a:p>
            <a:pPr eaLnBrk="1" hangingPunct="1"/>
            <a:r>
              <a:rPr lang="en-US" altLang="zh-CN" sz="2000" smtClean="0">
                <a:sym typeface="Arial" pitchFamily="34" charset="0"/>
              </a:rPr>
              <a:t>Compress large application tables</a:t>
            </a:r>
          </a:p>
          <a:p>
            <a:pPr lvl="1" eaLnBrk="1" hangingPunct="1"/>
            <a:r>
              <a:rPr lang="en-US" altLang="zh-CN" sz="2000" smtClean="0">
                <a:sym typeface="Arial" pitchFamily="34" charset="0"/>
              </a:rPr>
              <a:t>Transaction processing, data warehousing</a:t>
            </a:r>
          </a:p>
          <a:p>
            <a:pPr eaLnBrk="1" hangingPunct="1"/>
            <a:r>
              <a:rPr lang="en-US" altLang="zh-CN" sz="2000" smtClean="0">
                <a:sym typeface="Arial" pitchFamily="34" charset="0"/>
              </a:rPr>
              <a:t>Compress all data types</a:t>
            </a:r>
          </a:p>
          <a:p>
            <a:pPr lvl="1" eaLnBrk="1" hangingPunct="1"/>
            <a:r>
              <a:rPr lang="en-US" altLang="zh-CN" sz="2000" smtClean="0">
                <a:sym typeface="Arial" pitchFamily="34" charset="0"/>
              </a:rPr>
              <a:t>Structured and unstructured data types</a:t>
            </a:r>
          </a:p>
          <a:p>
            <a:pPr eaLnBrk="1" hangingPunct="1"/>
            <a:r>
              <a:rPr lang="en-US" altLang="zh-CN" sz="2000" smtClean="0">
                <a:sym typeface="Arial" pitchFamily="34" charset="0"/>
              </a:rPr>
              <a:t>Improve query performance</a:t>
            </a:r>
          </a:p>
          <a:p>
            <a:pPr lvl="1" eaLnBrk="1" hangingPunct="1"/>
            <a:r>
              <a:rPr lang="en-US" altLang="zh-CN" sz="2000" smtClean="0">
                <a:sym typeface="Arial" pitchFamily="34" charset="0"/>
              </a:rPr>
              <a:t>Cascade storage savings throughout data center</a:t>
            </a:r>
          </a:p>
          <a:p>
            <a:pPr eaLnBrk="1" hangingPunct="1"/>
            <a:endParaRPr lang="en-US" altLang="zh-CN" sz="2000" smtClean="0"/>
          </a:p>
        </p:txBody>
      </p:sp>
      <p:sp>
        <p:nvSpPr>
          <p:cNvPr id="29701" name="Rectangle 1041"/>
          <p:cNvSpPr>
            <a:spLocks/>
          </p:cNvSpPr>
          <p:nvPr/>
        </p:nvSpPr>
        <p:spPr bwMode="auto">
          <a:xfrm>
            <a:off x="3036888" y="1549400"/>
            <a:ext cx="6107112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1273" bIns="0" anchor="b"/>
          <a:lstStyle/>
          <a:p>
            <a:pPr marL="39688" defTabSz="642938"/>
            <a:endParaRPr lang="zh-CN" altLang="zh-CN">
              <a:latin typeface="Calibri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9702" name="Rectangle 1043"/>
          <p:cNvSpPr>
            <a:spLocks/>
          </p:cNvSpPr>
          <p:nvPr/>
        </p:nvSpPr>
        <p:spPr bwMode="auto">
          <a:xfrm>
            <a:off x="4329113" y="5857875"/>
            <a:ext cx="2420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1273" bIns="0"/>
          <a:lstStyle/>
          <a:p>
            <a:pPr marL="39688" defTabSz="642938">
              <a:lnSpc>
                <a:spcPct val="80000"/>
              </a:lnSpc>
            </a:pPr>
            <a:r>
              <a:rPr lang="en-US" altLang="zh-CN" sz="2200">
                <a:latin typeface="Arial Narrow" pitchFamily="34" charset="0"/>
                <a:sym typeface="Arial Narrow" pitchFamily="34" charset="0"/>
              </a:rPr>
              <a:t>Compression</a:t>
            </a:r>
          </a:p>
        </p:txBody>
      </p:sp>
      <p:pic>
        <p:nvPicPr>
          <p:cNvPr id="29703" name="Picture 104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3797300"/>
            <a:ext cx="1462087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Rectangle 1045">
            <a:hlinkClick r:id="rId5" action="ppaction://hlinkfile"/>
          </p:cNvPr>
          <p:cNvSpPr>
            <a:spLocks/>
          </p:cNvSpPr>
          <p:nvPr/>
        </p:nvSpPr>
        <p:spPr bwMode="auto">
          <a:xfrm>
            <a:off x="4249738" y="4714875"/>
            <a:ext cx="2420937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1273" bIns="0"/>
          <a:lstStyle/>
          <a:p>
            <a:pPr marL="39688" defTabSz="642938">
              <a:lnSpc>
                <a:spcPct val="80000"/>
              </a:lnSpc>
            </a:pPr>
            <a:r>
              <a:rPr lang="en-US" altLang="zh-CN" sz="11100">
                <a:solidFill>
                  <a:srgbClr xmlns:mc="http://schemas.openxmlformats.org/markup-compatibility/2006" xmlns:a14="http://schemas.microsoft.com/office/drawing/2010/main" val="7BBE30" mc:Ignorable=""/>
                </a:solidFill>
                <a:latin typeface="Arial Narrow" pitchFamily="34" charset="0"/>
                <a:sym typeface="Arial Narrow" pitchFamily="34" charset="0"/>
              </a:rPr>
              <a:t>4X</a:t>
            </a:r>
          </a:p>
        </p:txBody>
      </p:sp>
      <p:sp>
        <p:nvSpPr>
          <p:cNvPr id="29705" name="Rectangle 1046"/>
          <p:cNvSpPr>
            <a:spLocks/>
          </p:cNvSpPr>
          <p:nvPr/>
        </p:nvSpPr>
        <p:spPr bwMode="auto">
          <a:xfrm>
            <a:off x="4359275" y="4429125"/>
            <a:ext cx="2422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1273" bIns="0"/>
          <a:lstStyle/>
          <a:p>
            <a:pPr marL="39688" defTabSz="642938">
              <a:lnSpc>
                <a:spcPct val="80000"/>
              </a:lnSpc>
            </a:pPr>
            <a:r>
              <a:rPr lang="en-US" altLang="zh-CN" sz="2200">
                <a:latin typeface="Arial Narrow" pitchFamily="34" charset="0"/>
                <a:sym typeface="Arial Narrow" pitchFamily="34" charset="0"/>
              </a:rPr>
              <a:t>Up To</a:t>
            </a:r>
          </a:p>
        </p:txBody>
      </p:sp>
      <p:pic>
        <p:nvPicPr>
          <p:cNvPr id="29706" name="Picture 8" descr="databas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2279650"/>
            <a:ext cx="1503363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68" name="Picture 24" descr="1_3rd_datata_trans.png                                         000A1609Macintosh HD                   C42E592F: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63" y="4373563"/>
            <a:ext cx="1563687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图片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103" y="4422229"/>
            <a:ext cx="7018337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55"/>
          <p:cNvSpPr txBox="1">
            <a:spLocks noChangeArrowheads="1"/>
          </p:cNvSpPr>
          <p:nvPr/>
        </p:nvSpPr>
        <p:spPr bwMode="auto">
          <a:xfrm>
            <a:off x="601663" y="2016125"/>
            <a:ext cx="5756275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27013" indent="-2270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84213" indent="-2270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altLang="zh-CN">
                <a:latin typeface="Calibri" pitchFamily="34" charset="0"/>
                <a:sym typeface="Arial" pitchFamily="34" charset="0"/>
              </a:rPr>
              <a:t>Data stored by column</a:t>
            </a:r>
            <a:br>
              <a:rPr lang="en-US" altLang="zh-CN">
                <a:latin typeface="Calibri" pitchFamily="34" charset="0"/>
                <a:sym typeface="Arial" pitchFamily="34" charset="0"/>
              </a:rPr>
            </a:br>
            <a:r>
              <a:rPr lang="en-US" altLang="zh-CN">
                <a:latin typeface="Calibri" pitchFamily="34" charset="0"/>
                <a:sym typeface="Arial" pitchFamily="34" charset="0"/>
              </a:rPr>
              <a:t>and then compressed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altLang="zh-CN">
                <a:latin typeface="Calibri" pitchFamily="34" charset="0"/>
                <a:sym typeface="Arial" pitchFamily="34" charset="0"/>
              </a:rPr>
              <a:t>Useful for data that is  bulk </a:t>
            </a:r>
            <a:br>
              <a:rPr lang="en-US" altLang="zh-CN">
                <a:latin typeface="Calibri" pitchFamily="34" charset="0"/>
                <a:sym typeface="Arial" pitchFamily="34" charset="0"/>
              </a:rPr>
            </a:br>
            <a:r>
              <a:rPr lang="en-US" altLang="zh-CN">
                <a:latin typeface="Calibri" pitchFamily="34" charset="0"/>
                <a:sym typeface="Arial" pitchFamily="34" charset="0"/>
              </a:rPr>
              <a:t>loaded or moved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altLang="zh-CN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Calibri" pitchFamily="34" charset="0"/>
                <a:sym typeface="Arial" pitchFamily="34" charset="0"/>
              </a:rPr>
              <a:t>Query mode </a:t>
            </a:r>
            <a:r>
              <a:rPr lang="en-US" altLang="zh-CN">
                <a:latin typeface="Calibri" pitchFamily="34" charset="0"/>
                <a:sym typeface="Arial" pitchFamily="34" charset="0"/>
              </a:rPr>
              <a:t>for data warehousing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altLang="zh-CN">
                <a:latin typeface="Calibri" pitchFamily="34" charset="0"/>
                <a:sym typeface="Arial" pitchFamily="34" charset="0"/>
              </a:rPr>
              <a:t>Typical 10X compression ratios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altLang="zh-CN">
                <a:latin typeface="Calibri" pitchFamily="34" charset="0"/>
                <a:sym typeface="Arial" pitchFamily="34" charset="0"/>
              </a:rPr>
              <a:t>Scans improve accordingly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altLang="zh-CN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Calibri" pitchFamily="34" charset="0"/>
                <a:sym typeface="Arial" pitchFamily="34" charset="0"/>
              </a:rPr>
              <a:t>Archival mode </a:t>
            </a:r>
            <a:r>
              <a:rPr lang="en-US" altLang="zh-CN">
                <a:latin typeface="Calibri" pitchFamily="34" charset="0"/>
                <a:sym typeface="Arial" pitchFamily="34" charset="0"/>
              </a:rPr>
              <a:t>for old data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altLang="zh-CN">
                <a:latin typeface="Calibri" pitchFamily="34" charset="0"/>
                <a:sym typeface="Arial" pitchFamily="34" charset="0"/>
              </a:rPr>
              <a:t>Typical 15- 50X compression ratios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endParaRPr lang="en-US" altLang="zh-CN">
              <a:latin typeface="Calibri" pitchFamily="34" charset="0"/>
            </a:endParaRP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Sun Oracle Exadata Storage Server</a:t>
            </a:r>
            <a:br>
              <a:rPr lang="en-US" altLang="zh-CN" smtClean="0"/>
            </a:br>
            <a:r>
              <a:rPr lang="en-US" altLang="zh-CN" sz="240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Hybrid Columnar Compression</a:t>
            </a:r>
            <a:endParaRPr lang="en-US" altLang="zh-CN" smtClean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  <p:pic>
        <p:nvPicPr>
          <p:cNvPr id="30724" name="Picture 10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5" y="4576763"/>
            <a:ext cx="130016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5" name="Group 371"/>
          <p:cNvGrpSpPr>
            <a:grpSpLocks/>
          </p:cNvGrpSpPr>
          <p:nvPr/>
        </p:nvGrpSpPr>
        <p:grpSpPr bwMode="auto">
          <a:xfrm>
            <a:off x="4143375" y="1574800"/>
            <a:ext cx="3705225" cy="1522413"/>
            <a:chOff x="437558" y="2210446"/>
            <a:chExt cx="3705817" cy="1521342"/>
          </a:xfrm>
        </p:grpSpPr>
        <p:grpSp>
          <p:nvGrpSpPr>
            <p:cNvPr id="30843" name="Group 369"/>
            <p:cNvGrpSpPr>
              <a:grpSpLocks/>
            </p:cNvGrpSpPr>
            <p:nvPr/>
          </p:nvGrpSpPr>
          <p:grpSpPr bwMode="auto">
            <a:xfrm>
              <a:off x="437558" y="2210446"/>
              <a:ext cx="1875430" cy="964287"/>
              <a:chOff x="437558" y="1592646"/>
              <a:chExt cx="1875430" cy="964287"/>
            </a:xfrm>
          </p:grpSpPr>
          <p:sp>
            <p:nvSpPr>
              <p:cNvPr id="35" name="Rectangle 34"/>
              <p:cNvSpPr/>
              <p:nvPr/>
            </p:nvSpPr>
            <p:spPr bwMode="auto">
              <a:xfrm>
                <a:off x="437558" y="1592646"/>
                <a:ext cx="1875430" cy="964287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463834" y="1655708"/>
                <a:ext cx="493983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978838" y="1655708"/>
                <a:ext cx="246992" cy="94592"/>
              </a:xfrm>
              <a:prstGeom prst="rect">
                <a:avLst/>
              </a:prstGeom>
              <a:gradFill flip="none" rotWithShape="1">
                <a:gsLst>
                  <a:gs pos="0">
                    <a:srgbClr xmlns:mc="http://schemas.openxmlformats.org/markup-compatibility/2006" xmlns:a14="http://schemas.microsoft.com/office/drawing/2010/main" val="FFFF00" mc:Ignorable=""/>
                  </a:gs>
                  <a:gs pos="100000">
                    <a:srgbClr xmlns:mc="http://schemas.openxmlformats.org/markup-compatibility/2006" xmlns:a14="http://schemas.microsoft.com/office/drawing/2010/main" val="FFFFFF" mc:Ignorable=""/>
                  </a:gs>
                </a:gsLst>
                <a:lin ang="0" scaled="1"/>
                <a:tileRect/>
              </a:gradFill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262600" y="1655708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1684983" y="1655708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099482" y="1655708"/>
                <a:ext cx="192469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463834" y="1766067"/>
                <a:ext cx="493983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978838" y="1766067"/>
                <a:ext cx="246992" cy="94592"/>
              </a:xfrm>
              <a:prstGeom prst="rect">
                <a:avLst/>
              </a:prstGeom>
              <a:gradFill flip="none" rotWithShape="1">
                <a:gsLst>
                  <a:gs pos="0">
                    <a:srgbClr xmlns:mc="http://schemas.openxmlformats.org/markup-compatibility/2006" xmlns:a14="http://schemas.microsoft.com/office/drawing/2010/main" val="FFFF00" mc:Ignorable=""/>
                  </a:gs>
                  <a:gs pos="100000">
                    <a:srgbClr xmlns:mc="http://schemas.openxmlformats.org/markup-compatibility/2006" xmlns:a14="http://schemas.microsoft.com/office/drawing/2010/main" val="FFFFFF" mc:Ignorable=""/>
                  </a:gs>
                </a:gsLst>
                <a:lin ang="0" scaled="1"/>
                <a:tileRect/>
              </a:gradFill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262600" y="1766067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1684983" y="1766067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2099482" y="1766067"/>
                <a:ext cx="192469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463834" y="1884311"/>
                <a:ext cx="493983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978838" y="1884311"/>
                <a:ext cx="246992" cy="9459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xmlns:mc="http://schemas.openxmlformats.org/markup-compatibility/2006" xmlns:a14="http://schemas.microsoft.com/office/drawing/2010/main" val="FFFFFF" mc:Ignorable=""/>
                  </a:gs>
                </a:gsLst>
                <a:lin ang="0" scaled="1"/>
                <a:tileRect/>
              </a:gradFill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463834" y="1997291"/>
                <a:ext cx="493983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978838" y="1997291"/>
                <a:ext cx="246992" cy="94592"/>
              </a:xfrm>
              <a:prstGeom prst="rect">
                <a:avLst/>
              </a:prstGeom>
              <a:gradFill flip="none" rotWithShape="1">
                <a:gsLst>
                  <a:gs pos="0">
                    <a:srgbClr xmlns:mc="http://schemas.openxmlformats.org/markup-compatibility/2006" xmlns:a14="http://schemas.microsoft.com/office/drawing/2010/main" val="FFFF00" mc:Ignorable=""/>
                  </a:gs>
                  <a:gs pos="100000">
                    <a:srgbClr xmlns:mc="http://schemas.openxmlformats.org/markup-compatibility/2006" xmlns:a14="http://schemas.microsoft.com/office/drawing/2010/main" val="FFFFFF" mc:Ignorable=""/>
                  </a:gs>
                </a:gsLst>
                <a:lin ang="0" scaled="1"/>
                <a:tileRect/>
              </a:gradFill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463834" y="2112914"/>
                <a:ext cx="493983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978838" y="2112914"/>
                <a:ext cx="246992" cy="94592"/>
              </a:xfrm>
              <a:prstGeom prst="rect">
                <a:avLst/>
              </a:prstGeom>
              <a:gradFill flip="none" rotWithShape="1">
                <a:gsLst>
                  <a:gs pos="0">
                    <a:srgbClr xmlns:mc="http://schemas.openxmlformats.org/markup-compatibility/2006" xmlns:a14="http://schemas.microsoft.com/office/drawing/2010/main" val="FFFF00" mc:Ignorable=""/>
                  </a:gs>
                  <a:gs pos="100000">
                    <a:srgbClr xmlns:mc="http://schemas.openxmlformats.org/markup-compatibility/2006" xmlns:a14="http://schemas.microsoft.com/office/drawing/2010/main" val="FFFFFF" mc:Ignorable=""/>
                  </a:gs>
                </a:gsLst>
                <a:lin ang="0" scaled="1"/>
                <a:tileRect/>
              </a:gradFill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463834" y="2228518"/>
                <a:ext cx="493983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978838" y="2228518"/>
                <a:ext cx="246992" cy="94592"/>
              </a:xfrm>
              <a:prstGeom prst="rect">
                <a:avLst/>
              </a:prstGeom>
              <a:gradFill flip="none" rotWithShape="1">
                <a:gsLst>
                  <a:gs pos="0">
                    <a:srgbClr xmlns:mc="http://schemas.openxmlformats.org/markup-compatibility/2006" xmlns:a14="http://schemas.microsoft.com/office/drawing/2010/main" val="FFFF00" mc:Ignorable=""/>
                  </a:gs>
                  <a:gs pos="100000">
                    <a:srgbClr xmlns:mc="http://schemas.openxmlformats.org/markup-compatibility/2006" xmlns:a14="http://schemas.microsoft.com/office/drawing/2010/main" val="FFFFFF" mc:Ignorable=""/>
                  </a:gs>
                </a:gsLst>
                <a:lin ang="0" scaled="1"/>
                <a:tileRect/>
              </a:gradFill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463834" y="2333620"/>
                <a:ext cx="493983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>
                <a:off x="978838" y="2333620"/>
                <a:ext cx="246992" cy="94592"/>
              </a:xfrm>
              <a:prstGeom prst="rect">
                <a:avLst/>
              </a:prstGeom>
              <a:gradFill flip="none" rotWithShape="1">
                <a:gsLst>
                  <a:gs pos="0">
                    <a:srgbClr xmlns:mc="http://schemas.openxmlformats.org/markup-compatibility/2006" xmlns:a14="http://schemas.microsoft.com/office/drawing/2010/main" val="008000" mc:Ignorable=""/>
                  </a:gs>
                  <a:gs pos="100000">
                    <a:srgbClr xmlns:mc="http://schemas.openxmlformats.org/markup-compatibility/2006" xmlns:a14="http://schemas.microsoft.com/office/drawing/2010/main" val="FFFFFF" mc:Ignorable=""/>
                  </a:gs>
                </a:gsLst>
                <a:lin ang="0" scaled="1"/>
                <a:tileRect/>
              </a:gradFill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 bwMode="auto">
              <a:xfrm>
                <a:off x="463834" y="2443978"/>
                <a:ext cx="493983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978838" y="2443978"/>
                <a:ext cx="246992" cy="94592"/>
              </a:xfrm>
              <a:prstGeom prst="rect">
                <a:avLst/>
              </a:prstGeom>
              <a:gradFill flip="none" rotWithShape="1">
                <a:gsLst>
                  <a:gs pos="0">
                    <a:srgbClr xmlns:mc="http://schemas.openxmlformats.org/markup-compatibility/2006" xmlns:a14="http://schemas.microsoft.com/office/drawing/2010/main" val="008000" mc:Ignorable=""/>
                  </a:gs>
                  <a:gs pos="100000">
                    <a:srgbClr xmlns:mc="http://schemas.openxmlformats.org/markup-compatibility/2006" xmlns:a14="http://schemas.microsoft.com/office/drawing/2010/main" val="FFFFFF" mc:Ignorable=""/>
                  </a:gs>
                </a:gsLst>
                <a:lin ang="0" scaled="1"/>
                <a:tileRect/>
              </a:gradFill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 bwMode="auto">
              <a:xfrm>
                <a:off x="1262600" y="1884311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 bwMode="auto">
              <a:xfrm>
                <a:off x="1684983" y="1884311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 bwMode="auto">
              <a:xfrm>
                <a:off x="2099482" y="1884311"/>
                <a:ext cx="192469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 bwMode="auto">
              <a:xfrm>
                <a:off x="1262600" y="1997291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 bwMode="auto">
              <a:xfrm>
                <a:off x="1684983" y="1997291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 bwMode="auto">
              <a:xfrm>
                <a:off x="2099482" y="1997291"/>
                <a:ext cx="192469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 bwMode="auto">
              <a:xfrm>
                <a:off x="1262600" y="2112914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 bwMode="auto">
              <a:xfrm>
                <a:off x="1684983" y="2112914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 bwMode="auto">
              <a:xfrm>
                <a:off x="2099482" y="2112914"/>
                <a:ext cx="192469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 bwMode="auto">
              <a:xfrm>
                <a:off x="1262600" y="2228518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46" name="Rectangle 245"/>
              <p:cNvSpPr/>
              <p:nvPr/>
            </p:nvSpPr>
            <p:spPr bwMode="auto">
              <a:xfrm>
                <a:off x="1684983" y="2228518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 bwMode="auto">
              <a:xfrm>
                <a:off x="2099482" y="2228518"/>
                <a:ext cx="192469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 bwMode="auto">
              <a:xfrm>
                <a:off x="1262600" y="2333620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 bwMode="auto">
              <a:xfrm>
                <a:off x="1684983" y="2333620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 bwMode="auto">
              <a:xfrm>
                <a:off x="2099482" y="2333620"/>
                <a:ext cx="192469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 bwMode="auto">
              <a:xfrm>
                <a:off x="1262600" y="2443978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 bwMode="auto">
              <a:xfrm>
                <a:off x="1684983" y="2443978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 bwMode="auto">
              <a:xfrm>
                <a:off x="2099482" y="2443978"/>
                <a:ext cx="192469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30844" name="Group 368"/>
            <p:cNvGrpSpPr>
              <a:grpSpLocks/>
            </p:cNvGrpSpPr>
            <p:nvPr/>
          </p:nvGrpSpPr>
          <p:grpSpPr bwMode="auto">
            <a:xfrm>
              <a:off x="1375273" y="2445958"/>
              <a:ext cx="1875430" cy="964287"/>
              <a:chOff x="437558" y="2583246"/>
              <a:chExt cx="1875430" cy="964287"/>
            </a:xfrm>
          </p:grpSpPr>
          <p:sp>
            <p:nvSpPr>
              <p:cNvPr id="256" name="Rectangle 255"/>
              <p:cNvSpPr/>
              <p:nvPr/>
            </p:nvSpPr>
            <p:spPr bwMode="auto">
              <a:xfrm>
                <a:off x="437558" y="2583246"/>
                <a:ext cx="1875430" cy="964287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 bwMode="auto">
              <a:xfrm>
                <a:off x="463834" y="2646308"/>
                <a:ext cx="493983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 bwMode="auto">
              <a:xfrm>
                <a:off x="978838" y="2646308"/>
                <a:ext cx="246992" cy="9459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xmlns:mc="http://schemas.openxmlformats.org/markup-compatibility/2006" xmlns:a14="http://schemas.microsoft.com/office/drawing/2010/main" val="FFFFFF" mc:Ignorable=""/>
                  </a:gs>
                </a:gsLst>
                <a:lin ang="0" scaled="1"/>
                <a:tileRect/>
              </a:gradFill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 bwMode="auto">
              <a:xfrm>
                <a:off x="1262600" y="2646308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 bwMode="auto">
              <a:xfrm>
                <a:off x="1684983" y="2646308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 bwMode="auto">
              <a:xfrm>
                <a:off x="2099482" y="2646308"/>
                <a:ext cx="192469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 bwMode="auto">
              <a:xfrm>
                <a:off x="463834" y="2756667"/>
                <a:ext cx="493983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 bwMode="auto">
              <a:xfrm>
                <a:off x="978838" y="2756667"/>
                <a:ext cx="246992" cy="9459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xmlns:mc="http://schemas.openxmlformats.org/markup-compatibility/2006" xmlns:a14="http://schemas.microsoft.com/office/drawing/2010/main" val="FFFFFF" mc:Ignorable=""/>
                  </a:gs>
                </a:gsLst>
                <a:lin ang="0" scaled="1"/>
                <a:tileRect/>
              </a:gradFill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 bwMode="auto">
              <a:xfrm>
                <a:off x="1262600" y="2756667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 bwMode="auto">
              <a:xfrm>
                <a:off x="1684983" y="2756667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66" name="Rectangle 265"/>
              <p:cNvSpPr/>
              <p:nvPr/>
            </p:nvSpPr>
            <p:spPr bwMode="auto">
              <a:xfrm>
                <a:off x="2099482" y="2756667"/>
                <a:ext cx="192469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67" name="Rectangle 266"/>
              <p:cNvSpPr/>
              <p:nvPr/>
            </p:nvSpPr>
            <p:spPr bwMode="auto">
              <a:xfrm>
                <a:off x="463834" y="2874911"/>
                <a:ext cx="493983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 bwMode="auto">
              <a:xfrm>
                <a:off x="978838" y="2874911"/>
                <a:ext cx="246992" cy="94592"/>
              </a:xfrm>
              <a:prstGeom prst="rect">
                <a:avLst/>
              </a:prstGeom>
              <a:gradFill flip="none" rotWithShape="1">
                <a:gsLst>
                  <a:gs pos="0">
                    <a:srgbClr xmlns:mc="http://schemas.openxmlformats.org/markup-compatibility/2006" xmlns:a14="http://schemas.microsoft.com/office/drawing/2010/main" val="FFFF00" mc:Ignorable=""/>
                  </a:gs>
                  <a:gs pos="100000">
                    <a:srgbClr xmlns:mc="http://schemas.openxmlformats.org/markup-compatibility/2006" xmlns:a14="http://schemas.microsoft.com/office/drawing/2010/main" val="FFFFFF" mc:Ignorable=""/>
                  </a:gs>
                </a:gsLst>
                <a:lin ang="0" scaled="1"/>
                <a:tileRect/>
              </a:gradFill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 bwMode="auto">
              <a:xfrm>
                <a:off x="463834" y="2987891"/>
                <a:ext cx="493983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70" name="Rectangle 269"/>
              <p:cNvSpPr/>
              <p:nvPr/>
            </p:nvSpPr>
            <p:spPr bwMode="auto">
              <a:xfrm>
                <a:off x="978838" y="2987891"/>
                <a:ext cx="246992" cy="94592"/>
              </a:xfrm>
              <a:prstGeom prst="rect">
                <a:avLst/>
              </a:prstGeom>
              <a:gradFill flip="none" rotWithShape="1">
                <a:gsLst>
                  <a:gs pos="0">
                    <a:srgbClr xmlns:mc="http://schemas.openxmlformats.org/markup-compatibility/2006" xmlns:a14="http://schemas.microsoft.com/office/drawing/2010/main" val="FFFF00" mc:Ignorable=""/>
                  </a:gs>
                  <a:gs pos="100000">
                    <a:srgbClr xmlns:mc="http://schemas.openxmlformats.org/markup-compatibility/2006" xmlns:a14="http://schemas.microsoft.com/office/drawing/2010/main" val="FFFFFF" mc:Ignorable=""/>
                  </a:gs>
                </a:gsLst>
                <a:lin ang="0" scaled="1"/>
                <a:tileRect/>
              </a:gradFill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 bwMode="auto">
              <a:xfrm>
                <a:off x="463834" y="3103514"/>
                <a:ext cx="493983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 bwMode="auto">
              <a:xfrm>
                <a:off x="978838" y="3103514"/>
                <a:ext cx="246992" cy="94592"/>
              </a:xfrm>
              <a:prstGeom prst="rect">
                <a:avLst/>
              </a:prstGeom>
              <a:gradFill flip="none" rotWithShape="1">
                <a:gsLst>
                  <a:gs pos="0">
                    <a:srgbClr xmlns:mc="http://schemas.openxmlformats.org/markup-compatibility/2006" xmlns:a14="http://schemas.microsoft.com/office/drawing/2010/main" val="008000" mc:Ignorable=""/>
                  </a:gs>
                  <a:gs pos="100000">
                    <a:srgbClr xmlns:mc="http://schemas.openxmlformats.org/markup-compatibility/2006" xmlns:a14="http://schemas.microsoft.com/office/drawing/2010/main" val="FFFFFF" mc:Ignorable=""/>
                  </a:gs>
                </a:gsLst>
                <a:lin ang="0" scaled="1"/>
                <a:tileRect/>
              </a:gradFill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73" name="Rectangle 272"/>
              <p:cNvSpPr/>
              <p:nvPr/>
            </p:nvSpPr>
            <p:spPr bwMode="auto">
              <a:xfrm>
                <a:off x="463834" y="3219118"/>
                <a:ext cx="493983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74" name="Rectangle 273"/>
              <p:cNvSpPr/>
              <p:nvPr/>
            </p:nvSpPr>
            <p:spPr bwMode="auto">
              <a:xfrm>
                <a:off x="978838" y="3219118"/>
                <a:ext cx="246992" cy="94592"/>
              </a:xfrm>
              <a:prstGeom prst="rect">
                <a:avLst/>
              </a:prstGeom>
              <a:gradFill flip="none" rotWithShape="1">
                <a:gsLst>
                  <a:gs pos="0">
                    <a:srgbClr xmlns:mc="http://schemas.openxmlformats.org/markup-compatibility/2006" xmlns:a14="http://schemas.microsoft.com/office/drawing/2010/main" val="008000" mc:Ignorable=""/>
                  </a:gs>
                  <a:gs pos="100000">
                    <a:srgbClr xmlns:mc="http://schemas.openxmlformats.org/markup-compatibility/2006" xmlns:a14="http://schemas.microsoft.com/office/drawing/2010/main" val="FFFFFF" mc:Ignorable=""/>
                  </a:gs>
                </a:gsLst>
                <a:lin ang="0" scaled="1"/>
                <a:tileRect/>
              </a:gradFill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75" name="Rectangle 274"/>
              <p:cNvSpPr/>
              <p:nvPr/>
            </p:nvSpPr>
            <p:spPr bwMode="auto">
              <a:xfrm>
                <a:off x="463834" y="3324220"/>
                <a:ext cx="493983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76" name="Rectangle 275"/>
              <p:cNvSpPr/>
              <p:nvPr/>
            </p:nvSpPr>
            <p:spPr bwMode="auto">
              <a:xfrm>
                <a:off x="978838" y="3324220"/>
                <a:ext cx="246992" cy="94592"/>
              </a:xfrm>
              <a:prstGeom prst="rect">
                <a:avLst/>
              </a:prstGeom>
              <a:gradFill flip="none" rotWithShape="1">
                <a:gsLst>
                  <a:gs pos="0">
                    <a:srgbClr xmlns:mc="http://schemas.openxmlformats.org/markup-compatibility/2006" xmlns:a14="http://schemas.microsoft.com/office/drawing/2010/main" val="FFFF00" mc:Ignorable=""/>
                  </a:gs>
                  <a:gs pos="100000">
                    <a:srgbClr xmlns:mc="http://schemas.openxmlformats.org/markup-compatibility/2006" xmlns:a14="http://schemas.microsoft.com/office/drawing/2010/main" val="FFFFFF" mc:Ignorable=""/>
                  </a:gs>
                </a:gsLst>
                <a:lin ang="0" scaled="1"/>
                <a:tileRect/>
              </a:gradFill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77" name="Rectangle 276"/>
              <p:cNvSpPr/>
              <p:nvPr/>
            </p:nvSpPr>
            <p:spPr bwMode="auto">
              <a:xfrm>
                <a:off x="463834" y="3434578"/>
                <a:ext cx="493983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78" name="Rectangle 277"/>
              <p:cNvSpPr/>
              <p:nvPr/>
            </p:nvSpPr>
            <p:spPr bwMode="auto">
              <a:xfrm>
                <a:off x="978838" y="3434578"/>
                <a:ext cx="246992" cy="94592"/>
              </a:xfrm>
              <a:prstGeom prst="rect">
                <a:avLst/>
              </a:prstGeom>
              <a:gradFill flip="none" rotWithShape="1">
                <a:gsLst>
                  <a:gs pos="0">
                    <a:srgbClr xmlns:mc="http://schemas.openxmlformats.org/markup-compatibility/2006" xmlns:a14="http://schemas.microsoft.com/office/drawing/2010/main" val="FFFF00" mc:Ignorable=""/>
                  </a:gs>
                  <a:gs pos="100000">
                    <a:srgbClr xmlns:mc="http://schemas.openxmlformats.org/markup-compatibility/2006" xmlns:a14="http://schemas.microsoft.com/office/drawing/2010/main" val="FFFFFF" mc:Ignorable=""/>
                  </a:gs>
                </a:gsLst>
                <a:lin ang="0" scaled="1"/>
                <a:tileRect/>
              </a:gradFill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79" name="Rectangle 278"/>
              <p:cNvSpPr/>
              <p:nvPr/>
            </p:nvSpPr>
            <p:spPr bwMode="auto">
              <a:xfrm>
                <a:off x="1262600" y="2874911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 bwMode="auto">
              <a:xfrm>
                <a:off x="1684983" y="2874911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81" name="Rectangle 280"/>
              <p:cNvSpPr/>
              <p:nvPr/>
            </p:nvSpPr>
            <p:spPr bwMode="auto">
              <a:xfrm>
                <a:off x="2099482" y="2874911"/>
                <a:ext cx="192469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82" name="Rectangle 281"/>
              <p:cNvSpPr/>
              <p:nvPr/>
            </p:nvSpPr>
            <p:spPr bwMode="auto">
              <a:xfrm>
                <a:off x="1262600" y="2987891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83" name="Rectangle 282"/>
              <p:cNvSpPr/>
              <p:nvPr/>
            </p:nvSpPr>
            <p:spPr bwMode="auto">
              <a:xfrm>
                <a:off x="1684983" y="2987891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84" name="Rectangle 283"/>
              <p:cNvSpPr/>
              <p:nvPr/>
            </p:nvSpPr>
            <p:spPr bwMode="auto">
              <a:xfrm>
                <a:off x="2099482" y="2987891"/>
                <a:ext cx="192469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85" name="Rectangle 284"/>
              <p:cNvSpPr/>
              <p:nvPr/>
            </p:nvSpPr>
            <p:spPr bwMode="auto">
              <a:xfrm>
                <a:off x="1262600" y="3103514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86" name="Rectangle 285"/>
              <p:cNvSpPr/>
              <p:nvPr/>
            </p:nvSpPr>
            <p:spPr bwMode="auto">
              <a:xfrm>
                <a:off x="1684983" y="3103514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87" name="Rectangle 286"/>
              <p:cNvSpPr/>
              <p:nvPr/>
            </p:nvSpPr>
            <p:spPr bwMode="auto">
              <a:xfrm>
                <a:off x="2099482" y="3103514"/>
                <a:ext cx="192469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88" name="Rectangle 287"/>
              <p:cNvSpPr/>
              <p:nvPr/>
            </p:nvSpPr>
            <p:spPr bwMode="auto">
              <a:xfrm>
                <a:off x="1262600" y="3219118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89" name="Rectangle 288"/>
              <p:cNvSpPr/>
              <p:nvPr/>
            </p:nvSpPr>
            <p:spPr bwMode="auto">
              <a:xfrm>
                <a:off x="1684983" y="3219118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90" name="Rectangle 289"/>
              <p:cNvSpPr/>
              <p:nvPr/>
            </p:nvSpPr>
            <p:spPr bwMode="auto">
              <a:xfrm>
                <a:off x="2099482" y="3219118"/>
                <a:ext cx="192469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91" name="Rectangle 290"/>
              <p:cNvSpPr/>
              <p:nvPr/>
            </p:nvSpPr>
            <p:spPr bwMode="auto">
              <a:xfrm>
                <a:off x="1262600" y="3324220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92" name="Rectangle 291"/>
              <p:cNvSpPr/>
              <p:nvPr/>
            </p:nvSpPr>
            <p:spPr bwMode="auto">
              <a:xfrm>
                <a:off x="1684983" y="3324220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93" name="Rectangle 292"/>
              <p:cNvSpPr/>
              <p:nvPr/>
            </p:nvSpPr>
            <p:spPr bwMode="auto">
              <a:xfrm>
                <a:off x="2099482" y="3324220"/>
                <a:ext cx="192469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94" name="Rectangle 293"/>
              <p:cNvSpPr/>
              <p:nvPr/>
            </p:nvSpPr>
            <p:spPr bwMode="auto">
              <a:xfrm>
                <a:off x="1262600" y="3434578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 bwMode="auto">
              <a:xfrm>
                <a:off x="1684983" y="3434578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 bwMode="auto">
              <a:xfrm>
                <a:off x="2099482" y="3434578"/>
                <a:ext cx="192469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30845" name="Group 367"/>
            <p:cNvGrpSpPr>
              <a:grpSpLocks/>
            </p:cNvGrpSpPr>
            <p:nvPr/>
          </p:nvGrpSpPr>
          <p:grpSpPr bwMode="auto">
            <a:xfrm>
              <a:off x="2267945" y="2767501"/>
              <a:ext cx="1875430" cy="964287"/>
              <a:chOff x="437558" y="3556910"/>
              <a:chExt cx="1875430" cy="964287"/>
            </a:xfrm>
          </p:grpSpPr>
          <p:sp>
            <p:nvSpPr>
              <p:cNvPr id="298" name="Rectangle 297"/>
              <p:cNvSpPr/>
              <p:nvPr/>
            </p:nvSpPr>
            <p:spPr bwMode="auto">
              <a:xfrm>
                <a:off x="437558" y="3556910"/>
                <a:ext cx="1875430" cy="964287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99" name="Rectangle 298"/>
              <p:cNvSpPr/>
              <p:nvPr/>
            </p:nvSpPr>
            <p:spPr bwMode="auto">
              <a:xfrm>
                <a:off x="463834" y="3619972"/>
                <a:ext cx="493983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00" name="Rectangle 299"/>
              <p:cNvSpPr/>
              <p:nvPr/>
            </p:nvSpPr>
            <p:spPr bwMode="auto">
              <a:xfrm>
                <a:off x="978838" y="3619972"/>
                <a:ext cx="246992" cy="94592"/>
              </a:xfrm>
              <a:prstGeom prst="rect">
                <a:avLst/>
              </a:prstGeom>
              <a:gradFill flip="none" rotWithShape="1">
                <a:gsLst>
                  <a:gs pos="0">
                    <a:srgbClr xmlns:mc="http://schemas.openxmlformats.org/markup-compatibility/2006" xmlns:a14="http://schemas.microsoft.com/office/drawing/2010/main" val="FFFF00" mc:Ignorable=""/>
                  </a:gs>
                  <a:gs pos="100000">
                    <a:srgbClr xmlns:mc="http://schemas.openxmlformats.org/markup-compatibility/2006" xmlns:a14="http://schemas.microsoft.com/office/drawing/2010/main" val="FFFFFF" mc:Ignorable=""/>
                  </a:gs>
                </a:gsLst>
                <a:lin ang="0" scaled="1"/>
                <a:tileRect/>
              </a:gradFill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01" name="Rectangle 300"/>
              <p:cNvSpPr/>
              <p:nvPr/>
            </p:nvSpPr>
            <p:spPr bwMode="auto">
              <a:xfrm>
                <a:off x="1262600" y="3619972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02" name="Rectangle 301"/>
              <p:cNvSpPr/>
              <p:nvPr/>
            </p:nvSpPr>
            <p:spPr bwMode="auto">
              <a:xfrm>
                <a:off x="1684983" y="3619972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03" name="Rectangle 302"/>
              <p:cNvSpPr/>
              <p:nvPr/>
            </p:nvSpPr>
            <p:spPr bwMode="auto">
              <a:xfrm>
                <a:off x="2099482" y="3619972"/>
                <a:ext cx="192469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04" name="Rectangle 303"/>
              <p:cNvSpPr/>
              <p:nvPr/>
            </p:nvSpPr>
            <p:spPr bwMode="auto">
              <a:xfrm>
                <a:off x="463834" y="3730331"/>
                <a:ext cx="493983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05" name="Rectangle 304"/>
              <p:cNvSpPr/>
              <p:nvPr/>
            </p:nvSpPr>
            <p:spPr bwMode="auto">
              <a:xfrm>
                <a:off x="978838" y="3730331"/>
                <a:ext cx="246992" cy="9459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xmlns:mc="http://schemas.openxmlformats.org/markup-compatibility/2006" xmlns:a14="http://schemas.microsoft.com/office/drawing/2010/main" val="FFFFFF" mc:Ignorable=""/>
                  </a:gs>
                </a:gsLst>
                <a:lin ang="0" scaled="1"/>
                <a:tileRect/>
              </a:gradFill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06" name="Rectangle 305"/>
              <p:cNvSpPr/>
              <p:nvPr/>
            </p:nvSpPr>
            <p:spPr bwMode="auto">
              <a:xfrm>
                <a:off x="1262600" y="3730331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07" name="Rectangle 306"/>
              <p:cNvSpPr/>
              <p:nvPr/>
            </p:nvSpPr>
            <p:spPr bwMode="auto">
              <a:xfrm>
                <a:off x="1684983" y="3730331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08" name="Rectangle 307"/>
              <p:cNvSpPr/>
              <p:nvPr/>
            </p:nvSpPr>
            <p:spPr bwMode="auto">
              <a:xfrm>
                <a:off x="2099482" y="3730331"/>
                <a:ext cx="192469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09" name="Rectangle 308"/>
              <p:cNvSpPr/>
              <p:nvPr/>
            </p:nvSpPr>
            <p:spPr bwMode="auto">
              <a:xfrm>
                <a:off x="463834" y="3848575"/>
                <a:ext cx="493983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10" name="Rectangle 309"/>
              <p:cNvSpPr/>
              <p:nvPr/>
            </p:nvSpPr>
            <p:spPr bwMode="auto">
              <a:xfrm>
                <a:off x="978838" y="3848575"/>
                <a:ext cx="246992" cy="9459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xmlns:mc="http://schemas.openxmlformats.org/markup-compatibility/2006" xmlns:a14="http://schemas.microsoft.com/office/drawing/2010/main" val="FFFFFF" mc:Ignorable=""/>
                  </a:gs>
                </a:gsLst>
                <a:lin ang="0" scaled="1"/>
                <a:tileRect/>
              </a:gradFill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11" name="Rectangle 310"/>
              <p:cNvSpPr/>
              <p:nvPr/>
            </p:nvSpPr>
            <p:spPr bwMode="auto">
              <a:xfrm>
                <a:off x="463834" y="3961555"/>
                <a:ext cx="493983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12" name="Rectangle 311"/>
              <p:cNvSpPr/>
              <p:nvPr/>
            </p:nvSpPr>
            <p:spPr bwMode="auto">
              <a:xfrm>
                <a:off x="978838" y="3961555"/>
                <a:ext cx="246992" cy="94592"/>
              </a:xfrm>
              <a:prstGeom prst="rect">
                <a:avLst/>
              </a:prstGeom>
              <a:gradFill flip="none" rotWithShape="1">
                <a:gsLst>
                  <a:gs pos="0">
                    <a:srgbClr xmlns:mc="http://schemas.openxmlformats.org/markup-compatibility/2006" xmlns:a14="http://schemas.microsoft.com/office/drawing/2010/main" val="008000" mc:Ignorable=""/>
                  </a:gs>
                  <a:gs pos="100000">
                    <a:srgbClr xmlns:mc="http://schemas.openxmlformats.org/markup-compatibility/2006" xmlns:a14="http://schemas.microsoft.com/office/drawing/2010/main" val="FFFFFF" mc:Ignorable=""/>
                  </a:gs>
                </a:gsLst>
                <a:lin ang="0" scaled="1"/>
                <a:tileRect/>
              </a:gradFill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 bwMode="auto">
              <a:xfrm>
                <a:off x="463834" y="4077178"/>
                <a:ext cx="493983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14" name="Rectangle 313"/>
              <p:cNvSpPr/>
              <p:nvPr/>
            </p:nvSpPr>
            <p:spPr bwMode="auto">
              <a:xfrm>
                <a:off x="978838" y="4077178"/>
                <a:ext cx="246992" cy="9459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xmlns:mc="http://schemas.openxmlformats.org/markup-compatibility/2006" xmlns:a14="http://schemas.microsoft.com/office/drawing/2010/main" val="FFFFFF" mc:Ignorable=""/>
                  </a:gs>
                </a:gsLst>
                <a:lin ang="0" scaled="1"/>
                <a:tileRect/>
              </a:gradFill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15" name="Rectangle 314"/>
              <p:cNvSpPr/>
              <p:nvPr/>
            </p:nvSpPr>
            <p:spPr bwMode="auto">
              <a:xfrm>
                <a:off x="463834" y="4192782"/>
                <a:ext cx="493983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16" name="Rectangle 315"/>
              <p:cNvSpPr/>
              <p:nvPr/>
            </p:nvSpPr>
            <p:spPr bwMode="auto">
              <a:xfrm>
                <a:off x="978838" y="4192782"/>
                <a:ext cx="246992" cy="9459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xmlns:mc="http://schemas.openxmlformats.org/markup-compatibility/2006" xmlns:a14="http://schemas.microsoft.com/office/drawing/2010/main" val="FFFFFF" mc:Ignorable=""/>
                  </a:gs>
                </a:gsLst>
                <a:lin ang="0" scaled="1"/>
                <a:tileRect/>
              </a:gradFill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17" name="Rectangle 316"/>
              <p:cNvSpPr/>
              <p:nvPr/>
            </p:nvSpPr>
            <p:spPr bwMode="auto">
              <a:xfrm>
                <a:off x="463834" y="4297884"/>
                <a:ext cx="493983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18" name="Rectangle 317"/>
              <p:cNvSpPr/>
              <p:nvPr/>
            </p:nvSpPr>
            <p:spPr bwMode="auto">
              <a:xfrm>
                <a:off x="978838" y="4297884"/>
                <a:ext cx="246992" cy="94592"/>
              </a:xfrm>
              <a:prstGeom prst="rect">
                <a:avLst/>
              </a:prstGeom>
              <a:gradFill flip="none" rotWithShape="1">
                <a:gsLst>
                  <a:gs pos="0">
                    <a:srgbClr xmlns:mc="http://schemas.openxmlformats.org/markup-compatibility/2006" xmlns:a14="http://schemas.microsoft.com/office/drawing/2010/main" val="FFFF00" mc:Ignorable=""/>
                  </a:gs>
                  <a:gs pos="100000">
                    <a:srgbClr xmlns:mc="http://schemas.openxmlformats.org/markup-compatibility/2006" xmlns:a14="http://schemas.microsoft.com/office/drawing/2010/main" val="FFFFFF" mc:Ignorable=""/>
                  </a:gs>
                </a:gsLst>
                <a:lin ang="0" scaled="1"/>
                <a:tileRect/>
              </a:gradFill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19" name="Rectangle 318"/>
              <p:cNvSpPr/>
              <p:nvPr/>
            </p:nvSpPr>
            <p:spPr bwMode="auto">
              <a:xfrm>
                <a:off x="463834" y="4408242"/>
                <a:ext cx="493983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20" name="Rectangle 319"/>
              <p:cNvSpPr/>
              <p:nvPr/>
            </p:nvSpPr>
            <p:spPr bwMode="auto">
              <a:xfrm>
                <a:off x="978838" y="4408242"/>
                <a:ext cx="246992" cy="94592"/>
              </a:xfrm>
              <a:prstGeom prst="rect">
                <a:avLst/>
              </a:prstGeom>
              <a:gradFill flip="none" rotWithShape="1">
                <a:gsLst>
                  <a:gs pos="0">
                    <a:srgbClr xmlns:mc="http://schemas.openxmlformats.org/markup-compatibility/2006" xmlns:a14="http://schemas.microsoft.com/office/drawing/2010/main" val="FFFF00" mc:Ignorable=""/>
                  </a:gs>
                  <a:gs pos="100000">
                    <a:srgbClr xmlns:mc="http://schemas.openxmlformats.org/markup-compatibility/2006" xmlns:a14="http://schemas.microsoft.com/office/drawing/2010/main" val="FFFFFF" mc:Ignorable=""/>
                  </a:gs>
                </a:gsLst>
                <a:lin ang="0" scaled="1"/>
                <a:tileRect/>
              </a:gradFill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21" name="Rectangle 320"/>
              <p:cNvSpPr/>
              <p:nvPr/>
            </p:nvSpPr>
            <p:spPr bwMode="auto">
              <a:xfrm>
                <a:off x="1262600" y="3848575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22" name="Rectangle 321"/>
              <p:cNvSpPr/>
              <p:nvPr/>
            </p:nvSpPr>
            <p:spPr bwMode="auto">
              <a:xfrm>
                <a:off x="1684983" y="3848575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23" name="Rectangle 322"/>
              <p:cNvSpPr/>
              <p:nvPr/>
            </p:nvSpPr>
            <p:spPr bwMode="auto">
              <a:xfrm>
                <a:off x="2099482" y="3848575"/>
                <a:ext cx="192469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24" name="Rectangle 323"/>
              <p:cNvSpPr/>
              <p:nvPr/>
            </p:nvSpPr>
            <p:spPr bwMode="auto">
              <a:xfrm>
                <a:off x="1262600" y="3961555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 bwMode="auto">
              <a:xfrm>
                <a:off x="1684983" y="3961555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26" name="Rectangle 325"/>
              <p:cNvSpPr/>
              <p:nvPr/>
            </p:nvSpPr>
            <p:spPr bwMode="auto">
              <a:xfrm>
                <a:off x="2099482" y="3961555"/>
                <a:ext cx="192469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27" name="Rectangle 326"/>
              <p:cNvSpPr/>
              <p:nvPr/>
            </p:nvSpPr>
            <p:spPr bwMode="auto">
              <a:xfrm>
                <a:off x="1262600" y="4077178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28" name="Rectangle 327"/>
              <p:cNvSpPr/>
              <p:nvPr/>
            </p:nvSpPr>
            <p:spPr bwMode="auto">
              <a:xfrm>
                <a:off x="1684983" y="4077178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29" name="Rectangle 328"/>
              <p:cNvSpPr/>
              <p:nvPr/>
            </p:nvSpPr>
            <p:spPr bwMode="auto">
              <a:xfrm>
                <a:off x="2099482" y="4077178"/>
                <a:ext cx="192469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30" name="Rectangle 329"/>
              <p:cNvSpPr/>
              <p:nvPr/>
            </p:nvSpPr>
            <p:spPr bwMode="auto">
              <a:xfrm>
                <a:off x="1262600" y="4192782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31" name="Rectangle 330"/>
              <p:cNvSpPr/>
              <p:nvPr/>
            </p:nvSpPr>
            <p:spPr bwMode="auto">
              <a:xfrm>
                <a:off x="1684983" y="4192782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32" name="Rectangle 331"/>
              <p:cNvSpPr/>
              <p:nvPr/>
            </p:nvSpPr>
            <p:spPr bwMode="auto">
              <a:xfrm>
                <a:off x="2099482" y="4192782"/>
                <a:ext cx="192469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 bwMode="auto">
              <a:xfrm>
                <a:off x="1262600" y="4297884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34" name="Rectangle 333"/>
              <p:cNvSpPr/>
              <p:nvPr/>
            </p:nvSpPr>
            <p:spPr bwMode="auto">
              <a:xfrm>
                <a:off x="1684983" y="4297884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35" name="Rectangle 334"/>
              <p:cNvSpPr/>
              <p:nvPr/>
            </p:nvSpPr>
            <p:spPr bwMode="auto">
              <a:xfrm>
                <a:off x="2099482" y="4297884"/>
                <a:ext cx="192469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36" name="Rectangle 335"/>
              <p:cNvSpPr/>
              <p:nvPr/>
            </p:nvSpPr>
            <p:spPr bwMode="auto">
              <a:xfrm>
                <a:off x="1262600" y="4408242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37" name="Rectangle 336"/>
              <p:cNvSpPr/>
              <p:nvPr/>
            </p:nvSpPr>
            <p:spPr bwMode="auto">
              <a:xfrm>
                <a:off x="1684983" y="4408242"/>
                <a:ext cx="394136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38" name="Rectangle 337"/>
              <p:cNvSpPr/>
              <p:nvPr/>
            </p:nvSpPr>
            <p:spPr bwMode="auto">
              <a:xfrm>
                <a:off x="2099482" y="4408242"/>
                <a:ext cx="192469" cy="94592"/>
              </a:xfrm>
              <a:prstGeom prst="rect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119063" indent="-119063" algn="ctr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chemeClr val="accent1"/>
                  </a:buClr>
                  <a:defRPr/>
                </a:pPr>
                <a:endParaRPr lang="zh-CN" altLang="zh-CN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</p:grpSp>
      </p:grpSp>
      <p:sp>
        <p:nvSpPr>
          <p:cNvPr id="233" name="Rectangle 232"/>
          <p:cNvSpPr/>
          <p:nvPr/>
        </p:nvSpPr>
        <p:spPr bwMode="auto">
          <a:xfrm>
            <a:off x="6394214" y="3709082"/>
            <a:ext cx="1875430" cy="948267"/>
          </a:xfrm>
          <a:prstGeom prst="rect">
            <a:avLst/>
          </a:prstGeom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06" name="Rectangle 205"/>
          <p:cNvSpPr/>
          <p:nvPr/>
        </p:nvSpPr>
        <p:spPr bwMode="auto">
          <a:xfrm>
            <a:off x="6468078" y="4305220"/>
            <a:ext cx="246992" cy="9459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07" name="Rectangle 206"/>
          <p:cNvSpPr/>
          <p:nvPr/>
        </p:nvSpPr>
        <p:spPr bwMode="auto">
          <a:xfrm>
            <a:off x="6747402" y="4305220"/>
            <a:ext cx="246992" cy="94592"/>
          </a:xfrm>
          <a:prstGeom prst="rect">
            <a:avLst/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008000" mc:Ignorable="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08" name="Rectangle 207"/>
          <p:cNvSpPr/>
          <p:nvPr/>
        </p:nvSpPr>
        <p:spPr bwMode="auto">
          <a:xfrm>
            <a:off x="7037390" y="4305220"/>
            <a:ext cx="246992" cy="9459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7334818" y="4305220"/>
            <a:ext cx="246992" cy="9459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10" name="Rectangle 209"/>
          <p:cNvSpPr/>
          <p:nvPr/>
        </p:nvSpPr>
        <p:spPr bwMode="auto">
          <a:xfrm>
            <a:off x="7611048" y="4305220"/>
            <a:ext cx="246992" cy="94592"/>
          </a:xfrm>
          <a:prstGeom prst="rect">
            <a:avLst/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FFFF00" mc:Ignorable="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11" name="Rectangle 210"/>
          <p:cNvSpPr/>
          <p:nvPr/>
        </p:nvSpPr>
        <p:spPr bwMode="auto">
          <a:xfrm>
            <a:off x="7904302" y="4305220"/>
            <a:ext cx="246992" cy="94592"/>
          </a:xfrm>
          <a:prstGeom prst="rect">
            <a:avLst/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FFFF00" mc:Ignorable="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15" name="Rectangle 214"/>
          <p:cNvSpPr/>
          <p:nvPr/>
        </p:nvSpPr>
        <p:spPr bwMode="auto">
          <a:xfrm>
            <a:off x="7334818" y="4044808"/>
            <a:ext cx="246992" cy="9459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16" name="Rectangle 215"/>
          <p:cNvSpPr/>
          <p:nvPr/>
        </p:nvSpPr>
        <p:spPr bwMode="auto">
          <a:xfrm>
            <a:off x="7611048" y="4044808"/>
            <a:ext cx="246992" cy="94592"/>
          </a:xfrm>
          <a:prstGeom prst="rect">
            <a:avLst/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FFFF00" mc:Ignorable="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17" name="Rectangle 216"/>
          <p:cNvSpPr/>
          <p:nvPr/>
        </p:nvSpPr>
        <p:spPr bwMode="auto">
          <a:xfrm>
            <a:off x="7904302" y="4044808"/>
            <a:ext cx="246992" cy="94592"/>
          </a:xfrm>
          <a:prstGeom prst="rect">
            <a:avLst/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FFFF00" mc:Ignorable="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18" name="Rectangle 217"/>
          <p:cNvSpPr/>
          <p:nvPr/>
        </p:nvSpPr>
        <p:spPr bwMode="auto">
          <a:xfrm>
            <a:off x="6468078" y="4175992"/>
            <a:ext cx="246992" cy="94592"/>
          </a:xfrm>
          <a:prstGeom prst="rect">
            <a:avLst/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008000" mc:Ignorable="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19" name="Rectangle 218"/>
          <p:cNvSpPr/>
          <p:nvPr/>
        </p:nvSpPr>
        <p:spPr bwMode="auto">
          <a:xfrm>
            <a:off x="6747402" y="4175992"/>
            <a:ext cx="246992" cy="94592"/>
          </a:xfrm>
          <a:prstGeom prst="rect">
            <a:avLst/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008000" mc:Ignorable="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7037390" y="4175992"/>
            <a:ext cx="246992" cy="94592"/>
          </a:xfrm>
          <a:prstGeom prst="rect">
            <a:avLst/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FFFF00" mc:Ignorable="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21" name="Rectangle 220"/>
          <p:cNvSpPr/>
          <p:nvPr/>
        </p:nvSpPr>
        <p:spPr bwMode="auto">
          <a:xfrm>
            <a:off x="7334818" y="4175992"/>
            <a:ext cx="246992" cy="94592"/>
          </a:xfrm>
          <a:prstGeom prst="rect">
            <a:avLst/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FFFF00" mc:Ignorable="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22" name="Rectangle 221"/>
          <p:cNvSpPr/>
          <p:nvPr/>
        </p:nvSpPr>
        <p:spPr bwMode="auto">
          <a:xfrm>
            <a:off x="7611048" y="4175992"/>
            <a:ext cx="246992" cy="94592"/>
          </a:xfrm>
          <a:prstGeom prst="rect">
            <a:avLst/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FFFF00" mc:Ignorable="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23" name="Rectangle 222"/>
          <p:cNvSpPr/>
          <p:nvPr/>
        </p:nvSpPr>
        <p:spPr bwMode="auto">
          <a:xfrm>
            <a:off x="7904302" y="4175992"/>
            <a:ext cx="246992" cy="9459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24" name="Rectangle 223"/>
          <p:cNvSpPr/>
          <p:nvPr/>
        </p:nvSpPr>
        <p:spPr bwMode="auto">
          <a:xfrm>
            <a:off x="6468078" y="3910588"/>
            <a:ext cx="246992" cy="94592"/>
          </a:xfrm>
          <a:prstGeom prst="rect">
            <a:avLst/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FFFF00" mc:Ignorable="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25" name="Rectangle 224"/>
          <p:cNvSpPr/>
          <p:nvPr/>
        </p:nvSpPr>
        <p:spPr bwMode="auto">
          <a:xfrm>
            <a:off x="6747402" y="3910588"/>
            <a:ext cx="246992" cy="94592"/>
          </a:xfrm>
          <a:prstGeom prst="rect">
            <a:avLst/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FFFF00" mc:Ignorable="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26" name="Rectangle 225"/>
          <p:cNvSpPr/>
          <p:nvPr/>
        </p:nvSpPr>
        <p:spPr bwMode="auto">
          <a:xfrm>
            <a:off x="7037390" y="3910588"/>
            <a:ext cx="246992" cy="9459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27" name="Rectangle 226"/>
          <p:cNvSpPr/>
          <p:nvPr/>
        </p:nvSpPr>
        <p:spPr bwMode="auto">
          <a:xfrm>
            <a:off x="7334818" y="3910588"/>
            <a:ext cx="246992" cy="94592"/>
          </a:xfrm>
          <a:prstGeom prst="rect">
            <a:avLst/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FFFF00" mc:Ignorable="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28" name="Rectangle 227"/>
          <p:cNvSpPr/>
          <p:nvPr/>
        </p:nvSpPr>
        <p:spPr bwMode="auto">
          <a:xfrm>
            <a:off x="7611048" y="3910588"/>
            <a:ext cx="246992" cy="94592"/>
          </a:xfrm>
          <a:prstGeom prst="rect">
            <a:avLst/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FFFF00" mc:Ignorable="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29" name="Rectangle 228"/>
          <p:cNvSpPr/>
          <p:nvPr/>
        </p:nvSpPr>
        <p:spPr bwMode="auto">
          <a:xfrm>
            <a:off x="7904302" y="3910588"/>
            <a:ext cx="246992" cy="94592"/>
          </a:xfrm>
          <a:prstGeom prst="rect">
            <a:avLst/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FFFF00" mc:Ignorable="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30" name="Rectangle 229"/>
          <p:cNvSpPr/>
          <p:nvPr/>
        </p:nvSpPr>
        <p:spPr bwMode="auto">
          <a:xfrm>
            <a:off x="6468078" y="4044808"/>
            <a:ext cx="246992" cy="94592"/>
          </a:xfrm>
          <a:prstGeom prst="rect">
            <a:avLst/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008000" mc:Ignorable="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31" name="Rectangle 230"/>
          <p:cNvSpPr/>
          <p:nvPr/>
        </p:nvSpPr>
        <p:spPr bwMode="auto">
          <a:xfrm>
            <a:off x="6747402" y="4044808"/>
            <a:ext cx="246992" cy="94592"/>
          </a:xfrm>
          <a:prstGeom prst="rect">
            <a:avLst/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008000" mc:Ignorable="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32" name="Rectangle 231"/>
          <p:cNvSpPr/>
          <p:nvPr/>
        </p:nvSpPr>
        <p:spPr bwMode="auto">
          <a:xfrm>
            <a:off x="7037390" y="4044808"/>
            <a:ext cx="246992" cy="9459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341" name="Rectangle 340"/>
          <p:cNvSpPr/>
          <p:nvPr/>
        </p:nvSpPr>
        <p:spPr bwMode="auto">
          <a:xfrm>
            <a:off x="4389785" y="5451988"/>
            <a:ext cx="1875430" cy="629998"/>
          </a:xfrm>
          <a:prstGeom prst="rect">
            <a:avLst/>
          </a:prstGeom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343" name="Rectangle 342"/>
          <p:cNvSpPr/>
          <p:nvPr/>
        </p:nvSpPr>
        <p:spPr bwMode="auto">
          <a:xfrm>
            <a:off x="5318706" y="5765785"/>
            <a:ext cx="246992" cy="94592"/>
          </a:xfrm>
          <a:prstGeom prst="rect">
            <a:avLst/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008000" mc:Ignorable="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344" name="Rectangle 343"/>
          <p:cNvSpPr/>
          <p:nvPr/>
        </p:nvSpPr>
        <p:spPr bwMode="auto">
          <a:xfrm>
            <a:off x="5634083" y="5765785"/>
            <a:ext cx="246992" cy="9459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346" name="Rectangle 345"/>
          <p:cNvSpPr/>
          <p:nvPr/>
        </p:nvSpPr>
        <p:spPr bwMode="auto">
          <a:xfrm>
            <a:off x="5932586" y="5765785"/>
            <a:ext cx="246992" cy="94592"/>
          </a:xfrm>
          <a:prstGeom prst="rect">
            <a:avLst/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FFFF00" mc:Ignorable="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349" name="Rectangle 348"/>
          <p:cNvSpPr/>
          <p:nvPr/>
        </p:nvSpPr>
        <p:spPr bwMode="auto">
          <a:xfrm>
            <a:off x="5932586" y="5627381"/>
            <a:ext cx="246992" cy="94592"/>
          </a:xfrm>
          <a:prstGeom prst="rect">
            <a:avLst/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FFFF00" mc:Ignorable="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351" name="Rectangle 350"/>
          <p:cNvSpPr/>
          <p:nvPr/>
        </p:nvSpPr>
        <p:spPr bwMode="auto">
          <a:xfrm>
            <a:off x="4455182" y="5765785"/>
            <a:ext cx="246992" cy="94592"/>
          </a:xfrm>
          <a:prstGeom prst="rect">
            <a:avLst/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008000" mc:Ignorable="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353" name="Rectangle 352"/>
          <p:cNvSpPr/>
          <p:nvPr/>
        </p:nvSpPr>
        <p:spPr bwMode="auto">
          <a:xfrm>
            <a:off x="4728161" y="5765785"/>
            <a:ext cx="246992" cy="94592"/>
          </a:xfrm>
          <a:prstGeom prst="rect">
            <a:avLst/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FFFF00" mc:Ignorable="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356" name="Rectangle 355"/>
          <p:cNvSpPr/>
          <p:nvPr/>
        </p:nvSpPr>
        <p:spPr bwMode="auto">
          <a:xfrm>
            <a:off x="5044628" y="5765785"/>
            <a:ext cx="246992" cy="9459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357" name="Rectangle 356"/>
          <p:cNvSpPr/>
          <p:nvPr/>
        </p:nvSpPr>
        <p:spPr bwMode="auto">
          <a:xfrm>
            <a:off x="4455182" y="5627381"/>
            <a:ext cx="246992" cy="94592"/>
          </a:xfrm>
          <a:prstGeom prst="rect">
            <a:avLst/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FFFF00" mc:Ignorable="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359" name="Rectangle 358"/>
          <p:cNvSpPr/>
          <p:nvPr/>
        </p:nvSpPr>
        <p:spPr bwMode="auto">
          <a:xfrm>
            <a:off x="4728161" y="5627381"/>
            <a:ext cx="246992" cy="9459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360" name="Rectangle 359"/>
          <p:cNvSpPr/>
          <p:nvPr/>
        </p:nvSpPr>
        <p:spPr bwMode="auto">
          <a:xfrm>
            <a:off x="5044628" y="5627381"/>
            <a:ext cx="246992" cy="94592"/>
          </a:xfrm>
          <a:prstGeom prst="rect">
            <a:avLst/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FFFF00" mc:Ignorable="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363" name="Rectangle 362"/>
          <p:cNvSpPr/>
          <p:nvPr/>
        </p:nvSpPr>
        <p:spPr bwMode="auto">
          <a:xfrm>
            <a:off x="5318706" y="5627381"/>
            <a:ext cx="246992" cy="94592"/>
          </a:xfrm>
          <a:prstGeom prst="rect">
            <a:avLst/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008000" mc:Ignorable="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365" name="Rectangle 364"/>
          <p:cNvSpPr/>
          <p:nvPr/>
        </p:nvSpPr>
        <p:spPr bwMode="auto">
          <a:xfrm>
            <a:off x="5634083" y="5627381"/>
            <a:ext cx="246992" cy="9459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xmlns:mc="http://schemas.openxmlformats.org/markup-compatibility/2006" xmlns:a14="http://schemas.microsoft.com/office/drawing/2010/main" val="FFFFFF" mc:Ignorable=""/>
              </a:gs>
            </a:gsLst>
            <a:lin ang="0" scaled="1"/>
            <a:tileRect/>
          </a:gradFill>
          <a:ln>
            <a:headEnd type="oval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119063" indent="-119063"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zh-CN" altLang="zh-CN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30840" name="Rectangle 1045"/>
          <p:cNvSpPr>
            <a:spLocks/>
          </p:cNvSpPr>
          <p:nvPr/>
        </p:nvSpPr>
        <p:spPr bwMode="auto">
          <a:xfrm>
            <a:off x="6975475" y="4940300"/>
            <a:ext cx="2420938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1273" bIns="0"/>
          <a:lstStyle/>
          <a:p>
            <a:pPr marL="39688" defTabSz="642938">
              <a:lnSpc>
                <a:spcPct val="80000"/>
              </a:lnSpc>
            </a:pPr>
            <a:r>
              <a:rPr lang="en-US" altLang="zh-CN" sz="11100">
                <a:solidFill>
                  <a:srgbClr xmlns:mc="http://schemas.openxmlformats.org/markup-compatibility/2006" xmlns:a14="http://schemas.microsoft.com/office/drawing/2010/main" val="7BBE30" mc:Ignorable=""/>
                </a:solidFill>
                <a:latin typeface="Arial Narrow" pitchFamily="34" charset="0"/>
                <a:sym typeface="Arial Narrow" pitchFamily="34" charset="0"/>
              </a:rPr>
              <a:t>50X</a:t>
            </a:r>
          </a:p>
        </p:txBody>
      </p:sp>
      <p:sp>
        <p:nvSpPr>
          <p:cNvPr id="30841" name="Rectangle 1046"/>
          <p:cNvSpPr>
            <a:spLocks/>
          </p:cNvSpPr>
          <p:nvPr/>
        </p:nvSpPr>
        <p:spPr bwMode="auto">
          <a:xfrm>
            <a:off x="7034213" y="4710113"/>
            <a:ext cx="2422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1273" bIns="0"/>
          <a:lstStyle/>
          <a:p>
            <a:pPr marL="39688" defTabSz="642938">
              <a:lnSpc>
                <a:spcPct val="80000"/>
              </a:lnSpc>
            </a:pPr>
            <a:r>
              <a:rPr lang="en-US" altLang="zh-CN" sz="2200">
                <a:latin typeface="Arial Narrow" pitchFamily="34" charset="0"/>
                <a:sym typeface="Arial Narrow" pitchFamily="34" charset="0"/>
              </a:rPr>
              <a:t>Up To</a:t>
            </a:r>
          </a:p>
        </p:txBody>
      </p:sp>
      <p:pic>
        <p:nvPicPr>
          <p:cNvPr id="30842" name="Picture 104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2859088"/>
            <a:ext cx="146208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组合 6"/>
          <p:cNvGrpSpPr>
            <a:grpSpLocks/>
          </p:cNvGrpSpPr>
          <p:nvPr/>
        </p:nvGrpSpPr>
        <p:grpSpPr bwMode="auto">
          <a:xfrm>
            <a:off x="0" y="500063"/>
            <a:ext cx="9144000" cy="6357937"/>
            <a:chOff x="0" y="500042"/>
            <a:chExt cx="9144000" cy="6357958"/>
          </a:xfrm>
        </p:grpSpPr>
        <p:pic>
          <p:nvPicPr>
            <p:cNvPr id="3379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786" y="2000240"/>
              <a:ext cx="1500198" cy="1468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796" name="TextBox 4">
              <a:hlinkClick r:id="rId3"/>
            </p:cNvPr>
            <p:cNvSpPr txBox="1">
              <a:spLocks noChangeArrowheads="1"/>
            </p:cNvSpPr>
            <p:nvPr/>
          </p:nvSpPr>
          <p:spPr bwMode="auto">
            <a:xfrm>
              <a:off x="2357422" y="2972699"/>
              <a:ext cx="4071966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xmlns:mc="http://schemas.openxmlformats.org/markup-compatibility/2006" xmlns:a14="http://schemas.microsoft.com/office/drawing/2010/main" val="FF0000" mc:Ignorable=""/>
                  </a:solidFill>
                  <a:latin typeface="微软雅黑" pitchFamily="34" charset="-122"/>
                  <a:ea typeface="微软雅黑" pitchFamily="34" charset="-122"/>
                </a:rPr>
                <a:t>恩墨科技 成就所托</a:t>
              </a:r>
              <a:endParaRPr lang="en-US" altLang="zh-CN" sz="2800" b="1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endParaRPr lang="zh-CN" altLang="en-US" sz="2800" b="1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华文新魏" pitchFamily="2" charset="-122"/>
                <a:ea typeface="华文新魏" pitchFamily="2" charset="-122"/>
              </a:endParaRPr>
            </a:p>
            <a:p>
              <a:pPr eaLnBrk="1" hangingPunct="1"/>
              <a:r>
                <a:rPr lang="en-US" altLang="zh-CN" sz="2800" b="1">
                  <a:solidFill>
                    <a:srgbClr xmlns:mc="http://schemas.openxmlformats.org/markup-compatibility/2006" xmlns:a14="http://schemas.microsoft.com/office/drawing/2010/main" val="FF0000" mc:Ignorable=""/>
                  </a:solidFill>
                  <a:latin typeface="Algerian" pitchFamily="82" charset="0"/>
                  <a:ea typeface="华文中宋" pitchFamily="2" charset="-122"/>
                  <a:hlinkClick r:id="rId4"/>
                </a:rPr>
                <a:t> www.eNMOU.com</a:t>
              </a:r>
              <a:endParaRPr lang="en-US" altLang="zh-CN" sz="2800" b="1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Algerian" pitchFamily="82" charset="0"/>
                <a:ea typeface="华文中宋" pitchFamily="2" charset="-122"/>
              </a:endParaRPr>
            </a:p>
          </p:txBody>
        </p:sp>
        <p:pic>
          <p:nvPicPr>
            <p:cNvPr id="33797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500702"/>
              <a:ext cx="9144000" cy="1357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798" name="Picture 2" descr="http://www.amybergquist.com/blog/wp-content/uploads/2008/06/qa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612" y="500042"/>
              <a:ext cx="3636899" cy="1357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799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760" y="2571744"/>
              <a:ext cx="2428892" cy="242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357188" y="511175"/>
            <a:ext cx="8229600" cy="8461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Who am I</a:t>
            </a:r>
            <a:endParaRPr lang="zh-CN" altLang="en-US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533400" y="1714500"/>
            <a:ext cx="78962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altLang="zh-CN" dirty="0" smtClean="0">
                <a:latin typeface="Calibri" pitchFamily="34" charset="0"/>
              </a:rPr>
              <a:t>10+ </a:t>
            </a:r>
            <a:r>
              <a:rPr lang="zh-CN" altLang="en-US" dirty="0" smtClean="0">
                <a:latin typeface="Calibri" pitchFamily="34" charset="0"/>
              </a:rPr>
              <a:t>年 </a:t>
            </a:r>
            <a:r>
              <a:rPr lang="en-US" altLang="zh-CN" dirty="0" smtClean="0">
                <a:latin typeface="Calibri" pitchFamily="34" charset="0"/>
              </a:rPr>
              <a:t>Oracle</a:t>
            </a:r>
            <a:r>
              <a:rPr lang="zh-CN" altLang="en-US" dirty="0" smtClean="0">
                <a:latin typeface="Calibri" pitchFamily="34" charset="0"/>
              </a:rPr>
              <a:t>数据库经验</a:t>
            </a:r>
            <a:endParaRPr lang="en-US" altLang="zh-CN" dirty="0" smtClean="0">
              <a:latin typeface="Calibri" pitchFamily="34" charset="0"/>
            </a:endParaRP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dirty="0" smtClean="0">
                <a:latin typeface="Calibri" pitchFamily="34" charset="0"/>
              </a:rPr>
              <a:t>北京恩墨科技有限公司 创始人</a:t>
            </a:r>
            <a:endParaRPr lang="en-US" altLang="zh-CN" dirty="0" smtClean="0">
              <a:latin typeface="Calibri" pitchFamily="34" charset="0"/>
            </a:endParaRP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altLang="zh-CN" dirty="0" smtClean="0">
                <a:latin typeface="Calibri" pitchFamily="34" charset="0"/>
              </a:rPr>
              <a:t>ITPUB</a:t>
            </a:r>
            <a:r>
              <a:rPr lang="zh-CN" altLang="en-US" dirty="0">
                <a:latin typeface="Calibri" pitchFamily="34" charset="0"/>
              </a:rPr>
              <a:t>论坛超级版主</a:t>
            </a:r>
            <a:endParaRPr lang="en-US" altLang="zh-CN" dirty="0">
              <a:latin typeface="Calibri" pitchFamily="34" charset="0"/>
            </a:endParaRP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altLang="zh-CN" dirty="0">
                <a:latin typeface="Calibri" pitchFamily="34" charset="0"/>
              </a:rPr>
              <a:t>Oracle</a:t>
            </a:r>
            <a:r>
              <a:rPr lang="zh-CN" altLang="en-US" dirty="0">
                <a:latin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</a:rPr>
              <a:t>ACE </a:t>
            </a:r>
            <a:r>
              <a:rPr lang="zh-CN" altLang="en-US" dirty="0">
                <a:latin typeface="Calibri" pitchFamily="34" charset="0"/>
              </a:rPr>
              <a:t>总监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dirty="0" smtClean="0">
                <a:latin typeface="Calibri" pitchFamily="34" charset="0"/>
              </a:rPr>
              <a:t>博客站点</a:t>
            </a:r>
            <a:r>
              <a:rPr lang="en-US" altLang="zh-CN" dirty="0" smtClean="0">
                <a:latin typeface="Calibri" pitchFamily="34" charset="0"/>
              </a:rPr>
              <a:t>:  </a:t>
            </a:r>
            <a:r>
              <a:rPr lang="en-US" altLang="zh-CN" dirty="0" smtClean="0">
                <a:latin typeface="Calibri" pitchFamily="34" charset="0"/>
                <a:hlinkClick r:id=""/>
              </a:rPr>
              <a:t>www.eygle.com</a:t>
            </a:r>
            <a:endParaRPr lang="en-US" altLang="zh-CN" dirty="0" smtClean="0">
              <a:latin typeface="Calibri" pitchFamily="34" charset="0"/>
            </a:endParaRP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 smtClean="0">
                <a:latin typeface="Calibri" pitchFamily="34" charset="0"/>
              </a:rPr>
              <a:t>         </a:t>
            </a:r>
            <a:r>
              <a:rPr lang="zh-CN" altLang="en-US" dirty="0" smtClean="0">
                <a:latin typeface="Calibri" pitchFamily="34" charset="0"/>
              </a:rPr>
              <a:t>公司站点</a:t>
            </a:r>
            <a:r>
              <a:rPr lang="en-US" altLang="zh-CN" dirty="0" smtClean="0">
                <a:latin typeface="Calibri" pitchFamily="34" charset="0"/>
              </a:rPr>
              <a:t>: </a:t>
            </a:r>
            <a:r>
              <a:rPr lang="en-US" altLang="zh-CN" dirty="0" smtClean="0">
                <a:latin typeface="Calibri" pitchFamily="34" charset="0"/>
                <a:hlinkClick r:id=""/>
              </a:rPr>
              <a:t>www.enmou.com</a:t>
            </a:r>
            <a:r>
              <a:rPr lang="en-US" altLang="zh-CN" dirty="0" smtClean="0">
                <a:latin typeface="Calibri" pitchFamily="34" charset="0"/>
              </a:rPr>
              <a:t> 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dirty="0" smtClean="0">
                <a:latin typeface="Calibri" pitchFamily="34" charset="0"/>
              </a:rPr>
              <a:t>成长</a:t>
            </a:r>
            <a:r>
              <a:rPr lang="zh-CN" altLang="en-US" dirty="0">
                <a:latin typeface="Calibri" pitchFamily="34" charset="0"/>
              </a:rPr>
              <a:t>于网络、回馈于</a:t>
            </a:r>
            <a:r>
              <a:rPr lang="zh-CN" altLang="en-US" dirty="0" smtClean="0">
                <a:latin typeface="Calibri" pitchFamily="34" charset="0"/>
              </a:rPr>
              <a:t>网络  </a:t>
            </a:r>
            <a:r>
              <a:rPr lang="en-US" altLang="zh-CN" dirty="0" smtClean="0">
                <a:latin typeface="Calibri" pitchFamily="34" charset="0"/>
                <a:hlinkClick r:id="rId2"/>
              </a:rPr>
              <a:t>www.acoug.org</a:t>
            </a:r>
            <a:r>
              <a:rPr lang="en-US" altLang="zh-CN" dirty="0" smtClean="0">
                <a:latin typeface="Calibri" pitchFamily="34" charset="0"/>
              </a:rPr>
              <a:t> </a:t>
            </a:r>
            <a:endParaRPr lang="en-US" altLang="zh-CN" dirty="0">
              <a:latin typeface="Calibri" pitchFamily="34" charset="0"/>
            </a:endParaRP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endParaRPr lang="en-US" altLang="zh-CN" sz="2000" dirty="0">
              <a:latin typeface="Calibri" pitchFamily="34" charset="0"/>
            </a:endParaRP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</a:pPr>
            <a:endParaRPr lang="en-US" altLang="zh-CN" sz="2000" dirty="0">
              <a:latin typeface="Calibri" pitchFamily="34" charset="0"/>
            </a:endParaRPr>
          </a:p>
        </p:txBody>
      </p:sp>
      <p:pic>
        <p:nvPicPr>
          <p:cNvPr id="11268" name="Picture 4" descr="db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4130695"/>
            <a:ext cx="1258888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 descr="itpubookcov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3323" y="4202132"/>
            <a:ext cx="12223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70635" y="4202132"/>
            <a:ext cx="11811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8" descr="C:\Downloads\Oracle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27948" y="4202132"/>
            <a:ext cx="11176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4" descr="Oracle ACE 总监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57620" y="2357430"/>
            <a:ext cx="500066" cy="642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3" name="TextBox 8"/>
          <p:cNvSpPr txBox="1">
            <a:spLocks noChangeArrowheads="1"/>
          </p:cNvSpPr>
          <p:nvPr/>
        </p:nvSpPr>
        <p:spPr bwMode="auto">
          <a:xfrm>
            <a:off x="1013198" y="5845195"/>
            <a:ext cx="1071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2004</a:t>
            </a:r>
            <a:endParaRPr lang="zh-CN" altLang="en-US" b="1">
              <a:latin typeface="Calibri" pitchFamily="34" charset="0"/>
            </a:endParaRPr>
          </a:p>
        </p:txBody>
      </p:sp>
      <p:sp>
        <p:nvSpPr>
          <p:cNvPr id="11274" name="TextBox 9"/>
          <p:cNvSpPr txBox="1">
            <a:spLocks noChangeArrowheads="1"/>
          </p:cNvSpPr>
          <p:nvPr/>
        </p:nvSpPr>
        <p:spPr bwMode="auto">
          <a:xfrm>
            <a:off x="2299073" y="5845195"/>
            <a:ext cx="9382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2005</a:t>
            </a:r>
            <a:endParaRPr lang="zh-CN" altLang="en-US" b="1">
              <a:latin typeface="Calibri" pitchFamily="34" charset="0"/>
            </a:endParaRPr>
          </a:p>
        </p:txBody>
      </p:sp>
      <p:sp>
        <p:nvSpPr>
          <p:cNvPr id="11275" name="TextBox 10"/>
          <p:cNvSpPr txBox="1">
            <a:spLocks noChangeArrowheads="1"/>
          </p:cNvSpPr>
          <p:nvPr/>
        </p:nvSpPr>
        <p:spPr bwMode="auto">
          <a:xfrm>
            <a:off x="3656385" y="5845195"/>
            <a:ext cx="928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2006</a:t>
            </a:r>
            <a:endParaRPr lang="zh-CN" altLang="en-US" b="1">
              <a:latin typeface="Calibri" pitchFamily="34" charset="0"/>
            </a:endParaRPr>
          </a:p>
        </p:txBody>
      </p:sp>
      <p:sp>
        <p:nvSpPr>
          <p:cNvPr id="11276" name="TextBox 12"/>
          <p:cNvSpPr txBox="1">
            <a:spLocks noChangeArrowheads="1"/>
          </p:cNvSpPr>
          <p:nvPr/>
        </p:nvSpPr>
        <p:spPr bwMode="auto">
          <a:xfrm>
            <a:off x="4870823" y="5832495"/>
            <a:ext cx="1000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2007</a:t>
            </a:r>
            <a:endParaRPr lang="zh-CN" altLang="en-US" b="1">
              <a:latin typeface="Calibri" pitchFamily="34" charset="0"/>
            </a:endParaRPr>
          </a:p>
        </p:txBody>
      </p:sp>
      <p:pic>
        <p:nvPicPr>
          <p:cNvPr id="11277" name="Picture 1" descr="D:\SnapImg\1776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967785" y="4206184"/>
            <a:ext cx="1066130" cy="1537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8" name="TextBox 13"/>
          <p:cNvSpPr txBox="1">
            <a:spLocks noChangeArrowheads="1"/>
          </p:cNvSpPr>
          <p:nvPr/>
        </p:nvSpPr>
        <p:spPr bwMode="auto">
          <a:xfrm>
            <a:off x="6249814" y="5845195"/>
            <a:ext cx="1000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Calibri" pitchFamily="34" charset="0"/>
              </a:rPr>
              <a:t>2008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7" name="TextBox 13"/>
          <p:cNvSpPr txBox="1">
            <a:spLocks noChangeArrowheads="1"/>
          </p:cNvSpPr>
          <p:nvPr/>
        </p:nvSpPr>
        <p:spPr bwMode="auto">
          <a:xfrm>
            <a:off x="7668344" y="5867425"/>
            <a:ext cx="1000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Calibri" pitchFamily="34" charset="0"/>
              </a:rPr>
              <a:t>2009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1030" name="图片 6" descr="http://t.douban.com/lpic/s4111528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40" y="3573016"/>
            <a:ext cx="1644332" cy="215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139" y="3212976"/>
            <a:ext cx="1565796" cy="81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5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企业面临的数据现状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海量的数据累积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不断增长的存储与</a:t>
            </a:r>
            <a:r>
              <a:rPr lang="en-US" altLang="zh-CN" dirty="0" smtClean="0"/>
              <a:t>IO</a:t>
            </a:r>
            <a:r>
              <a:rPr lang="zh-CN" altLang="en-US" dirty="0" smtClean="0"/>
              <a:t>压力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统计与运算的性能衰减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扩展能力的瓶颈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矩形 2"/>
          <p:cNvSpPr>
            <a:spLocks noGrp="1"/>
          </p:cNvSpPr>
          <p:nvPr>
            <p:ph type="title"/>
          </p:nvPr>
        </p:nvSpPr>
        <p:spPr>
          <a:xfrm>
            <a:off x="323850" y="2565400"/>
            <a:ext cx="8229600" cy="1143000"/>
          </a:xfrm>
        </p:spPr>
        <p:txBody>
          <a:bodyPr/>
          <a:lstStyle/>
          <a:p>
            <a:r>
              <a:rPr lang="zh-CN" altLang="en-US" smtClean="0"/>
              <a:t>（一）充分了解你的数据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高频表的存储与优化</a:t>
            </a:r>
          </a:p>
        </p:txBody>
      </p:sp>
      <p:sp>
        <p:nvSpPr>
          <p:cNvPr id="1229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架构设计</a:t>
            </a:r>
            <a:r>
              <a:rPr lang="en-US" altLang="zh-CN" dirty="0" smtClean="0"/>
              <a:t>:</a:t>
            </a:r>
            <a:r>
              <a:rPr lang="zh-CN" altLang="en-US" dirty="0" smtClean="0"/>
              <a:t>了解数据访问频度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143125"/>
            <a:ext cx="47625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000375"/>
            <a:ext cx="7770813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952750"/>
            <a:ext cx="7786688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143125"/>
            <a:ext cx="7786688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图片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133600"/>
            <a:ext cx="6264275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矩形 2"/>
          <p:cNvSpPr>
            <a:spLocks noGrp="1"/>
          </p:cNvSpPr>
          <p:nvPr>
            <p:ph type="title"/>
          </p:nvPr>
        </p:nvSpPr>
        <p:spPr>
          <a:xfrm>
            <a:off x="323850" y="256540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（二）制定数据缓存与归档机制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13"/>
          <p:cNvSpPr>
            <a:spLocks noChangeArrowheads="1"/>
          </p:cNvSpPr>
          <p:nvPr/>
        </p:nvSpPr>
        <p:spPr bwMode="blackWhite">
          <a:xfrm>
            <a:off x="7834313" y="2897188"/>
            <a:ext cx="331787" cy="3333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CCFFCC" mc:Ignorable="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315" name="Rectangle 114"/>
          <p:cNvSpPr>
            <a:spLocks noChangeArrowheads="1"/>
          </p:cNvSpPr>
          <p:nvPr/>
        </p:nvSpPr>
        <p:spPr bwMode="blackWhite">
          <a:xfrm>
            <a:off x="7834313" y="3330575"/>
            <a:ext cx="331787" cy="3333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CCFFCC" mc:Ignorable="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316" name="Rectangle 115"/>
          <p:cNvSpPr>
            <a:spLocks noChangeArrowheads="1"/>
          </p:cNvSpPr>
          <p:nvPr/>
        </p:nvSpPr>
        <p:spPr bwMode="blackWhite">
          <a:xfrm>
            <a:off x="7834313" y="3763963"/>
            <a:ext cx="331787" cy="3333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CCFFCC" mc:Ignorable="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317" name="Rectangle 116"/>
          <p:cNvSpPr>
            <a:spLocks noChangeArrowheads="1"/>
          </p:cNvSpPr>
          <p:nvPr/>
        </p:nvSpPr>
        <p:spPr bwMode="blackWhite">
          <a:xfrm>
            <a:off x="7834313" y="4197350"/>
            <a:ext cx="331787" cy="3333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CCFFCC" mc:Ignorable="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318" name="Rectangle 117"/>
          <p:cNvSpPr>
            <a:spLocks noChangeArrowheads="1"/>
          </p:cNvSpPr>
          <p:nvPr/>
        </p:nvSpPr>
        <p:spPr bwMode="blackWhite">
          <a:xfrm>
            <a:off x="7834313" y="4630738"/>
            <a:ext cx="331787" cy="3333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CCFFCC" mc:Ignorable="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319" name="Rectangle 118"/>
          <p:cNvSpPr>
            <a:spLocks noChangeArrowheads="1"/>
          </p:cNvSpPr>
          <p:nvPr/>
        </p:nvSpPr>
        <p:spPr bwMode="blackWhite">
          <a:xfrm>
            <a:off x="7837488" y="5056188"/>
            <a:ext cx="331787" cy="3333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CCFFCC" mc:Ignorable="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320" name="Freeform 55"/>
          <p:cNvSpPr>
            <a:spLocks/>
          </p:cNvSpPr>
          <p:nvPr/>
        </p:nvSpPr>
        <p:spPr bwMode="blackWhite">
          <a:xfrm>
            <a:off x="996950" y="1476375"/>
            <a:ext cx="1995488" cy="1352550"/>
          </a:xfrm>
          <a:custGeom>
            <a:avLst/>
            <a:gdLst>
              <a:gd name="T0" fmla="*/ 2147483647 w 1257"/>
              <a:gd name="T1" fmla="*/ 0 h 852"/>
              <a:gd name="T2" fmla="*/ 2147483647 w 1257"/>
              <a:gd name="T3" fmla="*/ 0 h 852"/>
              <a:gd name="T4" fmla="*/ 2147483647 w 1257"/>
              <a:gd name="T5" fmla="*/ 2147483647 h 852"/>
              <a:gd name="T6" fmla="*/ 2147483647 w 1257"/>
              <a:gd name="T7" fmla="*/ 2147483647 h 852"/>
              <a:gd name="T8" fmla="*/ 2147483647 w 1257"/>
              <a:gd name="T9" fmla="*/ 2147483647 h 852"/>
              <a:gd name="T10" fmla="*/ 2147483647 w 1257"/>
              <a:gd name="T11" fmla="*/ 2147483647 h 852"/>
              <a:gd name="T12" fmla="*/ 2147483647 w 1257"/>
              <a:gd name="T13" fmla="*/ 2147483647 h 852"/>
              <a:gd name="T14" fmla="*/ 0 w 1257"/>
              <a:gd name="T15" fmla="*/ 2147483647 h 852"/>
              <a:gd name="T16" fmla="*/ 2147483647 w 1257"/>
              <a:gd name="T17" fmla="*/ 0 h 8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57"/>
              <a:gd name="T28" fmla="*/ 0 h 852"/>
              <a:gd name="T29" fmla="*/ 1257 w 1257"/>
              <a:gd name="T30" fmla="*/ 852 h 85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57" h="852">
                <a:moveTo>
                  <a:pt x="179" y="0"/>
                </a:moveTo>
                <a:lnTo>
                  <a:pt x="1257" y="0"/>
                </a:lnTo>
                <a:lnTo>
                  <a:pt x="1257" y="852"/>
                </a:lnTo>
                <a:lnTo>
                  <a:pt x="75" y="852"/>
                </a:lnTo>
                <a:lnTo>
                  <a:pt x="164" y="658"/>
                </a:lnTo>
                <a:lnTo>
                  <a:pt x="90" y="583"/>
                </a:lnTo>
                <a:lnTo>
                  <a:pt x="224" y="359"/>
                </a:lnTo>
                <a:lnTo>
                  <a:pt x="0" y="179"/>
                </a:lnTo>
                <a:lnTo>
                  <a:pt x="179" y="0"/>
                </a:lnTo>
                <a:close/>
              </a:path>
            </a:pathLst>
          </a:custGeom>
          <a:solidFill>
            <a:srgbClr xmlns:mc="http://schemas.openxmlformats.org/markup-compatibility/2006" xmlns:a14="http://schemas.microsoft.com/office/drawing/2010/main" val="FFFF99" mc:Ignorable=""/>
          </a:solidFill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321" name="Line 102"/>
          <p:cNvSpPr>
            <a:spLocks noChangeShapeType="1"/>
          </p:cNvSpPr>
          <p:nvPr/>
        </p:nvSpPr>
        <p:spPr bwMode="auto">
          <a:xfrm>
            <a:off x="2981325" y="2600325"/>
            <a:ext cx="2730500" cy="3159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2" name="Rectangle 46"/>
          <p:cNvSpPr>
            <a:spLocks noChangeArrowheads="1"/>
          </p:cNvSpPr>
          <p:nvPr/>
        </p:nvSpPr>
        <p:spPr bwMode="blackGray">
          <a:xfrm>
            <a:off x="2114550" y="3517900"/>
            <a:ext cx="1803400" cy="225742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CC66" mc:Ignorable="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缓存为王</a:t>
            </a:r>
            <a:r>
              <a:rPr lang="en-US" altLang="zh-CN" dirty="0" smtClean="0"/>
              <a:t>:Default / Keep Cache</a:t>
            </a:r>
          </a:p>
        </p:txBody>
      </p:sp>
      <p:sp>
        <p:nvSpPr>
          <p:cNvPr id="13324" name="Rectangle 5"/>
          <p:cNvSpPr>
            <a:spLocks noChangeArrowheads="1"/>
          </p:cNvSpPr>
          <p:nvPr/>
        </p:nvSpPr>
        <p:spPr bwMode="blackGray">
          <a:xfrm>
            <a:off x="1543050" y="1912938"/>
            <a:ext cx="1447800" cy="6889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CC66" mc:Ignorable="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325" name="Rectangle 6"/>
          <p:cNvSpPr>
            <a:spLocks noChangeArrowheads="1"/>
          </p:cNvSpPr>
          <p:nvPr/>
        </p:nvSpPr>
        <p:spPr bwMode="blackGray">
          <a:xfrm>
            <a:off x="2995613" y="1909763"/>
            <a:ext cx="1447800" cy="6889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9900" mc:Ignorable="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326" name="Text Box 7"/>
          <p:cNvSpPr txBox="1">
            <a:spLocks noChangeArrowheads="1"/>
          </p:cNvSpPr>
          <p:nvPr/>
        </p:nvSpPr>
        <p:spPr bwMode="auto">
          <a:xfrm>
            <a:off x="1800225" y="2071688"/>
            <a:ext cx="958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itchFamily="34" charset="0"/>
              </a:rPr>
              <a:t>Default</a:t>
            </a:r>
          </a:p>
        </p:txBody>
      </p:sp>
      <p:sp>
        <p:nvSpPr>
          <p:cNvPr id="13327" name="Text Box 8"/>
          <p:cNvSpPr txBox="1">
            <a:spLocks noChangeArrowheads="1"/>
          </p:cNvSpPr>
          <p:nvPr/>
        </p:nvSpPr>
        <p:spPr bwMode="auto">
          <a:xfrm>
            <a:off x="3705225" y="2068513"/>
            <a:ext cx="74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itchFamily="34" charset="0"/>
              </a:rPr>
              <a:t>Keep</a:t>
            </a:r>
          </a:p>
        </p:txBody>
      </p:sp>
      <p:sp>
        <p:nvSpPr>
          <p:cNvPr id="13328" name="Rectangle 9"/>
          <p:cNvSpPr>
            <a:spLocks noChangeArrowheads="1"/>
          </p:cNvSpPr>
          <p:nvPr/>
        </p:nvSpPr>
        <p:spPr bwMode="blackGray">
          <a:xfrm>
            <a:off x="4437063" y="1906588"/>
            <a:ext cx="1447800" cy="6889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96600" mc:Ignorable="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329" name="Text Box 10"/>
          <p:cNvSpPr txBox="1">
            <a:spLocks noChangeArrowheads="1"/>
          </p:cNvSpPr>
          <p:nvPr/>
        </p:nvSpPr>
        <p:spPr bwMode="auto">
          <a:xfrm>
            <a:off x="4605338" y="2065338"/>
            <a:ext cx="1047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itchFamily="34" charset="0"/>
              </a:rPr>
              <a:t>Recycle</a:t>
            </a:r>
          </a:p>
        </p:txBody>
      </p:sp>
      <p:sp>
        <p:nvSpPr>
          <p:cNvPr id="13330" name="Rectangle 11"/>
          <p:cNvSpPr>
            <a:spLocks noChangeArrowheads="1"/>
          </p:cNvSpPr>
          <p:nvPr/>
        </p:nvSpPr>
        <p:spPr bwMode="blackWhite">
          <a:xfrm>
            <a:off x="5892800" y="1906588"/>
            <a:ext cx="1447800" cy="6889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00" mc:Ignorable="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331" name="Text Box 12"/>
          <p:cNvSpPr txBox="1">
            <a:spLocks noChangeArrowheads="1"/>
          </p:cNvSpPr>
          <p:nvPr/>
        </p:nvSpPr>
        <p:spPr bwMode="auto">
          <a:xfrm>
            <a:off x="5978525" y="1931988"/>
            <a:ext cx="1212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Calibri" pitchFamily="34" charset="0"/>
              </a:rPr>
              <a:t>K Buffer</a:t>
            </a:r>
            <a:br>
              <a:rPr lang="en-US" altLang="zh-CN">
                <a:latin typeface="Calibri" pitchFamily="34" charset="0"/>
              </a:rPr>
            </a:br>
            <a:r>
              <a:rPr lang="en-US" altLang="zh-CN">
                <a:latin typeface="Calibri" pitchFamily="34" charset="0"/>
              </a:rPr>
              <a:t>cache</a:t>
            </a:r>
          </a:p>
        </p:txBody>
      </p:sp>
      <p:sp>
        <p:nvSpPr>
          <p:cNvPr id="13332" name="AutoShape 25"/>
          <p:cNvSpPr>
            <a:spLocks noChangeArrowheads="1"/>
          </p:cNvSpPr>
          <p:nvPr/>
        </p:nvSpPr>
        <p:spPr bwMode="blackWhite">
          <a:xfrm>
            <a:off x="2363788" y="4697413"/>
            <a:ext cx="379412" cy="284162"/>
          </a:xfrm>
          <a:prstGeom prst="roundRect">
            <a:avLst>
              <a:gd name="adj" fmla="val 16667"/>
            </a:avLst>
          </a:prstGeom>
          <a:solidFill>
            <a:srgbClr xmlns:mc="http://schemas.openxmlformats.org/markup-compatibility/2006" xmlns:a14="http://schemas.microsoft.com/office/drawing/2010/main" val="CCFFFF" mc:Ignorable="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333" name="AutoShape 26"/>
          <p:cNvSpPr>
            <a:spLocks noChangeArrowheads="1"/>
          </p:cNvSpPr>
          <p:nvPr/>
        </p:nvSpPr>
        <p:spPr bwMode="blackWhite">
          <a:xfrm>
            <a:off x="2354263" y="4206875"/>
            <a:ext cx="379412" cy="284163"/>
          </a:xfrm>
          <a:prstGeom prst="roundRect">
            <a:avLst>
              <a:gd name="adj" fmla="val 16667"/>
            </a:avLst>
          </a:prstGeom>
          <a:solidFill>
            <a:srgbClr xmlns:mc="http://schemas.openxmlformats.org/markup-compatibility/2006" xmlns:a14="http://schemas.microsoft.com/office/drawing/2010/main" val="CCFFFF" mc:Ignorable="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334" name="AutoShape 29"/>
          <p:cNvSpPr>
            <a:spLocks noChangeArrowheads="1"/>
          </p:cNvSpPr>
          <p:nvPr/>
        </p:nvSpPr>
        <p:spPr bwMode="blackWhite">
          <a:xfrm>
            <a:off x="2351088" y="3725863"/>
            <a:ext cx="379412" cy="284162"/>
          </a:xfrm>
          <a:prstGeom prst="roundRect">
            <a:avLst>
              <a:gd name="adj" fmla="val 16667"/>
            </a:avLst>
          </a:prstGeom>
          <a:solidFill>
            <a:srgbClr xmlns:mc="http://schemas.openxmlformats.org/markup-compatibility/2006" xmlns:a14="http://schemas.microsoft.com/office/drawing/2010/main" val="CCFFFF" mc:Ignorable="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cxnSp>
        <p:nvCxnSpPr>
          <p:cNvPr id="13335" name="AutoShape 30"/>
          <p:cNvCxnSpPr>
            <a:cxnSpLocks noChangeShapeType="1"/>
            <a:stCxn id="13333" idx="0"/>
            <a:endCxn id="13334" idx="2"/>
          </p:cNvCxnSpPr>
          <p:nvPr/>
        </p:nvCxnSpPr>
        <p:spPr bwMode="auto">
          <a:xfrm flipH="1" flipV="1">
            <a:off x="2541588" y="4024313"/>
            <a:ext cx="3175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6" name="Text Box 31"/>
          <p:cNvSpPr txBox="1">
            <a:spLocks noChangeArrowheads="1"/>
          </p:cNvSpPr>
          <p:nvPr/>
        </p:nvSpPr>
        <p:spPr bwMode="auto">
          <a:xfrm>
            <a:off x="2395538" y="46736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Calibri" pitchFamily="34" charset="0"/>
              </a:rPr>
              <a:t>C</a:t>
            </a:r>
          </a:p>
        </p:txBody>
      </p:sp>
      <p:sp>
        <p:nvSpPr>
          <p:cNvPr id="13337" name="Text Box 32"/>
          <p:cNvSpPr txBox="1">
            <a:spLocks noChangeArrowheads="1"/>
          </p:cNvSpPr>
          <p:nvPr/>
        </p:nvSpPr>
        <p:spPr bwMode="auto">
          <a:xfrm>
            <a:off x="2392363" y="41814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Calibri" pitchFamily="34" charset="0"/>
              </a:rPr>
              <a:t>A</a:t>
            </a:r>
          </a:p>
        </p:txBody>
      </p:sp>
      <p:sp>
        <p:nvSpPr>
          <p:cNvPr id="13338" name="Text Box 33"/>
          <p:cNvSpPr txBox="1">
            <a:spLocks noChangeArrowheads="1"/>
          </p:cNvSpPr>
          <p:nvPr/>
        </p:nvSpPr>
        <p:spPr bwMode="auto">
          <a:xfrm>
            <a:off x="2392363" y="3703638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Calibri" pitchFamily="34" charset="0"/>
              </a:rPr>
              <a:t>B</a:t>
            </a:r>
          </a:p>
        </p:txBody>
      </p:sp>
      <p:sp>
        <p:nvSpPr>
          <p:cNvPr id="13339" name="AutoShape 36"/>
          <p:cNvSpPr>
            <a:spLocks noChangeArrowheads="1"/>
          </p:cNvSpPr>
          <p:nvPr/>
        </p:nvSpPr>
        <p:spPr bwMode="blackGray">
          <a:xfrm>
            <a:off x="3241675" y="4697413"/>
            <a:ext cx="379413" cy="284162"/>
          </a:xfrm>
          <a:prstGeom prst="roundRect">
            <a:avLst>
              <a:gd name="adj" fmla="val 16667"/>
            </a:avLst>
          </a:prstGeom>
          <a:solidFill>
            <a:srgbClr xmlns:mc="http://schemas.openxmlformats.org/markup-compatibility/2006" xmlns:a14="http://schemas.microsoft.com/office/drawing/2010/main" val="FF9966" mc:Ignorable="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340" name="AutoShape 37"/>
          <p:cNvSpPr>
            <a:spLocks noChangeArrowheads="1"/>
          </p:cNvSpPr>
          <p:nvPr/>
        </p:nvSpPr>
        <p:spPr bwMode="blackGray">
          <a:xfrm>
            <a:off x="3232150" y="4206875"/>
            <a:ext cx="379413" cy="284163"/>
          </a:xfrm>
          <a:prstGeom prst="roundRect">
            <a:avLst>
              <a:gd name="adj" fmla="val 16667"/>
            </a:avLst>
          </a:prstGeom>
          <a:solidFill>
            <a:srgbClr xmlns:mc="http://schemas.openxmlformats.org/markup-compatibility/2006" xmlns:a14="http://schemas.microsoft.com/office/drawing/2010/main" val="FF9966" mc:Ignorable="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341" name="Text Box 42"/>
          <p:cNvSpPr txBox="1">
            <a:spLocks noChangeArrowheads="1"/>
          </p:cNvSpPr>
          <p:nvPr/>
        </p:nvSpPr>
        <p:spPr bwMode="auto">
          <a:xfrm>
            <a:off x="3273425" y="46736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Calibri" pitchFamily="34" charset="0"/>
              </a:rPr>
              <a:t>A</a:t>
            </a:r>
          </a:p>
        </p:txBody>
      </p:sp>
      <p:sp>
        <p:nvSpPr>
          <p:cNvPr id="13342" name="Text Box 43"/>
          <p:cNvSpPr txBox="1">
            <a:spLocks noChangeArrowheads="1"/>
          </p:cNvSpPr>
          <p:nvPr/>
        </p:nvSpPr>
        <p:spPr bwMode="auto">
          <a:xfrm>
            <a:off x="3270250" y="41814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Calibri" pitchFamily="34" charset="0"/>
              </a:rPr>
              <a:t>C</a:t>
            </a:r>
          </a:p>
        </p:txBody>
      </p:sp>
      <p:sp>
        <p:nvSpPr>
          <p:cNvPr id="13343" name="Text Box 47"/>
          <p:cNvSpPr txBox="1">
            <a:spLocks noChangeArrowheads="1"/>
          </p:cNvSpPr>
          <p:nvPr/>
        </p:nvSpPr>
        <p:spPr bwMode="auto">
          <a:xfrm>
            <a:off x="2636838" y="3482975"/>
            <a:ext cx="1346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Calibri" pitchFamily="34" charset="0"/>
              </a:rPr>
              <a:t>Working set 1</a:t>
            </a:r>
          </a:p>
        </p:txBody>
      </p:sp>
      <p:sp>
        <p:nvSpPr>
          <p:cNvPr id="13344" name="Rectangle 48"/>
          <p:cNvSpPr>
            <a:spLocks noChangeArrowheads="1"/>
          </p:cNvSpPr>
          <p:nvPr/>
        </p:nvSpPr>
        <p:spPr bwMode="blackGray">
          <a:xfrm>
            <a:off x="3922713" y="3514725"/>
            <a:ext cx="1803400" cy="225742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CC66" mc:Ignorable="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345" name="Text Box 49"/>
          <p:cNvSpPr txBox="1">
            <a:spLocks noChangeArrowheads="1"/>
          </p:cNvSpPr>
          <p:nvPr/>
        </p:nvSpPr>
        <p:spPr bwMode="auto">
          <a:xfrm>
            <a:off x="4445000" y="3479800"/>
            <a:ext cx="1346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Calibri" pitchFamily="34" charset="0"/>
              </a:rPr>
              <a:t>Working set 2</a:t>
            </a:r>
          </a:p>
        </p:txBody>
      </p:sp>
      <p:sp>
        <p:nvSpPr>
          <p:cNvPr id="13346" name="Line 51"/>
          <p:cNvSpPr>
            <a:spLocks noChangeShapeType="1"/>
          </p:cNvSpPr>
          <p:nvPr/>
        </p:nvSpPr>
        <p:spPr bwMode="auto">
          <a:xfrm>
            <a:off x="1543050" y="1903413"/>
            <a:ext cx="571500" cy="1614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7" name="Line 52"/>
          <p:cNvSpPr>
            <a:spLocks noChangeShapeType="1"/>
          </p:cNvSpPr>
          <p:nvPr/>
        </p:nvSpPr>
        <p:spPr bwMode="auto">
          <a:xfrm>
            <a:off x="2992438" y="1927225"/>
            <a:ext cx="2732087" cy="1590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8" name="Text Box 56"/>
          <p:cNvSpPr txBox="1">
            <a:spLocks noChangeArrowheads="1"/>
          </p:cNvSpPr>
          <p:nvPr/>
        </p:nvSpPr>
        <p:spPr bwMode="auto">
          <a:xfrm>
            <a:off x="1909763" y="1443038"/>
            <a:ext cx="1127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Calibri" pitchFamily="34" charset="0"/>
              </a:rPr>
              <a:t>Auto-tuned</a:t>
            </a:r>
          </a:p>
        </p:txBody>
      </p:sp>
      <p:sp>
        <p:nvSpPr>
          <p:cNvPr id="13349" name="Text Box 57"/>
          <p:cNvSpPr txBox="1">
            <a:spLocks noChangeArrowheads="1"/>
          </p:cNvSpPr>
          <p:nvPr/>
        </p:nvSpPr>
        <p:spPr bwMode="auto">
          <a:xfrm>
            <a:off x="5838825" y="43608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Calibri" pitchFamily="34" charset="0"/>
              </a:rPr>
              <a:t>…</a:t>
            </a:r>
          </a:p>
        </p:txBody>
      </p:sp>
      <p:sp>
        <p:nvSpPr>
          <p:cNvPr id="13350" name="Line 59"/>
          <p:cNvSpPr>
            <a:spLocks noChangeShapeType="1"/>
          </p:cNvSpPr>
          <p:nvPr/>
        </p:nvSpPr>
        <p:spPr bwMode="auto">
          <a:xfrm>
            <a:off x="1531938" y="2603500"/>
            <a:ext cx="569912" cy="3159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1" name="AutoShape 72"/>
          <p:cNvSpPr>
            <a:spLocks noChangeArrowheads="1"/>
          </p:cNvSpPr>
          <p:nvPr/>
        </p:nvSpPr>
        <p:spPr bwMode="blackWhite">
          <a:xfrm>
            <a:off x="4194175" y="4705350"/>
            <a:ext cx="379413" cy="284163"/>
          </a:xfrm>
          <a:prstGeom prst="roundRect">
            <a:avLst>
              <a:gd name="adj" fmla="val 16667"/>
            </a:avLst>
          </a:prstGeom>
          <a:solidFill>
            <a:srgbClr xmlns:mc="http://schemas.openxmlformats.org/markup-compatibility/2006" xmlns:a14="http://schemas.microsoft.com/office/drawing/2010/main" val="CCFFFF" mc:Ignorable="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352" name="AutoShape 73"/>
          <p:cNvSpPr>
            <a:spLocks noChangeArrowheads="1"/>
          </p:cNvSpPr>
          <p:nvPr/>
        </p:nvSpPr>
        <p:spPr bwMode="blackWhite">
          <a:xfrm>
            <a:off x="4184650" y="4214813"/>
            <a:ext cx="379413" cy="284162"/>
          </a:xfrm>
          <a:prstGeom prst="roundRect">
            <a:avLst>
              <a:gd name="adj" fmla="val 16667"/>
            </a:avLst>
          </a:prstGeom>
          <a:solidFill>
            <a:srgbClr xmlns:mc="http://schemas.openxmlformats.org/markup-compatibility/2006" xmlns:a14="http://schemas.microsoft.com/office/drawing/2010/main" val="CCFFFF" mc:Ignorable="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353" name="AutoShape 76"/>
          <p:cNvSpPr>
            <a:spLocks noChangeArrowheads="1"/>
          </p:cNvSpPr>
          <p:nvPr/>
        </p:nvSpPr>
        <p:spPr bwMode="blackWhite">
          <a:xfrm>
            <a:off x="4181475" y="3733800"/>
            <a:ext cx="379413" cy="284163"/>
          </a:xfrm>
          <a:prstGeom prst="roundRect">
            <a:avLst>
              <a:gd name="adj" fmla="val 16667"/>
            </a:avLst>
          </a:prstGeom>
          <a:solidFill>
            <a:srgbClr xmlns:mc="http://schemas.openxmlformats.org/markup-compatibility/2006" xmlns:a14="http://schemas.microsoft.com/office/drawing/2010/main" val="CCFFFF" mc:Ignorable="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cxnSp>
        <p:nvCxnSpPr>
          <p:cNvPr id="13354" name="AutoShape 77"/>
          <p:cNvCxnSpPr>
            <a:cxnSpLocks noChangeShapeType="1"/>
            <a:stCxn id="13352" idx="0"/>
            <a:endCxn id="13353" idx="2"/>
          </p:cNvCxnSpPr>
          <p:nvPr/>
        </p:nvCxnSpPr>
        <p:spPr bwMode="auto">
          <a:xfrm flipH="1" flipV="1">
            <a:off x="4371975" y="4032250"/>
            <a:ext cx="3175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55" name="Text Box 78"/>
          <p:cNvSpPr txBox="1">
            <a:spLocks noChangeArrowheads="1"/>
          </p:cNvSpPr>
          <p:nvPr/>
        </p:nvSpPr>
        <p:spPr bwMode="auto">
          <a:xfrm>
            <a:off x="4225925" y="4681538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Calibri" pitchFamily="34" charset="0"/>
              </a:rPr>
              <a:t>D</a:t>
            </a:r>
          </a:p>
        </p:txBody>
      </p:sp>
      <p:sp>
        <p:nvSpPr>
          <p:cNvPr id="13356" name="Text Box 79"/>
          <p:cNvSpPr txBox="1">
            <a:spLocks noChangeArrowheads="1"/>
          </p:cNvSpPr>
          <p:nvPr/>
        </p:nvSpPr>
        <p:spPr bwMode="auto">
          <a:xfrm>
            <a:off x="4233863" y="4189413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Calibri" pitchFamily="34" charset="0"/>
              </a:rPr>
              <a:t>F</a:t>
            </a:r>
          </a:p>
        </p:txBody>
      </p:sp>
      <p:sp>
        <p:nvSpPr>
          <p:cNvPr id="13357" name="Text Box 80"/>
          <p:cNvSpPr txBox="1">
            <a:spLocks noChangeArrowheads="1"/>
          </p:cNvSpPr>
          <p:nvPr/>
        </p:nvSpPr>
        <p:spPr bwMode="auto">
          <a:xfrm>
            <a:off x="4227513" y="3711575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Calibri" pitchFamily="34" charset="0"/>
              </a:rPr>
              <a:t>E</a:t>
            </a:r>
          </a:p>
        </p:txBody>
      </p:sp>
      <p:sp>
        <p:nvSpPr>
          <p:cNvPr id="13358" name="AutoShape 83"/>
          <p:cNvSpPr>
            <a:spLocks noChangeArrowheads="1"/>
          </p:cNvSpPr>
          <p:nvPr/>
        </p:nvSpPr>
        <p:spPr bwMode="blackGray">
          <a:xfrm>
            <a:off x="5072063" y="4705350"/>
            <a:ext cx="379412" cy="284163"/>
          </a:xfrm>
          <a:prstGeom prst="roundRect">
            <a:avLst>
              <a:gd name="adj" fmla="val 16667"/>
            </a:avLst>
          </a:prstGeom>
          <a:solidFill>
            <a:srgbClr xmlns:mc="http://schemas.openxmlformats.org/markup-compatibility/2006" xmlns:a14="http://schemas.microsoft.com/office/drawing/2010/main" val="FF9966" mc:Ignorable="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359" name="AutoShape 84"/>
          <p:cNvSpPr>
            <a:spLocks noChangeArrowheads="1"/>
          </p:cNvSpPr>
          <p:nvPr/>
        </p:nvSpPr>
        <p:spPr bwMode="blackGray">
          <a:xfrm>
            <a:off x="5062538" y="4214813"/>
            <a:ext cx="379412" cy="284162"/>
          </a:xfrm>
          <a:prstGeom prst="roundRect">
            <a:avLst>
              <a:gd name="adj" fmla="val 16667"/>
            </a:avLst>
          </a:prstGeom>
          <a:solidFill>
            <a:srgbClr xmlns:mc="http://schemas.openxmlformats.org/markup-compatibility/2006" xmlns:a14="http://schemas.microsoft.com/office/drawing/2010/main" val="FF9966" mc:Ignorable="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360" name="Text Box 87"/>
          <p:cNvSpPr txBox="1">
            <a:spLocks noChangeArrowheads="1"/>
          </p:cNvSpPr>
          <p:nvPr/>
        </p:nvSpPr>
        <p:spPr bwMode="auto">
          <a:xfrm>
            <a:off x="5103813" y="4681538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Calibri" pitchFamily="34" charset="0"/>
              </a:rPr>
              <a:t>D</a:t>
            </a:r>
          </a:p>
        </p:txBody>
      </p:sp>
      <p:sp>
        <p:nvSpPr>
          <p:cNvPr id="13361" name="Text Box 88"/>
          <p:cNvSpPr txBox="1">
            <a:spLocks noChangeArrowheads="1"/>
          </p:cNvSpPr>
          <p:nvPr/>
        </p:nvSpPr>
        <p:spPr bwMode="auto">
          <a:xfrm>
            <a:off x="5111750" y="4189413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Calibri" pitchFamily="34" charset="0"/>
              </a:rPr>
              <a:t>F</a:t>
            </a:r>
          </a:p>
        </p:txBody>
      </p:sp>
      <p:sp>
        <p:nvSpPr>
          <p:cNvPr id="13362" name="Text Box 91"/>
          <p:cNvSpPr txBox="1">
            <a:spLocks noChangeArrowheads="1"/>
          </p:cNvSpPr>
          <p:nvPr/>
        </p:nvSpPr>
        <p:spPr bwMode="auto">
          <a:xfrm>
            <a:off x="7853363" y="4624388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Calibri" pitchFamily="34" charset="0"/>
              </a:rPr>
              <a:t>B</a:t>
            </a:r>
          </a:p>
        </p:txBody>
      </p:sp>
      <p:sp>
        <p:nvSpPr>
          <p:cNvPr id="13363" name="Text Box 95"/>
          <p:cNvSpPr txBox="1">
            <a:spLocks noChangeArrowheads="1"/>
          </p:cNvSpPr>
          <p:nvPr/>
        </p:nvSpPr>
        <p:spPr bwMode="auto">
          <a:xfrm>
            <a:off x="7853363" y="37496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Calibri" pitchFamily="34" charset="0"/>
              </a:rPr>
              <a:t>D</a:t>
            </a:r>
          </a:p>
        </p:txBody>
      </p:sp>
      <p:sp>
        <p:nvSpPr>
          <p:cNvPr id="13364" name="Text Box 97"/>
          <p:cNvSpPr txBox="1">
            <a:spLocks noChangeArrowheads="1"/>
          </p:cNvSpPr>
          <p:nvPr/>
        </p:nvSpPr>
        <p:spPr bwMode="auto">
          <a:xfrm>
            <a:off x="7858125" y="3316288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Calibri" pitchFamily="34" charset="0"/>
              </a:rPr>
              <a:t>E</a:t>
            </a:r>
          </a:p>
        </p:txBody>
      </p:sp>
      <p:sp>
        <p:nvSpPr>
          <p:cNvPr id="13365" name="Text Box 99"/>
          <p:cNvSpPr txBox="1">
            <a:spLocks noChangeArrowheads="1"/>
          </p:cNvSpPr>
          <p:nvPr/>
        </p:nvSpPr>
        <p:spPr bwMode="auto">
          <a:xfrm>
            <a:off x="7864475" y="2882900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Calibri" pitchFamily="34" charset="0"/>
              </a:rPr>
              <a:t>F</a:t>
            </a:r>
          </a:p>
        </p:txBody>
      </p:sp>
      <p:sp>
        <p:nvSpPr>
          <p:cNvPr id="13366" name="Text Box 101"/>
          <p:cNvSpPr txBox="1">
            <a:spLocks noChangeArrowheads="1"/>
          </p:cNvSpPr>
          <p:nvPr/>
        </p:nvSpPr>
        <p:spPr bwMode="auto">
          <a:xfrm>
            <a:off x="7662863" y="5503863"/>
            <a:ext cx="7064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Calibri" pitchFamily="34" charset="0"/>
              </a:rPr>
              <a:t>Buffer</a:t>
            </a:r>
            <a:br>
              <a:rPr lang="en-US" altLang="zh-CN" sz="1400">
                <a:latin typeface="Calibri" pitchFamily="34" charset="0"/>
              </a:rPr>
            </a:br>
            <a:r>
              <a:rPr lang="en-US" altLang="zh-CN" sz="1400">
                <a:latin typeface="Calibri" pitchFamily="34" charset="0"/>
              </a:rPr>
              <a:t>cache</a:t>
            </a:r>
          </a:p>
        </p:txBody>
      </p:sp>
      <p:sp>
        <p:nvSpPr>
          <p:cNvPr id="13367" name="Line 104"/>
          <p:cNvSpPr>
            <a:spLocks noChangeShapeType="1"/>
          </p:cNvSpPr>
          <p:nvPr/>
        </p:nvSpPr>
        <p:spPr bwMode="auto">
          <a:xfrm>
            <a:off x="2536825" y="4484688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8" name="Line 105"/>
          <p:cNvSpPr>
            <a:spLocks noChangeShapeType="1"/>
          </p:cNvSpPr>
          <p:nvPr/>
        </p:nvSpPr>
        <p:spPr bwMode="auto">
          <a:xfrm>
            <a:off x="3429000" y="4484688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9" name="Line 106"/>
          <p:cNvSpPr>
            <a:spLocks noChangeShapeType="1"/>
          </p:cNvSpPr>
          <p:nvPr/>
        </p:nvSpPr>
        <p:spPr bwMode="auto">
          <a:xfrm>
            <a:off x="4365625" y="4495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70" name="Line 107"/>
          <p:cNvSpPr>
            <a:spLocks noChangeShapeType="1"/>
          </p:cNvSpPr>
          <p:nvPr/>
        </p:nvSpPr>
        <p:spPr bwMode="auto">
          <a:xfrm>
            <a:off x="5257800" y="4495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71" name="Line 109"/>
          <p:cNvSpPr>
            <a:spLocks noChangeShapeType="1"/>
          </p:cNvSpPr>
          <p:nvPr/>
        </p:nvSpPr>
        <p:spPr bwMode="auto">
          <a:xfrm flipV="1">
            <a:off x="2536825" y="498633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72" name="Line 110"/>
          <p:cNvSpPr>
            <a:spLocks noChangeShapeType="1"/>
          </p:cNvSpPr>
          <p:nvPr/>
        </p:nvSpPr>
        <p:spPr bwMode="auto">
          <a:xfrm flipV="1">
            <a:off x="3429000" y="498633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73" name="Line 111"/>
          <p:cNvSpPr>
            <a:spLocks noChangeShapeType="1"/>
          </p:cNvSpPr>
          <p:nvPr/>
        </p:nvSpPr>
        <p:spPr bwMode="auto">
          <a:xfrm flipV="1">
            <a:off x="4365625" y="498633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74" name="Line 112"/>
          <p:cNvSpPr>
            <a:spLocks noChangeShapeType="1"/>
          </p:cNvSpPr>
          <p:nvPr/>
        </p:nvSpPr>
        <p:spPr bwMode="auto">
          <a:xfrm flipV="1">
            <a:off x="5246688" y="498633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75" name="Rectangle 24"/>
          <p:cNvSpPr>
            <a:spLocks noChangeArrowheads="1"/>
          </p:cNvSpPr>
          <p:nvPr/>
        </p:nvSpPr>
        <p:spPr bwMode="blackWhite">
          <a:xfrm>
            <a:off x="2193925" y="5259388"/>
            <a:ext cx="736600" cy="37941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CCFFFF" mc:Ignorable="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376" name="Text Box 34"/>
          <p:cNvSpPr txBox="1">
            <a:spLocks noChangeArrowheads="1"/>
          </p:cNvSpPr>
          <p:nvPr/>
        </p:nvSpPr>
        <p:spPr bwMode="auto">
          <a:xfrm>
            <a:off x="2289175" y="5281613"/>
            <a:ext cx="549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Calibri" pitchFamily="34" charset="0"/>
              </a:rPr>
              <a:t>LRU</a:t>
            </a:r>
          </a:p>
        </p:txBody>
      </p:sp>
      <p:sp>
        <p:nvSpPr>
          <p:cNvPr id="13377" name="Rectangle 35"/>
          <p:cNvSpPr>
            <a:spLocks noChangeArrowheads="1"/>
          </p:cNvSpPr>
          <p:nvPr/>
        </p:nvSpPr>
        <p:spPr bwMode="blackGray">
          <a:xfrm>
            <a:off x="3071813" y="5259388"/>
            <a:ext cx="736600" cy="37941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9966" mc:Ignorable="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378" name="Text Box 45"/>
          <p:cNvSpPr txBox="1">
            <a:spLocks noChangeArrowheads="1"/>
          </p:cNvSpPr>
          <p:nvPr/>
        </p:nvSpPr>
        <p:spPr bwMode="auto">
          <a:xfrm>
            <a:off x="3059113" y="5281613"/>
            <a:ext cx="766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Calibri" pitchFamily="34" charset="0"/>
              </a:rPr>
              <a:t>CKPTs</a:t>
            </a:r>
          </a:p>
        </p:txBody>
      </p:sp>
      <p:sp>
        <p:nvSpPr>
          <p:cNvPr id="13379" name="Rectangle 71"/>
          <p:cNvSpPr>
            <a:spLocks noChangeArrowheads="1"/>
          </p:cNvSpPr>
          <p:nvPr/>
        </p:nvSpPr>
        <p:spPr bwMode="blackWhite">
          <a:xfrm>
            <a:off x="4024313" y="5267325"/>
            <a:ext cx="736600" cy="37941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CCFFFF" mc:Ignorable="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380" name="Text Box 81"/>
          <p:cNvSpPr txBox="1">
            <a:spLocks noChangeArrowheads="1"/>
          </p:cNvSpPr>
          <p:nvPr/>
        </p:nvSpPr>
        <p:spPr bwMode="auto">
          <a:xfrm>
            <a:off x="4119563" y="5289550"/>
            <a:ext cx="549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Calibri" pitchFamily="34" charset="0"/>
              </a:rPr>
              <a:t>LRU</a:t>
            </a:r>
          </a:p>
        </p:txBody>
      </p:sp>
      <p:sp>
        <p:nvSpPr>
          <p:cNvPr id="13381" name="Rectangle 82"/>
          <p:cNvSpPr>
            <a:spLocks noChangeArrowheads="1"/>
          </p:cNvSpPr>
          <p:nvPr/>
        </p:nvSpPr>
        <p:spPr bwMode="blackGray">
          <a:xfrm>
            <a:off x="4902200" y="5267325"/>
            <a:ext cx="736600" cy="37941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9966" mc:Ignorable="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382" name="Text Box 89"/>
          <p:cNvSpPr txBox="1">
            <a:spLocks noChangeArrowheads="1"/>
          </p:cNvSpPr>
          <p:nvPr/>
        </p:nvSpPr>
        <p:spPr bwMode="auto">
          <a:xfrm>
            <a:off x="4889500" y="5289550"/>
            <a:ext cx="766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Calibri" pitchFamily="34" charset="0"/>
              </a:rPr>
              <a:t>CKPTs</a:t>
            </a:r>
          </a:p>
        </p:txBody>
      </p:sp>
      <p:sp>
        <p:nvSpPr>
          <p:cNvPr id="13383" name="Text Box 119"/>
          <p:cNvSpPr txBox="1">
            <a:spLocks noChangeArrowheads="1"/>
          </p:cNvSpPr>
          <p:nvPr/>
        </p:nvSpPr>
        <p:spPr bwMode="blackWhite">
          <a:xfrm>
            <a:off x="7853363" y="418306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Calibri" pitchFamily="34" charset="0"/>
              </a:rPr>
              <a:t>C</a:t>
            </a:r>
          </a:p>
        </p:txBody>
      </p:sp>
      <p:sp>
        <p:nvSpPr>
          <p:cNvPr id="13384" name="Text Box 120"/>
          <p:cNvSpPr txBox="1">
            <a:spLocks noChangeArrowheads="1"/>
          </p:cNvSpPr>
          <p:nvPr/>
        </p:nvSpPr>
        <p:spPr bwMode="blackWhite">
          <a:xfrm>
            <a:off x="7856538" y="50419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Calibri" pitchFamily="34" charset="0"/>
              </a:rPr>
              <a:t>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17923"/>
            <a:ext cx="8047037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3490912"/>
            <a:ext cx="47815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87" name="Picture 7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214688"/>
            <a:ext cx="48958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88" name="Picture 7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857500"/>
            <a:ext cx="4029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/>
      <p:bldP spid="13344" grpId="0" animBg="1"/>
      <p:bldP spid="13345" grpId="0"/>
      <p:bldP spid="13347" grpId="0" animBg="1"/>
      <p:bldP spid="13349" grpId="0"/>
      <p:bldP spid="13351" grpId="0" animBg="1"/>
      <p:bldP spid="13352" grpId="0" animBg="1"/>
      <p:bldP spid="13353" grpId="0" animBg="1"/>
      <p:bldP spid="13355" grpId="0"/>
      <p:bldP spid="13356" grpId="0"/>
      <p:bldP spid="13357" grpId="0"/>
      <p:bldP spid="13358" grpId="0" animBg="1"/>
      <p:bldP spid="13359" grpId="0" animBg="1"/>
      <p:bldP spid="13360" grpId="0"/>
      <p:bldP spid="13361" grpId="0"/>
      <p:bldP spid="13368" grpId="0" animBg="1"/>
      <p:bldP spid="13369" grpId="0" animBg="1"/>
      <p:bldP spid="13370" grpId="0" animBg="1"/>
      <p:bldP spid="13372" grpId="0" animBg="1"/>
      <p:bldP spid="13373" grpId="0" animBg="1"/>
      <p:bldP spid="13374" grpId="0" animBg="1"/>
      <p:bldP spid="13379" grpId="0" animBg="1"/>
      <p:bldP spid="13380" grpId="0"/>
      <p:bldP spid="13381" grpId="0" animBg="1"/>
      <p:bldP spid="133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缓存为王</a:t>
            </a:r>
            <a:r>
              <a:rPr lang="en-US" altLang="zh-CN" dirty="0" smtClean="0"/>
              <a:t>:Default Cache</a:t>
            </a:r>
          </a:p>
        </p:txBody>
      </p:sp>
      <p:pic>
        <p:nvPicPr>
          <p:cNvPr id="102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477202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064"/>
            <a:ext cx="47720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图片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96752"/>
            <a:ext cx="4791075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图片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898" y="4005064"/>
            <a:ext cx="478155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16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whit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Tempwhite</Template>
  <TotalTime>928</TotalTime>
  <Words>657</Words>
  <Application>Microsoft Office PowerPoint</Application>
  <PresentationFormat>全屏显示(4:3)</PresentationFormat>
  <Paragraphs>184</Paragraphs>
  <Slides>26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Tempwhite</vt:lpstr>
      <vt:lpstr>PowerPoint 演示文稿</vt:lpstr>
      <vt:lpstr>深  入  解  析  Oracle       -数据库架构设计与性能优化实践</vt:lpstr>
      <vt:lpstr>Who am I</vt:lpstr>
      <vt:lpstr>企业面临的数据现状</vt:lpstr>
      <vt:lpstr>（一）充分了解你的数据</vt:lpstr>
      <vt:lpstr>架构设计:了解数据访问频度</vt:lpstr>
      <vt:lpstr>（二）制定数据缓存与归档机制</vt:lpstr>
      <vt:lpstr>缓存为王:Default / Keep Cache</vt:lpstr>
      <vt:lpstr>缓存为王:Default Cache</vt:lpstr>
      <vt:lpstr>（三）学习Oracle的设计理念</vt:lpstr>
      <vt:lpstr>架构设计:拆分与分割</vt:lpstr>
      <vt:lpstr>PowerPoint 演示文稿</vt:lpstr>
      <vt:lpstr>Oracle11g:Result Cache</vt:lpstr>
      <vt:lpstr>（四）在瓶颈之处寻找突破</vt:lpstr>
      <vt:lpstr>PowerPoint 演示文稿</vt:lpstr>
      <vt:lpstr>Oracle In Memory Database Cache Offload Data processing to Middle Tier resources</vt:lpstr>
      <vt:lpstr>（五）精心设计每一个资源消耗</vt:lpstr>
      <vt:lpstr>PowerPoint 演示文稿</vt:lpstr>
      <vt:lpstr>PowerPoint 演示文稿</vt:lpstr>
      <vt:lpstr>PowerPoint 演示文稿</vt:lpstr>
      <vt:lpstr>架构设计：排序与翻页</vt:lpstr>
      <vt:lpstr>架构设计：Scale UP / OUT</vt:lpstr>
      <vt:lpstr>Sun Oracle Database Machine Get on the Grid Faster - OLTP &amp; Data Warehousing</vt:lpstr>
      <vt:lpstr>Significantly Reduce Storage Usage Advanced OLTP Compression</vt:lpstr>
      <vt:lpstr>Sun Oracle Exadata Storage Server Hybrid Columnar Compression</vt:lpstr>
      <vt:lpstr>PowerPoint 演示文稿</vt:lpstr>
    </vt:vector>
  </TitlesOfParts>
  <Company>www.eygle.com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eygle</dc:creator>
  <cp:lastModifiedBy>eygle</cp:lastModifiedBy>
  <cp:revision>26</cp:revision>
  <dcterms:created xsi:type="dcterms:W3CDTF">2009-11-09T03:41:25Z</dcterms:created>
  <dcterms:modified xsi:type="dcterms:W3CDTF">2010-04-04T09:13:04Z</dcterms:modified>
</cp:coreProperties>
</file>