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60" r:id="rId4"/>
    <p:sldId id="261" r:id="rId5"/>
    <p:sldId id="279" r:id="rId6"/>
    <p:sldId id="280" r:id="rId7"/>
    <p:sldId id="281" r:id="rId8"/>
    <p:sldId id="274" r:id="rId9"/>
    <p:sldId id="266" r:id="rId10"/>
    <p:sldId id="267" r:id="rId11"/>
    <p:sldId id="278" r:id="rId12"/>
    <p:sldId id="272" r:id="rId13"/>
    <p:sldId id="273" r:id="rId14"/>
    <p:sldId id="282" r:id="rId15"/>
    <p:sldId id="275" r:id="rId16"/>
    <p:sldId id="276" r:id="rId17"/>
    <p:sldId id="283" r:id="rId18"/>
    <p:sldId id="277" r:id="rId19"/>
    <p:sldId id="285" r:id="rId20"/>
    <p:sldId id="284" r:id="rId21"/>
    <p:sldId id="288" r:id="rId22"/>
    <p:sldId id="287" r:id="rId23"/>
    <p:sldId id="289" r:id="rId24"/>
    <p:sldId id="264" r:id="rId25"/>
    <p:sldId id="265" r:id="rId26"/>
    <p:sldId id="290" r:id="rId27"/>
    <p:sldId id="263" r:id="rId28"/>
    <p:sldId id="25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87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04AA72-FF8E-4A21-8CEE-7819A9DA0C6E}" type="datetimeFigureOut">
              <a:rPr lang="zh-CN" altLang="en-US" smtClean="0"/>
              <a:t>2015/4/10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64C29-2F1D-4C14-8B47-45F2BBD008C2}" type="slidenum">
              <a:rPr lang="zh-CN" altLang="en-US" smtClean="0"/>
              <a:t>‹#›</a:t>
            </a:fld>
            <a:endParaRPr lang="zh-CN" altLang="en-US"/>
          </a:p>
        </p:txBody>
      </p:sp>
    </p:spTree>
    <p:extLst>
      <p:ext uri="{BB962C8B-B14F-4D97-AF65-F5344CB8AC3E}">
        <p14:creationId xmlns:p14="http://schemas.microsoft.com/office/powerpoint/2010/main" val="228083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D3B89C-097D-4138-8526-D9F7911860BB}" type="slidenum">
              <a:rPr lang="zh-CN" altLang="en-US" smtClean="0"/>
              <a:t>28</a:t>
            </a:fld>
            <a:endParaRPr lang="zh-CN" altLang="en-US"/>
          </a:p>
        </p:txBody>
      </p:sp>
    </p:spTree>
    <p:extLst>
      <p:ext uri="{BB962C8B-B14F-4D97-AF65-F5344CB8AC3E}">
        <p14:creationId xmlns:p14="http://schemas.microsoft.com/office/powerpoint/2010/main" val="2485772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308632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15136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424985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85111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179927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1"/>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1"/>
            <a:ext cx="4038600"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201385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386245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393582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325138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350990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79C9FB0-233C-4C6B-BB64-D46102E33B0E}" type="datetimeFigureOut">
              <a:rPr lang="zh-CN" altLang="en-US" smtClean="0"/>
              <a:t>2015/4/10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48725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C9FB0-233C-4C6B-BB64-D46102E33B0E}" type="datetimeFigureOut">
              <a:rPr lang="zh-CN" altLang="en-US" smtClean="0"/>
              <a:t>2015/4/10</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5958-08C0-4652-B4F3-264F3C49D118}" type="slidenum">
              <a:rPr lang="zh-CN" altLang="en-US" smtClean="0"/>
              <a:t>‹#›</a:t>
            </a:fld>
            <a:endParaRPr lang="zh-CN" altLang="en-US"/>
          </a:p>
        </p:txBody>
      </p:sp>
    </p:spTree>
    <p:extLst>
      <p:ext uri="{BB962C8B-B14F-4D97-AF65-F5344CB8AC3E}">
        <p14:creationId xmlns:p14="http://schemas.microsoft.com/office/powerpoint/2010/main" val="3964634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zhangjinpeng1@jd.com"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620688"/>
            <a:ext cx="5616624" cy="936104"/>
          </a:xfrm>
        </p:spPr>
        <p:txBody>
          <a:bodyPr>
            <a:normAutofit/>
          </a:bodyPr>
          <a:lstStyle/>
          <a:p>
            <a:r>
              <a:rPr lang="en-US" altLang="zh-CN" dirty="0" err="1" smtClean="0"/>
              <a:t>MariaDB</a:t>
            </a:r>
            <a:r>
              <a:rPr lang="zh-CN" altLang="en-US" dirty="0" smtClean="0"/>
              <a:t>新特性</a:t>
            </a:r>
            <a:r>
              <a:rPr lang="zh-CN" altLang="en-US" dirty="0"/>
              <a:t>剖析</a:t>
            </a:r>
          </a:p>
        </p:txBody>
      </p:sp>
      <p:sp>
        <p:nvSpPr>
          <p:cNvPr id="3" name="副标题 2"/>
          <p:cNvSpPr>
            <a:spLocks noGrp="1"/>
          </p:cNvSpPr>
          <p:nvPr>
            <p:ph type="subTitle" idx="1"/>
          </p:nvPr>
        </p:nvSpPr>
        <p:spPr>
          <a:xfrm>
            <a:off x="1475656" y="1628800"/>
            <a:ext cx="4665595" cy="648071"/>
          </a:xfrm>
        </p:spPr>
        <p:txBody>
          <a:bodyPr>
            <a:normAutofit/>
          </a:bodyPr>
          <a:lstStyle/>
          <a:p>
            <a:r>
              <a:rPr lang="zh-CN" altLang="en-US" dirty="0" smtClean="0"/>
              <a:t>京东云</a:t>
            </a:r>
            <a:r>
              <a:rPr lang="en-US" altLang="zh-CN" dirty="0" smtClean="0"/>
              <a:t>——</a:t>
            </a:r>
            <a:r>
              <a:rPr lang="zh-CN" altLang="en-US" dirty="0" smtClean="0"/>
              <a:t>张金鹏 </a:t>
            </a:r>
            <a:endParaRPr lang="zh-CN" altLang="en-US" dirty="0"/>
          </a:p>
        </p:txBody>
      </p:sp>
    </p:spTree>
    <p:extLst>
      <p:ext uri="{BB962C8B-B14F-4D97-AF65-F5344CB8AC3E}">
        <p14:creationId xmlns:p14="http://schemas.microsoft.com/office/powerpoint/2010/main" val="3134331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7"/>
            <a:ext cx="8229600" cy="5793508"/>
          </a:xfrm>
        </p:spPr>
        <p:txBody>
          <a:bodyPr>
            <a:noAutofit/>
          </a:bodyPr>
          <a:lstStyle/>
          <a:p>
            <a:pPr>
              <a:spcBef>
                <a:spcPts val="480"/>
              </a:spcBef>
              <a:spcAft>
                <a:spcPts val="600"/>
              </a:spcAft>
              <a:buFont typeface="+mj-lt"/>
              <a:buAutoNum type="arabicPeriod"/>
            </a:pPr>
            <a:r>
              <a:rPr lang="zh-CN" altLang="en-US" sz="1600" dirty="0"/>
              <a:t>由</a:t>
            </a:r>
            <a:r>
              <a:rPr lang="zh-CN" altLang="en-US" sz="1600" dirty="0">
                <a:solidFill>
                  <a:srgbClr val="C00000"/>
                </a:solidFill>
              </a:rPr>
              <a:t>多个分组</a:t>
            </a:r>
            <a:r>
              <a:rPr lang="zh-CN" altLang="en-US" sz="1600" dirty="0"/>
              <a:t>组成。参数</a:t>
            </a:r>
            <a:r>
              <a:rPr lang="en-US" altLang="zh-CN" sz="1600" dirty="0" err="1"/>
              <a:t>thread_pool_size</a:t>
            </a:r>
            <a:r>
              <a:rPr lang="zh-CN" altLang="en-US" sz="1600" dirty="0"/>
              <a:t>指定了线程池分组的个数，默认值为当前机器</a:t>
            </a:r>
            <a:r>
              <a:rPr lang="en-US" altLang="zh-CN" sz="1600" dirty="0"/>
              <a:t>CPU</a:t>
            </a:r>
            <a:r>
              <a:rPr lang="zh-CN" altLang="en-US" sz="1600" dirty="0"/>
              <a:t>的核心数。</a:t>
            </a:r>
            <a:endParaRPr lang="en-US" altLang="zh-CN" sz="1600" dirty="0"/>
          </a:p>
          <a:p>
            <a:pPr>
              <a:spcBef>
                <a:spcPts val="480"/>
              </a:spcBef>
              <a:spcAft>
                <a:spcPts val="600"/>
              </a:spcAft>
              <a:buFont typeface="+mj-lt"/>
              <a:buAutoNum type="arabicPeriod"/>
            </a:pPr>
            <a:r>
              <a:rPr lang="zh-CN" altLang="en-US" sz="1600" dirty="0"/>
              <a:t>新来的连接会根据</a:t>
            </a:r>
            <a:r>
              <a:rPr lang="en-US" altLang="zh-CN" sz="1600" dirty="0"/>
              <a:t>id</a:t>
            </a:r>
            <a:r>
              <a:rPr lang="zh-CN" altLang="en-US" sz="1600" dirty="0"/>
              <a:t>的不同</a:t>
            </a:r>
            <a:r>
              <a:rPr lang="zh-CN" altLang="en-US" sz="1600" dirty="0">
                <a:solidFill>
                  <a:srgbClr val="C00000"/>
                </a:solidFill>
              </a:rPr>
              <a:t>分配</a:t>
            </a:r>
            <a:r>
              <a:rPr lang="zh-CN" altLang="en-US" sz="1600" dirty="0" smtClean="0">
                <a:solidFill>
                  <a:srgbClr val="C00000"/>
                </a:solidFill>
              </a:rPr>
              <a:t>到不同的</a:t>
            </a:r>
            <a:r>
              <a:rPr lang="zh-CN" altLang="en-US" sz="1600" dirty="0">
                <a:solidFill>
                  <a:srgbClr val="C00000"/>
                </a:solidFill>
              </a:rPr>
              <a:t>分组</a:t>
            </a:r>
            <a:r>
              <a:rPr lang="zh-CN" altLang="en-US" sz="1600" dirty="0"/>
              <a:t>。</a:t>
            </a:r>
            <a:endParaRPr lang="en-US" altLang="zh-CN" sz="1600" dirty="0"/>
          </a:p>
          <a:p>
            <a:pPr>
              <a:spcBef>
                <a:spcPts val="480"/>
              </a:spcBef>
              <a:spcAft>
                <a:spcPts val="600"/>
              </a:spcAft>
              <a:buFont typeface="+mj-lt"/>
              <a:buAutoNum type="arabicPeriod"/>
            </a:pPr>
            <a:r>
              <a:rPr lang="zh-CN" altLang="en-US" sz="1600" dirty="0"/>
              <a:t>每个分组有一个</a:t>
            </a:r>
            <a:r>
              <a:rPr lang="zh-CN" altLang="en-US" sz="1600" dirty="0">
                <a:solidFill>
                  <a:srgbClr val="C00000"/>
                </a:solidFill>
              </a:rPr>
              <a:t>任务队列</a:t>
            </a:r>
            <a:r>
              <a:rPr lang="zh-CN" altLang="en-US" sz="1600" dirty="0"/>
              <a:t>，存储待处理的连接。</a:t>
            </a:r>
            <a:endParaRPr lang="en-US" altLang="zh-CN" sz="1600" dirty="0"/>
          </a:p>
          <a:p>
            <a:pPr>
              <a:spcBef>
                <a:spcPts val="480"/>
              </a:spcBef>
              <a:spcAft>
                <a:spcPts val="600"/>
              </a:spcAft>
              <a:buFont typeface="+mj-lt"/>
              <a:buAutoNum type="arabicPeriod"/>
            </a:pPr>
            <a:r>
              <a:rPr lang="zh-CN" altLang="en-US" sz="1600" dirty="0"/>
              <a:t>每个分组有一个</a:t>
            </a:r>
            <a:r>
              <a:rPr lang="en-US" altLang="zh-CN" sz="1600" dirty="0"/>
              <a:t>listener</a:t>
            </a:r>
            <a:r>
              <a:rPr lang="zh-CN" altLang="en-US" sz="1600" dirty="0"/>
              <a:t>线程，</a:t>
            </a:r>
            <a:r>
              <a:rPr lang="zh-CN" altLang="en-US" sz="1600" dirty="0">
                <a:solidFill>
                  <a:srgbClr val="C00000"/>
                </a:solidFill>
              </a:rPr>
              <a:t>监听</a:t>
            </a:r>
            <a:r>
              <a:rPr lang="zh-CN" altLang="en-US" sz="1600" dirty="0"/>
              <a:t>对应分组所有连接的</a:t>
            </a:r>
            <a:r>
              <a:rPr lang="zh-CN" altLang="en-US" sz="1600" dirty="0">
                <a:solidFill>
                  <a:srgbClr val="C00000"/>
                </a:solidFill>
              </a:rPr>
              <a:t>网络事件</a:t>
            </a:r>
            <a:r>
              <a:rPr lang="zh-CN" altLang="en-US" sz="1600" dirty="0"/>
              <a:t>，将有事件的连接添加到任务队列中。</a:t>
            </a:r>
            <a:endParaRPr lang="en-US" altLang="zh-CN" sz="1600" dirty="0"/>
          </a:p>
          <a:p>
            <a:pPr>
              <a:spcBef>
                <a:spcPts val="480"/>
              </a:spcBef>
              <a:spcAft>
                <a:spcPts val="600"/>
              </a:spcAft>
              <a:buFont typeface="+mj-lt"/>
              <a:buAutoNum type="arabicPeriod"/>
            </a:pPr>
            <a:r>
              <a:rPr lang="en-US" altLang="zh-CN" sz="1600" dirty="0"/>
              <a:t>worker</a:t>
            </a:r>
            <a:r>
              <a:rPr lang="zh-CN" altLang="en-US" sz="1600" dirty="0"/>
              <a:t>线程负责</a:t>
            </a:r>
            <a:r>
              <a:rPr lang="zh-CN" altLang="en-US" sz="1600" dirty="0">
                <a:solidFill>
                  <a:srgbClr val="FF0000"/>
                </a:solidFill>
              </a:rPr>
              <a:t>处理任务</a:t>
            </a:r>
            <a:r>
              <a:rPr lang="zh-CN" altLang="en-US" sz="1600" dirty="0"/>
              <a:t>队列中待处理的连接。</a:t>
            </a:r>
            <a:endParaRPr lang="en-US" altLang="zh-CN" sz="1600" dirty="0"/>
          </a:p>
          <a:p>
            <a:pPr>
              <a:spcBef>
                <a:spcPts val="480"/>
              </a:spcBef>
              <a:spcAft>
                <a:spcPts val="600"/>
              </a:spcAft>
              <a:buFont typeface="+mj-lt"/>
              <a:buAutoNum type="arabicPeriod"/>
            </a:pPr>
            <a:r>
              <a:rPr lang="en-US" altLang="zh-CN" sz="1600" dirty="0"/>
              <a:t>timer</a:t>
            </a:r>
            <a:r>
              <a:rPr lang="zh-CN" altLang="en-US" sz="1600" dirty="0"/>
              <a:t>线程定期</a:t>
            </a:r>
            <a:r>
              <a:rPr lang="zh-CN" altLang="en-US" sz="1600" dirty="0">
                <a:solidFill>
                  <a:srgbClr val="FF0000"/>
                </a:solidFill>
              </a:rPr>
              <a:t>清理超时的客户端连接</a:t>
            </a:r>
            <a:r>
              <a:rPr lang="zh-CN" altLang="en-US" sz="1600" dirty="0"/>
              <a:t>，并且检查各个分组是否处于“停滞”状态。</a:t>
            </a:r>
            <a:endParaRPr lang="en-US" altLang="zh-CN" sz="1600" dirty="0"/>
          </a:p>
          <a:p>
            <a:pPr>
              <a:spcBef>
                <a:spcPts val="480"/>
              </a:spcBef>
              <a:spcAft>
                <a:spcPts val="600"/>
              </a:spcAft>
              <a:buFont typeface="+mj-lt"/>
              <a:buAutoNum type="arabicPeriod"/>
            </a:pPr>
            <a:r>
              <a:rPr lang="en-US" altLang="zh-CN" sz="1600" dirty="0"/>
              <a:t>worker</a:t>
            </a:r>
            <a:r>
              <a:rPr lang="zh-CN" altLang="en-US" sz="1600" dirty="0"/>
              <a:t>线程的数量会</a:t>
            </a:r>
            <a:r>
              <a:rPr lang="zh-CN" altLang="en-US" sz="1600" dirty="0">
                <a:solidFill>
                  <a:srgbClr val="FF0000"/>
                </a:solidFill>
              </a:rPr>
              <a:t>动态伸缩</a:t>
            </a:r>
            <a:r>
              <a:rPr lang="zh-CN" altLang="en-US" sz="1600" dirty="0"/>
              <a:t>。各个分组的</a:t>
            </a:r>
            <a:r>
              <a:rPr lang="en-US" altLang="zh-CN" sz="1600" dirty="0"/>
              <a:t>worker</a:t>
            </a:r>
            <a:r>
              <a:rPr lang="zh-CN" altLang="en-US" sz="1600" dirty="0"/>
              <a:t>线程的总数最大不超过</a:t>
            </a:r>
            <a:r>
              <a:rPr lang="en-US" altLang="zh-CN" sz="1600" dirty="0" err="1"/>
              <a:t>thread_pool_max_threads</a:t>
            </a:r>
            <a:r>
              <a:rPr lang="zh-CN" altLang="en-US" sz="1600" dirty="0"/>
              <a:t>设置的值。</a:t>
            </a:r>
            <a:endParaRPr lang="en-US" altLang="zh-CN" sz="1600" dirty="0"/>
          </a:p>
          <a:p>
            <a:pPr>
              <a:spcBef>
                <a:spcPts val="480"/>
              </a:spcBef>
              <a:spcAft>
                <a:spcPts val="600"/>
              </a:spcAft>
              <a:buFont typeface="+mj-lt"/>
              <a:buAutoNum type="arabicPeriod"/>
            </a:pPr>
            <a:r>
              <a:rPr lang="en-US" altLang="zh-CN" sz="1600" dirty="0">
                <a:solidFill>
                  <a:srgbClr val="FF0000"/>
                </a:solidFill>
              </a:rPr>
              <a:t>listener</a:t>
            </a:r>
            <a:r>
              <a:rPr lang="zh-CN" altLang="en-US" sz="1600" dirty="0">
                <a:solidFill>
                  <a:srgbClr val="FF0000"/>
                </a:solidFill>
              </a:rPr>
              <a:t>线程和</a:t>
            </a:r>
            <a:r>
              <a:rPr lang="en-US" altLang="zh-CN" sz="1600" dirty="0">
                <a:solidFill>
                  <a:srgbClr val="FF0000"/>
                </a:solidFill>
              </a:rPr>
              <a:t>worker</a:t>
            </a:r>
            <a:r>
              <a:rPr lang="zh-CN" altLang="en-US" sz="1600" dirty="0">
                <a:solidFill>
                  <a:srgbClr val="FF0000"/>
                </a:solidFill>
              </a:rPr>
              <a:t>线程</a:t>
            </a:r>
            <a:r>
              <a:rPr lang="zh-CN" altLang="en-US" sz="1600" dirty="0"/>
              <a:t>之间可以</a:t>
            </a:r>
            <a:r>
              <a:rPr lang="zh-CN" altLang="en-US" sz="1600" dirty="0" smtClean="0"/>
              <a:t>进行</a:t>
            </a:r>
            <a:r>
              <a:rPr lang="zh-CN" altLang="en-US" sz="1600" dirty="0" smtClean="0">
                <a:solidFill>
                  <a:srgbClr val="FF0000"/>
                </a:solidFill>
              </a:rPr>
              <a:t>相互转换</a:t>
            </a:r>
            <a:r>
              <a:rPr lang="zh-CN" altLang="en-US" sz="1600" dirty="0"/>
              <a:t>。正常情况下当</a:t>
            </a:r>
            <a:r>
              <a:rPr lang="en-US" altLang="zh-CN" sz="1600" dirty="0"/>
              <a:t>listener</a:t>
            </a:r>
            <a:r>
              <a:rPr lang="zh-CN" altLang="en-US" sz="1600" dirty="0"/>
              <a:t>线程监听到分组中的某个连接需要处理的时候，会将其加入任务队列，并且唤醒</a:t>
            </a:r>
            <a:r>
              <a:rPr lang="en-US" altLang="zh-CN" sz="1600" dirty="0"/>
              <a:t>worker</a:t>
            </a:r>
            <a:r>
              <a:rPr lang="zh-CN" altLang="en-US" sz="1600" dirty="0"/>
              <a:t>线程进行处理。而在任务队列没有任务积压并且最近一段时间网络事件较少的情况下，</a:t>
            </a:r>
            <a:r>
              <a:rPr lang="en-US" altLang="zh-CN" sz="1600" dirty="0"/>
              <a:t>listener</a:t>
            </a:r>
            <a:r>
              <a:rPr lang="zh-CN" altLang="en-US" sz="1600" dirty="0"/>
              <a:t>线程不会唤醒</a:t>
            </a:r>
            <a:r>
              <a:rPr lang="en-US" altLang="zh-CN" sz="1600" dirty="0"/>
              <a:t>worker</a:t>
            </a:r>
            <a:r>
              <a:rPr lang="zh-CN" altLang="en-US" sz="1600" dirty="0"/>
              <a:t>线程去处理监听到的连接，而是自己作为</a:t>
            </a:r>
            <a:r>
              <a:rPr lang="en-US" altLang="zh-CN" sz="1600" dirty="0"/>
              <a:t>worker</a:t>
            </a:r>
            <a:r>
              <a:rPr lang="zh-CN" altLang="en-US" sz="1600" dirty="0"/>
              <a:t>线程处理该链接。</a:t>
            </a:r>
            <a:r>
              <a:rPr lang="en-US" altLang="zh-CN" sz="1600" dirty="0"/>
              <a:t>worker</a:t>
            </a:r>
            <a:r>
              <a:rPr lang="zh-CN" altLang="en-US" sz="1600" dirty="0"/>
              <a:t>线程在执行完任务队列的所有任务之后，在进入睡眠之前会判断当前分组是否存在</a:t>
            </a:r>
            <a:r>
              <a:rPr lang="en-US" altLang="zh-CN" sz="1600" dirty="0"/>
              <a:t>listener</a:t>
            </a:r>
            <a:r>
              <a:rPr lang="zh-CN" altLang="en-US" sz="1600" dirty="0"/>
              <a:t>线程，如果不存在</a:t>
            </a:r>
            <a:r>
              <a:rPr lang="en-US" altLang="zh-CN" sz="1600" dirty="0"/>
              <a:t>listener</a:t>
            </a:r>
            <a:r>
              <a:rPr lang="zh-CN" altLang="en-US" sz="1600" dirty="0"/>
              <a:t>线程那么自己就转化为</a:t>
            </a:r>
            <a:r>
              <a:rPr lang="en-US" altLang="zh-CN" sz="1600" dirty="0"/>
              <a:t>listener</a:t>
            </a:r>
            <a:r>
              <a:rPr lang="zh-CN" altLang="en-US" sz="1600" dirty="0"/>
              <a:t>线程</a:t>
            </a:r>
            <a:r>
              <a:rPr lang="zh-CN" altLang="en-US" sz="1600" dirty="0" smtClean="0"/>
              <a:t>。</a:t>
            </a:r>
            <a:endParaRPr lang="en-US" altLang="zh-CN" sz="1600" dirty="0" smtClean="0"/>
          </a:p>
          <a:p>
            <a:pPr>
              <a:spcBef>
                <a:spcPts val="480"/>
              </a:spcBef>
              <a:spcAft>
                <a:spcPts val="600"/>
              </a:spcAft>
              <a:buFont typeface="+mj-lt"/>
              <a:buAutoNum type="arabicPeriod"/>
            </a:pPr>
            <a:r>
              <a:rPr lang="en-US" altLang="zh-CN" sz="1600" dirty="0" smtClean="0">
                <a:solidFill>
                  <a:srgbClr val="FF0000"/>
                </a:solidFill>
              </a:rPr>
              <a:t>200,000</a:t>
            </a:r>
            <a:r>
              <a:rPr lang="en-US" altLang="zh-CN" sz="1600" dirty="0" smtClean="0"/>
              <a:t>+ connections</a:t>
            </a:r>
            <a:endParaRPr lang="en-US" altLang="zh-CN" sz="2000" dirty="0" smtClean="0"/>
          </a:p>
        </p:txBody>
      </p:sp>
    </p:spTree>
    <p:extLst>
      <p:ext uri="{BB962C8B-B14F-4D97-AF65-F5344CB8AC3E}">
        <p14:creationId xmlns:p14="http://schemas.microsoft.com/office/powerpoint/2010/main" val="4220404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7"/>
            <a:ext cx="8229600" cy="850107"/>
          </a:xfrm>
        </p:spPr>
        <p:txBody>
          <a:bodyPr>
            <a:normAutofit/>
          </a:bodyPr>
          <a:lstStyle/>
          <a:p>
            <a:r>
              <a:rPr lang="en-US" altLang="zh-CN" sz="2800" dirty="0" smtClean="0"/>
              <a:t>4</a:t>
            </a:r>
            <a:r>
              <a:rPr lang="zh-CN" altLang="en-US" sz="2800" dirty="0" smtClean="0"/>
              <a:t>、</a:t>
            </a:r>
            <a:r>
              <a:rPr lang="en-US" altLang="zh-CN" sz="2800" dirty="0" err="1" smtClean="0"/>
              <a:t>MariaDB</a:t>
            </a:r>
            <a:r>
              <a:rPr lang="en-US" altLang="zh-CN" sz="2800" dirty="0" smtClean="0"/>
              <a:t> </a:t>
            </a:r>
            <a:r>
              <a:rPr lang="en-US" altLang="zh-CN" sz="2800" dirty="0" err="1"/>
              <a:t>binlog</a:t>
            </a:r>
            <a:r>
              <a:rPr lang="en-US" altLang="zh-CN" sz="2800" dirty="0"/>
              <a:t> group commit</a:t>
            </a:r>
            <a:r>
              <a:rPr lang="zh-CN" altLang="en-US" sz="2800" dirty="0"/>
              <a:t>技术</a:t>
            </a:r>
          </a:p>
        </p:txBody>
      </p:sp>
      <p:sp>
        <p:nvSpPr>
          <p:cNvPr id="5" name="内容占位符 4"/>
          <p:cNvSpPr>
            <a:spLocks noGrp="1"/>
          </p:cNvSpPr>
          <p:nvPr>
            <p:ph idx="1"/>
          </p:nvPr>
        </p:nvSpPr>
        <p:spPr>
          <a:xfrm>
            <a:off x="457200" y="1268761"/>
            <a:ext cx="8229600" cy="4857404"/>
          </a:xfrm>
        </p:spPr>
        <p:txBody>
          <a:bodyPr>
            <a:normAutofit/>
          </a:bodyPr>
          <a:lstStyle/>
          <a:p>
            <a:pPr>
              <a:spcAft>
                <a:spcPts val="600"/>
              </a:spcAft>
            </a:pPr>
            <a:r>
              <a:rPr lang="zh-CN" altLang="en-US" sz="1800" dirty="0"/>
              <a:t>在开启</a:t>
            </a:r>
            <a:r>
              <a:rPr lang="en-US" altLang="zh-CN" sz="1800" dirty="0" err="1"/>
              <a:t>binlog</a:t>
            </a:r>
            <a:r>
              <a:rPr lang="zh-CN" altLang="en-US" sz="1800" dirty="0"/>
              <a:t>的情况下，</a:t>
            </a:r>
            <a:r>
              <a:rPr lang="en-US" altLang="zh-CN" sz="1800" dirty="0"/>
              <a:t>MySQL/</a:t>
            </a:r>
            <a:r>
              <a:rPr lang="en-US" altLang="zh-CN" sz="1800" dirty="0" err="1"/>
              <a:t>MariaDB</a:t>
            </a:r>
            <a:r>
              <a:rPr lang="zh-CN" altLang="en-US" sz="1800" dirty="0"/>
              <a:t>事务的提交包括</a:t>
            </a:r>
            <a:r>
              <a:rPr lang="zh-CN" altLang="en-US" sz="1800" dirty="0">
                <a:solidFill>
                  <a:srgbClr val="FF0000"/>
                </a:solidFill>
              </a:rPr>
              <a:t>在</a:t>
            </a:r>
            <a:r>
              <a:rPr lang="en-US" altLang="zh-CN" sz="1800" dirty="0" err="1">
                <a:solidFill>
                  <a:srgbClr val="FF0000"/>
                </a:solidFill>
              </a:rPr>
              <a:t>binlog</a:t>
            </a:r>
            <a:r>
              <a:rPr lang="zh-CN" altLang="en-US" sz="1800" dirty="0">
                <a:solidFill>
                  <a:srgbClr val="FF0000"/>
                </a:solidFill>
              </a:rPr>
              <a:t>中的提交</a:t>
            </a:r>
            <a:r>
              <a:rPr lang="zh-CN" altLang="en-US" sz="1800" dirty="0"/>
              <a:t>以及</a:t>
            </a:r>
            <a:r>
              <a:rPr lang="zh-CN" altLang="en-US" sz="1800" dirty="0">
                <a:solidFill>
                  <a:srgbClr val="FF0000"/>
                </a:solidFill>
              </a:rPr>
              <a:t>在存储引擎内部的提交</a:t>
            </a:r>
            <a:r>
              <a:rPr lang="zh-CN" altLang="en-US" sz="1800" dirty="0"/>
              <a:t>。</a:t>
            </a:r>
            <a:r>
              <a:rPr lang="en-US" altLang="zh-CN" sz="1800" dirty="0"/>
              <a:t>MySQL/</a:t>
            </a:r>
            <a:r>
              <a:rPr lang="en-US" altLang="zh-CN" sz="1800" dirty="0" err="1"/>
              <a:t>MariaDB</a:t>
            </a:r>
            <a:r>
              <a:rPr lang="zh-CN" altLang="en-US" sz="1800" dirty="0"/>
              <a:t>采用</a:t>
            </a:r>
            <a:r>
              <a:rPr lang="en-US" altLang="zh-CN" sz="1800" dirty="0"/>
              <a:t>2PC</a:t>
            </a:r>
            <a:r>
              <a:rPr lang="zh-CN" altLang="en-US" sz="1800" dirty="0"/>
              <a:t>保证事务的完整性</a:t>
            </a:r>
            <a:r>
              <a:rPr lang="zh-CN" altLang="en-US" sz="1800" dirty="0" smtClean="0"/>
              <a:t>。</a:t>
            </a:r>
            <a:r>
              <a:rPr lang="en-US" altLang="zh-CN" sz="1800" dirty="0" smtClean="0"/>
              <a:t/>
            </a:r>
            <a:br>
              <a:rPr lang="en-US" altLang="zh-CN" sz="1800" dirty="0" smtClean="0"/>
            </a:br>
            <a:endParaRPr lang="en-US" altLang="zh-CN" sz="2000" dirty="0"/>
          </a:p>
          <a:p>
            <a:pPr>
              <a:spcAft>
                <a:spcPts val="600"/>
              </a:spcAft>
            </a:pPr>
            <a:r>
              <a:rPr lang="en-US" altLang="zh-CN" sz="1800" dirty="0" smtClean="0"/>
              <a:t>2PC</a:t>
            </a:r>
          </a:p>
          <a:p>
            <a:endParaRPr lang="en-US" altLang="zh-CN" sz="2400"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75" y="2649066"/>
            <a:ext cx="7258050" cy="2724150"/>
          </a:xfrm>
          <a:prstGeom prst="rect">
            <a:avLst/>
          </a:prstGeom>
        </p:spPr>
      </p:pic>
    </p:spTree>
    <p:extLst>
      <p:ext uri="{BB962C8B-B14F-4D97-AF65-F5344CB8AC3E}">
        <p14:creationId xmlns:p14="http://schemas.microsoft.com/office/powerpoint/2010/main" val="2545192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13176"/>
            <a:ext cx="8229600" cy="562075"/>
          </a:xfrm>
        </p:spPr>
        <p:txBody>
          <a:bodyPr>
            <a:normAutofit/>
          </a:bodyPr>
          <a:lstStyle/>
          <a:p>
            <a:r>
              <a:rPr lang="en-US" altLang="zh-CN" sz="2000" dirty="0" smtClean="0"/>
              <a:t>MySQL/</a:t>
            </a:r>
            <a:r>
              <a:rPr lang="en-US" altLang="zh-CN" sz="2000" dirty="0" err="1" smtClean="0"/>
              <a:t>MariaDB</a:t>
            </a:r>
            <a:r>
              <a:rPr lang="zh-CN" altLang="en-US" sz="2000" dirty="0" smtClean="0"/>
              <a:t>事务两阶段提交</a:t>
            </a:r>
            <a:endParaRPr lang="zh-CN" altLang="en-US" sz="2000"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3512" y="705594"/>
            <a:ext cx="6276975" cy="4019550"/>
          </a:xfrm>
        </p:spPr>
      </p:pic>
    </p:spTree>
    <p:extLst>
      <p:ext uri="{BB962C8B-B14F-4D97-AF65-F5344CB8AC3E}">
        <p14:creationId xmlns:p14="http://schemas.microsoft.com/office/powerpoint/2010/main" val="611539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4525963"/>
          </a:xfrm>
        </p:spPr>
        <p:txBody>
          <a:bodyPr>
            <a:normAutofit/>
          </a:bodyPr>
          <a:lstStyle/>
          <a:p>
            <a:pPr>
              <a:spcAft>
                <a:spcPts val="600"/>
              </a:spcAft>
              <a:buFont typeface="+mj-lt"/>
              <a:buAutoNum type="arabicPeriod"/>
            </a:pPr>
            <a:r>
              <a:rPr lang="zh-CN" altLang="en-US" sz="2000" dirty="0"/>
              <a:t>事务在存储引擎内部</a:t>
            </a:r>
            <a:r>
              <a:rPr lang="en-US" altLang="zh-CN" sz="2000" dirty="0"/>
              <a:t>prepare</a:t>
            </a:r>
            <a:r>
              <a:rPr lang="zh-CN" altLang="en-US" sz="2000" dirty="0"/>
              <a:t>（</a:t>
            </a:r>
            <a:r>
              <a:rPr lang="en-US" altLang="zh-CN" sz="2000" dirty="0" err="1"/>
              <a:t>binlog</a:t>
            </a:r>
            <a:r>
              <a:rPr lang="zh-CN" altLang="en-US" sz="2000" dirty="0"/>
              <a:t>也有</a:t>
            </a:r>
            <a:r>
              <a:rPr lang="en-US" altLang="zh-CN" sz="2000" dirty="0"/>
              <a:t>prepare</a:t>
            </a:r>
            <a:r>
              <a:rPr lang="zh-CN" altLang="en-US" sz="2000" dirty="0"/>
              <a:t>方法，只不过该方法什么也不做）。</a:t>
            </a:r>
            <a:endParaRPr lang="en-US" altLang="zh-CN" sz="2000" dirty="0"/>
          </a:p>
          <a:p>
            <a:pPr>
              <a:spcAft>
                <a:spcPts val="600"/>
              </a:spcAft>
              <a:buFont typeface="+mj-lt"/>
              <a:buAutoNum type="arabicPeriod"/>
            </a:pPr>
            <a:r>
              <a:rPr lang="zh-CN" altLang="en-US" sz="2000" dirty="0"/>
              <a:t>事务提交到</a:t>
            </a:r>
            <a:r>
              <a:rPr lang="en-US" altLang="zh-CN" sz="2000" dirty="0" err="1"/>
              <a:t>binlog</a:t>
            </a:r>
            <a:r>
              <a:rPr lang="zh-CN" altLang="en-US" sz="2000" dirty="0"/>
              <a:t>中。</a:t>
            </a:r>
            <a:endParaRPr lang="en-US" altLang="zh-CN" sz="2000" dirty="0"/>
          </a:p>
          <a:p>
            <a:pPr>
              <a:spcAft>
                <a:spcPts val="600"/>
              </a:spcAft>
              <a:buFont typeface="+mj-lt"/>
              <a:buAutoNum type="arabicPeriod"/>
            </a:pPr>
            <a:r>
              <a:rPr lang="zh-CN" altLang="en-US" sz="2000" dirty="0"/>
              <a:t>事务在存储引擎内部进行提交。</a:t>
            </a:r>
            <a:endParaRPr lang="en-US" altLang="zh-CN" sz="2000" dirty="0"/>
          </a:p>
          <a:p>
            <a:pPr marL="0" indent="0">
              <a:spcAft>
                <a:spcPts val="600"/>
              </a:spcAft>
            </a:pPr>
            <a:endParaRPr lang="en-US" altLang="zh-CN" sz="2000" dirty="0"/>
          </a:p>
          <a:p>
            <a:pPr>
              <a:spcAft>
                <a:spcPts val="600"/>
              </a:spcAft>
            </a:pPr>
            <a:r>
              <a:rPr lang="zh-CN" altLang="en-US" sz="2000" dirty="0"/>
              <a:t>当系统在</a:t>
            </a:r>
            <a:r>
              <a:rPr lang="en-US" altLang="zh-CN" sz="2000" dirty="0"/>
              <a:t>1</a:t>
            </a:r>
            <a:r>
              <a:rPr lang="zh-CN" altLang="en-US" sz="2000" dirty="0"/>
              <a:t>和</a:t>
            </a:r>
            <a:r>
              <a:rPr lang="en-US" altLang="zh-CN" sz="2000" dirty="0"/>
              <a:t>2</a:t>
            </a:r>
            <a:r>
              <a:rPr lang="zh-CN" altLang="en-US" sz="2000" dirty="0"/>
              <a:t>期间崩溃了，事务仅仅在存储引擎内部</a:t>
            </a:r>
            <a:r>
              <a:rPr lang="en-US" altLang="zh-CN" sz="2000" dirty="0"/>
              <a:t>prepare</a:t>
            </a:r>
            <a:r>
              <a:rPr lang="zh-CN" altLang="en-US" sz="2000" dirty="0"/>
              <a:t>了，当</a:t>
            </a:r>
            <a:r>
              <a:rPr lang="en-US" altLang="zh-CN" sz="2000" dirty="0"/>
              <a:t>MySQL</a:t>
            </a:r>
            <a:r>
              <a:rPr lang="zh-CN" altLang="en-US" sz="2000" dirty="0"/>
              <a:t>重新开启的时候，会将其进行回滚。</a:t>
            </a:r>
            <a:endParaRPr lang="en-US" altLang="zh-CN" sz="2000" dirty="0"/>
          </a:p>
          <a:p>
            <a:pPr>
              <a:spcAft>
                <a:spcPts val="600"/>
              </a:spcAft>
            </a:pPr>
            <a:r>
              <a:rPr lang="zh-CN" altLang="en-US" sz="2000" dirty="0"/>
              <a:t>当系统在</a:t>
            </a:r>
            <a:r>
              <a:rPr lang="en-US" altLang="zh-CN" sz="2000" dirty="0"/>
              <a:t>2</a:t>
            </a:r>
            <a:r>
              <a:rPr lang="zh-CN" altLang="en-US" sz="2000" dirty="0"/>
              <a:t>和</a:t>
            </a:r>
            <a:r>
              <a:rPr lang="en-US" altLang="zh-CN" sz="2000" dirty="0"/>
              <a:t>3</a:t>
            </a:r>
            <a:r>
              <a:rPr lang="zh-CN" altLang="en-US" sz="2000" dirty="0"/>
              <a:t>期间崩溃了，事务在存储引擎内部</a:t>
            </a:r>
            <a:r>
              <a:rPr lang="en-US" altLang="zh-CN" sz="2000" dirty="0"/>
              <a:t>prepare</a:t>
            </a:r>
            <a:r>
              <a:rPr lang="zh-CN" altLang="en-US" sz="2000" dirty="0"/>
              <a:t>了，在</a:t>
            </a:r>
            <a:r>
              <a:rPr lang="en-US" altLang="zh-CN" sz="2000" dirty="0" err="1"/>
              <a:t>binlog</a:t>
            </a:r>
            <a:r>
              <a:rPr lang="zh-CN" altLang="en-US" sz="2000" dirty="0"/>
              <a:t>中提交了，当</a:t>
            </a:r>
            <a:r>
              <a:rPr lang="en-US" altLang="zh-CN" sz="2000" dirty="0"/>
              <a:t>MySQL</a:t>
            </a:r>
            <a:r>
              <a:rPr lang="zh-CN" altLang="en-US" sz="2000" dirty="0"/>
              <a:t>重新启动的时候，会把该事务在引擎内部进行</a:t>
            </a:r>
            <a:r>
              <a:rPr lang="en-US" altLang="zh-CN" sz="2000" dirty="0"/>
              <a:t>commit</a:t>
            </a:r>
            <a:r>
              <a:rPr lang="zh-CN" altLang="en-US" sz="2000" dirty="0"/>
              <a:t>。因为该事务很可能已经通过</a:t>
            </a:r>
            <a:r>
              <a:rPr lang="en-US" altLang="zh-CN" sz="2000" dirty="0" err="1"/>
              <a:t>binlog</a:t>
            </a:r>
            <a:r>
              <a:rPr lang="zh-CN" altLang="en-US" sz="2000" dirty="0"/>
              <a:t>传播到了从库上</a:t>
            </a:r>
            <a:r>
              <a:rPr lang="zh-CN" altLang="en-US" sz="2000" dirty="0" smtClean="0"/>
              <a:t>。</a:t>
            </a:r>
            <a:endParaRPr lang="en-US" altLang="zh-CN" sz="2000" dirty="0"/>
          </a:p>
        </p:txBody>
      </p:sp>
    </p:spTree>
    <p:extLst>
      <p:ext uri="{BB962C8B-B14F-4D97-AF65-F5344CB8AC3E}">
        <p14:creationId xmlns:p14="http://schemas.microsoft.com/office/powerpoint/2010/main" val="328655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229200"/>
            <a:ext cx="8229600" cy="504057"/>
          </a:xfrm>
        </p:spPr>
        <p:txBody>
          <a:bodyPr>
            <a:noAutofit/>
          </a:bodyPr>
          <a:lstStyle/>
          <a:p>
            <a:r>
              <a:rPr lang="zh-CN" altLang="en-US" sz="1800" dirty="0"/>
              <a:t>多个并发提交的事务之间共享一次</a:t>
            </a:r>
            <a:r>
              <a:rPr lang="en-US" altLang="zh-CN" sz="1800" dirty="0" err="1"/>
              <a:t>fsync</a:t>
            </a:r>
            <a:r>
              <a:rPr lang="zh-CN" altLang="en-US" sz="1800" dirty="0"/>
              <a:t>操作对</a:t>
            </a:r>
            <a:r>
              <a:rPr lang="en-US" altLang="zh-CN" sz="1800" dirty="0" err="1"/>
              <a:t>binlog</a:t>
            </a:r>
            <a:r>
              <a:rPr lang="zh-CN" altLang="en-US" sz="1800" dirty="0"/>
              <a:t>进行持久化</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8" y="763137"/>
            <a:ext cx="6768752" cy="4322047"/>
          </a:xfrm>
        </p:spPr>
      </p:pic>
    </p:spTree>
    <p:extLst>
      <p:ext uri="{BB962C8B-B14F-4D97-AF65-F5344CB8AC3E}">
        <p14:creationId xmlns:p14="http://schemas.microsoft.com/office/powerpoint/2010/main" val="2150630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5"/>
            <a:ext cx="8229600" cy="5721500"/>
          </a:xfrm>
        </p:spPr>
        <p:txBody>
          <a:bodyPr>
            <a:normAutofit/>
          </a:bodyPr>
          <a:lstStyle/>
          <a:p>
            <a:pPr>
              <a:spcBef>
                <a:spcPts val="480"/>
              </a:spcBef>
              <a:spcAft>
                <a:spcPts val="600"/>
              </a:spcAft>
            </a:pPr>
            <a:r>
              <a:rPr lang="zh-CN" altLang="en-US" sz="2000" dirty="0"/>
              <a:t>多个并发需要提交的事务之间</a:t>
            </a:r>
            <a:r>
              <a:rPr lang="zh-CN" altLang="en-US" sz="2000" dirty="0">
                <a:solidFill>
                  <a:srgbClr val="FF0000"/>
                </a:solidFill>
              </a:rPr>
              <a:t>共享一次</a:t>
            </a:r>
            <a:r>
              <a:rPr lang="en-US" altLang="zh-CN" sz="2000" dirty="0" err="1">
                <a:solidFill>
                  <a:srgbClr val="FF0000"/>
                </a:solidFill>
              </a:rPr>
              <a:t>fsync</a:t>
            </a:r>
            <a:r>
              <a:rPr lang="zh-CN" altLang="en-US" sz="2000" dirty="0"/>
              <a:t>操作对</a:t>
            </a:r>
            <a:r>
              <a:rPr lang="en-US" altLang="zh-CN" sz="2000" dirty="0" err="1"/>
              <a:t>binlog</a:t>
            </a:r>
            <a:r>
              <a:rPr lang="zh-CN" altLang="en-US" sz="2000" dirty="0"/>
              <a:t>文件进行持久化。</a:t>
            </a:r>
            <a:endParaRPr lang="en-US" altLang="zh-CN" sz="2000" dirty="0"/>
          </a:p>
          <a:p>
            <a:pPr>
              <a:spcBef>
                <a:spcPts val="480"/>
              </a:spcBef>
              <a:spcAft>
                <a:spcPts val="600"/>
              </a:spcAft>
            </a:pPr>
            <a:r>
              <a:rPr lang="zh-CN" altLang="en-US" sz="2000" dirty="0"/>
              <a:t>多个并发提交的事务在写</a:t>
            </a:r>
            <a:r>
              <a:rPr lang="en-US" altLang="zh-CN" sz="2000" dirty="0" err="1"/>
              <a:t>binlog</a:t>
            </a:r>
            <a:r>
              <a:rPr lang="zh-CN" altLang="en-US" sz="2000" dirty="0"/>
              <a:t>之前会被加入到一个队列中，位于队列头部的事务所在的线程称为</a:t>
            </a:r>
            <a:r>
              <a:rPr lang="en-US" altLang="zh-CN" sz="2000" dirty="0">
                <a:solidFill>
                  <a:srgbClr val="FF0000"/>
                </a:solidFill>
              </a:rPr>
              <a:t>leader</a:t>
            </a:r>
            <a:r>
              <a:rPr lang="zh-CN" altLang="en-US" sz="2000" dirty="0">
                <a:solidFill>
                  <a:srgbClr val="FF0000"/>
                </a:solidFill>
              </a:rPr>
              <a:t>线程</a:t>
            </a:r>
            <a:r>
              <a:rPr lang="zh-CN" altLang="en-US" sz="2000" dirty="0"/>
              <a:t>，其他事务所在的线程称为</a:t>
            </a:r>
            <a:r>
              <a:rPr lang="en-US" altLang="zh-CN" sz="2000" dirty="0">
                <a:solidFill>
                  <a:srgbClr val="FF0000"/>
                </a:solidFill>
              </a:rPr>
              <a:t>follower</a:t>
            </a:r>
            <a:r>
              <a:rPr lang="zh-CN" altLang="en-US" sz="2000" dirty="0">
                <a:solidFill>
                  <a:srgbClr val="FF0000"/>
                </a:solidFill>
              </a:rPr>
              <a:t>线程</a:t>
            </a:r>
            <a:r>
              <a:rPr lang="zh-CN" altLang="en-US" sz="2000" dirty="0"/>
              <a:t>。</a:t>
            </a:r>
            <a:r>
              <a:rPr lang="en-US" altLang="zh-CN" sz="2000" dirty="0"/>
              <a:t>leader</a:t>
            </a:r>
            <a:r>
              <a:rPr lang="zh-CN" altLang="en-US" sz="2000" dirty="0"/>
              <a:t>线程负责为队列中所有的事务进行写</a:t>
            </a:r>
            <a:r>
              <a:rPr lang="en-US" altLang="zh-CN" sz="2000" dirty="0" err="1"/>
              <a:t>binlog</a:t>
            </a:r>
            <a:r>
              <a:rPr lang="zh-CN" altLang="en-US" sz="2000" dirty="0"/>
              <a:t>操作，此时所有的</a:t>
            </a:r>
            <a:r>
              <a:rPr lang="en-US" altLang="zh-CN" sz="2000" dirty="0"/>
              <a:t>follower</a:t>
            </a:r>
            <a:r>
              <a:rPr lang="zh-CN" altLang="en-US" sz="2000" dirty="0"/>
              <a:t>线程处于等待状态，然后</a:t>
            </a:r>
            <a:r>
              <a:rPr lang="en-US" altLang="zh-CN" sz="2000" dirty="0"/>
              <a:t>leader</a:t>
            </a:r>
            <a:r>
              <a:rPr lang="zh-CN" altLang="en-US" sz="2000" dirty="0"/>
              <a:t>线程调用一次</a:t>
            </a:r>
            <a:r>
              <a:rPr lang="en-US" altLang="zh-CN" sz="2000" dirty="0" err="1"/>
              <a:t>fsync</a:t>
            </a:r>
            <a:r>
              <a:rPr lang="zh-CN" altLang="en-US" sz="2000" dirty="0"/>
              <a:t>操作，将</a:t>
            </a:r>
            <a:r>
              <a:rPr lang="en-US" altLang="zh-CN" sz="2000" dirty="0" err="1"/>
              <a:t>binlog</a:t>
            </a:r>
            <a:r>
              <a:rPr lang="zh-CN" altLang="en-US" sz="2000" dirty="0"/>
              <a:t>持久化，最后通知所有的</a:t>
            </a:r>
            <a:r>
              <a:rPr lang="en-US" altLang="zh-CN" sz="2000" dirty="0"/>
              <a:t>follower</a:t>
            </a:r>
            <a:r>
              <a:rPr lang="zh-CN" altLang="en-US" sz="2000" dirty="0"/>
              <a:t>线程可以继续往下执行。</a:t>
            </a:r>
            <a:endParaRPr lang="en-US" altLang="zh-CN" sz="2000" dirty="0"/>
          </a:p>
        </p:txBody>
      </p:sp>
    </p:spTree>
    <p:extLst>
      <p:ext uri="{BB962C8B-B14F-4D97-AF65-F5344CB8AC3E}">
        <p14:creationId xmlns:p14="http://schemas.microsoft.com/office/powerpoint/2010/main" val="1267832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a:xfrm>
            <a:off x="611560" y="5157192"/>
            <a:ext cx="8229600" cy="576065"/>
          </a:xfrm>
        </p:spPr>
        <p:txBody>
          <a:bodyPr>
            <a:normAutofit/>
          </a:bodyPr>
          <a:lstStyle/>
          <a:p>
            <a:r>
              <a:rPr lang="zh-CN" altLang="en-US" sz="2000" dirty="0"/>
              <a:t>传统写</a:t>
            </a:r>
            <a:r>
              <a:rPr lang="en-US" altLang="zh-CN" sz="2000" dirty="0" err="1"/>
              <a:t>binlog</a:t>
            </a:r>
            <a:r>
              <a:rPr lang="zh-CN" altLang="en-US" sz="2000" dirty="0"/>
              <a:t>流程与</a:t>
            </a:r>
            <a:r>
              <a:rPr lang="en-US" altLang="zh-CN" sz="2000" dirty="0" err="1"/>
              <a:t>binlog</a:t>
            </a:r>
            <a:r>
              <a:rPr lang="en-US" altLang="zh-CN" sz="2000" dirty="0"/>
              <a:t> group commit</a:t>
            </a:r>
            <a:r>
              <a:rPr lang="zh-CN" altLang="en-US" sz="2000" dirty="0"/>
              <a:t>流程对比</a:t>
            </a:r>
          </a:p>
        </p:txBody>
      </p:sp>
      <p:sp>
        <p:nvSpPr>
          <p:cNvPr id="5" name="内容占位符 4"/>
          <p:cNvSpPr>
            <a:spLocks noGrp="1"/>
          </p:cNvSpPr>
          <p:nvPr>
            <p:ph sz="half" idx="1"/>
          </p:nvPr>
        </p:nvSpPr>
        <p:spPr>
          <a:xfrm>
            <a:off x="457200" y="1124744"/>
            <a:ext cx="4038600" cy="3960440"/>
          </a:xfrm>
        </p:spPr>
        <p:txBody>
          <a:bodyPr>
            <a:normAutofit fontScale="92500" lnSpcReduction="20000"/>
          </a:bodyPr>
          <a:lstStyle/>
          <a:p>
            <a:pPr marL="457200" indent="-457200">
              <a:spcAft>
                <a:spcPts val="600"/>
              </a:spcAft>
              <a:buFont typeface="+mj-lt"/>
              <a:buAutoNum type="arabicPeriod"/>
            </a:pPr>
            <a:r>
              <a:rPr lang="zh-CN" altLang="en-US" sz="1900" dirty="0"/>
              <a:t>事务</a:t>
            </a:r>
            <a:r>
              <a:rPr lang="en-US" altLang="zh-CN" sz="1900" dirty="0"/>
              <a:t>1</a:t>
            </a:r>
          </a:p>
          <a:p>
            <a:pPr marL="685710" lvl="1">
              <a:spcAft>
                <a:spcPts val="600"/>
              </a:spcAft>
              <a:buFont typeface="Wingdings" pitchFamily="2" charset="2"/>
              <a:buChar char="p"/>
            </a:pPr>
            <a:r>
              <a:rPr lang="zh-CN" altLang="en-US" sz="1500" dirty="0"/>
              <a:t>获取</a:t>
            </a:r>
            <a:r>
              <a:rPr lang="en-US" altLang="zh-CN" sz="1500" dirty="0" err="1"/>
              <a:t>binlog</a:t>
            </a:r>
            <a:r>
              <a:rPr lang="zh-CN" altLang="en-US" sz="1500" dirty="0">
                <a:solidFill>
                  <a:srgbClr val="FF0000"/>
                </a:solidFill>
              </a:rPr>
              <a:t>锁</a:t>
            </a:r>
            <a:r>
              <a:rPr lang="zh-CN" altLang="en-US" sz="1500" dirty="0"/>
              <a:t>。</a:t>
            </a:r>
            <a:endParaRPr lang="en-US" altLang="zh-CN" sz="1500" dirty="0"/>
          </a:p>
          <a:p>
            <a:pPr marL="685710" lvl="1">
              <a:spcAft>
                <a:spcPts val="600"/>
              </a:spcAft>
              <a:buFont typeface="Wingdings" pitchFamily="2" charset="2"/>
              <a:buChar char="p"/>
            </a:pPr>
            <a:r>
              <a:rPr lang="zh-CN" altLang="en-US" sz="1500" dirty="0"/>
              <a:t>将事务</a:t>
            </a:r>
            <a:r>
              <a:rPr lang="zh-CN" altLang="en-US" sz="1500" dirty="0">
                <a:solidFill>
                  <a:srgbClr val="FF0000"/>
                </a:solidFill>
              </a:rPr>
              <a:t>写</a:t>
            </a:r>
            <a:r>
              <a:rPr lang="zh-CN" altLang="en-US" sz="1500" dirty="0"/>
              <a:t>入到</a:t>
            </a:r>
            <a:r>
              <a:rPr lang="en-US" altLang="zh-CN" sz="1500" dirty="0" err="1"/>
              <a:t>binlog</a:t>
            </a:r>
            <a:r>
              <a:rPr lang="zh-CN" altLang="en-US" sz="1500" dirty="0"/>
              <a:t>。</a:t>
            </a:r>
            <a:endParaRPr lang="en-US" altLang="zh-CN" sz="1500" dirty="0"/>
          </a:p>
          <a:p>
            <a:pPr marL="685710" lvl="1">
              <a:spcAft>
                <a:spcPts val="600"/>
              </a:spcAft>
              <a:buFont typeface="Wingdings" pitchFamily="2" charset="2"/>
              <a:buChar char="p"/>
            </a:pPr>
            <a:r>
              <a:rPr lang="zh-CN" altLang="en-US" sz="1500" dirty="0"/>
              <a:t>调用</a:t>
            </a:r>
            <a:r>
              <a:rPr lang="en-US" altLang="zh-CN" sz="1500" dirty="0" err="1">
                <a:solidFill>
                  <a:srgbClr val="FF0000"/>
                </a:solidFill>
              </a:rPr>
              <a:t>fsync</a:t>
            </a:r>
            <a:r>
              <a:rPr lang="zh-CN" altLang="en-US" sz="1500" dirty="0"/>
              <a:t>将对</a:t>
            </a:r>
            <a:r>
              <a:rPr lang="en-US" altLang="zh-CN" sz="1500" dirty="0" err="1"/>
              <a:t>binlog</a:t>
            </a:r>
            <a:r>
              <a:rPr lang="zh-CN" altLang="en-US" sz="1500" dirty="0"/>
              <a:t>的修改进行持久化。</a:t>
            </a:r>
            <a:endParaRPr lang="en-US" altLang="zh-CN" sz="1500" dirty="0"/>
          </a:p>
          <a:p>
            <a:pPr marL="457200" indent="-457200">
              <a:spcAft>
                <a:spcPts val="600"/>
              </a:spcAft>
              <a:buFont typeface="+mj-lt"/>
              <a:buAutoNum type="arabicPeriod"/>
            </a:pPr>
            <a:r>
              <a:rPr lang="zh-CN" altLang="en-US" sz="1900" dirty="0"/>
              <a:t>事务</a:t>
            </a:r>
            <a:r>
              <a:rPr lang="en-US" altLang="zh-CN" sz="1900" dirty="0"/>
              <a:t>2</a:t>
            </a:r>
          </a:p>
          <a:p>
            <a:pPr marL="742860" lvl="1" indent="-342900">
              <a:spcAft>
                <a:spcPts val="600"/>
              </a:spcAft>
              <a:buFont typeface="Wingdings" pitchFamily="2" charset="2"/>
              <a:buChar char="p"/>
            </a:pPr>
            <a:r>
              <a:rPr lang="zh-CN" altLang="en-US" sz="1500" dirty="0"/>
              <a:t>获取</a:t>
            </a:r>
            <a:r>
              <a:rPr lang="en-US" altLang="zh-CN" sz="1500" dirty="0" err="1"/>
              <a:t>binlog</a:t>
            </a:r>
            <a:r>
              <a:rPr lang="zh-CN" altLang="en-US" sz="1500" dirty="0"/>
              <a:t>锁。</a:t>
            </a:r>
            <a:endParaRPr lang="en-US" altLang="zh-CN" sz="1500" dirty="0"/>
          </a:p>
          <a:p>
            <a:pPr marL="742860" lvl="1" indent="-342900">
              <a:spcAft>
                <a:spcPts val="600"/>
              </a:spcAft>
              <a:buFont typeface="Wingdings" pitchFamily="2" charset="2"/>
              <a:buChar char="p"/>
            </a:pPr>
            <a:r>
              <a:rPr lang="zh-CN" altLang="en-US" sz="1500" dirty="0"/>
              <a:t>将事务写入到</a:t>
            </a:r>
            <a:r>
              <a:rPr lang="en-US" altLang="zh-CN" sz="1500" dirty="0" err="1"/>
              <a:t>binlog</a:t>
            </a:r>
            <a:r>
              <a:rPr lang="zh-CN" altLang="en-US" sz="1500" dirty="0"/>
              <a:t>。</a:t>
            </a:r>
            <a:endParaRPr lang="en-US" altLang="zh-CN" sz="1500" dirty="0"/>
          </a:p>
          <a:p>
            <a:pPr marL="742860" lvl="1" indent="-342900">
              <a:spcAft>
                <a:spcPts val="600"/>
              </a:spcAft>
              <a:buFont typeface="Wingdings" pitchFamily="2" charset="2"/>
              <a:buChar char="p"/>
            </a:pPr>
            <a:r>
              <a:rPr lang="zh-CN" altLang="en-US" sz="1500" dirty="0"/>
              <a:t>调用</a:t>
            </a:r>
            <a:r>
              <a:rPr lang="en-US" altLang="zh-CN" sz="1500" dirty="0" err="1"/>
              <a:t>fsync</a:t>
            </a:r>
            <a:r>
              <a:rPr lang="zh-CN" altLang="en-US" sz="1500" dirty="0"/>
              <a:t>将对</a:t>
            </a:r>
            <a:r>
              <a:rPr lang="en-US" altLang="zh-CN" sz="1500" dirty="0" err="1"/>
              <a:t>binlog</a:t>
            </a:r>
            <a:r>
              <a:rPr lang="zh-CN" altLang="en-US" sz="1500" dirty="0"/>
              <a:t>的修改进行持久化。</a:t>
            </a:r>
            <a:endParaRPr lang="en-US" altLang="zh-CN" sz="1900" dirty="0"/>
          </a:p>
          <a:p>
            <a:pPr marL="457200" indent="-457200">
              <a:spcAft>
                <a:spcPts val="600"/>
              </a:spcAft>
              <a:buFont typeface="+mj-lt"/>
              <a:buAutoNum type="arabicPeriod"/>
            </a:pPr>
            <a:r>
              <a:rPr lang="zh-CN" altLang="en-US" sz="1900" dirty="0"/>
              <a:t>事务</a:t>
            </a:r>
            <a:r>
              <a:rPr lang="en-US" altLang="zh-CN" sz="1900" dirty="0"/>
              <a:t>3</a:t>
            </a:r>
          </a:p>
          <a:p>
            <a:pPr marL="742860" lvl="1" indent="-342900">
              <a:spcAft>
                <a:spcPts val="600"/>
              </a:spcAft>
              <a:buFont typeface="Wingdings" pitchFamily="2" charset="2"/>
              <a:buChar char="p"/>
            </a:pPr>
            <a:r>
              <a:rPr lang="zh-CN" altLang="en-US" sz="1500" dirty="0"/>
              <a:t>获取</a:t>
            </a:r>
            <a:r>
              <a:rPr lang="en-US" altLang="zh-CN" sz="1500" dirty="0" err="1"/>
              <a:t>binlog</a:t>
            </a:r>
            <a:r>
              <a:rPr lang="zh-CN" altLang="en-US" sz="1500" dirty="0"/>
              <a:t>锁。</a:t>
            </a:r>
            <a:endParaRPr lang="en-US" altLang="zh-CN" sz="1500" dirty="0"/>
          </a:p>
          <a:p>
            <a:pPr marL="742860" lvl="1" indent="-342900">
              <a:spcAft>
                <a:spcPts val="600"/>
              </a:spcAft>
              <a:buFont typeface="Wingdings" pitchFamily="2" charset="2"/>
              <a:buChar char="p"/>
            </a:pPr>
            <a:r>
              <a:rPr lang="zh-CN" altLang="en-US" sz="1500" dirty="0"/>
              <a:t>将事务写入到</a:t>
            </a:r>
            <a:r>
              <a:rPr lang="en-US" altLang="zh-CN" sz="1500" dirty="0" err="1"/>
              <a:t>binlog</a:t>
            </a:r>
            <a:r>
              <a:rPr lang="zh-CN" altLang="en-US" sz="1500" dirty="0"/>
              <a:t>。</a:t>
            </a:r>
            <a:endParaRPr lang="en-US" altLang="zh-CN" sz="1500" dirty="0"/>
          </a:p>
          <a:p>
            <a:pPr marL="742860" lvl="1" indent="-342900">
              <a:spcAft>
                <a:spcPts val="600"/>
              </a:spcAft>
              <a:buFont typeface="Wingdings" pitchFamily="2" charset="2"/>
              <a:buChar char="p"/>
            </a:pPr>
            <a:r>
              <a:rPr lang="zh-CN" altLang="en-US" sz="1500" dirty="0"/>
              <a:t>调用</a:t>
            </a:r>
            <a:r>
              <a:rPr lang="en-US" altLang="zh-CN" sz="1500" dirty="0" err="1"/>
              <a:t>fsync</a:t>
            </a:r>
            <a:r>
              <a:rPr lang="zh-CN" altLang="en-US" sz="1500" dirty="0"/>
              <a:t>将对</a:t>
            </a:r>
            <a:r>
              <a:rPr lang="en-US" altLang="zh-CN" sz="1500" dirty="0" err="1"/>
              <a:t>binlog</a:t>
            </a:r>
            <a:r>
              <a:rPr lang="zh-CN" altLang="en-US" sz="1500" dirty="0"/>
              <a:t>的修改进行持久化。</a:t>
            </a:r>
            <a:endParaRPr lang="en-US" altLang="zh-CN" sz="1900" dirty="0"/>
          </a:p>
          <a:p>
            <a:endParaRPr lang="zh-CN" altLang="en-US" dirty="0"/>
          </a:p>
        </p:txBody>
      </p:sp>
      <p:sp>
        <p:nvSpPr>
          <p:cNvPr id="6" name="内容占位符 5"/>
          <p:cNvSpPr>
            <a:spLocks noGrp="1"/>
          </p:cNvSpPr>
          <p:nvPr>
            <p:ph sz="half" idx="2"/>
          </p:nvPr>
        </p:nvSpPr>
        <p:spPr>
          <a:xfrm>
            <a:off x="4648200" y="1124744"/>
            <a:ext cx="4038600" cy="3888432"/>
          </a:xfrm>
        </p:spPr>
        <p:txBody>
          <a:bodyPr>
            <a:normAutofit fontScale="92500" lnSpcReduction="20000"/>
          </a:bodyPr>
          <a:lstStyle/>
          <a:p>
            <a:pPr>
              <a:spcAft>
                <a:spcPts val="600"/>
              </a:spcAft>
              <a:buFont typeface="+mj-lt"/>
              <a:buAutoNum type="arabicPeriod"/>
            </a:pPr>
            <a:r>
              <a:rPr lang="zh-CN" altLang="en-US" sz="1800" dirty="0"/>
              <a:t>事务</a:t>
            </a:r>
            <a:r>
              <a:rPr lang="en-US" altLang="zh-CN" sz="1800" dirty="0"/>
              <a:t>1</a:t>
            </a:r>
            <a:r>
              <a:rPr lang="zh-CN" altLang="en-US" sz="1800" dirty="0"/>
              <a:t>进</a:t>
            </a:r>
            <a:r>
              <a:rPr lang="zh-CN" altLang="en-US" sz="1800" dirty="0">
                <a:solidFill>
                  <a:srgbClr val="FF0000"/>
                </a:solidFill>
              </a:rPr>
              <a:t>入队列</a:t>
            </a:r>
            <a:r>
              <a:rPr lang="zh-CN" altLang="en-US" sz="1800" dirty="0"/>
              <a:t>，事务</a:t>
            </a:r>
            <a:r>
              <a:rPr lang="en-US" altLang="zh-CN" sz="1800" dirty="0"/>
              <a:t>2</a:t>
            </a:r>
            <a:r>
              <a:rPr lang="zh-CN" altLang="en-US" sz="1800" dirty="0"/>
              <a:t>进入队列，事务</a:t>
            </a:r>
            <a:r>
              <a:rPr lang="en-US" altLang="zh-CN" sz="1800" dirty="0"/>
              <a:t>3</a:t>
            </a:r>
            <a:r>
              <a:rPr lang="zh-CN" altLang="en-US" sz="1800" dirty="0"/>
              <a:t>进入队列。</a:t>
            </a:r>
            <a:endParaRPr lang="en-US" altLang="zh-CN" sz="1800" dirty="0"/>
          </a:p>
          <a:p>
            <a:pPr>
              <a:spcAft>
                <a:spcPts val="600"/>
              </a:spcAft>
              <a:buFont typeface="+mj-lt"/>
              <a:buAutoNum type="arabicPeriod"/>
            </a:pPr>
            <a:r>
              <a:rPr lang="zh-CN" altLang="en-US" sz="1800" dirty="0"/>
              <a:t>事务</a:t>
            </a:r>
            <a:r>
              <a:rPr lang="en-US" altLang="zh-CN" sz="1800" dirty="0"/>
              <a:t>1</a:t>
            </a:r>
            <a:r>
              <a:rPr lang="zh-CN" altLang="en-US" sz="1800" dirty="0"/>
              <a:t>作为</a:t>
            </a:r>
            <a:r>
              <a:rPr lang="en-US" altLang="zh-CN" sz="1800" dirty="0"/>
              <a:t>leader</a:t>
            </a:r>
            <a:r>
              <a:rPr lang="zh-CN" altLang="en-US" sz="1800" dirty="0"/>
              <a:t>获取</a:t>
            </a:r>
            <a:r>
              <a:rPr lang="en-US" altLang="zh-CN" sz="1800" dirty="0" err="1"/>
              <a:t>binlog</a:t>
            </a:r>
            <a:r>
              <a:rPr lang="zh-CN" altLang="en-US" sz="1800" dirty="0">
                <a:solidFill>
                  <a:srgbClr val="FF0000"/>
                </a:solidFill>
              </a:rPr>
              <a:t>锁</a:t>
            </a:r>
            <a:r>
              <a:rPr lang="zh-CN" altLang="en-US" sz="1800" dirty="0"/>
              <a:t>，同时事务</a:t>
            </a:r>
            <a:r>
              <a:rPr lang="en-US" altLang="zh-CN" sz="1800" dirty="0"/>
              <a:t>2</a:t>
            </a:r>
            <a:r>
              <a:rPr lang="zh-CN" altLang="en-US" sz="1800" dirty="0"/>
              <a:t>和事务</a:t>
            </a:r>
            <a:r>
              <a:rPr lang="en-US" altLang="zh-CN" sz="1800" dirty="0"/>
              <a:t>3</a:t>
            </a:r>
            <a:r>
              <a:rPr lang="zh-CN" altLang="en-US" sz="1800" dirty="0"/>
              <a:t>作为</a:t>
            </a:r>
            <a:r>
              <a:rPr lang="en-US" altLang="zh-CN" sz="1800" dirty="0"/>
              <a:t>follower</a:t>
            </a:r>
            <a:r>
              <a:rPr lang="zh-CN" altLang="en-US" sz="1800" dirty="0"/>
              <a:t>进入等待状态。</a:t>
            </a:r>
            <a:endParaRPr lang="en-US" altLang="zh-CN" sz="1800" dirty="0"/>
          </a:p>
          <a:p>
            <a:pPr>
              <a:spcAft>
                <a:spcPts val="600"/>
              </a:spcAft>
              <a:buFont typeface="+mj-lt"/>
              <a:buAutoNum type="arabicPeriod"/>
            </a:pPr>
            <a:r>
              <a:rPr lang="en-US" altLang="zh-CN" sz="1800" dirty="0"/>
              <a:t>leader</a:t>
            </a:r>
            <a:r>
              <a:rPr lang="zh-CN" altLang="en-US" sz="1800" dirty="0"/>
              <a:t>（事务</a:t>
            </a:r>
            <a:r>
              <a:rPr lang="en-US" altLang="zh-CN" sz="1800" dirty="0"/>
              <a:t>1</a:t>
            </a:r>
            <a:r>
              <a:rPr lang="zh-CN" altLang="en-US" sz="1800" dirty="0"/>
              <a:t>）将队列中所有事务（事务</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zh-CN" altLang="en-US" sz="1800" dirty="0">
                <a:solidFill>
                  <a:srgbClr val="FF0000"/>
                </a:solidFill>
              </a:rPr>
              <a:t>写</a:t>
            </a:r>
            <a:r>
              <a:rPr lang="zh-CN" altLang="en-US" sz="1800" dirty="0"/>
              <a:t>入到</a:t>
            </a:r>
            <a:r>
              <a:rPr lang="en-US" altLang="zh-CN" sz="1800" dirty="0" err="1"/>
              <a:t>binlog</a:t>
            </a:r>
            <a:r>
              <a:rPr lang="zh-CN" altLang="en-US" sz="1800" dirty="0"/>
              <a:t>。</a:t>
            </a:r>
            <a:endParaRPr lang="en-US" altLang="zh-CN" sz="1800" dirty="0"/>
          </a:p>
          <a:p>
            <a:pPr>
              <a:spcAft>
                <a:spcPts val="600"/>
              </a:spcAft>
              <a:buFont typeface="+mj-lt"/>
              <a:buAutoNum type="arabicPeriod"/>
            </a:pPr>
            <a:r>
              <a:rPr lang="en-US" altLang="zh-CN" sz="1800" dirty="0"/>
              <a:t>leader</a:t>
            </a:r>
            <a:r>
              <a:rPr lang="zh-CN" altLang="en-US" sz="1800" dirty="0"/>
              <a:t>（事务</a:t>
            </a:r>
            <a:r>
              <a:rPr lang="en-US" altLang="zh-CN" sz="1800" dirty="0"/>
              <a:t>1</a:t>
            </a:r>
            <a:r>
              <a:rPr lang="zh-CN" altLang="en-US" sz="1800" dirty="0"/>
              <a:t>）调用一次</a:t>
            </a:r>
            <a:r>
              <a:rPr lang="en-US" altLang="zh-CN" sz="1800" dirty="0" err="1">
                <a:solidFill>
                  <a:srgbClr val="FF0000"/>
                </a:solidFill>
              </a:rPr>
              <a:t>fsync</a:t>
            </a:r>
            <a:r>
              <a:rPr lang="zh-CN" altLang="en-US" sz="1800" dirty="0"/>
              <a:t>将对</a:t>
            </a:r>
            <a:r>
              <a:rPr lang="en-US" altLang="zh-CN" sz="1800" dirty="0" err="1"/>
              <a:t>binlog</a:t>
            </a:r>
            <a:r>
              <a:rPr lang="zh-CN" altLang="en-US" sz="1800" dirty="0"/>
              <a:t>的修改进行持久化。</a:t>
            </a:r>
            <a:endParaRPr lang="en-US" altLang="zh-CN" sz="1800" dirty="0"/>
          </a:p>
          <a:p>
            <a:pPr>
              <a:spcAft>
                <a:spcPts val="600"/>
              </a:spcAft>
              <a:buFont typeface="+mj-lt"/>
              <a:buAutoNum type="arabicPeriod"/>
            </a:pPr>
            <a:r>
              <a:rPr lang="en-US" altLang="zh-CN" sz="1800" dirty="0"/>
              <a:t>leader</a:t>
            </a:r>
            <a:r>
              <a:rPr lang="zh-CN" altLang="en-US" sz="1800" dirty="0"/>
              <a:t>（事务</a:t>
            </a:r>
            <a:r>
              <a:rPr lang="en-US" altLang="zh-CN" sz="1800" dirty="0"/>
              <a:t>1</a:t>
            </a:r>
            <a:r>
              <a:rPr lang="zh-CN" altLang="en-US" sz="1800" dirty="0"/>
              <a:t>）</a:t>
            </a:r>
            <a:r>
              <a:rPr lang="zh-CN" altLang="en-US" sz="1800" dirty="0">
                <a:solidFill>
                  <a:srgbClr val="FF0000"/>
                </a:solidFill>
              </a:rPr>
              <a:t>唤醒</a:t>
            </a:r>
            <a:r>
              <a:rPr lang="zh-CN" altLang="en-US" sz="1800" dirty="0"/>
              <a:t>所有等待的</a:t>
            </a:r>
            <a:r>
              <a:rPr lang="en-US" altLang="zh-CN" sz="1800" dirty="0"/>
              <a:t>follower</a:t>
            </a:r>
            <a:r>
              <a:rPr lang="zh-CN" altLang="en-US" sz="1800" dirty="0"/>
              <a:t>（事务</a:t>
            </a:r>
            <a:r>
              <a:rPr lang="en-US" altLang="zh-CN" sz="1800" dirty="0"/>
              <a:t>2</a:t>
            </a:r>
            <a:r>
              <a:rPr lang="zh-CN" altLang="en-US" sz="1800" dirty="0"/>
              <a:t>、</a:t>
            </a:r>
            <a:r>
              <a:rPr lang="en-US" altLang="zh-CN" sz="1800" dirty="0"/>
              <a:t>3</a:t>
            </a:r>
            <a:r>
              <a:rPr lang="zh-CN" altLang="en-US" sz="1800" dirty="0"/>
              <a:t>）</a:t>
            </a:r>
            <a:r>
              <a:rPr lang="zh-CN" altLang="en-US" sz="1800" dirty="0" smtClean="0"/>
              <a:t>。</a:t>
            </a:r>
            <a:endParaRPr lang="en-US" altLang="zh-CN" sz="1800" dirty="0"/>
          </a:p>
        </p:txBody>
      </p:sp>
    </p:spTree>
    <p:extLst>
      <p:ext uri="{BB962C8B-B14F-4D97-AF65-F5344CB8AC3E}">
        <p14:creationId xmlns:p14="http://schemas.microsoft.com/office/powerpoint/2010/main" val="126783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980728"/>
            <a:ext cx="8229600" cy="4525963"/>
          </a:xfrm>
        </p:spPr>
        <p:txBody>
          <a:bodyPr/>
          <a:lstStyle/>
          <a:p>
            <a:r>
              <a:rPr lang="en-US" altLang="zh-CN" sz="2000" dirty="0" err="1"/>
              <a:t>binlog</a:t>
            </a:r>
            <a:r>
              <a:rPr lang="en-US" altLang="zh-CN" sz="2000" dirty="0"/>
              <a:t> group commit</a:t>
            </a:r>
            <a:r>
              <a:rPr lang="zh-CN" altLang="en-US" sz="2000" dirty="0"/>
              <a:t>技术只有在有</a:t>
            </a:r>
            <a:r>
              <a:rPr lang="zh-CN" altLang="en-US" sz="2000" dirty="0">
                <a:solidFill>
                  <a:srgbClr val="FF0000"/>
                </a:solidFill>
              </a:rPr>
              <a:t>足够多并发的需要提交的事务</a:t>
            </a:r>
            <a:r>
              <a:rPr lang="zh-CN" altLang="en-US" sz="2000" dirty="0"/>
              <a:t>时， </a:t>
            </a:r>
            <a:r>
              <a:rPr lang="en-US" altLang="zh-CN" sz="2000" dirty="0" err="1"/>
              <a:t>fsync</a:t>
            </a:r>
            <a:r>
              <a:rPr lang="zh-CN" altLang="en-US" sz="2000" dirty="0"/>
              <a:t>操作成为事务的提交瓶颈的情况下才能带来性能的提升</a:t>
            </a:r>
            <a:r>
              <a:rPr lang="zh-CN" altLang="en-US" sz="2000" dirty="0" smtClean="0"/>
              <a:t>。</a:t>
            </a:r>
            <a:endParaRPr lang="en-US" altLang="zh-CN" sz="2000" b="1" dirty="0"/>
          </a:p>
        </p:txBody>
      </p:sp>
    </p:spTree>
    <p:extLst>
      <p:ext uri="{BB962C8B-B14F-4D97-AF65-F5344CB8AC3E}">
        <p14:creationId xmlns:p14="http://schemas.microsoft.com/office/powerpoint/2010/main" val="944665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922115"/>
          </a:xfrm>
        </p:spPr>
        <p:txBody>
          <a:bodyPr>
            <a:normAutofit/>
          </a:bodyPr>
          <a:lstStyle/>
          <a:p>
            <a:r>
              <a:rPr lang="en-US" altLang="zh-CN" sz="2800" dirty="0" smtClean="0"/>
              <a:t>5</a:t>
            </a:r>
            <a:r>
              <a:rPr lang="zh-CN" altLang="en-US" sz="2800" dirty="0" smtClean="0"/>
              <a:t>、</a:t>
            </a:r>
            <a:r>
              <a:rPr lang="en-US" altLang="zh-CN" sz="2800" dirty="0" err="1" smtClean="0"/>
              <a:t>MariaDB</a:t>
            </a:r>
            <a:r>
              <a:rPr lang="zh-CN" altLang="en-US" sz="2800" dirty="0"/>
              <a:t>多源复制</a:t>
            </a:r>
          </a:p>
        </p:txBody>
      </p:sp>
      <p:sp>
        <p:nvSpPr>
          <p:cNvPr id="3" name="内容占位符 2"/>
          <p:cNvSpPr>
            <a:spLocks noGrp="1"/>
          </p:cNvSpPr>
          <p:nvPr>
            <p:ph idx="1"/>
          </p:nvPr>
        </p:nvSpPr>
        <p:spPr>
          <a:xfrm>
            <a:off x="457200" y="1124745"/>
            <a:ext cx="8229600" cy="5001420"/>
          </a:xfrm>
        </p:spPr>
        <p:txBody>
          <a:bodyPr>
            <a:normAutofit/>
          </a:bodyPr>
          <a:lstStyle/>
          <a:p>
            <a:r>
              <a:rPr lang="en-US" altLang="zh-CN" sz="1800" dirty="0"/>
              <a:t>MySQL</a:t>
            </a:r>
            <a:r>
              <a:rPr lang="zh-CN" altLang="en-US" sz="1800" dirty="0"/>
              <a:t>传统复制方式</a:t>
            </a:r>
            <a:endParaRPr lang="en-US" altLang="zh-CN" sz="1800" dirty="0"/>
          </a:p>
          <a:p>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62" y="1628800"/>
            <a:ext cx="6848475" cy="3333750"/>
          </a:xfrm>
          <a:prstGeom prst="rect">
            <a:avLst/>
          </a:prstGeom>
        </p:spPr>
      </p:pic>
    </p:spTree>
    <p:extLst>
      <p:ext uri="{BB962C8B-B14F-4D97-AF65-F5344CB8AC3E}">
        <p14:creationId xmlns:p14="http://schemas.microsoft.com/office/powerpoint/2010/main" val="273376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620688"/>
            <a:ext cx="8229600" cy="4886003"/>
          </a:xfrm>
        </p:spPr>
        <p:txBody>
          <a:bodyPr/>
          <a:lstStyle/>
          <a:p>
            <a:pPr marL="285750" indent="-285750"/>
            <a:r>
              <a:rPr lang="en-US" altLang="zh-CN" sz="2000" dirty="0" err="1"/>
              <a:t>MariaDB</a:t>
            </a:r>
            <a:r>
              <a:rPr lang="zh-CN" altLang="en-US" sz="2000" dirty="0"/>
              <a:t>多源</a:t>
            </a:r>
            <a:r>
              <a:rPr lang="zh-CN" altLang="en-US" sz="2000" dirty="0" smtClean="0"/>
              <a:t>复制</a:t>
            </a:r>
            <a:endParaRPr lang="en-US" altLang="zh-CN" sz="2000" dirty="0" smtClean="0"/>
          </a:p>
          <a:p>
            <a:pPr marL="285750" indent="-285750"/>
            <a:endParaRPr lang="en-US" altLang="zh-CN" sz="2000" dirty="0" smtClean="0"/>
          </a:p>
          <a:p>
            <a:pPr marL="285750" indent="-285750"/>
            <a:endParaRPr lang="en-US" altLang="zh-CN" sz="2000" dirty="0"/>
          </a:p>
          <a:p>
            <a:pPr marL="285750" indent="-285750"/>
            <a:endParaRPr lang="en-US" altLang="zh-CN" sz="2000" dirty="0" smtClean="0"/>
          </a:p>
          <a:p>
            <a:pPr marL="285750" indent="-285750"/>
            <a:endParaRPr lang="en-US" altLang="zh-CN" sz="2000" dirty="0"/>
          </a:p>
          <a:p>
            <a:pPr marL="285750" indent="-285750"/>
            <a:endParaRPr lang="en-US" altLang="zh-CN" sz="2000" dirty="0" smtClean="0"/>
          </a:p>
          <a:p>
            <a:pPr marL="285750" indent="-285750"/>
            <a:endParaRPr lang="en-US" altLang="zh-CN" sz="2000" dirty="0"/>
          </a:p>
          <a:p>
            <a:pPr marL="285750" indent="-285750"/>
            <a:endParaRPr lang="en-US" altLang="zh-CN" sz="2000" dirty="0" smtClean="0"/>
          </a:p>
          <a:p>
            <a:pPr marL="285750" indent="-285750"/>
            <a:endParaRPr lang="en-US" altLang="zh-CN" sz="2000" dirty="0"/>
          </a:p>
          <a:p>
            <a:pPr marL="285750" indent="-285750"/>
            <a:r>
              <a:rPr lang="zh-CN" altLang="en-US" sz="1800" dirty="0"/>
              <a:t>多源复制的作用：</a:t>
            </a:r>
            <a:endParaRPr lang="en-US" altLang="zh-CN" sz="1800" dirty="0"/>
          </a:p>
          <a:p>
            <a:pPr marL="742860" lvl="1" indent="-342900">
              <a:buFont typeface="+mj-lt"/>
              <a:buAutoNum type="arabicPeriod"/>
            </a:pPr>
            <a:r>
              <a:rPr lang="zh-CN" altLang="en-US" sz="1400" dirty="0"/>
              <a:t>由于某些原因，数据被分片到多个数据库实例上，你想把这些数据聚集到一块进行数据</a:t>
            </a:r>
            <a:br>
              <a:rPr lang="zh-CN" altLang="en-US" sz="1400" dirty="0"/>
            </a:br>
            <a:r>
              <a:rPr lang="zh-CN" altLang="en-US" sz="1400" dirty="0"/>
              <a:t>分析等工作。</a:t>
            </a:r>
            <a:endParaRPr lang="en-US" altLang="zh-CN" sz="1400" dirty="0"/>
          </a:p>
          <a:p>
            <a:pPr marL="742860" lvl="1" indent="-342900">
              <a:buFont typeface="+mj-lt"/>
              <a:buAutoNum type="arabicPeriod"/>
            </a:pPr>
            <a:r>
              <a:rPr lang="zh-CN" altLang="en-US" sz="1400" dirty="0"/>
              <a:t>你有多个数据库实例，想把这些实例的数据使用一台机器进行备份。</a:t>
            </a:r>
            <a:endParaRPr lang="en-US" altLang="zh-CN" sz="2000"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432" y="1003548"/>
            <a:ext cx="2895600" cy="2857500"/>
          </a:xfrm>
          <a:prstGeom prst="rect">
            <a:avLst/>
          </a:prstGeom>
        </p:spPr>
      </p:pic>
    </p:spTree>
    <p:extLst>
      <p:ext uri="{BB962C8B-B14F-4D97-AF65-F5344CB8AC3E}">
        <p14:creationId xmlns:p14="http://schemas.microsoft.com/office/powerpoint/2010/main" val="2312552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内容提要</a:t>
            </a:r>
            <a:endParaRPr lang="zh-CN" altLang="en-US" sz="2800" dirty="0"/>
          </a:p>
        </p:txBody>
      </p:sp>
      <p:sp>
        <p:nvSpPr>
          <p:cNvPr id="3" name="内容占位符 2"/>
          <p:cNvSpPr>
            <a:spLocks noGrp="1"/>
          </p:cNvSpPr>
          <p:nvPr>
            <p:ph idx="1"/>
          </p:nvPr>
        </p:nvSpPr>
        <p:spPr>
          <a:xfrm>
            <a:off x="457200" y="1340769"/>
            <a:ext cx="8229600" cy="4785396"/>
          </a:xfrm>
        </p:spPr>
        <p:txBody>
          <a:bodyPr>
            <a:normAutofit/>
          </a:bodyPr>
          <a:lstStyle/>
          <a:p>
            <a:pPr marL="457200" indent="-457200">
              <a:lnSpc>
                <a:spcPct val="150000"/>
              </a:lnSpc>
              <a:spcAft>
                <a:spcPts val="600"/>
              </a:spcAft>
              <a:buFont typeface="+mj-lt"/>
              <a:buAutoNum type="arabicPeriod"/>
            </a:pPr>
            <a:r>
              <a:rPr lang="en-US" altLang="zh-CN" sz="2000" dirty="0" err="1"/>
              <a:t>MariaDB</a:t>
            </a:r>
            <a:r>
              <a:rPr lang="zh-CN" altLang="en-US" sz="2000" dirty="0"/>
              <a:t>发展</a:t>
            </a:r>
            <a:r>
              <a:rPr lang="zh-CN" altLang="en-US" sz="2000" dirty="0" smtClean="0"/>
              <a:t>历程</a:t>
            </a:r>
            <a:endParaRPr lang="en-US" altLang="zh-CN" sz="2000" dirty="0"/>
          </a:p>
          <a:p>
            <a:pPr marL="457200" indent="-457200">
              <a:lnSpc>
                <a:spcPct val="150000"/>
              </a:lnSpc>
              <a:spcAft>
                <a:spcPts val="600"/>
              </a:spcAft>
              <a:buFont typeface="+mj-lt"/>
              <a:buAutoNum type="arabicPeriod"/>
            </a:pPr>
            <a:r>
              <a:rPr lang="en-US" altLang="zh-CN" sz="2000" dirty="0" err="1" smtClean="0"/>
              <a:t>MariaDB</a:t>
            </a:r>
            <a:r>
              <a:rPr lang="zh-CN" altLang="en-US" sz="2000" dirty="0" smtClean="0"/>
              <a:t>新</a:t>
            </a:r>
            <a:r>
              <a:rPr lang="zh-CN" altLang="en-US" sz="2000" dirty="0"/>
              <a:t>特性</a:t>
            </a:r>
            <a:r>
              <a:rPr lang="zh-CN" altLang="en-US" sz="2000" dirty="0" smtClean="0"/>
              <a:t>概要</a:t>
            </a:r>
            <a:endParaRPr lang="en-US" altLang="zh-CN" sz="2000" dirty="0"/>
          </a:p>
          <a:p>
            <a:pPr marL="457200" indent="-457200">
              <a:lnSpc>
                <a:spcPct val="150000"/>
              </a:lnSpc>
              <a:spcAft>
                <a:spcPts val="600"/>
              </a:spcAft>
              <a:buFont typeface="+mj-lt"/>
              <a:buAutoNum type="arabicPeriod"/>
            </a:pPr>
            <a:r>
              <a:rPr lang="zh-CN" altLang="en-US" sz="2000" dirty="0" smtClean="0"/>
              <a:t>线程</a:t>
            </a:r>
            <a:r>
              <a:rPr lang="zh-CN" altLang="en-US" sz="2000" dirty="0"/>
              <a:t>池技术</a:t>
            </a:r>
            <a:r>
              <a:rPr lang="zh-CN" altLang="en-US" sz="2000" dirty="0" smtClean="0"/>
              <a:t>剖析</a:t>
            </a:r>
            <a:endParaRPr lang="en-US" altLang="zh-CN" sz="2000" dirty="0"/>
          </a:p>
          <a:p>
            <a:pPr marL="457200" indent="-457200">
              <a:lnSpc>
                <a:spcPct val="150000"/>
              </a:lnSpc>
              <a:spcAft>
                <a:spcPts val="600"/>
              </a:spcAft>
              <a:buFont typeface="+mj-lt"/>
              <a:buAutoNum type="arabicPeriod"/>
            </a:pPr>
            <a:r>
              <a:rPr lang="en-US" altLang="zh-CN" sz="2000" dirty="0" err="1"/>
              <a:t>binlog</a:t>
            </a:r>
            <a:r>
              <a:rPr lang="en-US" altLang="zh-CN" sz="2000" dirty="0"/>
              <a:t> group commit</a:t>
            </a:r>
            <a:r>
              <a:rPr lang="zh-CN" altLang="en-US" sz="2000" dirty="0"/>
              <a:t>技术</a:t>
            </a:r>
            <a:r>
              <a:rPr lang="zh-CN" altLang="en-US" sz="2000" dirty="0" smtClean="0"/>
              <a:t>剖析</a:t>
            </a:r>
            <a:endParaRPr lang="en-US" altLang="zh-CN" sz="2000" dirty="0"/>
          </a:p>
          <a:p>
            <a:pPr marL="457200" indent="-457200">
              <a:lnSpc>
                <a:spcPct val="150000"/>
              </a:lnSpc>
              <a:spcAft>
                <a:spcPts val="600"/>
              </a:spcAft>
              <a:buFont typeface="+mj-lt"/>
              <a:buAutoNum type="arabicPeriod"/>
            </a:pPr>
            <a:r>
              <a:rPr lang="zh-CN" altLang="en-US" sz="2000" dirty="0"/>
              <a:t>多源复制</a:t>
            </a:r>
            <a:r>
              <a:rPr lang="zh-CN" altLang="en-US" sz="2000" dirty="0" smtClean="0"/>
              <a:t>剖析</a:t>
            </a:r>
            <a:endParaRPr lang="en-US" altLang="zh-CN" sz="2000" dirty="0" smtClean="0"/>
          </a:p>
          <a:p>
            <a:pPr marL="457200" indent="-457200">
              <a:lnSpc>
                <a:spcPct val="150000"/>
              </a:lnSpc>
              <a:spcAft>
                <a:spcPts val="600"/>
              </a:spcAft>
              <a:buFont typeface="+mj-lt"/>
              <a:buAutoNum type="arabicPeriod"/>
            </a:pPr>
            <a:r>
              <a:rPr lang="en-US" altLang="zh-CN" sz="2000" dirty="0" err="1" smtClean="0"/>
              <a:t>MariaDB</a:t>
            </a:r>
            <a:r>
              <a:rPr lang="zh-CN" altLang="en-US" sz="2000" dirty="0" smtClean="0"/>
              <a:t>面临的挑战</a:t>
            </a:r>
            <a:endParaRPr lang="en-US" altLang="zh-CN" sz="2000" dirty="0" smtClean="0"/>
          </a:p>
        </p:txBody>
      </p:sp>
    </p:spTree>
    <p:extLst>
      <p:ext uri="{BB962C8B-B14F-4D97-AF65-F5344CB8AC3E}">
        <p14:creationId xmlns:p14="http://schemas.microsoft.com/office/powerpoint/2010/main" val="4238512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692696"/>
            <a:ext cx="8229600" cy="4813995"/>
          </a:xfrm>
        </p:spPr>
        <p:txBody>
          <a:bodyPr/>
          <a:lstStyle/>
          <a:p>
            <a:pPr marL="0" indent="0"/>
            <a:r>
              <a:rPr lang="en-US" altLang="zh-CN" sz="2000" dirty="0" err="1"/>
              <a:t>MariaDB</a:t>
            </a:r>
            <a:r>
              <a:rPr lang="zh-CN" altLang="en-US" sz="2000" dirty="0"/>
              <a:t>多源复制相关的命令：</a:t>
            </a:r>
            <a:endParaRPr lang="en-US" altLang="zh-CN" sz="2000" dirty="0"/>
          </a:p>
          <a:p>
            <a:pPr marL="742860" lvl="1" indent="-342900">
              <a:buFont typeface="+mj-lt"/>
              <a:buAutoNum type="arabicPeriod"/>
            </a:pPr>
            <a:r>
              <a:rPr lang="en-US" altLang="zh-CN" sz="1800" dirty="0"/>
              <a:t>CHANGE MASTER ["connection-name"] TO …</a:t>
            </a:r>
          </a:p>
          <a:p>
            <a:pPr marL="742860" lvl="1" indent="-342900">
              <a:buFont typeface="+mj-lt"/>
              <a:buAutoNum type="arabicPeriod"/>
            </a:pPr>
            <a:r>
              <a:rPr lang="en-US" altLang="zh-CN" sz="1800" dirty="0"/>
              <a:t>START SLAVE ["connection-name"] </a:t>
            </a:r>
          </a:p>
          <a:p>
            <a:pPr marL="742860" lvl="1" indent="-342900">
              <a:buFont typeface="+mj-lt"/>
              <a:buAutoNum type="arabicPeriod"/>
            </a:pPr>
            <a:r>
              <a:rPr lang="en-US" altLang="zh-CN" sz="1800" dirty="0"/>
              <a:t>START ALL SLAVE</a:t>
            </a:r>
          </a:p>
          <a:p>
            <a:pPr marL="742860" lvl="1" indent="-342900">
              <a:buFont typeface="+mj-lt"/>
              <a:buAutoNum type="arabicPeriod"/>
            </a:pPr>
            <a:r>
              <a:rPr lang="en-US" altLang="zh-CN" sz="1800" dirty="0"/>
              <a:t>STOP SLAVE ["connection-name"] </a:t>
            </a:r>
          </a:p>
          <a:p>
            <a:pPr marL="742860" lvl="1" indent="-342900">
              <a:buFont typeface="+mj-lt"/>
              <a:buAutoNum type="arabicPeriod"/>
            </a:pPr>
            <a:r>
              <a:rPr lang="en-US" altLang="zh-CN" sz="1800" dirty="0"/>
              <a:t>STOP ALL SLAVE</a:t>
            </a:r>
          </a:p>
          <a:p>
            <a:pPr marL="742860" lvl="1" indent="-342900">
              <a:buFont typeface="+mj-lt"/>
              <a:buAutoNum type="arabicPeriod"/>
            </a:pPr>
            <a:r>
              <a:rPr lang="en-US" altLang="zh-CN" sz="1800" dirty="0"/>
              <a:t>RESET SLAVE ["connection-name"]</a:t>
            </a:r>
          </a:p>
          <a:p>
            <a:pPr marL="742860" lvl="1" indent="-342900">
              <a:buFont typeface="+mj-lt"/>
              <a:buAutoNum type="arabicPeriod"/>
            </a:pPr>
            <a:r>
              <a:rPr lang="en-US" altLang="zh-CN" sz="1800" dirty="0"/>
              <a:t>SHOW RELAYLOG ["connection-name"] EVENTS</a:t>
            </a:r>
          </a:p>
          <a:p>
            <a:pPr marL="742860" lvl="1" indent="-342900">
              <a:buFont typeface="+mj-lt"/>
              <a:buAutoNum type="arabicPeriod"/>
            </a:pPr>
            <a:r>
              <a:rPr lang="en-US" altLang="zh-CN" sz="1800" dirty="0"/>
              <a:t>SHOW SLAVE ["connection-name"] STATUS</a:t>
            </a:r>
          </a:p>
          <a:p>
            <a:pPr marL="742860" lvl="1" indent="-342900">
              <a:buFont typeface="+mj-lt"/>
              <a:buAutoNum type="arabicPeriod"/>
            </a:pPr>
            <a:r>
              <a:rPr lang="en-US" altLang="zh-CN" sz="1800" dirty="0"/>
              <a:t>SHOW ALL SLAVE STATUS</a:t>
            </a:r>
          </a:p>
        </p:txBody>
      </p:sp>
    </p:spTree>
    <p:extLst>
      <p:ext uri="{BB962C8B-B14F-4D97-AF65-F5344CB8AC3E}">
        <p14:creationId xmlns:p14="http://schemas.microsoft.com/office/powerpoint/2010/main" val="2183195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内容占位符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788" y="991269"/>
            <a:ext cx="7922423" cy="4525963"/>
          </a:xfrm>
        </p:spPr>
      </p:pic>
    </p:spTree>
    <p:extLst>
      <p:ext uri="{BB962C8B-B14F-4D97-AF65-F5344CB8AC3E}">
        <p14:creationId xmlns:p14="http://schemas.microsoft.com/office/powerpoint/2010/main" val="1028566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内容占位符 8"/>
          <p:cNvSpPr>
            <a:spLocks noGrp="1"/>
          </p:cNvSpPr>
          <p:nvPr>
            <p:ph idx="1"/>
          </p:nvPr>
        </p:nvSpPr>
        <p:spPr>
          <a:xfrm>
            <a:off x="457200" y="980728"/>
            <a:ext cx="8229600" cy="4824536"/>
          </a:xfrm>
        </p:spPr>
        <p:txBody>
          <a:bodyPr/>
          <a:lstStyle/>
          <a:p>
            <a:pPr marL="0" indent="0">
              <a:spcAft>
                <a:spcPts val="600"/>
              </a:spcAft>
              <a:buNone/>
            </a:pPr>
            <a:r>
              <a:rPr lang="zh-CN" altLang="en-US" sz="2000" dirty="0"/>
              <a:t>普通复制：</a:t>
            </a:r>
            <a:endParaRPr lang="en-US" altLang="zh-CN" sz="2000" dirty="0"/>
          </a:p>
          <a:p>
            <a:pPr marL="742860" lvl="1" indent="-342900">
              <a:spcAft>
                <a:spcPts val="600"/>
              </a:spcAft>
              <a:buFont typeface="+mj-lt"/>
              <a:buAutoNum type="arabicPeriod"/>
            </a:pPr>
            <a:r>
              <a:rPr lang="zh-CN" altLang="en-US" sz="1600" dirty="0"/>
              <a:t>在主库上会开启一个</a:t>
            </a:r>
            <a:r>
              <a:rPr lang="en-US" altLang="zh-CN" sz="1600" dirty="0">
                <a:solidFill>
                  <a:srgbClr val="FF0000"/>
                </a:solidFill>
              </a:rPr>
              <a:t>dump</a:t>
            </a:r>
            <a:r>
              <a:rPr lang="zh-CN" altLang="en-US" sz="1600" dirty="0">
                <a:solidFill>
                  <a:srgbClr val="FF0000"/>
                </a:solidFill>
              </a:rPr>
              <a:t>线程</a:t>
            </a:r>
            <a:r>
              <a:rPr lang="zh-CN" altLang="en-US" sz="1600" dirty="0"/>
              <a:t>，在从库上开启了一个</a:t>
            </a:r>
            <a:r>
              <a:rPr lang="en-US" altLang="zh-CN" sz="1600" dirty="0">
                <a:solidFill>
                  <a:srgbClr val="FF0000"/>
                </a:solidFill>
              </a:rPr>
              <a:t>IO</a:t>
            </a:r>
            <a:r>
              <a:rPr lang="zh-CN" altLang="en-US" sz="1600" dirty="0">
                <a:solidFill>
                  <a:srgbClr val="FF0000"/>
                </a:solidFill>
              </a:rPr>
              <a:t>线程</a:t>
            </a:r>
            <a:r>
              <a:rPr lang="zh-CN" altLang="en-US" sz="1600" dirty="0"/>
              <a:t>，一个</a:t>
            </a:r>
            <a:r>
              <a:rPr lang="en-US" altLang="zh-CN" sz="1600" dirty="0">
                <a:solidFill>
                  <a:srgbClr val="FF0000"/>
                </a:solidFill>
              </a:rPr>
              <a:t>SQL</a:t>
            </a:r>
            <a:r>
              <a:rPr lang="zh-CN" altLang="en-US" sz="1600" dirty="0">
                <a:solidFill>
                  <a:srgbClr val="FF0000"/>
                </a:solidFill>
              </a:rPr>
              <a:t>线程</a:t>
            </a:r>
            <a:r>
              <a:rPr lang="zh-CN" altLang="en-US" sz="1600" dirty="0"/>
              <a:t>，。</a:t>
            </a:r>
            <a:endParaRPr lang="en-US" altLang="zh-CN" sz="1600" dirty="0"/>
          </a:p>
          <a:p>
            <a:pPr marL="742860" lvl="1" indent="-342900">
              <a:spcAft>
                <a:spcPts val="600"/>
              </a:spcAft>
              <a:buFont typeface="+mj-lt"/>
              <a:buAutoNum type="arabicPeriod"/>
            </a:pPr>
            <a:r>
              <a:rPr lang="zh-CN" altLang="en-US" sz="1600" dirty="0"/>
              <a:t>从库上有</a:t>
            </a:r>
            <a:r>
              <a:rPr lang="zh-CN" altLang="en-US" sz="1600" dirty="0">
                <a:solidFill>
                  <a:srgbClr val="FF0000"/>
                </a:solidFill>
              </a:rPr>
              <a:t>一个</a:t>
            </a:r>
            <a:r>
              <a:rPr lang="en-US" altLang="zh-CN" sz="1600" dirty="0">
                <a:solidFill>
                  <a:srgbClr val="FF0000"/>
                </a:solidFill>
              </a:rPr>
              <a:t>master.info</a:t>
            </a:r>
            <a:r>
              <a:rPr lang="zh-CN" altLang="en-US" sz="1600" dirty="0"/>
              <a:t>文件，存储了连接到主库所需的信息以及</a:t>
            </a:r>
            <a:r>
              <a:rPr lang="en-US" altLang="zh-CN" sz="1600" dirty="0"/>
              <a:t>slave IO</a:t>
            </a:r>
            <a:r>
              <a:rPr lang="zh-CN" altLang="en-US" sz="1600" dirty="0"/>
              <a:t>线程获取主库</a:t>
            </a:r>
            <a:r>
              <a:rPr lang="en-US" altLang="zh-CN" sz="1600" dirty="0" err="1"/>
              <a:t>binlog</a:t>
            </a:r>
            <a:r>
              <a:rPr lang="zh-CN" altLang="en-US" sz="1600" dirty="0"/>
              <a:t>的进度。</a:t>
            </a:r>
            <a:endParaRPr lang="en-US" altLang="zh-CN" sz="1600" dirty="0"/>
          </a:p>
          <a:p>
            <a:pPr marL="742860" lvl="1" indent="-342900">
              <a:spcAft>
                <a:spcPts val="600"/>
              </a:spcAft>
              <a:buFont typeface="+mj-lt"/>
              <a:buAutoNum type="arabicPeriod"/>
            </a:pPr>
            <a:r>
              <a:rPr lang="zh-CN" altLang="en-US" sz="1600" dirty="0"/>
              <a:t>从库上有</a:t>
            </a:r>
            <a:r>
              <a:rPr lang="zh-CN" altLang="en-US" sz="1600" dirty="0">
                <a:solidFill>
                  <a:srgbClr val="FF0000"/>
                </a:solidFill>
              </a:rPr>
              <a:t>一组</a:t>
            </a:r>
            <a:r>
              <a:rPr lang="en-US" altLang="zh-CN" sz="1600" dirty="0">
                <a:solidFill>
                  <a:srgbClr val="FF0000"/>
                </a:solidFill>
              </a:rPr>
              <a:t>relay-log</a:t>
            </a:r>
            <a:r>
              <a:rPr lang="zh-CN" altLang="en-US" sz="1600" dirty="0"/>
              <a:t>，有</a:t>
            </a:r>
            <a:r>
              <a:rPr lang="zh-CN" altLang="en-US" sz="1600" dirty="0">
                <a:solidFill>
                  <a:srgbClr val="FF0000"/>
                </a:solidFill>
              </a:rPr>
              <a:t>一个</a:t>
            </a:r>
            <a:r>
              <a:rPr lang="en-US" altLang="zh-CN" sz="1600" dirty="0">
                <a:solidFill>
                  <a:srgbClr val="FF0000"/>
                </a:solidFill>
              </a:rPr>
              <a:t>relay_log.info</a:t>
            </a:r>
            <a:r>
              <a:rPr lang="zh-CN" altLang="en-US" sz="1600" dirty="0"/>
              <a:t>文件，记录了</a:t>
            </a:r>
            <a:r>
              <a:rPr lang="en-US" altLang="zh-CN" sz="1600" dirty="0"/>
              <a:t>slave SQL</a:t>
            </a:r>
            <a:r>
              <a:rPr lang="zh-CN" altLang="en-US" sz="1600" dirty="0"/>
              <a:t>线程重放的进度。</a:t>
            </a:r>
            <a:endParaRPr lang="en-US" altLang="zh-CN" sz="2000" dirty="0"/>
          </a:p>
          <a:p>
            <a:pPr marL="0" indent="0">
              <a:spcAft>
                <a:spcPts val="600"/>
              </a:spcAft>
              <a:buNone/>
            </a:pPr>
            <a:endParaRPr lang="en-US" altLang="zh-CN" sz="2000" dirty="0" smtClean="0"/>
          </a:p>
          <a:p>
            <a:pPr marL="0" indent="0">
              <a:spcAft>
                <a:spcPts val="600"/>
              </a:spcAft>
              <a:buNone/>
            </a:pPr>
            <a:r>
              <a:rPr lang="en-US" altLang="zh-CN" sz="2000" dirty="0" err="1" smtClean="0"/>
              <a:t>MariaDB</a:t>
            </a:r>
            <a:r>
              <a:rPr lang="zh-CN" altLang="en-US" sz="2000" dirty="0"/>
              <a:t>多源复制</a:t>
            </a:r>
            <a:endParaRPr lang="en-US" altLang="zh-CN" sz="2000" dirty="0"/>
          </a:p>
          <a:p>
            <a:pPr marL="742860" lvl="1" indent="-342900">
              <a:spcAft>
                <a:spcPts val="600"/>
              </a:spcAft>
              <a:buFont typeface="+mj-lt"/>
              <a:buAutoNum type="arabicPeriod"/>
            </a:pPr>
            <a:r>
              <a:rPr lang="zh-CN" altLang="en-US" sz="1600" dirty="0"/>
              <a:t>每增加一个主库，从库上会创建一个</a:t>
            </a:r>
            <a:r>
              <a:rPr lang="en-US" altLang="zh-CN" sz="1600" dirty="0"/>
              <a:t>IO</a:t>
            </a:r>
            <a:r>
              <a:rPr lang="zh-CN" altLang="en-US" sz="1600" dirty="0"/>
              <a:t>线程和一个</a:t>
            </a:r>
            <a:r>
              <a:rPr lang="en-US" altLang="zh-CN" sz="1600" dirty="0"/>
              <a:t>SQL</a:t>
            </a:r>
            <a:r>
              <a:rPr lang="zh-CN" altLang="en-US" sz="1600" dirty="0" smtClean="0"/>
              <a:t>线程。</a:t>
            </a:r>
            <a:endParaRPr lang="en-US" altLang="zh-CN" sz="1600" dirty="0"/>
          </a:p>
          <a:p>
            <a:pPr marL="742860" lvl="1" indent="-342900">
              <a:spcAft>
                <a:spcPts val="600"/>
              </a:spcAft>
              <a:buFont typeface="+mj-lt"/>
              <a:buAutoNum type="arabicPeriod"/>
            </a:pPr>
            <a:r>
              <a:rPr lang="zh-CN" altLang="en-US" sz="1600" dirty="0"/>
              <a:t>从库上有</a:t>
            </a:r>
            <a:r>
              <a:rPr lang="zh-CN" altLang="en-US" sz="1600" dirty="0">
                <a:solidFill>
                  <a:srgbClr val="FF0000"/>
                </a:solidFill>
              </a:rPr>
              <a:t>多个</a:t>
            </a:r>
            <a:r>
              <a:rPr lang="en-US" altLang="zh-CN" sz="1600" dirty="0">
                <a:solidFill>
                  <a:srgbClr val="FF0000"/>
                </a:solidFill>
              </a:rPr>
              <a:t>master-[connection].info</a:t>
            </a:r>
            <a:r>
              <a:rPr lang="zh-CN" altLang="en-US" sz="1600" dirty="0"/>
              <a:t>文件，存储了连接到对应主库所需的信息以及</a:t>
            </a:r>
            <a:r>
              <a:rPr lang="en-US" altLang="zh-CN" sz="1600" dirty="0"/>
              <a:t>slave IO</a:t>
            </a:r>
            <a:r>
              <a:rPr lang="zh-CN" altLang="en-US" sz="1600" dirty="0"/>
              <a:t>线程获取主库</a:t>
            </a:r>
            <a:r>
              <a:rPr lang="en-US" altLang="zh-CN" sz="1600" dirty="0" err="1"/>
              <a:t>binlog</a:t>
            </a:r>
            <a:r>
              <a:rPr lang="zh-CN" altLang="en-US" sz="1600" dirty="0"/>
              <a:t>的进度。</a:t>
            </a:r>
            <a:r>
              <a:rPr lang="zh-CN" altLang="en-US" sz="1600" dirty="0">
                <a:solidFill>
                  <a:srgbClr val="FF0000"/>
                </a:solidFill>
              </a:rPr>
              <a:t>一个</a:t>
            </a:r>
            <a:r>
              <a:rPr lang="en-US" altLang="zh-CN" sz="1600" dirty="0">
                <a:solidFill>
                  <a:srgbClr val="FF0000"/>
                </a:solidFill>
              </a:rPr>
              <a:t>multi-master.info</a:t>
            </a:r>
            <a:r>
              <a:rPr lang="zh-CN" altLang="en-US" sz="1600" dirty="0"/>
              <a:t>文件，存储了所有连接名。</a:t>
            </a:r>
            <a:endParaRPr lang="en-US" altLang="zh-CN" sz="1600" dirty="0"/>
          </a:p>
          <a:p>
            <a:pPr marL="742860" lvl="1" indent="-342900">
              <a:spcAft>
                <a:spcPts val="600"/>
              </a:spcAft>
              <a:buFont typeface="+mj-lt"/>
              <a:buAutoNum type="arabicPeriod"/>
            </a:pPr>
            <a:r>
              <a:rPr lang="zh-CN" altLang="en-US" sz="1600" dirty="0"/>
              <a:t>从库上有</a:t>
            </a:r>
            <a:r>
              <a:rPr lang="en-US" altLang="zh-CN" sz="1600" dirty="0">
                <a:solidFill>
                  <a:srgbClr val="FF0000"/>
                </a:solidFill>
              </a:rPr>
              <a:t>N</a:t>
            </a:r>
            <a:r>
              <a:rPr lang="zh-CN" altLang="en-US" sz="1600" dirty="0">
                <a:solidFill>
                  <a:srgbClr val="FF0000"/>
                </a:solidFill>
              </a:rPr>
              <a:t>组</a:t>
            </a:r>
            <a:r>
              <a:rPr lang="en-US" altLang="zh-CN" sz="1600" dirty="0">
                <a:solidFill>
                  <a:srgbClr val="FF0000"/>
                </a:solidFill>
              </a:rPr>
              <a:t>relay-log</a:t>
            </a:r>
            <a:r>
              <a:rPr lang="zh-CN" altLang="en-US" sz="1600" dirty="0"/>
              <a:t>，有</a:t>
            </a:r>
            <a:r>
              <a:rPr lang="zh-CN" altLang="en-US" sz="1600" dirty="0">
                <a:solidFill>
                  <a:srgbClr val="FF0000"/>
                </a:solidFill>
              </a:rPr>
              <a:t>多个</a:t>
            </a:r>
            <a:r>
              <a:rPr lang="en-US" altLang="zh-CN" sz="1600" dirty="0" err="1">
                <a:solidFill>
                  <a:srgbClr val="FF0000"/>
                </a:solidFill>
              </a:rPr>
              <a:t>relay_log</a:t>
            </a:r>
            <a:r>
              <a:rPr lang="en-US" altLang="zh-CN" sz="1600" dirty="0">
                <a:solidFill>
                  <a:srgbClr val="FF0000"/>
                </a:solidFill>
              </a:rPr>
              <a:t>-[connection].info</a:t>
            </a:r>
            <a:r>
              <a:rPr lang="zh-CN" altLang="en-US" sz="1600" dirty="0"/>
              <a:t>文件，记录了对应</a:t>
            </a:r>
            <a:r>
              <a:rPr lang="en-US" altLang="zh-CN" sz="1600" dirty="0"/>
              <a:t>slave SQL</a:t>
            </a:r>
            <a:r>
              <a:rPr lang="zh-CN" altLang="en-US" sz="1600" dirty="0"/>
              <a:t>线程重放的进度。</a:t>
            </a:r>
            <a:endParaRPr lang="en-US" altLang="zh-CN" sz="1600" dirty="0"/>
          </a:p>
        </p:txBody>
      </p:sp>
    </p:spTree>
    <p:extLst>
      <p:ext uri="{BB962C8B-B14F-4D97-AF65-F5344CB8AC3E}">
        <p14:creationId xmlns:p14="http://schemas.microsoft.com/office/powerpoint/2010/main" val="1743707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634083"/>
          </a:xfrm>
        </p:spPr>
        <p:txBody>
          <a:bodyPr/>
          <a:lstStyle/>
          <a:p>
            <a:r>
              <a:rPr lang="en-US" altLang="zh-CN" sz="2800" dirty="0" smtClean="0"/>
              <a:t>6</a:t>
            </a:r>
            <a:r>
              <a:rPr lang="zh-CN" altLang="en-US" sz="2800" dirty="0" smtClean="0"/>
              <a:t>、</a:t>
            </a:r>
            <a:r>
              <a:rPr lang="en-US" altLang="zh-CN" sz="2800" dirty="0" err="1" smtClean="0"/>
              <a:t>MariaDB</a:t>
            </a:r>
            <a:r>
              <a:rPr lang="zh-CN" altLang="en-US" sz="2800" dirty="0" smtClean="0"/>
              <a:t>面临的挑战</a:t>
            </a:r>
            <a:endParaRPr lang="zh-CN" altLang="en-US" sz="2800" dirty="0"/>
          </a:p>
        </p:txBody>
      </p:sp>
      <p:sp>
        <p:nvSpPr>
          <p:cNvPr id="3" name="内容占位符 2"/>
          <p:cNvSpPr>
            <a:spLocks noGrp="1"/>
          </p:cNvSpPr>
          <p:nvPr>
            <p:ph idx="1"/>
          </p:nvPr>
        </p:nvSpPr>
        <p:spPr>
          <a:xfrm>
            <a:off x="457200" y="980728"/>
            <a:ext cx="8229600" cy="5145437"/>
          </a:xfrm>
        </p:spPr>
        <p:txBody>
          <a:bodyPr>
            <a:normAutofit/>
          </a:bodyPr>
          <a:lstStyle/>
          <a:p>
            <a:pPr>
              <a:lnSpc>
                <a:spcPct val="150000"/>
              </a:lnSpc>
              <a:buFont typeface="+mj-lt"/>
              <a:buAutoNum type="arabicPeriod"/>
            </a:pPr>
            <a:r>
              <a:rPr lang="zh-CN" altLang="en-US" sz="1800" dirty="0"/>
              <a:t>虽然</a:t>
            </a:r>
            <a:r>
              <a:rPr lang="en-US" altLang="zh-CN" sz="1800" dirty="0" err="1"/>
              <a:t>MariaDB</a:t>
            </a:r>
            <a:r>
              <a:rPr lang="zh-CN" altLang="en-US" sz="1800" dirty="0"/>
              <a:t>拥有众多的特性，但很多特性的</a:t>
            </a:r>
            <a:r>
              <a:rPr lang="zh-CN" altLang="en-US" sz="1800" dirty="0">
                <a:solidFill>
                  <a:srgbClr val="FF0000"/>
                </a:solidFill>
              </a:rPr>
              <a:t>使用场景</a:t>
            </a:r>
            <a:r>
              <a:rPr lang="zh-CN" altLang="en-US" sz="1800" dirty="0"/>
              <a:t>比较</a:t>
            </a:r>
            <a:r>
              <a:rPr lang="zh-CN" altLang="en-US" sz="1800" dirty="0">
                <a:solidFill>
                  <a:srgbClr val="FF0000"/>
                </a:solidFill>
              </a:rPr>
              <a:t>有限</a:t>
            </a:r>
            <a:r>
              <a:rPr lang="zh-CN" altLang="en-US" sz="1800" dirty="0"/>
              <a:t>，例如多源复制</a:t>
            </a:r>
            <a:r>
              <a:rPr lang="zh-CN" altLang="en-US" sz="1800" dirty="0" smtClean="0"/>
              <a:t>。</a:t>
            </a:r>
            <a:endParaRPr lang="en-US" altLang="zh-CN" sz="1800" dirty="0" smtClean="0"/>
          </a:p>
          <a:p>
            <a:pPr>
              <a:lnSpc>
                <a:spcPct val="150000"/>
              </a:lnSpc>
              <a:buFont typeface="+mj-lt"/>
              <a:buAutoNum type="arabicPeriod"/>
            </a:pPr>
            <a:r>
              <a:rPr lang="zh-CN" altLang="en-US" sz="1800" dirty="0" smtClean="0"/>
              <a:t>同时</a:t>
            </a:r>
            <a:r>
              <a:rPr lang="zh-CN" altLang="en-US" sz="1800" dirty="0"/>
              <a:t>，</a:t>
            </a:r>
            <a:r>
              <a:rPr lang="en-US" altLang="zh-CN" sz="1800" dirty="0" smtClean="0">
                <a:solidFill>
                  <a:srgbClr val="FF0000"/>
                </a:solidFill>
              </a:rPr>
              <a:t>MySQL</a:t>
            </a:r>
            <a:r>
              <a:rPr lang="zh-CN" altLang="en-US" sz="1800" dirty="0" smtClean="0">
                <a:solidFill>
                  <a:srgbClr val="FF0000"/>
                </a:solidFill>
              </a:rPr>
              <a:t>也在</a:t>
            </a:r>
            <a:r>
              <a:rPr lang="zh-CN" altLang="en-US" sz="1800" dirty="0">
                <a:solidFill>
                  <a:srgbClr val="FF0000"/>
                </a:solidFill>
              </a:rPr>
              <a:t>不断</a:t>
            </a:r>
            <a:r>
              <a:rPr lang="zh-CN" altLang="en-US" sz="1800" dirty="0" smtClean="0">
                <a:solidFill>
                  <a:srgbClr val="FF0000"/>
                </a:solidFill>
              </a:rPr>
              <a:t>发展中</a:t>
            </a:r>
            <a:r>
              <a:rPr lang="zh-CN" altLang="en-US" sz="1800" dirty="0" smtClean="0"/>
              <a:t>，</a:t>
            </a:r>
            <a:r>
              <a:rPr lang="zh-CN" altLang="en-US" sz="1800" dirty="0"/>
              <a:t>不断吸收一些好的特性。例如</a:t>
            </a:r>
            <a:r>
              <a:rPr lang="en-US" altLang="zh-CN" sz="1800" dirty="0"/>
              <a:t>MySQL</a:t>
            </a:r>
            <a:r>
              <a:rPr lang="zh-CN" altLang="en-US" sz="1800" dirty="0"/>
              <a:t>从</a:t>
            </a:r>
            <a:r>
              <a:rPr lang="en-US" altLang="zh-CN" sz="1800" dirty="0"/>
              <a:t>5.6</a:t>
            </a:r>
            <a:r>
              <a:rPr lang="zh-CN" altLang="en-US" sz="1800" dirty="0"/>
              <a:t>开始也引入了</a:t>
            </a:r>
            <a:r>
              <a:rPr lang="en-US" altLang="zh-CN" sz="1800" dirty="0" err="1"/>
              <a:t>binlog</a:t>
            </a:r>
            <a:r>
              <a:rPr lang="en-US" altLang="zh-CN" sz="1800" dirty="0"/>
              <a:t> group commit</a:t>
            </a:r>
            <a:r>
              <a:rPr lang="zh-CN" altLang="en-US" sz="1800" dirty="0"/>
              <a:t>技术，支持并发复制</a:t>
            </a:r>
            <a:r>
              <a:rPr lang="zh-CN" altLang="en-US" sz="1800" dirty="0" smtClean="0"/>
              <a:t>等等。</a:t>
            </a:r>
            <a:endParaRPr lang="en-US" altLang="zh-CN" sz="1800" dirty="0" smtClean="0"/>
          </a:p>
          <a:p>
            <a:pPr>
              <a:lnSpc>
                <a:spcPct val="150000"/>
              </a:lnSpc>
              <a:buFont typeface="+mj-lt"/>
              <a:buAutoNum type="arabicPeriod"/>
            </a:pPr>
            <a:r>
              <a:rPr lang="zh-CN" altLang="en-US" sz="1800" dirty="0" smtClean="0"/>
              <a:t>虽然</a:t>
            </a:r>
            <a:r>
              <a:rPr lang="en-US" altLang="zh-CN" sz="1800" dirty="0" err="1"/>
              <a:t>MariaDB</a:t>
            </a:r>
            <a:r>
              <a:rPr lang="zh-CN" altLang="en-US" sz="1800" dirty="0"/>
              <a:t>有自己的</a:t>
            </a:r>
            <a:r>
              <a:rPr lang="en-US" altLang="zh-CN" sz="1800" dirty="0"/>
              <a:t>Aria</a:t>
            </a:r>
            <a:r>
              <a:rPr lang="zh-CN" altLang="en-US" sz="1800" dirty="0"/>
              <a:t>存储引擎，相比</a:t>
            </a:r>
            <a:r>
              <a:rPr lang="en-US" altLang="zh-CN" sz="1800" dirty="0" err="1"/>
              <a:t>MyISAM</a:t>
            </a:r>
            <a:r>
              <a:rPr lang="zh-CN" altLang="en-US" sz="1800" dirty="0"/>
              <a:t>性能更好，且具有崩溃恢复功能能。但目前</a:t>
            </a:r>
            <a:r>
              <a:rPr lang="en-US" altLang="zh-CN" sz="1800" dirty="0" err="1"/>
              <a:t>InnoDB</a:t>
            </a:r>
            <a:r>
              <a:rPr lang="zh-CN" altLang="en-US" sz="1800" dirty="0"/>
              <a:t>存储引擎</a:t>
            </a:r>
            <a:r>
              <a:rPr lang="zh-CN" altLang="en-US" sz="1800" dirty="0" smtClean="0"/>
              <a:t>才是默认的标</a:t>
            </a:r>
            <a:r>
              <a:rPr lang="zh-CN" altLang="en-US" sz="1800" dirty="0"/>
              <a:t>配</a:t>
            </a:r>
            <a:r>
              <a:rPr lang="zh-CN" altLang="en-US" sz="1800" dirty="0" smtClean="0"/>
              <a:t>，</a:t>
            </a:r>
            <a:r>
              <a:rPr lang="en-US" altLang="zh-CN" sz="1800" dirty="0" err="1" smtClean="0"/>
              <a:t>MariaDB</a:t>
            </a:r>
            <a:r>
              <a:rPr lang="zh-CN" altLang="en-US" sz="1800" dirty="0"/>
              <a:t>想</a:t>
            </a:r>
            <a:r>
              <a:rPr lang="zh-CN" altLang="en-US" sz="1800" dirty="0" smtClean="0"/>
              <a:t>要占据重要位置，</a:t>
            </a:r>
            <a:r>
              <a:rPr lang="zh-CN" altLang="en-US" sz="1800" dirty="0"/>
              <a:t>必须</a:t>
            </a:r>
            <a:r>
              <a:rPr lang="zh-CN" altLang="en-US" sz="1800" dirty="0" smtClean="0"/>
              <a:t>推出</a:t>
            </a:r>
            <a:r>
              <a:rPr lang="zh-CN" altLang="en-US" sz="1800" dirty="0"/>
              <a:t>自己</a:t>
            </a:r>
            <a:r>
              <a:rPr lang="zh-CN" altLang="en-US" sz="1800" dirty="0" smtClean="0">
                <a:solidFill>
                  <a:srgbClr val="FF0000"/>
                </a:solidFill>
              </a:rPr>
              <a:t>重量级</a:t>
            </a:r>
            <a:r>
              <a:rPr lang="zh-CN" altLang="en-US" sz="1800" dirty="0">
                <a:solidFill>
                  <a:srgbClr val="FF0000"/>
                </a:solidFill>
              </a:rPr>
              <a:t>的存储引擎</a:t>
            </a:r>
            <a:r>
              <a:rPr lang="zh-CN" altLang="en-US" sz="1800" dirty="0" smtClean="0"/>
              <a:t>。</a:t>
            </a:r>
            <a:endParaRPr lang="en-US" altLang="zh-CN" sz="1800" dirty="0" smtClean="0"/>
          </a:p>
          <a:p>
            <a:pPr>
              <a:lnSpc>
                <a:spcPct val="150000"/>
              </a:lnSpc>
              <a:buFont typeface="+mj-lt"/>
              <a:buAutoNum type="arabicPeriod"/>
            </a:pPr>
            <a:r>
              <a:rPr lang="en-US" altLang="zh-CN" sz="1800" dirty="0" err="1" smtClean="0"/>
              <a:t>MariaDB</a:t>
            </a:r>
            <a:r>
              <a:rPr lang="zh-CN" altLang="en-US" sz="1800" dirty="0" smtClean="0"/>
              <a:t>与</a:t>
            </a:r>
            <a:r>
              <a:rPr lang="en-US" altLang="zh-CN" sz="1800" dirty="0" smtClean="0"/>
              <a:t>MySQL</a:t>
            </a:r>
            <a:r>
              <a:rPr lang="zh-CN" altLang="en-US" sz="1800" dirty="0" smtClean="0"/>
              <a:t>形成了</a:t>
            </a:r>
            <a:r>
              <a:rPr lang="zh-CN" altLang="en-US" sz="1800" dirty="0"/>
              <a:t>相互</a:t>
            </a:r>
            <a:r>
              <a:rPr lang="zh-CN" altLang="en-US" sz="1800" dirty="0" smtClean="0">
                <a:solidFill>
                  <a:srgbClr val="FF0000"/>
                </a:solidFill>
              </a:rPr>
              <a:t>竞争</a:t>
            </a:r>
            <a:r>
              <a:rPr lang="zh-CN" altLang="en-US" sz="1800" dirty="0" smtClean="0"/>
              <a:t>的状态，这对双方都有一定的促进作用。最终受益的还是数据库使用者。</a:t>
            </a:r>
            <a:endParaRPr lang="en-US" altLang="zh-CN" sz="1800" dirty="0"/>
          </a:p>
          <a:p>
            <a:pPr marL="0" indent="0">
              <a:buNone/>
            </a:pPr>
            <a:endParaRPr lang="zh-CN" altLang="en-US" sz="1800" dirty="0"/>
          </a:p>
        </p:txBody>
      </p:sp>
    </p:spTree>
    <p:extLst>
      <p:ext uri="{BB962C8B-B14F-4D97-AF65-F5344CB8AC3E}">
        <p14:creationId xmlns:p14="http://schemas.microsoft.com/office/powerpoint/2010/main" val="2633870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548680"/>
            <a:ext cx="8712968" cy="5328592"/>
          </a:xfrm>
        </p:spPr>
        <p:txBody>
          <a:bodyPr>
            <a:normAutofit/>
          </a:bodyPr>
          <a:lstStyle/>
          <a:p>
            <a:r>
              <a:rPr lang="en-US" altLang="zh-CN" sz="8800" dirty="0" smtClean="0"/>
              <a:t>More</a:t>
            </a:r>
            <a:r>
              <a:rPr lang="zh-CN" altLang="en-US" sz="8800" dirty="0" smtClean="0"/>
              <a:t>？</a:t>
            </a:r>
            <a:endParaRPr lang="zh-CN" altLang="en-US" sz="8800" dirty="0"/>
          </a:p>
        </p:txBody>
      </p:sp>
    </p:spTree>
    <p:extLst>
      <p:ext uri="{BB962C8B-B14F-4D97-AF65-F5344CB8AC3E}">
        <p14:creationId xmlns:p14="http://schemas.microsoft.com/office/powerpoint/2010/main" val="4174948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16632"/>
            <a:ext cx="6120680" cy="6115098"/>
          </a:xfrm>
          <a:prstGeom prst="rect">
            <a:avLst/>
          </a:prstGeom>
        </p:spPr>
      </p:pic>
    </p:spTree>
    <p:extLst>
      <p:ext uri="{BB962C8B-B14F-4D97-AF65-F5344CB8AC3E}">
        <p14:creationId xmlns:p14="http://schemas.microsoft.com/office/powerpoint/2010/main" val="37825206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smtClean="0"/>
              <a:t>《</a:t>
            </a:r>
            <a:r>
              <a:rPr lang="en-US" altLang="zh-CN" sz="4000" dirty="0" err="1" smtClean="0"/>
              <a:t>MariaDB</a:t>
            </a:r>
            <a:r>
              <a:rPr lang="zh-CN" altLang="en-US" sz="4000" dirty="0" smtClean="0"/>
              <a:t>原理与实现</a:t>
            </a:r>
            <a:r>
              <a:rPr lang="en-US" altLang="zh-CN" sz="4000" dirty="0" smtClean="0"/>
              <a:t>》</a:t>
            </a:r>
            <a:r>
              <a:rPr lang="zh-CN" altLang="en-US" sz="4000" dirty="0" smtClean="0"/>
              <a:t>简介</a:t>
            </a:r>
            <a:endParaRPr lang="zh-CN" altLang="en-US" sz="4000" dirty="0"/>
          </a:p>
        </p:txBody>
      </p:sp>
      <p:sp>
        <p:nvSpPr>
          <p:cNvPr id="4" name="内容占位符 3"/>
          <p:cNvSpPr>
            <a:spLocks noGrp="1"/>
          </p:cNvSpPr>
          <p:nvPr>
            <p:ph idx="1"/>
          </p:nvPr>
        </p:nvSpPr>
        <p:spPr>
          <a:xfrm>
            <a:off x="457200" y="1423317"/>
            <a:ext cx="8229600" cy="4525963"/>
          </a:xfrm>
        </p:spPr>
        <p:txBody>
          <a:bodyPr>
            <a:normAutofit/>
          </a:bodyPr>
          <a:lstStyle/>
          <a:p>
            <a:pPr marL="514350" indent="-514350">
              <a:buFont typeface="+mj-lt"/>
              <a:buAutoNum type="arabicPeriod"/>
            </a:pPr>
            <a:r>
              <a:rPr lang="zh-CN" altLang="en-US" sz="2400" dirty="0" smtClean="0"/>
              <a:t>剖析</a:t>
            </a:r>
            <a:r>
              <a:rPr lang="en-US" altLang="zh-CN" sz="2400" dirty="0" err="1" smtClean="0">
                <a:solidFill>
                  <a:srgbClr val="FF0000"/>
                </a:solidFill>
              </a:rPr>
              <a:t>MariaDB</a:t>
            </a:r>
            <a:r>
              <a:rPr lang="zh-CN" altLang="en-US" sz="2400" dirty="0" smtClean="0"/>
              <a:t>的</a:t>
            </a:r>
            <a:r>
              <a:rPr lang="en-US" altLang="zh-CN" sz="2400" dirty="0" err="1" smtClean="0"/>
              <a:t>binlog</a:t>
            </a:r>
            <a:r>
              <a:rPr lang="en-US" altLang="zh-CN" sz="2400" dirty="0" smtClean="0"/>
              <a:t> group commit</a:t>
            </a:r>
            <a:r>
              <a:rPr lang="zh-CN" altLang="en-US" sz="2400" dirty="0" smtClean="0"/>
              <a:t>技术、线程池技术的实现。</a:t>
            </a:r>
            <a:endParaRPr lang="en-US" altLang="zh-CN" sz="2400" dirty="0" smtClean="0"/>
          </a:p>
          <a:p>
            <a:pPr marL="514350" indent="-514350">
              <a:buFont typeface="+mj-lt"/>
              <a:buAutoNum type="arabicPeriod"/>
            </a:pPr>
            <a:r>
              <a:rPr lang="zh-CN" altLang="en-US" sz="2400" dirty="0" smtClean="0"/>
              <a:t>教你</a:t>
            </a:r>
            <a:r>
              <a:rPr lang="zh-CN" altLang="en-US" sz="2400" dirty="0" smtClean="0">
                <a:solidFill>
                  <a:srgbClr val="FF0000"/>
                </a:solidFill>
              </a:rPr>
              <a:t>阅读</a:t>
            </a:r>
            <a:r>
              <a:rPr lang="en-US" altLang="zh-CN" sz="2400" dirty="0" smtClean="0">
                <a:solidFill>
                  <a:srgbClr val="FF0000"/>
                </a:solidFill>
              </a:rPr>
              <a:t>MySQL</a:t>
            </a:r>
            <a:r>
              <a:rPr lang="zh-CN" altLang="en-US" sz="2400" dirty="0" smtClean="0"/>
              <a:t>和</a:t>
            </a:r>
            <a:r>
              <a:rPr lang="en-US" altLang="zh-CN" sz="2400" dirty="0" err="1" smtClean="0"/>
              <a:t>MariaDB</a:t>
            </a:r>
            <a:r>
              <a:rPr lang="zh-CN" altLang="en-US" sz="2400" dirty="0" smtClean="0"/>
              <a:t>的</a:t>
            </a:r>
            <a:r>
              <a:rPr lang="zh-CN" altLang="en-US" sz="2400" dirty="0" smtClean="0">
                <a:solidFill>
                  <a:srgbClr val="FF0000"/>
                </a:solidFill>
              </a:rPr>
              <a:t>源代码</a:t>
            </a:r>
            <a:r>
              <a:rPr lang="zh-CN" altLang="en-US" sz="2400" dirty="0" smtClean="0"/>
              <a:t>。</a:t>
            </a:r>
            <a:endParaRPr lang="en-US" altLang="zh-CN" sz="2400" dirty="0" smtClean="0"/>
          </a:p>
          <a:p>
            <a:pPr marL="514350" indent="-514350">
              <a:buFont typeface="+mj-lt"/>
              <a:buAutoNum type="arabicPeriod"/>
            </a:pPr>
            <a:r>
              <a:rPr lang="en-US" altLang="zh-CN" sz="2400" dirty="0" err="1" smtClean="0">
                <a:solidFill>
                  <a:srgbClr val="FF0000"/>
                </a:solidFill>
              </a:rPr>
              <a:t>binlog</a:t>
            </a:r>
            <a:r>
              <a:rPr lang="zh-CN" altLang="en-US" sz="2400" dirty="0" smtClean="0"/>
              <a:t>和</a:t>
            </a:r>
            <a:r>
              <a:rPr lang="zh-CN" altLang="en-US" sz="2400" dirty="0" smtClean="0">
                <a:solidFill>
                  <a:srgbClr val="FF0000"/>
                </a:solidFill>
              </a:rPr>
              <a:t>复制</a:t>
            </a:r>
            <a:r>
              <a:rPr lang="zh-CN" altLang="en-US" sz="2400" dirty="0" smtClean="0"/>
              <a:t>相关内容：讲解复制、半同步的原理和实现，</a:t>
            </a:r>
            <a:r>
              <a:rPr lang="en-US" altLang="zh-CN" sz="2400" dirty="0" smtClean="0"/>
              <a:t>GTID</a:t>
            </a:r>
            <a:r>
              <a:rPr lang="zh-CN" altLang="en-US" sz="2400" dirty="0" smtClean="0"/>
              <a:t>实现等等。</a:t>
            </a:r>
            <a:endParaRPr lang="en-US" altLang="zh-CN" sz="2400" dirty="0" smtClean="0"/>
          </a:p>
          <a:p>
            <a:pPr marL="514350" indent="-514350">
              <a:buFont typeface="+mj-lt"/>
              <a:buAutoNum type="arabicPeriod"/>
            </a:pPr>
            <a:r>
              <a:rPr lang="zh-CN" altLang="en-US" sz="2400" dirty="0" smtClean="0"/>
              <a:t>剖析</a:t>
            </a:r>
            <a:r>
              <a:rPr lang="en-US" altLang="zh-CN" sz="2400" dirty="0" smtClean="0">
                <a:solidFill>
                  <a:srgbClr val="FF0000"/>
                </a:solidFill>
              </a:rPr>
              <a:t>ORDER BY</a:t>
            </a:r>
            <a:r>
              <a:rPr lang="zh-CN" altLang="en-US" sz="2400" dirty="0" smtClean="0"/>
              <a:t>和</a:t>
            </a:r>
            <a:r>
              <a:rPr lang="en-US" altLang="zh-CN" sz="2400" dirty="0" smtClean="0">
                <a:solidFill>
                  <a:srgbClr val="FF0000"/>
                </a:solidFill>
              </a:rPr>
              <a:t>JOIN</a:t>
            </a:r>
            <a:r>
              <a:rPr lang="zh-CN" altLang="en-US" sz="2400" dirty="0" smtClean="0"/>
              <a:t>的实现。</a:t>
            </a:r>
            <a:endParaRPr lang="en-US" altLang="zh-CN" sz="2400" dirty="0" smtClean="0"/>
          </a:p>
          <a:p>
            <a:pPr marL="514350" indent="-514350">
              <a:buFont typeface="+mj-lt"/>
              <a:buAutoNum type="arabicPeriod"/>
            </a:pPr>
            <a:r>
              <a:rPr lang="zh-CN" altLang="en-US" sz="2400" dirty="0" smtClean="0"/>
              <a:t>讲解京东</a:t>
            </a:r>
            <a:r>
              <a:rPr lang="zh-CN" altLang="en-US" sz="2400" dirty="0" smtClean="0">
                <a:solidFill>
                  <a:srgbClr val="FF0000"/>
                </a:solidFill>
              </a:rPr>
              <a:t>分布式数据库</a:t>
            </a:r>
            <a:r>
              <a:rPr lang="zh-CN" altLang="en-US" sz="2400" dirty="0" smtClean="0"/>
              <a:t>架构。</a:t>
            </a:r>
            <a:endParaRPr lang="en-US" altLang="zh-CN" sz="2400" dirty="0" smtClean="0"/>
          </a:p>
          <a:p>
            <a:pPr marL="514350" indent="-514350">
              <a:buFont typeface="+mj-lt"/>
              <a:buAutoNum type="arabicPeriod"/>
            </a:pPr>
            <a:r>
              <a:rPr lang="zh-CN" altLang="en-US" sz="2400" dirty="0" smtClean="0">
                <a:solidFill>
                  <a:srgbClr val="FF0000"/>
                </a:solidFill>
              </a:rPr>
              <a:t>容器</a:t>
            </a:r>
            <a:r>
              <a:rPr lang="zh-CN" altLang="en-US" sz="2400" dirty="0" smtClean="0"/>
              <a:t>核心技术</a:t>
            </a:r>
            <a:r>
              <a:rPr lang="en-US" altLang="zh-CN" sz="2400" dirty="0" err="1" smtClean="0">
                <a:solidFill>
                  <a:srgbClr val="FF0000"/>
                </a:solidFill>
              </a:rPr>
              <a:t>Cgroup</a:t>
            </a:r>
            <a:r>
              <a:rPr lang="zh-CN" altLang="en-US" sz="2400" dirty="0" smtClean="0"/>
              <a:t>机制的剖析。</a:t>
            </a:r>
            <a:endParaRPr lang="en-US" altLang="zh-CN" sz="2400" dirty="0" smtClean="0"/>
          </a:p>
          <a:p>
            <a:pPr marL="514350" indent="-514350">
              <a:buFont typeface="+mj-lt"/>
              <a:buAutoNum type="arabicPeriod"/>
            </a:pPr>
            <a:endParaRPr lang="en-US" altLang="zh-CN" sz="2400" dirty="0" smtClean="0"/>
          </a:p>
          <a:p>
            <a:pPr marL="0" indent="0" algn="ctr">
              <a:buNone/>
            </a:pPr>
            <a:r>
              <a:rPr lang="zh-CN" altLang="en-US" sz="2800" dirty="0" smtClean="0"/>
              <a:t>新浪微博 </a:t>
            </a:r>
            <a:r>
              <a:rPr lang="en-US" altLang="zh-CN" sz="2800" dirty="0" smtClean="0">
                <a:solidFill>
                  <a:srgbClr val="FF0000"/>
                </a:solidFill>
              </a:rPr>
              <a:t>@</a:t>
            </a:r>
            <a:r>
              <a:rPr lang="zh-CN" altLang="en-US" sz="2800" dirty="0" smtClean="0">
                <a:solidFill>
                  <a:srgbClr val="FF0000"/>
                </a:solidFill>
              </a:rPr>
              <a:t>弓</a:t>
            </a:r>
            <a:r>
              <a:rPr lang="zh-CN" altLang="en-US" sz="2800" dirty="0" smtClean="0"/>
              <a:t>长</a:t>
            </a:r>
            <a:r>
              <a:rPr lang="zh-CN" altLang="en-US" sz="2800" dirty="0" smtClean="0">
                <a:solidFill>
                  <a:srgbClr val="FF0000"/>
                </a:solidFill>
              </a:rPr>
              <a:t>金鹏</a:t>
            </a:r>
            <a:endParaRPr lang="en-US" altLang="zh-CN" sz="2800" dirty="0" smtClean="0">
              <a:solidFill>
                <a:srgbClr val="FF0000"/>
              </a:solidFill>
            </a:endParaRPr>
          </a:p>
        </p:txBody>
      </p:sp>
    </p:spTree>
    <p:extLst>
      <p:ext uri="{BB962C8B-B14F-4D97-AF65-F5344CB8AC3E}">
        <p14:creationId xmlns:p14="http://schemas.microsoft.com/office/powerpoint/2010/main" val="3884125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京东云招聘</a:t>
            </a:r>
            <a:endParaRPr lang="zh-CN" altLang="en-US" dirty="0"/>
          </a:p>
        </p:txBody>
      </p:sp>
      <p:sp>
        <p:nvSpPr>
          <p:cNvPr id="3" name="内容占位符 2"/>
          <p:cNvSpPr>
            <a:spLocks noGrp="1"/>
          </p:cNvSpPr>
          <p:nvPr>
            <p:ph idx="1"/>
          </p:nvPr>
        </p:nvSpPr>
        <p:spPr>
          <a:xfrm>
            <a:off x="457200" y="1600201"/>
            <a:ext cx="8229600" cy="2764903"/>
          </a:xfrm>
        </p:spPr>
        <p:txBody>
          <a:bodyPr>
            <a:normAutofit lnSpcReduction="10000"/>
          </a:bodyPr>
          <a:lstStyle/>
          <a:p>
            <a:r>
              <a:rPr lang="en-US" altLang="zh-CN" dirty="0" smtClean="0"/>
              <a:t>SDN/</a:t>
            </a:r>
            <a:r>
              <a:rPr lang="zh-CN" altLang="en-US" dirty="0" smtClean="0"/>
              <a:t>网络工程师</a:t>
            </a:r>
            <a:endParaRPr lang="en-US" altLang="zh-CN" dirty="0" smtClean="0"/>
          </a:p>
          <a:p>
            <a:r>
              <a:rPr lang="en-US" altLang="zh-CN" dirty="0" err="1" smtClean="0"/>
              <a:t>Golang</a:t>
            </a:r>
            <a:r>
              <a:rPr lang="zh-CN" altLang="en-US" dirty="0" smtClean="0"/>
              <a:t>工程师</a:t>
            </a:r>
            <a:endParaRPr lang="en-US" altLang="zh-CN" dirty="0" smtClean="0"/>
          </a:p>
          <a:p>
            <a:r>
              <a:rPr lang="zh-CN" altLang="en-US" dirty="0" smtClean="0"/>
              <a:t>容器工程师</a:t>
            </a:r>
            <a:endParaRPr lang="en-US" altLang="zh-CN" dirty="0" smtClean="0"/>
          </a:p>
          <a:p>
            <a:r>
              <a:rPr lang="zh-CN" altLang="en-US" dirty="0" smtClean="0"/>
              <a:t>存储工程师</a:t>
            </a:r>
            <a:endParaRPr lang="en-US" altLang="zh-CN" dirty="0" smtClean="0"/>
          </a:p>
          <a:p>
            <a:r>
              <a:rPr lang="zh-CN" altLang="en-US" dirty="0" smtClean="0"/>
              <a:t>云数据库工程师</a:t>
            </a:r>
            <a:endParaRPr lang="en-US" altLang="zh-CN" dirty="0" smtClean="0"/>
          </a:p>
        </p:txBody>
      </p:sp>
      <p:sp>
        <p:nvSpPr>
          <p:cNvPr id="4" name="标题 1"/>
          <p:cNvSpPr txBox="1">
            <a:spLocks/>
          </p:cNvSpPr>
          <p:nvPr/>
        </p:nvSpPr>
        <p:spPr>
          <a:xfrm>
            <a:off x="539552" y="4509120"/>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3200" dirty="0" smtClean="0">
                <a:hlinkClick r:id="rId3"/>
              </a:rPr>
              <a:t>zhangjinpeng1@jd.com</a:t>
            </a:r>
            <a:endParaRPr lang="en-US" altLang="zh-CN" sz="3200" dirty="0" smtClean="0"/>
          </a:p>
          <a:p>
            <a:pPr algn="r"/>
            <a:endParaRPr lang="zh-CN" altLang="en-US" sz="2000" dirty="0"/>
          </a:p>
        </p:txBody>
      </p:sp>
    </p:spTree>
    <p:extLst>
      <p:ext uri="{BB962C8B-B14F-4D97-AF65-F5344CB8AC3E}">
        <p14:creationId xmlns:p14="http://schemas.microsoft.com/office/powerpoint/2010/main" val="40740829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567449"/>
      </p:ext>
    </p:extLst>
  </p:cSld>
  <p:clrMapOvr>
    <a:masterClrMapping/>
  </p:clrMapOvr>
  <mc:AlternateContent xmlns:mc="http://schemas.openxmlformats.org/markup-compatibility/2006" xmlns:p14="http://schemas.microsoft.com/office/powerpoint/2010/main">
    <mc:Choice Requires="p14">
      <p:transition spd="slow" p14:dur="3000" advClick="0" advTm="10000"/>
    </mc:Choice>
    <mc:Fallback xmlns="">
      <p:transition spd="slow" advClick="0" advTm="1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7"/>
            <a:ext cx="8229600" cy="994123"/>
          </a:xfrm>
        </p:spPr>
        <p:txBody>
          <a:bodyPr>
            <a:normAutofit/>
          </a:bodyPr>
          <a:lstStyle/>
          <a:p>
            <a:r>
              <a:rPr lang="en-US" altLang="zh-CN" sz="2800" dirty="0" smtClean="0"/>
              <a:t>1</a:t>
            </a:r>
            <a:r>
              <a:rPr lang="zh-CN" altLang="en-US" sz="2800" dirty="0" smtClean="0"/>
              <a:t>、</a:t>
            </a:r>
            <a:r>
              <a:rPr lang="en-US" altLang="zh-CN" sz="2800" dirty="0" err="1" smtClean="0"/>
              <a:t>MariaDB</a:t>
            </a:r>
            <a:r>
              <a:rPr lang="zh-CN" altLang="en-US" sz="2800" dirty="0" smtClean="0"/>
              <a:t>发展历程</a:t>
            </a:r>
            <a:endParaRPr lang="zh-CN" altLang="en-US" sz="2800" dirty="0"/>
          </a:p>
        </p:txBody>
      </p:sp>
      <p:sp>
        <p:nvSpPr>
          <p:cNvPr id="4" name="内容占位符 3"/>
          <p:cNvSpPr>
            <a:spLocks noGrp="1"/>
          </p:cNvSpPr>
          <p:nvPr>
            <p:ph idx="1"/>
          </p:nvPr>
        </p:nvSpPr>
        <p:spPr>
          <a:xfrm>
            <a:off x="457200" y="1340767"/>
            <a:ext cx="8229600" cy="4785397"/>
          </a:xfrm>
        </p:spPr>
        <p:txBody>
          <a:bodyPr>
            <a:normAutofit/>
          </a:bodyPr>
          <a:lstStyle/>
          <a:p>
            <a:pPr marL="457200" indent="-457200">
              <a:spcAft>
                <a:spcPts val="600"/>
              </a:spcAft>
              <a:buFont typeface="+mj-lt"/>
              <a:buAutoNum type="arabicPeriod"/>
            </a:pPr>
            <a:r>
              <a:rPr lang="en-US" altLang="zh-CN" sz="2000" dirty="0"/>
              <a:t>2008</a:t>
            </a:r>
            <a:r>
              <a:rPr lang="zh-CN" altLang="en-US" sz="2000" dirty="0"/>
              <a:t>年</a:t>
            </a:r>
            <a:r>
              <a:rPr lang="en-US" altLang="zh-CN" sz="2000" dirty="0"/>
              <a:t>1</a:t>
            </a:r>
            <a:r>
              <a:rPr lang="zh-CN" altLang="en-US" sz="2000" dirty="0"/>
              <a:t>月，</a:t>
            </a:r>
            <a:r>
              <a:rPr lang="en-US" altLang="zh-CN" sz="2000" dirty="0"/>
              <a:t> Sun</a:t>
            </a:r>
            <a:r>
              <a:rPr lang="zh-CN" altLang="en-US" sz="2000" dirty="0"/>
              <a:t>以</a:t>
            </a:r>
            <a:r>
              <a:rPr lang="en-US" altLang="zh-CN" sz="2000" dirty="0"/>
              <a:t>10</a:t>
            </a:r>
            <a:r>
              <a:rPr lang="zh-CN" altLang="en-US" sz="2000" dirty="0"/>
              <a:t>亿美元收购</a:t>
            </a:r>
            <a:r>
              <a:rPr lang="en-US" altLang="zh-CN" sz="2000" dirty="0"/>
              <a:t>MySQL AB</a:t>
            </a:r>
            <a:r>
              <a:rPr lang="zh-CN" altLang="en-US" sz="2000" dirty="0"/>
              <a:t>。</a:t>
            </a:r>
            <a:endParaRPr lang="en-US" altLang="zh-CN" sz="2000" dirty="0"/>
          </a:p>
          <a:p>
            <a:pPr marL="457200" indent="-457200">
              <a:spcAft>
                <a:spcPts val="600"/>
              </a:spcAft>
              <a:buFont typeface="+mj-lt"/>
              <a:buAutoNum type="arabicPeriod"/>
            </a:pPr>
            <a:r>
              <a:rPr lang="en-US" altLang="zh-CN" sz="2000" dirty="0"/>
              <a:t>2009</a:t>
            </a:r>
            <a:r>
              <a:rPr lang="zh-CN" altLang="en-US" sz="2000" dirty="0"/>
              <a:t>年</a:t>
            </a:r>
            <a:r>
              <a:rPr lang="en-US" altLang="zh-CN" sz="2000" dirty="0"/>
              <a:t>4</a:t>
            </a:r>
            <a:r>
              <a:rPr lang="zh-CN" altLang="en-US" sz="2000" dirty="0"/>
              <a:t>月，</a:t>
            </a:r>
            <a:r>
              <a:rPr lang="en-US" altLang="zh-CN" sz="2000" dirty="0"/>
              <a:t>Oracle</a:t>
            </a:r>
            <a:r>
              <a:rPr lang="zh-CN" altLang="en-US" sz="2000" dirty="0"/>
              <a:t>以</a:t>
            </a:r>
            <a:r>
              <a:rPr lang="en-US" altLang="zh-CN" sz="2000" dirty="0"/>
              <a:t>74</a:t>
            </a:r>
            <a:r>
              <a:rPr lang="zh-CN" altLang="en-US" sz="2000" dirty="0"/>
              <a:t>亿美元收购</a:t>
            </a:r>
            <a:r>
              <a:rPr lang="en-US" altLang="zh-CN" sz="2000" dirty="0"/>
              <a:t>Sun</a:t>
            </a:r>
            <a:r>
              <a:rPr lang="zh-CN" altLang="en-US" sz="2000" dirty="0"/>
              <a:t>。</a:t>
            </a:r>
            <a:endParaRPr lang="en-US" altLang="zh-CN" sz="2000" dirty="0"/>
          </a:p>
          <a:p>
            <a:pPr marL="457200" indent="-457200">
              <a:spcAft>
                <a:spcPts val="600"/>
              </a:spcAft>
              <a:buFont typeface="+mj-lt"/>
              <a:buAutoNum type="arabicPeriod"/>
            </a:pPr>
            <a:r>
              <a:rPr lang="en-US" altLang="zh-CN" sz="2000" dirty="0"/>
              <a:t>2009</a:t>
            </a:r>
            <a:r>
              <a:rPr lang="zh-CN" altLang="en-US" sz="2000" dirty="0"/>
              <a:t>年</a:t>
            </a:r>
            <a:r>
              <a:rPr lang="zh-CN" altLang="en-US" sz="2000" dirty="0" smtClean="0"/>
              <a:t>，</a:t>
            </a:r>
            <a:r>
              <a:rPr lang="en-US" altLang="zh-CN" sz="2000" dirty="0" smtClean="0"/>
              <a:t>MySQL</a:t>
            </a:r>
            <a:r>
              <a:rPr lang="zh-CN" altLang="en-US" sz="2000" dirty="0" smtClean="0"/>
              <a:t>创始人</a:t>
            </a:r>
            <a:r>
              <a:rPr lang="en-US" altLang="zh-CN" sz="2000" dirty="0" smtClean="0"/>
              <a:t>Monty</a:t>
            </a:r>
            <a:r>
              <a:rPr lang="zh-CN" altLang="en-US" sz="2000" dirty="0"/>
              <a:t>出于以下几个原因创立了</a:t>
            </a:r>
            <a:r>
              <a:rPr lang="en-US" altLang="zh-CN" sz="2000" dirty="0"/>
              <a:t>MySQL</a:t>
            </a:r>
            <a:r>
              <a:rPr lang="zh-CN" altLang="en-US" sz="2000" dirty="0"/>
              <a:t>的分支</a:t>
            </a:r>
            <a:r>
              <a:rPr lang="en-US" altLang="zh-CN" sz="2000" dirty="0" err="1" smtClean="0"/>
              <a:t>MariaDB</a:t>
            </a:r>
            <a:r>
              <a:rPr lang="zh-CN" altLang="en-US" sz="2000" dirty="0" smtClean="0"/>
              <a:t>：</a:t>
            </a:r>
            <a:endParaRPr lang="en-US" altLang="zh-CN" sz="2000" dirty="0"/>
          </a:p>
          <a:p>
            <a:pPr marL="742860" lvl="1" indent="-342900">
              <a:spcAft>
                <a:spcPts val="600"/>
              </a:spcAft>
              <a:buFont typeface="Wingdings" pitchFamily="2" charset="2"/>
              <a:buChar char="l"/>
            </a:pPr>
            <a:r>
              <a:rPr lang="en-US" altLang="zh-CN" sz="1800" dirty="0"/>
              <a:t>MySQL</a:t>
            </a:r>
            <a:r>
              <a:rPr lang="zh-CN" altLang="en-US" sz="1800" dirty="0"/>
              <a:t>核心开发团队是</a:t>
            </a:r>
            <a:r>
              <a:rPr lang="zh-CN" altLang="en-US" sz="1800" dirty="0">
                <a:solidFill>
                  <a:srgbClr val="FF0000"/>
                </a:solidFill>
              </a:rPr>
              <a:t>封闭</a:t>
            </a:r>
            <a:r>
              <a:rPr lang="zh-CN" altLang="en-US" sz="1800" dirty="0"/>
              <a:t>的，完全没有</a:t>
            </a:r>
            <a:r>
              <a:rPr lang="en-US" altLang="zh-CN" sz="1800" dirty="0"/>
              <a:t>Oracle</a:t>
            </a:r>
            <a:r>
              <a:rPr lang="zh-CN" altLang="en-US" sz="1800" dirty="0"/>
              <a:t>之外的成员</a:t>
            </a:r>
            <a:r>
              <a:rPr lang="zh-CN" altLang="en-US" sz="1800" dirty="0" smtClean="0"/>
              <a:t>参加。</a:t>
            </a:r>
            <a:endParaRPr lang="en-US" altLang="zh-CN" sz="1800" dirty="0"/>
          </a:p>
          <a:p>
            <a:pPr marL="742860" lvl="1" indent="-342900">
              <a:spcAft>
                <a:spcPts val="600"/>
              </a:spcAft>
              <a:buFont typeface="Wingdings" pitchFamily="2" charset="2"/>
              <a:buChar char="l"/>
            </a:pPr>
            <a:r>
              <a:rPr lang="en-US" altLang="zh-CN" sz="1800" dirty="0"/>
              <a:t>MySQL</a:t>
            </a:r>
            <a:r>
              <a:rPr lang="zh-CN" altLang="en-US" sz="1800" dirty="0"/>
              <a:t>新版本的发布速度，在</a:t>
            </a:r>
            <a:r>
              <a:rPr lang="en-US" altLang="zh-CN" sz="1800" dirty="0"/>
              <a:t>Oracle</a:t>
            </a:r>
            <a:r>
              <a:rPr lang="zh-CN" altLang="en-US" sz="1800" dirty="0"/>
              <a:t>收购</a:t>
            </a:r>
            <a:r>
              <a:rPr lang="en-US" altLang="zh-CN" sz="1800" dirty="0"/>
              <a:t>Sun</a:t>
            </a:r>
            <a:r>
              <a:rPr lang="zh-CN" altLang="en-US" sz="1800" dirty="0"/>
              <a:t>之后大为</a:t>
            </a:r>
            <a:r>
              <a:rPr lang="zh-CN" altLang="en-US" sz="1800" dirty="0">
                <a:solidFill>
                  <a:srgbClr val="FF0000"/>
                </a:solidFill>
              </a:rPr>
              <a:t>减缓</a:t>
            </a:r>
            <a:r>
              <a:rPr lang="zh-CN" altLang="en-US" sz="1800" dirty="0"/>
              <a:t>，有很多</a:t>
            </a:r>
            <a:r>
              <a:rPr lang="en-US" altLang="zh-CN" sz="1800" dirty="0" err="1"/>
              <a:t>bugfix</a:t>
            </a:r>
            <a:r>
              <a:rPr lang="zh-CN" altLang="en-US" sz="1800" dirty="0"/>
              <a:t>和新的</a:t>
            </a:r>
            <a:r>
              <a:rPr lang="en-US" altLang="zh-CN" sz="1800" dirty="0"/>
              <a:t>feature</a:t>
            </a:r>
            <a:r>
              <a:rPr lang="zh-CN" altLang="en-US" sz="1800" dirty="0"/>
              <a:t>，都没有及时加入到发布版本之中</a:t>
            </a:r>
            <a:r>
              <a:rPr lang="zh-CN" altLang="en-US" sz="1800" dirty="0" smtClean="0"/>
              <a:t>。</a:t>
            </a:r>
            <a:endParaRPr lang="en-US" altLang="zh-CN" sz="2000" dirty="0"/>
          </a:p>
          <a:p>
            <a:pPr marL="457200" indent="-457200">
              <a:spcAft>
                <a:spcPts val="600"/>
              </a:spcAft>
              <a:buFont typeface="+mj-lt"/>
              <a:buAutoNum type="arabicPeriod"/>
            </a:pPr>
            <a:r>
              <a:rPr lang="zh-CN" altLang="en-US" sz="2000" dirty="0"/>
              <a:t>维基百科、</a:t>
            </a:r>
            <a:r>
              <a:rPr lang="en-US" altLang="zh-CN" sz="2000" dirty="0"/>
              <a:t>Google</a:t>
            </a:r>
            <a:r>
              <a:rPr lang="zh-CN" altLang="en-US" sz="2000" dirty="0"/>
              <a:t>、</a:t>
            </a:r>
            <a:r>
              <a:rPr lang="en-US" altLang="zh-CN" sz="2000" dirty="0"/>
              <a:t>Red Hat</a:t>
            </a:r>
            <a:r>
              <a:rPr lang="zh-CN" altLang="en-US" sz="2000" dirty="0"/>
              <a:t>、</a:t>
            </a:r>
            <a:r>
              <a:rPr lang="en-US" altLang="zh-CN" sz="2000" dirty="0"/>
              <a:t>SUSE</a:t>
            </a:r>
            <a:r>
              <a:rPr lang="zh-CN" altLang="en-US" sz="2000" dirty="0"/>
              <a:t>等从</a:t>
            </a:r>
            <a:r>
              <a:rPr lang="en-US" altLang="zh-CN" sz="2000" dirty="0"/>
              <a:t>MySQL</a:t>
            </a:r>
            <a:r>
              <a:rPr lang="zh-CN" altLang="en-US" sz="2000" dirty="0"/>
              <a:t>迁移到</a:t>
            </a:r>
            <a:r>
              <a:rPr lang="en-US" altLang="zh-CN" sz="2000" dirty="0" err="1"/>
              <a:t>MariaDB</a:t>
            </a:r>
            <a:r>
              <a:rPr lang="zh-CN" altLang="en-US" sz="2000" dirty="0"/>
              <a:t>。</a:t>
            </a:r>
            <a:endParaRPr lang="en-US" altLang="zh-CN" sz="2000" dirty="0"/>
          </a:p>
        </p:txBody>
      </p:sp>
    </p:spTree>
    <p:extLst>
      <p:ext uri="{BB962C8B-B14F-4D97-AF65-F5344CB8AC3E}">
        <p14:creationId xmlns:p14="http://schemas.microsoft.com/office/powerpoint/2010/main" val="2432707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457200" y="274637"/>
            <a:ext cx="8229600" cy="778099"/>
          </a:xfrm>
        </p:spPr>
        <p:txBody>
          <a:bodyPr>
            <a:normAutofit/>
          </a:bodyPr>
          <a:lstStyle/>
          <a:p>
            <a:r>
              <a:rPr lang="en-US" altLang="zh-CN" sz="2800" dirty="0" smtClean="0"/>
              <a:t>2</a:t>
            </a:r>
            <a:r>
              <a:rPr lang="zh-CN" altLang="en-US" sz="2800" dirty="0" smtClean="0"/>
              <a:t>、</a:t>
            </a:r>
            <a:r>
              <a:rPr lang="en-US" altLang="zh-CN" sz="2800" dirty="0" err="1" smtClean="0"/>
              <a:t>MariaDB</a:t>
            </a:r>
            <a:r>
              <a:rPr lang="zh-CN" altLang="en-US" sz="2800" dirty="0" smtClean="0"/>
              <a:t>扩展和新特性概要</a:t>
            </a:r>
            <a:endParaRPr lang="zh-CN" altLang="en-US" sz="2800" dirty="0"/>
          </a:p>
        </p:txBody>
      </p:sp>
      <p:sp>
        <p:nvSpPr>
          <p:cNvPr id="4" name="内容占位符 3"/>
          <p:cNvSpPr>
            <a:spLocks noGrp="1"/>
          </p:cNvSpPr>
          <p:nvPr>
            <p:ph idx="1"/>
          </p:nvPr>
        </p:nvSpPr>
        <p:spPr>
          <a:xfrm>
            <a:off x="457200" y="1019867"/>
            <a:ext cx="8229600" cy="5073429"/>
          </a:xfrm>
        </p:spPr>
        <p:txBody>
          <a:bodyPr>
            <a:noAutofit/>
          </a:bodyPr>
          <a:lstStyle/>
          <a:p>
            <a:pPr>
              <a:spcAft>
                <a:spcPts val="600"/>
              </a:spcAft>
              <a:buFont typeface="+mj-lt"/>
              <a:buAutoNum type="arabicPeriod"/>
            </a:pPr>
            <a:r>
              <a:rPr lang="zh-CN" altLang="en-US" sz="1800" dirty="0"/>
              <a:t>更多的存储引擎。除标准存储引擎外还包含</a:t>
            </a:r>
            <a:r>
              <a:rPr lang="en-US" altLang="zh-CN" sz="1800" dirty="0"/>
              <a:t>Aria</a:t>
            </a:r>
            <a:r>
              <a:rPr lang="zh-CN" altLang="en-US" sz="1800" dirty="0"/>
              <a:t>、</a:t>
            </a:r>
            <a:r>
              <a:rPr lang="en-US" altLang="zh-CN" sz="1800" dirty="0" err="1"/>
              <a:t>XtraDB</a:t>
            </a:r>
            <a:r>
              <a:rPr lang="zh-CN" altLang="en-US" sz="1800" dirty="0"/>
              <a:t>、</a:t>
            </a:r>
            <a:r>
              <a:rPr lang="en-US" altLang="zh-CN" sz="1800" dirty="0" err="1"/>
              <a:t>SphinxSE</a:t>
            </a:r>
            <a:r>
              <a:rPr lang="zh-CN" altLang="en-US" sz="1800" dirty="0"/>
              <a:t>、</a:t>
            </a:r>
            <a:r>
              <a:rPr lang="en-US" altLang="zh-CN" sz="1800" dirty="0" err="1"/>
              <a:t>FederatedX</a:t>
            </a:r>
            <a:r>
              <a:rPr lang="zh-CN" altLang="en-US" sz="1800" dirty="0"/>
              <a:t>、</a:t>
            </a:r>
            <a:r>
              <a:rPr lang="en-US" altLang="zh-CN" sz="1800" dirty="0" err="1"/>
              <a:t>TokuDB</a:t>
            </a:r>
            <a:r>
              <a:rPr lang="zh-CN" altLang="en-US" sz="1800" dirty="0"/>
              <a:t>、</a:t>
            </a:r>
            <a:r>
              <a:rPr lang="en-US" altLang="zh-CN" sz="1800" dirty="0"/>
              <a:t>Cassandra</a:t>
            </a:r>
            <a:r>
              <a:rPr lang="zh-CN" altLang="en-US" sz="1800" dirty="0"/>
              <a:t>、</a:t>
            </a:r>
            <a:r>
              <a:rPr lang="en-US" altLang="zh-CN" sz="1800" dirty="0"/>
              <a:t>CONNECT</a:t>
            </a:r>
            <a:r>
              <a:rPr lang="zh-CN" altLang="en-US" sz="1800" dirty="0"/>
              <a:t>、</a:t>
            </a:r>
            <a:r>
              <a:rPr lang="en-US" altLang="zh-CN" sz="1800" dirty="0"/>
              <a:t>Sequence</a:t>
            </a:r>
            <a:r>
              <a:rPr lang="zh-CN" altLang="en-US" sz="1800" dirty="0"/>
              <a:t>、</a:t>
            </a:r>
            <a:r>
              <a:rPr lang="en-US" altLang="zh-CN" sz="1800" dirty="0"/>
              <a:t>Spider</a:t>
            </a:r>
            <a:r>
              <a:rPr lang="zh-CN" altLang="en-US" sz="1800" dirty="0"/>
              <a:t>等存储引擎。</a:t>
            </a:r>
            <a:endParaRPr lang="en-US" altLang="zh-CN" sz="1800" dirty="0"/>
          </a:p>
          <a:p>
            <a:pPr>
              <a:spcAft>
                <a:spcPts val="600"/>
              </a:spcAft>
              <a:buFont typeface="+mj-lt"/>
              <a:buAutoNum type="arabicPeriod"/>
            </a:pPr>
            <a:r>
              <a:rPr lang="zh-CN" altLang="en-US" sz="1800" dirty="0"/>
              <a:t>线程池技术。</a:t>
            </a:r>
            <a:endParaRPr lang="en-US" altLang="zh-CN" sz="1800" dirty="0"/>
          </a:p>
          <a:p>
            <a:pPr>
              <a:spcAft>
                <a:spcPts val="600"/>
              </a:spcAft>
              <a:buFont typeface="+mj-lt"/>
              <a:buAutoNum type="arabicPeriod"/>
            </a:pPr>
            <a:r>
              <a:rPr lang="en-US" altLang="zh-CN" sz="1800" dirty="0" err="1"/>
              <a:t>binlog</a:t>
            </a:r>
            <a:r>
              <a:rPr lang="en-US" altLang="zh-CN" sz="1800" dirty="0"/>
              <a:t> group commit</a:t>
            </a:r>
            <a:r>
              <a:rPr lang="zh-CN" altLang="en-US" sz="1800" dirty="0"/>
              <a:t>技术。</a:t>
            </a:r>
            <a:endParaRPr lang="en-US" altLang="zh-CN" sz="1800" dirty="0"/>
          </a:p>
          <a:p>
            <a:pPr>
              <a:spcAft>
                <a:spcPts val="600"/>
              </a:spcAft>
              <a:buFont typeface="+mj-lt"/>
              <a:buAutoNum type="arabicPeriod"/>
            </a:pPr>
            <a:r>
              <a:rPr lang="zh-CN" altLang="en-US" sz="1800" dirty="0"/>
              <a:t>支持微秒级别的时间精度。</a:t>
            </a:r>
            <a:endParaRPr lang="en-US" altLang="zh-CN" sz="1800" dirty="0"/>
          </a:p>
          <a:p>
            <a:pPr>
              <a:spcAft>
                <a:spcPts val="600"/>
              </a:spcAft>
              <a:buFont typeface="+mj-lt"/>
              <a:buAutoNum type="arabicPeriod"/>
            </a:pPr>
            <a:r>
              <a:rPr lang="zh-CN" altLang="en-US" sz="1800" dirty="0"/>
              <a:t>虚拟列、动态列。</a:t>
            </a:r>
            <a:endParaRPr lang="en-US" altLang="zh-CN" sz="1800" dirty="0"/>
          </a:p>
          <a:p>
            <a:pPr>
              <a:spcAft>
                <a:spcPts val="600"/>
              </a:spcAft>
              <a:buFont typeface="+mj-lt"/>
              <a:buAutoNum type="arabicPeriod"/>
            </a:pPr>
            <a:r>
              <a:rPr lang="zh-CN" altLang="en-US" sz="1800" dirty="0"/>
              <a:t>用户统计功能。</a:t>
            </a:r>
            <a:endParaRPr lang="en-US" altLang="zh-CN" sz="1800" dirty="0"/>
          </a:p>
          <a:p>
            <a:pPr>
              <a:spcAft>
                <a:spcPts val="600"/>
              </a:spcAft>
              <a:buFont typeface="+mj-lt"/>
              <a:buAutoNum type="arabicPeriod"/>
            </a:pPr>
            <a:r>
              <a:rPr lang="en-US" altLang="zh-CN" sz="1800" dirty="0"/>
              <a:t>Kill</a:t>
            </a:r>
            <a:r>
              <a:rPr lang="zh-CN" altLang="en-US" sz="1800" dirty="0"/>
              <a:t>某个用户的所有</a:t>
            </a:r>
            <a:r>
              <a:rPr lang="en-US" altLang="zh-CN" sz="1800" dirty="0"/>
              <a:t>Query</a:t>
            </a:r>
            <a:r>
              <a:rPr lang="zh-CN" altLang="en-US" sz="1800" dirty="0"/>
              <a:t>。</a:t>
            </a:r>
            <a:endParaRPr lang="en-US" altLang="zh-CN" sz="1800" dirty="0"/>
          </a:p>
          <a:p>
            <a:pPr>
              <a:spcAft>
                <a:spcPts val="600"/>
              </a:spcAft>
              <a:buFont typeface="+mj-lt"/>
              <a:buAutoNum type="arabicPeriod"/>
            </a:pPr>
            <a:r>
              <a:rPr lang="en-US" altLang="zh-CN" sz="1800" dirty="0"/>
              <a:t>Query</a:t>
            </a:r>
            <a:r>
              <a:rPr lang="zh-CN" altLang="en-US" sz="1800" dirty="0"/>
              <a:t>的执行进度提示。</a:t>
            </a:r>
            <a:endParaRPr lang="en-US" altLang="zh-CN" sz="1800" dirty="0"/>
          </a:p>
          <a:p>
            <a:pPr>
              <a:spcAft>
                <a:spcPts val="600"/>
              </a:spcAft>
              <a:buFont typeface="+mj-lt"/>
              <a:buAutoNum type="arabicPeriod"/>
            </a:pPr>
            <a:r>
              <a:rPr lang="zh-CN" altLang="en-US" sz="1800" dirty="0"/>
              <a:t>多源复制</a:t>
            </a:r>
            <a:r>
              <a:rPr lang="zh-CN" altLang="en-US" sz="1800" dirty="0" smtClean="0"/>
              <a:t>。</a:t>
            </a:r>
            <a:endParaRPr lang="en-US" altLang="zh-CN" sz="1800" dirty="0" smtClean="0"/>
          </a:p>
          <a:p>
            <a:pPr>
              <a:spcAft>
                <a:spcPts val="600"/>
              </a:spcAft>
              <a:buFont typeface="+mj-lt"/>
              <a:buAutoNum type="arabicPeriod"/>
            </a:pPr>
            <a:r>
              <a:rPr lang="zh-CN" altLang="en-US" sz="1800" dirty="0" smtClean="0"/>
              <a:t>子查询优化。</a:t>
            </a:r>
            <a:endParaRPr lang="en-US" altLang="zh-CN" sz="1800" dirty="0"/>
          </a:p>
          <a:p>
            <a:pPr>
              <a:spcAft>
                <a:spcPts val="600"/>
              </a:spcAft>
              <a:buFont typeface="+mj-lt"/>
              <a:buAutoNum type="arabicPeriod"/>
            </a:pPr>
            <a:r>
              <a:rPr lang="en-US" altLang="zh-CN" sz="1800" dirty="0"/>
              <a:t>……</a:t>
            </a:r>
          </a:p>
        </p:txBody>
      </p:sp>
    </p:spTree>
    <p:extLst>
      <p:ext uri="{BB962C8B-B14F-4D97-AF65-F5344CB8AC3E}">
        <p14:creationId xmlns:p14="http://schemas.microsoft.com/office/powerpoint/2010/main" val="831968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875852"/>
            <a:ext cx="8229600" cy="4785396"/>
          </a:xfrm>
        </p:spPr>
        <p:txBody>
          <a:bodyPr>
            <a:noAutofit/>
          </a:bodyPr>
          <a:lstStyle/>
          <a:p>
            <a:pPr>
              <a:spcAft>
                <a:spcPts val="600"/>
              </a:spcAft>
            </a:pPr>
            <a:r>
              <a:rPr lang="zh-CN" altLang="en-US" sz="1800" dirty="0"/>
              <a:t>虚拟列</a:t>
            </a:r>
            <a:endParaRPr lang="en-US" altLang="zh-CN" sz="1800" dirty="0"/>
          </a:p>
          <a:p>
            <a:pPr lvl="1">
              <a:spcAft>
                <a:spcPts val="600"/>
              </a:spcAft>
              <a:buFont typeface="+mj-lt"/>
              <a:buAutoNum type="arabicPeriod"/>
            </a:pPr>
            <a:r>
              <a:rPr lang="en-US" altLang="zh-CN" sz="1200" dirty="0"/>
              <a:t>CREATE TABLE </a:t>
            </a:r>
            <a:r>
              <a:rPr lang="en-US" altLang="zh-CN" sz="1200" dirty="0" err="1"/>
              <a:t>example_virtual_columns</a:t>
            </a:r>
            <a:r>
              <a:rPr lang="en-US" altLang="zh-CN" sz="1200" dirty="0"/>
              <a:t>(</a:t>
            </a:r>
            <a:br>
              <a:rPr lang="en-US" altLang="zh-CN" sz="1200" dirty="0"/>
            </a:br>
            <a:r>
              <a:rPr lang="en-US" altLang="zh-CN" sz="1200" dirty="0"/>
              <a:t>a INT(11) PRIMARY KEY</a:t>
            </a:r>
            <a:r>
              <a:rPr lang="zh-CN" altLang="en-US" sz="1200" dirty="0"/>
              <a:t>， </a:t>
            </a:r>
            <a:br>
              <a:rPr lang="zh-CN" altLang="en-US" sz="1200" dirty="0"/>
            </a:br>
            <a:r>
              <a:rPr lang="en-US" altLang="zh-CN" sz="1200" dirty="0"/>
              <a:t>b VARCHAR(32),</a:t>
            </a:r>
            <a:br>
              <a:rPr lang="en-US" altLang="zh-CN" sz="1200" dirty="0"/>
            </a:br>
            <a:r>
              <a:rPr lang="en-US" altLang="zh-CN" sz="1200" dirty="0"/>
              <a:t>c INT(11) AS (a mod 10) </a:t>
            </a:r>
            <a:r>
              <a:rPr lang="en-US" altLang="zh-CN" sz="1200" dirty="0">
                <a:solidFill>
                  <a:srgbClr val="FF0000"/>
                </a:solidFill>
              </a:rPr>
              <a:t>VIRTUAL</a:t>
            </a:r>
            <a:r>
              <a:rPr lang="en-US" altLang="zh-CN" sz="1200" dirty="0"/>
              <a:t>,</a:t>
            </a:r>
            <a:br>
              <a:rPr lang="en-US" altLang="zh-CN" sz="1200" dirty="0"/>
            </a:br>
            <a:r>
              <a:rPr lang="en-US" altLang="zh-CN" sz="1200" dirty="0"/>
              <a:t>d VARCHAR(5) as (left(b, 5)) </a:t>
            </a:r>
            <a:r>
              <a:rPr lang="en-US" altLang="zh-CN" sz="1200" dirty="0">
                <a:solidFill>
                  <a:srgbClr val="FF0000"/>
                </a:solidFill>
              </a:rPr>
              <a:t>PERSISTENT</a:t>
            </a:r>
            <a:r>
              <a:rPr lang="en-US" altLang="zh-CN" sz="1200" dirty="0"/>
              <a:t>);</a:t>
            </a:r>
            <a:r>
              <a:rPr lang="en-US" altLang="zh-CN" sz="1400" dirty="0"/>
              <a:t/>
            </a:r>
            <a:br>
              <a:rPr lang="en-US" altLang="zh-CN" sz="1400" dirty="0"/>
            </a:br>
            <a:r>
              <a:rPr lang="zh-CN" altLang="en-US" sz="1400" dirty="0"/>
              <a:t>虚拟列</a:t>
            </a:r>
            <a:r>
              <a:rPr lang="en-US" altLang="zh-CN" sz="1400" dirty="0"/>
              <a:t>c</a:t>
            </a:r>
            <a:r>
              <a:rPr lang="zh-CN" altLang="en-US" sz="1400" dirty="0"/>
              <a:t>的值将会在查询时计算，而虚拟列</a:t>
            </a:r>
            <a:r>
              <a:rPr lang="en-US" altLang="zh-CN" sz="1400" dirty="0"/>
              <a:t>d</a:t>
            </a:r>
            <a:r>
              <a:rPr lang="zh-CN" altLang="en-US" sz="1400" dirty="0"/>
              <a:t>的值被存储在表中，查询的时候直接从表里取出。</a:t>
            </a:r>
            <a:endParaRPr lang="en-US" altLang="zh-CN" sz="1400" dirty="0"/>
          </a:p>
          <a:p>
            <a:pPr marL="800100" lvl="1" indent="-342900">
              <a:spcAft>
                <a:spcPts val="600"/>
              </a:spcAft>
              <a:buFont typeface="+mj-lt"/>
              <a:buAutoNum type="arabicPeriod"/>
            </a:pPr>
            <a:r>
              <a:rPr lang="zh-CN" altLang="en-US" sz="1400" dirty="0"/>
              <a:t>在执行插入操作时，虚拟列使用</a:t>
            </a:r>
            <a:r>
              <a:rPr lang="en-US" altLang="zh-CN" sz="1400" dirty="0">
                <a:solidFill>
                  <a:srgbClr val="FF0000"/>
                </a:solidFill>
              </a:rPr>
              <a:t>default</a:t>
            </a:r>
            <a:r>
              <a:rPr lang="zh-CN" altLang="en-US" sz="1400" dirty="0">
                <a:solidFill>
                  <a:srgbClr val="FF0000"/>
                </a:solidFill>
              </a:rPr>
              <a:t>关键字</a:t>
            </a:r>
            <a:r>
              <a:rPr lang="zh-CN" altLang="en-US" sz="1400" dirty="0"/>
              <a:t>代替就可以。如果为虚拟列指定值，将会导</a:t>
            </a:r>
            <a:br>
              <a:rPr lang="zh-CN" altLang="en-US" sz="1400" dirty="0"/>
            </a:br>
            <a:r>
              <a:rPr lang="zh-CN" altLang="en-US" sz="1400" dirty="0"/>
              <a:t>致错误的发生：</a:t>
            </a:r>
            <a:br>
              <a:rPr lang="zh-CN" altLang="en-US" sz="1400" dirty="0"/>
            </a:br>
            <a:r>
              <a:rPr lang="en-US" altLang="zh-CN" sz="1200" dirty="0" err="1"/>
              <a:t>mariadb</a:t>
            </a:r>
            <a:r>
              <a:rPr lang="en-US" altLang="zh-CN" sz="1200" dirty="0"/>
              <a:t>[</a:t>
            </a:r>
            <a:r>
              <a:rPr lang="en-US" altLang="zh-CN" sz="1200" dirty="0" err="1"/>
              <a:t>dbtest</a:t>
            </a:r>
            <a:r>
              <a:rPr lang="en-US" altLang="zh-CN" sz="1200" dirty="0"/>
              <a:t>]&gt; INSERT INTO </a:t>
            </a:r>
            <a:r>
              <a:rPr lang="en-US" altLang="zh-CN" sz="1200" dirty="0" err="1"/>
              <a:t>example_virtual_columns</a:t>
            </a:r>
            <a:r>
              <a:rPr lang="en-US" altLang="zh-CN" sz="1200" dirty="0"/>
              <a:t> VALUES (16, "</a:t>
            </a:r>
            <a:r>
              <a:rPr lang="en-US" altLang="zh-CN" sz="1200" dirty="0" err="1"/>
              <a:t>abcdefghijkl</a:t>
            </a:r>
            <a:r>
              <a:rPr lang="en-US" altLang="zh-CN" sz="1200" dirty="0"/>
              <a:t>", default, default);</a:t>
            </a:r>
            <a:br>
              <a:rPr lang="en-US" altLang="zh-CN" sz="1200" dirty="0"/>
            </a:br>
            <a:r>
              <a:rPr lang="en-US" altLang="zh-CN" sz="1200" dirty="0"/>
              <a:t>Query OK, 1 row affected (0.01 sec)</a:t>
            </a:r>
            <a:br>
              <a:rPr lang="en-US" altLang="zh-CN" sz="1200" dirty="0"/>
            </a:br>
            <a:r>
              <a:rPr lang="en-US" altLang="zh-CN" sz="1200" dirty="0"/>
              <a:t/>
            </a:r>
            <a:br>
              <a:rPr lang="en-US" altLang="zh-CN" sz="1200" dirty="0"/>
            </a:br>
            <a:r>
              <a:rPr lang="en-US" altLang="zh-CN" sz="1200" dirty="0" err="1"/>
              <a:t>mariadb</a:t>
            </a:r>
            <a:r>
              <a:rPr lang="en-US" altLang="zh-CN" sz="1200" dirty="0"/>
              <a:t>[</a:t>
            </a:r>
            <a:r>
              <a:rPr lang="en-US" altLang="zh-CN" sz="1200" dirty="0" err="1"/>
              <a:t>dbtest</a:t>
            </a:r>
            <a:r>
              <a:rPr lang="en-US" altLang="zh-CN" sz="1200" dirty="0"/>
              <a:t>]&gt; SELECT * FROM </a:t>
            </a:r>
            <a:r>
              <a:rPr lang="en-US" altLang="zh-CN" sz="1200" dirty="0" err="1"/>
              <a:t>example_virtual_columns</a:t>
            </a:r>
            <a:r>
              <a:rPr lang="en-US" altLang="zh-CN" sz="1200" dirty="0"/>
              <a:t>;</a:t>
            </a:r>
            <a:br>
              <a:rPr lang="en-US" altLang="zh-CN" sz="1200" dirty="0"/>
            </a:br>
            <a:r>
              <a:rPr lang="en-US" altLang="zh-CN" sz="1200" dirty="0"/>
              <a:t>+-------+-------------------+--------+------------------+</a:t>
            </a:r>
            <a:br>
              <a:rPr lang="en-US" altLang="zh-CN" sz="1200" dirty="0"/>
            </a:br>
            <a:r>
              <a:rPr lang="en-US" altLang="zh-CN" sz="1200" dirty="0"/>
              <a:t>| a      | b                     | c        | d                   |</a:t>
            </a:r>
            <a:br>
              <a:rPr lang="en-US" altLang="zh-CN" sz="1200" dirty="0"/>
            </a:br>
            <a:r>
              <a:rPr lang="en-US" altLang="zh-CN" sz="1200" dirty="0"/>
              <a:t>+-------+-------------------+--------+------------------+</a:t>
            </a:r>
            <a:br>
              <a:rPr lang="en-US" altLang="zh-CN" sz="1200" dirty="0"/>
            </a:br>
            <a:r>
              <a:rPr lang="en-US" altLang="zh-CN" sz="1200" dirty="0"/>
              <a:t>| 16    | </a:t>
            </a:r>
            <a:r>
              <a:rPr lang="en-US" altLang="zh-CN" sz="1200" dirty="0" err="1"/>
              <a:t>abcdefghijkl</a:t>
            </a:r>
            <a:r>
              <a:rPr lang="en-US" altLang="zh-CN" sz="1200" dirty="0"/>
              <a:t>    | 6        | </a:t>
            </a:r>
            <a:r>
              <a:rPr lang="en-US" altLang="zh-CN" sz="1200" dirty="0" err="1"/>
              <a:t>abcde</a:t>
            </a:r>
            <a:r>
              <a:rPr lang="en-US" altLang="zh-CN" sz="1200" dirty="0"/>
              <a:t>            |</a:t>
            </a:r>
            <a:br>
              <a:rPr lang="en-US" altLang="zh-CN" sz="1200" dirty="0"/>
            </a:br>
            <a:r>
              <a:rPr lang="en-US" altLang="zh-CN" sz="1200" dirty="0"/>
              <a:t>+-------+-------------------+--------+------------------+</a:t>
            </a:r>
            <a:br>
              <a:rPr lang="en-US" altLang="zh-CN" sz="1200" dirty="0"/>
            </a:br>
            <a:r>
              <a:rPr lang="en-US" altLang="zh-CN" sz="1200" dirty="0"/>
              <a:t>1 row in set (0.00 sec)</a:t>
            </a:r>
            <a:br>
              <a:rPr lang="en-US" altLang="zh-CN" sz="1200" dirty="0"/>
            </a:br>
            <a:r>
              <a:rPr lang="en-US" altLang="zh-CN" sz="1200" dirty="0"/>
              <a:t/>
            </a:r>
            <a:br>
              <a:rPr lang="en-US" altLang="zh-CN" sz="1200" dirty="0"/>
            </a:br>
            <a:r>
              <a:rPr lang="en-US" altLang="zh-CN" sz="1200" dirty="0" err="1"/>
              <a:t>mariadb</a:t>
            </a:r>
            <a:r>
              <a:rPr lang="en-US" altLang="zh-CN" sz="1200" dirty="0"/>
              <a:t>[</a:t>
            </a:r>
            <a:r>
              <a:rPr lang="en-US" altLang="zh-CN" sz="1200" dirty="0" err="1"/>
              <a:t>dbtest</a:t>
            </a:r>
            <a:r>
              <a:rPr lang="en-US" altLang="zh-CN" sz="1200" dirty="0"/>
              <a:t>]&gt; INSERT INTO </a:t>
            </a:r>
            <a:r>
              <a:rPr lang="en-US" altLang="zh-CN" sz="1200" dirty="0" err="1"/>
              <a:t>example_virtual_columns</a:t>
            </a:r>
            <a:r>
              <a:rPr lang="en-US" altLang="zh-CN" sz="1200" dirty="0"/>
              <a:t> VALUES (17, "</a:t>
            </a:r>
            <a:r>
              <a:rPr lang="en-US" altLang="zh-CN" sz="1200" dirty="0" err="1"/>
              <a:t>abcdefghijkl</a:t>
            </a:r>
            <a:r>
              <a:rPr lang="en-US" altLang="zh-CN" sz="1200" dirty="0"/>
              <a:t>", default, "there");</a:t>
            </a:r>
            <a:br>
              <a:rPr lang="en-US" altLang="zh-CN" sz="1200" dirty="0"/>
            </a:br>
            <a:r>
              <a:rPr lang="en-US" altLang="zh-CN" sz="1200" dirty="0"/>
              <a:t>ERROR 1906 (HY000): The value specified for computed column 'd' in table '</a:t>
            </a:r>
            <a:r>
              <a:rPr lang="en-US" altLang="zh-CN" sz="1200" dirty="0" err="1"/>
              <a:t>example_virtual_columns</a:t>
            </a:r>
            <a:r>
              <a:rPr lang="en-US" altLang="zh-CN" sz="1200" dirty="0"/>
              <a:t>' ignored</a:t>
            </a:r>
            <a:endParaRPr lang="en-US" altLang="zh-CN" sz="2000" dirty="0"/>
          </a:p>
        </p:txBody>
      </p:sp>
    </p:spTree>
    <p:extLst>
      <p:ext uri="{BB962C8B-B14F-4D97-AF65-F5344CB8AC3E}">
        <p14:creationId xmlns:p14="http://schemas.microsoft.com/office/powerpoint/2010/main" val="2733577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764704"/>
            <a:ext cx="8229600" cy="5112568"/>
          </a:xfrm>
        </p:spPr>
        <p:txBody>
          <a:bodyPr>
            <a:noAutofit/>
          </a:bodyPr>
          <a:lstStyle/>
          <a:p>
            <a:pPr>
              <a:spcBef>
                <a:spcPts val="600"/>
              </a:spcBef>
              <a:spcAft>
                <a:spcPts val="600"/>
              </a:spcAft>
            </a:pPr>
            <a:r>
              <a:rPr lang="zh-CN" altLang="en-US" sz="1800" dirty="0"/>
              <a:t>动态列（</a:t>
            </a:r>
            <a:r>
              <a:rPr lang="en-US" altLang="zh-CN" sz="1800" dirty="0"/>
              <a:t>1</a:t>
            </a:r>
            <a:r>
              <a:rPr lang="zh-CN" altLang="en-US" sz="1800" dirty="0"/>
              <a:t>）</a:t>
            </a:r>
            <a:endParaRPr lang="en-US" altLang="zh-CN" sz="1000" dirty="0"/>
          </a:p>
          <a:p>
            <a:pPr marL="800100" lvl="1" indent="-342900">
              <a:spcBef>
                <a:spcPts val="600"/>
              </a:spcBef>
              <a:spcAft>
                <a:spcPts val="600"/>
              </a:spcAft>
              <a:buFont typeface="+mj-lt"/>
              <a:buAutoNum type="arabicPeriod"/>
            </a:pPr>
            <a:r>
              <a:rPr lang="zh-CN" altLang="en-US" sz="1400" dirty="0"/>
              <a:t>动态列适合于某些</a:t>
            </a:r>
            <a:r>
              <a:rPr lang="zh-CN" altLang="en-US" sz="1400" dirty="0">
                <a:solidFill>
                  <a:srgbClr val="FF0000"/>
                </a:solidFill>
              </a:rPr>
              <a:t>不确定</a:t>
            </a:r>
            <a:r>
              <a:rPr lang="zh-CN" altLang="en-US" sz="1400" dirty="0"/>
              <a:t>的场景，例如某个商品的属性个数不确定并且将来可能还会添加。</a:t>
            </a:r>
            <a:endParaRPr lang="en-US" altLang="zh-CN" sz="1400" dirty="0"/>
          </a:p>
          <a:p>
            <a:pPr marL="800100" lvl="1" indent="-342900">
              <a:spcBef>
                <a:spcPts val="600"/>
              </a:spcBef>
              <a:spcAft>
                <a:spcPts val="600"/>
              </a:spcAft>
              <a:buFont typeface="+mj-lt"/>
              <a:buAutoNum type="arabicPeriod"/>
            </a:pPr>
            <a:r>
              <a:rPr lang="zh-CN" altLang="en-US" sz="1400" dirty="0"/>
              <a:t>想要使用动态列，首先表中必须包含</a:t>
            </a:r>
            <a:r>
              <a:rPr lang="en-US" altLang="zh-CN" sz="1400" dirty="0">
                <a:solidFill>
                  <a:srgbClr val="FF0000"/>
                </a:solidFill>
              </a:rPr>
              <a:t>blob</a:t>
            </a:r>
            <a:r>
              <a:rPr lang="zh-CN" altLang="en-US" sz="1400" dirty="0"/>
              <a:t>类型的列：</a:t>
            </a:r>
            <a:br>
              <a:rPr lang="zh-CN" altLang="en-US" sz="1400" dirty="0"/>
            </a:br>
            <a:r>
              <a:rPr lang="en-US" altLang="zh-CN" sz="1400" dirty="0"/>
              <a:t>create table assets (</a:t>
            </a:r>
            <a:br>
              <a:rPr lang="en-US" altLang="zh-CN" sz="1400" dirty="0"/>
            </a:br>
            <a:r>
              <a:rPr lang="en-US" altLang="zh-CN" sz="1400" dirty="0" err="1"/>
              <a:t>item_name</a:t>
            </a:r>
            <a:r>
              <a:rPr lang="en-US" altLang="zh-CN" sz="1400" dirty="0"/>
              <a:t> </a:t>
            </a:r>
            <a:r>
              <a:rPr lang="en-US" altLang="zh-CN" sz="1400" dirty="0" err="1"/>
              <a:t>varchar</a:t>
            </a:r>
            <a:r>
              <a:rPr lang="en-US" altLang="zh-CN" sz="1400" dirty="0"/>
              <a:t>(32) primary key,</a:t>
            </a:r>
            <a:br>
              <a:rPr lang="en-US" altLang="zh-CN" sz="1400" dirty="0"/>
            </a:br>
            <a:r>
              <a:rPr lang="en-US" altLang="zh-CN" sz="1400" dirty="0" err="1"/>
              <a:t>dynamic_cols</a:t>
            </a:r>
            <a:r>
              <a:rPr lang="en-US" altLang="zh-CN" sz="1400" dirty="0"/>
              <a:t> blob</a:t>
            </a:r>
            <a:br>
              <a:rPr lang="en-US" altLang="zh-CN" sz="1400" dirty="0"/>
            </a:br>
            <a:r>
              <a:rPr lang="en-US" altLang="zh-CN" sz="1400" dirty="0"/>
              <a:t>);</a:t>
            </a:r>
          </a:p>
          <a:p>
            <a:pPr marL="800100" lvl="1" indent="-342900">
              <a:spcBef>
                <a:spcPts val="600"/>
              </a:spcBef>
              <a:spcAft>
                <a:spcPts val="600"/>
              </a:spcAft>
              <a:buFont typeface="+mj-lt"/>
              <a:buAutoNum type="arabicPeriod"/>
            </a:pPr>
            <a:r>
              <a:rPr lang="zh-CN" altLang="en-US" sz="1400" dirty="0"/>
              <a:t>接下来，就可以使用</a:t>
            </a:r>
            <a:r>
              <a:rPr lang="en-US" altLang="zh-CN" sz="1400" dirty="0" err="1"/>
              <a:t>MariaDB</a:t>
            </a:r>
            <a:r>
              <a:rPr lang="zh-CN" altLang="en-US" sz="1400" dirty="0"/>
              <a:t>定义的动态列操作函数对动态列进行存取操作：</a:t>
            </a:r>
            <a:br>
              <a:rPr lang="zh-CN" altLang="en-US" sz="1400" dirty="0"/>
            </a:br>
            <a:r>
              <a:rPr lang="en-US" altLang="zh-CN" sz="1400" dirty="0"/>
              <a:t>INSERT INTO assets VALUES ("</a:t>
            </a:r>
            <a:r>
              <a:rPr lang="en-US" altLang="zh-CN" sz="1400" dirty="0" err="1"/>
              <a:t>MariaDB</a:t>
            </a:r>
            <a:r>
              <a:rPr lang="en-US" altLang="zh-CN" sz="1400" dirty="0"/>
              <a:t> T-shirt", </a:t>
            </a:r>
            <a:r>
              <a:rPr lang="en-US" altLang="zh-CN" sz="1400" dirty="0">
                <a:solidFill>
                  <a:srgbClr val="FF0000"/>
                </a:solidFill>
              </a:rPr>
              <a:t>COLUMN_CREATE</a:t>
            </a:r>
            <a:r>
              <a:rPr lang="en-US" altLang="zh-CN" sz="1400" dirty="0"/>
              <a:t>("color", "blue", "size", "XL"));</a:t>
            </a:r>
            <a:br>
              <a:rPr lang="en-US" altLang="zh-CN" sz="1400" dirty="0"/>
            </a:br>
            <a:r>
              <a:rPr lang="en-US" altLang="zh-CN" sz="1400" dirty="0"/>
              <a:t>INSERT INTO assets VALUES ("</a:t>
            </a:r>
            <a:r>
              <a:rPr lang="en-US" altLang="zh-CN" sz="1400" dirty="0" err="1"/>
              <a:t>Thinkpad</a:t>
            </a:r>
            <a:r>
              <a:rPr lang="en-US" altLang="zh-CN" sz="1400" dirty="0"/>
              <a:t> Laptop", </a:t>
            </a:r>
            <a:r>
              <a:rPr lang="en-US" altLang="zh-CN" sz="1400" dirty="0">
                <a:solidFill>
                  <a:srgbClr val="FF0000"/>
                </a:solidFill>
              </a:rPr>
              <a:t>COLUMN_CREATE</a:t>
            </a:r>
            <a:r>
              <a:rPr lang="en-US" altLang="zh-CN" sz="1400" dirty="0"/>
              <a:t> ("color", "black", "price", 500));</a:t>
            </a:r>
            <a:r>
              <a:rPr lang="en-US" altLang="zh-CN" sz="1200" dirty="0"/>
              <a:t/>
            </a:r>
            <a:br>
              <a:rPr lang="en-US" altLang="zh-CN" sz="1200" dirty="0"/>
            </a:br>
            <a:r>
              <a:rPr lang="en-US" altLang="zh-CN" sz="1200" dirty="0"/>
              <a:t/>
            </a:r>
            <a:br>
              <a:rPr lang="en-US" altLang="zh-CN" sz="1200" dirty="0"/>
            </a:br>
            <a:r>
              <a:rPr lang="zh-CN" altLang="en-US" sz="1400" dirty="0"/>
              <a:t>以上两条语句往</a:t>
            </a:r>
            <a:r>
              <a:rPr lang="en-US" altLang="zh-CN" sz="1400" dirty="0"/>
              <a:t>assets</a:t>
            </a:r>
            <a:r>
              <a:rPr lang="zh-CN" altLang="en-US" sz="1400" dirty="0"/>
              <a:t>表中插入了两行记录，接下来查询商品的颜色情况：</a:t>
            </a:r>
            <a:br>
              <a:rPr lang="zh-CN" altLang="en-US" sz="1400" dirty="0"/>
            </a:br>
            <a:r>
              <a:rPr lang="en-US" altLang="zh-CN" sz="1400" dirty="0" err="1"/>
              <a:t>mariadb</a:t>
            </a:r>
            <a:r>
              <a:rPr lang="en-US" altLang="zh-CN" sz="1400" dirty="0"/>
              <a:t>[</a:t>
            </a:r>
            <a:r>
              <a:rPr lang="en-US" altLang="zh-CN" sz="1400" dirty="0" err="1"/>
              <a:t>dbtest</a:t>
            </a:r>
            <a:r>
              <a:rPr lang="en-US" altLang="zh-CN" sz="1400" dirty="0"/>
              <a:t>]&gt; SELECT </a:t>
            </a:r>
            <a:r>
              <a:rPr lang="en-US" altLang="zh-CN" sz="1400" dirty="0" err="1"/>
              <a:t>item_name</a:t>
            </a:r>
            <a:r>
              <a:rPr lang="en-US" altLang="zh-CN" sz="1400" dirty="0">
                <a:solidFill>
                  <a:srgbClr val="FF0000"/>
                </a:solidFill>
              </a:rPr>
              <a:t>, COLUMN_GET</a:t>
            </a:r>
            <a:r>
              <a:rPr lang="en-US" altLang="zh-CN" sz="1400" dirty="0"/>
              <a:t>(</a:t>
            </a:r>
            <a:r>
              <a:rPr lang="en-US" altLang="zh-CN" sz="1400" dirty="0" err="1"/>
              <a:t>dynamic_cols</a:t>
            </a:r>
            <a:r>
              <a:rPr lang="en-US" altLang="zh-CN" sz="1400" dirty="0"/>
              <a:t>, "color" as char) AS color FROM assets;</a:t>
            </a:r>
            <a:br>
              <a:rPr lang="en-US" altLang="zh-CN" sz="1400" dirty="0"/>
            </a:br>
            <a:r>
              <a:rPr lang="en-US" altLang="zh-CN" sz="1400" dirty="0"/>
              <a:t>+----------------------------+--------+</a:t>
            </a:r>
            <a:br>
              <a:rPr lang="en-US" altLang="zh-CN" sz="1400" dirty="0"/>
            </a:br>
            <a:r>
              <a:rPr lang="en-US" altLang="zh-CN" sz="1400" dirty="0"/>
              <a:t>| </a:t>
            </a:r>
            <a:r>
              <a:rPr lang="en-US" altLang="zh-CN" sz="1400" dirty="0" err="1"/>
              <a:t>item_name</a:t>
            </a:r>
            <a:r>
              <a:rPr lang="en-US" altLang="zh-CN" sz="1400" dirty="0"/>
              <a:t>               </a:t>
            </a:r>
            <a:r>
              <a:rPr lang="en-US" altLang="zh-CN" sz="1400" dirty="0" smtClean="0"/>
              <a:t>  | color </a:t>
            </a:r>
            <a:r>
              <a:rPr lang="en-US" altLang="zh-CN" sz="1400" dirty="0"/>
              <a:t>|</a:t>
            </a:r>
            <a:br>
              <a:rPr lang="en-US" altLang="zh-CN" sz="1400" dirty="0"/>
            </a:br>
            <a:r>
              <a:rPr lang="en-US" altLang="zh-CN" sz="1400" dirty="0"/>
              <a:t>+----------------------------+--------+</a:t>
            </a:r>
            <a:br>
              <a:rPr lang="en-US" altLang="zh-CN" sz="1400" dirty="0"/>
            </a:br>
            <a:r>
              <a:rPr lang="en-US" altLang="zh-CN" sz="1400" dirty="0"/>
              <a:t>| </a:t>
            </a:r>
            <a:r>
              <a:rPr lang="en-US" altLang="zh-CN" sz="1400" dirty="0" err="1"/>
              <a:t>MariaDB</a:t>
            </a:r>
            <a:r>
              <a:rPr lang="en-US" altLang="zh-CN" sz="1400" dirty="0"/>
              <a:t> T-shirt        </a:t>
            </a:r>
            <a:r>
              <a:rPr lang="en-US" altLang="zh-CN" sz="1400" dirty="0" smtClean="0"/>
              <a:t> | </a:t>
            </a:r>
            <a:r>
              <a:rPr lang="en-US" altLang="zh-CN" sz="1400" dirty="0"/>
              <a:t>blue  </a:t>
            </a:r>
            <a:r>
              <a:rPr lang="en-US" altLang="zh-CN" sz="1400" dirty="0" smtClean="0"/>
              <a:t>|</a:t>
            </a:r>
            <a:r>
              <a:rPr lang="en-US" altLang="zh-CN" sz="1400" dirty="0"/>
              <a:t/>
            </a:r>
            <a:br>
              <a:rPr lang="en-US" altLang="zh-CN" sz="1400" dirty="0"/>
            </a:br>
            <a:r>
              <a:rPr lang="en-US" altLang="zh-CN" sz="1400" dirty="0"/>
              <a:t>| </a:t>
            </a:r>
            <a:r>
              <a:rPr lang="en-US" altLang="zh-CN" sz="1400" dirty="0" err="1"/>
              <a:t>Thinkpad</a:t>
            </a:r>
            <a:r>
              <a:rPr lang="en-US" altLang="zh-CN" sz="1400" dirty="0"/>
              <a:t> Laptop      </a:t>
            </a:r>
            <a:r>
              <a:rPr lang="en-US" altLang="zh-CN" sz="1400" dirty="0" smtClean="0"/>
              <a:t> | </a:t>
            </a:r>
            <a:r>
              <a:rPr lang="en-US" altLang="zh-CN" sz="1400" dirty="0"/>
              <a:t>black </a:t>
            </a:r>
            <a:r>
              <a:rPr lang="en-US" altLang="zh-CN" sz="1400" dirty="0" smtClean="0"/>
              <a:t>|</a:t>
            </a:r>
            <a:r>
              <a:rPr lang="en-US" altLang="zh-CN" sz="1400" dirty="0"/>
              <a:t/>
            </a:r>
            <a:br>
              <a:rPr lang="en-US" altLang="zh-CN" sz="1400" dirty="0"/>
            </a:br>
            <a:r>
              <a:rPr lang="en-US" altLang="zh-CN" sz="1400" dirty="0"/>
              <a:t>+----------------------------+--------+</a:t>
            </a:r>
          </a:p>
        </p:txBody>
      </p:sp>
    </p:spTree>
    <p:extLst>
      <p:ext uri="{BB962C8B-B14F-4D97-AF65-F5344CB8AC3E}">
        <p14:creationId xmlns:p14="http://schemas.microsoft.com/office/powerpoint/2010/main" val="3767151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idx="1"/>
          </p:nvPr>
        </p:nvSpPr>
        <p:spPr>
          <a:xfrm>
            <a:off x="467544" y="692696"/>
            <a:ext cx="8229600" cy="5001420"/>
          </a:xfrm>
        </p:spPr>
        <p:txBody>
          <a:bodyPr>
            <a:noAutofit/>
          </a:bodyPr>
          <a:lstStyle/>
          <a:p>
            <a:pPr>
              <a:spcBef>
                <a:spcPts val="600"/>
              </a:spcBef>
              <a:spcAft>
                <a:spcPts val="600"/>
              </a:spcAft>
            </a:pPr>
            <a:r>
              <a:rPr lang="zh-CN" altLang="en-US" sz="1800" dirty="0"/>
              <a:t>动态列（</a:t>
            </a:r>
            <a:r>
              <a:rPr lang="en-US" altLang="zh-CN" sz="1800" dirty="0"/>
              <a:t>2</a:t>
            </a:r>
            <a:r>
              <a:rPr lang="zh-CN" altLang="en-US" sz="1800" dirty="0"/>
              <a:t>）</a:t>
            </a:r>
            <a:endParaRPr lang="en-US" altLang="zh-CN" sz="1000" dirty="0"/>
          </a:p>
          <a:p>
            <a:pPr marL="800100" lvl="1" indent="-342900">
              <a:spcBef>
                <a:spcPts val="600"/>
              </a:spcBef>
              <a:spcAft>
                <a:spcPts val="600"/>
              </a:spcAft>
              <a:buFont typeface="+mj-lt"/>
              <a:buAutoNum type="arabicPeriod"/>
            </a:pPr>
            <a:r>
              <a:rPr lang="zh-CN" altLang="en-US" sz="1400" dirty="0"/>
              <a:t>此外，还可以动态删除或者增加某行的动态列：</a:t>
            </a:r>
            <a:br>
              <a:rPr lang="zh-CN" altLang="en-US" sz="1400" dirty="0"/>
            </a:br>
            <a:r>
              <a:rPr lang="en-US" altLang="zh-CN" sz="1200" dirty="0" err="1"/>
              <a:t>mariadb</a:t>
            </a:r>
            <a:r>
              <a:rPr lang="en-US" altLang="zh-CN" sz="1200" dirty="0"/>
              <a:t>[</a:t>
            </a:r>
            <a:r>
              <a:rPr lang="en-US" altLang="zh-CN" sz="1200" dirty="0" err="1"/>
              <a:t>dbtest</a:t>
            </a:r>
            <a:r>
              <a:rPr lang="en-US" altLang="zh-CN" sz="1200" dirty="0"/>
              <a:t>]&gt; UPDATE assets SET </a:t>
            </a:r>
            <a:r>
              <a:rPr lang="en-US" altLang="zh-CN" sz="1200" dirty="0" err="1"/>
              <a:t>dynamic_cols</a:t>
            </a:r>
            <a:r>
              <a:rPr lang="en-US" altLang="zh-CN" sz="1200" dirty="0"/>
              <a:t> = </a:t>
            </a:r>
            <a:r>
              <a:rPr lang="en-US" altLang="zh-CN" sz="1200" dirty="0">
                <a:solidFill>
                  <a:srgbClr val="FF0000"/>
                </a:solidFill>
              </a:rPr>
              <a:t>COLUMN_DELETE</a:t>
            </a:r>
            <a:r>
              <a:rPr lang="en-US" altLang="zh-CN" sz="1200" dirty="0"/>
              <a:t>(</a:t>
            </a:r>
            <a:r>
              <a:rPr lang="en-US" altLang="zh-CN" sz="1200" dirty="0" err="1"/>
              <a:t>dynamic_cols</a:t>
            </a:r>
            <a:r>
              <a:rPr lang="en-US" altLang="zh-CN" sz="1200" dirty="0"/>
              <a:t>, "price") WHERE COLUMN_GET(</a:t>
            </a:r>
            <a:r>
              <a:rPr lang="en-US" altLang="zh-CN" sz="1200" dirty="0" err="1"/>
              <a:t>dynamic_cols,"color</a:t>
            </a:r>
            <a:r>
              <a:rPr lang="en-US" altLang="zh-CN" sz="1200" dirty="0"/>
              <a:t>" as char)= "black";</a:t>
            </a:r>
            <a:br>
              <a:rPr lang="en-US" altLang="zh-CN" sz="1200" dirty="0"/>
            </a:br>
            <a:r>
              <a:rPr lang="zh-CN" altLang="en-US" sz="1200" dirty="0"/>
              <a:t/>
            </a:r>
            <a:br>
              <a:rPr lang="zh-CN" altLang="en-US" sz="1200" dirty="0"/>
            </a:br>
            <a:r>
              <a:rPr lang="en-US" altLang="zh-CN" sz="1200" dirty="0" err="1"/>
              <a:t>mariadb</a:t>
            </a:r>
            <a:r>
              <a:rPr lang="en-US" altLang="zh-CN" sz="1200" dirty="0"/>
              <a:t>[</a:t>
            </a:r>
            <a:r>
              <a:rPr lang="en-US" altLang="zh-CN" sz="1200" dirty="0" err="1"/>
              <a:t>dbtest</a:t>
            </a:r>
            <a:r>
              <a:rPr lang="en-US" altLang="zh-CN" sz="1200" dirty="0"/>
              <a:t>]&gt; UPDATE assets SET </a:t>
            </a:r>
            <a:r>
              <a:rPr lang="en-US" altLang="zh-CN" sz="1200" dirty="0" err="1"/>
              <a:t>dynamic_cols</a:t>
            </a:r>
            <a:r>
              <a:rPr lang="en-US" altLang="zh-CN" sz="1200" dirty="0"/>
              <a:t> = </a:t>
            </a:r>
            <a:r>
              <a:rPr lang="en-US" altLang="zh-CN" sz="1200" dirty="0">
                <a:solidFill>
                  <a:srgbClr val="FF0000"/>
                </a:solidFill>
              </a:rPr>
              <a:t>COLUMN_ADD</a:t>
            </a:r>
            <a:r>
              <a:rPr lang="en-US" altLang="zh-CN" sz="1200" dirty="0"/>
              <a:t>(</a:t>
            </a:r>
            <a:r>
              <a:rPr lang="en-US" altLang="zh-CN" sz="1200" dirty="0" err="1"/>
              <a:t>dynamic_cols</a:t>
            </a:r>
            <a:r>
              <a:rPr lang="en-US" altLang="zh-CN" sz="1200" dirty="0"/>
              <a:t>, "warranty", "3 years") WHERE </a:t>
            </a:r>
            <a:r>
              <a:rPr lang="en-US" altLang="zh-CN" sz="1200" dirty="0" err="1"/>
              <a:t>item_name</a:t>
            </a:r>
            <a:r>
              <a:rPr lang="en-US" altLang="zh-CN" sz="1200" dirty="0"/>
              <a:t>="</a:t>
            </a:r>
            <a:r>
              <a:rPr lang="en-US" altLang="zh-CN" sz="1200" dirty="0" err="1"/>
              <a:t>Thinkpad</a:t>
            </a:r>
            <a:r>
              <a:rPr lang="en-US" altLang="zh-CN" sz="1200" dirty="0"/>
              <a:t> Laptop";</a:t>
            </a:r>
            <a:endParaRPr lang="en-US" altLang="zh-CN" sz="1400" dirty="0"/>
          </a:p>
          <a:p>
            <a:pPr marL="800100" lvl="1" indent="-342900">
              <a:spcBef>
                <a:spcPts val="600"/>
              </a:spcBef>
              <a:spcAft>
                <a:spcPts val="600"/>
              </a:spcAft>
              <a:buFont typeface="+mj-lt"/>
              <a:buAutoNum type="arabicPeriod"/>
            </a:pPr>
            <a:r>
              <a:rPr lang="zh-CN" altLang="en-US" sz="1400" dirty="0"/>
              <a:t>你可以通过调用</a:t>
            </a:r>
            <a:r>
              <a:rPr lang="en-US" altLang="zh-CN" sz="1400" dirty="0">
                <a:solidFill>
                  <a:srgbClr val="FF0000"/>
                </a:solidFill>
              </a:rPr>
              <a:t>COLUMN_LIST</a:t>
            </a:r>
            <a:r>
              <a:rPr lang="zh-CN" altLang="en-US" sz="1400" dirty="0"/>
              <a:t>函数来查看动态列的情况，或者使用</a:t>
            </a:r>
            <a:r>
              <a:rPr lang="en-US" altLang="zh-CN" sz="1400" dirty="0">
                <a:solidFill>
                  <a:srgbClr val="FF0000"/>
                </a:solidFill>
              </a:rPr>
              <a:t>COLUMN_JSON</a:t>
            </a:r>
            <a:r>
              <a:rPr lang="zh-CN" altLang="en-US" sz="1400" dirty="0"/>
              <a:t>函数以</a:t>
            </a:r>
            <a:r>
              <a:rPr lang="en-US" altLang="zh-CN" sz="1400" dirty="0"/>
              <a:t>JSON</a:t>
            </a:r>
            <a:r>
              <a:rPr lang="zh-CN" altLang="en-US" sz="1400" dirty="0"/>
              <a:t>的格式来查看动态列以及它们对应的值：</a:t>
            </a:r>
            <a:br>
              <a:rPr lang="zh-CN" altLang="en-US" sz="1400" dirty="0"/>
            </a:br>
            <a:r>
              <a:rPr lang="en-US" altLang="zh-CN" sz="1200" dirty="0" err="1"/>
              <a:t>mariadb</a:t>
            </a:r>
            <a:r>
              <a:rPr lang="en-US" altLang="zh-CN" sz="1200" dirty="0"/>
              <a:t>[</a:t>
            </a:r>
            <a:r>
              <a:rPr lang="en-US" altLang="zh-CN" sz="1200" dirty="0" err="1"/>
              <a:t>dbtest</a:t>
            </a:r>
            <a:r>
              <a:rPr lang="en-US" altLang="zh-CN" sz="1200" dirty="0"/>
              <a:t>]&gt; SELECT </a:t>
            </a:r>
            <a:r>
              <a:rPr lang="en-US" altLang="zh-CN" sz="1200" dirty="0" err="1"/>
              <a:t>item_name</a:t>
            </a:r>
            <a:r>
              <a:rPr lang="en-US" altLang="zh-CN" sz="1200" dirty="0"/>
              <a:t>, COLUMN_LIST (</a:t>
            </a:r>
            <a:r>
              <a:rPr lang="en-US" altLang="zh-CN" sz="1200" dirty="0" err="1"/>
              <a:t>dynamic_cols</a:t>
            </a:r>
            <a:r>
              <a:rPr lang="en-US" altLang="zh-CN" sz="1200" dirty="0"/>
              <a:t>) FROM assets;</a:t>
            </a:r>
            <a:br>
              <a:rPr lang="en-US" altLang="zh-CN" sz="1200" dirty="0"/>
            </a:br>
            <a:r>
              <a:rPr lang="en-US" altLang="zh-CN" sz="1200" dirty="0"/>
              <a:t>+----------------------------+----------------------------------------+</a:t>
            </a:r>
            <a:br>
              <a:rPr lang="en-US" altLang="zh-CN" sz="1200" dirty="0"/>
            </a:br>
            <a:r>
              <a:rPr lang="en-US" altLang="zh-CN" sz="1200" dirty="0"/>
              <a:t>| </a:t>
            </a:r>
            <a:r>
              <a:rPr lang="en-US" altLang="zh-CN" sz="1200" dirty="0" err="1"/>
              <a:t>item_name</a:t>
            </a:r>
            <a:r>
              <a:rPr lang="en-US" altLang="zh-CN" sz="1200" dirty="0"/>
              <a:t>                | </a:t>
            </a:r>
            <a:r>
              <a:rPr lang="en-US" altLang="zh-CN" sz="1200" dirty="0" err="1"/>
              <a:t>column_list</a:t>
            </a:r>
            <a:r>
              <a:rPr lang="en-US" altLang="zh-CN" sz="1200" dirty="0"/>
              <a:t>(</a:t>
            </a:r>
            <a:r>
              <a:rPr lang="en-US" altLang="zh-CN" sz="1200" dirty="0" err="1"/>
              <a:t>dynamic_cols</a:t>
            </a:r>
            <a:r>
              <a:rPr lang="en-US" altLang="zh-CN" sz="1200" dirty="0"/>
              <a:t>)      |</a:t>
            </a:r>
            <a:br>
              <a:rPr lang="en-US" altLang="zh-CN" sz="1200" dirty="0"/>
            </a:br>
            <a:r>
              <a:rPr lang="en-US" altLang="zh-CN" sz="1200" dirty="0"/>
              <a:t>+----------------------------+----------------------------------------+</a:t>
            </a:r>
            <a:br>
              <a:rPr lang="en-US" altLang="zh-CN" sz="1200" dirty="0"/>
            </a:br>
            <a:r>
              <a:rPr lang="en-US" altLang="zh-CN" sz="1200" dirty="0"/>
              <a:t>| </a:t>
            </a:r>
            <a:r>
              <a:rPr lang="en-US" altLang="zh-CN" sz="1200" dirty="0" err="1"/>
              <a:t>MariaDB</a:t>
            </a:r>
            <a:r>
              <a:rPr lang="en-US" altLang="zh-CN" sz="1200" dirty="0"/>
              <a:t> T-shirt         | "</a:t>
            </a:r>
            <a:r>
              <a:rPr lang="en-US" altLang="zh-CN" sz="1200" dirty="0" err="1"/>
              <a:t>size","color</a:t>
            </a:r>
            <a:r>
              <a:rPr lang="en-US" altLang="zh-CN" sz="1200" dirty="0"/>
              <a:t>“                          </a:t>
            </a:r>
            <a:r>
              <a:rPr lang="en-US" altLang="zh-CN" sz="1200" dirty="0" smtClean="0"/>
              <a:t>  </a:t>
            </a:r>
            <a:r>
              <a:rPr lang="en-US" altLang="zh-CN" sz="1200" dirty="0"/>
              <a:t>|</a:t>
            </a:r>
            <a:br>
              <a:rPr lang="en-US" altLang="zh-CN" sz="1200" dirty="0"/>
            </a:br>
            <a:r>
              <a:rPr lang="en-US" altLang="zh-CN" sz="1200" dirty="0"/>
              <a:t>| </a:t>
            </a:r>
            <a:r>
              <a:rPr lang="en-US" altLang="zh-CN" sz="1200" dirty="0" err="1"/>
              <a:t>Thinkpad</a:t>
            </a:r>
            <a:r>
              <a:rPr lang="en-US" altLang="zh-CN" sz="1200" dirty="0"/>
              <a:t> Laptop       | "</a:t>
            </a:r>
            <a:r>
              <a:rPr lang="en-US" altLang="zh-CN" sz="1200" dirty="0" err="1"/>
              <a:t>color","warranty</a:t>
            </a:r>
            <a:r>
              <a:rPr lang="en-US" altLang="zh-CN" sz="1200" dirty="0"/>
              <a:t>“                    |</a:t>
            </a:r>
            <a:br>
              <a:rPr lang="en-US" altLang="zh-CN" sz="1200" dirty="0"/>
            </a:br>
            <a:r>
              <a:rPr lang="en-US" altLang="zh-CN" sz="1200" dirty="0"/>
              <a:t>+----------------------------+----------------------------------------+</a:t>
            </a:r>
            <a:br>
              <a:rPr lang="en-US" altLang="zh-CN" sz="1200" dirty="0"/>
            </a:br>
            <a:r>
              <a:rPr lang="en-US" altLang="zh-CN" sz="1200" dirty="0"/>
              <a:t/>
            </a:r>
            <a:br>
              <a:rPr lang="en-US" altLang="zh-CN" sz="1200" dirty="0"/>
            </a:br>
            <a:r>
              <a:rPr lang="en-US" altLang="zh-CN" sz="1200" dirty="0" err="1"/>
              <a:t>mariadb</a:t>
            </a:r>
            <a:r>
              <a:rPr lang="en-US" altLang="zh-CN" sz="1200" dirty="0"/>
              <a:t>[</a:t>
            </a:r>
            <a:r>
              <a:rPr lang="en-US" altLang="zh-CN" sz="1200" dirty="0" err="1"/>
              <a:t>dbtest</a:t>
            </a:r>
            <a:r>
              <a:rPr lang="en-US" altLang="zh-CN" sz="1200" dirty="0"/>
              <a:t>]&gt; SELECT </a:t>
            </a:r>
            <a:r>
              <a:rPr lang="en-US" altLang="zh-CN" sz="1200" dirty="0" err="1"/>
              <a:t>item_name</a:t>
            </a:r>
            <a:r>
              <a:rPr lang="en-US" altLang="zh-CN" sz="1200" dirty="0"/>
              <a:t>, COLUMN_JSON(</a:t>
            </a:r>
            <a:r>
              <a:rPr lang="en-US" altLang="zh-CN" sz="1200" dirty="0" err="1"/>
              <a:t>dynamic_cols</a:t>
            </a:r>
            <a:r>
              <a:rPr lang="en-US" altLang="zh-CN" sz="1200" dirty="0"/>
              <a:t>) FROM assets;</a:t>
            </a:r>
            <a:br>
              <a:rPr lang="en-US" altLang="zh-CN" sz="1200" dirty="0"/>
            </a:br>
            <a:r>
              <a:rPr lang="en-US" altLang="zh-CN" sz="1200" dirty="0"/>
              <a:t>+----------------------------+-------------------------------------------------------------+</a:t>
            </a:r>
            <a:br>
              <a:rPr lang="en-US" altLang="zh-CN" sz="1200" dirty="0"/>
            </a:br>
            <a:r>
              <a:rPr lang="en-US" altLang="zh-CN" sz="1200" dirty="0"/>
              <a:t>| </a:t>
            </a:r>
            <a:r>
              <a:rPr lang="en-US" altLang="zh-CN" sz="1200" dirty="0" err="1"/>
              <a:t>item_name</a:t>
            </a:r>
            <a:r>
              <a:rPr lang="en-US" altLang="zh-CN" sz="1200" dirty="0"/>
              <a:t>               | COLUMN_JSON(</a:t>
            </a:r>
            <a:r>
              <a:rPr lang="en-US" altLang="zh-CN" sz="1200" dirty="0" err="1"/>
              <a:t>dynamic_cols</a:t>
            </a:r>
            <a:r>
              <a:rPr lang="en-US" altLang="zh-CN" sz="1200" dirty="0"/>
              <a:t>)                   </a:t>
            </a:r>
            <a:r>
              <a:rPr lang="en-US" altLang="zh-CN" sz="1200" dirty="0" smtClean="0"/>
              <a:t>       </a:t>
            </a:r>
            <a:r>
              <a:rPr lang="en-US" altLang="zh-CN" sz="1200" dirty="0"/>
              <a:t>|</a:t>
            </a:r>
            <a:br>
              <a:rPr lang="en-US" altLang="zh-CN" sz="1200" dirty="0"/>
            </a:br>
            <a:r>
              <a:rPr lang="en-US" altLang="zh-CN" sz="1200" dirty="0"/>
              <a:t>+----------------------------+-------------------------------------------------------------+</a:t>
            </a:r>
            <a:br>
              <a:rPr lang="en-US" altLang="zh-CN" sz="1200" dirty="0"/>
            </a:br>
            <a:r>
              <a:rPr lang="en-US" altLang="zh-CN" sz="1200" dirty="0"/>
              <a:t>| </a:t>
            </a:r>
            <a:r>
              <a:rPr lang="en-US" altLang="zh-CN" sz="1200" dirty="0" err="1"/>
              <a:t>MariaDB</a:t>
            </a:r>
            <a:r>
              <a:rPr lang="en-US" altLang="zh-CN" sz="1200" dirty="0"/>
              <a:t> T-shirt        | {"</a:t>
            </a:r>
            <a:r>
              <a:rPr lang="en-US" altLang="zh-CN" sz="1200" dirty="0" err="1"/>
              <a:t>size":"XL","color":"blue</a:t>
            </a:r>
            <a:r>
              <a:rPr lang="en-US" altLang="zh-CN" sz="1200" dirty="0"/>
              <a:t>"}                          </a:t>
            </a:r>
            <a:r>
              <a:rPr lang="en-US" altLang="zh-CN" sz="1200" dirty="0" smtClean="0"/>
              <a:t>       </a:t>
            </a:r>
            <a:r>
              <a:rPr lang="en-US" altLang="zh-CN" sz="1200" dirty="0"/>
              <a:t>|</a:t>
            </a:r>
            <a:br>
              <a:rPr lang="en-US" altLang="zh-CN" sz="1200" dirty="0"/>
            </a:br>
            <a:r>
              <a:rPr lang="en-US" altLang="zh-CN" sz="1200" dirty="0"/>
              <a:t>| </a:t>
            </a:r>
            <a:r>
              <a:rPr lang="en-US" altLang="zh-CN" sz="1200" dirty="0" err="1"/>
              <a:t>Thinkpad</a:t>
            </a:r>
            <a:r>
              <a:rPr lang="en-US" altLang="zh-CN" sz="1200" dirty="0"/>
              <a:t> Laptop       | {"color":"black","warranty":"3 years"}           </a:t>
            </a:r>
            <a:r>
              <a:rPr lang="en-US" altLang="zh-CN" sz="1200" dirty="0" smtClean="0"/>
              <a:t>  </a:t>
            </a:r>
            <a:r>
              <a:rPr lang="en-US" altLang="zh-CN" sz="1200" dirty="0"/>
              <a:t>|</a:t>
            </a:r>
            <a:br>
              <a:rPr lang="en-US" altLang="zh-CN" sz="1200" dirty="0"/>
            </a:br>
            <a:r>
              <a:rPr lang="en-US" altLang="zh-CN" sz="1200" dirty="0"/>
              <a:t>+----------------------------+-------------------------------------------------------------+</a:t>
            </a:r>
          </a:p>
        </p:txBody>
      </p:sp>
    </p:spTree>
    <p:extLst>
      <p:ext uri="{BB962C8B-B14F-4D97-AF65-F5344CB8AC3E}">
        <p14:creationId xmlns:p14="http://schemas.microsoft.com/office/powerpoint/2010/main" val="2255348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800" dirty="0" smtClean="0"/>
              <a:t>3</a:t>
            </a:r>
            <a:r>
              <a:rPr lang="zh-CN" altLang="en-US" sz="2800" dirty="0" smtClean="0"/>
              <a:t>、</a:t>
            </a:r>
            <a:r>
              <a:rPr lang="en-US" altLang="zh-CN" sz="2800" dirty="0" err="1" smtClean="0"/>
              <a:t>MariaDB</a:t>
            </a:r>
            <a:r>
              <a:rPr lang="zh-CN" altLang="en-US" sz="2800" dirty="0"/>
              <a:t>线程池技术</a:t>
            </a:r>
          </a:p>
        </p:txBody>
      </p:sp>
      <p:sp>
        <p:nvSpPr>
          <p:cNvPr id="5" name="内容占位符 4"/>
          <p:cNvSpPr>
            <a:spLocks noGrp="1"/>
          </p:cNvSpPr>
          <p:nvPr>
            <p:ph idx="1"/>
          </p:nvPr>
        </p:nvSpPr>
        <p:spPr/>
        <p:txBody>
          <a:bodyPr>
            <a:normAutofit/>
          </a:bodyPr>
          <a:lstStyle/>
          <a:p>
            <a:pPr>
              <a:spcAft>
                <a:spcPts val="600"/>
              </a:spcAft>
            </a:pPr>
            <a:r>
              <a:rPr lang="en-US" altLang="zh-CN" sz="2000" dirty="0"/>
              <a:t>MySQL</a:t>
            </a:r>
            <a:r>
              <a:rPr lang="zh-CN" altLang="en-US" sz="2000" dirty="0"/>
              <a:t>每连接每线程模式的局限性：</a:t>
            </a:r>
            <a:endParaRPr lang="en-US" altLang="zh-CN" sz="2000" dirty="0"/>
          </a:p>
          <a:p>
            <a:pPr lvl="1">
              <a:spcAft>
                <a:spcPts val="600"/>
              </a:spcAft>
              <a:buFont typeface="+mj-lt"/>
              <a:buAutoNum type="alphaUcPeriod"/>
            </a:pPr>
            <a:r>
              <a:rPr lang="zh-CN" altLang="en-US" sz="1600" dirty="0"/>
              <a:t>最大</a:t>
            </a:r>
            <a:r>
              <a:rPr lang="zh-CN" altLang="en-US" sz="1600" dirty="0">
                <a:solidFill>
                  <a:srgbClr val="FF0000"/>
                </a:solidFill>
              </a:rPr>
              <a:t>连接数</a:t>
            </a:r>
            <a:r>
              <a:rPr lang="zh-CN" altLang="en-US" sz="1600" dirty="0"/>
              <a:t>限制。参数</a:t>
            </a:r>
            <a:r>
              <a:rPr lang="en-US" altLang="zh-CN" sz="1600" dirty="0" err="1"/>
              <a:t>max_connections</a:t>
            </a:r>
            <a:r>
              <a:rPr lang="zh-CN" altLang="en-US" sz="1600" dirty="0"/>
              <a:t>。</a:t>
            </a:r>
            <a:endParaRPr lang="en-US" altLang="zh-CN" sz="1600" dirty="0"/>
          </a:p>
          <a:p>
            <a:pPr lvl="1">
              <a:spcAft>
                <a:spcPts val="600"/>
              </a:spcAft>
              <a:buFont typeface="+mj-lt"/>
              <a:buAutoNum type="alphaUcPeriod"/>
            </a:pPr>
            <a:r>
              <a:rPr lang="zh-CN" altLang="en-US" sz="1600" dirty="0"/>
              <a:t>随着连接数的上升，</a:t>
            </a:r>
            <a:r>
              <a:rPr lang="zh-CN" altLang="en-US" sz="1600" dirty="0">
                <a:solidFill>
                  <a:srgbClr val="C00000"/>
                </a:solidFill>
              </a:rPr>
              <a:t>线程数</a:t>
            </a:r>
            <a:r>
              <a:rPr lang="zh-CN" altLang="en-US" sz="1600" dirty="0"/>
              <a:t>上升。每个线程会占用一定系统资源的，线程数多了占用的系统资源也就多了。</a:t>
            </a:r>
            <a:endParaRPr lang="en-US" altLang="zh-CN" sz="1600" dirty="0"/>
          </a:p>
          <a:p>
            <a:pPr lvl="1">
              <a:spcAft>
                <a:spcPts val="600"/>
              </a:spcAft>
              <a:buFont typeface="+mj-lt"/>
              <a:buAutoNum type="alphaUcPeriod"/>
            </a:pPr>
            <a:r>
              <a:rPr lang="zh-CN" altLang="en-US" sz="1600" dirty="0"/>
              <a:t>线程的</a:t>
            </a:r>
            <a:r>
              <a:rPr lang="zh-CN" altLang="en-US" sz="1600" dirty="0">
                <a:solidFill>
                  <a:srgbClr val="C00000"/>
                </a:solidFill>
              </a:rPr>
              <a:t>创建和销毁</a:t>
            </a:r>
            <a:r>
              <a:rPr lang="zh-CN" altLang="en-US" sz="1600" dirty="0"/>
              <a:t>是有一定开销的。</a:t>
            </a:r>
            <a:endParaRPr lang="en-US" altLang="zh-CN" sz="1600" dirty="0"/>
          </a:p>
          <a:p>
            <a:pPr lvl="1">
              <a:spcAft>
                <a:spcPts val="600"/>
              </a:spcAft>
              <a:buFont typeface="+mj-lt"/>
              <a:buAutoNum type="alphaUcPeriod"/>
            </a:pPr>
            <a:r>
              <a:rPr lang="zh-CN" altLang="en-US" sz="1600" dirty="0"/>
              <a:t>当线程数过多时，如果其中大部分线程都处于活跃状态，将会导致频繁的</a:t>
            </a:r>
            <a:r>
              <a:rPr lang="zh-CN" altLang="en-US" sz="1600" dirty="0">
                <a:solidFill>
                  <a:srgbClr val="C00000"/>
                </a:solidFill>
              </a:rPr>
              <a:t>上下文切换</a:t>
            </a:r>
            <a:r>
              <a:rPr lang="zh-CN" altLang="en-US" sz="1600" dirty="0"/>
              <a:t>，从而造成巨大的系统开销</a:t>
            </a:r>
            <a:r>
              <a:rPr lang="zh-CN" altLang="en-US" sz="1600" dirty="0" smtClean="0"/>
              <a:t>。</a:t>
            </a:r>
            <a:endParaRPr lang="en-US" altLang="zh-CN" sz="1600" dirty="0"/>
          </a:p>
        </p:txBody>
      </p:sp>
    </p:spTree>
    <p:extLst>
      <p:ext uri="{BB962C8B-B14F-4D97-AF65-F5344CB8AC3E}">
        <p14:creationId xmlns:p14="http://schemas.microsoft.com/office/powerpoint/2010/main" val="2590178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smtClean="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052736"/>
            <a:ext cx="7200800" cy="4421544"/>
          </a:xfrm>
          <a:prstGeom prst="rect">
            <a:avLst/>
          </a:prstGeom>
        </p:spPr>
      </p:pic>
    </p:spTree>
    <p:extLst>
      <p:ext uri="{BB962C8B-B14F-4D97-AF65-F5344CB8AC3E}">
        <p14:creationId xmlns:p14="http://schemas.microsoft.com/office/powerpoint/2010/main" val="2978762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9517</TotalTime>
  <Words>1677</Words>
  <Application>Microsoft Office PowerPoint</Application>
  <PresentationFormat>全屏显示(4:3)</PresentationFormat>
  <Paragraphs>141</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MariaDB新特性剖析</vt:lpstr>
      <vt:lpstr>内容提要</vt:lpstr>
      <vt:lpstr>1、MariaDB发展历程</vt:lpstr>
      <vt:lpstr>2、MariaDB扩展和新特性概要</vt:lpstr>
      <vt:lpstr>PowerPoint 演示文稿</vt:lpstr>
      <vt:lpstr>PowerPoint 演示文稿</vt:lpstr>
      <vt:lpstr>PowerPoint 演示文稿</vt:lpstr>
      <vt:lpstr>3、MariaDB线程池技术</vt:lpstr>
      <vt:lpstr>PowerPoint 演示文稿</vt:lpstr>
      <vt:lpstr>PowerPoint 演示文稿</vt:lpstr>
      <vt:lpstr>4、MariaDB binlog group commit技术</vt:lpstr>
      <vt:lpstr>MySQL/MariaDB事务两阶段提交</vt:lpstr>
      <vt:lpstr>PowerPoint 演示文稿</vt:lpstr>
      <vt:lpstr>多个并发提交的事务之间共享一次fsync操作对binlog进行持久化</vt:lpstr>
      <vt:lpstr>PowerPoint 演示文稿</vt:lpstr>
      <vt:lpstr>传统写binlog流程与binlog group commit流程对比</vt:lpstr>
      <vt:lpstr>PowerPoint 演示文稿</vt:lpstr>
      <vt:lpstr>5、MariaDB多源复制</vt:lpstr>
      <vt:lpstr>PowerPoint 演示文稿</vt:lpstr>
      <vt:lpstr>PowerPoint 演示文稿</vt:lpstr>
      <vt:lpstr>PowerPoint 演示文稿</vt:lpstr>
      <vt:lpstr>PowerPoint 演示文稿</vt:lpstr>
      <vt:lpstr>6、MariaDB面临的挑战</vt:lpstr>
      <vt:lpstr>More？</vt:lpstr>
      <vt:lpstr>PowerPoint 演示文稿</vt:lpstr>
      <vt:lpstr>《MariaDB原理与实现》简介</vt:lpstr>
      <vt:lpstr>京东云招聘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os</dc:creator>
  <cp:lastModifiedBy>jinpengzhang</cp:lastModifiedBy>
  <cp:revision>169</cp:revision>
  <dcterms:created xsi:type="dcterms:W3CDTF">2012-12-04T10:14:44Z</dcterms:created>
  <dcterms:modified xsi:type="dcterms:W3CDTF">2015-04-10T02:57:11Z</dcterms:modified>
</cp:coreProperties>
</file>