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33"/>
  </p:handoutMasterIdLst>
  <p:sldIdLst>
    <p:sldId id="260" r:id="rId3"/>
    <p:sldId id="261" r:id="rId4"/>
    <p:sldId id="312" r:id="rId5"/>
    <p:sldId id="563" r:id="rId6"/>
    <p:sldId id="489" r:id="rId7"/>
    <p:sldId id="313" r:id="rId8"/>
    <p:sldId id="712" r:id="rId9"/>
    <p:sldId id="713" r:id="rId10"/>
    <p:sldId id="714" r:id="rId12"/>
    <p:sldId id="715" r:id="rId13"/>
    <p:sldId id="661" r:id="rId14"/>
    <p:sldId id="662" r:id="rId15"/>
    <p:sldId id="663" r:id="rId16"/>
    <p:sldId id="692" r:id="rId17"/>
    <p:sldId id="694" r:id="rId18"/>
    <p:sldId id="664" r:id="rId19"/>
    <p:sldId id="735" r:id="rId20"/>
    <p:sldId id="665" r:id="rId21"/>
    <p:sldId id="666" r:id="rId22"/>
    <p:sldId id="667" r:id="rId23"/>
    <p:sldId id="668" r:id="rId24"/>
    <p:sldId id="669" r:id="rId25"/>
    <p:sldId id="670" r:id="rId26"/>
    <p:sldId id="671" r:id="rId27"/>
    <p:sldId id="315" r:id="rId28"/>
    <p:sldId id="282" r:id="rId29"/>
    <p:sldId id="427" r:id="rId30"/>
    <p:sldId id="428" r:id="rId31"/>
    <p:sldId id="258" r:id="rId32"/>
  </p:sldIdLst>
  <p:sldSz cx="12192000" cy="6858000"/>
  <p:notesSz cx="7103745" cy="10234295"/>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l" initials="w" lastIdx="2" clrIdx="0"/>
  <p:cmAuthor id="2" name="loushuai" initials="l" lastIdx="27" clrIdx="1"/>
  <p:cmAuthor id="3" name="puwei" initials="p" lastIdx="12" clrIdx="2"/>
  <p:cmAuthor id="4" name="surfacebook3" initials="s" lastIdx="1" clrIdx="3"/>
  <p:cmAuthor id="5" name="Administrator" initials="A" lastIdx="1" clrIdx="4"/>
  <p:cmAuthor id="6" name="zheng zhiyan" initials="zz"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8001"/>
    <a:srgbClr val="FFC000"/>
    <a:srgbClr val="BFBFBF"/>
    <a:srgbClr val="F3E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8" autoAdjust="0"/>
    <p:restoredTop sz="94200" autoAdjust="0"/>
  </p:normalViewPr>
  <p:slideViewPr>
    <p:cSldViewPr snapToGrid="0">
      <p:cViewPr>
        <p:scale>
          <a:sx n="60" d="100"/>
          <a:sy n="60" d="100"/>
        </p:scale>
        <p:origin x="692" y="136"/>
      </p:cViewPr>
      <p:guideLst/>
    </p:cSldViewPr>
  </p:slideViewPr>
  <p:notesTextViewPr>
    <p:cViewPr>
      <p:scale>
        <a:sx n="1" d="1"/>
        <a:sy n="1" d="1"/>
      </p:scale>
      <p:origin x="0" y="0"/>
    </p:cViewPr>
  </p:notesTextViewPr>
  <p:notesViewPr>
    <p:cSldViewPr snapToGrid="0">
      <p:cViewPr varScale="1">
        <p:scale>
          <a:sx n="77" d="100"/>
          <a:sy n="77" d="100"/>
        </p:scale>
        <p:origin x="2624"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607.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kumimoji="1"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5A4F1D58-7499-CB4F-8AF0-E7CD3226A5C9}" type="datetimeFigureOut">
              <a:rPr kumimoji="1" lang="zh-CN" altLang="en-US" smtClean="0">
                <a:latin typeface="宋体" panose="02010600030101010101" pitchFamily="2" charset="-122"/>
                <a:ea typeface="宋体" panose="02010600030101010101" pitchFamily="2" charset="-122"/>
              </a:rPr>
            </a:fld>
            <a:endParaRPr kumimoji="1"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kumimoji="1"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6AF30EF5-6E50-5043-ABF6-4404D98A6A5A}" type="slidenum">
              <a:rPr kumimoji="1" lang="zh-CN" altLang="en-US" smtClean="0">
                <a:latin typeface="宋体" panose="02010600030101010101" pitchFamily="2" charset="-122"/>
                <a:ea typeface="宋体" panose="02010600030101010101" pitchFamily="2" charset="-122"/>
              </a:rPr>
            </a:fld>
            <a:endParaRPr kumimoji="1" lang="zh-CN" altLang="en-US" dirty="0">
              <a:latin typeface="宋体" panose="02010600030101010101"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atin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atin typeface="宋体" panose="02010600030101010101" pitchFamily="2" charset="-122"/>
              </a:defRPr>
            </a:lvl1pPr>
          </a:lstStyle>
          <a:p>
            <a:fld id="{D2A48B96-639E-45A3-A0BA-2464DFDB1FA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atin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atin typeface="宋体" panose="02010600030101010101" pitchFamily="2"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mn-ea"/>
        <a:cs typeface="+mn-cs"/>
      </a:defRPr>
    </a:lvl1pPr>
    <a:lvl2pPr marL="457200" algn="l" defTabSz="914400" rtl="0" eaLnBrk="1" latinLnBrk="0" hangingPunct="1">
      <a:defRPr sz="1200" kern="1200">
        <a:solidFill>
          <a:schemeClr val="tx1"/>
        </a:solidFill>
        <a:latin typeface="宋体" panose="02010600030101010101" pitchFamily="2" charset="-122"/>
        <a:ea typeface="+mn-ea"/>
        <a:cs typeface="+mn-cs"/>
      </a:defRPr>
    </a:lvl2pPr>
    <a:lvl3pPr marL="914400" algn="l" defTabSz="914400" rtl="0" eaLnBrk="1" latinLnBrk="0" hangingPunct="1">
      <a:defRPr sz="1200" kern="1200">
        <a:solidFill>
          <a:schemeClr val="tx1"/>
        </a:solidFill>
        <a:latin typeface="宋体" panose="02010600030101010101" pitchFamily="2" charset="-122"/>
        <a:ea typeface="+mn-ea"/>
        <a:cs typeface="+mn-cs"/>
      </a:defRPr>
    </a:lvl3pPr>
    <a:lvl4pPr marL="1371600" algn="l" defTabSz="914400" rtl="0" eaLnBrk="1" latinLnBrk="0" hangingPunct="1">
      <a:defRPr sz="1200" kern="1200">
        <a:solidFill>
          <a:schemeClr val="tx1"/>
        </a:solidFill>
        <a:latin typeface="宋体" panose="02010600030101010101" pitchFamily="2" charset="-122"/>
        <a:ea typeface="+mn-ea"/>
        <a:cs typeface="+mn-cs"/>
      </a:defRPr>
    </a:lvl4pPr>
    <a:lvl5pPr marL="1828800" algn="l" defTabSz="914400" rtl="0" eaLnBrk="1" latinLnBrk="0" hangingPunct="1">
      <a:defRPr sz="1200" kern="1200">
        <a:solidFill>
          <a:schemeClr val="tx1"/>
        </a:solidFill>
        <a:latin typeface="宋体" panose="02010600030101010101" pitchFamily="2"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atin typeface="宋体" panose="02010600030101010101" pitchFamily="2"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宋体" panose="0201060003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宋体" panose="02010600030101010101" pitchFamily="2"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lvl1pPr>
              <a:defRPr>
                <a:latin typeface="宋体" panose="02010600030101010101" pitchFamily="2" charset="-122"/>
              </a:defRPr>
            </a:lvl1pPr>
            <a:lvl2pPr>
              <a:defRPr>
                <a:latin typeface="宋体" panose="02010600030101010101" pitchFamily="2" charset="-122"/>
              </a:defRPr>
            </a:lvl2pPr>
            <a:lvl3pPr>
              <a:defRPr>
                <a:latin typeface="宋体" panose="02010600030101010101" pitchFamily="2" charset="-122"/>
              </a:defRPr>
            </a:lvl3pPr>
            <a:lvl4pPr>
              <a:defRPr>
                <a:latin typeface="宋体" panose="02010600030101010101" pitchFamily="2" charset="-122"/>
              </a:defRPr>
            </a:lvl4pPr>
            <a:lvl5pPr>
              <a:defRPr>
                <a:latin typeface="宋体" panose="0201060003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atin typeface="宋体" panose="02010600030101010101" pitchFamily="2"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宋体" panose="02010600030101010101" pitchFamily="2"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宋体" panose="02010600030101010101" pitchFamily="2"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节标题">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400303" y="1"/>
            <a:ext cx="216000" cy="720000"/>
          </a:xfrm>
          <a:prstGeom prst="rect">
            <a:avLst/>
          </a:prstGeom>
          <a:solidFill>
            <a:srgbClr val="BC1B2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144087"/>
              </a:solidFill>
              <a:latin typeface="宋体" panose="02010600030101010101" pitchFamily="2" charset="-122"/>
              <a:ea typeface="宋体" panose="02010600030101010101" pitchFamily="2" charset="-122"/>
            </a:endParaRPr>
          </a:p>
        </p:txBody>
      </p:sp>
      <p:sp>
        <p:nvSpPr>
          <p:cNvPr id="7" name="矩形 6"/>
          <p:cNvSpPr/>
          <p:nvPr userDrawn="1"/>
        </p:nvSpPr>
        <p:spPr>
          <a:xfrm flipH="1">
            <a:off x="695400" y="284225"/>
            <a:ext cx="124233" cy="43200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lumMod val="65000"/>
                </a:schemeClr>
              </a:solidFill>
              <a:latin typeface="宋体" panose="02010600030101010101" pitchFamily="2" charset="-122"/>
              <a:ea typeface="宋体" panose="02010600030101010101" pitchFamily="2" charset="-122"/>
            </a:endParaRPr>
          </a:p>
        </p:txBody>
      </p:sp>
      <p:sp>
        <p:nvSpPr>
          <p:cNvPr id="10" name="Title Placeholder 1"/>
          <p:cNvSpPr>
            <a:spLocks noGrp="1"/>
          </p:cNvSpPr>
          <p:nvPr>
            <p:ph type="title"/>
          </p:nvPr>
        </p:nvSpPr>
        <p:spPr>
          <a:xfrm>
            <a:off x="852003" y="229605"/>
            <a:ext cx="8558729" cy="641450"/>
          </a:xfrm>
          <a:prstGeom prst="rect">
            <a:avLst/>
          </a:prstGeom>
          <a:effectLst/>
        </p:spPr>
        <p:txBody>
          <a:bodyPr vert="horz" lIns="91440" tIns="45720" rIns="91440" bIns="45720" rtlCol="0" anchor="ctr">
            <a:normAutofit/>
          </a:bodyPr>
          <a:lstStyle>
            <a:lvl1pPr>
              <a:defRPr sz="2400" b="1">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defRPr>
            </a:lvl1pPr>
          </a:lstStyle>
          <a:p>
            <a:r>
              <a:rPr lang="zh-CN" altLang="en-US" dirty="0"/>
              <a:t>单击此处编辑母版标题样式</a:t>
            </a:r>
            <a:endParaRPr lang="en-US" dirty="0"/>
          </a:p>
        </p:txBody>
      </p:sp>
      <p:sp>
        <p:nvSpPr>
          <p:cNvPr id="13" name="剪去同侧角的矩形 12"/>
          <p:cNvSpPr/>
          <p:nvPr userDrawn="1"/>
        </p:nvSpPr>
        <p:spPr>
          <a:xfrm>
            <a:off x="11729157" y="6525384"/>
            <a:ext cx="288000" cy="360000"/>
          </a:xfrm>
          <a:prstGeom prst="snip2SameRect">
            <a:avLst/>
          </a:prstGeom>
          <a:solidFill>
            <a:srgbClr val="BC1B2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endParaRPr>
          </a:p>
        </p:txBody>
      </p:sp>
      <p:sp>
        <p:nvSpPr>
          <p:cNvPr id="14" name="Slide Number Placeholder 5"/>
          <p:cNvSpPr>
            <a:spLocks noGrp="1"/>
          </p:cNvSpPr>
          <p:nvPr>
            <p:ph type="sldNum" sz="quarter" idx="4"/>
          </p:nvPr>
        </p:nvSpPr>
        <p:spPr>
          <a:xfrm>
            <a:off x="9391823" y="6492875"/>
            <a:ext cx="2680797" cy="365125"/>
          </a:xfrm>
          <a:prstGeom prst="rect">
            <a:avLst/>
          </a:prstGeom>
        </p:spPr>
        <p:txBody>
          <a:bodyPr vert="horz" lIns="91440" tIns="45720" rIns="91440" bIns="45720" rtlCol="0" anchor="ctr"/>
          <a:lstStyle>
            <a:lvl1pPr algn="r">
              <a:defRPr sz="1400" b="1">
                <a:solidFill>
                  <a:srgbClr val="FFFFFF"/>
                </a:solidFill>
                <a:latin typeface="宋体" panose="02010600030101010101" pitchFamily="2" charset="-122"/>
                <a:ea typeface="宋体" panose="02010600030101010101" pitchFamily="2" charset="-122"/>
              </a:defRPr>
            </a:lvl1pPr>
          </a:lstStyle>
          <a:p>
            <a:fld id="{48F63A3B-78C7-47BE-AE5E-E10140E04643}" type="slidenum">
              <a:rPr lang="en-US" smtClean="0"/>
            </a:fld>
            <a:endParaRPr lang="en-US" dirty="0"/>
          </a:p>
        </p:txBody>
      </p:sp>
      <p:sp>
        <p:nvSpPr>
          <p:cNvPr id="2" name="矩形 1"/>
          <p:cNvSpPr/>
          <p:nvPr userDrawn="1"/>
        </p:nvSpPr>
        <p:spPr>
          <a:xfrm>
            <a:off x="852003" y="871055"/>
            <a:ext cx="11339997" cy="10967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宋体" panose="02010600030101010101" pitchFamily="2" charset="-122"/>
              <a:ea typeface="宋体" panose="02010600030101010101" pitchFamily="2" charset="-122"/>
            </a:endParaRPr>
          </a:p>
        </p:txBody>
      </p:sp>
      <p:pic>
        <p:nvPicPr>
          <p:cNvPr id="3" name="图片 2" descr="万里数据库"/>
          <p:cNvPicPr>
            <a:picLocks noChangeAspect="1"/>
          </p:cNvPicPr>
          <p:nvPr userDrawn="1"/>
        </p:nvPicPr>
        <p:blipFill>
          <a:blip r:embed="rId2"/>
          <a:stretch>
            <a:fillRect/>
          </a:stretch>
        </p:blipFill>
        <p:spPr>
          <a:xfrm>
            <a:off x="10187305" y="232410"/>
            <a:ext cx="1700530" cy="451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anose="02010600030101010101" pitchFamily="2" charset="-122"/>
              </a:defRPr>
            </a:lvl1pPr>
          </a:lstStyle>
          <a:p>
            <a:fld id="{82F288E0-7875-42C4-84C8-98DBBD3BF4D2}"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anose="02010600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anose="02010600030101010101" pitchFamily="2" charset="-122"/>
              </a:defRPr>
            </a:lvl1pPr>
          </a:lstStyle>
          <a:p>
            <a:fld id="{7D9BB5D0-35E4-459D-AEF3-FE4D7C45CC1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6" Type="http://schemas.openxmlformats.org/officeDocument/2006/relationships/notesSlide" Target="../notesSlides/notesSlide3.xml"/><Relationship Id="rId35" Type="http://schemas.openxmlformats.org/officeDocument/2006/relationships/slideLayout" Target="../slideLayouts/slideLayout2.xml"/><Relationship Id="rId34" Type="http://schemas.openxmlformats.org/officeDocument/2006/relationships/tags" Target="../tags/tag215.xml"/><Relationship Id="rId33" Type="http://schemas.openxmlformats.org/officeDocument/2006/relationships/tags" Target="../tags/tag214.xml"/><Relationship Id="rId32" Type="http://schemas.openxmlformats.org/officeDocument/2006/relationships/tags" Target="../tags/tag213.xml"/><Relationship Id="rId31" Type="http://schemas.openxmlformats.org/officeDocument/2006/relationships/tags" Target="../tags/tag212.xml"/><Relationship Id="rId30" Type="http://schemas.openxmlformats.org/officeDocument/2006/relationships/tags" Target="../tags/tag211.xml"/><Relationship Id="rId3" Type="http://schemas.openxmlformats.org/officeDocument/2006/relationships/tags" Target="../tags/tag184.xml"/><Relationship Id="rId29" Type="http://schemas.openxmlformats.org/officeDocument/2006/relationships/tags" Target="../tags/tag210.xml"/><Relationship Id="rId28" Type="http://schemas.openxmlformats.org/officeDocument/2006/relationships/tags" Target="../tags/tag209.xml"/><Relationship Id="rId27" Type="http://schemas.openxmlformats.org/officeDocument/2006/relationships/tags" Target="../tags/tag208.xml"/><Relationship Id="rId26" Type="http://schemas.openxmlformats.org/officeDocument/2006/relationships/tags" Target="../tags/tag207.xml"/><Relationship Id="rId25" Type="http://schemas.openxmlformats.org/officeDocument/2006/relationships/tags" Target="../tags/tag206.xml"/><Relationship Id="rId24" Type="http://schemas.openxmlformats.org/officeDocument/2006/relationships/tags" Target="../tags/tag205.xml"/><Relationship Id="rId23" Type="http://schemas.openxmlformats.org/officeDocument/2006/relationships/tags" Target="../tags/tag204.xml"/><Relationship Id="rId22" Type="http://schemas.openxmlformats.org/officeDocument/2006/relationships/tags" Target="../tags/tag203.xml"/><Relationship Id="rId21" Type="http://schemas.openxmlformats.org/officeDocument/2006/relationships/tags" Target="../tags/tag202.xml"/><Relationship Id="rId20" Type="http://schemas.openxmlformats.org/officeDocument/2006/relationships/tags" Target="../tags/tag201.xml"/><Relationship Id="rId2" Type="http://schemas.openxmlformats.org/officeDocument/2006/relationships/tags" Target="../tags/tag183.xml"/><Relationship Id="rId19" Type="http://schemas.openxmlformats.org/officeDocument/2006/relationships/tags" Target="../tags/tag200.xml"/><Relationship Id="rId18" Type="http://schemas.openxmlformats.org/officeDocument/2006/relationships/tags" Target="../tags/tag199.xml"/><Relationship Id="rId17" Type="http://schemas.openxmlformats.org/officeDocument/2006/relationships/tags" Target="../tags/tag198.xml"/><Relationship Id="rId16" Type="http://schemas.openxmlformats.org/officeDocument/2006/relationships/tags" Target="../tags/tag197.xml"/><Relationship Id="rId15" Type="http://schemas.openxmlformats.org/officeDocument/2006/relationships/tags" Target="../tags/tag196.xml"/><Relationship Id="rId14" Type="http://schemas.openxmlformats.org/officeDocument/2006/relationships/tags" Target="../tags/tag195.xml"/><Relationship Id="rId13" Type="http://schemas.openxmlformats.org/officeDocument/2006/relationships/tags" Target="../tags/tag194.xml"/><Relationship Id="rId12" Type="http://schemas.openxmlformats.org/officeDocument/2006/relationships/tags" Target="../tags/tag193.xml"/><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tags" Target="../tags/tag182.xml"/></Relationships>
</file>

<file path=ppt/slides/_rels/slide11.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0" Type="http://schemas.openxmlformats.org/officeDocument/2006/relationships/slideLayout" Target="../slideLayouts/slideLayout2.xml"/><Relationship Id="rId1" Type="http://schemas.openxmlformats.org/officeDocument/2006/relationships/tags" Target="../tags/tag216.xml"/></Relationships>
</file>

<file path=ppt/slides/_rels/slide12.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5" Type="http://schemas.openxmlformats.org/officeDocument/2006/relationships/notesSlide" Target="../notesSlides/notesSlide4.xml"/><Relationship Id="rId54" Type="http://schemas.openxmlformats.org/officeDocument/2006/relationships/slideLayout" Target="../slideLayouts/slideLayout2.xml"/><Relationship Id="rId53" Type="http://schemas.openxmlformats.org/officeDocument/2006/relationships/tags" Target="../tags/tag276.xml"/><Relationship Id="rId52" Type="http://schemas.openxmlformats.org/officeDocument/2006/relationships/tags" Target="../tags/tag275.xml"/><Relationship Id="rId51" Type="http://schemas.openxmlformats.org/officeDocument/2006/relationships/tags" Target="../tags/tag274.xml"/><Relationship Id="rId50" Type="http://schemas.openxmlformats.org/officeDocument/2006/relationships/tags" Target="../tags/tag273.xml"/><Relationship Id="rId5" Type="http://schemas.openxmlformats.org/officeDocument/2006/relationships/tags" Target="../tags/tag228.xml"/><Relationship Id="rId49" Type="http://schemas.openxmlformats.org/officeDocument/2006/relationships/tags" Target="../tags/tag272.xml"/><Relationship Id="rId48" Type="http://schemas.openxmlformats.org/officeDocument/2006/relationships/tags" Target="../tags/tag271.xml"/><Relationship Id="rId47" Type="http://schemas.openxmlformats.org/officeDocument/2006/relationships/tags" Target="../tags/tag270.xml"/><Relationship Id="rId46" Type="http://schemas.openxmlformats.org/officeDocument/2006/relationships/tags" Target="../tags/tag269.xml"/><Relationship Id="rId45" Type="http://schemas.openxmlformats.org/officeDocument/2006/relationships/tags" Target="../tags/tag268.xml"/><Relationship Id="rId44" Type="http://schemas.openxmlformats.org/officeDocument/2006/relationships/tags" Target="../tags/tag267.xml"/><Relationship Id="rId43" Type="http://schemas.openxmlformats.org/officeDocument/2006/relationships/tags" Target="../tags/tag266.xml"/><Relationship Id="rId42" Type="http://schemas.openxmlformats.org/officeDocument/2006/relationships/tags" Target="../tags/tag265.xml"/><Relationship Id="rId41" Type="http://schemas.openxmlformats.org/officeDocument/2006/relationships/tags" Target="../tags/tag264.xml"/><Relationship Id="rId40" Type="http://schemas.openxmlformats.org/officeDocument/2006/relationships/tags" Target="../tags/tag263.xml"/><Relationship Id="rId4" Type="http://schemas.openxmlformats.org/officeDocument/2006/relationships/tags" Target="../tags/tag227.xml"/><Relationship Id="rId39" Type="http://schemas.openxmlformats.org/officeDocument/2006/relationships/tags" Target="../tags/tag262.xml"/><Relationship Id="rId38" Type="http://schemas.openxmlformats.org/officeDocument/2006/relationships/tags" Target="../tags/tag261.xml"/><Relationship Id="rId37" Type="http://schemas.openxmlformats.org/officeDocument/2006/relationships/tags" Target="../tags/tag260.xml"/><Relationship Id="rId36" Type="http://schemas.openxmlformats.org/officeDocument/2006/relationships/tags" Target="../tags/tag259.xml"/><Relationship Id="rId35" Type="http://schemas.openxmlformats.org/officeDocument/2006/relationships/tags" Target="../tags/tag258.xml"/><Relationship Id="rId34" Type="http://schemas.openxmlformats.org/officeDocument/2006/relationships/tags" Target="../tags/tag257.xml"/><Relationship Id="rId33" Type="http://schemas.openxmlformats.org/officeDocument/2006/relationships/tags" Target="../tags/tag256.xml"/><Relationship Id="rId32" Type="http://schemas.openxmlformats.org/officeDocument/2006/relationships/tags" Target="../tags/tag255.xml"/><Relationship Id="rId31" Type="http://schemas.openxmlformats.org/officeDocument/2006/relationships/tags" Target="../tags/tag254.xml"/><Relationship Id="rId30" Type="http://schemas.openxmlformats.org/officeDocument/2006/relationships/tags" Target="../tags/tag253.xml"/><Relationship Id="rId3" Type="http://schemas.openxmlformats.org/officeDocument/2006/relationships/tags" Target="../tags/tag226.xml"/><Relationship Id="rId29" Type="http://schemas.openxmlformats.org/officeDocument/2006/relationships/tags" Target="../tags/tag252.xml"/><Relationship Id="rId28" Type="http://schemas.openxmlformats.org/officeDocument/2006/relationships/tags" Target="../tags/tag251.xml"/><Relationship Id="rId27" Type="http://schemas.openxmlformats.org/officeDocument/2006/relationships/tags" Target="../tags/tag250.xml"/><Relationship Id="rId26" Type="http://schemas.openxmlformats.org/officeDocument/2006/relationships/tags" Target="../tags/tag249.xml"/><Relationship Id="rId25" Type="http://schemas.openxmlformats.org/officeDocument/2006/relationships/tags" Target="../tags/tag248.xml"/><Relationship Id="rId24" Type="http://schemas.openxmlformats.org/officeDocument/2006/relationships/tags" Target="../tags/tag247.xml"/><Relationship Id="rId23" Type="http://schemas.openxmlformats.org/officeDocument/2006/relationships/tags" Target="../tags/tag246.xml"/><Relationship Id="rId22" Type="http://schemas.openxmlformats.org/officeDocument/2006/relationships/tags" Target="../tags/tag245.xml"/><Relationship Id="rId21" Type="http://schemas.openxmlformats.org/officeDocument/2006/relationships/tags" Target="../tags/tag244.xml"/><Relationship Id="rId20" Type="http://schemas.openxmlformats.org/officeDocument/2006/relationships/tags" Target="../tags/tag243.xml"/><Relationship Id="rId2" Type="http://schemas.openxmlformats.org/officeDocument/2006/relationships/tags" Target="../tags/tag225.xml"/><Relationship Id="rId19" Type="http://schemas.openxmlformats.org/officeDocument/2006/relationships/tags" Target="../tags/tag242.xml"/><Relationship Id="rId18" Type="http://schemas.openxmlformats.org/officeDocument/2006/relationships/tags" Target="../tags/tag241.xml"/><Relationship Id="rId17" Type="http://schemas.openxmlformats.org/officeDocument/2006/relationships/tags" Target="../tags/tag240.xml"/><Relationship Id="rId16" Type="http://schemas.openxmlformats.org/officeDocument/2006/relationships/tags" Target="../tags/tag239.xml"/><Relationship Id="rId15" Type="http://schemas.openxmlformats.org/officeDocument/2006/relationships/tags" Target="../tags/tag238.xml"/><Relationship Id="rId14" Type="http://schemas.openxmlformats.org/officeDocument/2006/relationships/tags" Target="../tags/tag237.xml"/><Relationship Id="rId13" Type="http://schemas.openxmlformats.org/officeDocument/2006/relationships/tags" Target="../tags/tag236.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image" Target="../media/image5.tiff"/><Relationship Id="rId3" Type="http://schemas.openxmlformats.org/officeDocument/2006/relationships/tags" Target="../tags/tag278.xml"/><Relationship Id="rId29" Type="http://schemas.openxmlformats.org/officeDocument/2006/relationships/notesSlide" Target="../notesSlides/notesSlide5.xml"/><Relationship Id="rId28" Type="http://schemas.openxmlformats.org/officeDocument/2006/relationships/slideLayout" Target="../slideLayouts/slideLayout2.xml"/><Relationship Id="rId27" Type="http://schemas.openxmlformats.org/officeDocument/2006/relationships/tags" Target="../tags/tag301.xml"/><Relationship Id="rId26" Type="http://schemas.openxmlformats.org/officeDocument/2006/relationships/tags" Target="../tags/tag300.xml"/><Relationship Id="rId25" Type="http://schemas.openxmlformats.org/officeDocument/2006/relationships/tags" Target="../tags/tag299.xml"/><Relationship Id="rId24" Type="http://schemas.openxmlformats.org/officeDocument/2006/relationships/tags" Target="../tags/tag298.xml"/><Relationship Id="rId23" Type="http://schemas.openxmlformats.org/officeDocument/2006/relationships/tags" Target="../tags/tag297.xml"/><Relationship Id="rId22" Type="http://schemas.openxmlformats.org/officeDocument/2006/relationships/tags" Target="../tags/tag296.xml"/><Relationship Id="rId21" Type="http://schemas.openxmlformats.org/officeDocument/2006/relationships/tags" Target="../tags/tag295.xml"/><Relationship Id="rId20" Type="http://schemas.openxmlformats.org/officeDocument/2006/relationships/tags" Target="../tags/tag294.xml"/><Relationship Id="rId2" Type="http://schemas.openxmlformats.org/officeDocument/2006/relationships/tags" Target="../tags/tag277.xml"/><Relationship Id="rId19" Type="http://schemas.openxmlformats.org/officeDocument/2006/relationships/tags" Target="../tags/tag293.xml"/><Relationship Id="rId18" Type="http://schemas.openxmlformats.org/officeDocument/2006/relationships/tags" Target="../tags/tag292.xml"/><Relationship Id="rId17" Type="http://schemas.openxmlformats.org/officeDocument/2006/relationships/tags" Target="../tags/tag291.xml"/><Relationship Id="rId16" Type="http://schemas.openxmlformats.org/officeDocument/2006/relationships/tags" Target="../tags/tag290.xml"/><Relationship Id="rId15" Type="http://schemas.openxmlformats.org/officeDocument/2006/relationships/tags" Target="../tags/tag289.xml"/><Relationship Id="rId14" Type="http://schemas.openxmlformats.org/officeDocument/2006/relationships/tags" Target="../tags/tag288.xml"/><Relationship Id="rId13" Type="http://schemas.openxmlformats.org/officeDocument/2006/relationships/tags" Target="../tags/tag28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9" Type="http://schemas.openxmlformats.org/officeDocument/2006/relationships/tags" Target="../tags/tag310.xml"/><Relationship Id="rId8" Type="http://schemas.openxmlformats.org/officeDocument/2006/relationships/tags" Target="../tags/tag309.xml"/><Relationship Id="rId7" Type="http://schemas.openxmlformats.org/officeDocument/2006/relationships/tags" Target="../tags/tag308.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33" Type="http://schemas.openxmlformats.org/officeDocument/2006/relationships/notesSlide" Target="../notesSlides/notesSlide6.xml"/><Relationship Id="rId32" Type="http://schemas.openxmlformats.org/officeDocument/2006/relationships/slideLayout" Target="../slideLayouts/slideLayout2.xml"/><Relationship Id="rId31" Type="http://schemas.openxmlformats.org/officeDocument/2006/relationships/tags" Target="../tags/tag332.xml"/><Relationship Id="rId30" Type="http://schemas.openxmlformats.org/officeDocument/2006/relationships/tags" Target="../tags/tag331.xml"/><Relationship Id="rId3" Type="http://schemas.openxmlformats.org/officeDocument/2006/relationships/tags" Target="../tags/tag304.xml"/><Relationship Id="rId29" Type="http://schemas.openxmlformats.org/officeDocument/2006/relationships/tags" Target="../tags/tag330.xml"/><Relationship Id="rId28" Type="http://schemas.openxmlformats.org/officeDocument/2006/relationships/tags" Target="../tags/tag329.xml"/><Relationship Id="rId27" Type="http://schemas.openxmlformats.org/officeDocument/2006/relationships/tags" Target="../tags/tag328.xml"/><Relationship Id="rId26" Type="http://schemas.openxmlformats.org/officeDocument/2006/relationships/tags" Target="../tags/tag327.xml"/><Relationship Id="rId25" Type="http://schemas.openxmlformats.org/officeDocument/2006/relationships/tags" Target="../tags/tag326.xml"/><Relationship Id="rId24" Type="http://schemas.openxmlformats.org/officeDocument/2006/relationships/tags" Target="../tags/tag325.xml"/><Relationship Id="rId23" Type="http://schemas.openxmlformats.org/officeDocument/2006/relationships/tags" Target="../tags/tag324.xml"/><Relationship Id="rId22" Type="http://schemas.openxmlformats.org/officeDocument/2006/relationships/tags" Target="../tags/tag323.xml"/><Relationship Id="rId21" Type="http://schemas.openxmlformats.org/officeDocument/2006/relationships/tags" Target="../tags/tag322.xml"/><Relationship Id="rId20" Type="http://schemas.openxmlformats.org/officeDocument/2006/relationships/tags" Target="../tags/tag321.xml"/><Relationship Id="rId2" Type="http://schemas.openxmlformats.org/officeDocument/2006/relationships/tags" Target="../tags/tag303.xml"/><Relationship Id="rId19" Type="http://schemas.openxmlformats.org/officeDocument/2006/relationships/tags" Target="../tags/tag320.xml"/><Relationship Id="rId18" Type="http://schemas.openxmlformats.org/officeDocument/2006/relationships/tags" Target="../tags/tag319.xml"/><Relationship Id="rId17" Type="http://schemas.openxmlformats.org/officeDocument/2006/relationships/tags" Target="../tags/tag318.xml"/><Relationship Id="rId16" Type="http://schemas.openxmlformats.org/officeDocument/2006/relationships/tags" Target="../tags/tag317.xml"/><Relationship Id="rId15" Type="http://schemas.openxmlformats.org/officeDocument/2006/relationships/tags" Target="../tags/tag316.xml"/><Relationship Id="rId14" Type="http://schemas.openxmlformats.org/officeDocument/2006/relationships/tags" Target="../tags/tag315.xml"/><Relationship Id="rId13" Type="http://schemas.openxmlformats.org/officeDocument/2006/relationships/tags" Target="../tags/tag314.xml"/><Relationship Id="rId12" Type="http://schemas.openxmlformats.org/officeDocument/2006/relationships/tags" Target="../tags/tag313.xml"/><Relationship Id="rId11" Type="http://schemas.openxmlformats.org/officeDocument/2006/relationships/tags" Target="../tags/tag312.xml"/><Relationship Id="rId10" Type="http://schemas.openxmlformats.org/officeDocument/2006/relationships/tags" Target="../tags/tag311.xml"/><Relationship Id="rId1" Type="http://schemas.openxmlformats.org/officeDocument/2006/relationships/tags" Target="../tags/tag302.xml"/></Relationships>
</file>

<file path=ppt/slides/_rels/slide15.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9" Type="http://schemas.openxmlformats.org/officeDocument/2006/relationships/notesSlide" Target="../notesSlides/notesSlide7.xml"/><Relationship Id="rId38" Type="http://schemas.openxmlformats.org/officeDocument/2006/relationships/slideLayout" Target="../slideLayouts/slideLayout2.xml"/><Relationship Id="rId37" Type="http://schemas.openxmlformats.org/officeDocument/2006/relationships/tags" Target="../tags/tag369.xml"/><Relationship Id="rId36" Type="http://schemas.openxmlformats.org/officeDocument/2006/relationships/tags" Target="../tags/tag368.xml"/><Relationship Id="rId35" Type="http://schemas.openxmlformats.org/officeDocument/2006/relationships/tags" Target="../tags/tag367.xml"/><Relationship Id="rId34" Type="http://schemas.openxmlformats.org/officeDocument/2006/relationships/tags" Target="../tags/tag366.xml"/><Relationship Id="rId33" Type="http://schemas.openxmlformats.org/officeDocument/2006/relationships/tags" Target="../tags/tag365.xml"/><Relationship Id="rId32" Type="http://schemas.openxmlformats.org/officeDocument/2006/relationships/tags" Target="../tags/tag364.xml"/><Relationship Id="rId31" Type="http://schemas.openxmlformats.org/officeDocument/2006/relationships/tags" Target="../tags/tag363.xml"/><Relationship Id="rId30" Type="http://schemas.openxmlformats.org/officeDocument/2006/relationships/tags" Target="../tags/tag362.xml"/><Relationship Id="rId3" Type="http://schemas.openxmlformats.org/officeDocument/2006/relationships/tags" Target="../tags/tag335.xml"/><Relationship Id="rId29" Type="http://schemas.openxmlformats.org/officeDocument/2006/relationships/tags" Target="../tags/tag361.xml"/><Relationship Id="rId28" Type="http://schemas.openxmlformats.org/officeDocument/2006/relationships/tags" Target="../tags/tag360.xml"/><Relationship Id="rId27" Type="http://schemas.openxmlformats.org/officeDocument/2006/relationships/tags" Target="../tags/tag359.xml"/><Relationship Id="rId26" Type="http://schemas.openxmlformats.org/officeDocument/2006/relationships/tags" Target="../tags/tag358.xml"/><Relationship Id="rId25" Type="http://schemas.openxmlformats.org/officeDocument/2006/relationships/tags" Target="../tags/tag357.xml"/><Relationship Id="rId24" Type="http://schemas.openxmlformats.org/officeDocument/2006/relationships/tags" Target="../tags/tag356.xml"/><Relationship Id="rId23" Type="http://schemas.openxmlformats.org/officeDocument/2006/relationships/tags" Target="../tags/tag355.xml"/><Relationship Id="rId22" Type="http://schemas.openxmlformats.org/officeDocument/2006/relationships/tags" Target="../tags/tag354.xml"/><Relationship Id="rId21" Type="http://schemas.openxmlformats.org/officeDocument/2006/relationships/tags" Target="../tags/tag353.xml"/><Relationship Id="rId20" Type="http://schemas.openxmlformats.org/officeDocument/2006/relationships/tags" Target="../tags/tag352.xml"/><Relationship Id="rId2" Type="http://schemas.openxmlformats.org/officeDocument/2006/relationships/tags" Target="../tags/tag334.xml"/><Relationship Id="rId19" Type="http://schemas.openxmlformats.org/officeDocument/2006/relationships/tags" Target="../tags/tag351.xml"/><Relationship Id="rId18" Type="http://schemas.openxmlformats.org/officeDocument/2006/relationships/tags" Target="../tags/tag350.xml"/><Relationship Id="rId17" Type="http://schemas.openxmlformats.org/officeDocument/2006/relationships/tags" Target="../tags/tag349.xml"/><Relationship Id="rId16" Type="http://schemas.openxmlformats.org/officeDocument/2006/relationships/tags" Target="../tags/tag348.xml"/><Relationship Id="rId15" Type="http://schemas.openxmlformats.org/officeDocument/2006/relationships/tags" Target="../tags/tag347.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tags" Target="../tags/tag333.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image" Target="../media/image6.png"/><Relationship Id="rId2" Type="http://schemas.openxmlformats.org/officeDocument/2006/relationships/tags" Target="../tags/tag370.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9" Type="http://schemas.openxmlformats.org/officeDocument/2006/relationships/tags" Target="../tags/tag380.xml"/><Relationship Id="rId8" Type="http://schemas.openxmlformats.org/officeDocument/2006/relationships/tags" Target="../tags/tag379.xml"/><Relationship Id="rId7" Type="http://schemas.openxmlformats.org/officeDocument/2006/relationships/tags" Target="../tags/tag378.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image" Target="../media/image7.png"/><Relationship Id="rId14" Type="http://schemas.openxmlformats.org/officeDocument/2006/relationships/notesSlide" Target="../notesSlides/notesSlide9.xml"/><Relationship Id="rId13" Type="http://schemas.openxmlformats.org/officeDocument/2006/relationships/slideLayout" Target="../slideLayouts/slideLayout2.xml"/><Relationship Id="rId12" Type="http://schemas.openxmlformats.org/officeDocument/2006/relationships/tags" Target="../tags/tag383.xml"/><Relationship Id="rId11" Type="http://schemas.openxmlformats.org/officeDocument/2006/relationships/tags" Target="../tags/tag382.xml"/><Relationship Id="rId10" Type="http://schemas.openxmlformats.org/officeDocument/2006/relationships/tags" Target="../tags/tag381.xml"/><Relationship Id="rId1" Type="http://schemas.openxmlformats.org/officeDocument/2006/relationships/tags" Target="../tags/tag373.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90.xml"/><Relationship Id="rId6" Type="http://schemas.openxmlformats.org/officeDocument/2006/relationships/tags" Target="../tags/tag389.xml"/><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xml"/><Relationship Id="rId7" Type="http://schemas.openxmlformats.org/officeDocument/2006/relationships/tags" Target="../tags/tag397.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8.xml"/></Relationships>
</file>

<file path=ppt/slides/_rels/slide21.xml.rels><?xml version="1.0" encoding="UTF-8" standalone="yes"?>
<Relationships xmlns="http://schemas.openxmlformats.org/package/2006/relationships"><Relationship Id="rId9" Type="http://schemas.openxmlformats.org/officeDocument/2006/relationships/tags" Target="../tags/tag407.xml"/><Relationship Id="rId8" Type="http://schemas.openxmlformats.org/officeDocument/2006/relationships/tags" Target="../tags/tag406.xml"/><Relationship Id="rId7" Type="http://schemas.openxmlformats.org/officeDocument/2006/relationships/tags" Target="../tags/tag405.xml"/><Relationship Id="rId6" Type="http://schemas.openxmlformats.org/officeDocument/2006/relationships/tags" Target="../tags/tag404.xml"/><Relationship Id="rId5" Type="http://schemas.openxmlformats.org/officeDocument/2006/relationships/tags" Target="../tags/tag403.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5" Type="http://schemas.openxmlformats.org/officeDocument/2006/relationships/slideLayout" Target="../slideLayouts/slideLayout2.xml"/><Relationship Id="rId14" Type="http://schemas.openxmlformats.org/officeDocument/2006/relationships/tags" Target="../tags/tag412.xml"/><Relationship Id="rId13" Type="http://schemas.openxmlformats.org/officeDocument/2006/relationships/tags" Target="../tags/tag411.xml"/><Relationship Id="rId12" Type="http://schemas.openxmlformats.org/officeDocument/2006/relationships/tags" Target="../tags/tag410.xml"/><Relationship Id="rId11" Type="http://schemas.openxmlformats.org/officeDocument/2006/relationships/tags" Target="../tags/tag409.xml"/><Relationship Id="rId10" Type="http://schemas.openxmlformats.org/officeDocument/2006/relationships/tags" Target="../tags/tag408.xml"/><Relationship Id="rId1" Type="http://schemas.openxmlformats.org/officeDocument/2006/relationships/tags" Target="../tags/tag399.xml"/></Relationships>
</file>

<file path=ppt/slides/_rels/slide22.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5" Type="http://schemas.openxmlformats.org/officeDocument/2006/relationships/slideLayout" Target="../slideLayouts/slideLayout2.xml"/><Relationship Id="rId34" Type="http://schemas.openxmlformats.org/officeDocument/2006/relationships/tags" Target="../tags/tag446.xml"/><Relationship Id="rId33" Type="http://schemas.openxmlformats.org/officeDocument/2006/relationships/tags" Target="../tags/tag445.xml"/><Relationship Id="rId32" Type="http://schemas.openxmlformats.org/officeDocument/2006/relationships/tags" Target="../tags/tag444.xml"/><Relationship Id="rId31" Type="http://schemas.openxmlformats.org/officeDocument/2006/relationships/tags" Target="../tags/tag443.xml"/><Relationship Id="rId30" Type="http://schemas.openxmlformats.org/officeDocument/2006/relationships/tags" Target="../tags/tag442.xml"/><Relationship Id="rId3" Type="http://schemas.openxmlformats.org/officeDocument/2006/relationships/tags" Target="../tags/tag415.xml"/><Relationship Id="rId29" Type="http://schemas.openxmlformats.org/officeDocument/2006/relationships/tags" Target="../tags/tag441.xml"/><Relationship Id="rId28" Type="http://schemas.openxmlformats.org/officeDocument/2006/relationships/tags" Target="../tags/tag440.xml"/><Relationship Id="rId27" Type="http://schemas.openxmlformats.org/officeDocument/2006/relationships/tags" Target="../tags/tag439.xml"/><Relationship Id="rId26" Type="http://schemas.openxmlformats.org/officeDocument/2006/relationships/tags" Target="../tags/tag438.xml"/><Relationship Id="rId25" Type="http://schemas.openxmlformats.org/officeDocument/2006/relationships/tags" Target="../tags/tag437.xml"/><Relationship Id="rId24" Type="http://schemas.openxmlformats.org/officeDocument/2006/relationships/tags" Target="../tags/tag436.xml"/><Relationship Id="rId23" Type="http://schemas.openxmlformats.org/officeDocument/2006/relationships/tags" Target="../tags/tag435.xml"/><Relationship Id="rId22" Type="http://schemas.openxmlformats.org/officeDocument/2006/relationships/tags" Target="../tags/tag434.xml"/><Relationship Id="rId21" Type="http://schemas.openxmlformats.org/officeDocument/2006/relationships/tags" Target="../tags/tag433.xml"/><Relationship Id="rId20" Type="http://schemas.openxmlformats.org/officeDocument/2006/relationships/tags" Target="../tags/tag432.xml"/><Relationship Id="rId2" Type="http://schemas.openxmlformats.org/officeDocument/2006/relationships/tags" Target="../tags/tag414.xml"/><Relationship Id="rId19" Type="http://schemas.openxmlformats.org/officeDocument/2006/relationships/tags" Target="../tags/tag431.xml"/><Relationship Id="rId18" Type="http://schemas.openxmlformats.org/officeDocument/2006/relationships/tags" Target="../tags/tag430.xml"/><Relationship Id="rId17" Type="http://schemas.openxmlformats.org/officeDocument/2006/relationships/tags" Target="../tags/tag429.xml"/><Relationship Id="rId16" Type="http://schemas.openxmlformats.org/officeDocument/2006/relationships/tags" Target="../tags/tag428.xml"/><Relationship Id="rId15" Type="http://schemas.openxmlformats.org/officeDocument/2006/relationships/tags" Target="../tags/tag427.xml"/><Relationship Id="rId14" Type="http://schemas.openxmlformats.org/officeDocument/2006/relationships/tags" Target="../tags/tag426.xml"/><Relationship Id="rId13" Type="http://schemas.openxmlformats.org/officeDocument/2006/relationships/tags" Target="../tags/tag425.xml"/><Relationship Id="rId12" Type="http://schemas.openxmlformats.org/officeDocument/2006/relationships/tags" Target="../tags/tag424.xml"/><Relationship Id="rId11" Type="http://schemas.openxmlformats.org/officeDocument/2006/relationships/tags" Target="../tags/tag423.xml"/><Relationship Id="rId10" Type="http://schemas.openxmlformats.org/officeDocument/2006/relationships/tags" Target="../tags/tag422.xml"/><Relationship Id="rId1" Type="http://schemas.openxmlformats.org/officeDocument/2006/relationships/tags" Target="../tags/tag413.xml"/></Relationships>
</file>

<file path=ppt/slides/_rels/slide23.xml.rels><?xml version="1.0" encoding="UTF-8" standalone="yes"?>
<Relationships xmlns="http://schemas.openxmlformats.org/package/2006/relationships"><Relationship Id="rId9" Type="http://schemas.openxmlformats.org/officeDocument/2006/relationships/tags" Target="../tags/tag454.xml"/><Relationship Id="rId8" Type="http://schemas.openxmlformats.org/officeDocument/2006/relationships/tags" Target="../tags/tag453.xml"/><Relationship Id="rId7" Type="http://schemas.openxmlformats.org/officeDocument/2006/relationships/tags" Target="../tags/tag452.xml"/><Relationship Id="rId6" Type="http://schemas.openxmlformats.org/officeDocument/2006/relationships/tags" Target="../tags/tag451.xml"/><Relationship Id="rId5" Type="http://schemas.openxmlformats.org/officeDocument/2006/relationships/tags" Target="../tags/tag450.xml"/><Relationship Id="rId4" Type="http://schemas.openxmlformats.org/officeDocument/2006/relationships/tags" Target="../tags/tag449.xml"/><Relationship Id="rId3" Type="http://schemas.openxmlformats.org/officeDocument/2006/relationships/image" Target="../media/image8.png"/><Relationship Id="rId26" Type="http://schemas.openxmlformats.org/officeDocument/2006/relationships/slideLayout" Target="../slideLayouts/slideLayout2.xml"/><Relationship Id="rId25" Type="http://schemas.openxmlformats.org/officeDocument/2006/relationships/tags" Target="../tags/tag464.xml"/><Relationship Id="rId24" Type="http://schemas.openxmlformats.org/officeDocument/2006/relationships/tags" Target="../tags/tag463.xml"/><Relationship Id="rId23" Type="http://schemas.openxmlformats.org/officeDocument/2006/relationships/image" Target="../media/image14.svg"/><Relationship Id="rId22" Type="http://schemas.openxmlformats.org/officeDocument/2006/relationships/image" Target="../media/image13.png"/><Relationship Id="rId21" Type="http://schemas.openxmlformats.org/officeDocument/2006/relationships/tags" Target="../tags/tag462.xml"/><Relationship Id="rId20" Type="http://schemas.openxmlformats.org/officeDocument/2006/relationships/tags" Target="../tags/tag461.xml"/><Relationship Id="rId2" Type="http://schemas.openxmlformats.org/officeDocument/2006/relationships/tags" Target="../tags/tag448.xml"/><Relationship Id="rId19" Type="http://schemas.openxmlformats.org/officeDocument/2006/relationships/image" Target="../media/image12.svg"/><Relationship Id="rId18" Type="http://schemas.openxmlformats.org/officeDocument/2006/relationships/image" Target="../media/image11.png"/><Relationship Id="rId17" Type="http://schemas.openxmlformats.org/officeDocument/2006/relationships/tags" Target="../tags/tag460.xml"/><Relationship Id="rId16" Type="http://schemas.openxmlformats.org/officeDocument/2006/relationships/image" Target="../media/image10.svg"/><Relationship Id="rId15" Type="http://schemas.openxmlformats.org/officeDocument/2006/relationships/image" Target="../media/image9.png"/><Relationship Id="rId14" Type="http://schemas.openxmlformats.org/officeDocument/2006/relationships/tags" Target="../tags/tag459.xml"/><Relationship Id="rId13" Type="http://schemas.openxmlformats.org/officeDocument/2006/relationships/tags" Target="../tags/tag458.xml"/><Relationship Id="rId12" Type="http://schemas.openxmlformats.org/officeDocument/2006/relationships/tags" Target="../tags/tag457.xml"/><Relationship Id="rId11" Type="http://schemas.openxmlformats.org/officeDocument/2006/relationships/tags" Target="../tags/tag456.xml"/><Relationship Id="rId10" Type="http://schemas.openxmlformats.org/officeDocument/2006/relationships/tags" Target="../tags/tag455.xml"/><Relationship Id="rId1" Type="http://schemas.openxmlformats.org/officeDocument/2006/relationships/tags" Target="../tags/tag447.xml"/></Relationships>
</file>

<file path=ppt/slides/_rels/slide24.xml.rels><?xml version="1.0" encoding="UTF-8" standalone="yes"?>
<Relationships xmlns="http://schemas.openxmlformats.org/package/2006/relationships"><Relationship Id="rId9" Type="http://schemas.openxmlformats.org/officeDocument/2006/relationships/tags" Target="../tags/tag473.xml"/><Relationship Id="rId8" Type="http://schemas.openxmlformats.org/officeDocument/2006/relationships/tags" Target="../tags/tag472.xml"/><Relationship Id="rId7" Type="http://schemas.openxmlformats.org/officeDocument/2006/relationships/tags" Target="../tags/tag471.xml"/><Relationship Id="rId6" Type="http://schemas.openxmlformats.org/officeDocument/2006/relationships/tags" Target="../tags/tag470.xml"/><Relationship Id="rId5" Type="http://schemas.openxmlformats.org/officeDocument/2006/relationships/tags" Target="../tags/tag469.xml"/><Relationship Id="rId4" Type="http://schemas.openxmlformats.org/officeDocument/2006/relationships/tags" Target="../tags/tag468.xml"/><Relationship Id="rId3" Type="http://schemas.openxmlformats.org/officeDocument/2006/relationships/tags" Target="../tags/tag467.xml"/><Relationship Id="rId20" Type="http://schemas.openxmlformats.org/officeDocument/2006/relationships/slideLayout" Target="../slideLayouts/slideLayout2.xml"/><Relationship Id="rId2" Type="http://schemas.openxmlformats.org/officeDocument/2006/relationships/tags" Target="../tags/tag466.xml"/><Relationship Id="rId19" Type="http://schemas.openxmlformats.org/officeDocument/2006/relationships/image" Target="../media/image16.png"/><Relationship Id="rId18" Type="http://schemas.openxmlformats.org/officeDocument/2006/relationships/tags" Target="../tags/tag481.xml"/><Relationship Id="rId17" Type="http://schemas.openxmlformats.org/officeDocument/2006/relationships/image" Target="../media/image15.png"/><Relationship Id="rId16" Type="http://schemas.openxmlformats.org/officeDocument/2006/relationships/tags" Target="../tags/tag480.xml"/><Relationship Id="rId15" Type="http://schemas.openxmlformats.org/officeDocument/2006/relationships/tags" Target="../tags/tag479.xml"/><Relationship Id="rId14" Type="http://schemas.openxmlformats.org/officeDocument/2006/relationships/tags" Target="../tags/tag478.xml"/><Relationship Id="rId13" Type="http://schemas.openxmlformats.org/officeDocument/2006/relationships/tags" Target="../tags/tag477.xml"/><Relationship Id="rId12" Type="http://schemas.openxmlformats.org/officeDocument/2006/relationships/tags" Target="../tags/tag476.xml"/><Relationship Id="rId11" Type="http://schemas.openxmlformats.org/officeDocument/2006/relationships/tags" Target="../tags/tag475.xml"/><Relationship Id="rId10" Type="http://schemas.openxmlformats.org/officeDocument/2006/relationships/tags" Target="../tags/tag474.xml"/><Relationship Id="rId1" Type="http://schemas.openxmlformats.org/officeDocument/2006/relationships/tags" Target="../tags/tag465.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tags" Target="../tags/tag484.xml"/><Relationship Id="rId2" Type="http://schemas.openxmlformats.org/officeDocument/2006/relationships/tags" Target="../tags/tag483.xml"/><Relationship Id="rId1" Type="http://schemas.openxmlformats.org/officeDocument/2006/relationships/tags" Target="../tags/tag482.xml"/></Relationships>
</file>

<file path=ppt/slides/_rels/slide26.xml.rels><?xml version="1.0" encoding="UTF-8" standalone="yes"?>
<Relationships xmlns="http://schemas.openxmlformats.org/package/2006/relationships"><Relationship Id="rId9" Type="http://schemas.openxmlformats.org/officeDocument/2006/relationships/tags" Target="../tags/tag495.xml"/><Relationship Id="rId8" Type="http://schemas.openxmlformats.org/officeDocument/2006/relationships/tags" Target="../tags/tag494.xml"/><Relationship Id="rId7" Type="http://schemas.openxmlformats.org/officeDocument/2006/relationships/image" Target="../media/image17.png"/><Relationship Id="rId6" Type="http://schemas.openxmlformats.org/officeDocument/2006/relationships/tags" Target="../tags/tag493.xml"/><Relationship Id="rId5" Type="http://schemas.openxmlformats.org/officeDocument/2006/relationships/tags" Target="../tags/tag492.xml"/><Relationship Id="rId49" Type="http://schemas.openxmlformats.org/officeDocument/2006/relationships/slideLayout" Target="../slideLayouts/slideLayout2.xml"/><Relationship Id="rId48" Type="http://schemas.openxmlformats.org/officeDocument/2006/relationships/tags" Target="../tags/tag531.xml"/><Relationship Id="rId47" Type="http://schemas.openxmlformats.org/officeDocument/2006/relationships/tags" Target="../tags/tag530.xml"/><Relationship Id="rId46" Type="http://schemas.openxmlformats.org/officeDocument/2006/relationships/tags" Target="../tags/tag529.xml"/><Relationship Id="rId45" Type="http://schemas.openxmlformats.org/officeDocument/2006/relationships/tags" Target="../tags/tag528.xml"/><Relationship Id="rId44" Type="http://schemas.openxmlformats.org/officeDocument/2006/relationships/tags" Target="../tags/tag527.xml"/><Relationship Id="rId43" Type="http://schemas.openxmlformats.org/officeDocument/2006/relationships/tags" Target="../tags/tag526.xml"/><Relationship Id="rId42" Type="http://schemas.openxmlformats.org/officeDocument/2006/relationships/tags" Target="../tags/tag525.xml"/><Relationship Id="rId41" Type="http://schemas.openxmlformats.org/officeDocument/2006/relationships/tags" Target="../tags/tag524.xml"/><Relationship Id="rId40" Type="http://schemas.openxmlformats.org/officeDocument/2006/relationships/tags" Target="../tags/tag523.xml"/><Relationship Id="rId4" Type="http://schemas.openxmlformats.org/officeDocument/2006/relationships/tags" Target="../tags/tag491.xml"/><Relationship Id="rId39" Type="http://schemas.openxmlformats.org/officeDocument/2006/relationships/tags" Target="../tags/tag522.xml"/><Relationship Id="rId38" Type="http://schemas.openxmlformats.org/officeDocument/2006/relationships/tags" Target="../tags/tag521.xml"/><Relationship Id="rId37" Type="http://schemas.openxmlformats.org/officeDocument/2006/relationships/tags" Target="../tags/tag520.xml"/><Relationship Id="rId36" Type="http://schemas.openxmlformats.org/officeDocument/2006/relationships/tags" Target="../tags/tag519.xml"/><Relationship Id="rId35" Type="http://schemas.openxmlformats.org/officeDocument/2006/relationships/tags" Target="../tags/tag518.xml"/><Relationship Id="rId34" Type="http://schemas.openxmlformats.org/officeDocument/2006/relationships/tags" Target="../tags/tag517.xml"/><Relationship Id="rId33" Type="http://schemas.openxmlformats.org/officeDocument/2006/relationships/tags" Target="../tags/tag516.xml"/><Relationship Id="rId32" Type="http://schemas.openxmlformats.org/officeDocument/2006/relationships/tags" Target="../tags/tag515.xml"/><Relationship Id="rId31" Type="http://schemas.openxmlformats.org/officeDocument/2006/relationships/tags" Target="../tags/tag514.xml"/><Relationship Id="rId30" Type="http://schemas.openxmlformats.org/officeDocument/2006/relationships/tags" Target="../tags/tag513.xml"/><Relationship Id="rId3" Type="http://schemas.openxmlformats.org/officeDocument/2006/relationships/tags" Target="../tags/tag490.xml"/><Relationship Id="rId29" Type="http://schemas.openxmlformats.org/officeDocument/2006/relationships/tags" Target="../tags/tag512.xml"/><Relationship Id="rId28" Type="http://schemas.openxmlformats.org/officeDocument/2006/relationships/image" Target="../media/image20.png"/><Relationship Id="rId27" Type="http://schemas.openxmlformats.org/officeDocument/2006/relationships/tags" Target="../tags/tag511.xml"/><Relationship Id="rId26" Type="http://schemas.openxmlformats.org/officeDocument/2006/relationships/tags" Target="../tags/tag510.xml"/><Relationship Id="rId25" Type="http://schemas.openxmlformats.org/officeDocument/2006/relationships/tags" Target="../tags/tag509.xml"/><Relationship Id="rId24" Type="http://schemas.openxmlformats.org/officeDocument/2006/relationships/tags" Target="../tags/tag508.xml"/><Relationship Id="rId23" Type="http://schemas.openxmlformats.org/officeDocument/2006/relationships/tags" Target="../tags/tag507.xml"/><Relationship Id="rId22" Type="http://schemas.openxmlformats.org/officeDocument/2006/relationships/tags" Target="../tags/tag506.xml"/><Relationship Id="rId21" Type="http://schemas.openxmlformats.org/officeDocument/2006/relationships/tags" Target="../tags/tag505.xml"/><Relationship Id="rId20" Type="http://schemas.openxmlformats.org/officeDocument/2006/relationships/image" Target="../media/image19.png"/><Relationship Id="rId2" Type="http://schemas.openxmlformats.org/officeDocument/2006/relationships/tags" Target="../tags/tag489.xml"/><Relationship Id="rId19" Type="http://schemas.openxmlformats.org/officeDocument/2006/relationships/tags" Target="../tags/tag504.xml"/><Relationship Id="rId18" Type="http://schemas.openxmlformats.org/officeDocument/2006/relationships/tags" Target="../tags/tag503.xml"/><Relationship Id="rId17" Type="http://schemas.openxmlformats.org/officeDocument/2006/relationships/tags" Target="../tags/tag502.xml"/><Relationship Id="rId16" Type="http://schemas.openxmlformats.org/officeDocument/2006/relationships/tags" Target="../tags/tag501.xml"/><Relationship Id="rId15" Type="http://schemas.openxmlformats.org/officeDocument/2006/relationships/image" Target="../media/image18.png"/><Relationship Id="rId14" Type="http://schemas.openxmlformats.org/officeDocument/2006/relationships/tags" Target="../tags/tag500.xml"/><Relationship Id="rId13" Type="http://schemas.openxmlformats.org/officeDocument/2006/relationships/tags" Target="../tags/tag499.xml"/><Relationship Id="rId12" Type="http://schemas.openxmlformats.org/officeDocument/2006/relationships/tags" Target="../tags/tag498.xml"/><Relationship Id="rId11" Type="http://schemas.openxmlformats.org/officeDocument/2006/relationships/tags" Target="../tags/tag497.xml"/><Relationship Id="rId10" Type="http://schemas.openxmlformats.org/officeDocument/2006/relationships/tags" Target="../tags/tag496.xml"/><Relationship Id="rId1" Type="http://schemas.openxmlformats.org/officeDocument/2006/relationships/tags" Target="../tags/tag488.xml"/></Relationships>
</file>

<file path=ppt/slides/_rels/slide27.xml.rels><?xml version="1.0" encoding="UTF-8" standalone="yes"?>
<Relationships xmlns="http://schemas.openxmlformats.org/package/2006/relationships"><Relationship Id="rId9" Type="http://schemas.openxmlformats.org/officeDocument/2006/relationships/tags" Target="../tags/tag540.xml"/><Relationship Id="rId8" Type="http://schemas.openxmlformats.org/officeDocument/2006/relationships/tags" Target="../tags/tag539.xml"/><Relationship Id="rId7" Type="http://schemas.openxmlformats.org/officeDocument/2006/relationships/tags" Target="../tags/tag538.xml"/><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tags" Target="../tags/tag535.xml"/><Relationship Id="rId38" Type="http://schemas.openxmlformats.org/officeDocument/2006/relationships/slideLayout" Target="../slideLayouts/slideLayout2.xml"/><Relationship Id="rId37" Type="http://schemas.openxmlformats.org/officeDocument/2006/relationships/tags" Target="../tags/tag567.xml"/><Relationship Id="rId36" Type="http://schemas.openxmlformats.org/officeDocument/2006/relationships/image" Target="../media/image2.png"/><Relationship Id="rId35" Type="http://schemas.openxmlformats.org/officeDocument/2006/relationships/tags" Target="../tags/tag566.xml"/><Relationship Id="rId34" Type="http://schemas.openxmlformats.org/officeDocument/2006/relationships/tags" Target="../tags/tag565.xml"/><Relationship Id="rId33" Type="http://schemas.openxmlformats.org/officeDocument/2006/relationships/tags" Target="../tags/tag564.xml"/><Relationship Id="rId32" Type="http://schemas.openxmlformats.org/officeDocument/2006/relationships/tags" Target="../tags/tag563.xml"/><Relationship Id="rId31" Type="http://schemas.openxmlformats.org/officeDocument/2006/relationships/tags" Target="../tags/tag562.xml"/><Relationship Id="rId30" Type="http://schemas.openxmlformats.org/officeDocument/2006/relationships/tags" Target="../tags/tag561.xml"/><Relationship Id="rId3" Type="http://schemas.openxmlformats.org/officeDocument/2006/relationships/tags" Target="../tags/tag534.xml"/><Relationship Id="rId29" Type="http://schemas.openxmlformats.org/officeDocument/2006/relationships/tags" Target="../tags/tag560.xml"/><Relationship Id="rId28" Type="http://schemas.openxmlformats.org/officeDocument/2006/relationships/tags" Target="../tags/tag559.xml"/><Relationship Id="rId27" Type="http://schemas.openxmlformats.org/officeDocument/2006/relationships/tags" Target="../tags/tag558.xml"/><Relationship Id="rId26" Type="http://schemas.openxmlformats.org/officeDocument/2006/relationships/tags" Target="../tags/tag557.xml"/><Relationship Id="rId25" Type="http://schemas.openxmlformats.org/officeDocument/2006/relationships/tags" Target="../tags/tag556.xml"/><Relationship Id="rId24" Type="http://schemas.openxmlformats.org/officeDocument/2006/relationships/tags" Target="../tags/tag555.xml"/><Relationship Id="rId23" Type="http://schemas.openxmlformats.org/officeDocument/2006/relationships/tags" Target="../tags/tag554.xml"/><Relationship Id="rId22" Type="http://schemas.openxmlformats.org/officeDocument/2006/relationships/tags" Target="../tags/tag553.xml"/><Relationship Id="rId21" Type="http://schemas.openxmlformats.org/officeDocument/2006/relationships/tags" Target="../tags/tag552.xml"/><Relationship Id="rId20" Type="http://schemas.openxmlformats.org/officeDocument/2006/relationships/tags" Target="../tags/tag551.xml"/><Relationship Id="rId2" Type="http://schemas.openxmlformats.org/officeDocument/2006/relationships/tags" Target="../tags/tag533.xml"/><Relationship Id="rId19" Type="http://schemas.openxmlformats.org/officeDocument/2006/relationships/tags" Target="../tags/tag550.xml"/><Relationship Id="rId18" Type="http://schemas.openxmlformats.org/officeDocument/2006/relationships/tags" Target="../tags/tag549.xml"/><Relationship Id="rId17" Type="http://schemas.openxmlformats.org/officeDocument/2006/relationships/tags" Target="../tags/tag548.xml"/><Relationship Id="rId16" Type="http://schemas.openxmlformats.org/officeDocument/2006/relationships/tags" Target="../tags/tag547.xml"/><Relationship Id="rId15" Type="http://schemas.openxmlformats.org/officeDocument/2006/relationships/tags" Target="../tags/tag546.xml"/><Relationship Id="rId14" Type="http://schemas.openxmlformats.org/officeDocument/2006/relationships/tags" Target="../tags/tag545.xml"/><Relationship Id="rId13" Type="http://schemas.openxmlformats.org/officeDocument/2006/relationships/tags" Target="../tags/tag544.xml"/><Relationship Id="rId12" Type="http://schemas.openxmlformats.org/officeDocument/2006/relationships/tags" Target="../tags/tag543.xml"/><Relationship Id="rId11" Type="http://schemas.openxmlformats.org/officeDocument/2006/relationships/tags" Target="../tags/tag542.xml"/><Relationship Id="rId10" Type="http://schemas.openxmlformats.org/officeDocument/2006/relationships/tags" Target="../tags/tag541.xml"/><Relationship Id="rId1" Type="http://schemas.openxmlformats.org/officeDocument/2006/relationships/tags" Target="../tags/tag532.xml"/></Relationships>
</file>

<file path=ppt/slides/_rels/slide28.xml.rels><?xml version="1.0" encoding="UTF-8" standalone="yes"?>
<Relationships xmlns="http://schemas.openxmlformats.org/package/2006/relationships"><Relationship Id="rId9" Type="http://schemas.openxmlformats.org/officeDocument/2006/relationships/tags" Target="../tags/tag576.xml"/><Relationship Id="rId8" Type="http://schemas.openxmlformats.org/officeDocument/2006/relationships/tags" Target="../tags/tag575.xml"/><Relationship Id="rId7" Type="http://schemas.openxmlformats.org/officeDocument/2006/relationships/tags" Target="../tags/tag574.xml"/><Relationship Id="rId6" Type="http://schemas.openxmlformats.org/officeDocument/2006/relationships/tags" Target="../tags/tag573.xml"/><Relationship Id="rId5" Type="http://schemas.openxmlformats.org/officeDocument/2006/relationships/tags" Target="../tags/tag572.xml"/><Relationship Id="rId41" Type="http://schemas.openxmlformats.org/officeDocument/2006/relationships/slideLayout" Target="../slideLayouts/slideLayout2.xml"/><Relationship Id="rId40" Type="http://schemas.openxmlformats.org/officeDocument/2006/relationships/tags" Target="../tags/tag606.xml"/><Relationship Id="rId4" Type="http://schemas.openxmlformats.org/officeDocument/2006/relationships/tags" Target="../tags/tag571.xml"/><Relationship Id="rId39" Type="http://schemas.openxmlformats.org/officeDocument/2006/relationships/tags" Target="../tags/tag605.xml"/><Relationship Id="rId38" Type="http://schemas.openxmlformats.org/officeDocument/2006/relationships/image" Target="../media/image2.png"/><Relationship Id="rId37" Type="http://schemas.openxmlformats.org/officeDocument/2006/relationships/tags" Target="../tags/tag604.xml"/><Relationship Id="rId36" Type="http://schemas.openxmlformats.org/officeDocument/2006/relationships/tags" Target="../tags/tag603.xml"/><Relationship Id="rId35" Type="http://schemas.openxmlformats.org/officeDocument/2006/relationships/tags" Target="../tags/tag602.xml"/><Relationship Id="rId34" Type="http://schemas.openxmlformats.org/officeDocument/2006/relationships/tags" Target="../tags/tag601.xml"/><Relationship Id="rId33" Type="http://schemas.openxmlformats.org/officeDocument/2006/relationships/tags" Target="../tags/tag600.xml"/><Relationship Id="rId32" Type="http://schemas.openxmlformats.org/officeDocument/2006/relationships/tags" Target="../tags/tag599.xml"/><Relationship Id="rId31" Type="http://schemas.openxmlformats.org/officeDocument/2006/relationships/tags" Target="../tags/tag598.xml"/><Relationship Id="rId30" Type="http://schemas.openxmlformats.org/officeDocument/2006/relationships/tags" Target="../tags/tag597.xml"/><Relationship Id="rId3" Type="http://schemas.openxmlformats.org/officeDocument/2006/relationships/tags" Target="../tags/tag570.xml"/><Relationship Id="rId29" Type="http://schemas.openxmlformats.org/officeDocument/2006/relationships/tags" Target="../tags/tag596.xml"/><Relationship Id="rId28" Type="http://schemas.openxmlformats.org/officeDocument/2006/relationships/tags" Target="../tags/tag595.xml"/><Relationship Id="rId27" Type="http://schemas.openxmlformats.org/officeDocument/2006/relationships/tags" Target="../tags/tag594.xml"/><Relationship Id="rId26" Type="http://schemas.openxmlformats.org/officeDocument/2006/relationships/tags" Target="../tags/tag593.xml"/><Relationship Id="rId25" Type="http://schemas.openxmlformats.org/officeDocument/2006/relationships/tags" Target="../tags/tag592.xml"/><Relationship Id="rId24" Type="http://schemas.openxmlformats.org/officeDocument/2006/relationships/tags" Target="../tags/tag591.xml"/><Relationship Id="rId23" Type="http://schemas.openxmlformats.org/officeDocument/2006/relationships/tags" Target="../tags/tag590.xml"/><Relationship Id="rId22" Type="http://schemas.openxmlformats.org/officeDocument/2006/relationships/tags" Target="../tags/tag589.xml"/><Relationship Id="rId21" Type="http://schemas.openxmlformats.org/officeDocument/2006/relationships/tags" Target="../tags/tag588.xml"/><Relationship Id="rId20" Type="http://schemas.openxmlformats.org/officeDocument/2006/relationships/tags" Target="../tags/tag587.xml"/><Relationship Id="rId2" Type="http://schemas.openxmlformats.org/officeDocument/2006/relationships/tags" Target="../tags/tag569.xml"/><Relationship Id="rId19" Type="http://schemas.openxmlformats.org/officeDocument/2006/relationships/tags" Target="../tags/tag586.xml"/><Relationship Id="rId18" Type="http://schemas.openxmlformats.org/officeDocument/2006/relationships/tags" Target="../tags/tag585.xml"/><Relationship Id="rId17" Type="http://schemas.openxmlformats.org/officeDocument/2006/relationships/tags" Target="../tags/tag584.xml"/><Relationship Id="rId16" Type="http://schemas.openxmlformats.org/officeDocument/2006/relationships/tags" Target="../tags/tag583.xml"/><Relationship Id="rId15" Type="http://schemas.openxmlformats.org/officeDocument/2006/relationships/tags" Target="../tags/tag582.xml"/><Relationship Id="rId14" Type="http://schemas.openxmlformats.org/officeDocument/2006/relationships/tags" Target="../tags/tag581.xml"/><Relationship Id="rId13" Type="http://schemas.openxmlformats.org/officeDocument/2006/relationships/tags" Target="../tags/tag580.xml"/><Relationship Id="rId12" Type="http://schemas.openxmlformats.org/officeDocument/2006/relationships/tags" Target="../tags/tag579.xml"/><Relationship Id="rId11" Type="http://schemas.openxmlformats.org/officeDocument/2006/relationships/tags" Target="../tags/tag578.xml"/><Relationship Id="rId10" Type="http://schemas.openxmlformats.org/officeDocument/2006/relationships/tags" Target="../tags/tag577.xml"/><Relationship Id="rId1" Type="http://schemas.openxmlformats.org/officeDocument/2006/relationships/tags" Target="../tags/tag56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22.jpeg"/><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3" Type="http://schemas.openxmlformats.org/officeDocument/2006/relationships/slideLayout" Target="../slideLayouts/slideLayout2.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0" Type="http://schemas.openxmlformats.org/officeDocument/2006/relationships/slideLayout" Target="../slideLayouts/slideLayout2.xml"/><Relationship Id="rId2" Type="http://schemas.openxmlformats.org/officeDocument/2006/relationships/tags" Target="../tags/tag32.xml"/><Relationship Id="rId19" Type="http://schemas.openxmlformats.org/officeDocument/2006/relationships/tags" Target="../tags/tag48.xml"/><Relationship Id="rId18" Type="http://schemas.openxmlformats.org/officeDocument/2006/relationships/image" Target="../media/image2.png"/><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9" Type="http://schemas.openxmlformats.org/officeDocument/2006/relationships/notesSlide" Target="../notesSlides/notesSlide1.xml"/><Relationship Id="rId78" Type="http://schemas.openxmlformats.org/officeDocument/2006/relationships/slideLayout" Target="../slideLayouts/slideLayout2.xml"/><Relationship Id="rId77" Type="http://schemas.openxmlformats.org/officeDocument/2006/relationships/tags" Target="../tags/tag125.xml"/><Relationship Id="rId76" Type="http://schemas.openxmlformats.org/officeDocument/2006/relationships/tags" Target="../tags/tag124.xml"/><Relationship Id="rId75" Type="http://schemas.openxmlformats.org/officeDocument/2006/relationships/tags" Target="../tags/tag123.xml"/><Relationship Id="rId74" Type="http://schemas.openxmlformats.org/officeDocument/2006/relationships/tags" Target="../tags/tag122.xml"/><Relationship Id="rId73" Type="http://schemas.openxmlformats.org/officeDocument/2006/relationships/tags" Target="../tags/tag121.xml"/><Relationship Id="rId72" Type="http://schemas.openxmlformats.org/officeDocument/2006/relationships/tags" Target="../tags/tag120.xml"/><Relationship Id="rId71" Type="http://schemas.openxmlformats.org/officeDocument/2006/relationships/tags" Target="../tags/tag119.xml"/><Relationship Id="rId70" Type="http://schemas.openxmlformats.org/officeDocument/2006/relationships/tags" Target="../tags/tag118.xml"/><Relationship Id="rId7" Type="http://schemas.openxmlformats.org/officeDocument/2006/relationships/tags" Target="../tags/tag55.xml"/><Relationship Id="rId69" Type="http://schemas.openxmlformats.org/officeDocument/2006/relationships/tags" Target="../tags/tag117.xml"/><Relationship Id="rId68" Type="http://schemas.openxmlformats.org/officeDocument/2006/relationships/tags" Target="../tags/tag116.xml"/><Relationship Id="rId67" Type="http://schemas.openxmlformats.org/officeDocument/2006/relationships/tags" Target="../tags/tag115.xml"/><Relationship Id="rId66" Type="http://schemas.openxmlformats.org/officeDocument/2006/relationships/tags" Target="../tags/tag114.xml"/><Relationship Id="rId65" Type="http://schemas.openxmlformats.org/officeDocument/2006/relationships/tags" Target="../tags/tag113.xml"/><Relationship Id="rId64" Type="http://schemas.openxmlformats.org/officeDocument/2006/relationships/tags" Target="../tags/tag112.xml"/><Relationship Id="rId63" Type="http://schemas.openxmlformats.org/officeDocument/2006/relationships/tags" Target="../tags/tag111.xml"/><Relationship Id="rId62" Type="http://schemas.openxmlformats.org/officeDocument/2006/relationships/tags" Target="../tags/tag110.xml"/><Relationship Id="rId61" Type="http://schemas.openxmlformats.org/officeDocument/2006/relationships/tags" Target="../tags/tag109.xml"/><Relationship Id="rId60" Type="http://schemas.openxmlformats.org/officeDocument/2006/relationships/tags" Target="../tags/tag108.xml"/><Relationship Id="rId6" Type="http://schemas.openxmlformats.org/officeDocument/2006/relationships/tags" Target="../tags/tag54.xml"/><Relationship Id="rId59" Type="http://schemas.openxmlformats.org/officeDocument/2006/relationships/tags" Target="../tags/tag107.xml"/><Relationship Id="rId58" Type="http://schemas.openxmlformats.org/officeDocument/2006/relationships/tags" Target="../tags/tag106.xml"/><Relationship Id="rId57" Type="http://schemas.openxmlformats.org/officeDocument/2006/relationships/tags" Target="../tags/tag105.xml"/><Relationship Id="rId56" Type="http://schemas.openxmlformats.org/officeDocument/2006/relationships/tags" Target="../tags/tag104.xml"/><Relationship Id="rId55" Type="http://schemas.openxmlformats.org/officeDocument/2006/relationships/tags" Target="../tags/tag103.xml"/><Relationship Id="rId54" Type="http://schemas.openxmlformats.org/officeDocument/2006/relationships/tags" Target="../tags/tag102.xml"/><Relationship Id="rId53" Type="http://schemas.openxmlformats.org/officeDocument/2006/relationships/tags" Target="../tags/tag101.xml"/><Relationship Id="rId52" Type="http://schemas.openxmlformats.org/officeDocument/2006/relationships/tags" Target="../tags/tag100.xml"/><Relationship Id="rId51" Type="http://schemas.openxmlformats.org/officeDocument/2006/relationships/tags" Target="../tags/tag99.xml"/><Relationship Id="rId50" Type="http://schemas.openxmlformats.org/officeDocument/2006/relationships/tags" Target="../tags/tag98.xml"/><Relationship Id="rId5" Type="http://schemas.openxmlformats.org/officeDocument/2006/relationships/tags" Target="../tags/tag53.xml"/><Relationship Id="rId49" Type="http://schemas.openxmlformats.org/officeDocument/2006/relationships/tags" Target="../tags/tag97.xml"/><Relationship Id="rId48" Type="http://schemas.openxmlformats.org/officeDocument/2006/relationships/tags" Target="../tags/tag96.xml"/><Relationship Id="rId47" Type="http://schemas.openxmlformats.org/officeDocument/2006/relationships/tags" Target="../tags/tag95.xml"/><Relationship Id="rId46" Type="http://schemas.openxmlformats.org/officeDocument/2006/relationships/tags" Target="../tags/tag94.xml"/><Relationship Id="rId45" Type="http://schemas.openxmlformats.org/officeDocument/2006/relationships/tags" Target="../tags/tag93.xml"/><Relationship Id="rId44" Type="http://schemas.openxmlformats.org/officeDocument/2006/relationships/tags" Target="../tags/tag92.xml"/><Relationship Id="rId43" Type="http://schemas.openxmlformats.org/officeDocument/2006/relationships/tags" Target="../tags/tag91.xml"/><Relationship Id="rId42" Type="http://schemas.openxmlformats.org/officeDocument/2006/relationships/tags" Target="../tags/tag90.xml"/><Relationship Id="rId41" Type="http://schemas.openxmlformats.org/officeDocument/2006/relationships/tags" Target="../tags/tag89.xml"/><Relationship Id="rId40" Type="http://schemas.openxmlformats.org/officeDocument/2006/relationships/tags" Target="../tags/tag88.xml"/><Relationship Id="rId4" Type="http://schemas.openxmlformats.org/officeDocument/2006/relationships/tags" Target="../tags/tag52.xml"/><Relationship Id="rId39" Type="http://schemas.openxmlformats.org/officeDocument/2006/relationships/tags" Target="../tags/tag87.xml"/><Relationship Id="rId38" Type="http://schemas.openxmlformats.org/officeDocument/2006/relationships/tags" Target="../tags/tag86.xml"/><Relationship Id="rId37" Type="http://schemas.openxmlformats.org/officeDocument/2006/relationships/tags" Target="../tags/tag85.xml"/><Relationship Id="rId36" Type="http://schemas.openxmlformats.org/officeDocument/2006/relationships/tags" Target="../tags/tag84.xml"/><Relationship Id="rId35" Type="http://schemas.openxmlformats.org/officeDocument/2006/relationships/tags" Target="../tags/tag83.xml"/><Relationship Id="rId34" Type="http://schemas.openxmlformats.org/officeDocument/2006/relationships/tags" Target="../tags/tag82.xml"/><Relationship Id="rId33" Type="http://schemas.openxmlformats.org/officeDocument/2006/relationships/tags" Target="../tags/tag81.xml"/><Relationship Id="rId32" Type="http://schemas.openxmlformats.org/officeDocument/2006/relationships/tags" Target="../tags/tag80.xml"/><Relationship Id="rId31" Type="http://schemas.openxmlformats.org/officeDocument/2006/relationships/tags" Target="../tags/tag79.xml"/><Relationship Id="rId30" Type="http://schemas.openxmlformats.org/officeDocument/2006/relationships/tags" Target="../tags/tag78.xml"/><Relationship Id="rId3" Type="http://schemas.openxmlformats.org/officeDocument/2006/relationships/tags" Target="../tags/tag51.xml"/><Relationship Id="rId29" Type="http://schemas.openxmlformats.org/officeDocument/2006/relationships/tags" Target="../tags/tag77.xml"/><Relationship Id="rId28" Type="http://schemas.openxmlformats.org/officeDocument/2006/relationships/tags" Target="../tags/tag76.xml"/><Relationship Id="rId27" Type="http://schemas.openxmlformats.org/officeDocument/2006/relationships/tags" Target="../tags/tag75.xml"/><Relationship Id="rId26" Type="http://schemas.openxmlformats.org/officeDocument/2006/relationships/tags" Target="../tags/tag74.xml"/><Relationship Id="rId25" Type="http://schemas.openxmlformats.org/officeDocument/2006/relationships/tags" Target="../tags/tag73.xml"/><Relationship Id="rId24" Type="http://schemas.openxmlformats.org/officeDocument/2006/relationships/tags" Target="../tags/tag72.xml"/><Relationship Id="rId23" Type="http://schemas.openxmlformats.org/officeDocument/2006/relationships/tags" Target="../tags/tag71.xml"/><Relationship Id="rId22" Type="http://schemas.openxmlformats.org/officeDocument/2006/relationships/tags" Target="../tags/tag70.xml"/><Relationship Id="rId21" Type="http://schemas.openxmlformats.org/officeDocument/2006/relationships/tags" Target="../tags/tag69.xml"/><Relationship Id="rId20" Type="http://schemas.openxmlformats.org/officeDocument/2006/relationships/tags" Target="../tags/tag68.xml"/><Relationship Id="rId2" Type="http://schemas.openxmlformats.org/officeDocument/2006/relationships/tags" Target="../tags/tag50.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9.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8" Type="http://schemas.openxmlformats.org/officeDocument/2006/relationships/notesSlide" Target="../notesSlides/notesSlide2.xml"/><Relationship Id="rId57" Type="http://schemas.openxmlformats.org/officeDocument/2006/relationships/slideLayout" Target="../slideLayouts/slideLayout2.xml"/><Relationship Id="rId56" Type="http://schemas.openxmlformats.org/officeDocument/2006/relationships/tags" Target="../tags/tag181.xml"/><Relationship Id="rId55" Type="http://schemas.openxmlformats.org/officeDocument/2006/relationships/tags" Target="../tags/tag180.xml"/><Relationship Id="rId54" Type="http://schemas.openxmlformats.org/officeDocument/2006/relationships/tags" Target="../tags/tag179.xml"/><Relationship Id="rId53" Type="http://schemas.openxmlformats.org/officeDocument/2006/relationships/tags" Target="../tags/tag178.xml"/><Relationship Id="rId52" Type="http://schemas.openxmlformats.org/officeDocument/2006/relationships/tags" Target="../tags/tag177.xml"/><Relationship Id="rId51" Type="http://schemas.openxmlformats.org/officeDocument/2006/relationships/tags" Target="../tags/tag176.xml"/><Relationship Id="rId50" Type="http://schemas.openxmlformats.org/officeDocument/2006/relationships/tags" Target="../tags/tag175.xml"/><Relationship Id="rId5" Type="http://schemas.openxmlformats.org/officeDocument/2006/relationships/tags" Target="../tags/tag130.xml"/><Relationship Id="rId49" Type="http://schemas.openxmlformats.org/officeDocument/2006/relationships/tags" Target="../tags/tag174.xml"/><Relationship Id="rId48" Type="http://schemas.openxmlformats.org/officeDocument/2006/relationships/tags" Target="../tags/tag173.xml"/><Relationship Id="rId47" Type="http://schemas.openxmlformats.org/officeDocument/2006/relationships/tags" Target="../tags/tag172.xml"/><Relationship Id="rId46" Type="http://schemas.openxmlformats.org/officeDocument/2006/relationships/tags" Target="../tags/tag171.xml"/><Relationship Id="rId45" Type="http://schemas.openxmlformats.org/officeDocument/2006/relationships/tags" Target="../tags/tag170.xml"/><Relationship Id="rId44" Type="http://schemas.openxmlformats.org/officeDocument/2006/relationships/tags" Target="../tags/tag169.xml"/><Relationship Id="rId43" Type="http://schemas.openxmlformats.org/officeDocument/2006/relationships/tags" Target="../tags/tag168.xml"/><Relationship Id="rId42" Type="http://schemas.openxmlformats.org/officeDocument/2006/relationships/tags" Target="../tags/tag167.xml"/><Relationship Id="rId41" Type="http://schemas.openxmlformats.org/officeDocument/2006/relationships/tags" Target="../tags/tag166.xml"/><Relationship Id="rId40" Type="http://schemas.openxmlformats.org/officeDocument/2006/relationships/tags" Target="../tags/tag165.xml"/><Relationship Id="rId4" Type="http://schemas.openxmlformats.org/officeDocument/2006/relationships/tags" Target="../tags/tag129.xml"/><Relationship Id="rId39" Type="http://schemas.openxmlformats.org/officeDocument/2006/relationships/tags" Target="../tags/tag164.xml"/><Relationship Id="rId38" Type="http://schemas.openxmlformats.org/officeDocument/2006/relationships/tags" Target="../tags/tag163.xml"/><Relationship Id="rId37" Type="http://schemas.openxmlformats.org/officeDocument/2006/relationships/tags" Target="../tags/tag162.xml"/><Relationship Id="rId36" Type="http://schemas.openxmlformats.org/officeDocument/2006/relationships/tags" Target="../tags/tag161.xml"/><Relationship Id="rId35" Type="http://schemas.openxmlformats.org/officeDocument/2006/relationships/tags" Target="../tags/tag160.xml"/><Relationship Id="rId34" Type="http://schemas.openxmlformats.org/officeDocument/2006/relationships/tags" Target="../tags/tag159.xml"/><Relationship Id="rId33" Type="http://schemas.openxmlformats.org/officeDocument/2006/relationships/tags" Target="../tags/tag158.xml"/><Relationship Id="rId32" Type="http://schemas.openxmlformats.org/officeDocument/2006/relationships/tags" Target="../tags/tag157.xml"/><Relationship Id="rId31" Type="http://schemas.openxmlformats.org/officeDocument/2006/relationships/tags" Target="../tags/tag156.xml"/><Relationship Id="rId30" Type="http://schemas.openxmlformats.org/officeDocument/2006/relationships/tags" Target="../tags/tag155.xml"/><Relationship Id="rId3" Type="http://schemas.openxmlformats.org/officeDocument/2006/relationships/tags" Target="../tags/tag128.xml"/><Relationship Id="rId29" Type="http://schemas.openxmlformats.org/officeDocument/2006/relationships/tags" Target="../tags/tag154.xml"/><Relationship Id="rId28" Type="http://schemas.openxmlformats.org/officeDocument/2006/relationships/tags" Target="../tags/tag153.xml"/><Relationship Id="rId27" Type="http://schemas.openxmlformats.org/officeDocument/2006/relationships/tags" Target="../tags/tag152.xml"/><Relationship Id="rId26" Type="http://schemas.openxmlformats.org/officeDocument/2006/relationships/tags" Target="../tags/tag151.xml"/><Relationship Id="rId25" Type="http://schemas.openxmlformats.org/officeDocument/2006/relationships/tags" Target="../tags/tag150.xml"/><Relationship Id="rId24" Type="http://schemas.openxmlformats.org/officeDocument/2006/relationships/tags" Target="../tags/tag149.xml"/><Relationship Id="rId23" Type="http://schemas.openxmlformats.org/officeDocument/2006/relationships/tags" Target="../tags/tag148.xml"/><Relationship Id="rId22" Type="http://schemas.openxmlformats.org/officeDocument/2006/relationships/tags" Target="../tags/tag147.xml"/><Relationship Id="rId21" Type="http://schemas.openxmlformats.org/officeDocument/2006/relationships/tags" Target="../tags/tag146.xml"/><Relationship Id="rId20" Type="http://schemas.openxmlformats.org/officeDocument/2006/relationships/tags" Target="../tags/tag145.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tags" Target="../tags/tag1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27008" y="1070610"/>
            <a:ext cx="10737983" cy="5106293"/>
            <a:chOff x="309245" y="726440"/>
            <a:chExt cx="11589385" cy="5511165"/>
          </a:xfrm>
        </p:grpSpPr>
        <p:sp>
          <p:nvSpPr>
            <p:cNvPr id="40" name="矩形 39"/>
            <p:cNvSpPr/>
            <p:nvPr>
              <p:custDataLst>
                <p:tags r:id="rId1"/>
              </p:custDataLst>
            </p:nvPr>
          </p:nvSpPr>
          <p:spPr>
            <a:xfrm>
              <a:off x="7923710" y="4184650"/>
              <a:ext cx="3907610" cy="1034415"/>
            </a:xfrm>
            <a:prstGeom prst="rect">
              <a:avLst/>
            </a:prstGeom>
            <a:solidFill>
              <a:srgbClr val="BC1B21">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mn-ea"/>
              </a:endParaRPr>
            </a:p>
          </p:txBody>
        </p:sp>
        <p:sp>
          <p:nvSpPr>
            <p:cNvPr id="7" name="矩形 6"/>
            <p:cNvSpPr/>
            <p:nvPr>
              <p:custDataLst>
                <p:tags r:id="rId2"/>
              </p:custDataLst>
            </p:nvPr>
          </p:nvSpPr>
          <p:spPr>
            <a:xfrm>
              <a:off x="309880" y="726440"/>
              <a:ext cx="11521440" cy="48641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b="1" dirty="0">
                  <a:solidFill>
                    <a:sysClr val="windowText" lastClr="000000"/>
                  </a:solidFill>
                  <a:latin typeface="+mn-ea"/>
                  <a:cs typeface="华文楷体" panose="02010600040101010101" pitchFamily="2" charset="-122"/>
                  <a:sym typeface="+mn-ea"/>
                </a:rPr>
                <a:t>Oracle迁移到GreatDB方案</a:t>
              </a:r>
              <a:endParaRPr lang="zh-CN" altLang="en-US" b="1" dirty="0">
                <a:solidFill>
                  <a:sysClr val="windowText" lastClr="000000"/>
                </a:solidFill>
                <a:latin typeface="+mn-ea"/>
              </a:endParaRPr>
            </a:p>
          </p:txBody>
        </p:sp>
        <p:sp>
          <p:nvSpPr>
            <p:cNvPr id="8" name="矩形 7"/>
            <p:cNvSpPr/>
            <p:nvPr>
              <p:custDataLst>
                <p:tags r:id="rId3"/>
              </p:custDataLst>
            </p:nvPr>
          </p:nvSpPr>
          <p:spPr>
            <a:xfrm>
              <a:off x="309245" y="1281430"/>
              <a:ext cx="11589385" cy="2371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矩形 8"/>
            <p:cNvSpPr/>
            <p:nvPr>
              <p:custDataLst>
                <p:tags r:id="rId4"/>
              </p:custDataLst>
            </p:nvPr>
          </p:nvSpPr>
          <p:spPr>
            <a:xfrm>
              <a:off x="309245" y="1309370"/>
              <a:ext cx="5340985" cy="2240598"/>
            </a:xfrm>
            <a:prstGeom prst="rect">
              <a:avLst/>
            </a:prstGeom>
            <a:noFill/>
            <a:ln w="28575" cmpd="sng">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mn-ea"/>
              </a:endParaRPr>
            </a:p>
          </p:txBody>
        </p:sp>
        <p:sp>
          <p:nvSpPr>
            <p:cNvPr id="10" name="矩形 9"/>
            <p:cNvSpPr/>
            <p:nvPr>
              <p:custDataLst>
                <p:tags r:id="rId5"/>
              </p:custDataLst>
            </p:nvPr>
          </p:nvSpPr>
          <p:spPr>
            <a:xfrm>
              <a:off x="399415" y="1357630"/>
              <a:ext cx="5262245" cy="506095"/>
            </a:xfrm>
            <a:prstGeom prst="rect">
              <a:avLst/>
            </a:prstGeom>
            <a:noFill/>
            <a:ln w="285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2"/>
                  </a:solidFill>
                  <a:latin typeface="+mn-ea"/>
                </a:rPr>
                <a:t>迁移评估</a:t>
              </a:r>
              <a:endParaRPr lang="zh-CN" altLang="en-US" b="1" dirty="0">
                <a:solidFill>
                  <a:schemeClr val="accent2"/>
                </a:solidFill>
                <a:latin typeface="+mn-ea"/>
              </a:endParaRPr>
            </a:p>
          </p:txBody>
        </p:sp>
        <p:sp>
          <p:nvSpPr>
            <p:cNvPr id="11" name="矩形 10"/>
            <p:cNvSpPr/>
            <p:nvPr>
              <p:custDataLst>
                <p:tags r:id="rId6"/>
              </p:custDataLst>
            </p:nvPr>
          </p:nvSpPr>
          <p:spPr>
            <a:xfrm>
              <a:off x="450215" y="1947228"/>
              <a:ext cx="2584220"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latin typeface="+mn-ea"/>
                </a:rPr>
                <a:t>收集源数据库信息</a:t>
              </a:r>
              <a:endParaRPr lang="zh-CN" altLang="en-US" sz="1400" dirty="0">
                <a:latin typeface="+mn-ea"/>
              </a:endParaRPr>
            </a:p>
          </p:txBody>
        </p:sp>
        <p:sp>
          <p:nvSpPr>
            <p:cNvPr id="12" name="矩形 11"/>
            <p:cNvSpPr/>
            <p:nvPr>
              <p:custDataLst>
                <p:tags r:id="rId7"/>
              </p:custDataLst>
            </p:nvPr>
          </p:nvSpPr>
          <p:spPr>
            <a:xfrm>
              <a:off x="3280410" y="1951543"/>
              <a:ext cx="2260150" cy="3884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a:latin typeface="+mn-ea"/>
                </a:rPr>
                <a:t>系统画像</a:t>
              </a:r>
              <a:endParaRPr lang="zh-CN" altLang="en-US" sz="1400">
                <a:latin typeface="+mn-ea"/>
              </a:endParaRPr>
            </a:p>
          </p:txBody>
        </p:sp>
        <p:sp>
          <p:nvSpPr>
            <p:cNvPr id="13" name="矩形 12"/>
            <p:cNvSpPr/>
            <p:nvPr>
              <p:custDataLst>
                <p:tags r:id="rId8"/>
              </p:custDataLst>
            </p:nvPr>
          </p:nvSpPr>
          <p:spPr>
            <a:xfrm>
              <a:off x="450215" y="2523808"/>
              <a:ext cx="2563966"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a:latin typeface="+mn-ea"/>
                </a:rPr>
                <a:t>兼容性评估</a:t>
              </a:r>
              <a:endParaRPr lang="zh-CN" altLang="en-US" sz="1400">
                <a:latin typeface="+mn-ea"/>
              </a:endParaRPr>
            </a:p>
          </p:txBody>
        </p:sp>
        <p:sp>
          <p:nvSpPr>
            <p:cNvPr id="16" name="矩形 15"/>
            <p:cNvSpPr/>
            <p:nvPr>
              <p:custDataLst>
                <p:tags r:id="rId9"/>
              </p:custDataLst>
            </p:nvPr>
          </p:nvSpPr>
          <p:spPr>
            <a:xfrm>
              <a:off x="3281045" y="2523808"/>
              <a:ext cx="2260150"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sz="1400">
                  <a:latin typeface="+mn-ea"/>
                </a:rPr>
                <a:t>给出静态提示</a:t>
              </a:r>
              <a:endParaRPr lang="zh-CN" sz="1400">
                <a:latin typeface="+mn-ea"/>
              </a:endParaRPr>
            </a:p>
          </p:txBody>
        </p:sp>
        <p:sp>
          <p:nvSpPr>
            <p:cNvPr id="17" name="矩形 16"/>
            <p:cNvSpPr/>
            <p:nvPr>
              <p:custDataLst>
                <p:tags r:id="rId10"/>
              </p:custDataLst>
            </p:nvPr>
          </p:nvSpPr>
          <p:spPr>
            <a:xfrm>
              <a:off x="480377" y="3115628"/>
              <a:ext cx="2563966"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a:latin typeface="+mn-ea"/>
                </a:rPr>
                <a:t>迁移后存储消耗评估</a:t>
              </a:r>
              <a:endParaRPr lang="zh-CN" altLang="en-US" sz="1400">
                <a:latin typeface="+mn-ea"/>
              </a:endParaRPr>
            </a:p>
          </p:txBody>
        </p:sp>
        <p:sp>
          <p:nvSpPr>
            <p:cNvPr id="18" name="矩形 17"/>
            <p:cNvSpPr/>
            <p:nvPr>
              <p:custDataLst>
                <p:tags r:id="rId11"/>
              </p:custDataLst>
            </p:nvPr>
          </p:nvSpPr>
          <p:spPr>
            <a:xfrm>
              <a:off x="3280410" y="3115628"/>
              <a:ext cx="2260150"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a:latin typeface="+mn-ea"/>
                </a:rPr>
                <a:t>表分片评估</a:t>
              </a:r>
              <a:endParaRPr lang="zh-CN" altLang="en-US" sz="1400">
                <a:latin typeface="+mn-ea"/>
              </a:endParaRPr>
            </a:p>
          </p:txBody>
        </p:sp>
        <p:sp>
          <p:nvSpPr>
            <p:cNvPr id="19" name="矩形 18"/>
            <p:cNvSpPr/>
            <p:nvPr>
              <p:custDataLst>
                <p:tags r:id="rId12"/>
              </p:custDataLst>
            </p:nvPr>
          </p:nvSpPr>
          <p:spPr>
            <a:xfrm>
              <a:off x="6588760" y="1343660"/>
              <a:ext cx="5215890" cy="2193290"/>
            </a:xfrm>
            <a:prstGeom prst="rect">
              <a:avLst/>
            </a:prstGeom>
            <a:noFill/>
            <a:ln w="28575" cmpd="sng">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20" name="矩形 19"/>
            <p:cNvSpPr/>
            <p:nvPr>
              <p:custDataLst>
                <p:tags r:id="rId13"/>
              </p:custDataLst>
            </p:nvPr>
          </p:nvSpPr>
          <p:spPr>
            <a:xfrm>
              <a:off x="6605270" y="1357313"/>
              <a:ext cx="5175885" cy="506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2"/>
                  </a:solidFill>
                  <a:latin typeface="+mn-ea"/>
                </a:rPr>
                <a:t>对象迁移</a:t>
              </a:r>
              <a:endParaRPr lang="zh-CN" altLang="en-US" b="1" dirty="0">
                <a:solidFill>
                  <a:schemeClr val="accent2"/>
                </a:solidFill>
                <a:latin typeface="+mn-ea"/>
              </a:endParaRPr>
            </a:p>
          </p:txBody>
        </p:sp>
        <p:sp>
          <p:nvSpPr>
            <p:cNvPr id="21" name="矩形 20"/>
            <p:cNvSpPr/>
            <p:nvPr>
              <p:custDataLst>
                <p:tags r:id="rId14"/>
              </p:custDataLst>
            </p:nvPr>
          </p:nvSpPr>
          <p:spPr>
            <a:xfrm>
              <a:off x="6692900" y="1947228"/>
              <a:ext cx="2272065"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a:latin typeface="+mn-ea"/>
                </a:rPr>
                <a:t>数据全量迁移</a:t>
              </a:r>
              <a:endParaRPr lang="zh-CN" altLang="en-US" sz="1400">
                <a:latin typeface="+mn-ea"/>
              </a:endParaRPr>
            </a:p>
          </p:txBody>
        </p:sp>
        <p:sp>
          <p:nvSpPr>
            <p:cNvPr id="22" name="矩形 21"/>
            <p:cNvSpPr/>
            <p:nvPr>
              <p:custDataLst>
                <p:tags r:id="rId15"/>
              </p:custDataLst>
            </p:nvPr>
          </p:nvSpPr>
          <p:spPr>
            <a:xfrm>
              <a:off x="9190356" y="1947228"/>
              <a:ext cx="2513330"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a:latin typeface="+mn-ea"/>
                </a:rPr>
                <a:t>数据增量迁移</a:t>
              </a:r>
              <a:endParaRPr lang="zh-CN" altLang="en-US" sz="1400">
                <a:latin typeface="+mn-ea"/>
              </a:endParaRPr>
            </a:p>
          </p:txBody>
        </p:sp>
        <p:sp>
          <p:nvSpPr>
            <p:cNvPr id="23" name="矩形 22"/>
            <p:cNvSpPr/>
            <p:nvPr>
              <p:custDataLst>
                <p:tags r:id="rId16"/>
              </p:custDataLst>
            </p:nvPr>
          </p:nvSpPr>
          <p:spPr>
            <a:xfrm>
              <a:off x="6693535" y="2523808"/>
              <a:ext cx="2271391"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200" dirty="0">
                  <a:latin typeface="+mn-ea"/>
                </a:rPr>
                <a:t>数据校验及表数据量分析</a:t>
              </a:r>
              <a:endParaRPr lang="zh-CN" altLang="en-US" sz="1200" dirty="0">
                <a:latin typeface="+mn-ea"/>
              </a:endParaRPr>
            </a:p>
          </p:txBody>
        </p:sp>
        <p:sp>
          <p:nvSpPr>
            <p:cNvPr id="24" name="矩形 23"/>
            <p:cNvSpPr/>
            <p:nvPr>
              <p:custDataLst>
                <p:tags r:id="rId17"/>
              </p:custDataLst>
            </p:nvPr>
          </p:nvSpPr>
          <p:spPr>
            <a:xfrm>
              <a:off x="9190990" y="2523808"/>
              <a:ext cx="2512734"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sz="1400">
                  <a:latin typeface="+mn-ea"/>
                </a:rPr>
                <a:t>数据割接演练</a:t>
              </a:r>
              <a:endParaRPr lang="zh-CN" sz="1400">
                <a:latin typeface="+mn-ea"/>
              </a:endParaRPr>
            </a:p>
          </p:txBody>
        </p:sp>
        <p:sp>
          <p:nvSpPr>
            <p:cNvPr id="25" name="矩形 24"/>
            <p:cNvSpPr/>
            <p:nvPr>
              <p:custDataLst>
                <p:tags r:id="rId18"/>
              </p:custDataLst>
            </p:nvPr>
          </p:nvSpPr>
          <p:spPr>
            <a:xfrm>
              <a:off x="6692266" y="3115628"/>
              <a:ext cx="2272660"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a:latin typeface="+mn-ea"/>
                </a:rPr>
                <a:t>反向回流</a:t>
              </a:r>
              <a:endParaRPr lang="zh-CN" altLang="en-US" sz="1400">
                <a:latin typeface="+mn-ea"/>
              </a:endParaRPr>
            </a:p>
          </p:txBody>
        </p:sp>
        <p:sp>
          <p:nvSpPr>
            <p:cNvPr id="26" name="矩形 25"/>
            <p:cNvSpPr/>
            <p:nvPr>
              <p:custDataLst>
                <p:tags r:id="rId19"/>
              </p:custDataLst>
            </p:nvPr>
          </p:nvSpPr>
          <p:spPr>
            <a:xfrm>
              <a:off x="309880" y="3694430"/>
              <a:ext cx="11521440" cy="43243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ysClr val="windowText" lastClr="000000"/>
                  </a:solidFill>
                  <a:latin typeface="+mn-ea"/>
                </a:rPr>
                <a:t>应用适配方案</a:t>
              </a:r>
              <a:endParaRPr lang="zh-CN" altLang="en-US" b="1">
                <a:solidFill>
                  <a:sysClr val="windowText" lastClr="000000"/>
                </a:solidFill>
                <a:latin typeface="+mn-ea"/>
              </a:endParaRPr>
            </a:p>
          </p:txBody>
        </p:sp>
        <p:sp>
          <p:nvSpPr>
            <p:cNvPr id="27" name="矩形 26"/>
            <p:cNvSpPr/>
            <p:nvPr>
              <p:custDataLst>
                <p:tags r:id="rId20"/>
              </p:custDataLst>
            </p:nvPr>
          </p:nvSpPr>
          <p:spPr>
            <a:xfrm>
              <a:off x="9190355" y="3115628"/>
              <a:ext cx="2512734" cy="3768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a:latin typeface="+mn-ea"/>
                </a:rPr>
                <a:t>对象迁移</a:t>
              </a:r>
              <a:endParaRPr lang="zh-CN" altLang="en-US" sz="1400">
                <a:latin typeface="+mn-ea"/>
              </a:endParaRPr>
            </a:p>
          </p:txBody>
        </p:sp>
        <p:sp>
          <p:nvSpPr>
            <p:cNvPr id="28" name="矩形 27"/>
            <p:cNvSpPr/>
            <p:nvPr>
              <p:custDataLst>
                <p:tags r:id="rId21"/>
              </p:custDataLst>
            </p:nvPr>
          </p:nvSpPr>
          <p:spPr>
            <a:xfrm>
              <a:off x="309245" y="4184650"/>
              <a:ext cx="7559924" cy="1034415"/>
            </a:xfrm>
            <a:prstGeom prst="rect">
              <a:avLst/>
            </a:prstGeom>
            <a:solidFill>
              <a:srgbClr val="BC1B21">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mn-ea"/>
              </a:endParaRPr>
            </a:p>
          </p:txBody>
        </p:sp>
        <p:sp>
          <p:nvSpPr>
            <p:cNvPr id="29" name="矩形 28"/>
            <p:cNvSpPr/>
            <p:nvPr>
              <p:custDataLst>
                <p:tags r:id="rId22"/>
              </p:custDataLst>
            </p:nvPr>
          </p:nvSpPr>
          <p:spPr>
            <a:xfrm>
              <a:off x="363787" y="4224020"/>
              <a:ext cx="1757045" cy="937895"/>
            </a:xfrm>
            <a:prstGeom prst="rect">
              <a:avLst/>
            </a:prstGeom>
            <a:solidFill>
              <a:schemeClr val="accent4">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n-ea"/>
                  <a:cs typeface="华文楷体" panose="02010600040101010101" pitchFamily="2" charset="-122"/>
                </a:rPr>
                <a:t>架构对比改造</a:t>
              </a:r>
              <a:endParaRPr lang="zh-CN" altLang="en-US" sz="1400" dirty="0">
                <a:solidFill>
                  <a:schemeClr val="bg1"/>
                </a:solidFill>
                <a:latin typeface="+mn-ea"/>
                <a:cs typeface="华文楷体" panose="02010600040101010101" pitchFamily="2" charset="-122"/>
              </a:endParaRPr>
            </a:p>
          </p:txBody>
        </p:sp>
        <p:sp>
          <p:nvSpPr>
            <p:cNvPr id="30" name="矩形 29"/>
            <p:cNvSpPr/>
            <p:nvPr>
              <p:custDataLst>
                <p:tags r:id="rId23"/>
              </p:custDataLst>
            </p:nvPr>
          </p:nvSpPr>
          <p:spPr>
            <a:xfrm>
              <a:off x="2270057" y="4224020"/>
              <a:ext cx="1757045" cy="937895"/>
            </a:xfrm>
            <a:prstGeom prst="rect">
              <a:avLst/>
            </a:prstGeom>
            <a:solidFill>
              <a:schemeClr val="accent4">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n-ea"/>
                  <a:cs typeface="华文楷体" panose="02010600040101010101" pitchFamily="2" charset="-122"/>
                  <a:sym typeface="+mn-ea"/>
                </a:rPr>
                <a:t>基础功能对比改造</a:t>
              </a:r>
              <a:endParaRPr lang="zh-CN" altLang="en-US" sz="1400" dirty="0">
                <a:solidFill>
                  <a:schemeClr val="bg1"/>
                </a:solidFill>
                <a:latin typeface="+mn-ea"/>
                <a:cs typeface="华文楷体" panose="02010600040101010101" pitchFamily="2" charset="-122"/>
                <a:sym typeface="+mn-ea"/>
              </a:endParaRPr>
            </a:p>
          </p:txBody>
        </p:sp>
        <p:sp>
          <p:nvSpPr>
            <p:cNvPr id="31" name="矩形 30"/>
            <p:cNvSpPr/>
            <p:nvPr>
              <p:custDataLst>
                <p:tags r:id="rId24"/>
              </p:custDataLst>
            </p:nvPr>
          </p:nvSpPr>
          <p:spPr>
            <a:xfrm>
              <a:off x="4120515" y="4224020"/>
              <a:ext cx="1828800" cy="937895"/>
            </a:xfrm>
            <a:prstGeom prst="rect">
              <a:avLst/>
            </a:prstGeom>
            <a:solidFill>
              <a:schemeClr val="accent4">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n-ea"/>
                  <a:cs typeface="华文楷体" panose="02010600040101010101" pitchFamily="2" charset="-122"/>
                  <a:sym typeface="+mn-ea"/>
                </a:rPr>
                <a:t>函数与用法对比改造</a:t>
              </a:r>
              <a:endParaRPr lang="zh-CN" altLang="en-US" sz="1200" dirty="0">
                <a:solidFill>
                  <a:schemeClr val="bg1"/>
                </a:solidFill>
                <a:latin typeface="+mn-ea"/>
                <a:cs typeface="华文楷体" panose="02010600040101010101" pitchFamily="2" charset="-122"/>
                <a:sym typeface="+mn-ea"/>
              </a:endParaRPr>
            </a:p>
          </p:txBody>
        </p:sp>
        <p:sp>
          <p:nvSpPr>
            <p:cNvPr id="32" name="圆角矩形 31"/>
            <p:cNvSpPr/>
            <p:nvPr>
              <p:custDataLst>
                <p:tags r:id="rId25"/>
              </p:custDataLst>
            </p:nvPr>
          </p:nvSpPr>
          <p:spPr>
            <a:xfrm>
              <a:off x="5746750" y="1357630"/>
              <a:ext cx="775970" cy="2182495"/>
            </a:xfrm>
            <a:prstGeom prst="roundRect">
              <a:avLst/>
            </a:prstGeom>
            <a:solidFill>
              <a:schemeClr val="accent2"/>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b="1">
                  <a:latin typeface="+mn-ea"/>
                </a:rPr>
                <a:t>数据库改造</a:t>
              </a:r>
              <a:endParaRPr lang="zh-CN" altLang="en-US" b="1">
                <a:latin typeface="+mn-ea"/>
              </a:endParaRPr>
            </a:p>
          </p:txBody>
        </p:sp>
        <p:sp>
          <p:nvSpPr>
            <p:cNvPr id="33" name="矩形 32"/>
            <p:cNvSpPr/>
            <p:nvPr>
              <p:custDataLst>
                <p:tags r:id="rId26"/>
              </p:custDataLst>
            </p:nvPr>
          </p:nvSpPr>
          <p:spPr>
            <a:xfrm>
              <a:off x="309245" y="5248910"/>
              <a:ext cx="11522075" cy="988695"/>
            </a:xfrm>
            <a:prstGeom prst="rect">
              <a:avLst/>
            </a:prstGeom>
            <a:noFill/>
            <a:ln w="19050" cmpd="sng">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cs typeface="华文楷体" panose="02010600040101010101" pitchFamily="2" charset="-122"/>
              </a:endParaRPr>
            </a:p>
          </p:txBody>
        </p:sp>
        <p:sp>
          <p:nvSpPr>
            <p:cNvPr id="34" name="圆角矩形 33"/>
            <p:cNvSpPr/>
            <p:nvPr>
              <p:custDataLst>
                <p:tags r:id="rId27"/>
              </p:custDataLst>
            </p:nvPr>
          </p:nvSpPr>
          <p:spPr>
            <a:xfrm>
              <a:off x="443230" y="5345430"/>
              <a:ext cx="2144395" cy="786765"/>
            </a:xfrm>
            <a:prstGeom prst="roundRect">
              <a:avLst/>
            </a:prstGeom>
            <a:solidFill>
              <a:srgbClr val="7F7F7F"/>
            </a:solidFill>
            <a:ln w="28575" cmpd="sng">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1"/>
                  </a:solidFill>
                  <a:latin typeface="+mn-ea"/>
                </a:rPr>
                <a:t>功能测试</a:t>
              </a:r>
              <a:endParaRPr lang="zh-CN" altLang="en-US" b="1">
                <a:solidFill>
                  <a:schemeClr val="bg1"/>
                </a:solidFill>
                <a:latin typeface="+mn-ea"/>
              </a:endParaRPr>
            </a:p>
          </p:txBody>
        </p:sp>
        <p:sp>
          <p:nvSpPr>
            <p:cNvPr id="35" name="圆角矩形 34"/>
            <p:cNvSpPr/>
            <p:nvPr>
              <p:custDataLst>
                <p:tags r:id="rId28"/>
              </p:custDataLst>
            </p:nvPr>
          </p:nvSpPr>
          <p:spPr>
            <a:xfrm>
              <a:off x="2687955" y="5347335"/>
              <a:ext cx="2089150" cy="786765"/>
            </a:xfrm>
            <a:prstGeom prst="roundRect">
              <a:avLst/>
            </a:prstGeom>
            <a:solidFill>
              <a:srgbClr val="7F7F7F"/>
            </a:solidFill>
            <a:ln w="28575" cmpd="sng">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b="1">
                  <a:solidFill>
                    <a:schemeClr val="bg1"/>
                  </a:solidFill>
                  <a:latin typeface="+mn-ea"/>
                </a:rPr>
                <a:t>压力测试</a:t>
              </a:r>
              <a:endParaRPr lang="zh-CN" altLang="en-US" b="1">
                <a:solidFill>
                  <a:schemeClr val="bg1"/>
                </a:solidFill>
                <a:latin typeface="+mn-ea"/>
              </a:endParaRPr>
            </a:p>
          </p:txBody>
        </p:sp>
        <p:sp>
          <p:nvSpPr>
            <p:cNvPr id="37" name="圆角矩形 36"/>
            <p:cNvSpPr/>
            <p:nvPr>
              <p:custDataLst>
                <p:tags r:id="rId29"/>
              </p:custDataLst>
            </p:nvPr>
          </p:nvSpPr>
          <p:spPr>
            <a:xfrm>
              <a:off x="4777105" y="5347335"/>
              <a:ext cx="2279650" cy="786765"/>
            </a:xfrm>
            <a:prstGeom prst="roundRect">
              <a:avLst/>
            </a:prstGeom>
            <a:solidFill>
              <a:srgbClr val="7F7F7F"/>
            </a:solidFill>
            <a:ln w="28575" cmpd="sng">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b="1">
                  <a:solidFill>
                    <a:schemeClr val="bg1"/>
                  </a:solidFill>
                  <a:latin typeface="+mn-ea"/>
                </a:rPr>
                <a:t>系统并行</a:t>
              </a:r>
              <a:endParaRPr lang="zh-CN" altLang="en-US" b="1">
                <a:solidFill>
                  <a:schemeClr val="bg1"/>
                </a:solidFill>
                <a:latin typeface="+mn-ea"/>
              </a:endParaRPr>
            </a:p>
          </p:txBody>
        </p:sp>
        <p:sp>
          <p:nvSpPr>
            <p:cNvPr id="38" name="圆角矩形 37"/>
            <p:cNvSpPr/>
            <p:nvPr>
              <p:custDataLst>
                <p:tags r:id="rId30"/>
              </p:custDataLst>
            </p:nvPr>
          </p:nvSpPr>
          <p:spPr>
            <a:xfrm>
              <a:off x="9385935" y="5368925"/>
              <a:ext cx="2261235" cy="764540"/>
            </a:xfrm>
            <a:prstGeom prst="roundRect">
              <a:avLst/>
            </a:prstGeom>
            <a:solidFill>
              <a:srgbClr val="7F7F7F"/>
            </a:solidFill>
            <a:ln w="28575" cmpd="sng">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1"/>
                  </a:solidFill>
                  <a:latin typeface="+mn-ea"/>
                </a:rPr>
                <a:t>割接上线/回退</a:t>
              </a:r>
              <a:endParaRPr lang="zh-CN" altLang="en-US" b="1">
                <a:solidFill>
                  <a:schemeClr val="tx1"/>
                </a:solidFill>
                <a:latin typeface="+mn-ea"/>
              </a:endParaRPr>
            </a:p>
          </p:txBody>
        </p:sp>
        <p:sp>
          <p:nvSpPr>
            <p:cNvPr id="39" name="圆角矩形 38"/>
            <p:cNvSpPr/>
            <p:nvPr>
              <p:custDataLst>
                <p:tags r:id="rId31"/>
              </p:custDataLst>
            </p:nvPr>
          </p:nvSpPr>
          <p:spPr>
            <a:xfrm>
              <a:off x="7143115" y="5347335"/>
              <a:ext cx="2242820" cy="786765"/>
            </a:xfrm>
            <a:prstGeom prst="roundRect">
              <a:avLst/>
            </a:prstGeom>
            <a:solidFill>
              <a:srgbClr val="7F7F7F"/>
            </a:solidFill>
            <a:ln w="28575" cmpd="sng">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b="1">
                  <a:solidFill>
                    <a:schemeClr val="bg1"/>
                  </a:solidFill>
                  <a:latin typeface="+mn-ea"/>
                </a:rPr>
                <a:t>模拟割接</a:t>
              </a:r>
              <a:endParaRPr lang="zh-CN" altLang="en-US" b="1">
                <a:solidFill>
                  <a:schemeClr val="bg1"/>
                </a:solidFill>
                <a:latin typeface="+mn-ea"/>
              </a:endParaRPr>
            </a:p>
          </p:txBody>
        </p:sp>
        <p:sp>
          <p:nvSpPr>
            <p:cNvPr id="45" name="矩形 44"/>
            <p:cNvSpPr/>
            <p:nvPr>
              <p:custDataLst>
                <p:tags r:id="rId32"/>
              </p:custDataLst>
            </p:nvPr>
          </p:nvSpPr>
          <p:spPr>
            <a:xfrm>
              <a:off x="6045200" y="4224020"/>
              <a:ext cx="1818640" cy="937895"/>
            </a:xfrm>
            <a:prstGeom prst="rect">
              <a:avLst/>
            </a:prstGeom>
            <a:solidFill>
              <a:schemeClr val="accent4">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n-ea"/>
                  <a:cs typeface="华文楷体" panose="02010600040101010101" pitchFamily="2" charset="-122"/>
                  <a:sym typeface="+mn-ea"/>
                </a:rPr>
                <a:t>兼容包能力对比改造</a:t>
              </a:r>
              <a:endParaRPr lang="zh-CN" altLang="en-US" sz="1400" dirty="0">
                <a:solidFill>
                  <a:schemeClr val="bg1"/>
                </a:solidFill>
                <a:latin typeface="+mn-ea"/>
                <a:cs typeface="华文楷体" panose="02010600040101010101" pitchFamily="2" charset="-122"/>
                <a:sym typeface="+mn-ea"/>
              </a:endParaRPr>
            </a:p>
          </p:txBody>
        </p:sp>
        <p:sp>
          <p:nvSpPr>
            <p:cNvPr id="49" name="矩形 48"/>
            <p:cNvSpPr/>
            <p:nvPr>
              <p:custDataLst>
                <p:tags r:id="rId33"/>
              </p:custDataLst>
            </p:nvPr>
          </p:nvSpPr>
          <p:spPr>
            <a:xfrm>
              <a:off x="8054272" y="4224020"/>
              <a:ext cx="1757045" cy="937895"/>
            </a:xfrm>
            <a:prstGeom prst="rect">
              <a:avLst/>
            </a:prstGeom>
            <a:solidFill>
              <a:schemeClr val="accent4">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solidFill>
                    <a:schemeClr val="bg1"/>
                  </a:solidFill>
                  <a:latin typeface="+mn-ea"/>
                </a:rPr>
                <a:t>应用评估</a:t>
              </a:r>
              <a:endParaRPr lang="zh-CN" altLang="en-US" b="1" dirty="0">
                <a:solidFill>
                  <a:schemeClr val="bg1"/>
                </a:solidFill>
                <a:latin typeface="+mn-ea"/>
                <a:sym typeface="+mn-ea"/>
              </a:endParaRPr>
            </a:p>
          </p:txBody>
        </p:sp>
        <p:sp>
          <p:nvSpPr>
            <p:cNvPr id="52" name="矩形 51"/>
            <p:cNvSpPr/>
            <p:nvPr>
              <p:custDataLst>
                <p:tags r:id="rId34"/>
              </p:custDataLst>
            </p:nvPr>
          </p:nvSpPr>
          <p:spPr>
            <a:xfrm>
              <a:off x="9928473" y="4224021"/>
              <a:ext cx="1852681" cy="981710"/>
            </a:xfrm>
            <a:prstGeom prst="rect">
              <a:avLst/>
            </a:prstGeom>
            <a:solidFill>
              <a:schemeClr val="accent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solidFill>
                    <a:schemeClr val="bg1"/>
                  </a:solidFill>
                  <a:latin typeface="+mn-ea"/>
                </a:rPr>
                <a:t>应用改造</a:t>
              </a:r>
              <a:endParaRPr lang="zh-CN" altLang="en-US" b="1" dirty="0">
                <a:solidFill>
                  <a:schemeClr val="bg1"/>
                </a:solidFill>
                <a:latin typeface="+mn-ea"/>
                <a:sym typeface="+mn-ea"/>
              </a:endParaRPr>
            </a:p>
          </p:txBody>
        </p:sp>
      </p:grpSp>
      <p:sp>
        <p:nvSpPr>
          <p:cNvPr id="4" name="标题 1"/>
          <p:cNvSpPr txBox="1"/>
          <p:nvPr/>
        </p:nvSpPr>
        <p:spPr>
          <a:xfrm>
            <a:off x="493395" y="364490"/>
            <a:ext cx="9474835" cy="3441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err="1">
                <a:solidFill>
                  <a:schemeClr val="accent2"/>
                </a:solidFill>
                <a:latin typeface="+mn-ea"/>
                <a:ea typeface="+mn-ea"/>
                <a:sym typeface="+mn-ea"/>
              </a:rPr>
              <a:t>迁移替换方案：</a:t>
            </a:r>
            <a:r>
              <a:rPr lang="en-US" altLang="zh-CN" sz="3200" b="1" dirty="0">
                <a:solidFill>
                  <a:schemeClr val="accent2"/>
                </a:solidFill>
                <a:latin typeface="+mn-ea"/>
                <a:ea typeface="+mn-ea"/>
                <a:sym typeface="+mn-ea"/>
              </a:rPr>
              <a:t>Oracle-</a:t>
            </a:r>
            <a:r>
              <a:rPr lang="en-US" altLang="zh-CN" sz="3200" b="1" dirty="0" err="1">
                <a:solidFill>
                  <a:schemeClr val="accent2"/>
                </a:solidFill>
                <a:latin typeface="+mn-ea"/>
                <a:ea typeface="+mn-ea"/>
                <a:sym typeface="+mn-ea"/>
              </a:rPr>
              <a:t>GreatDB </a:t>
            </a:r>
            <a:endParaRPr lang="zh-CN" altLang="en-US" sz="3200" b="1" dirty="0">
              <a:solidFill>
                <a:schemeClr val="accent2"/>
              </a:solidFill>
              <a:latin typeface="+mn-ea"/>
              <a:ea typeface="+mn-ea"/>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03860" y="238760"/>
            <a:ext cx="8218805" cy="583565"/>
          </a:xfrm>
          <a:prstGeom prst="rect">
            <a:avLst/>
          </a:prstGeom>
          <a:noFill/>
        </p:spPr>
        <p:txBody>
          <a:bodyPr wrap="square" rtlCol="0" anchor="t">
            <a:spAutoFit/>
          </a:bodyPr>
          <a:lstStyle/>
          <a:p>
            <a:r>
              <a:rPr lang="zh-CN" altLang="en-US" sz="3200" b="1" dirty="0">
                <a:solidFill>
                  <a:schemeClr val="accent2"/>
                </a:solidFill>
                <a:latin typeface="宋体" panose="02010600030101010101" pitchFamily="2" charset="-122"/>
                <a:ea typeface="+mj-ea"/>
                <a:cs typeface="+mj-cs"/>
                <a:sym typeface="+mn-ea"/>
              </a:rPr>
              <a:t>运营商业务支撑系统核心项目替换挑战点</a:t>
            </a:r>
            <a:endParaRPr lang="zh-CN" altLang="en-US" sz="3200" b="1" dirty="0">
              <a:solidFill>
                <a:schemeClr val="accent2"/>
              </a:solidFill>
              <a:latin typeface="宋体" panose="02010600030101010101" pitchFamily="2" charset="-122"/>
              <a:ea typeface="+mj-ea"/>
              <a:cs typeface="+mj-cs"/>
              <a:sym typeface="+mn-ea"/>
            </a:endParaRPr>
          </a:p>
        </p:txBody>
      </p:sp>
      <p:sp>
        <p:nvSpPr>
          <p:cNvPr id="3" name="圆角矩形 2"/>
          <p:cNvSpPr/>
          <p:nvPr/>
        </p:nvSpPr>
        <p:spPr>
          <a:xfrm>
            <a:off x="476250" y="1177290"/>
            <a:ext cx="2734945" cy="637540"/>
          </a:xfrm>
          <a:prstGeom prst="roundRect">
            <a:avLst/>
          </a:prstGeom>
          <a:solidFill>
            <a:srgbClr val="F1800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dirty="0">
                <a:latin typeface="宋体" panose="02010600030101010101" pitchFamily="2" charset="-122"/>
              </a:rPr>
              <a:t>时间紧</a:t>
            </a:r>
            <a:endParaRPr lang="zh-CN" altLang="en-US" b="1" dirty="0">
              <a:latin typeface="宋体" panose="02010600030101010101" pitchFamily="2" charset="-122"/>
            </a:endParaRPr>
          </a:p>
        </p:txBody>
      </p:sp>
      <p:sp>
        <p:nvSpPr>
          <p:cNvPr id="4" name="圆角矩形 3"/>
          <p:cNvSpPr/>
          <p:nvPr>
            <p:custDataLst>
              <p:tags r:id="rId2"/>
            </p:custDataLst>
          </p:nvPr>
        </p:nvSpPr>
        <p:spPr>
          <a:xfrm>
            <a:off x="476250" y="2018665"/>
            <a:ext cx="2734945" cy="637540"/>
          </a:xfrm>
          <a:prstGeom prst="roundRect">
            <a:avLst/>
          </a:prstGeom>
          <a:solidFill>
            <a:srgbClr val="F1800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dirty="0">
                <a:latin typeface="宋体" panose="02010600030101010101" pitchFamily="2" charset="-122"/>
              </a:rPr>
              <a:t>业务重要</a:t>
            </a:r>
            <a:endParaRPr lang="zh-CN" altLang="en-US" b="1" dirty="0">
              <a:latin typeface="宋体" panose="02010600030101010101" pitchFamily="2" charset="-122"/>
            </a:endParaRPr>
          </a:p>
        </p:txBody>
      </p:sp>
      <p:sp>
        <p:nvSpPr>
          <p:cNvPr id="5" name="圆角矩形 4"/>
          <p:cNvSpPr/>
          <p:nvPr>
            <p:custDataLst>
              <p:tags r:id="rId3"/>
            </p:custDataLst>
          </p:nvPr>
        </p:nvSpPr>
        <p:spPr>
          <a:xfrm>
            <a:off x="476250" y="2945130"/>
            <a:ext cx="2734945" cy="637540"/>
          </a:xfrm>
          <a:prstGeom prst="roundRect">
            <a:avLst/>
          </a:prstGeom>
          <a:solidFill>
            <a:srgbClr val="F1800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dirty="0">
                <a:latin typeface="宋体" panose="02010600030101010101" pitchFamily="2" charset="-122"/>
              </a:rPr>
              <a:t>异构种类多</a:t>
            </a:r>
            <a:endParaRPr lang="zh-CN" altLang="en-US" b="1" dirty="0">
              <a:latin typeface="宋体" panose="02010600030101010101" pitchFamily="2" charset="-122"/>
            </a:endParaRPr>
          </a:p>
        </p:txBody>
      </p:sp>
      <p:sp>
        <p:nvSpPr>
          <p:cNvPr id="6" name="圆角矩形 5"/>
          <p:cNvSpPr/>
          <p:nvPr>
            <p:custDataLst>
              <p:tags r:id="rId4"/>
            </p:custDataLst>
          </p:nvPr>
        </p:nvSpPr>
        <p:spPr>
          <a:xfrm>
            <a:off x="476250" y="3871595"/>
            <a:ext cx="2734945" cy="637540"/>
          </a:xfrm>
          <a:prstGeom prst="roundRect">
            <a:avLst/>
          </a:prstGeom>
          <a:solidFill>
            <a:srgbClr val="F1800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dirty="0">
                <a:latin typeface="宋体" panose="02010600030101010101" pitchFamily="2" charset="-122"/>
              </a:rPr>
              <a:t>迁移要求高</a:t>
            </a:r>
            <a:endParaRPr lang="zh-CN" altLang="en-US" b="1" dirty="0">
              <a:latin typeface="宋体" panose="02010600030101010101" pitchFamily="2" charset="-122"/>
            </a:endParaRPr>
          </a:p>
        </p:txBody>
      </p:sp>
      <p:sp>
        <p:nvSpPr>
          <p:cNvPr id="7" name="圆角矩形 6"/>
          <p:cNvSpPr/>
          <p:nvPr>
            <p:custDataLst>
              <p:tags r:id="rId5"/>
            </p:custDataLst>
          </p:nvPr>
        </p:nvSpPr>
        <p:spPr>
          <a:xfrm>
            <a:off x="476250" y="4798060"/>
            <a:ext cx="2734945" cy="637540"/>
          </a:xfrm>
          <a:prstGeom prst="roundRect">
            <a:avLst/>
          </a:prstGeom>
          <a:solidFill>
            <a:srgbClr val="F1800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zh-CN" altLang="en-US" b="1" dirty="0">
                <a:latin typeface="宋体" panose="02010600030101010101" pitchFamily="2" charset="-122"/>
              </a:rPr>
              <a:t>场景要求复杂</a:t>
            </a:r>
            <a:endParaRPr lang="zh-CN" altLang="en-US" b="1" dirty="0">
              <a:latin typeface="宋体" panose="02010600030101010101" pitchFamily="2" charset="-122"/>
            </a:endParaRPr>
          </a:p>
        </p:txBody>
      </p:sp>
      <p:sp>
        <p:nvSpPr>
          <p:cNvPr id="13" name="文本框 12"/>
          <p:cNvSpPr txBox="1"/>
          <p:nvPr/>
        </p:nvSpPr>
        <p:spPr>
          <a:xfrm>
            <a:off x="3554730" y="1329690"/>
            <a:ext cx="6073775" cy="368300"/>
          </a:xfrm>
          <a:prstGeom prst="rect">
            <a:avLst/>
          </a:prstGeom>
          <a:solidFill>
            <a:schemeClr val="accent2">
              <a:lumMod val="40000"/>
              <a:lumOff val="60000"/>
            </a:schemeClr>
          </a:solidFill>
        </p:spPr>
        <p:txBody>
          <a:bodyPr wrap="square" rtlCol="0">
            <a:spAutoFit/>
          </a:bodyPr>
          <a:lstStyle/>
          <a:p>
            <a:r>
              <a:rPr lang="zh-CN" altLang="en-US" dirty="0">
                <a:latin typeface="宋体" panose="02010600030101010101" pitchFamily="2" charset="-122"/>
              </a:rPr>
              <a:t>业务开发测试周期</a:t>
            </a:r>
            <a:r>
              <a:rPr lang="en-US" altLang="zh-CN" dirty="0">
                <a:latin typeface="宋体" panose="02010600030101010101" pitchFamily="2" charset="-122"/>
              </a:rPr>
              <a:t>6</a:t>
            </a:r>
            <a:r>
              <a:rPr lang="zh-CN" altLang="en-US" dirty="0">
                <a:latin typeface="宋体" panose="02010600030101010101" pitchFamily="2" charset="-122"/>
              </a:rPr>
              <a:t>个月，业务割接影响范围不超过</a:t>
            </a:r>
            <a:r>
              <a:rPr lang="en-US" altLang="zh-CN" dirty="0">
                <a:latin typeface="宋体" panose="02010600030101010101" pitchFamily="2" charset="-122"/>
              </a:rPr>
              <a:t>5</a:t>
            </a:r>
            <a:r>
              <a:rPr lang="zh-CN" altLang="en-US" dirty="0">
                <a:latin typeface="宋体" panose="02010600030101010101" pitchFamily="2" charset="-122"/>
              </a:rPr>
              <a:t>分钟</a:t>
            </a:r>
            <a:endParaRPr lang="zh-CN" altLang="en-US" dirty="0">
              <a:latin typeface="宋体" panose="02010600030101010101" pitchFamily="2" charset="-122"/>
            </a:endParaRPr>
          </a:p>
        </p:txBody>
      </p:sp>
      <p:sp>
        <p:nvSpPr>
          <p:cNvPr id="14" name="文本框 13"/>
          <p:cNvSpPr txBox="1"/>
          <p:nvPr>
            <p:custDataLst>
              <p:tags r:id="rId6"/>
            </p:custDataLst>
          </p:nvPr>
        </p:nvSpPr>
        <p:spPr>
          <a:xfrm>
            <a:off x="3554730" y="2182495"/>
            <a:ext cx="4463415" cy="368300"/>
          </a:xfrm>
          <a:prstGeom prst="rect">
            <a:avLst/>
          </a:prstGeom>
          <a:solidFill>
            <a:schemeClr val="accent2">
              <a:lumMod val="40000"/>
              <a:lumOff val="60000"/>
            </a:schemeClr>
          </a:solidFill>
        </p:spPr>
        <p:txBody>
          <a:bodyPr wrap="square" rtlCol="0">
            <a:spAutoFit/>
          </a:bodyPr>
          <a:lstStyle/>
          <a:p>
            <a:r>
              <a:rPr lang="zh-CN" altLang="en-US" dirty="0">
                <a:latin typeface="宋体" panose="02010600030101010101" pitchFamily="2" charset="-122"/>
              </a:rPr>
              <a:t>业务覆盖全国</a:t>
            </a:r>
            <a:r>
              <a:rPr lang="en-US" altLang="zh-CN" dirty="0">
                <a:latin typeface="宋体" panose="02010600030101010101" pitchFamily="2" charset="-122"/>
              </a:rPr>
              <a:t>31</a:t>
            </a:r>
            <a:r>
              <a:rPr lang="zh-CN" altLang="en-US" dirty="0">
                <a:latin typeface="宋体" panose="02010600030101010101" pitchFamily="2" charset="-122"/>
              </a:rPr>
              <a:t>网</a:t>
            </a:r>
            <a:r>
              <a:rPr lang="zh-CN" dirty="0">
                <a:latin typeface="宋体" panose="02010600030101010101" pitchFamily="2" charset="-122"/>
                <a:sym typeface="+mn-ea"/>
              </a:rPr>
              <a:t>省的重要</a:t>
            </a:r>
            <a:r>
              <a:rPr lang="zh-CN" altLang="en-US" dirty="0">
                <a:latin typeface="宋体" panose="02010600030101010101" pitchFamily="2" charset="-122"/>
                <a:sym typeface="+mn-ea"/>
              </a:rPr>
              <a:t>系统，40+平台</a:t>
            </a:r>
            <a:endParaRPr lang="zh-CN" altLang="en-US" dirty="0">
              <a:latin typeface="宋体" panose="02010600030101010101" pitchFamily="2" charset="-122"/>
              <a:sym typeface="+mn-ea"/>
            </a:endParaRPr>
          </a:p>
        </p:txBody>
      </p:sp>
      <p:sp>
        <p:nvSpPr>
          <p:cNvPr id="15" name="文本框 14"/>
          <p:cNvSpPr txBox="1"/>
          <p:nvPr>
            <p:custDataLst>
              <p:tags r:id="rId7"/>
            </p:custDataLst>
          </p:nvPr>
        </p:nvSpPr>
        <p:spPr>
          <a:xfrm>
            <a:off x="3554730" y="2971800"/>
            <a:ext cx="7364095" cy="645160"/>
          </a:xfrm>
          <a:prstGeom prst="rect">
            <a:avLst/>
          </a:prstGeom>
          <a:solidFill>
            <a:schemeClr val="accent2">
              <a:lumMod val="40000"/>
              <a:lumOff val="60000"/>
            </a:schemeClr>
          </a:solidFill>
        </p:spPr>
        <p:txBody>
          <a:bodyPr wrap="square" rtlCol="0">
            <a:spAutoFit/>
          </a:bodyPr>
          <a:lstStyle/>
          <a:p>
            <a:r>
              <a:rPr lang="zh-CN" dirty="0">
                <a:latin typeface="宋体" panose="02010600030101010101" pitchFamily="2" charset="-122"/>
              </a:rPr>
              <a:t>含多种数据库</a:t>
            </a:r>
            <a:r>
              <a:rPr lang="en-US" altLang="zh-CN" dirty="0">
                <a:latin typeface="宋体" panose="02010600030101010101" pitchFamily="2" charset="-122"/>
              </a:rPr>
              <a:t>Oracle</a:t>
            </a:r>
            <a:r>
              <a:rPr lang="zh-CN" altLang="en-US" dirty="0">
                <a:latin typeface="宋体" panose="02010600030101010101" pitchFamily="2" charset="-122"/>
              </a:rPr>
              <a:t>、</a:t>
            </a:r>
            <a:r>
              <a:rPr lang="en-US" altLang="zh-CN" dirty="0">
                <a:latin typeface="宋体" panose="02010600030101010101" pitchFamily="2" charset="-122"/>
              </a:rPr>
              <a:t>MySQL</a:t>
            </a:r>
            <a:r>
              <a:rPr lang="zh-CN" altLang="en-US" dirty="0">
                <a:latin typeface="宋体" panose="02010600030101010101" pitchFamily="2" charset="-122"/>
              </a:rPr>
              <a:t>、</a:t>
            </a:r>
            <a:r>
              <a:rPr lang="en-US" altLang="zh-CN" dirty="0">
                <a:latin typeface="宋体" panose="02010600030101010101" pitchFamily="2" charset="-122"/>
                <a:sym typeface="+mn-ea"/>
              </a:rPr>
              <a:t>PostgreSQL</a:t>
            </a:r>
            <a:r>
              <a:rPr lang="zh-CN" altLang="en-US" dirty="0">
                <a:latin typeface="宋体" panose="02010600030101010101" pitchFamily="2" charset="-122"/>
              </a:rPr>
              <a:t>，数据量庞大，最大单库</a:t>
            </a:r>
            <a:r>
              <a:rPr lang="en-US" altLang="zh-CN" dirty="0">
                <a:latin typeface="宋体" panose="02010600030101010101" pitchFamily="2" charset="-122"/>
              </a:rPr>
              <a:t>70T</a:t>
            </a:r>
            <a:r>
              <a:rPr lang="zh-CN" altLang="en-US" dirty="0">
                <a:latin typeface="宋体" panose="02010600030101010101" pitchFamily="2" charset="-122"/>
              </a:rPr>
              <a:t>，迁移校验准确</a:t>
            </a:r>
            <a:endParaRPr lang="zh-CN" altLang="en-US" dirty="0">
              <a:latin typeface="宋体" panose="02010600030101010101" pitchFamily="2" charset="-122"/>
            </a:endParaRPr>
          </a:p>
        </p:txBody>
      </p:sp>
      <p:sp>
        <p:nvSpPr>
          <p:cNvPr id="16" name="文本框 15"/>
          <p:cNvSpPr txBox="1"/>
          <p:nvPr>
            <p:custDataLst>
              <p:tags r:id="rId8"/>
            </p:custDataLst>
          </p:nvPr>
        </p:nvSpPr>
        <p:spPr>
          <a:xfrm>
            <a:off x="3554730" y="4006215"/>
            <a:ext cx="5817870" cy="368300"/>
          </a:xfrm>
          <a:prstGeom prst="rect">
            <a:avLst/>
          </a:prstGeom>
          <a:solidFill>
            <a:schemeClr val="accent2">
              <a:lumMod val="40000"/>
              <a:lumOff val="60000"/>
            </a:schemeClr>
          </a:solidFill>
        </p:spPr>
        <p:txBody>
          <a:bodyPr wrap="square" rtlCol="0">
            <a:spAutoFit/>
          </a:bodyPr>
          <a:lstStyle/>
          <a:p>
            <a:r>
              <a:rPr lang="zh-CN" dirty="0">
                <a:latin typeface="宋体" panose="02010600030101010101" pitchFamily="2" charset="-122"/>
              </a:rPr>
              <a:t>对迁移效率、评估要求、回流要求、校验时长等要求高</a:t>
            </a:r>
            <a:endParaRPr lang="zh-CN" dirty="0">
              <a:latin typeface="宋体" panose="02010600030101010101" pitchFamily="2" charset="-122"/>
            </a:endParaRPr>
          </a:p>
        </p:txBody>
      </p:sp>
      <p:sp>
        <p:nvSpPr>
          <p:cNvPr id="17" name="文本框 16"/>
          <p:cNvSpPr txBox="1"/>
          <p:nvPr>
            <p:custDataLst>
              <p:tags r:id="rId9"/>
            </p:custDataLst>
          </p:nvPr>
        </p:nvSpPr>
        <p:spPr>
          <a:xfrm>
            <a:off x="3554730" y="4933950"/>
            <a:ext cx="6944360" cy="368300"/>
          </a:xfrm>
          <a:prstGeom prst="rect">
            <a:avLst/>
          </a:prstGeom>
          <a:solidFill>
            <a:schemeClr val="accent2">
              <a:lumMod val="40000"/>
              <a:lumOff val="60000"/>
            </a:schemeClr>
          </a:solidFill>
        </p:spPr>
        <p:txBody>
          <a:bodyPr wrap="square" rtlCol="0">
            <a:spAutoFit/>
          </a:bodyPr>
          <a:lstStyle/>
          <a:p>
            <a:r>
              <a:rPr lang="zh-CN" altLang="en-US" dirty="0">
                <a:latin typeface="宋体" panose="02010600030101010101" pitchFamily="2" charset="-122"/>
              </a:rPr>
              <a:t>包含</a:t>
            </a:r>
            <a:r>
              <a:rPr lang="en-US" altLang="zh-CN" dirty="0">
                <a:latin typeface="宋体" panose="02010600030101010101" pitchFamily="2" charset="-122"/>
              </a:rPr>
              <a:t>OLAP+OLTP</a:t>
            </a:r>
            <a:r>
              <a:rPr lang="zh-CN" altLang="en-US" dirty="0">
                <a:latin typeface="宋体" panose="02010600030101010101" pitchFamily="2" charset="-122"/>
              </a:rPr>
              <a:t>型场景，涵盖大量的月结出账结算、</a:t>
            </a:r>
            <a:r>
              <a:rPr lang="en-US" altLang="zh-CN" dirty="0">
                <a:latin typeface="宋体" panose="02010600030101010101" pitchFamily="2" charset="-122"/>
              </a:rPr>
              <a:t>AP+TP</a:t>
            </a:r>
            <a:r>
              <a:rPr lang="zh-CN" altLang="en-US" dirty="0">
                <a:latin typeface="宋体" panose="02010600030101010101" pitchFamily="2" charset="-122"/>
              </a:rPr>
              <a:t>时间要求</a:t>
            </a:r>
            <a:endParaRPr lang="zh-CN" altLang="en-US" dirty="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59474" y="421200"/>
            <a:ext cx="10515600" cy="344170"/>
          </a:xfrm>
        </p:spPr>
        <p:txBody>
          <a:bodyPr/>
          <a:lstStyle/>
          <a:p>
            <a:r>
              <a:rPr lang="zh-CN" altLang="en-US" sz="3200" b="1" dirty="0">
                <a:solidFill>
                  <a:schemeClr val="accent2"/>
                </a:solidFill>
                <a:sym typeface="+mn-ea"/>
              </a:rPr>
              <a:t>运营商业务支撑系统系统总体架构图</a:t>
            </a:r>
            <a:endParaRPr lang="zh-CN" altLang="en-US" sz="3200" b="1" dirty="0">
              <a:solidFill>
                <a:schemeClr val="accent2"/>
              </a:solidFill>
              <a:sym typeface="+mn-ea"/>
            </a:endParaRPr>
          </a:p>
        </p:txBody>
      </p:sp>
      <p:grpSp>
        <p:nvGrpSpPr>
          <p:cNvPr id="4" name="组合 3"/>
          <p:cNvGrpSpPr/>
          <p:nvPr/>
        </p:nvGrpSpPr>
        <p:grpSpPr>
          <a:xfrm>
            <a:off x="673768" y="1223216"/>
            <a:ext cx="10983960" cy="4411567"/>
            <a:chOff x="86995" y="913130"/>
            <a:chExt cx="11929110" cy="5102860"/>
          </a:xfrm>
        </p:grpSpPr>
        <p:sp>
          <p:nvSpPr>
            <p:cNvPr id="21" name="矩形 20"/>
            <p:cNvSpPr/>
            <p:nvPr/>
          </p:nvSpPr>
          <p:spPr>
            <a:xfrm>
              <a:off x="86995" y="3131820"/>
              <a:ext cx="5384800" cy="2884170"/>
            </a:xfrm>
            <a:prstGeom prst="rect">
              <a:avLst/>
            </a:prstGeom>
            <a:solidFill>
              <a:schemeClr val="bg1">
                <a:alpha val="0"/>
              </a:schemeClr>
            </a:solidFill>
            <a:ln w="12700" cmpd="sng">
              <a:solidFill>
                <a:schemeClr val="bg1">
                  <a:lumMod val="8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3" name="圆柱形 2"/>
            <p:cNvSpPr/>
            <p:nvPr/>
          </p:nvSpPr>
          <p:spPr>
            <a:xfrm>
              <a:off x="281940" y="3276600"/>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23" name="圆柱形 22"/>
            <p:cNvSpPr/>
            <p:nvPr>
              <p:custDataLst>
                <p:tags r:id="rId2"/>
              </p:custDataLst>
            </p:nvPr>
          </p:nvSpPr>
          <p:spPr>
            <a:xfrm>
              <a:off x="1648460" y="328739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25" name="圆柱形 24"/>
            <p:cNvSpPr/>
            <p:nvPr>
              <p:custDataLst>
                <p:tags r:id="rId3"/>
              </p:custDataLst>
            </p:nvPr>
          </p:nvSpPr>
          <p:spPr>
            <a:xfrm>
              <a:off x="2955290" y="328739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27" name="圆柱形 26"/>
            <p:cNvSpPr/>
            <p:nvPr>
              <p:custDataLst>
                <p:tags r:id="rId4"/>
              </p:custDataLst>
            </p:nvPr>
          </p:nvSpPr>
          <p:spPr>
            <a:xfrm>
              <a:off x="4262120" y="328739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29" name="圆柱形 28"/>
            <p:cNvSpPr/>
            <p:nvPr>
              <p:custDataLst>
                <p:tags r:id="rId5"/>
              </p:custDataLst>
            </p:nvPr>
          </p:nvSpPr>
          <p:spPr>
            <a:xfrm>
              <a:off x="248920" y="403923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31" name="圆柱形 30"/>
            <p:cNvSpPr/>
            <p:nvPr>
              <p:custDataLst>
                <p:tags r:id="rId6"/>
              </p:custDataLst>
            </p:nvPr>
          </p:nvSpPr>
          <p:spPr>
            <a:xfrm>
              <a:off x="248920" y="485711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32" name="圆柱形 31"/>
            <p:cNvSpPr/>
            <p:nvPr>
              <p:custDataLst>
                <p:tags r:id="rId7"/>
              </p:custDataLst>
            </p:nvPr>
          </p:nvSpPr>
          <p:spPr>
            <a:xfrm>
              <a:off x="1648460" y="403923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33" name="圆柱形 32"/>
            <p:cNvSpPr/>
            <p:nvPr>
              <p:custDataLst>
                <p:tags r:id="rId8"/>
              </p:custDataLst>
            </p:nvPr>
          </p:nvSpPr>
          <p:spPr>
            <a:xfrm>
              <a:off x="1648460" y="485711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34" name="圆柱形 33"/>
            <p:cNvSpPr/>
            <p:nvPr>
              <p:custDataLst>
                <p:tags r:id="rId9"/>
              </p:custDataLst>
            </p:nvPr>
          </p:nvSpPr>
          <p:spPr>
            <a:xfrm>
              <a:off x="2955290" y="403923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35" name="圆柱形 34"/>
            <p:cNvSpPr/>
            <p:nvPr>
              <p:custDataLst>
                <p:tags r:id="rId10"/>
              </p:custDataLst>
            </p:nvPr>
          </p:nvSpPr>
          <p:spPr>
            <a:xfrm>
              <a:off x="2955290" y="484568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36" name="圆柱形 35"/>
            <p:cNvSpPr/>
            <p:nvPr>
              <p:custDataLst>
                <p:tags r:id="rId11"/>
              </p:custDataLst>
            </p:nvPr>
          </p:nvSpPr>
          <p:spPr>
            <a:xfrm>
              <a:off x="4262120" y="4075430"/>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37" name="圆柱形 36"/>
            <p:cNvSpPr/>
            <p:nvPr>
              <p:custDataLst>
                <p:tags r:id="rId12"/>
              </p:custDataLst>
            </p:nvPr>
          </p:nvSpPr>
          <p:spPr>
            <a:xfrm>
              <a:off x="4262120" y="486346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38" name="圆角矩形 37"/>
            <p:cNvSpPr/>
            <p:nvPr/>
          </p:nvSpPr>
          <p:spPr>
            <a:xfrm>
              <a:off x="294005" y="5532120"/>
              <a:ext cx="5069840" cy="378460"/>
            </a:xfrm>
            <a:prstGeom prst="round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b="1" dirty="0">
                  <a:solidFill>
                    <a:schemeClr val="tx1"/>
                  </a:solidFill>
                  <a:latin typeface="宋体" panose="02010600030101010101" pitchFamily="2" charset="-122"/>
                </a:rPr>
                <a:t>分布式</a:t>
              </a:r>
              <a:r>
                <a:rPr lang="en-US" altLang="zh-CN" sz="1400" b="1" dirty="0" err="1">
                  <a:solidFill>
                    <a:schemeClr val="tx1"/>
                  </a:solidFill>
                  <a:latin typeface="宋体" panose="02010600030101010101" pitchFamily="2" charset="-122"/>
                </a:rPr>
                <a:t>GreatDB</a:t>
              </a:r>
              <a:r>
                <a:rPr lang="zh-CN" altLang="en-US" sz="1400" b="1" dirty="0">
                  <a:solidFill>
                    <a:schemeClr val="tx1"/>
                  </a:solidFill>
                  <a:latin typeface="宋体" panose="02010600030101010101" pitchFamily="2" charset="-122"/>
                </a:rPr>
                <a:t>集群</a:t>
              </a:r>
              <a:r>
                <a:rPr lang="en-US" altLang="zh-CN" sz="1400" b="1" dirty="0">
                  <a:solidFill>
                    <a:schemeClr val="tx1"/>
                  </a:solidFill>
                  <a:latin typeface="宋体" panose="02010600030101010101" pitchFamily="2" charset="-122"/>
                </a:rPr>
                <a:t>-A</a:t>
              </a:r>
              <a:r>
                <a:rPr lang="zh-CN" altLang="en-US" sz="1400" b="1" dirty="0">
                  <a:solidFill>
                    <a:schemeClr val="tx1"/>
                  </a:solidFill>
                  <a:latin typeface="宋体" panose="02010600030101010101" pitchFamily="2" charset="-122"/>
                </a:rPr>
                <a:t>机房</a:t>
              </a:r>
              <a:endParaRPr lang="zh-CN" altLang="en-US" sz="1400" b="1" dirty="0">
                <a:solidFill>
                  <a:schemeClr val="tx1"/>
                </a:solidFill>
                <a:latin typeface="宋体" panose="02010600030101010101" pitchFamily="2" charset="-122"/>
              </a:endParaRPr>
            </a:p>
          </p:txBody>
        </p:sp>
        <p:sp>
          <p:nvSpPr>
            <p:cNvPr id="39" name="矩形 38"/>
            <p:cNvSpPr/>
            <p:nvPr>
              <p:custDataLst>
                <p:tags r:id="rId13"/>
              </p:custDataLst>
            </p:nvPr>
          </p:nvSpPr>
          <p:spPr>
            <a:xfrm>
              <a:off x="6427470" y="3131820"/>
              <a:ext cx="5384800" cy="2884170"/>
            </a:xfrm>
            <a:prstGeom prst="rect">
              <a:avLst/>
            </a:prstGeom>
            <a:solidFill>
              <a:schemeClr val="bg1">
                <a:alpha val="0"/>
              </a:schemeClr>
            </a:solidFill>
            <a:ln w="12700" cmpd="sng">
              <a:solidFill>
                <a:schemeClr val="bg1">
                  <a:lumMod val="8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40" name="圆柱形 39"/>
            <p:cNvSpPr/>
            <p:nvPr>
              <p:custDataLst>
                <p:tags r:id="rId14"/>
              </p:custDataLst>
            </p:nvPr>
          </p:nvSpPr>
          <p:spPr>
            <a:xfrm>
              <a:off x="6622415" y="3276600"/>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41" name="圆柱形 40"/>
            <p:cNvSpPr/>
            <p:nvPr>
              <p:custDataLst>
                <p:tags r:id="rId15"/>
              </p:custDataLst>
            </p:nvPr>
          </p:nvSpPr>
          <p:spPr>
            <a:xfrm>
              <a:off x="7988935" y="328739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42" name="圆柱形 41"/>
            <p:cNvSpPr/>
            <p:nvPr>
              <p:custDataLst>
                <p:tags r:id="rId16"/>
              </p:custDataLst>
            </p:nvPr>
          </p:nvSpPr>
          <p:spPr>
            <a:xfrm>
              <a:off x="9295765" y="328739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43" name="圆柱形 42"/>
            <p:cNvSpPr/>
            <p:nvPr>
              <p:custDataLst>
                <p:tags r:id="rId17"/>
              </p:custDataLst>
            </p:nvPr>
          </p:nvSpPr>
          <p:spPr>
            <a:xfrm>
              <a:off x="10602595" y="328739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44" name="圆柱形 43"/>
            <p:cNvSpPr/>
            <p:nvPr>
              <p:custDataLst>
                <p:tags r:id="rId18"/>
              </p:custDataLst>
            </p:nvPr>
          </p:nvSpPr>
          <p:spPr>
            <a:xfrm>
              <a:off x="6589395" y="403923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45" name="圆柱形 44"/>
            <p:cNvSpPr/>
            <p:nvPr>
              <p:custDataLst>
                <p:tags r:id="rId19"/>
              </p:custDataLst>
            </p:nvPr>
          </p:nvSpPr>
          <p:spPr>
            <a:xfrm>
              <a:off x="6589395" y="485711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46" name="圆柱形 45"/>
            <p:cNvSpPr/>
            <p:nvPr>
              <p:custDataLst>
                <p:tags r:id="rId20"/>
              </p:custDataLst>
            </p:nvPr>
          </p:nvSpPr>
          <p:spPr>
            <a:xfrm>
              <a:off x="7988935" y="403923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47" name="圆柱形 46"/>
            <p:cNvSpPr/>
            <p:nvPr>
              <p:custDataLst>
                <p:tags r:id="rId21"/>
              </p:custDataLst>
            </p:nvPr>
          </p:nvSpPr>
          <p:spPr>
            <a:xfrm>
              <a:off x="7988935" y="485711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48" name="圆柱形 47"/>
            <p:cNvSpPr/>
            <p:nvPr>
              <p:custDataLst>
                <p:tags r:id="rId22"/>
              </p:custDataLst>
            </p:nvPr>
          </p:nvSpPr>
          <p:spPr>
            <a:xfrm>
              <a:off x="9295765" y="403923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49" name="圆柱形 48"/>
            <p:cNvSpPr/>
            <p:nvPr>
              <p:custDataLst>
                <p:tags r:id="rId23"/>
              </p:custDataLst>
            </p:nvPr>
          </p:nvSpPr>
          <p:spPr>
            <a:xfrm>
              <a:off x="9295765" y="484568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50" name="圆柱形 49"/>
            <p:cNvSpPr/>
            <p:nvPr>
              <p:custDataLst>
                <p:tags r:id="rId24"/>
              </p:custDataLst>
            </p:nvPr>
          </p:nvSpPr>
          <p:spPr>
            <a:xfrm>
              <a:off x="10602595" y="4075430"/>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51" name="圆柱形 50"/>
            <p:cNvSpPr/>
            <p:nvPr>
              <p:custDataLst>
                <p:tags r:id="rId25"/>
              </p:custDataLst>
            </p:nvPr>
          </p:nvSpPr>
          <p:spPr>
            <a:xfrm>
              <a:off x="10602595" y="486346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err="1">
                  <a:latin typeface="宋体" panose="02010600030101010101" pitchFamily="2" charset="-122"/>
                </a:rPr>
                <a:t>GreatDB</a:t>
              </a:r>
              <a:endParaRPr lang="en-US" altLang="zh-CN" sz="1400" dirty="0">
                <a:latin typeface="宋体" panose="02010600030101010101" pitchFamily="2" charset="-122"/>
              </a:endParaRPr>
            </a:p>
          </p:txBody>
        </p:sp>
        <p:sp>
          <p:nvSpPr>
            <p:cNvPr id="52" name="圆角矩形 51"/>
            <p:cNvSpPr/>
            <p:nvPr>
              <p:custDataLst>
                <p:tags r:id="rId26"/>
              </p:custDataLst>
            </p:nvPr>
          </p:nvSpPr>
          <p:spPr>
            <a:xfrm>
              <a:off x="6634480" y="5532120"/>
              <a:ext cx="5069840" cy="378460"/>
            </a:xfrm>
            <a:prstGeom prst="round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b="1" dirty="0">
                  <a:solidFill>
                    <a:schemeClr val="tx1"/>
                  </a:solidFill>
                  <a:latin typeface="宋体" panose="02010600030101010101" pitchFamily="2" charset="-122"/>
                </a:rPr>
                <a:t>分布式</a:t>
              </a:r>
              <a:r>
                <a:rPr lang="en-US" altLang="zh-CN" sz="1400" b="1" dirty="0" err="1">
                  <a:solidFill>
                    <a:schemeClr val="tx1"/>
                  </a:solidFill>
                  <a:latin typeface="宋体" panose="02010600030101010101" pitchFamily="2" charset="-122"/>
                </a:rPr>
                <a:t>GreatDB</a:t>
              </a:r>
              <a:r>
                <a:rPr lang="zh-CN" altLang="en-US" sz="1400" b="1" dirty="0">
                  <a:solidFill>
                    <a:schemeClr val="tx1"/>
                  </a:solidFill>
                  <a:latin typeface="宋体" panose="02010600030101010101" pitchFamily="2" charset="-122"/>
                </a:rPr>
                <a:t>集群</a:t>
              </a:r>
              <a:r>
                <a:rPr lang="en-US" altLang="zh-CN" sz="1400" b="1" dirty="0">
                  <a:solidFill>
                    <a:schemeClr val="tx1"/>
                  </a:solidFill>
                  <a:latin typeface="宋体" panose="02010600030101010101" pitchFamily="2" charset="-122"/>
                </a:rPr>
                <a:t>-B</a:t>
              </a:r>
              <a:r>
                <a:rPr lang="zh-CN" altLang="en-US" sz="1400" b="1" dirty="0">
                  <a:solidFill>
                    <a:schemeClr val="tx1"/>
                  </a:solidFill>
                  <a:latin typeface="宋体" panose="02010600030101010101" pitchFamily="2" charset="-122"/>
                </a:rPr>
                <a:t>机房</a:t>
              </a:r>
              <a:endParaRPr lang="zh-CN" altLang="en-US" sz="1400" b="1" dirty="0">
                <a:solidFill>
                  <a:schemeClr val="tx1"/>
                </a:solidFill>
                <a:latin typeface="宋体" panose="02010600030101010101" pitchFamily="2" charset="-122"/>
              </a:endParaRPr>
            </a:p>
          </p:txBody>
        </p:sp>
        <p:sp>
          <p:nvSpPr>
            <p:cNvPr id="53" name="右箭头 52"/>
            <p:cNvSpPr/>
            <p:nvPr/>
          </p:nvSpPr>
          <p:spPr>
            <a:xfrm>
              <a:off x="5673090" y="4043045"/>
              <a:ext cx="570865" cy="328930"/>
            </a:xfrm>
            <a:prstGeom prst="rightArrow">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54" name="右箭头 53"/>
            <p:cNvSpPr/>
            <p:nvPr>
              <p:custDataLst>
                <p:tags r:id="rId27"/>
              </p:custDataLst>
            </p:nvPr>
          </p:nvSpPr>
          <p:spPr>
            <a:xfrm>
              <a:off x="5664200" y="4980940"/>
              <a:ext cx="570865" cy="328930"/>
            </a:xfrm>
            <a:prstGeom prst="rightArrow">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55" name="文本框 54"/>
            <p:cNvSpPr txBox="1"/>
            <p:nvPr/>
          </p:nvSpPr>
          <p:spPr>
            <a:xfrm>
              <a:off x="5629275" y="5568315"/>
              <a:ext cx="833755" cy="382462"/>
            </a:xfrm>
            <a:prstGeom prst="rect">
              <a:avLst/>
            </a:prstGeom>
            <a:noFill/>
          </p:spPr>
          <p:txBody>
            <a:bodyPr wrap="square" rtlCol="0">
              <a:spAutoFit/>
            </a:bodyPr>
            <a:lstStyle/>
            <a:p>
              <a:r>
                <a:rPr lang="en-US" altLang="zh-CN" sz="1400" b="1" dirty="0">
                  <a:latin typeface="宋体" panose="02010600030101010101" pitchFamily="2" charset="-122"/>
                </a:rPr>
                <a:t>132</a:t>
              </a:r>
              <a:r>
                <a:rPr lang="zh-CN" altLang="en-US" sz="1400" b="1" dirty="0">
                  <a:latin typeface="宋体" panose="02010600030101010101" pitchFamily="2" charset="-122"/>
                </a:rPr>
                <a:t>套</a:t>
              </a:r>
              <a:endParaRPr lang="zh-CN" altLang="en-US" sz="1400" b="1" dirty="0">
                <a:latin typeface="宋体" panose="02010600030101010101" pitchFamily="2" charset="-122"/>
              </a:endParaRPr>
            </a:p>
          </p:txBody>
        </p:sp>
        <p:sp>
          <p:nvSpPr>
            <p:cNvPr id="57" name="矩形 56"/>
            <p:cNvSpPr/>
            <p:nvPr>
              <p:custDataLst>
                <p:tags r:id="rId28"/>
              </p:custDataLst>
            </p:nvPr>
          </p:nvSpPr>
          <p:spPr>
            <a:xfrm>
              <a:off x="86995" y="913130"/>
              <a:ext cx="11929110" cy="588645"/>
            </a:xfrm>
            <a:prstGeom prst="rect">
              <a:avLst/>
            </a:prstGeom>
            <a:solidFill>
              <a:schemeClr val="bg1">
                <a:alpha val="0"/>
              </a:schemeClr>
            </a:solidFill>
            <a:ln w="12700" cmpd="sng">
              <a:solidFill>
                <a:schemeClr val="bg1">
                  <a:lumMod val="8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58" name="矩形 57"/>
            <p:cNvSpPr/>
            <p:nvPr>
              <p:custDataLst>
                <p:tags r:id="rId29"/>
              </p:custDataLst>
            </p:nvPr>
          </p:nvSpPr>
          <p:spPr>
            <a:xfrm>
              <a:off x="175260" y="1579880"/>
              <a:ext cx="1849120" cy="1456055"/>
            </a:xfrm>
            <a:prstGeom prst="rect">
              <a:avLst/>
            </a:prstGeom>
            <a:solidFill>
              <a:schemeClr val="bg1">
                <a:alpha val="0"/>
              </a:schemeClr>
            </a:solidFill>
            <a:ln w="12700" cmpd="sng">
              <a:solidFill>
                <a:schemeClr val="bg1">
                  <a:lumMod val="8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59" name="矩形 58"/>
            <p:cNvSpPr/>
            <p:nvPr/>
          </p:nvSpPr>
          <p:spPr>
            <a:xfrm>
              <a:off x="175260" y="958850"/>
              <a:ext cx="2780030" cy="483235"/>
            </a:xfrm>
            <a:prstGeom prst="rect">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b="1" dirty="0">
                  <a:latin typeface="宋体" panose="02010600030101010101" pitchFamily="2" charset="-122"/>
                </a:rPr>
                <a:t>业务种类</a:t>
              </a:r>
              <a:r>
                <a:rPr lang="en-US" altLang="zh-CN" sz="1400" b="1" dirty="0">
                  <a:latin typeface="宋体" panose="02010600030101010101" pitchFamily="2" charset="-122"/>
                </a:rPr>
                <a:t>-7</a:t>
              </a:r>
              <a:r>
                <a:rPr lang="zh-CN" altLang="en-US" sz="1400" b="1" dirty="0">
                  <a:latin typeface="宋体" panose="02010600030101010101" pitchFamily="2" charset="-122"/>
                </a:rPr>
                <a:t>大业务线</a:t>
              </a:r>
              <a:endParaRPr lang="zh-CN" altLang="en-US" sz="1400" b="1" dirty="0">
                <a:latin typeface="宋体" panose="02010600030101010101" pitchFamily="2" charset="-122"/>
              </a:endParaRPr>
            </a:p>
          </p:txBody>
        </p:sp>
        <p:sp>
          <p:nvSpPr>
            <p:cNvPr id="60" name="矩形 59"/>
            <p:cNvSpPr/>
            <p:nvPr>
              <p:custDataLst>
                <p:tags r:id="rId30"/>
              </p:custDataLst>
            </p:nvPr>
          </p:nvSpPr>
          <p:spPr>
            <a:xfrm>
              <a:off x="3182620" y="975360"/>
              <a:ext cx="2820035" cy="483235"/>
            </a:xfrm>
            <a:prstGeom prst="rect">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b="1" dirty="0">
                  <a:latin typeface="宋体" panose="02010600030101010101" pitchFamily="2" charset="-122"/>
                </a:rPr>
                <a:t>31</a:t>
              </a:r>
              <a:r>
                <a:rPr lang="zh-CN" altLang="en-US" sz="1400" b="1" dirty="0">
                  <a:latin typeface="宋体" panose="02010600030101010101" pitchFamily="2" charset="-122"/>
                </a:rPr>
                <a:t>网省上亿成员用户</a:t>
              </a:r>
              <a:endParaRPr lang="zh-CN" altLang="en-US" sz="1400" b="1" dirty="0">
                <a:latin typeface="宋体" panose="02010600030101010101" pitchFamily="2" charset="-122"/>
              </a:endParaRPr>
            </a:p>
          </p:txBody>
        </p:sp>
        <p:sp>
          <p:nvSpPr>
            <p:cNvPr id="61" name="矩形 60"/>
            <p:cNvSpPr/>
            <p:nvPr>
              <p:custDataLst>
                <p:tags r:id="rId31"/>
              </p:custDataLst>
            </p:nvPr>
          </p:nvSpPr>
          <p:spPr>
            <a:xfrm>
              <a:off x="6148705" y="975360"/>
              <a:ext cx="2944495" cy="483235"/>
            </a:xfrm>
            <a:prstGeom prst="rect">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b="1" dirty="0">
                  <a:latin typeface="宋体" panose="02010600030101010101" pitchFamily="2" charset="-122"/>
                </a:rPr>
                <a:t>217 T</a:t>
              </a:r>
              <a:r>
                <a:rPr lang="zh-CN" altLang="en-US" sz="1400" b="1" dirty="0">
                  <a:latin typeface="宋体" panose="02010600030101010101" pitchFamily="2" charset="-122"/>
                </a:rPr>
                <a:t>数据量，</a:t>
              </a:r>
              <a:r>
                <a:rPr lang="en-US" altLang="zh-CN" sz="1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30982</a:t>
              </a:r>
              <a:r>
                <a:rPr lang="zh-CN" altLang="en-US" sz="1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a:t>
              </a:r>
              <a:endParaRPr lang="zh-CN" altLang="en-US" sz="1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2" name="矩形 61"/>
            <p:cNvSpPr/>
            <p:nvPr>
              <p:custDataLst>
                <p:tags r:id="rId32"/>
              </p:custDataLst>
            </p:nvPr>
          </p:nvSpPr>
          <p:spPr>
            <a:xfrm>
              <a:off x="9239885" y="964565"/>
              <a:ext cx="2747645" cy="483235"/>
            </a:xfrm>
            <a:prstGeom prst="rect">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400" b="1" dirty="0">
                  <a:latin typeface="宋体" panose="02010600030101010101" pitchFamily="2" charset="-122"/>
                </a:rPr>
                <a:t>三种数据库替换</a:t>
              </a:r>
              <a:endParaRPr lang="zh-CN" altLang="en-US" sz="1400" b="1" dirty="0">
                <a:latin typeface="宋体" panose="02010600030101010101" pitchFamily="2" charset="-122"/>
              </a:endParaRPr>
            </a:p>
          </p:txBody>
        </p:sp>
        <p:sp>
          <p:nvSpPr>
            <p:cNvPr id="74" name="矩形 73"/>
            <p:cNvSpPr/>
            <p:nvPr>
              <p:custDataLst>
                <p:tags r:id="rId33"/>
              </p:custDataLst>
            </p:nvPr>
          </p:nvSpPr>
          <p:spPr>
            <a:xfrm>
              <a:off x="2149475" y="1501775"/>
              <a:ext cx="2007870" cy="1456055"/>
            </a:xfrm>
            <a:prstGeom prst="rect">
              <a:avLst/>
            </a:prstGeom>
            <a:solidFill>
              <a:schemeClr val="bg1">
                <a:alpha val="0"/>
              </a:schemeClr>
            </a:solidFill>
            <a:ln w="12700" cmpd="sng">
              <a:solidFill>
                <a:schemeClr val="bg1">
                  <a:lumMod val="8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75" name="矩形 74"/>
            <p:cNvSpPr/>
            <p:nvPr>
              <p:custDataLst>
                <p:tags r:id="rId34"/>
              </p:custDataLst>
            </p:nvPr>
          </p:nvSpPr>
          <p:spPr>
            <a:xfrm>
              <a:off x="4313555" y="1579880"/>
              <a:ext cx="1835150" cy="1456055"/>
            </a:xfrm>
            <a:prstGeom prst="rect">
              <a:avLst/>
            </a:prstGeom>
            <a:solidFill>
              <a:schemeClr val="bg1">
                <a:alpha val="0"/>
              </a:schemeClr>
            </a:solidFill>
            <a:ln w="12700" cmpd="sng">
              <a:solidFill>
                <a:schemeClr val="bg1">
                  <a:lumMod val="8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76" name="矩形 75"/>
            <p:cNvSpPr/>
            <p:nvPr>
              <p:custDataLst>
                <p:tags r:id="rId35"/>
              </p:custDataLst>
            </p:nvPr>
          </p:nvSpPr>
          <p:spPr>
            <a:xfrm>
              <a:off x="10175240" y="1579880"/>
              <a:ext cx="1637665" cy="1456055"/>
            </a:xfrm>
            <a:prstGeom prst="rect">
              <a:avLst/>
            </a:prstGeom>
            <a:solidFill>
              <a:schemeClr val="bg1">
                <a:alpha val="0"/>
              </a:schemeClr>
            </a:solidFill>
            <a:ln w="12700" cmpd="sng">
              <a:solidFill>
                <a:schemeClr val="bg1">
                  <a:lumMod val="8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77" name="矩形 76"/>
            <p:cNvSpPr/>
            <p:nvPr>
              <p:custDataLst>
                <p:tags r:id="rId36"/>
              </p:custDataLst>
            </p:nvPr>
          </p:nvSpPr>
          <p:spPr>
            <a:xfrm>
              <a:off x="6235065" y="1579880"/>
              <a:ext cx="1629410" cy="1456055"/>
            </a:xfrm>
            <a:prstGeom prst="rect">
              <a:avLst/>
            </a:prstGeom>
            <a:solidFill>
              <a:schemeClr val="bg1">
                <a:alpha val="0"/>
              </a:schemeClr>
            </a:solidFill>
            <a:ln w="12700" cmpd="sng">
              <a:solidFill>
                <a:schemeClr val="bg1">
                  <a:lumMod val="8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78" name="矩形 77"/>
            <p:cNvSpPr/>
            <p:nvPr>
              <p:custDataLst>
                <p:tags r:id="rId37"/>
              </p:custDataLst>
            </p:nvPr>
          </p:nvSpPr>
          <p:spPr>
            <a:xfrm>
              <a:off x="8150225" y="1579880"/>
              <a:ext cx="1823720" cy="1456055"/>
            </a:xfrm>
            <a:prstGeom prst="rect">
              <a:avLst/>
            </a:prstGeom>
            <a:solidFill>
              <a:schemeClr val="bg1">
                <a:alpha val="0"/>
              </a:schemeClr>
            </a:solidFill>
            <a:ln w="12700" cmpd="sng">
              <a:solidFill>
                <a:schemeClr val="bg1">
                  <a:lumMod val="8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dirty="0">
                <a:latin typeface="宋体" panose="02010600030101010101" pitchFamily="2" charset="-122"/>
              </a:endParaRPr>
            </a:p>
          </p:txBody>
        </p:sp>
        <p:sp>
          <p:nvSpPr>
            <p:cNvPr id="79" name="圆角矩形 78"/>
            <p:cNvSpPr/>
            <p:nvPr/>
          </p:nvSpPr>
          <p:spPr>
            <a:xfrm>
              <a:off x="281940" y="1948180"/>
              <a:ext cx="1568450" cy="443230"/>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并发大</a:t>
              </a:r>
              <a:endParaRPr lang="zh-CN" sz="1400" dirty="0">
                <a:latin typeface="宋体" panose="02010600030101010101" pitchFamily="2" charset="-122"/>
              </a:endParaRPr>
            </a:p>
          </p:txBody>
        </p:sp>
        <p:sp>
          <p:nvSpPr>
            <p:cNvPr id="80" name="圆角矩形 79"/>
            <p:cNvSpPr/>
            <p:nvPr>
              <p:custDataLst>
                <p:tags r:id="rId38"/>
              </p:custDataLst>
            </p:nvPr>
          </p:nvSpPr>
          <p:spPr>
            <a:xfrm>
              <a:off x="248920" y="2468245"/>
              <a:ext cx="1601470" cy="470535"/>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容灾要求</a:t>
              </a:r>
              <a:endParaRPr lang="zh-CN" sz="1400" dirty="0">
                <a:latin typeface="宋体" panose="02010600030101010101" pitchFamily="2" charset="-122"/>
              </a:endParaRPr>
            </a:p>
          </p:txBody>
        </p:sp>
        <p:sp>
          <p:nvSpPr>
            <p:cNvPr id="81" name="文本框 80"/>
            <p:cNvSpPr txBox="1"/>
            <p:nvPr/>
          </p:nvSpPr>
          <p:spPr>
            <a:xfrm>
              <a:off x="438785" y="1557020"/>
              <a:ext cx="1415415" cy="382462"/>
            </a:xfrm>
            <a:prstGeom prst="rect">
              <a:avLst/>
            </a:prstGeom>
            <a:noFill/>
          </p:spPr>
          <p:txBody>
            <a:bodyPr wrap="square" rtlCol="0">
              <a:spAutoFit/>
            </a:bodyPr>
            <a:lstStyle/>
            <a:p>
              <a:r>
                <a:rPr lang="en-US" altLang="zh-CN" sz="1400" b="1" dirty="0">
                  <a:latin typeface="宋体" panose="02010600030101010101" pitchFamily="2" charset="-122"/>
                </a:rPr>
                <a:t>BPM</a:t>
              </a:r>
              <a:r>
                <a:rPr lang="zh-CN" altLang="en-US" sz="1400" b="1" dirty="0">
                  <a:latin typeface="宋体" panose="02010600030101010101" pitchFamily="2" charset="-122"/>
                </a:rPr>
                <a:t>集群</a:t>
              </a:r>
              <a:endParaRPr lang="zh-CN" altLang="en-US" sz="1400" b="1" dirty="0">
                <a:latin typeface="宋体" panose="02010600030101010101" pitchFamily="2" charset="-122"/>
              </a:endParaRPr>
            </a:p>
          </p:txBody>
        </p:sp>
        <p:sp>
          <p:nvSpPr>
            <p:cNvPr id="82" name="圆角矩形 81"/>
            <p:cNvSpPr/>
            <p:nvPr>
              <p:custDataLst>
                <p:tags r:id="rId39"/>
              </p:custDataLst>
            </p:nvPr>
          </p:nvSpPr>
          <p:spPr>
            <a:xfrm>
              <a:off x="2288540" y="1948180"/>
              <a:ext cx="1568450" cy="443230"/>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数据回流</a:t>
              </a:r>
              <a:endParaRPr lang="zh-CN" sz="1400" dirty="0">
                <a:latin typeface="宋体" panose="02010600030101010101" pitchFamily="2" charset="-122"/>
              </a:endParaRPr>
            </a:p>
          </p:txBody>
        </p:sp>
        <p:sp>
          <p:nvSpPr>
            <p:cNvPr id="83" name="圆角矩形 82"/>
            <p:cNvSpPr/>
            <p:nvPr>
              <p:custDataLst>
                <p:tags r:id="rId40"/>
              </p:custDataLst>
            </p:nvPr>
          </p:nvSpPr>
          <p:spPr>
            <a:xfrm>
              <a:off x="2255520" y="2468245"/>
              <a:ext cx="1601470" cy="470535"/>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dirty="0">
                  <a:latin typeface="宋体" panose="02010600030101010101" pitchFamily="2" charset="-122"/>
                </a:rPr>
                <a:t>7*24</a:t>
              </a:r>
              <a:r>
                <a:rPr lang="zh-CN" altLang="en-US" sz="1400" dirty="0">
                  <a:latin typeface="宋体" panose="02010600030101010101" pitchFamily="2" charset="-122"/>
                </a:rPr>
                <a:t>小时</a:t>
              </a:r>
              <a:endParaRPr lang="zh-CN" altLang="en-US" sz="1400" dirty="0">
                <a:latin typeface="宋体" panose="02010600030101010101" pitchFamily="2" charset="-122"/>
              </a:endParaRPr>
            </a:p>
          </p:txBody>
        </p:sp>
        <p:sp>
          <p:nvSpPr>
            <p:cNvPr id="84" name="文本框 83"/>
            <p:cNvSpPr txBox="1"/>
            <p:nvPr>
              <p:custDataLst>
                <p:tags r:id="rId41"/>
              </p:custDataLst>
            </p:nvPr>
          </p:nvSpPr>
          <p:spPr>
            <a:xfrm>
              <a:off x="2445384" y="1557020"/>
              <a:ext cx="1415415" cy="382462"/>
            </a:xfrm>
            <a:prstGeom prst="rect">
              <a:avLst/>
            </a:prstGeom>
            <a:noFill/>
          </p:spPr>
          <p:txBody>
            <a:bodyPr wrap="square" rtlCol="0">
              <a:spAutoFit/>
            </a:bodyPr>
            <a:lstStyle/>
            <a:p>
              <a:r>
                <a:rPr lang="zh-CN" altLang="en-US" sz="1400" b="1" dirty="0">
                  <a:latin typeface="宋体" panose="02010600030101010101" pitchFamily="2" charset="-122"/>
                </a:rPr>
                <a:t>工具集群</a:t>
              </a:r>
              <a:endParaRPr lang="zh-CN" altLang="en-US" sz="1400" b="1" dirty="0">
                <a:latin typeface="宋体" panose="02010600030101010101" pitchFamily="2" charset="-122"/>
              </a:endParaRPr>
            </a:p>
          </p:txBody>
        </p:sp>
        <p:sp>
          <p:nvSpPr>
            <p:cNvPr id="85" name="圆角矩形 84"/>
            <p:cNvSpPr/>
            <p:nvPr>
              <p:custDataLst>
                <p:tags r:id="rId42"/>
              </p:custDataLst>
            </p:nvPr>
          </p:nvSpPr>
          <p:spPr>
            <a:xfrm>
              <a:off x="4434205" y="1948180"/>
              <a:ext cx="1568450" cy="443230"/>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数据回流</a:t>
              </a:r>
              <a:endParaRPr lang="zh-CN" sz="1400" dirty="0">
                <a:latin typeface="宋体" panose="02010600030101010101" pitchFamily="2" charset="-122"/>
              </a:endParaRPr>
            </a:p>
          </p:txBody>
        </p:sp>
        <p:sp>
          <p:nvSpPr>
            <p:cNvPr id="86" name="圆角矩形 85"/>
            <p:cNvSpPr/>
            <p:nvPr>
              <p:custDataLst>
                <p:tags r:id="rId43"/>
              </p:custDataLst>
            </p:nvPr>
          </p:nvSpPr>
          <p:spPr>
            <a:xfrm>
              <a:off x="4401185" y="2468245"/>
              <a:ext cx="1601470" cy="470535"/>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数据量大</a:t>
              </a:r>
              <a:endParaRPr lang="zh-CN" sz="1400" dirty="0">
                <a:latin typeface="宋体" panose="02010600030101010101" pitchFamily="2" charset="-122"/>
              </a:endParaRPr>
            </a:p>
          </p:txBody>
        </p:sp>
        <p:sp>
          <p:nvSpPr>
            <p:cNvPr id="87" name="文本框 86"/>
            <p:cNvSpPr txBox="1"/>
            <p:nvPr>
              <p:custDataLst>
                <p:tags r:id="rId44"/>
              </p:custDataLst>
            </p:nvPr>
          </p:nvSpPr>
          <p:spPr>
            <a:xfrm>
              <a:off x="4587240" y="1557020"/>
              <a:ext cx="1415415" cy="382462"/>
            </a:xfrm>
            <a:prstGeom prst="rect">
              <a:avLst/>
            </a:prstGeom>
            <a:noFill/>
          </p:spPr>
          <p:txBody>
            <a:bodyPr wrap="square" rtlCol="0">
              <a:spAutoFit/>
            </a:bodyPr>
            <a:lstStyle/>
            <a:p>
              <a:r>
                <a:rPr lang="zh-CN" altLang="en-US" sz="1400" b="1" dirty="0">
                  <a:latin typeface="宋体" panose="02010600030101010101" pitchFamily="2" charset="-122"/>
                </a:rPr>
                <a:t>功能集群</a:t>
              </a:r>
              <a:endParaRPr lang="zh-CN" altLang="en-US" sz="1400" b="1" dirty="0">
                <a:latin typeface="宋体" panose="02010600030101010101" pitchFamily="2" charset="-122"/>
              </a:endParaRPr>
            </a:p>
          </p:txBody>
        </p:sp>
        <p:sp>
          <p:nvSpPr>
            <p:cNvPr id="88" name="圆角矩形 87"/>
            <p:cNvSpPr/>
            <p:nvPr>
              <p:custDataLst>
                <p:tags r:id="rId45"/>
              </p:custDataLst>
            </p:nvPr>
          </p:nvSpPr>
          <p:spPr>
            <a:xfrm>
              <a:off x="6243955" y="1948180"/>
              <a:ext cx="1568450" cy="443230"/>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灾备要求</a:t>
              </a:r>
              <a:endParaRPr lang="zh-CN" sz="1400" dirty="0">
                <a:latin typeface="宋体" panose="02010600030101010101" pitchFamily="2" charset="-122"/>
              </a:endParaRPr>
            </a:p>
          </p:txBody>
        </p:sp>
        <p:sp>
          <p:nvSpPr>
            <p:cNvPr id="89" name="圆角矩形 88"/>
            <p:cNvSpPr/>
            <p:nvPr>
              <p:custDataLst>
                <p:tags r:id="rId46"/>
              </p:custDataLst>
            </p:nvPr>
          </p:nvSpPr>
          <p:spPr>
            <a:xfrm>
              <a:off x="6202045" y="2487295"/>
              <a:ext cx="1601470" cy="470535"/>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并发大</a:t>
              </a:r>
              <a:endParaRPr lang="zh-CN" sz="1400" dirty="0">
                <a:latin typeface="宋体" panose="02010600030101010101" pitchFamily="2" charset="-122"/>
              </a:endParaRPr>
            </a:p>
          </p:txBody>
        </p:sp>
        <p:sp>
          <p:nvSpPr>
            <p:cNvPr id="90" name="文本框 89"/>
            <p:cNvSpPr txBox="1"/>
            <p:nvPr>
              <p:custDataLst>
                <p:tags r:id="rId47"/>
              </p:custDataLst>
            </p:nvPr>
          </p:nvSpPr>
          <p:spPr>
            <a:xfrm>
              <a:off x="6243320" y="1557020"/>
              <a:ext cx="1564005" cy="382462"/>
            </a:xfrm>
            <a:prstGeom prst="rect">
              <a:avLst/>
            </a:prstGeom>
            <a:noFill/>
          </p:spPr>
          <p:txBody>
            <a:bodyPr wrap="square" rtlCol="0">
              <a:spAutoFit/>
            </a:bodyPr>
            <a:lstStyle/>
            <a:p>
              <a:r>
                <a:rPr lang="zh-CN" altLang="en-US" sz="1400" b="1" dirty="0">
                  <a:latin typeface="宋体" panose="02010600030101010101" pitchFamily="2" charset="-122"/>
                </a:rPr>
                <a:t>订单订购集群</a:t>
              </a:r>
              <a:endParaRPr lang="zh-CN" altLang="en-US" sz="1400" b="1" dirty="0">
                <a:latin typeface="宋体" panose="02010600030101010101" pitchFamily="2" charset="-122"/>
              </a:endParaRPr>
            </a:p>
          </p:txBody>
        </p:sp>
        <p:sp>
          <p:nvSpPr>
            <p:cNvPr id="91" name="圆角矩形 90"/>
            <p:cNvSpPr/>
            <p:nvPr>
              <p:custDataLst>
                <p:tags r:id="rId48"/>
              </p:custDataLst>
            </p:nvPr>
          </p:nvSpPr>
          <p:spPr>
            <a:xfrm>
              <a:off x="8244840" y="1869440"/>
              <a:ext cx="1568450" cy="521970"/>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复杂</a:t>
              </a:r>
              <a:r>
                <a:rPr lang="en-US" altLang="zh-CN" sz="1400" dirty="0">
                  <a:latin typeface="宋体" panose="02010600030101010101" pitchFamily="2" charset="-122"/>
                </a:rPr>
                <a:t>SQL</a:t>
              </a:r>
              <a:r>
                <a:rPr lang="zh-CN" sz="1400" dirty="0">
                  <a:latin typeface="宋体" panose="02010600030101010101" pitchFamily="2" charset="-122"/>
                </a:rPr>
                <a:t>出账时效</a:t>
              </a:r>
              <a:endParaRPr lang="zh-CN" sz="1400" dirty="0">
                <a:latin typeface="宋体" panose="02010600030101010101" pitchFamily="2" charset="-122"/>
              </a:endParaRPr>
            </a:p>
          </p:txBody>
        </p:sp>
        <p:sp>
          <p:nvSpPr>
            <p:cNvPr id="92" name="圆角矩形 91"/>
            <p:cNvSpPr/>
            <p:nvPr>
              <p:custDataLst>
                <p:tags r:id="rId49"/>
              </p:custDataLst>
            </p:nvPr>
          </p:nvSpPr>
          <p:spPr>
            <a:xfrm>
              <a:off x="8244840" y="2487295"/>
              <a:ext cx="1601470" cy="470535"/>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数据量庞大</a:t>
              </a:r>
              <a:endParaRPr lang="zh-CN" sz="1400" dirty="0">
                <a:latin typeface="宋体" panose="02010600030101010101" pitchFamily="2" charset="-122"/>
              </a:endParaRPr>
            </a:p>
          </p:txBody>
        </p:sp>
        <p:sp>
          <p:nvSpPr>
            <p:cNvPr id="93" name="文本框 92"/>
            <p:cNvSpPr txBox="1"/>
            <p:nvPr>
              <p:custDataLst>
                <p:tags r:id="rId50"/>
              </p:custDataLst>
            </p:nvPr>
          </p:nvSpPr>
          <p:spPr>
            <a:xfrm>
              <a:off x="8434705" y="1557020"/>
              <a:ext cx="1415415" cy="382462"/>
            </a:xfrm>
            <a:prstGeom prst="rect">
              <a:avLst/>
            </a:prstGeom>
            <a:noFill/>
          </p:spPr>
          <p:txBody>
            <a:bodyPr wrap="square" rtlCol="0">
              <a:spAutoFit/>
            </a:bodyPr>
            <a:lstStyle/>
            <a:p>
              <a:r>
                <a:rPr lang="zh-CN" altLang="en-US" sz="1400" b="1" dirty="0">
                  <a:latin typeface="宋体" panose="02010600030101010101" pitchFamily="2" charset="-122"/>
                </a:rPr>
                <a:t>计费集群</a:t>
              </a:r>
              <a:endParaRPr lang="zh-CN" altLang="en-US" sz="1400" b="1" dirty="0">
                <a:latin typeface="宋体" panose="02010600030101010101" pitchFamily="2" charset="-122"/>
              </a:endParaRPr>
            </a:p>
          </p:txBody>
        </p:sp>
        <p:sp>
          <p:nvSpPr>
            <p:cNvPr id="95" name="圆角矩形 94"/>
            <p:cNvSpPr/>
            <p:nvPr>
              <p:custDataLst>
                <p:tags r:id="rId51"/>
              </p:custDataLst>
            </p:nvPr>
          </p:nvSpPr>
          <p:spPr>
            <a:xfrm>
              <a:off x="10138410" y="1948180"/>
              <a:ext cx="1568450" cy="443230"/>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并发高</a:t>
              </a:r>
              <a:endParaRPr lang="zh-CN" sz="1400" dirty="0">
                <a:latin typeface="宋体" panose="02010600030101010101" pitchFamily="2" charset="-122"/>
              </a:endParaRPr>
            </a:p>
          </p:txBody>
        </p:sp>
        <p:sp>
          <p:nvSpPr>
            <p:cNvPr id="107" name="圆角矩形 106"/>
            <p:cNvSpPr/>
            <p:nvPr>
              <p:custDataLst>
                <p:tags r:id="rId52"/>
              </p:custDataLst>
            </p:nvPr>
          </p:nvSpPr>
          <p:spPr>
            <a:xfrm>
              <a:off x="10102850" y="2468245"/>
              <a:ext cx="1601470" cy="470535"/>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sz="1400" dirty="0">
                  <a:latin typeface="宋体" panose="02010600030101010101" pitchFamily="2" charset="-122"/>
                </a:rPr>
                <a:t>存储过程多</a:t>
              </a:r>
              <a:endParaRPr lang="zh-CN" sz="1400" dirty="0">
                <a:latin typeface="宋体" panose="02010600030101010101" pitchFamily="2" charset="-122"/>
              </a:endParaRPr>
            </a:p>
          </p:txBody>
        </p:sp>
        <p:sp>
          <p:nvSpPr>
            <p:cNvPr id="108" name="文本框 107"/>
            <p:cNvSpPr txBox="1"/>
            <p:nvPr>
              <p:custDataLst>
                <p:tags r:id="rId53"/>
              </p:custDataLst>
            </p:nvPr>
          </p:nvSpPr>
          <p:spPr>
            <a:xfrm>
              <a:off x="10288905" y="1557020"/>
              <a:ext cx="1415415" cy="382462"/>
            </a:xfrm>
            <a:prstGeom prst="rect">
              <a:avLst/>
            </a:prstGeom>
            <a:noFill/>
          </p:spPr>
          <p:txBody>
            <a:bodyPr wrap="square" rtlCol="0">
              <a:spAutoFit/>
            </a:bodyPr>
            <a:lstStyle/>
            <a:p>
              <a:r>
                <a:rPr lang="zh-CN" altLang="en-US" sz="1400" b="1" dirty="0">
                  <a:latin typeface="宋体" panose="02010600030101010101" pitchFamily="2" charset="-122"/>
                </a:rPr>
                <a:t>结算集群</a:t>
              </a:r>
              <a:endParaRPr lang="zh-CN" altLang="en-US" sz="1400" b="1" dirty="0">
                <a:latin typeface="宋体" panose="02010600030101010101" pitchFamily="2"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72819" y="338200"/>
            <a:ext cx="10515600" cy="344170"/>
          </a:xfrm>
        </p:spPr>
        <p:txBody>
          <a:bodyPr/>
          <a:lstStyle/>
          <a:p>
            <a:r>
              <a:rPr lang="zh-CN" altLang="en-US" sz="3200" b="1" dirty="0">
                <a:solidFill>
                  <a:schemeClr val="accent2"/>
                </a:solidFill>
                <a:sym typeface="+mn-ea"/>
              </a:rPr>
              <a:t>运营商业务支撑系统数据库方案图</a:t>
            </a:r>
            <a:endParaRPr lang="zh-CN" altLang="en-US" sz="3200" b="1" dirty="0">
              <a:solidFill>
                <a:schemeClr val="accent2"/>
              </a:solidFill>
              <a:sym typeface="+mn-ea"/>
            </a:endParaRPr>
          </a:p>
        </p:txBody>
      </p:sp>
      <p:grpSp>
        <p:nvGrpSpPr>
          <p:cNvPr id="3" name="组合 2"/>
          <p:cNvGrpSpPr/>
          <p:nvPr/>
        </p:nvGrpSpPr>
        <p:grpSpPr>
          <a:xfrm>
            <a:off x="638189" y="1147660"/>
            <a:ext cx="10915622" cy="4781342"/>
            <a:chOff x="86995" y="908685"/>
            <a:chExt cx="12039600" cy="5273675"/>
          </a:xfrm>
        </p:grpSpPr>
        <p:sp>
          <p:nvSpPr>
            <p:cNvPr id="6" name="圆柱形 5"/>
            <p:cNvSpPr/>
            <p:nvPr>
              <p:custDataLst>
                <p:tags r:id="rId2"/>
              </p:custDataLst>
            </p:nvPr>
          </p:nvSpPr>
          <p:spPr>
            <a:xfrm>
              <a:off x="6619875" y="2174240"/>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600" dirty="0" err="1">
                  <a:latin typeface="宋体" panose="02010600030101010101" pitchFamily="2" charset="-122"/>
                </a:rPr>
                <a:t>GreatDB</a:t>
              </a:r>
              <a:endParaRPr lang="en-US" altLang="zh-CN" sz="1600" dirty="0">
                <a:latin typeface="宋体" panose="02010600030101010101" pitchFamily="2" charset="-122"/>
              </a:endParaRPr>
            </a:p>
          </p:txBody>
        </p:sp>
        <p:pic>
          <p:nvPicPr>
            <p:cNvPr id="9" name="图片 8"/>
            <p:cNvPicPr>
              <a:picLocks noChangeAspect="1"/>
            </p:cNvPicPr>
            <p:nvPr>
              <p:custDataLst>
                <p:tags r:id="rId3"/>
              </p:custDataLst>
            </p:nvPr>
          </p:nvPicPr>
          <p:blipFill>
            <a:blip r:embed="rId4" cstate="screen"/>
            <a:stretch>
              <a:fillRect/>
            </a:stretch>
          </p:blipFill>
          <p:spPr>
            <a:xfrm>
              <a:off x="2713355" y="3227070"/>
              <a:ext cx="1151890" cy="795020"/>
            </a:xfrm>
            <a:prstGeom prst="rect">
              <a:avLst/>
            </a:prstGeom>
          </p:spPr>
        </p:pic>
        <p:sp>
          <p:nvSpPr>
            <p:cNvPr id="10" name="圆柱形 9"/>
            <p:cNvSpPr/>
            <p:nvPr>
              <p:custDataLst>
                <p:tags r:id="rId5"/>
              </p:custDataLst>
            </p:nvPr>
          </p:nvSpPr>
          <p:spPr>
            <a:xfrm>
              <a:off x="6619875" y="2946400"/>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600" dirty="0" err="1">
                  <a:latin typeface="宋体" panose="02010600030101010101" pitchFamily="2" charset="-122"/>
                </a:rPr>
                <a:t>GreatDB</a:t>
              </a:r>
              <a:endParaRPr lang="en-US" altLang="zh-CN" sz="1600" dirty="0">
                <a:latin typeface="宋体" panose="02010600030101010101" pitchFamily="2" charset="-122"/>
              </a:endParaRPr>
            </a:p>
          </p:txBody>
        </p:sp>
        <p:sp>
          <p:nvSpPr>
            <p:cNvPr id="16" name="文本框 15"/>
            <p:cNvSpPr txBox="1"/>
            <p:nvPr/>
          </p:nvSpPr>
          <p:spPr>
            <a:xfrm>
              <a:off x="2760980" y="3513455"/>
              <a:ext cx="1082675" cy="373415"/>
            </a:xfrm>
            <a:prstGeom prst="rect">
              <a:avLst/>
            </a:prstGeom>
            <a:noFill/>
          </p:spPr>
          <p:txBody>
            <a:bodyPr wrap="square" rtlCol="0">
              <a:spAutoFit/>
            </a:bodyPr>
            <a:lstStyle/>
            <a:p>
              <a:r>
                <a:rPr lang="en-US" altLang="zh-CN" sz="1600" b="1" dirty="0">
                  <a:solidFill>
                    <a:srgbClr val="FF0000"/>
                  </a:solidFill>
                  <a:latin typeface="宋体" panose="02010600030101010101" pitchFamily="2" charset="-122"/>
                </a:rPr>
                <a:t>ORACLE</a:t>
              </a:r>
              <a:endParaRPr lang="en-US" altLang="zh-CN" sz="1600" b="1" dirty="0">
                <a:solidFill>
                  <a:srgbClr val="FF0000"/>
                </a:solidFill>
                <a:latin typeface="宋体" panose="02010600030101010101" pitchFamily="2" charset="-122"/>
              </a:endParaRPr>
            </a:p>
          </p:txBody>
        </p:sp>
        <p:sp>
          <p:nvSpPr>
            <p:cNvPr id="17" name="圆柱形 16"/>
            <p:cNvSpPr/>
            <p:nvPr>
              <p:custDataLst>
                <p:tags r:id="rId6"/>
              </p:custDataLst>
            </p:nvPr>
          </p:nvSpPr>
          <p:spPr>
            <a:xfrm>
              <a:off x="6619875" y="3718560"/>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600" dirty="0" err="1">
                  <a:latin typeface="宋体" panose="02010600030101010101" pitchFamily="2" charset="-122"/>
                </a:rPr>
                <a:t>GreatDB</a:t>
              </a:r>
              <a:endParaRPr lang="en-US" altLang="zh-CN" sz="1600" dirty="0">
                <a:latin typeface="宋体" panose="02010600030101010101" pitchFamily="2" charset="-122"/>
              </a:endParaRPr>
            </a:p>
          </p:txBody>
        </p:sp>
        <p:sp>
          <p:nvSpPr>
            <p:cNvPr id="18" name="矩形 17"/>
            <p:cNvSpPr/>
            <p:nvPr/>
          </p:nvSpPr>
          <p:spPr>
            <a:xfrm>
              <a:off x="9881235" y="2021205"/>
              <a:ext cx="1709420" cy="2680335"/>
            </a:xfrm>
            <a:prstGeom prst="rect">
              <a:avLst/>
            </a:prstGeom>
            <a:noFill/>
            <a:ln w="12700" cmpd="sng">
              <a:solidFill>
                <a:schemeClr val="bg1">
                  <a:lumMod val="5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600" dirty="0">
                <a:latin typeface="宋体" panose="02010600030101010101" pitchFamily="2" charset="-122"/>
              </a:endParaRPr>
            </a:p>
          </p:txBody>
        </p:sp>
        <p:sp>
          <p:nvSpPr>
            <p:cNvPr id="19" name="文本框 18"/>
            <p:cNvSpPr txBox="1"/>
            <p:nvPr/>
          </p:nvSpPr>
          <p:spPr>
            <a:xfrm>
              <a:off x="6535420" y="4333240"/>
              <a:ext cx="1476375" cy="373415"/>
            </a:xfrm>
            <a:prstGeom prst="rect">
              <a:avLst/>
            </a:prstGeom>
            <a:noFill/>
          </p:spPr>
          <p:txBody>
            <a:bodyPr wrap="square" rtlCol="0">
              <a:spAutoFit/>
            </a:bodyPr>
            <a:lstStyle/>
            <a:p>
              <a:r>
                <a:rPr lang="zh-CN" altLang="en-US" sz="1600" b="1" dirty="0">
                  <a:latin typeface="宋体" panose="02010600030101010101" pitchFamily="2" charset="-122"/>
                </a:rPr>
                <a:t>集群</a:t>
              </a:r>
              <a:r>
                <a:rPr lang="en-US" altLang="zh-CN" sz="1600" b="1" dirty="0">
                  <a:latin typeface="宋体" panose="02010600030101010101" pitchFamily="2" charset="-122"/>
                </a:rPr>
                <a:t>A</a:t>
              </a:r>
              <a:r>
                <a:rPr lang="zh-CN" altLang="en-US" sz="1600" b="1" dirty="0">
                  <a:latin typeface="宋体" panose="02010600030101010101" pitchFamily="2" charset="-122"/>
                </a:rPr>
                <a:t>机房</a:t>
              </a:r>
              <a:endParaRPr lang="zh-CN" altLang="en-US" sz="1600" b="1" dirty="0">
                <a:latin typeface="宋体" panose="02010600030101010101" pitchFamily="2" charset="-122"/>
              </a:endParaRPr>
            </a:p>
          </p:txBody>
        </p:sp>
        <p:sp>
          <p:nvSpPr>
            <p:cNvPr id="20" name="矩形 19"/>
            <p:cNvSpPr/>
            <p:nvPr>
              <p:custDataLst>
                <p:tags r:id="rId7"/>
              </p:custDataLst>
            </p:nvPr>
          </p:nvSpPr>
          <p:spPr>
            <a:xfrm>
              <a:off x="6429375" y="2021205"/>
              <a:ext cx="1709420" cy="2680335"/>
            </a:xfrm>
            <a:prstGeom prst="rect">
              <a:avLst/>
            </a:prstGeom>
            <a:noFill/>
            <a:ln w="12700" cmpd="sng">
              <a:solidFill>
                <a:schemeClr val="bg1">
                  <a:lumMod val="5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600" dirty="0">
                <a:latin typeface="宋体" panose="02010600030101010101" pitchFamily="2" charset="-122"/>
              </a:endParaRPr>
            </a:p>
          </p:txBody>
        </p:sp>
        <p:sp>
          <p:nvSpPr>
            <p:cNvPr id="22" name="圆柱形 21"/>
            <p:cNvSpPr/>
            <p:nvPr>
              <p:custDataLst>
                <p:tags r:id="rId8"/>
              </p:custDataLst>
            </p:nvPr>
          </p:nvSpPr>
          <p:spPr>
            <a:xfrm>
              <a:off x="10183495" y="212915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600" dirty="0" err="1">
                  <a:latin typeface="宋体" panose="02010600030101010101" pitchFamily="2" charset="-122"/>
                </a:rPr>
                <a:t>GreatDB</a:t>
              </a:r>
              <a:endParaRPr lang="en-US" altLang="zh-CN" sz="1600" dirty="0">
                <a:latin typeface="宋体" panose="02010600030101010101" pitchFamily="2" charset="-122"/>
              </a:endParaRPr>
            </a:p>
          </p:txBody>
        </p:sp>
        <p:sp>
          <p:nvSpPr>
            <p:cNvPr id="24" name="圆柱形 23"/>
            <p:cNvSpPr/>
            <p:nvPr>
              <p:custDataLst>
                <p:tags r:id="rId9"/>
              </p:custDataLst>
            </p:nvPr>
          </p:nvSpPr>
          <p:spPr>
            <a:xfrm>
              <a:off x="10183495" y="290131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600" dirty="0" err="1">
                  <a:latin typeface="宋体" panose="02010600030101010101" pitchFamily="2" charset="-122"/>
                </a:rPr>
                <a:t>GreatDB</a:t>
              </a:r>
              <a:endParaRPr lang="en-US" altLang="zh-CN" sz="1600" dirty="0">
                <a:latin typeface="宋体" panose="02010600030101010101" pitchFamily="2" charset="-122"/>
              </a:endParaRPr>
            </a:p>
          </p:txBody>
        </p:sp>
        <p:sp>
          <p:nvSpPr>
            <p:cNvPr id="26" name="圆柱形 25"/>
            <p:cNvSpPr/>
            <p:nvPr>
              <p:custDataLst>
                <p:tags r:id="rId10"/>
              </p:custDataLst>
            </p:nvPr>
          </p:nvSpPr>
          <p:spPr>
            <a:xfrm>
              <a:off x="10183495" y="3673475"/>
              <a:ext cx="1104265" cy="600075"/>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600" dirty="0" err="1">
                  <a:latin typeface="宋体" panose="02010600030101010101" pitchFamily="2" charset="-122"/>
                </a:rPr>
                <a:t>GreatDB</a:t>
              </a:r>
              <a:endParaRPr lang="en-US" altLang="zh-CN" sz="1600" dirty="0">
                <a:latin typeface="宋体" panose="02010600030101010101" pitchFamily="2" charset="-122"/>
              </a:endParaRPr>
            </a:p>
          </p:txBody>
        </p:sp>
        <p:sp>
          <p:nvSpPr>
            <p:cNvPr id="28" name="文本框 27"/>
            <p:cNvSpPr txBox="1"/>
            <p:nvPr>
              <p:custDataLst>
                <p:tags r:id="rId11"/>
              </p:custDataLst>
            </p:nvPr>
          </p:nvSpPr>
          <p:spPr>
            <a:xfrm>
              <a:off x="9950450" y="4333240"/>
              <a:ext cx="1793240" cy="373415"/>
            </a:xfrm>
            <a:prstGeom prst="rect">
              <a:avLst/>
            </a:prstGeom>
            <a:noFill/>
          </p:spPr>
          <p:txBody>
            <a:bodyPr wrap="square" rtlCol="0">
              <a:spAutoFit/>
            </a:bodyPr>
            <a:lstStyle/>
            <a:p>
              <a:r>
                <a:rPr lang="zh-CN" altLang="en-US" sz="1600" b="1" dirty="0">
                  <a:latin typeface="宋体" panose="02010600030101010101" pitchFamily="2" charset="-122"/>
                </a:rPr>
                <a:t>容灾集群</a:t>
              </a:r>
              <a:r>
                <a:rPr lang="en-US" altLang="zh-CN" sz="1600" b="1" dirty="0">
                  <a:latin typeface="宋体" panose="02010600030101010101" pitchFamily="2" charset="-122"/>
                </a:rPr>
                <a:t>B</a:t>
              </a:r>
              <a:r>
                <a:rPr lang="zh-CN" altLang="en-US" sz="1600" b="1" dirty="0">
                  <a:latin typeface="宋体" panose="02010600030101010101" pitchFamily="2" charset="-122"/>
                </a:rPr>
                <a:t>机房</a:t>
              </a:r>
              <a:endParaRPr lang="zh-CN" altLang="en-US" sz="1600" b="1" dirty="0">
                <a:latin typeface="宋体" panose="02010600030101010101" pitchFamily="2" charset="-122"/>
              </a:endParaRPr>
            </a:p>
          </p:txBody>
        </p:sp>
        <p:cxnSp>
          <p:nvCxnSpPr>
            <p:cNvPr id="30" name="直接箭头连接符 29"/>
            <p:cNvCxnSpPr/>
            <p:nvPr>
              <p:custDataLst>
                <p:tags r:id="rId12"/>
              </p:custDataLst>
            </p:nvPr>
          </p:nvCxnSpPr>
          <p:spPr>
            <a:xfrm>
              <a:off x="8262659" y="3658598"/>
              <a:ext cx="1536700" cy="0"/>
            </a:xfrm>
            <a:prstGeom prst="straightConnector1">
              <a:avLst/>
            </a:prstGeom>
            <a:ln w="28575" cmpd="sng">
              <a:solidFill>
                <a:schemeClr val="bg1">
                  <a:lumMod val="6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8352155" y="3255645"/>
              <a:ext cx="1298575" cy="290830"/>
            </a:xfrm>
            <a:prstGeom prst="rect">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dirty="0">
                  <a:latin typeface="宋体" panose="02010600030101010101" pitchFamily="2" charset="-122"/>
                </a:rPr>
                <a:t>CDC</a:t>
              </a:r>
              <a:r>
                <a:rPr lang="zh-CN" altLang="en-US" sz="1200" dirty="0">
                  <a:latin typeface="宋体" panose="02010600030101010101" pitchFamily="2" charset="-122"/>
                </a:rPr>
                <a:t>汇总同步</a:t>
              </a:r>
              <a:endParaRPr lang="zh-CN" altLang="en-US" sz="1200" dirty="0">
                <a:latin typeface="宋体" panose="02010600030101010101" pitchFamily="2" charset="-122"/>
              </a:endParaRPr>
            </a:p>
          </p:txBody>
        </p:sp>
        <p:cxnSp>
          <p:nvCxnSpPr>
            <p:cNvPr id="64" name="直接箭头连接符 63"/>
            <p:cNvCxnSpPr/>
            <p:nvPr/>
          </p:nvCxnSpPr>
          <p:spPr>
            <a:xfrm flipV="1">
              <a:off x="4032250" y="3463290"/>
              <a:ext cx="2183765" cy="22225"/>
            </a:xfrm>
            <a:prstGeom prst="straightConnector1">
              <a:avLst/>
            </a:prstGeom>
            <a:ln w="28575">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sp>
          <p:nvSpPr>
            <p:cNvPr id="66" name="矩形 65"/>
            <p:cNvSpPr/>
            <p:nvPr>
              <p:custDataLst>
                <p:tags r:id="rId13"/>
              </p:custDataLst>
            </p:nvPr>
          </p:nvSpPr>
          <p:spPr>
            <a:xfrm>
              <a:off x="4042410" y="3049270"/>
              <a:ext cx="1913890" cy="320675"/>
            </a:xfrm>
            <a:prstGeom prst="rect">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dirty="0">
                  <a:latin typeface="宋体" panose="02010600030101010101" pitchFamily="2" charset="-122"/>
                </a:rPr>
                <a:t>DTS</a:t>
              </a:r>
              <a:r>
                <a:rPr lang="zh-CN" altLang="en-US" sz="1200" dirty="0">
                  <a:latin typeface="宋体" panose="02010600030101010101" pitchFamily="2" charset="-122"/>
                </a:rPr>
                <a:t>迁移评估</a:t>
              </a:r>
              <a:r>
                <a:rPr lang="en-US" altLang="zh-CN" sz="1200" dirty="0">
                  <a:latin typeface="宋体" panose="02010600030101010101" pitchFamily="2" charset="-122"/>
                </a:rPr>
                <a:t>+</a:t>
              </a:r>
              <a:r>
                <a:rPr lang="zh-CN" altLang="en-US" sz="1200" dirty="0">
                  <a:latin typeface="宋体" panose="02010600030101010101" pitchFamily="2" charset="-122"/>
                </a:rPr>
                <a:t>增量</a:t>
              </a:r>
              <a:endParaRPr lang="zh-CN" altLang="en-US" sz="1200" dirty="0">
                <a:latin typeface="宋体" panose="02010600030101010101" pitchFamily="2" charset="-122"/>
              </a:endParaRPr>
            </a:p>
          </p:txBody>
        </p:sp>
        <p:cxnSp>
          <p:nvCxnSpPr>
            <p:cNvPr id="69" name="肘形连接符 68"/>
            <p:cNvCxnSpPr>
              <a:stCxn id="20" idx="2"/>
              <a:endCxn id="9" idx="2"/>
            </p:cNvCxnSpPr>
            <p:nvPr/>
          </p:nvCxnSpPr>
          <p:spPr>
            <a:xfrm rot="5400000" flipH="1">
              <a:off x="4946968" y="2364423"/>
              <a:ext cx="679450" cy="3994785"/>
            </a:xfrm>
            <a:prstGeom prst="bentConnector3">
              <a:avLst>
                <a:gd name="adj1" fmla="val -35000"/>
              </a:avLst>
            </a:prstGeom>
            <a:ln w="25400" cmpd="sng">
              <a:solidFill>
                <a:schemeClr val="bg1">
                  <a:lumMod val="50000"/>
                </a:schemeClr>
              </a:solidFill>
              <a:prstDash val="dash"/>
              <a:tailEnd type="arrow"/>
            </a:ln>
          </p:spPr>
          <p:style>
            <a:lnRef idx="2">
              <a:schemeClr val="accent1"/>
            </a:lnRef>
            <a:fillRef idx="0">
              <a:srgbClr val="FFFFFF"/>
            </a:fillRef>
            <a:effectRef idx="0">
              <a:srgbClr val="FFFFFF"/>
            </a:effectRef>
            <a:fontRef idx="minor">
              <a:schemeClr val="tx1"/>
            </a:fontRef>
          </p:style>
        </p:cxnSp>
        <p:sp>
          <p:nvSpPr>
            <p:cNvPr id="70" name="矩形 69"/>
            <p:cNvSpPr/>
            <p:nvPr>
              <p:custDataLst>
                <p:tags r:id="rId14"/>
              </p:custDataLst>
            </p:nvPr>
          </p:nvSpPr>
          <p:spPr>
            <a:xfrm>
              <a:off x="4178300" y="4650105"/>
              <a:ext cx="1778000" cy="281305"/>
            </a:xfrm>
            <a:prstGeom prst="rect">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200" dirty="0">
                  <a:latin typeface="宋体" panose="02010600030101010101" pitchFamily="2" charset="-122"/>
                </a:rPr>
                <a:t>数据回流工具</a:t>
              </a:r>
              <a:endParaRPr lang="zh-CN" altLang="en-US" sz="1200" dirty="0">
                <a:latin typeface="宋体" panose="02010600030101010101" pitchFamily="2" charset="-122"/>
              </a:endParaRPr>
            </a:p>
          </p:txBody>
        </p:sp>
        <p:sp>
          <p:nvSpPr>
            <p:cNvPr id="71" name="圆柱形 70"/>
            <p:cNvSpPr/>
            <p:nvPr>
              <p:custDataLst>
                <p:tags r:id="rId15"/>
              </p:custDataLst>
            </p:nvPr>
          </p:nvSpPr>
          <p:spPr>
            <a:xfrm>
              <a:off x="2760980" y="1915160"/>
              <a:ext cx="1104265" cy="600075"/>
            </a:xfrm>
            <a:prstGeom prst="can">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600" dirty="0">
                  <a:latin typeface="宋体" panose="02010600030101010101" pitchFamily="2" charset="-122"/>
                </a:rPr>
                <a:t>MySQL</a:t>
              </a:r>
              <a:endParaRPr lang="en-US" altLang="zh-CN" sz="1600" dirty="0">
                <a:latin typeface="宋体" panose="02010600030101010101" pitchFamily="2" charset="-122"/>
              </a:endParaRPr>
            </a:p>
          </p:txBody>
        </p:sp>
        <p:cxnSp>
          <p:nvCxnSpPr>
            <p:cNvPr id="72" name="直接箭头连接符 71"/>
            <p:cNvCxnSpPr/>
            <p:nvPr/>
          </p:nvCxnSpPr>
          <p:spPr>
            <a:xfrm flipV="1">
              <a:off x="4076065" y="2439670"/>
              <a:ext cx="1898015" cy="10160"/>
            </a:xfrm>
            <a:prstGeom prst="straightConnector1">
              <a:avLst/>
            </a:prstGeom>
            <a:ln>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sp>
          <p:nvSpPr>
            <p:cNvPr id="73" name="文本框 72"/>
            <p:cNvSpPr txBox="1"/>
            <p:nvPr/>
          </p:nvSpPr>
          <p:spPr>
            <a:xfrm>
              <a:off x="4341495" y="2169160"/>
              <a:ext cx="1382395" cy="373415"/>
            </a:xfrm>
            <a:prstGeom prst="rect">
              <a:avLst/>
            </a:prstGeom>
            <a:noFill/>
          </p:spPr>
          <p:txBody>
            <a:bodyPr wrap="square" rtlCol="0">
              <a:spAutoFit/>
            </a:bodyPr>
            <a:lstStyle/>
            <a:p>
              <a:r>
                <a:rPr lang="zh-CN" altLang="en-US" sz="1600" b="1" dirty="0">
                  <a:latin typeface="宋体" panose="02010600030101010101" pitchFamily="2" charset="-122"/>
                </a:rPr>
                <a:t>主从同步</a:t>
              </a:r>
              <a:endParaRPr lang="zh-CN" altLang="en-US" sz="1600" b="1" dirty="0">
                <a:latin typeface="宋体" panose="02010600030101010101" pitchFamily="2" charset="-122"/>
              </a:endParaRPr>
            </a:p>
          </p:txBody>
        </p:sp>
        <p:pic>
          <p:nvPicPr>
            <p:cNvPr id="94" name="图片 93"/>
            <p:cNvPicPr>
              <a:picLocks noChangeAspect="1"/>
            </p:cNvPicPr>
            <p:nvPr>
              <p:custDataLst>
                <p:tags r:id="rId16"/>
              </p:custDataLst>
            </p:nvPr>
          </p:nvPicPr>
          <p:blipFill>
            <a:blip r:embed="rId4" cstate="screen"/>
            <a:stretch>
              <a:fillRect/>
            </a:stretch>
          </p:blipFill>
          <p:spPr>
            <a:xfrm>
              <a:off x="2722880" y="2515235"/>
              <a:ext cx="1141730" cy="711200"/>
            </a:xfrm>
            <a:prstGeom prst="rect">
              <a:avLst/>
            </a:prstGeom>
          </p:spPr>
        </p:pic>
        <p:sp>
          <p:nvSpPr>
            <p:cNvPr id="97" name="文本框 96"/>
            <p:cNvSpPr txBox="1"/>
            <p:nvPr>
              <p:custDataLst>
                <p:tags r:id="rId17"/>
              </p:custDataLst>
            </p:nvPr>
          </p:nvSpPr>
          <p:spPr>
            <a:xfrm>
              <a:off x="3107690" y="2777489"/>
              <a:ext cx="687705" cy="373415"/>
            </a:xfrm>
            <a:prstGeom prst="rect">
              <a:avLst/>
            </a:prstGeom>
            <a:noFill/>
          </p:spPr>
          <p:txBody>
            <a:bodyPr wrap="square" rtlCol="0">
              <a:spAutoFit/>
            </a:bodyPr>
            <a:lstStyle/>
            <a:p>
              <a:r>
                <a:rPr lang="en-US" altLang="zh-CN" sz="1600" b="1" dirty="0">
                  <a:solidFill>
                    <a:srgbClr val="FF0000"/>
                  </a:solidFill>
                  <a:latin typeface="宋体" panose="02010600030101010101" pitchFamily="2" charset="-122"/>
                </a:rPr>
                <a:t>PG</a:t>
              </a:r>
              <a:endParaRPr lang="en-US" altLang="zh-CN" sz="1600" b="1" dirty="0">
                <a:solidFill>
                  <a:srgbClr val="FF0000"/>
                </a:solidFill>
                <a:latin typeface="宋体" panose="02010600030101010101" pitchFamily="2" charset="-122"/>
              </a:endParaRPr>
            </a:p>
          </p:txBody>
        </p:sp>
        <p:sp>
          <p:nvSpPr>
            <p:cNvPr id="98" name="矩形 97"/>
            <p:cNvSpPr/>
            <p:nvPr/>
          </p:nvSpPr>
          <p:spPr>
            <a:xfrm>
              <a:off x="163830" y="937895"/>
              <a:ext cx="2314575" cy="5244465"/>
            </a:xfrm>
            <a:prstGeom prst="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150000"/>
                </a:lnSpc>
              </a:pPr>
              <a:endParaRPr lang="zh-CN" altLang="en-US" sz="1600" dirty="0">
                <a:latin typeface="宋体" panose="02010600030101010101" pitchFamily="2" charset="-122"/>
              </a:endParaRPr>
            </a:p>
          </p:txBody>
        </p:sp>
        <p:cxnSp>
          <p:nvCxnSpPr>
            <p:cNvPr id="99" name="直接连接符 98"/>
            <p:cNvCxnSpPr/>
            <p:nvPr/>
          </p:nvCxnSpPr>
          <p:spPr>
            <a:xfrm>
              <a:off x="196850" y="6094730"/>
              <a:ext cx="2282190" cy="0"/>
            </a:xfrm>
            <a:prstGeom prst="line">
              <a:avLst/>
            </a:prstGeom>
            <a:ln w="12700" cmpd="sng">
              <a:solidFill>
                <a:schemeClr val="accent2">
                  <a:lumMod val="75000"/>
                </a:schemeClr>
              </a:solidFill>
              <a:prstDash val="lgDash"/>
            </a:ln>
          </p:spPr>
          <p:style>
            <a:lnRef idx="2">
              <a:schemeClr val="accent1"/>
            </a:lnRef>
            <a:fillRef idx="0">
              <a:srgbClr val="FFFFFF"/>
            </a:fillRef>
            <a:effectRef idx="0">
              <a:srgbClr val="FFFFFF"/>
            </a:effectRef>
            <a:fontRef idx="minor">
              <a:schemeClr val="tx1"/>
            </a:fontRef>
          </p:style>
        </p:cxnSp>
        <p:cxnSp>
          <p:nvCxnSpPr>
            <p:cNvPr id="100" name="直接连接符 99"/>
            <p:cNvCxnSpPr/>
            <p:nvPr>
              <p:custDataLst>
                <p:tags r:id="rId18"/>
              </p:custDataLst>
            </p:nvPr>
          </p:nvCxnSpPr>
          <p:spPr>
            <a:xfrm>
              <a:off x="196850" y="4925060"/>
              <a:ext cx="2260600" cy="6350"/>
            </a:xfrm>
            <a:prstGeom prst="line">
              <a:avLst/>
            </a:prstGeom>
            <a:ln w="12700" cmpd="sng">
              <a:solidFill>
                <a:schemeClr val="accent2">
                  <a:lumMod val="75000"/>
                </a:schemeClr>
              </a:solidFill>
              <a:prstDash val="lgDash"/>
            </a:ln>
          </p:spPr>
          <p:style>
            <a:lnRef idx="2">
              <a:schemeClr val="accent1"/>
            </a:lnRef>
            <a:fillRef idx="0">
              <a:srgbClr val="FFFFFF"/>
            </a:fillRef>
            <a:effectRef idx="0">
              <a:srgbClr val="FFFFFF"/>
            </a:effectRef>
            <a:fontRef idx="minor">
              <a:schemeClr val="tx1"/>
            </a:fontRef>
          </p:style>
        </p:cxnSp>
        <p:sp>
          <p:nvSpPr>
            <p:cNvPr id="101" name="文本框 100"/>
            <p:cNvSpPr txBox="1"/>
            <p:nvPr/>
          </p:nvSpPr>
          <p:spPr>
            <a:xfrm>
              <a:off x="128270" y="956060"/>
              <a:ext cx="2419350" cy="1093470"/>
            </a:xfrm>
            <a:prstGeom prst="rect">
              <a:avLst/>
            </a:prstGeom>
            <a:noFill/>
          </p:spPr>
          <p:txBody>
            <a:bodyPr wrap="square" rtlCol="0">
              <a:noAutofit/>
            </a:bodyPr>
            <a:lstStyle/>
            <a:p>
              <a:pPr algn="ctr">
                <a:lnSpc>
                  <a:spcPct val="150000"/>
                </a:lnSpc>
              </a:pPr>
              <a:r>
                <a:rPr lang="en-US" altLang="zh-CN" b="1" dirty="0" err="1">
                  <a:solidFill>
                    <a:srgbClr val="FF0000"/>
                  </a:solidFill>
                  <a:latin typeface="宋体" panose="02010600030101010101" pitchFamily="2" charset="-122"/>
                </a:rPr>
                <a:t>GreatADM</a:t>
              </a:r>
              <a:endParaRPr lang="en-US" altLang="zh-CN" b="1" dirty="0">
                <a:solidFill>
                  <a:srgbClr val="FF0000"/>
                </a:solidFill>
                <a:latin typeface="宋体" panose="02010600030101010101" pitchFamily="2" charset="-122"/>
              </a:endParaRPr>
            </a:p>
            <a:p>
              <a:pPr algn="ctr">
                <a:lnSpc>
                  <a:spcPct val="150000"/>
                </a:lnSpc>
              </a:pPr>
              <a:r>
                <a:rPr lang="zh-CN" altLang="en-US" b="1" dirty="0">
                  <a:solidFill>
                    <a:srgbClr val="FF0000"/>
                  </a:solidFill>
                  <a:latin typeface="宋体" panose="02010600030101010101" pitchFamily="2" charset="-122"/>
                </a:rPr>
                <a:t>统一运维管理</a:t>
              </a:r>
              <a:endParaRPr lang="zh-CN" altLang="en-US" b="1" dirty="0">
                <a:solidFill>
                  <a:srgbClr val="FF0000"/>
                </a:solidFill>
                <a:latin typeface="宋体" panose="02010600030101010101" pitchFamily="2" charset="-122"/>
              </a:endParaRPr>
            </a:p>
            <a:p>
              <a:pPr indent="0" algn="ctr">
                <a:lnSpc>
                  <a:spcPct val="150000"/>
                </a:lnSpc>
                <a:buNone/>
              </a:pPr>
              <a:endParaRPr lang="zh-CN" altLang="en-US" sz="1600" b="1" dirty="0">
                <a:solidFill>
                  <a:srgbClr val="FF0000"/>
                </a:solidFill>
                <a:latin typeface="宋体" panose="02010600030101010101" pitchFamily="2" charset="-122"/>
              </a:endParaRPr>
            </a:p>
          </p:txBody>
        </p:sp>
        <p:sp>
          <p:nvSpPr>
            <p:cNvPr id="102" name="文本框 101"/>
            <p:cNvSpPr txBox="1"/>
            <p:nvPr>
              <p:custDataLst>
                <p:tags r:id="rId19"/>
              </p:custDataLst>
            </p:nvPr>
          </p:nvSpPr>
          <p:spPr>
            <a:xfrm>
              <a:off x="86995" y="2980055"/>
              <a:ext cx="2337435" cy="2070756"/>
            </a:xfrm>
            <a:prstGeom prst="rect">
              <a:avLst/>
            </a:prstGeom>
            <a:noFill/>
          </p:spPr>
          <p:txBody>
            <a:bodyPr wrap="square" rtlCol="0">
              <a:spAutoFit/>
            </a:bodyPr>
            <a:lstStyle/>
            <a:p>
              <a:pPr algn="ctr"/>
              <a:r>
                <a:rPr lang="zh-CN" altLang="en-US" b="1" dirty="0">
                  <a:latin typeface="宋体" panose="02010600030101010101" pitchFamily="2" charset="-122"/>
                </a:rPr>
                <a:t>迁移同步工具</a:t>
              </a:r>
              <a:endParaRPr lang="zh-CN" altLang="en-US" b="1" dirty="0">
                <a:latin typeface="宋体" panose="02010600030101010101" pitchFamily="2" charset="-122"/>
              </a:endParaRPr>
            </a:p>
            <a:p>
              <a:pPr algn="ctr"/>
              <a:r>
                <a:rPr lang="zh-CN" altLang="en-US" sz="1600" b="1" dirty="0">
                  <a:solidFill>
                    <a:schemeClr val="accent2"/>
                  </a:solidFill>
                  <a:latin typeface="宋体" panose="02010600030101010101" pitchFamily="2" charset="-122"/>
                </a:rPr>
                <a:t>迁移评估</a:t>
              </a:r>
              <a:endParaRPr lang="zh-CN" altLang="en-US" sz="1600" b="1" dirty="0">
                <a:solidFill>
                  <a:schemeClr val="accent2"/>
                </a:solidFill>
                <a:latin typeface="宋体" panose="02010600030101010101" pitchFamily="2" charset="-122"/>
              </a:endParaRPr>
            </a:p>
            <a:p>
              <a:pPr algn="ctr"/>
              <a:r>
                <a:rPr lang="zh-CN" altLang="en-US" sz="1600" b="1" dirty="0">
                  <a:solidFill>
                    <a:schemeClr val="accent2"/>
                  </a:solidFill>
                  <a:latin typeface="宋体" panose="02010600030101010101" pitchFamily="2" charset="-122"/>
                </a:rPr>
                <a:t>数据回流</a:t>
              </a:r>
              <a:endParaRPr lang="zh-CN" altLang="en-US" sz="1600" b="1" dirty="0">
                <a:solidFill>
                  <a:schemeClr val="accent2"/>
                </a:solidFill>
                <a:latin typeface="宋体" panose="02010600030101010101" pitchFamily="2" charset="-122"/>
              </a:endParaRPr>
            </a:p>
            <a:p>
              <a:pPr algn="ctr"/>
              <a:r>
                <a:rPr lang="zh-CN" altLang="en-US" sz="1600" b="1" dirty="0">
                  <a:solidFill>
                    <a:schemeClr val="accent2"/>
                  </a:solidFill>
                  <a:latin typeface="宋体" panose="02010600030101010101" pitchFamily="2" charset="-122"/>
                </a:rPr>
                <a:t>数据汇总</a:t>
              </a:r>
              <a:endParaRPr lang="zh-CN" altLang="en-US" sz="1600" b="1" dirty="0">
                <a:solidFill>
                  <a:schemeClr val="accent2"/>
                </a:solidFill>
                <a:latin typeface="宋体" panose="02010600030101010101" pitchFamily="2" charset="-122"/>
              </a:endParaRPr>
            </a:p>
            <a:p>
              <a:pPr algn="ctr"/>
              <a:r>
                <a:rPr lang="zh-CN" altLang="en-US" sz="1600" b="1" dirty="0">
                  <a:solidFill>
                    <a:schemeClr val="accent2"/>
                  </a:solidFill>
                  <a:latin typeface="宋体" panose="02010600030101010101" pitchFamily="2" charset="-122"/>
                </a:rPr>
                <a:t>数据校验</a:t>
              </a:r>
              <a:endParaRPr lang="zh-CN" altLang="en-US" sz="1600" b="1" dirty="0">
                <a:solidFill>
                  <a:schemeClr val="accent2"/>
                </a:solidFill>
                <a:latin typeface="宋体" panose="02010600030101010101" pitchFamily="2" charset="-122"/>
              </a:endParaRPr>
            </a:p>
            <a:p>
              <a:pPr algn="ctr"/>
              <a:endParaRPr lang="zh-CN" altLang="en-US" b="1" dirty="0">
                <a:latin typeface="宋体" panose="02010600030101010101" pitchFamily="2" charset="-122"/>
              </a:endParaRPr>
            </a:p>
            <a:p>
              <a:pPr marL="342900" indent="-342900" algn="ctr">
                <a:buAutoNum type="arabicPeriod"/>
              </a:pPr>
              <a:endParaRPr lang="zh-CN" altLang="en-US" sz="1600" b="1" dirty="0">
                <a:latin typeface="宋体" panose="02010600030101010101" pitchFamily="2" charset="-122"/>
              </a:endParaRPr>
            </a:p>
          </p:txBody>
        </p:sp>
        <p:sp>
          <p:nvSpPr>
            <p:cNvPr id="103" name="文本框 102"/>
            <p:cNvSpPr txBox="1"/>
            <p:nvPr>
              <p:custDataLst>
                <p:tags r:id="rId20"/>
              </p:custDataLst>
            </p:nvPr>
          </p:nvSpPr>
          <p:spPr>
            <a:xfrm>
              <a:off x="330835" y="5222875"/>
              <a:ext cx="2183765" cy="407362"/>
            </a:xfrm>
            <a:prstGeom prst="rect">
              <a:avLst/>
            </a:prstGeom>
            <a:noFill/>
          </p:spPr>
          <p:txBody>
            <a:bodyPr wrap="square" rtlCol="0">
              <a:spAutoFit/>
            </a:bodyPr>
            <a:lstStyle/>
            <a:p>
              <a:pPr algn="ctr"/>
              <a:r>
                <a:rPr lang="zh-CN" altLang="en-US" b="1" dirty="0">
                  <a:latin typeface="宋体" panose="02010600030101010101" pitchFamily="2" charset="-122"/>
                </a:rPr>
                <a:t>运维辅助工具</a:t>
              </a:r>
              <a:endParaRPr lang="zh-CN" altLang="en-US" b="1" dirty="0">
                <a:latin typeface="宋体" panose="02010600030101010101" pitchFamily="2" charset="-122"/>
              </a:endParaRPr>
            </a:p>
          </p:txBody>
        </p:sp>
        <p:cxnSp>
          <p:nvCxnSpPr>
            <p:cNvPr id="104" name="直接连接符 103"/>
            <p:cNvCxnSpPr/>
            <p:nvPr>
              <p:custDataLst>
                <p:tags r:id="rId21"/>
              </p:custDataLst>
            </p:nvPr>
          </p:nvCxnSpPr>
          <p:spPr>
            <a:xfrm>
              <a:off x="196850" y="937895"/>
              <a:ext cx="2282190" cy="0"/>
            </a:xfrm>
            <a:prstGeom prst="line">
              <a:avLst/>
            </a:prstGeom>
            <a:ln w="12700" cmpd="sng">
              <a:solidFill>
                <a:schemeClr val="accent2">
                  <a:lumMod val="75000"/>
                </a:schemeClr>
              </a:solidFill>
              <a:prstDash val="lgDash"/>
            </a:ln>
          </p:spPr>
          <p:style>
            <a:lnRef idx="2">
              <a:schemeClr val="accent1"/>
            </a:lnRef>
            <a:fillRef idx="0">
              <a:srgbClr val="FFFFFF"/>
            </a:fillRef>
            <a:effectRef idx="0">
              <a:srgbClr val="FFFFFF"/>
            </a:effectRef>
            <a:fontRef idx="minor">
              <a:schemeClr val="tx1"/>
            </a:fontRef>
          </p:style>
        </p:cxnSp>
        <p:cxnSp>
          <p:nvCxnSpPr>
            <p:cNvPr id="105" name="直接连接符 104"/>
            <p:cNvCxnSpPr/>
            <p:nvPr>
              <p:custDataLst>
                <p:tags r:id="rId22"/>
              </p:custDataLst>
            </p:nvPr>
          </p:nvCxnSpPr>
          <p:spPr>
            <a:xfrm>
              <a:off x="142240" y="2021205"/>
              <a:ext cx="2282190" cy="0"/>
            </a:xfrm>
            <a:prstGeom prst="line">
              <a:avLst/>
            </a:prstGeom>
            <a:ln w="12700" cmpd="sng">
              <a:solidFill>
                <a:schemeClr val="accent2">
                  <a:lumMod val="75000"/>
                </a:schemeClr>
              </a:solidFill>
              <a:prstDash val="lgDash"/>
            </a:ln>
          </p:spPr>
          <p:style>
            <a:lnRef idx="2">
              <a:schemeClr val="accent1"/>
            </a:lnRef>
            <a:fillRef idx="0">
              <a:srgbClr val="FFFFFF"/>
            </a:fillRef>
            <a:effectRef idx="0">
              <a:srgbClr val="FFFFFF"/>
            </a:effectRef>
            <a:fontRef idx="minor">
              <a:schemeClr val="tx1"/>
            </a:fontRef>
          </p:style>
        </p:cxnSp>
        <p:sp>
          <p:nvSpPr>
            <p:cNvPr id="106" name="矩形 105"/>
            <p:cNvSpPr/>
            <p:nvPr/>
          </p:nvSpPr>
          <p:spPr>
            <a:xfrm>
              <a:off x="2713355" y="1417320"/>
              <a:ext cx="9413240" cy="436880"/>
            </a:xfrm>
            <a:prstGeom prst="rect">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b="1" dirty="0">
                  <a:latin typeface="宋体" panose="02010600030101010101" pitchFamily="2" charset="-122"/>
                </a:rPr>
                <a:t>应用</a:t>
              </a:r>
              <a:r>
                <a:rPr lang="en-US" altLang="zh-CN" sz="1600" b="1" dirty="0">
                  <a:latin typeface="宋体" panose="02010600030101010101" pitchFamily="2" charset="-122"/>
                </a:rPr>
                <a:t>APP</a:t>
              </a:r>
              <a:endParaRPr lang="en-US" altLang="zh-CN" sz="1600" b="1" dirty="0">
                <a:latin typeface="宋体" panose="02010600030101010101" pitchFamily="2" charset="-122"/>
              </a:endParaRPr>
            </a:p>
          </p:txBody>
        </p:sp>
        <p:sp>
          <p:nvSpPr>
            <p:cNvPr id="112" name="矩形 111"/>
            <p:cNvSpPr/>
            <p:nvPr>
              <p:custDataLst>
                <p:tags r:id="rId23"/>
              </p:custDataLst>
            </p:nvPr>
          </p:nvSpPr>
          <p:spPr>
            <a:xfrm>
              <a:off x="2713355" y="908685"/>
              <a:ext cx="9413240" cy="436880"/>
            </a:xfrm>
            <a:prstGeom prst="rect">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600" b="1" dirty="0" err="1">
                  <a:latin typeface="宋体" panose="02010600030101010101" pitchFamily="2" charset="-122"/>
                </a:rPr>
                <a:t>GreatADM</a:t>
              </a:r>
              <a:r>
                <a:rPr lang="zh-CN" altLang="en-US" sz="1600" b="1" dirty="0">
                  <a:latin typeface="宋体" panose="02010600030101010101" pitchFamily="2" charset="-122"/>
                </a:rPr>
                <a:t>数据库管理</a:t>
              </a:r>
              <a:r>
                <a:rPr lang="zh-CN" altLang="en-US" sz="1600" b="1" dirty="0">
                  <a:latin typeface="宋体" panose="02010600030101010101" pitchFamily="2" charset="-122"/>
                  <a:sym typeface="+mn-ea"/>
                </a:rPr>
                <a:t>平台</a:t>
              </a:r>
              <a:endParaRPr lang="zh-CN" altLang="en-US" sz="1600" b="1" dirty="0">
                <a:latin typeface="宋体" panose="02010600030101010101" pitchFamily="2" charset="-122"/>
              </a:endParaRPr>
            </a:p>
          </p:txBody>
        </p:sp>
        <p:sp>
          <p:nvSpPr>
            <p:cNvPr id="113" name="矩形 112"/>
            <p:cNvSpPr/>
            <p:nvPr>
              <p:custDataLst>
                <p:tags r:id="rId24"/>
              </p:custDataLst>
            </p:nvPr>
          </p:nvSpPr>
          <p:spPr>
            <a:xfrm>
              <a:off x="2550160" y="5126355"/>
              <a:ext cx="9413240" cy="1050925"/>
            </a:xfrm>
            <a:prstGeom prst="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sz="1600" b="1" dirty="0">
                <a:latin typeface="宋体" panose="02010600030101010101" pitchFamily="2" charset="-122"/>
              </a:endParaRPr>
            </a:p>
          </p:txBody>
        </p:sp>
        <p:sp>
          <p:nvSpPr>
            <p:cNvPr id="114" name="矩形 113"/>
            <p:cNvSpPr/>
            <p:nvPr/>
          </p:nvSpPr>
          <p:spPr>
            <a:xfrm>
              <a:off x="2713355" y="5233035"/>
              <a:ext cx="2185670" cy="883920"/>
            </a:xfrm>
            <a:prstGeom prst="rect">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b="1" dirty="0">
                  <a:latin typeface="宋体" panose="02010600030101010101" pitchFamily="2" charset="-122"/>
                  <a:ea typeface="宋体" panose="02010600030101010101" pitchFamily="2" charset="-122"/>
                  <a:sym typeface="+mn-ea"/>
                </a:rPr>
                <a:t>自动化运维工具</a:t>
              </a:r>
              <a:endParaRPr lang="zh-CN" altLang="en-US" sz="1600" dirty="0">
                <a:latin typeface="宋体" panose="02010600030101010101" pitchFamily="2" charset="-122"/>
              </a:endParaRPr>
            </a:p>
          </p:txBody>
        </p:sp>
        <p:sp>
          <p:nvSpPr>
            <p:cNvPr id="115" name="矩形 114"/>
            <p:cNvSpPr/>
            <p:nvPr>
              <p:custDataLst>
                <p:tags r:id="rId25"/>
              </p:custDataLst>
            </p:nvPr>
          </p:nvSpPr>
          <p:spPr>
            <a:xfrm>
              <a:off x="5236210" y="5238115"/>
              <a:ext cx="1979930" cy="883920"/>
            </a:xfrm>
            <a:prstGeom prst="rect">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b="1" dirty="0">
                  <a:latin typeface="宋体" panose="02010600030101010101" pitchFamily="2" charset="-122"/>
                  <a:ea typeface="宋体" panose="02010600030101010101" pitchFamily="2" charset="-122"/>
                  <a:sym typeface="+mn-ea"/>
                </a:rPr>
                <a:t>性能测试工具</a:t>
              </a:r>
              <a:endParaRPr lang="zh-CN" altLang="en-US" sz="1600" dirty="0">
                <a:latin typeface="宋体" panose="02010600030101010101" pitchFamily="2" charset="-122"/>
              </a:endParaRPr>
            </a:p>
          </p:txBody>
        </p:sp>
        <p:sp>
          <p:nvSpPr>
            <p:cNvPr id="116" name="矩形 115"/>
            <p:cNvSpPr/>
            <p:nvPr>
              <p:custDataLst>
                <p:tags r:id="rId26"/>
              </p:custDataLst>
            </p:nvPr>
          </p:nvSpPr>
          <p:spPr>
            <a:xfrm>
              <a:off x="7553325" y="5202555"/>
              <a:ext cx="1977390" cy="883920"/>
            </a:xfrm>
            <a:prstGeom prst="rect">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b="1" dirty="0">
                  <a:latin typeface="宋体" panose="02010600030101010101" pitchFamily="2" charset="-122"/>
                  <a:ea typeface="宋体" panose="02010600030101010101" pitchFamily="2" charset="-122"/>
                  <a:sym typeface="+mn-ea"/>
                </a:rPr>
                <a:t>GreatDBToolkit工具</a:t>
              </a:r>
              <a:r>
                <a:rPr lang="zh-CN" altLang="en-US" sz="1400" dirty="0">
                  <a:latin typeface="宋体" panose="02010600030101010101" pitchFamily="2" charset="-122"/>
                  <a:ea typeface="宋体" panose="02010600030101010101" pitchFamily="2" charset="-122"/>
                  <a:sym typeface="+mn-ea"/>
                </a:rPr>
                <a:t>（归档，慢查询分析，定位锁）</a:t>
              </a:r>
              <a:endParaRPr lang="zh-CN" altLang="en-US" sz="1400" dirty="0">
                <a:latin typeface="宋体" panose="02010600030101010101" pitchFamily="2" charset="-122"/>
              </a:endParaRPr>
            </a:p>
          </p:txBody>
        </p:sp>
        <p:sp>
          <p:nvSpPr>
            <p:cNvPr id="118" name="矩形 117"/>
            <p:cNvSpPr/>
            <p:nvPr>
              <p:custDataLst>
                <p:tags r:id="rId27"/>
              </p:custDataLst>
            </p:nvPr>
          </p:nvSpPr>
          <p:spPr>
            <a:xfrm>
              <a:off x="9799955" y="5231765"/>
              <a:ext cx="1992630" cy="883920"/>
            </a:xfrm>
            <a:prstGeom prst="rect">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b="1" dirty="0">
                  <a:latin typeface="宋体" panose="02010600030101010101" pitchFamily="2" charset="-122"/>
                  <a:ea typeface="宋体" panose="02010600030101010101" pitchFamily="2" charset="-122"/>
                  <a:sym typeface="+mn-ea"/>
                </a:rPr>
                <a:t>快速稽核工具</a:t>
              </a:r>
              <a:endParaRPr lang="zh-CN" altLang="en-US" sz="1600" b="1" dirty="0">
                <a:latin typeface="宋体" panose="02010600030101010101" pitchFamily="2" charset="-122"/>
                <a:ea typeface="宋体" panose="02010600030101010101" pitchFamily="2" charset="-122"/>
              </a:endParaRPr>
            </a:p>
          </p:txBody>
        </p:sp>
        <p:sp>
          <p:nvSpPr>
            <p:cNvPr id="5" name="文本框 4"/>
            <p:cNvSpPr txBox="1"/>
            <p:nvPr/>
          </p:nvSpPr>
          <p:spPr>
            <a:xfrm>
              <a:off x="6941185" y="3422649"/>
              <a:ext cx="956945" cy="373415"/>
            </a:xfrm>
            <a:prstGeom prst="rect">
              <a:avLst/>
            </a:prstGeom>
            <a:noFill/>
          </p:spPr>
          <p:txBody>
            <a:bodyPr wrap="square" rtlCol="0">
              <a:spAutoFit/>
            </a:bodyPr>
            <a:lstStyle/>
            <a:p>
              <a:r>
                <a:rPr lang="en-US" altLang="zh-CN" sz="1600" dirty="0">
                  <a:latin typeface="宋体" panose="02010600030101010101" pitchFamily="2" charset="-122"/>
                </a:rPr>
                <a:t>......</a:t>
              </a:r>
              <a:endParaRPr lang="en-US" altLang="zh-CN" sz="1600" dirty="0">
                <a:latin typeface="宋体" panose="02010600030101010101" pitchFamily="2"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380" y="333375"/>
            <a:ext cx="8806180" cy="344170"/>
          </a:xfrm>
        </p:spPr>
        <p:txBody>
          <a:bodyPr/>
          <a:lstStyle/>
          <a:p>
            <a:r>
              <a:rPr lang="zh-CN" altLang="en-US" sz="3200" b="1" dirty="0" err="1">
                <a:solidFill>
                  <a:schemeClr val="accent2"/>
                </a:solidFill>
                <a:latin typeface="+mn-ea"/>
                <a:ea typeface="+mn-ea"/>
                <a:sym typeface="+mn-ea"/>
              </a:rPr>
              <a:t>在</a:t>
            </a:r>
            <a:r>
              <a:rPr lang="en-US" altLang="zh-CN" sz="3200" b="1" dirty="0" err="1">
                <a:solidFill>
                  <a:schemeClr val="accent2"/>
                </a:solidFill>
                <a:latin typeface="+mn-ea"/>
                <a:ea typeface="+mn-ea"/>
                <a:sym typeface="+mn-ea"/>
              </a:rPr>
              <a:t>线快速替换MySQL</a:t>
            </a:r>
            <a:r>
              <a:rPr lang="zh-CN" altLang="en-US" sz="3200" b="1" dirty="0" err="1">
                <a:solidFill>
                  <a:schemeClr val="accent2"/>
                </a:solidFill>
                <a:latin typeface="+mn-ea"/>
                <a:ea typeface="+mn-ea"/>
                <a:sym typeface="+mn-ea"/>
              </a:rPr>
              <a:t>技术</a:t>
            </a:r>
            <a:endParaRPr lang="zh-CN" altLang="en-US" sz="3200" b="1" dirty="0" err="1">
              <a:solidFill>
                <a:schemeClr val="accent2"/>
              </a:solidFill>
              <a:latin typeface="+mn-ea"/>
              <a:ea typeface="+mn-ea"/>
              <a:sym typeface="+mn-ea"/>
            </a:endParaRPr>
          </a:p>
        </p:txBody>
      </p:sp>
      <p:sp>
        <p:nvSpPr>
          <p:cNvPr id="41" name="文本框 40"/>
          <p:cNvSpPr txBox="1"/>
          <p:nvPr>
            <p:custDataLst>
              <p:tags r:id="rId1"/>
            </p:custDataLst>
          </p:nvPr>
        </p:nvSpPr>
        <p:spPr>
          <a:xfrm>
            <a:off x="7863188" y="3425159"/>
            <a:ext cx="3038475" cy="2676525"/>
          </a:xfrm>
          <a:prstGeom prst="rect">
            <a:avLst/>
          </a:prstGeom>
          <a:noFill/>
        </p:spPr>
        <p:txBody>
          <a:bodyPr wrap="square" rtlCol="0">
            <a:spAutoFit/>
          </a:bodyPr>
          <a:lstStyle>
            <a:defPPr>
              <a:defRPr lang="zh-CN"/>
            </a:defPPr>
            <a:lvl1pPr marL="285750" indent="-285750">
              <a:lnSpc>
                <a:spcPct val="150000"/>
              </a:lnSpc>
              <a:buFont typeface="Arial" panose="020B0604020202020204" pitchFamily="34" charset="0"/>
              <a:buChar char="•"/>
              <a:defRPr sz="1200">
                <a:latin typeface="微软雅黑" panose="020B0503020204020204" charset="-122"/>
                <a:ea typeface="微软雅黑" panose="020B0503020204020204" charset="-122"/>
                <a:cs typeface="华文楷体" panose="02010600040101010101" pitchFamily="2" charset="-122"/>
              </a:defRPr>
            </a:lvl1pPr>
            <a:lvl2pPr marL="742950" lvl="1" indent="-285750">
              <a:lnSpc>
                <a:spcPct val="150000"/>
              </a:lnSpc>
              <a:buFont typeface="Wingdings" panose="05000000000000000000" charset="0"/>
              <a:buChar char=""/>
              <a:defRPr sz="1200">
                <a:latin typeface="微软雅黑" panose="020B0503020204020204" charset="-122"/>
                <a:ea typeface="微软雅黑" panose="020B0503020204020204" charset="-122"/>
                <a:cs typeface="华文楷体" panose="02010600040101010101" pitchFamily="2" charset="-122"/>
              </a:defRPr>
            </a:lvl2pPr>
          </a:lstStyle>
          <a:p>
            <a:r>
              <a:rPr lang="zh-CN" altLang="en-US" sz="1400" dirty="0">
                <a:latin typeface="+mn-ea"/>
                <a:ea typeface="+mn-ea"/>
              </a:rPr>
              <a:t>在线检查与对比差异</a:t>
            </a:r>
            <a:endParaRPr lang="zh-CN" altLang="en-US" sz="1400" dirty="0">
              <a:latin typeface="+mn-ea"/>
              <a:ea typeface="+mn-ea"/>
            </a:endParaRPr>
          </a:p>
          <a:p>
            <a:r>
              <a:rPr lang="zh-CN" altLang="en-US" sz="1400" dirty="0">
                <a:latin typeface="+mn-ea"/>
                <a:ea typeface="+mn-ea"/>
              </a:rPr>
              <a:t>检查替换可能影响</a:t>
            </a:r>
            <a:r>
              <a:rPr lang="en-US" altLang="zh-CN" sz="1400" dirty="0">
                <a:latin typeface="+mn-ea"/>
                <a:ea typeface="+mn-ea"/>
              </a:rPr>
              <a:t>21</a:t>
            </a:r>
            <a:r>
              <a:rPr lang="zh-CN" altLang="en-US" sz="1400" dirty="0">
                <a:latin typeface="+mn-ea"/>
                <a:ea typeface="+mn-ea"/>
              </a:rPr>
              <a:t>大项</a:t>
            </a:r>
            <a:endParaRPr lang="zh-CN" altLang="en-US" sz="1400" dirty="0">
              <a:latin typeface="+mn-ea"/>
              <a:ea typeface="+mn-ea"/>
            </a:endParaRPr>
          </a:p>
          <a:p>
            <a:r>
              <a:rPr lang="zh-CN" altLang="en-US" sz="1400" dirty="0">
                <a:latin typeface="+mn-ea"/>
                <a:ea typeface="+mn-ea"/>
              </a:rPr>
              <a:t>输出修正建议</a:t>
            </a:r>
            <a:endParaRPr lang="zh-CN" altLang="en-US" sz="1400" dirty="0">
              <a:latin typeface="+mn-ea"/>
              <a:ea typeface="+mn-ea"/>
            </a:endParaRPr>
          </a:p>
          <a:p>
            <a:r>
              <a:rPr lang="zh-CN" altLang="en-US" sz="1400" dirty="0">
                <a:latin typeface="+mn-ea"/>
                <a:ea typeface="+mn-ea"/>
              </a:rPr>
              <a:t>输出执行语句</a:t>
            </a:r>
            <a:endParaRPr lang="zh-CN" altLang="en-US" sz="1400" dirty="0">
              <a:latin typeface="+mn-ea"/>
              <a:ea typeface="+mn-ea"/>
            </a:endParaRPr>
          </a:p>
          <a:p>
            <a:r>
              <a:rPr lang="zh-CN" altLang="en-US" sz="1400" dirty="0">
                <a:latin typeface="+mn-ea"/>
                <a:ea typeface="+mn-ea"/>
              </a:rPr>
              <a:t>报告清晰可见</a:t>
            </a:r>
            <a:endParaRPr lang="zh-CN" altLang="en-US" sz="1400" dirty="0">
              <a:latin typeface="+mn-ea"/>
              <a:ea typeface="+mn-ea"/>
            </a:endParaRPr>
          </a:p>
          <a:p>
            <a:r>
              <a:rPr lang="zh-CN" altLang="en-US" sz="1400" dirty="0">
                <a:latin typeface="+mn-ea"/>
                <a:ea typeface="+mn-ea"/>
              </a:rPr>
              <a:t>可在线扩展节点</a:t>
            </a:r>
            <a:endParaRPr lang="zh-CN" altLang="en-US" sz="1400" dirty="0">
              <a:latin typeface="+mn-ea"/>
              <a:ea typeface="+mn-ea"/>
            </a:endParaRPr>
          </a:p>
          <a:p>
            <a:r>
              <a:rPr lang="zh-CN" altLang="en-US" sz="1400" dirty="0">
                <a:latin typeface="+mn-ea"/>
                <a:ea typeface="+mn-ea"/>
              </a:rPr>
              <a:t>兼容低版本在线迁移</a:t>
            </a:r>
            <a:endParaRPr lang="zh-CN" altLang="en-US" sz="1400" dirty="0">
              <a:latin typeface="+mn-ea"/>
              <a:ea typeface="+mn-ea"/>
            </a:endParaRPr>
          </a:p>
          <a:p>
            <a:r>
              <a:rPr lang="zh-CN" altLang="en-US" sz="1400" dirty="0">
                <a:latin typeface="+mn-ea"/>
                <a:ea typeface="+mn-ea"/>
              </a:rPr>
              <a:t>提供图形化界面升级版本</a:t>
            </a:r>
            <a:endParaRPr lang="zh-CN" altLang="en-US" sz="1400" dirty="0">
              <a:latin typeface="+mn-ea"/>
              <a:ea typeface="+mn-ea"/>
            </a:endParaRPr>
          </a:p>
        </p:txBody>
      </p:sp>
      <p:sp>
        <p:nvSpPr>
          <p:cNvPr id="3" name="文本框 2"/>
          <p:cNvSpPr txBox="1"/>
          <p:nvPr>
            <p:custDataLst>
              <p:tags r:id="rId2"/>
            </p:custDataLst>
          </p:nvPr>
        </p:nvSpPr>
        <p:spPr>
          <a:xfrm>
            <a:off x="500294" y="1382592"/>
            <a:ext cx="11355705" cy="1337945"/>
          </a:xfrm>
          <a:prstGeom prst="rect">
            <a:avLst/>
          </a:prstGeom>
          <a:noFill/>
        </p:spPr>
        <p:txBody>
          <a:bodyPr wrap="square" rtlCol="0">
            <a:spAutoFit/>
          </a:bodyPr>
          <a:lstStyle>
            <a:defPPr>
              <a:defRPr lang="zh-CN"/>
            </a:defPPr>
            <a:lvl1pPr>
              <a:lnSpc>
                <a:spcPct val="150000"/>
              </a:lnSpc>
              <a:defRPr>
                <a:latin typeface="+mn-ea"/>
              </a:defRPr>
            </a:lvl1pPr>
          </a:lstStyle>
          <a:p>
            <a:r>
              <a:rPr lang="zh-CN" altLang="en-US" dirty="0"/>
              <a:t>目前开源技术在同版本或跨小版本的情况才可以实现在线同步。因此在替换版本时，应用与业务要花大精力计算业务可能受到的影响与升级前期的准备工作。</a:t>
            </a:r>
            <a:r>
              <a:rPr lang="zh-CN" altLang="en-US" dirty="0">
                <a:sym typeface="+mn-ea"/>
              </a:rPr>
              <a:t>为保障业务</a:t>
            </a:r>
            <a:r>
              <a:rPr lang="en-US" altLang="zh-CN" dirty="0">
                <a:sym typeface="+mn-ea"/>
              </a:rPr>
              <a:t>7*24</a:t>
            </a:r>
            <a:r>
              <a:rPr lang="zh-CN" altLang="en-US" dirty="0">
                <a:sym typeface="+mn-ea"/>
              </a:rPr>
              <a:t>小时不中断，</a:t>
            </a:r>
            <a:r>
              <a:rPr lang="zh-CN" altLang="en-US" dirty="0"/>
              <a:t>万里数据库提供在线替换</a:t>
            </a:r>
            <a:r>
              <a:rPr lang="en-US" altLang="zh-CN" dirty="0"/>
              <a:t>MySQL</a:t>
            </a:r>
            <a:r>
              <a:rPr lang="zh-CN" altLang="en-US" dirty="0"/>
              <a:t>的方案，非常友好地支持</a:t>
            </a:r>
            <a:r>
              <a:rPr lang="en-US" altLang="zh-CN" dirty="0"/>
              <a:t>DBA</a:t>
            </a:r>
            <a:r>
              <a:rPr lang="zh-CN" altLang="en-US" dirty="0"/>
              <a:t>与应用工作，满足在线扩容与升级操作，减少了业务受影响的被动与风险。</a:t>
            </a:r>
            <a:endParaRPr lang="zh-CN" altLang="en-US" dirty="0"/>
          </a:p>
        </p:txBody>
      </p:sp>
      <p:sp>
        <p:nvSpPr>
          <p:cNvPr id="54" name="圆角矩形 114"/>
          <p:cNvSpPr/>
          <p:nvPr>
            <p:custDataLst>
              <p:tags r:id="rId3"/>
            </p:custDataLst>
          </p:nvPr>
        </p:nvSpPr>
        <p:spPr>
          <a:xfrm>
            <a:off x="500294" y="2728290"/>
            <a:ext cx="1518285" cy="422910"/>
          </a:xfrm>
          <a:prstGeom prst="round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b="1" dirty="0">
                <a:latin typeface="+mn-ea"/>
              </a:rPr>
              <a:t>替换方案</a:t>
            </a:r>
            <a:endParaRPr lang="zh-CN" b="1" dirty="0">
              <a:latin typeface="+mn-ea"/>
            </a:endParaRPr>
          </a:p>
        </p:txBody>
      </p:sp>
      <p:grpSp>
        <p:nvGrpSpPr>
          <p:cNvPr id="7" name="组合 6"/>
          <p:cNvGrpSpPr/>
          <p:nvPr/>
        </p:nvGrpSpPr>
        <p:grpSpPr>
          <a:xfrm>
            <a:off x="1417602" y="3223023"/>
            <a:ext cx="5050538" cy="2988959"/>
            <a:chOff x="652058" y="2603500"/>
            <a:chExt cx="6317702" cy="3738880"/>
          </a:xfrm>
        </p:grpSpPr>
        <p:sp>
          <p:nvSpPr>
            <p:cNvPr id="14" name="矩形 13"/>
            <p:cNvSpPr/>
            <p:nvPr>
              <p:custDataLst>
                <p:tags r:id="rId4"/>
              </p:custDataLst>
            </p:nvPr>
          </p:nvSpPr>
          <p:spPr>
            <a:xfrm>
              <a:off x="652058" y="2603500"/>
              <a:ext cx="6075045" cy="3738880"/>
            </a:xfrm>
            <a:prstGeom prst="rect">
              <a:avLst/>
            </a:prstGeom>
            <a:noFill/>
            <a:ln w="12700" cmpd="sng">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4" name="流程图: 磁盘 3"/>
            <p:cNvSpPr/>
            <p:nvPr>
              <p:custDataLst>
                <p:tags r:id="rId5"/>
              </p:custDataLst>
            </p:nvPr>
          </p:nvSpPr>
          <p:spPr>
            <a:xfrm>
              <a:off x="1538605" y="5137785"/>
              <a:ext cx="1013460" cy="82994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mn-ea"/>
                </a:rPr>
                <a:t>GreatDB</a:t>
              </a:r>
              <a:endParaRPr lang="en-US" altLang="zh-CN" sz="1200" dirty="0">
                <a:solidFill>
                  <a:schemeClr val="tx1"/>
                </a:solidFill>
                <a:latin typeface="+mn-ea"/>
              </a:endParaRPr>
            </a:p>
          </p:txBody>
        </p:sp>
        <p:sp>
          <p:nvSpPr>
            <p:cNvPr id="36" name="流程图: 磁盘 35"/>
            <p:cNvSpPr/>
            <p:nvPr>
              <p:custDataLst>
                <p:tags r:id="rId6"/>
              </p:custDataLst>
            </p:nvPr>
          </p:nvSpPr>
          <p:spPr>
            <a:xfrm>
              <a:off x="1550670" y="2660650"/>
              <a:ext cx="1013460" cy="82994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n-ea"/>
                </a:rPr>
                <a:t>MySQL</a:t>
              </a:r>
              <a:endParaRPr lang="en-US" altLang="zh-CN" sz="1200" dirty="0">
                <a:solidFill>
                  <a:schemeClr val="tx1"/>
                </a:solidFill>
                <a:latin typeface="+mn-ea"/>
              </a:endParaRPr>
            </a:p>
          </p:txBody>
        </p:sp>
        <p:sp>
          <p:nvSpPr>
            <p:cNvPr id="42" name="圆角矩形 41"/>
            <p:cNvSpPr/>
            <p:nvPr>
              <p:custDataLst>
                <p:tags r:id="rId7"/>
              </p:custDataLst>
            </p:nvPr>
          </p:nvSpPr>
          <p:spPr>
            <a:xfrm>
              <a:off x="1090930" y="3900805"/>
              <a:ext cx="5245100" cy="48577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mn-ea"/>
                  <a:cs typeface="华文楷体" panose="02010600040101010101" pitchFamily="2" charset="-122"/>
                </a:rPr>
                <a:t>GreatDB</a:t>
              </a:r>
              <a:r>
                <a:rPr lang="en-US" altLang="zh-CN" sz="1200" dirty="0">
                  <a:solidFill>
                    <a:schemeClr val="tx1"/>
                  </a:solidFill>
                  <a:latin typeface="+mn-ea"/>
                  <a:cs typeface="华文楷体" panose="02010600040101010101" pitchFamily="2" charset="-122"/>
                </a:rPr>
                <a:t>-Check</a:t>
              </a:r>
              <a:r>
                <a:rPr lang="zh-CN" altLang="en-US" sz="1200" dirty="0">
                  <a:solidFill>
                    <a:schemeClr val="tx1"/>
                  </a:solidFill>
                  <a:latin typeface="+mn-ea"/>
                  <a:cs typeface="华文楷体" panose="02010600040101010101" pitchFamily="2" charset="-122"/>
                </a:rPr>
                <a:t>检查差异项</a:t>
              </a:r>
              <a:endParaRPr lang="zh-CN" altLang="en-US" sz="1200" dirty="0">
                <a:solidFill>
                  <a:schemeClr val="tx1"/>
                </a:solidFill>
                <a:latin typeface="+mn-ea"/>
                <a:cs typeface="华文楷体" panose="02010600040101010101" pitchFamily="2" charset="-122"/>
              </a:endParaRPr>
            </a:p>
          </p:txBody>
        </p:sp>
        <p:sp>
          <p:nvSpPr>
            <p:cNvPr id="43" name="流程图: 磁盘 42"/>
            <p:cNvSpPr/>
            <p:nvPr>
              <p:custDataLst>
                <p:tags r:id="rId8"/>
              </p:custDataLst>
            </p:nvPr>
          </p:nvSpPr>
          <p:spPr>
            <a:xfrm>
              <a:off x="3660775" y="4425315"/>
              <a:ext cx="1013460" cy="82994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mn-ea"/>
                </a:rPr>
                <a:t>GreatDB</a:t>
              </a:r>
              <a:endParaRPr lang="en-US" altLang="zh-CN" sz="1200" dirty="0">
                <a:solidFill>
                  <a:schemeClr val="tx1"/>
                </a:solidFill>
                <a:latin typeface="+mn-ea"/>
              </a:endParaRPr>
            </a:p>
          </p:txBody>
        </p:sp>
        <p:sp>
          <p:nvSpPr>
            <p:cNvPr id="44" name="流程图: 磁盘 43"/>
            <p:cNvSpPr/>
            <p:nvPr>
              <p:custDataLst>
                <p:tags r:id="rId9"/>
              </p:custDataLst>
            </p:nvPr>
          </p:nvSpPr>
          <p:spPr>
            <a:xfrm>
              <a:off x="3660775" y="5360035"/>
              <a:ext cx="1013460" cy="82994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mn-ea"/>
                </a:rPr>
                <a:t>GreatDB</a:t>
              </a:r>
              <a:endParaRPr lang="en-US" altLang="zh-CN" sz="1200" dirty="0">
                <a:solidFill>
                  <a:schemeClr val="tx1"/>
                </a:solidFill>
                <a:latin typeface="+mn-ea"/>
              </a:endParaRPr>
            </a:p>
          </p:txBody>
        </p:sp>
        <p:cxnSp>
          <p:nvCxnSpPr>
            <p:cNvPr id="46" name="直接箭头连接符 45"/>
            <p:cNvCxnSpPr/>
            <p:nvPr>
              <p:custDataLst>
                <p:tags r:id="rId10"/>
              </p:custDataLst>
            </p:nvPr>
          </p:nvCxnSpPr>
          <p:spPr>
            <a:xfrm>
              <a:off x="2601595" y="5561330"/>
              <a:ext cx="1184910" cy="504825"/>
            </a:xfrm>
            <a:prstGeom prst="straightConnector1">
              <a:avLst/>
            </a:prstGeom>
            <a:ln w="28575">
              <a:solidFill>
                <a:schemeClr val="tx2">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custDataLst>
                <p:tags r:id="rId11"/>
              </p:custDataLst>
            </p:nvPr>
          </p:nvSpPr>
          <p:spPr>
            <a:xfrm rot="1272091">
              <a:off x="2887661" y="5644203"/>
              <a:ext cx="1217930" cy="261610"/>
            </a:xfrm>
            <a:prstGeom prst="rect">
              <a:avLst/>
            </a:prstGeom>
            <a:noFill/>
          </p:spPr>
          <p:txBody>
            <a:bodyPr wrap="square" rtlCol="0">
              <a:spAutoFit/>
            </a:bodyPr>
            <a:lstStyle/>
            <a:p>
              <a:r>
                <a:rPr lang="zh-CN" altLang="en-US" sz="1100" dirty="0">
                  <a:latin typeface="+mn-ea"/>
                </a:rPr>
                <a:t>克隆恢复</a:t>
              </a:r>
              <a:endParaRPr lang="zh-CN" altLang="en-US" sz="1100" dirty="0">
                <a:latin typeface="+mn-ea"/>
              </a:endParaRPr>
            </a:p>
          </p:txBody>
        </p:sp>
        <p:cxnSp>
          <p:nvCxnSpPr>
            <p:cNvPr id="48" name="直接箭头连接符 47"/>
            <p:cNvCxnSpPr/>
            <p:nvPr>
              <p:custDataLst>
                <p:tags r:id="rId12"/>
              </p:custDataLst>
            </p:nvPr>
          </p:nvCxnSpPr>
          <p:spPr>
            <a:xfrm flipV="1">
              <a:off x="2581275" y="4966335"/>
              <a:ext cx="1079500" cy="523875"/>
            </a:xfrm>
            <a:prstGeom prst="straightConnector1">
              <a:avLst/>
            </a:prstGeom>
            <a:ln w="28575">
              <a:solidFill>
                <a:schemeClr val="tx2">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6" idx="3"/>
              <a:endCxn id="4" idx="1"/>
            </p:cNvCxnSpPr>
            <p:nvPr>
              <p:custDataLst>
                <p:tags r:id="rId13"/>
              </p:custDataLst>
            </p:nvPr>
          </p:nvCxnSpPr>
          <p:spPr>
            <a:xfrm flipH="1">
              <a:off x="2045335" y="3490595"/>
              <a:ext cx="12065" cy="1647190"/>
            </a:xfrm>
            <a:prstGeom prst="straightConnector1">
              <a:avLst/>
            </a:prstGeom>
            <a:ln w="31750" cmpd="sng">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文本框 50"/>
            <p:cNvSpPr txBox="1"/>
            <p:nvPr>
              <p:custDataLst>
                <p:tags r:id="rId14"/>
              </p:custDataLst>
            </p:nvPr>
          </p:nvSpPr>
          <p:spPr>
            <a:xfrm>
              <a:off x="1748790" y="4403090"/>
              <a:ext cx="291465" cy="769441"/>
            </a:xfrm>
            <a:prstGeom prst="rect">
              <a:avLst/>
            </a:prstGeom>
            <a:noFill/>
          </p:spPr>
          <p:txBody>
            <a:bodyPr wrap="square" rtlCol="0">
              <a:spAutoFit/>
            </a:bodyPr>
            <a:lstStyle/>
            <a:p>
              <a:r>
                <a:rPr lang="zh-CN" altLang="en-US" sz="1100" b="1" dirty="0">
                  <a:latin typeface="+mn-ea"/>
                </a:rPr>
                <a:t>主从同步</a:t>
              </a:r>
              <a:endParaRPr lang="zh-CN" altLang="en-US" sz="1100" b="1" dirty="0">
                <a:latin typeface="+mn-ea"/>
              </a:endParaRPr>
            </a:p>
          </p:txBody>
        </p:sp>
        <p:sp>
          <p:nvSpPr>
            <p:cNvPr id="53" name="圆角矩形 52"/>
            <p:cNvSpPr/>
            <p:nvPr>
              <p:custDataLst>
                <p:tags r:id="rId15"/>
              </p:custDataLst>
            </p:nvPr>
          </p:nvSpPr>
          <p:spPr>
            <a:xfrm>
              <a:off x="3406775" y="2740025"/>
              <a:ext cx="1301115" cy="5676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输出差异报告</a:t>
              </a:r>
              <a:endParaRPr lang="zh-CN" altLang="en-US" sz="1200" dirty="0">
                <a:solidFill>
                  <a:schemeClr val="tx1"/>
                </a:solidFill>
                <a:latin typeface="+mn-ea"/>
              </a:endParaRPr>
            </a:p>
          </p:txBody>
        </p:sp>
        <p:cxnSp>
          <p:nvCxnSpPr>
            <p:cNvPr id="57" name="直接箭头连接符 56"/>
            <p:cNvCxnSpPr>
              <a:endCxn id="53" idx="2"/>
            </p:cNvCxnSpPr>
            <p:nvPr>
              <p:custDataLst>
                <p:tags r:id="rId16"/>
              </p:custDataLst>
            </p:nvPr>
          </p:nvCxnSpPr>
          <p:spPr>
            <a:xfrm flipV="1">
              <a:off x="4053205" y="3307715"/>
              <a:ext cx="4445" cy="63881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custDataLst>
                <p:tags r:id="rId17"/>
              </p:custDataLst>
            </p:nvPr>
          </p:nvCxnSpPr>
          <p:spPr>
            <a:xfrm flipH="1">
              <a:off x="2618740" y="3032760"/>
              <a:ext cx="733425"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9" name="圆角矩形 58"/>
            <p:cNvSpPr/>
            <p:nvPr>
              <p:custDataLst>
                <p:tags r:id="rId18"/>
              </p:custDataLst>
            </p:nvPr>
          </p:nvSpPr>
          <p:spPr>
            <a:xfrm>
              <a:off x="5421630" y="2660650"/>
              <a:ext cx="1103060" cy="7632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应用程序</a:t>
              </a:r>
              <a:endParaRPr lang="zh-CN" altLang="en-US" sz="1200" dirty="0">
                <a:solidFill>
                  <a:schemeClr val="tx1"/>
                </a:solidFill>
                <a:latin typeface="+mn-ea"/>
              </a:endParaRPr>
            </a:p>
          </p:txBody>
        </p:sp>
        <p:cxnSp>
          <p:nvCxnSpPr>
            <p:cNvPr id="60" name="直接箭头连接符 59"/>
            <p:cNvCxnSpPr>
              <a:stCxn id="53" idx="3"/>
            </p:cNvCxnSpPr>
            <p:nvPr>
              <p:custDataLst>
                <p:tags r:id="rId19"/>
              </p:custDataLst>
            </p:nvPr>
          </p:nvCxnSpPr>
          <p:spPr>
            <a:xfrm flipV="1">
              <a:off x="4707890" y="3021965"/>
              <a:ext cx="638175" cy="190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下箭头 62"/>
            <p:cNvSpPr/>
            <p:nvPr>
              <p:custDataLst>
                <p:tags r:id="rId20"/>
              </p:custDataLst>
            </p:nvPr>
          </p:nvSpPr>
          <p:spPr>
            <a:xfrm>
              <a:off x="2232025" y="3480435"/>
              <a:ext cx="136525" cy="435610"/>
            </a:xfrm>
            <a:prstGeom prst="downArrow">
              <a:avLst/>
            </a:prstGeom>
            <a:gradFill>
              <a:gsLst>
                <a:gs pos="0">
                  <a:srgbClr val="7B32B2"/>
                </a:gs>
                <a:gs pos="100000">
                  <a:srgbClr val="401A5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64" name="上箭头 63"/>
            <p:cNvSpPr/>
            <p:nvPr>
              <p:custDataLst>
                <p:tags r:id="rId21"/>
              </p:custDataLst>
            </p:nvPr>
          </p:nvSpPr>
          <p:spPr>
            <a:xfrm>
              <a:off x="2246630" y="4472940"/>
              <a:ext cx="121920" cy="597535"/>
            </a:xfrm>
            <a:prstGeom prst="upArrow">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cxnSp>
          <p:nvCxnSpPr>
            <p:cNvPr id="65" name="直接箭头连接符 64"/>
            <p:cNvCxnSpPr/>
            <p:nvPr>
              <p:custDataLst>
                <p:tags r:id="rId22"/>
              </p:custDataLst>
            </p:nvPr>
          </p:nvCxnSpPr>
          <p:spPr>
            <a:xfrm>
              <a:off x="5012690" y="5120005"/>
              <a:ext cx="567055" cy="0"/>
            </a:xfrm>
            <a:prstGeom prst="straightConnector1">
              <a:avLst/>
            </a:prstGeom>
            <a:ln w="28575">
              <a:solidFill>
                <a:schemeClr val="tx2">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custDataLst>
                <p:tags r:id="rId23"/>
              </p:custDataLst>
            </p:nvPr>
          </p:nvCxnSpPr>
          <p:spPr>
            <a:xfrm flipV="1">
              <a:off x="4993728" y="5457189"/>
              <a:ext cx="567055" cy="2095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7" name="右箭头 66"/>
            <p:cNvSpPr/>
            <p:nvPr>
              <p:custDataLst>
                <p:tags r:id="rId24"/>
              </p:custDataLst>
            </p:nvPr>
          </p:nvSpPr>
          <p:spPr>
            <a:xfrm>
              <a:off x="5026978" y="5688809"/>
              <a:ext cx="577215" cy="135890"/>
            </a:xfrm>
            <a:prstGeom prst="rightArrow">
              <a:avLst/>
            </a:prstGeom>
            <a:gradFill>
              <a:gsLst>
                <a:gs pos="0">
                  <a:srgbClr val="7B32B2"/>
                </a:gs>
                <a:gs pos="100000">
                  <a:srgbClr val="401A5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cxnSp>
          <p:nvCxnSpPr>
            <p:cNvPr id="68" name="直接箭头连接符 67"/>
            <p:cNvCxnSpPr/>
            <p:nvPr>
              <p:custDataLst>
                <p:tags r:id="rId25"/>
              </p:custDataLst>
            </p:nvPr>
          </p:nvCxnSpPr>
          <p:spPr>
            <a:xfrm>
              <a:off x="5002530" y="6066155"/>
              <a:ext cx="648335" cy="0"/>
            </a:xfrm>
            <a:prstGeom prst="straightConnector1">
              <a:avLst/>
            </a:prstGeom>
            <a:ln w="31750" cmpd="sng">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9" name="文本框 68"/>
            <p:cNvSpPr txBox="1"/>
            <p:nvPr>
              <p:custDataLst>
                <p:tags r:id="rId26"/>
              </p:custDataLst>
            </p:nvPr>
          </p:nvSpPr>
          <p:spPr>
            <a:xfrm>
              <a:off x="5642610" y="4897120"/>
              <a:ext cx="1327150" cy="1296670"/>
            </a:xfrm>
            <a:prstGeom prst="rect">
              <a:avLst/>
            </a:prstGeom>
            <a:noFill/>
          </p:spPr>
          <p:txBody>
            <a:bodyPr wrap="square" rtlCol="0">
              <a:noAutofit/>
            </a:bodyPr>
            <a:lstStyle/>
            <a:p>
              <a:pPr>
                <a:lnSpc>
                  <a:spcPct val="150000"/>
                </a:lnSpc>
              </a:pPr>
              <a:r>
                <a:rPr lang="zh-CN" altLang="en-US" sz="1200" dirty="0">
                  <a:latin typeface="+mn-ea"/>
                </a:rPr>
                <a:t>克隆线</a:t>
              </a:r>
              <a:endParaRPr lang="zh-CN" altLang="en-US" sz="1200" dirty="0">
                <a:latin typeface="+mn-ea"/>
              </a:endParaRPr>
            </a:p>
            <a:p>
              <a:pPr>
                <a:lnSpc>
                  <a:spcPct val="150000"/>
                </a:lnSpc>
              </a:pPr>
              <a:r>
                <a:rPr lang="zh-CN" altLang="en-US" sz="1200" dirty="0">
                  <a:latin typeface="+mn-ea"/>
                </a:rPr>
                <a:t>输出报告线</a:t>
              </a:r>
              <a:endParaRPr lang="zh-CN" altLang="en-US" sz="1200" dirty="0">
                <a:latin typeface="+mn-ea"/>
              </a:endParaRPr>
            </a:p>
            <a:p>
              <a:pPr>
                <a:lnSpc>
                  <a:spcPct val="150000"/>
                </a:lnSpc>
              </a:pPr>
              <a:r>
                <a:rPr lang="zh-CN" altLang="en-US" sz="1200" dirty="0">
                  <a:latin typeface="+mn-ea"/>
                </a:rPr>
                <a:t>检查线</a:t>
              </a:r>
              <a:endParaRPr lang="zh-CN" altLang="en-US" sz="1200" dirty="0">
                <a:latin typeface="+mn-ea"/>
              </a:endParaRPr>
            </a:p>
            <a:p>
              <a:pPr>
                <a:lnSpc>
                  <a:spcPct val="150000"/>
                </a:lnSpc>
              </a:pPr>
              <a:r>
                <a:rPr lang="zh-CN" altLang="en-US" sz="1200" dirty="0">
                  <a:latin typeface="+mn-ea"/>
                </a:rPr>
                <a:t>复制线</a:t>
              </a:r>
              <a:endParaRPr lang="zh-CN" altLang="en-US" sz="1200" dirty="0">
                <a:latin typeface="+mn-ea"/>
              </a:endParaRPr>
            </a:p>
          </p:txBody>
        </p:sp>
        <p:sp>
          <p:nvSpPr>
            <p:cNvPr id="70" name="文本框 69"/>
            <p:cNvSpPr txBox="1"/>
            <p:nvPr>
              <p:custDataLst>
                <p:tags r:id="rId27"/>
              </p:custDataLst>
            </p:nvPr>
          </p:nvSpPr>
          <p:spPr>
            <a:xfrm>
              <a:off x="676910" y="2967353"/>
              <a:ext cx="861695" cy="347345"/>
            </a:xfrm>
            <a:prstGeom prst="rect">
              <a:avLst/>
            </a:prstGeom>
            <a:noFill/>
          </p:spPr>
          <p:txBody>
            <a:bodyPr wrap="square" rtlCol="0">
              <a:spAutoFit/>
            </a:bodyPr>
            <a:lstStyle/>
            <a:p>
              <a:r>
                <a:rPr lang="zh-CN" altLang="en-US" sz="1200" b="1" dirty="0">
                  <a:solidFill>
                    <a:srgbClr val="C00000"/>
                  </a:solidFill>
                  <a:latin typeface="+mn-ea"/>
                </a:rPr>
                <a:t>低版本</a:t>
              </a:r>
              <a:endParaRPr lang="zh-CN" altLang="en-US" sz="1200" b="1" dirty="0">
                <a:solidFill>
                  <a:srgbClr val="C00000"/>
                </a:solidFill>
                <a:latin typeface="+mn-ea"/>
              </a:endParaRPr>
            </a:p>
          </p:txBody>
        </p:sp>
        <p:sp>
          <p:nvSpPr>
            <p:cNvPr id="71" name="文本框 70"/>
            <p:cNvSpPr txBox="1"/>
            <p:nvPr>
              <p:custDataLst>
                <p:tags r:id="rId28"/>
              </p:custDataLst>
            </p:nvPr>
          </p:nvSpPr>
          <p:spPr>
            <a:xfrm>
              <a:off x="676910" y="5336539"/>
              <a:ext cx="861695" cy="347345"/>
            </a:xfrm>
            <a:prstGeom prst="rect">
              <a:avLst/>
            </a:prstGeom>
            <a:noFill/>
          </p:spPr>
          <p:txBody>
            <a:bodyPr wrap="square" rtlCol="0">
              <a:spAutoFit/>
            </a:bodyPr>
            <a:lstStyle/>
            <a:p>
              <a:r>
                <a:rPr lang="zh-CN" altLang="en-US" sz="1200" b="1" dirty="0">
                  <a:solidFill>
                    <a:srgbClr val="C00000"/>
                  </a:solidFill>
                  <a:latin typeface="+mn-ea"/>
                </a:rPr>
                <a:t>高版本</a:t>
              </a:r>
              <a:endParaRPr lang="zh-CN" altLang="en-US" sz="1200" b="1" dirty="0">
                <a:solidFill>
                  <a:srgbClr val="C00000"/>
                </a:solidFill>
                <a:latin typeface="+mn-ea"/>
              </a:endParaRPr>
            </a:p>
          </p:txBody>
        </p:sp>
      </p:grpSp>
      <p:cxnSp>
        <p:nvCxnSpPr>
          <p:cNvPr id="6" name="直接连接符 5"/>
          <p:cNvCxnSpPr/>
          <p:nvPr>
            <p:custDataLst>
              <p:tags r:id="rId29"/>
            </p:custDataLst>
          </p:nvPr>
        </p:nvCxnSpPr>
        <p:spPr>
          <a:xfrm>
            <a:off x="7712343" y="2977116"/>
            <a:ext cx="0" cy="3077913"/>
          </a:xfrm>
          <a:prstGeom prst="line">
            <a:avLst/>
          </a:prstGeom>
        </p:spPr>
        <p:style>
          <a:lnRef idx="3">
            <a:schemeClr val="dk1"/>
          </a:lnRef>
          <a:fillRef idx="0">
            <a:schemeClr val="dk1"/>
          </a:fillRef>
          <a:effectRef idx="2">
            <a:schemeClr val="dk1"/>
          </a:effectRef>
          <a:fontRef idx="minor">
            <a:schemeClr val="tx1"/>
          </a:fontRef>
        </p:style>
      </p:cxnSp>
      <p:sp>
        <p:nvSpPr>
          <p:cNvPr id="15" name="圆角矩形 114"/>
          <p:cNvSpPr/>
          <p:nvPr>
            <p:custDataLst>
              <p:tags r:id="rId30"/>
            </p:custDataLst>
          </p:nvPr>
        </p:nvSpPr>
        <p:spPr>
          <a:xfrm>
            <a:off x="500294" y="966760"/>
            <a:ext cx="1518285" cy="422910"/>
          </a:xfrm>
          <a:prstGeom prst="round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1" dirty="0">
                <a:latin typeface="+mn-ea"/>
              </a:rPr>
              <a:t>能力介绍</a:t>
            </a:r>
            <a:endParaRPr lang="zh-CN" b="1" dirty="0">
              <a:latin typeface="+mn-ea"/>
            </a:endParaRPr>
          </a:p>
        </p:txBody>
      </p:sp>
      <p:sp>
        <p:nvSpPr>
          <p:cNvPr id="8" name="圆角矩形 114"/>
          <p:cNvSpPr/>
          <p:nvPr>
            <p:custDataLst>
              <p:tags r:id="rId31"/>
            </p:custDataLst>
          </p:nvPr>
        </p:nvSpPr>
        <p:spPr>
          <a:xfrm>
            <a:off x="7986309" y="2861005"/>
            <a:ext cx="1518285" cy="422910"/>
          </a:xfrm>
          <a:prstGeom prst="round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b="1" dirty="0">
                <a:latin typeface="+mn-ea"/>
              </a:rPr>
              <a:t>方案</a:t>
            </a:r>
            <a:r>
              <a:rPr lang="zh-CN" b="1" dirty="0">
                <a:latin typeface="+mn-ea"/>
              </a:rPr>
              <a:t>优势</a:t>
            </a:r>
            <a:endParaRPr lang="zh-CN" b="1" dirty="0">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custDataLst>
              <p:tags r:id="rId1"/>
            </p:custDataLst>
          </p:nvPr>
        </p:nvSpPr>
        <p:spPr>
          <a:xfrm>
            <a:off x="6384925" y="2834005"/>
            <a:ext cx="5333365" cy="3018155"/>
          </a:xfrm>
          <a:prstGeom prst="rect">
            <a:avLst/>
          </a:prstGeom>
          <a:solidFill>
            <a:schemeClr val="bg1"/>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矩形 61"/>
          <p:cNvSpPr/>
          <p:nvPr/>
        </p:nvSpPr>
        <p:spPr>
          <a:xfrm>
            <a:off x="372745" y="895350"/>
            <a:ext cx="5333365" cy="3125470"/>
          </a:xfrm>
          <a:prstGeom prst="rect">
            <a:avLst/>
          </a:prstGeom>
          <a:solidFill>
            <a:schemeClr val="bg1"/>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290" y="95250"/>
            <a:ext cx="6391910" cy="344170"/>
          </a:xfrm>
        </p:spPr>
        <p:txBody>
          <a:bodyPr/>
          <a:lstStyle/>
          <a:p>
            <a:r>
              <a:rPr lang="zh-CN" sz="3200" b="1" dirty="0" err="1">
                <a:solidFill>
                  <a:schemeClr val="accent2"/>
                </a:solidFill>
                <a:latin typeface="+mn-ea"/>
                <a:ea typeface="+mn-ea"/>
                <a:sym typeface="+mn-ea"/>
              </a:rPr>
              <a:t>项目关键技术</a:t>
            </a:r>
            <a:r>
              <a:rPr lang="en-US" altLang="zh-CN" sz="3200" b="1" dirty="0" err="1">
                <a:solidFill>
                  <a:schemeClr val="accent2"/>
                </a:solidFill>
                <a:latin typeface="+mn-ea"/>
                <a:ea typeface="+mn-ea"/>
                <a:sym typeface="+mn-ea"/>
              </a:rPr>
              <a:t>-</a:t>
            </a:r>
            <a:r>
              <a:rPr lang="zh-CN" sz="3200" b="1" dirty="0" err="1">
                <a:solidFill>
                  <a:schemeClr val="accent2"/>
                </a:solidFill>
                <a:latin typeface="+mn-ea"/>
                <a:ea typeface="+mn-ea"/>
                <a:sym typeface="+mn-ea"/>
              </a:rPr>
              <a:t>容灾</a:t>
            </a:r>
            <a:r>
              <a:rPr lang="en-US" altLang="zh-CN" sz="3200" b="1" dirty="0" err="1">
                <a:solidFill>
                  <a:schemeClr val="accent2"/>
                </a:solidFill>
                <a:latin typeface="+mn-ea"/>
                <a:ea typeface="+mn-ea"/>
                <a:sym typeface="+mn-ea"/>
              </a:rPr>
              <a:t>CDC</a:t>
            </a:r>
            <a:endParaRPr lang="en-US" altLang="zh-CN" sz="3200" b="1" dirty="0" err="1">
              <a:solidFill>
                <a:schemeClr val="accent2"/>
              </a:solidFill>
              <a:latin typeface="+mn-ea"/>
              <a:ea typeface="+mn-ea"/>
              <a:sym typeface="+mn-ea"/>
            </a:endParaRPr>
          </a:p>
        </p:txBody>
      </p:sp>
      <p:sp>
        <p:nvSpPr>
          <p:cNvPr id="3" name="圆柱形 2"/>
          <p:cNvSpPr/>
          <p:nvPr>
            <p:custDataLst>
              <p:tags r:id="rId2"/>
            </p:custDataLst>
          </p:nvPr>
        </p:nvSpPr>
        <p:spPr>
          <a:xfrm>
            <a:off x="1311275" y="1149985"/>
            <a:ext cx="939165" cy="544195"/>
          </a:xfrm>
          <a:prstGeom prst="can">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a:latin typeface="宋体" panose="02010600030101010101" pitchFamily="2" charset="-122"/>
              </a:rPr>
              <a:t>sqlnode</a:t>
            </a:r>
            <a:endParaRPr lang="en-US" altLang="zh-CN" sz="1600" dirty="0">
              <a:latin typeface="宋体" panose="02010600030101010101" pitchFamily="2" charset="-122"/>
            </a:endParaRPr>
          </a:p>
        </p:txBody>
      </p:sp>
      <p:sp>
        <p:nvSpPr>
          <p:cNvPr id="6" name="圆柱形 5"/>
          <p:cNvSpPr/>
          <p:nvPr>
            <p:custDataLst>
              <p:tags r:id="rId3"/>
            </p:custDataLst>
          </p:nvPr>
        </p:nvSpPr>
        <p:spPr>
          <a:xfrm>
            <a:off x="1100816" y="2289656"/>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rPr>
              <a:t>SD1-N1</a:t>
            </a:r>
            <a:endParaRPr lang="en-US" altLang="zh-CN" sz="1600" dirty="0">
              <a:latin typeface="宋体" panose="02010600030101010101" pitchFamily="2" charset="-122"/>
            </a:endParaRPr>
          </a:p>
        </p:txBody>
      </p:sp>
      <p:sp>
        <p:nvSpPr>
          <p:cNvPr id="7" name="圆柱形 6"/>
          <p:cNvSpPr/>
          <p:nvPr>
            <p:custDataLst>
              <p:tags r:id="rId4"/>
            </p:custDataLst>
          </p:nvPr>
        </p:nvSpPr>
        <p:spPr>
          <a:xfrm>
            <a:off x="503281" y="2960216"/>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sym typeface="+mn-ea"/>
              </a:rPr>
              <a:t>SD1-N2</a:t>
            </a:r>
            <a:endParaRPr lang="en-US" altLang="zh-CN" sz="1600" dirty="0">
              <a:latin typeface="宋体" panose="02010600030101010101" pitchFamily="2" charset="-122"/>
            </a:endParaRPr>
          </a:p>
        </p:txBody>
      </p:sp>
      <p:sp>
        <p:nvSpPr>
          <p:cNvPr id="8" name="圆柱形 7"/>
          <p:cNvSpPr/>
          <p:nvPr>
            <p:custDataLst>
              <p:tags r:id="rId5"/>
            </p:custDataLst>
          </p:nvPr>
        </p:nvSpPr>
        <p:spPr>
          <a:xfrm>
            <a:off x="1587226" y="2960216"/>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sym typeface="+mn-ea"/>
              </a:rPr>
              <a:t>SD1-N3</a:t>
            </a:r>
            <a:endParaRPr lang="en-US" altLang="zh-CN" sz="1600" dirty="0">
              <a:latin typeface="宋体" panose="02010600030101010101" pitchFamily="2" charset="-122"/>
            </a:endParaRPr>
          </a:p>
        </p:txBody>
      </p:sp>
      <p:sp>
        <p:nvSpPr>
          <p:cNvPr id="17" name="圆柱形 16"/>
          <p:cNvSpPr/>
          <p:nvPr>
            <p:custDataLst>
              <p:tags r:id="rId6"/>
            </p:custDataLst>
          </p:nvPr>
        </p:nvSpPr>
        <p:spPr>
          <a:xfrm>
            <a:off x="3847191" y="2289656"/>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sym typeface="+mn-ea"/>
              </a:rPr>
              <a:t>SD2-N1</a:t>
            </a:r>
            <a:endParaRPr lang="en-US" altLang="zh-CN" sz="1600" dirty="0">
              <a:latin typeface="宋体" panose="02010600030101010101" pitchFamily="2" charset="-122"/>
            </a:endParaRPr>
          </a:p>
        </p:txBody>
      </p:sp>
      <p:sp>
        <p:nvSpPr>
          <p:cNvPr id="18" name="圆柱形 17"/>
          <p:cNvSpPr/>
          <p:nvPr>
            <p:custDataLst>
              <p:tags r:id="rId7"/>
            </p:custDataLst>
          </p:nvPr>
        </p:nvSpPr>
        <p:spPr>
          <a:xfrm>
            <a:off x="3217906" y="2960216"/>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sym typeface="+mn-ea"/>
              </a:rPr>
              <a:t>SD2-N2</a:t>
            </a:r>
            <a:endParaRPr lang="en-US" altLang="zh-CN" sz="1600" dirty="0">
              <a:latin typeface="宋体" panose="02010600030101010101" pitchFamily="2" charset="-122"/>
            </a:endParaRPr>
          </a:p>
        </p:txBody>
      </p:sp>
      <p:sp>
        <p:nvSpPr>
          <p:cNvPr id="19" name="圆柱形 18"/>
          <p:cNvSpPr/>
          <p:nvPr>
            <p:custDataLst>
              <p:tags r:id="rId8"/>
            </p:custDataLst>
          </p:nvPr>
        </p:nvSpPr>
        <p:spPr>
          <a:xfrm>
            <a:off x="4388846" y="2960216"/>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sym typeface="+mn-ea"/>
              </a:rPr>
              <a:t>SD2-N3</a:t>
            </a:r>
            <a:endParaRPr lang="en-US" altLang="zh-CN" sz="1600" dirty="0">
              <a:latin typeface="宋体" panose="02010600030101010101" pitchFamily="2" charset="-122"/>
            </a:endParaRPr>
          </a:p>
        </p:txBody>
      </p:sp>
      <p:sp>
        <p:nvSpPr>
          <p:cNvPr id="22" name="圆柱形 21"/>
          <p:cNvSpPr/>
          <p:nvPr>
            <p:custDataLst>
              <p:tags r:id="rId9"/>
            </p:custDataLst>
          </p:nvPr>
        </p:nvSpPr>
        <p:spPr>
          <a:xfrm>
            <a:off x="2377440" y="1149985"/>
            <a:ext cx="939165" cy="544195"/>
          </a:xfrm>
          <a:prstGeom prst="can">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a:latin typeface="宋体" panose="02010600030101010101" pitchFamily="2" charset="-122"/>
              </a:rPr>
              <a:t>sqlnode</a:t>
            </a:r>
            <a:endParaRPr lang="en-US" altLang="zh-CN" sz="1600" dirty="0">
              <a:latin typeface="宋体" panose="02010600030101010101" pitchFamily="2" charset="-122"/>
            </a:endParaRPr>
          </a:p>
        </p:txBody>
      </p:sp>
      <p:sp>
        <p:nvSpPr>
          <p:cNvPr id="23" name="圆柱形 22"/>
          <p:cNvSpPr/>
          <p:nvPr>
            <p:custDataLst>
              <p:tags r:id="rId10"/>
            </p:custDataLst>
          </p:nvPr>
        </p:nvSpPr>
        <p:spPr>
          <a:xfrm>
            <a:off x="3373120" y="1141095"/>
            <a:ext cx="939165" cy="544195"/>
          </a:xfrm>
          <a:prstGeom prst="can">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a:latin typeface="宋体" panose="02010600030101010101" pitchFamily="2" charset="-122"/>
              </a:rPr>
              <a:t>sqlnode</a:t>
            </a:r>
            <a:endParaRPr lang="en-US" altLang="zh-CN" sz="1600" dirty="0">
              <a:latin typeface="宋体" panose="02010600030101010101" pitchFamily="2" charset="-122"/>
            </a:endParaRPr>
          </a:p>
        </p:txBody>
      </p:sp>
      <p:cxnSp>
        <p:nvCxnSpPr>
          <p:cNvPr id="24" name="直接箭头连接符 23"/>
          <p:cNvCxnSpPr/>
          <p:nvPr/>
        </p:nvCxnSpPr>
        <p:spPr>
          <a:xfrm flipH="1">
            <a:off x="1913890" y="1761490"/>
            <a:ext cx="957580" cy="494665"/>
          </a:xfrm>
          <a:prstGeom prst="straightConnector1">
            <a:avLst/>
          </a:prstGeom>
          <a:ln w="28575">
            <a:solidFill>
              <a:schemeClr val="tx1">
                <a:lumMod val="85000"/>
                <a:lumOff val="15000"/>
              </a:schemeClr>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p:nvPr>
            <p:custDataLst>
              <p:tags r:id="rId11"/>
            </p:custDataLst>
          </p:nvPr>
        </p:nvCxnSpPr>
        <p:spPr>
          <a:xfrm>
            <a:off x="2871470" y="1751330"/>
            <a:ext cx="1087755" cy="546100"/>
          </a:xfrm>
          <a:prstGeom prst="straightConnector1">
            <a:avLst/>
          </a:prstGeom>
          <a:ln w="28575">
            <a:solidFill>
              <a:schemeClr val="tx1">
                <a:lumMod val="85000"/>
                <a:lumOff val="15000"/>
              </a:schemeClr>
            </a:solidFill>
            <a:tailEnd type="arrow"/>
          </a:ln>
        </p:spPr>
        <p:style>
          <a:lnRef idx="2">
            <a:schemeClr val="accent1"/>
          </a:lnRef>
          <a:fillRef idx="0">
            <a:srgbClr val="FFFFFF"/>
          </a:fillRef>
          <a:effectRef idx="0">
            <a:srgbClr val="FFFFFF"/>
          </a:effectRef>
          <a:fontRef idx="minor">
            <a:schemeClr val="tx1"/>
          </a:fontRef>
        </p:style>
      </p:cxnSp>
      <p:sp>
        <p:nvSpPr>
          <p:cNvPr id="26" name="矩形 25"/>
          <p:cNvSpPr/>
          <p:nvPr>
            <p:custDataLst>
              <p:tags r:id="rId12"/>
            </p:custDataLst>
          </p:nvPr>
        </p:nvSpPr>
        <p:spPr>
          <a:xfrm>
            <a:off x="288290" y="808990"/>
            <a:ext cx="11518265" cy="5075555"/>
          </a:xfrm>
          <a:prstGeom prst="rect">
            <a:avLst/>
          </a:prstGeom>
          <a:noFill/>
          <a:ln w="12700" cmpd="sng">
            <a:solidFill>
              <a:srgbClr val="F18001"/>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dirty="0">
              <a:latin typeface="宋体" panose="02010600030101010101" pitchFamily="2" charset="-122"/>
            </a:endParaRPr>
          </a:p>
        </p:txBody>
      </p:sp>
      <p:sp>
        <p:nvSpPr>
          <p:cNvPr id="38" name="矩形 37"/>
          <p:cNvSpPr/>
          <p:nvPr/>
        </p:nvSpPr>
        <p:spPr>
          <a:xfrm>
            <a:off x="1009015" y="1002665"/>
            <a:ext cx="3643630" cy="724535"/>
          </a:xfrm>
          <a:prstGeom prst="rect">
            <a:avLst/>
          </a:prstGeom>
          <a:no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矩形 38"/>
          <p:cNvSpPr/>
          <p:nvPr>
            <p:custDataLst>
              <p:tags r:id="rId13"/>
            </p:custDataLst>
          </p:nvPr>
        </p:nvSpPr>
        <p:spPr>
          <a:xfrm>
            <a:off x="3218180" y="2301240"/>
            <a:ext cx="2371090" cy="1426210"/>
          </a:xfrm>
          <a:prstGeom prst="rect">
            <a:avLst/>
          </a:prstGeom>
          <a:no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矩形 39"/>
          <p:cNvSpPr/>
          <p:nvPr>
            <p:custDataLst>
              <p:tags r:id="rId14"/>
            </p:custDataLst>
          </p:nvPr>
        </p:nvSpPr>
        <p:spPr>
          <a:xfrm>
            <a:off x="494030" y="2290445"/>
            <a:ext cx="2371090" cy="1443990"/>
          </a:xfrm>
          <a:prstGeom prst="rect">
            <a:avLst/>
          </a:prstGeom>
          <a:no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圆柱形 40"/>
          <p:cNvSpPr/>
          <p:nvPr>
            <p:custDataLst>
              <p:tags r:id="rId15"/>
            </p:custDataLst>
          </p:nvPr>
        </p:nvSpPr>
        <p:spPr>
          <a:xfrm>
            <a:off x="7386320" y="3164840"/>
            <a:ext cx="939165" cy="544195"/>
          </a:xfrm>
          <a:prstGeom prst="can">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a:latin typeface="宋体" panose="02010600030101010101" pitchFamily="2" charset="-122"/>
              </a:rPr>
              <a:t>sqlnode</a:t>
            </a:r>
            <a:endParaRPr lang="en-US" altLang="zh-CN" sz="1600" dirty="0">
              <a:latin typeface="宋体" panose="02010600030101010101" pitchFamily="2" charset="-122"/>
            </a:endParaRPr>
          </a:p>
        </p:txBody>
      </p:sp>
      <p:sp>
        <p:nvSpPr>
          <p:cNvPr id="42" name="圆柱形 41"/>
          <p:cNvSpPr/>
          <p:nvPr>
            <p:custDataLst>
              <p:tags r:id="rId16"/>
            </p:custDataLst>
          </p:nvPr>
        </p:nvSpPr>
        <p:spPr>
          <a:xfrm>
            <a:off x="7175861" y="4304511"/>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rPr>
              <a:t>SD1-N1</a:t>
            </a:r>
            <a:endParaRPr lang="en-US" altLang="zh-CN" sz="1600" dirty="0">
              <a:latin typeface="宋体" panose="02010600030101010101" pitchFamily="2" charset="-122"/>
            </a:endParaRPr>
          </a:p>
        </p:txBody>
      </p:sp>
      <p:sp>
        <p:nvSpPr>
          <p:cNvPr id="43" name="圆柱形 42"/>
          <p:cNvSpPr/>
          <p:nvPr>
            <p:custDataLst>
              <p:tags r:id="rId17"/>
            </p:custDataLst>
          </p:nvPr>
        </p:nvSpPr>
        <p:spPr>
          <a:xfrm>
            <a:off x="6578326" y="4975071"/>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sym typeface="+mn-ea"/>
              </a:rPr>
              <a:t>SD1-N2</a:t>
            </a:r>
            <a:endParaRPr lang="en-US" altLang="zh-CN" sz="1600" dirty="0">
              <a:latin typeface="宋体" panose="02010600030101010101" pitchFamily="2" charset="-122"/>
            </a:endParaRPr>
          </a:p>
        </p:txBody>
      </p:sp>
      <p:sp>
        <p:nvSpPr>
          <p:cNvPr id="44" name="圆柱形 43"/>
          <p:cNvSpPr/>
          <p:nvPr>
            <p:custDataLst>
              <p:tags r:id="rId18"/>
            </p:custDataLst>
          </p:nvPr>
        </p:nvSpPr>
        <p:spPr>
          <a:xfrm>
            <a:off x="7662271" y="4975071"/>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sym typeface="+mn-ea"/>
              </a:rPr>
              <a:t>SD1-N3</a:t>
            </a:r>
            <a:endParaRPr lang="en-US" altLang="zh-CN" sz="1600" dirty="0">
              <a:latin typeface="宋体" panose="02010600030101010101" pitchFamily="2" charset="-122"/>
            </a:endParaRPr>
          </a:p>
        </p:txBody>
      </p:sp>
      <p:sp>
        <p:nvSpPr>
          <p:cNvPr id="45" name="圆柱形 44"/>
          <p:cNvSpPr/>
          <p:nvPr>
            <p:custDataLst>
              <p:tags r:id="rId19"/>
            </p:custDataLst>
          </p:nvPr>
        </p:nvSpPr>
        <p:spPr>
          <a:xfrm>
            <a:off x="9922236" y="4304511"/>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sym typeface="+mn-ea"/>
              </a:rPr>
              <a:t>SD2-N1</a:t>
            </a:r>
            <a:endParaRPr lang="en-US" altLang="zh-CN" sz="1600" dirty="0">
              <a:latin typeface="宋体" panose="02010600030101010101" pitchFamily="2" charset="-122"/>
            </a:endParaRPr>
          </a:p>
        </p:txBody>
      </p:sp>
      <p:sp>
        <p:nvSpPr>
          <p:cNvPr id="46" name="圆柱形 45"/>
          <p:cNvSpPr/>
          <p:nvPr>
            <p:custDataLst>
              <p:tags r:id="rId20"/>
            </p:custDataLst>
          </p:nvPr>
        </p:nvSpPr>
        <p:spPr>
          <a:xfrm>
            <a:off x="9292951" y="4975071"/>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sym typeface="+mn-ea"/>
              </a:rPr>
              <a:t>SD2-N2</a:t>
            </a:r>
            <a:endParaRPr lang="en-US" altLang="zh-CN" sz="1600" dirty="0">
              <a:latin typeface="宋体" panose="02010600030101010101" pitchFamily="2" charset="-122"/>
            </a:endParaRPr>
          </a:p>
        </p:txBody>
      </p:sp>
      <p:sp>
        <p:nvSpPr>
          <p:cNvPr id="47" name="圆柱形 46"/>
          <p:cNvSpPr/>
          <p:nvPr>
            <p:custDataLst>
              <p:tags r:id="rId21"/>
            </p:custDataLst>
          </p:nvPr>
        </p:nvSpPr>
        <p:spPr>
          <a:xfrm>
            <a:off x="10463891" y="4975071"/>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err="1">
                <a:latin typeface="宋体" panose="02010600030101010101" pitchFamily="2" charset="-122"/>
                <a:sym typeface="+mn-ea"/>
              </a:rPr>
              <a:t>SD2-N3</a:t>
            </a:r>
            <a:endParaRPr lang="en-US" altLang="zh-CN" sz="1600" dirty="0">
              <a:latin typeface="宋体" panose="02010600030101010101" pitchFamily="2" charset="-122"/>
            </a:endParaRPr>
          </a:p>
        </p:txBody>
      </p:sp>
      <p:sp>
        <p:nvSpPr>
          <p:cNvPr id="48" name="圆柱形 47"/>
          <p:cNvSpPr/>
          <p:nvPr>
            <p:custDataLst>
              <p:tags r:id="rId22"/>
            </p:custDataLst>
          </p:nvPr>
        </p:nvSpPr>
        <p:spPr>
          <a:xfrm>
            <a:off x="8452485" y="3164840"/>
            <a:ext cx="939165" cy="544195"/>
          </a:xfrm>
          <a:prstGeom prst="can">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a:latin typeface="宋体" panose="02010600030101010101" pitchFamily="2" charset="-122"/>
              </a:rPr>
              <a:t>sqlnode</a:t>
            </a:r>
            <a:endParaRPr lang="en-US" altLang="zh-CN" sz="1600" dirty="0">
              <a:latin typeface="宋体" panose="02010600030101010101" pitchFamily="2" charset="-122"/>
            </a:endParaRPr>
          </a:p>
        </p:txBody>
      </p:sp>
      <p:sp>
        <p:nvSpPr>
          <p:cNvPr id="49" name="圆柱形 48"/>
          <p:cNvSpPr/>
          <p:nvPr>
            <p:custDataLst>
              <p:tags r:id="rId23"/>
            </p:custDataLst>
          </p:nvPr>
        </p:nvSpPr>
        <p:spPr>
          <a:xfrm>
            <a:off x="9448165" y="3155950"/>
            <a:ext cx="939165" cy="544195"/>
          </a:xfrm>
          <a:prstGeom prst="can">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a:latin typeface="宋体" panose="02010600030101010101" pitchFamily="2" charset="-122"/>
              </a:rPr>
              <a:t>sqlnode</a:t>
            </a:r>
            <a:endParaRPr lang="en-US" altLang="zh-CN" sz="1600" dirty="0">
              <a:latin typeface="宋体" panose="02010600030101010101" pitchFamily="2" charset="-122"/>
            </a:endParaRPr>
          </a:p>
        </p:txBody>
      </p:sp>
      <p:cxnSp>
        <p:nvCxnSpPr>
          <p:cNvPr id="50" name="直接箭头连接符 49"/>
          <p:cNvCxnSpPr/>
          <p:nvPr>
            <p:custDataLst>
              <p:tags r:id="rId24"/>
            </p:custDataLst>
          </p:nvPr>
        </p:nvCxnSpPr>
        <p:spPr>
          <a:xfrm flipH="1">
            <a:off x="7988935" y="3776345"/>
            <a:ext cx="957580" cy="494665"/>
          </a:xfrm>
          <a:prstGeom prst="straightConnector1">
            <a:avLst/>
          </a:prstGeom>
          <a:ln w="28575">
            <a:solidFill>
              <a:schemeClr val="tx1">
                <a:lumMod val="85000"/>
                <a:lumOff val="15000"/>
              </a:schemeClr>
            </a:solidFill>
            <a:tailEnd type="arrow"/>
          </a:ln>
        </p:spPr>
        <p:style>
          <a:lnRef idx="2">
            <a:schemeClr val="accent1"/>
          </a:lnRef>
          <a:fillRef idx="0">
            <a:srgbClr val="FFFFFF"/>
          </a:fillRef>
          <a:effectRef idx="0">
            <a:srgbClr val="FFFFFF"/>
          </a:effectRef>
          <a:fontRef idx="minor">
            <a:schemeClr val="tx1"/>
          </a:fontRef>
        </p:style>
      </p:cxnSp>
      <p:cxnSp>
        <p:nvCxnSpPr>
          <p:cNvPr id="51" name="直接箭头连接符 50"/>
          <p:cNvCxnSpPr/>
          <p:nvPr>
            <p:custDataLst>
              <p:tags r:id="rId25"/>
            </p:custDataLst>
          </p:nvPr>
        </p:nvCxnSpPr>
        <p:spPr>
          <a:xfrm>
            <a:off x="8946515" y="3766185"/>
            <a:ext cx="1087755" cy="546100"/>
          </a:xfrm>
          <a:prstGeom prst="straightConnector1">
            <a:avLst/>
          </a:prstGeom>
          <a:ln w="28575">
            <a:solidFill>
              <a:schemeClr val="tx1">
                <a:lumMod val="85000"/>
                <a:lumOff val="15000"/>
              </a:schemeClr>
            </a:solidFill>
            <a:tailEnd type="arrow"/>
          </a:ln>
        </p:spPr>
        <p:style>
          <a:lnRef idx="2">
            <a:schemeClr val="accent1"/>
          </a:lnRef>
          <a:fillRef idx="0">
            <a:srgbClr val="FFFFFF"/>
          </a:fillRef>
          <a:effectRef idx="0">
            <a:srgbClr val="FFFFFF"/>
          </a:effectRef>
          <a:fontRef idx="minor">
            <a:schemeClr val="tx1"/>
          </a:fontRef>
        </p:style>
      </p:cxnSp>
      <p:sp>
        <p:nvSpPr>
          <p:cNvPr id="52" name="矩形 51"/>
          <p:cNvSpPr/>
          <p:nvPr>
            <p:custDataLst>
              <p:tags r:id="rId26"/>
            </p:custDataLst>
          </p:nvPr>
        </p:nvSpPr>
        <p:spPr>
          <a:xfrm>
            <a:off x="7084060" y="3017520"/>
            <a:ext cx="3643630" cy="724535"/>
          </a:xfrm>
          <a:prstGeom prst="rect">
            <a:avLst/>
          </a:prstGeom>
          <a:no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矩形 52"/>
          <p:cNvSpPr/>
          <p:nvPr>
            <p:custDataLst>
              <p:tags r:id="rId27"/>
            </p:custDataLst>
          </p:nvPr>
        </p:nvSpPr>
        <p:spPr>
          <a:xfrm>
            <a:off x="9293225" y="4316095"/>
            <a:ext cx="2371090" cy="1426210"/>
          </a:xfrm>
          <a:prstGeom prst="rect">
            <a:avLst/>
          </a:prstGeom>
          <a:no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矩形 53"/>
          <p:cNvSpPr/>
          <p:nvPr>
            <p:custDataLst>
              <p:tags r:id="rId28"/>
            </p:custDataLst>
          </p:nvPr>
        </p:nvSpPr>
        <p:spPr>
          <a:xfrm>
            <a:off x="6569075" y="4305300"/>
            <a:ext cx="2371090" cy="1443990"/>
          </a:xfrm>
          <a:prstGeom prst="rect">
            <a:avLst/>
          </a:prstGeom>
          <a:no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矩形 54"/>
          <p:cNvSpPr/>
          <p:nvPr>
            <p:custDataLst>
              <p:tags r:id="rId29"/>
            </p:custDataLst>
          </p:nvPr>
        </p:nvSpPr>
        <p:spPr>
          <a:xfrm>
            <a:off x="6286500" y="1353820"/>
            <a:ext cx="3297555" cy="724535"/>
          </a:xfrm>
          <a:prstGeom prst="rect">
            <a:avLst/>
          </a:prstGeom>
          <a:solidFill>
            <a:schemeClr val="accent4">
              <a:lumMod val="60000"/>
              <a:lumOff val="40000"/>
            </a:schemeClr>
          </a:solidFill>
          <a:ln>
            <a:solidFill>
              <a:schemeClr val="accent4">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圆柱形 55"/>
          <p:cNvSpPr/>
          <p:nvPr>
            <p:custDataLst>
              <p:tags r:id="rId30"/>
            </p:custDataLst>
          </p:nvPr>
        </p:nvSpPr>
        <p:spPr>
          <a:xfrm>
            <a:off x="6636746" y="1438121"/>
            <a:ext cx="1001174" cy="544054"/>
          </a:xfrm>
          <a:prstGeom prst="can">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a:solidFill>
                  <a:schemeClr val="tx1">
                    <a:lumMod val="75000"/>
                    <a:lumOff val="25000"/>
                  </a:schemeClr>
                </a:solidFill>
                <a:latin typeface="宋体" panose="02010600030101010101" pitchFamily="2" charset="-122"/>
              </a:rPr>
              <a:t>binlog-server</a:t>
            </a:r>
            <a:endParaRPr lang="en-US" altLang="zh-CN" sz="1600" dirty="0">
              <a:solidFill>
                <a:schemeClr val="tx1">
                  <a:lumMod val="75000"/>
                  <a:lumOff val="25000"/>
                </a:schemeClr>
              </a:solidFill>
              <a:latin typeface="宋体" panose="02010600030101010101" pitchFamily="2" charset="-122"/>
            </a:endParaRPr>
          </a:p>
        </p:txBody>
      </p:sp>
      <p:sp>
        <p:nvSpPr>
          <p:cNvPr id="59" name="圆柱形 58"/>
          <p:cNvSpPr/>
          <p:nvPr>
            <p:custDataLst>
              <p:tags r:id="rId31"/>
            </p:custDataLst>
          </p:nvPr>
        </p:nvSpPr>
        <p:spPr>
          <a:xfrm>
            <a:off x="8428716" y="1438121"/>
            <a:ext cx="1001174" cy="544054"/>
          </a:xfrm>
          <a:prstGeom prst="can">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a:solidFill>
                  <a:schemeClr val="tx1">
                    <a:lumMod val="75000"/>
                    <a:lumOff val="25000"/>
                  </a:schemeClr>
                </a:solidFill>
                <a:latin typeface="宋体" panose="02010600030101010101" pitchFamily="2" charset="-122"/>
              </a:rPr>
              <a:t>binlog-server</a:t>
            </a:r>
            <a:endParaRPr lang="en-US" altLang="zh-CN" sz="1600" dirty="0">
              <a:solidFill>
                <a:schemeClr val="tx1">
                  <a:lumMod val="75000"/>
                  <a:lumOff val="25000"/>
                </a:schemeClr>
              </a:solidFill>
              <a:latin typeface="宋体" panose="02010600030101010101" pitchFamily="2" charset="-122"/>
            </a:endParaRPr>
          </a:p>
        </p:txBody>
      </p:sp>
      <p:cxnSp>
        <p:nvCxnSpPr>
          <p:cNvPr id="60" name="直接连接符 59"/>
          <p:cNvCxnSpPr>
            <a:stCxn id="56" idx="4"/>
            <a:endCxn id="59" idx="2"/>
          </p:cNvCxnSpPr>
          <p:nvPr/>
        </p:nvCxnSpPr>
        <p:spPr>
          <a:xfrm>
            <a:off x="7638415" y="1710055"/>
            <a:ext cx="790575" cy="0"/>
          </a:xfrm>
          <a:prstGeom prst="line">
            <a:avLst/>
          </a:prstGeom>
          <a:ln w="12700" cmpd="sng">
            <a:solidFill>
              <a:schemeClr val="accent2">
                <a:lumMod val="60000"/>
                <a:lumOff val="40000"/>
              </a:schemeClr>
            </a:solidFill>
            <a:prstDash val="lgDash"/>
          </a:ln>
        </p:spPr>
        <p:style>
          <a:lnRef idx="2">
            <a:schemeClr val="accent1"/>
          </a:lnRef>
          <a:fillRef idx="0">
            <a:srgbClr val="FFFFFF"/>
          </a:fillRef>
          <a:effectRef idx="0">
            <a:srgbClr val="FFFFFF"/>
          </a:effectRef>
          <a:fontRef idx="minor">
            <a:schemeClr val="tx1"/>
          </a:fontRef>
        </p:style>
      </p:cxnSp>
      <p:sp>
        <p:nvSpPr>
          <p:cNvPr id="61" name="圆柱形 60"/>
          <p:cNvSpPr/>
          <p:nvPr>
            <p:custDataLst>
              <p:tags r:id="rId32"/>
            </p:custDataLst>
          </p:nvPr>
        </p:nvSpPr>
        <p:spPr>
          <a:xfrm>
            <a:off x="10716621" y="1438121"/>
            <a:ext cx="1001174" cy="544054"/>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dirty="0">
                <a:latin typeface="宋体" panose="02010600030101010101" pitchFamily="2" charset="-122"/>
              </a:rPr>
              <a:t>MySQL</a:t>
            </a:r>
            <a:r>
              <a:rPr lang="zh-CN" altLang="en-US" sz="1600" dirty="0">
                <a:latin typeface="宋体" panose="02010600030101010101" pitchFamily="2" charset="-122"/>
              </a:rPr>
              <a:t>逃离库</a:t>
            </a:r>
            <a:endParaRPr lang="zh-CN" altLang="en-US" sz="1600" dirty="0">
              <a:latin typeface="宋体" panose="02010600030101010101" pitchFamily="2" charset="-122"/>
            </a:endParaRPr>
          </a:p>
        </p:txBody>
      </p:sp>
      <p:cxnSp>
        <p:nvCxnSpPr>
          <p:cNvPr id="64" name="直接箭头连接符 63"/>
          <p:cNvCxnSpPr/>
          <p:nvPr/>
        </p:nvCxnSpPr>
        <p:spPr>
          <a:xfrm flipV="1">
            <a:off x="5706110" y="1771015"/>
            <a:ext cx="559435" cy="127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65" name="直接箭头连接符 64"/>
          <p:cNvCxnSpPr/>
          <p:nvPr>
            <p:custDataLst>
              <p:tags r:id="rId33"/>
            </p:custDataLst>
          </p:nvPr>
        </p:nvCxnSpPr>
        <p:spPr>
          <a:xfrm>
            <a:off x="7834630" y="2078355"/>
            <a:ext cx="11430" cy="691515"/>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67" name="文本框 66"/>
          <p:cNvSpPr txBox="1"/>
          <p:nvPr/>
        </p:nvSpPr>
        <p:spPr>
          <a:xfrm>
            <a:off x="4883150" y="1321435"/>
            <a:ext cx="800735" cy="368300"/>
          </a:xfrm>
          <a:prstGeom prst="rect">
            <a:avLst/>
          </a:prstGeom>
          <a:noFill/>
        </p:spPr>
        <p:txBody>
          <a:bodyPr wrap="square" rtlCol="0">
            <a:spAutoFit/>
          </a:bodyPr>
          <a:p>
            <a:r>
              <a:rPr lang="en-US" altLang="zh-CN" b="1"/>
              <a:t>A</a:t>
            </a:r>
            <a:r>
              <a:rPr lang="zh-CN" altLang="en-US" b="1"/>
              <a:t>集群</a:t>
            </a:r>
            <a:endParaRPr lang="zh-CN" altLang="en-US" b="1"/>
          </a:p>
        </p:txBody>
      </p:sp>
      <p:sp>
        <p:nvSpPr>
          <p:cNvPr id="69" name="文本框 68"/>
          <p:cNvSpPr txBox="1"/>
          <p:nvPr>
            <p:custDataLst>
              <p:tags r:id="rId34"/>
            </p:custDataLst>
          </p:nvPr>
        </p:nvSpPr>
        <p:spPr>
          <a:xfrm>
            <a:off x="10863580" y="3017520"/>
            <a:ext cx="800735" cy="368300"/>
          </a:xfrm>
          <a:prstGeom prst="rect">
            <a:avLst/>
          </a:prstGeom>
          <a:noFill/>
        </p:spPr>
        <p:txBody>
          <a:bodyPr wrap="square" rtlCol="0">
            <a:spAutoFit/>
          </a:bodyPr>
          <a:p>
            <a:r>
              <a:rPr lang="en-US" altLang="zh-CN" b="1"/>
              <a:t>B</a:t>
            </a:r>
            <a:r>
              <a:rPr lang="zh-CN" altLang="en-US" b="1"/>
              <a:t>集群</a:t>
            </a:r>
            <a:endParaRPr lang="zh-CN" altLang="en-US" b="1"/>
          </a:p>
        </p:txBody>
      </p:sp>
      <p:cxnSp>
        <p:nvCxnSpPr>
          <p:cNvPr id="71" name="直接箭头连接符 70"/>
          <p:cNvCxnSpPr/>
          <p:nvPr>
            <p:custDataLst>
              <p:tags r:id="rId35"/>
            </p:custDataLst>
          </p:nvPr>
        </p:nvCxnSpPr>
        <p:spPr>
          <a:xfrm flipV="1">
            <a:off x="9638030" y="1724660"/>
            <a:ext cx="1032510" cy="254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72" name="文本框 71"/>
          <p:cNvSpPr txBox="1"/>
          <p:nvPr/>
        </p:nvSpPr>
        <p:spPr>
          <a:xfrm>
            <a:off x="7967345" y="2239645"/>
            <a:ext cx="1955165" cy="368300"/>
          </a:xfrm>
          <a:prstGeom prst="rect">
            <a:avLst/>
          </a:prstGeom>
          <a:noFill/>
        </p:spPr>
        <p:txBody>
          <a:bodyPr wrap="square" rtlCol="0">
            <a:spAutoFit/>
          </a:bodyPr>
          <a:p>
            <a:r>
              <a:rPr lang="zh-CN" altLang="en-US" b="1"/>
              <a:t>集群与集群同步</a:t>
            </a:r>
            <a:endParaRPr lang="zh-CN" altLang="en-US" b="1"/>
          </a:p>
        </p:txBody>
      </p:sp>
      <p:sp>
        <p:nvSpPr>
          <p:cNvPr id="73" name="文本框 72"/>
          <p:cNvSpPr txBox="1"/>
          <p:nvPr/>
        </p:nvSpPr>
        <p:spPr>
          <a:xfrm>
            <a:off x="9583420" y="1356360"/>
            <a:ext cx="1280160" cy="275590"/>
          </a:xfrm>
          <a:prstGeom prst="rect">
            <a:avLst/>
          </a:prstGeom>
          <a:noFill/>
        </p:spPr>
        <p:txBody>
          <a:bodyPr wrap="square" rtlCol="0">
            <a:spAutoFit/>
          </a:bodyPr>
          <a:p>
            <a:r>
              <a:rPr lang="zh-CN" altLang="en-US" sz="1200" b="1"/>
              <a:t>集群与单机同步</a:t>
            </a:r>
            <a:endParaRPr lang="zh-CN" altLang="en-US" sz="1200" b="1"/>
          </a:p>
        </p:txBody>
      </p:sp>
      <p:sp>
        <p:nvSpPr>
          <p:cNvPr id="75" name="圆角矩形 114"/>
          <p:cNvSpPr/>
          <p:nvPr>
            <p:custDataLst>
              <p:tags r:id="rId36"/>
            </p:custDataLst>
          </p:nvPr>
        </p:nvSpPr>
        <p:spPr>
          <a:xfrm>
            <a:off x="372659" y="4020515"/>
            <a:ext cx="1518285" cy="422910"/>
          </a:xfrm>
          <a:prstGeom prst="round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b="1" dirty="0">
                <a:latin typeface="+mn-ea"/>
              </a:rPr>
              <a:t>方案</a:t>
            </a:r>
            <a:r>
              <a:rPr lang="zh-CN" b="1" dirty="0">
                <a:latin typeface="+mn-ea"/>
              </a:rPr>
              <a:t>优势</a:t>
            </a:r>
            <a:endParaRPr lang="zh-CN" b="1" dirty="0">
              <a:latin typeface="+mn-ea"/>
            </a:endParaRPr>
          </a:p>
        </p:txBody>
      </p:sp>
      <p:sp>
        <p:nvSpPr>
          <p:cNvPr id="76" name="文本框 75"/>
          <p:cNvSpPr txBox="1"/>
          <p:nvPr/>
        </p:nvSpPr>
        <p:spPr>
          <a:xfrm>
            <a:off x="678180" y="4458970"/>
            <a:ext cx="5248910" cy="1476375"/>
          </a:xfrm>
          <a:prstGeom prst="rect">
            <a:avLst/>
          </a:prstGeom>
          <a:noFill/>
        </p:spPr>
        <p:txBody>
          <a:bodyPr wrap="square" rtlCol="0">
            <a:spAutoFit/>
          </a:bodyPr>
          <a:p>
            <a:pPr marL="285750" indent="-285750">
              <a:buFont typeface="Wingdings" panose="05000000000000000000" charset="0"/>
              <a:buChar char="Ø"/>
            </a:pPr>
            <a:r>
              <a:rPr lang="zh-CN" altLang="en-US"/>
              <a:t>原生复制方式，配置简单，维护方便</a:t>
            </a:r>
            <a:endParaRPr lang="zh-CN" altLang="en-US"/>
          </a:p>
          <a:p>
            <a:pPr marL="285750" indent="-285750">
              <a:buFont typeface="Wingdings" panose="05000000000000000000" charset="0"/>
              <a:buChar char="Ø"/>
            </a:pPr>
            <a:r>
              <a:rPr lang="zh-CN" altLang="en-US"/>
              <a:t>性能可控，对源库无影响</a:t>
            </a:r>
            <a:endParaRPr lang="zh-CN" altLang="en-US"/>
          </a:p>
          <a:p>
            <a:pPr marL="285750" indent="-285750">
              <a:buFont typeface="Wingdings" panose="05000000000000000000" charset="0"/>
              <a:buChar char="Ø"/>
            </a:pPr>
            <a:r>
              <a:rPr lang="en-US" altLang="zh-CN"/>
              <a:t>binlogserver</a:t>
            </a:r>
            <a:r>
              <a:rPr lang="zh-CN" altLang="en-US"/>
              <a:t>配套高可用，保障自身高可靠</a:t>
            </a:r>
            <a:endParaRPr lang="zh-CN" altLang="en-US"/>
          </a:p>
          <a:p>
            <a:pPr marL="285750" indent="-285750">
              <a:buFont typeface="Wingdings" panose="05000000000000000000" charset="0"/>
              <a:buChar char="Ø"/>
            </a:pPr>
            <a:r>
              <a:rPr lang="zh-CN" altLang="en-US"/>
              <a:t>自动判断源库状态，自动调整复制关系</a:t>
            </a:r>
            <a:endParaRPr lang="zh-CN" altLang="en-US"/>
          </a:p>
          <a:p>
            <a:pPr marL="285750" indent="-285750">
              <a:buFont typeface="Wingdings" panose="05000000000000000000" charset="0"/>
              <a:buChar char="Ø"/>
            </a:pPr>
            <a:r>
              <a:rPr lang="zh-CN" altLang="en-US"/>
              <a:t>配套</a:t>
            </a:r>
            <a:r>
              <a:rPr lang="en-US" altLang="zh-CN"/>
              <a:t>ADM</a:t>
            </a:r>
            <a:r>
              <a:rPr lang="zh-CN" altLang="en-US"/>
              <a:t>管理，实现一键式配置管理</a:t>
            </a:r>
            <a:endParaRPr lang="zh-CN" altLang="en-US"/>
          </a:p>
        </p:txBody>
      </p:sp>
      <p:sp>
        <p:nvSpPr>
          <p:cNvPr id="77" name="圆角矩形 114"/>
          <p:cNvSpPr/>
          <p:nvPr>
            <p:custDataLst>
              <p:tags r:id="rId37"/>
            </p:custDataLst>
          </p:nvPr>
        </p:nvSpPr>
        <p:spPr>
          <a:xfrm>
            <a:off x="5850255" y="579755"/>
            <a:ext cx="1729105" cy="422910"/>
          </a:xfrm>
          <a:prstGeom prst="round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dirty="0">
                <a:latin typeface="+mn-ea"/>
              </a:rPr>
              <a:t>CDC</a:t>
            </a:r>
            <a:r>
              <a:rPr lang="zh-CN" altLang="en-US" b="1" dirty="0">
                <a:latin typeface="+mn-ea"/>
              </a:rPr>
              <a:t>整体示意图</a:t>
            </a:r>
            <a:endParaRPr lang="zh-CN" b="1" dirty="0">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3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93395" y="364490"/>
            <a:ext cx="7904480" cy="344170"/>
          </a:xfrm>
        </p:spPr>
        <p:txBody>
          <a:bodyPr/>
          <a:lstStyle/>
          <a:p>
            <a:r>
              <a:rPr lang="zh-CN" altLang="en-US" sz="3200" b="1" dirty="0">
                <a:solidFill>
                  <a:schemeClr val="accent2"/>
                </a:solidFill>
                <a:sym typeface="+mn-ea"/>
              </a:rPr>
              <a:t>运营商业务支撑系统数据回流技术</a:t>
            </a:r>
            <a:endParaRPr lang="zh-CN" altLang="en-US" sz="3200" b="1" dirty="0">
              <a:solidFill>
                <a:schemeClr val="accent2"/>
              </a:solidFill>
              <a:sym typeface="+mn-ea"/>
            </a:endParaRPr>
          </a:p>
        </p:txBody>
      </p:sp>
      <p:pic>
        <p:nvPicPr>
          <p:cNvPr id="25" name="图片 24"/>
          <p:cNvPicPr>
            <a:picLocks noChangeAspect="1"/>
          </p:cNvPicPr>
          <p:nvPr>
            <p:custDataLst>
              <p:tags r:id="rId2"/>
            </p:custDataLst>
          </p:nvPr>
        </p:nvPicPr>
        <p:blipFill>
          <a:blip r:embed="rId3"/>
          <a:stretch>
            <a:fillRect/>
          </a:stretch>
        </p:blipFill>
        <p:spPr>
          <a:xfrm>
            <a:off x="330200" y="2396490"/>
            <a:ext cx="6322060" cy="3500755"/>
          </a:xfrm>
          <a:prstGeom prst="rect">
            <a:avLst/>
          </a:prstGeom>
        </p:spPr>
      </p:pic>
      <p:sp>
        <p:nvSpPr>
          <p:cNvPr id="27" name="文本框 26"/>
          <p:cNvSpPr txBox="1"/>
          <p:nvPr/>
        </p:nvSpPr>
        <p:spPr>
          <a:xfrm>
            <a:off x="815975" y="2145030"/>
            <a:ext cx="1722755" cy="368300"/>
          </a:xfrm>
          <a:prstGeom prst="rect">
            <a:avLst/>
          </a:prstGeom>
          <a:solidFill>
            <a:schemeClr val="accent2"/>
          </a:solidFill>
        </p:spPr>
        <p:txBody>
          <a:bodyPr wrap="square" rtlCol="0">
            <a:spAutoFit/>
          </a:bodyPr>
          <a:lstStyle/>
          <a:p>
            <a:r>
              <a:rPr lang="zh-CN" altLang="en-US" b="1" dirty="0">
                <a:solidFill>
                  <a:schemeClr val="bg1"/>
                </a:solidFill>
                <a:latin typeface="宋体" panose="02010600030101010101" pitchFamily="2" charset="-122"/>
              </a:rPr>
              <a:t>回流示意图</a:t>
            </a:r>
            <a:endParaRPr lang="zh-CN" altLang="en-US" b="1" dirty="0">
              <a:solidFill>
                <a:schemeClr val="bg1"/>
              </a:solidFill>
              <a:latin typeface="宋体" panose="02010600030101010101" pitchFamily="2" charset="-122"/>
            </a:endParaRPr>
          </a:p>
        </p:txBody>
      </p:sp>
      <p:sp>
        <p:nvSpPr>
          <p:cNvPr id="29" name="文本框 28"/>
          <p:cNvSpPr txBox="1"/>
          <p:nvPr/>
        </p:nvSpPr>
        <p:spPr>
          <a:xfrm>
            <a:off x="493395" y="960285"/>
            <a:ext cx="11072495" cy="858377"/>
          </a:xfrm>
          <a:prstGeom prst="rect">
            <a:avLst/>
          </a:prstGeom>
          <a:noFill/>
        </p:spPr>
        <p:txBody>
          <a:bodyPr wrap="square" rtlCol="0">
            <a:spAutoFit/>
          </a:bodyPr>
          <a:lstStyle/>
          <a:p>
            <a:pPr>
              <a:lnSpc>
                <a:spcPct val="150000"/>
              </a:lnSpc>
            </a:pPr>
            <a:r>
              <a:rPr lang="zh-CN" altLang="en-US" dirty="0">
                <a:latin typeface="+mn-ea"/>
              </a:rPr>
              <a:t>数据回流</a:t>
            </a:r>
            <a:r>
              <a:rPr lang="en-US" altLang="zh-CN" dirty="0">
                <a:latin typeface="+mn-ea"/>
              </a:rPr>
              <a:t>Oracle</a:t>
            </a:r>
            <a:r>
              <a:rPr lang="zh-CN" altLang="en-US" dirty="0">
                <a:latin typeface="+mn-ea"/>
              </a:rPr>
              <a:t>是万里数据库开发的一款易配置、便捷管理回流工具。只需简单配置权限与</a:t>
            </a:r>
            <a:r>
              <a:rPr lang="en-US" altLang="zh-CN" dirty="0">
                <a:latin typeface="+mn-ea"/>
              </a:rPr>
              <a:t>GTID</a:t>
            </a:r>
            <a:r>
              <a:rPr lang="zh-CN" altLang="en-US" dirty="0">
                <a:latin typeface="+mn-ea"/>
              </a:rPr>
              <a:t>点，就可以完成数据按需回流到</a:t>
            </a:r>
            <a:r>
              <a:rPr lang="en-US" altLang="zh-CN" dirty="0">
                <a:latin typeface="+mn-ea"/>
              </a:rPr>
              <a:t>Oracle</a:t>
            </a:r>
            <a:r>
              <a:rPr lang="zh-CN" altLang="en-US" dirty="0">
                <a:latin typeface="+mn-ea"/>
              </a:rPr>
              <a:t>，同时配套回流监控与并发设置，是一款用于业务模拟割接的利器。</a:t>
            </a:r>
            <a:endParaRPr lang="zh-CN" altLang="en-US" dirty="0">
              <a:latin typeface="+mn-ea"/>
            </a:endParaRPr>
          </a:p>
        </p:txBody>
      </p:sp>
      <p:sp>
        <p:nvSpPr>
          <p:cNvPr id="31" name="文本框 30"/>
          <p:cNvSpPr txBox="1"/>
          <p:nvPr>
            <p:custDataLst>
              <p:tags r:id="rId4"/>
            </p:custDataLst>
          </p:nvPr>
        </p:nvSpPr>
        <p:spPr>
          <a:xfrm>
            <a:off x="6986269" y="2189347"/>
            <a:ext cx="1722755" cy="368300"/>
          </a:xfrm>
          <a:prstGeom prst="rect">
            <a:avLst/>
          </a:prstGeom>
          <a:solidFill>
            <a:schemeClr val="accent2"/>
          </a:solidFill>
        </p:spPr>
        <p:txBody>
          <a:bodyPr wrap="square" rtlCol="0">
            <a:spAutoFit/>
          </a:bodyPr>
          <a:lstStyle/>
          <a:p>
            <a:r>
              <a:rPr lang="zh-CN" altLang="en-US" b="1" dirty="0">
                <a:solidFill>
                  <a:schemeClr val="bg1"/>
                </a:solidFill>
                <a:latin typeface="宋体" panose="02010600030101010101" pitchFamily="2" charset="-122"/>
              </a:rPr>
              <a:t>回流优势</a:t>
            </a:r>
            <a:endParaRPr lang="zh-CN" altLang="en-US" b="1" dirty="0">
              <a:solidFill>
                <a:schemeClr val="bg1"/>
              </a:solidFill>
              <a:latin typeface="宋体" panose="02010600030101010101" pitchFamily="2" charset="-122"/>
            </a:endParaRPr>
          </a:p>
        </p:txBody>
      </p:sp>
      <p:sp>
        <p:nvSpPr>
          <p:cNvPr id="32" name="文本框 31"/>
          <p:cNvSpPr txBox="1"/>
          <p:nvPr/>
        </p:nvSpPr>
        <p:spPr>
          <a:xfrm>
            <a:off x="6955958" y="2817432"/>
            <a:ext cx="4850597" cy="2658869"/>
          </a:xfrm>
          <a:prstGeom prst="rect">
            <a:avLst/>
          </a:prstGeom>
          <a:noFill/>
        </p:spPr>
        <p:txBody>
          <a:bodyPr wrap="square" rtlCol="0">
            <a:spAutoFit/>
          </a:bodyPr>
          <a:lstStyle/>
          <a:p>
            <a:pPr marL="285750" indent="-285750">
              <a:lnSpc>
                <a:spcPct val="150000"/>
              </a:lnSpc>
              <a:buFont typeface="Wingdings" panose="05000000000000000000" charset="0"/>
              <a:buChar char="Ø"/>
            </a:pPr>
            <a:r>
              <a:rPr lang="en-US" altLang="zh-CN" sz="1600" dirty="0">
                <a:latin typeface="+mn-ea"/>
              </a:rPr>
              <a:t>WEB</a:t>
            </a:r>
            <a:r>
              <a:rPr lang="zh-CN" altLang="en-US" sz="1600" dirty="0">
                <a:latin typeface="+mn-ea"/>
              </a:rPr>
              <a:t>图形化页面管理回流</a:t>
            </a:r>
            <a:endParaRPr lang="zh-CN" altLang="en-US" sz="1600" dirty="0">
              <a:latin typeface="+mn-ea"/>
            </a:endParaRPr>
          </a:p>
          <a:p>
            <a:pPr marL="285750" indent="-285750">
              <a:lnSpc>
                <a:spcPct val="150000"/>
              </a:lnSpc>
              <a:buFont typeface="Wingdings" panose="05000000000000000000" charset="0"/>
              <a:buChar char="Ø"/>
            </a:pPr>
            <a:r>
              <a:rPr lang="zh-CN" altLang="en-US" sz="1600" dirty="0">
                <a:latin typeface="+mn-ea"/>
              </a:rPr>
              <a:t>配置维护简单</a:t>
            </a:r>
            <a:endParaRPr lang="zh-CN" altLang="en-US" sz="1600" dirty="0">
              <a:latin typeface="+mn-ea"/>
            </a:endParaRPr>
          </a:p>
          <a:p>
            <a:pPr marL="285750" indent="-285750">
              <a:lnSpc>
                <a:spcPct val="150000"/>
              </a:lnSpc>
              <a:buFont typeface="Wingdings" panose="05000000000000000000" charset="0"/>
              <a:buChar char="Ø"/>
            </a:pPr>
            <a:r>
              <a:rPr lang="zh-CN" altLang="en-US" sz="1600" dirty="0">
                <a:latin typeface="+mn-ea"/>
              </a:rPr>
              <a:t>配套回流运维监控，实时监控效率与延迟情况</a:t>
            </a:r>
            <a:endParaRPr lang="zh-CN" altLang="en-US" sz="1600" dirty="0">
              <a:latin typeface="+mn-ea"/>
            </a:endParaRPr>
          </a:p>
          <a:p>
            <a:pPr marL="285750" indent="-285750">
              <a:lnSpc>
                <a:spcPct val="150000"/>
              </a:lnSpc>
              <a:buFont typeface="Wingdings" panose="05000000000000000000" charset="0"/>
              <a:buChar char="Ø"/>
            </a:pPr>
            <a:r>
              <a:rPr lang="zh-CN" altLang="en-US" sz="1600" dirty="0">
                <a:latin typeface="+mn-ea"/>
              </a:rPr>
              <a:t>配套日志检查体系，便于回流同步问题排查</a:t>
            </a:r>
            <a:endParaRPr lang="zh-CN" altLang="en-US" sz="1600" dirty="0">
              <a:latin typeface="+mn-ea"/>
            </a:endParaRPr>
          </a:p>
          <a:p>
            <a:pPr marL="285750" indent="-285750">
              <a:lnSpc>
                <a:spcPct val="150000"/>
              </a:lnSpc>
              <a:buFont typeface="Wingdings" panose="05000000000000000000" charset="0"/>
              <a:buChar char="Ø"/>
            </a:pPr>
            <a:r>
              <a:rPr lang="zh-CN" altLang="en-US" sz="1600" dirty="0">
                <a:latin typeface="+mn-ea"/>
              </a:rPr>
              <a:t>项目内完成</a:t>
            </a:r>
            <a:r>
              <a:rPr lang="en-US" altLang="zh-CN" sz="1600" dirty="0">
                <a:latin typeface="+mn-ea"/>
              </a:rPr>
              <a:t>3</a:t>
            </a:r>
            <a:r>
              <a:rPr lang="zh-CN" altLang="en-US" sz="1600" dirty="0">
                <a:latin typeface="+mn-ea"/>
              </a:rPr>
              <a:t>套核心子系统的割接，</a:t>
            </a:r>
            <a:r>
              <a:rPr lang="en-US" altLang="zh-CN" sz="1600" dirty="0">
                <a:latin typeface="+mn-ea"/>
              </a:rPr>
              <a:t>20</a:t>
            </a:r>
            <a:r>
              <a:rPr lang="zh-CN" altLang="en-US" sz="1600" dirty="0">
                <a:latin typeface="+mn-ea"/>
              </a:rPr>
              <a:t>多次模拟割接测试</a:t>
            </a:r>
            <a:endParaRPr lang="zh-CN" altLang="en-US" sz="1600" dirty="0">
              <a:latin typeface="+mn-ea"/>
            </a:endParaRPr>
          </a:p>
          <a:p>
            <a:pPr marL="285750" indent="-285750">
              <a:lnSpc>
                <a:spcPct val="150000"/>
              </a:lnSpc>
              <a:buFont typeface="Wingdings" panose="05000000000000000000" charset="0"/>
              <a:buChar char="Ø"/>
            </a:pPr>
            <a:endParaRPr lang="zh-CN" altLang="en-US" sz="1600" dirty="0">
              <a:latin typeface="+mn-ea"/>
            </a:endParaRPr>
          </a:p>
        </p:txBody>
      </p:sp>
      <p:sp>
        <p:nvSpPr>
          <p:cNvPr id="11" name="矩形 10"/>
          <p:cNvSpPr/>
          <p:nvPr>
            <p:custDataLst>
              <p:tags r:id="rId5"/>
            </p:custDataLst>
          </p:nvPr>
        </p:nvSpPr>
        <p:spPr>
          <a:xfrm>
            <a:off x="497205" y="1982470"/>
            <a:ext cx="11309350" cy="3902075"/>
          </a:xfrm>
          <a:prstGeom prst="rect">
            <a:avLst/>
          </a:prstGeom>
          <a:noFill/>
          <a:ln w="12700" cmpd="sng">
            <a:solidFill>
              <a:srgbClr val="F18001"/>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470" y="281940"/>
            <a:ext cx="7904480" cy="459105"/>
          </a:xfrm>
        </p:spPr>
        <p:txBody>
          <a:bodyPr/>
          <a:lstStyle/>
          <a:p>
            <a:r>
              <a:rPr lang="zh-CN" altLang="en-US" sz="3200" b="1" dirty="0">
                <a:solidFill>
                  <a:schemeClr val="accent2"/>
                </a:solidFill>
                <a:sym typeface="+mn-ea"/>
              </a:rPr>
              <a:t>分布式数据库数据归档技术</a:t>
            </a:r>
            <a:endParaRPr lang="zh-CN" altLang="en-US" sz="3200" b="1" dirty="0">
              <a:solidFill>
                <a:schemeClr val="accent2"/>
              </a:solidFill>
              <a:sym typeface="+mn-ea"/>
            </a:endParaRPr>
          </a:p>
        </p:txBody>
      </p:sp>
      <p:grpSp>
        <p:nvGrpSpPr>
          <p:cNvPr id="3" name="组合 2"/>
          <p:cNvGrpSpPr/>
          <p:nvPr/>
        </p:nvGrpSpPr>
        <p:grpSpPr>
          <a:xfrm>
            <a:off x="351155" y="984885"/>
            <a:ext cx="11666834" cy="5215291"/>
            <a:chOff x="328" y="1264"/>
            <a:chExt cx="19010" cy="8505"/>
          </a:xfrm>
        </p:grpSpPr>
        <p:pic>
          <p:nvPicPr>
            <p:cNvPr id="36" name="图片 35"/>
            <p:cNvPicPr>
              <a:picLocks noChangeAspect="1"/>
            </p:cNvPicPr>
            <p:nvPr>
              <p:custDataLst>
                <p:tags r:id="rId1"/>
              </p:custDataLst>
            </p:nvPr>
          </p:nvPicPr>
          <p:blipFill>
            <a:blip r:embed="rId2"/>
            <a:stretch>
              <a:fillRect/>
            </a:stretch>
          </p:blipFill>
          <p:spPr>
            <a:xfrm>
              <a:off x="1204" y="1511"/>
              <a:ext cx="3915" cy="2211"/>
            </a:xfrm>
            <a:prstGeom prst="rect">
              <a:avLst/>
            </a:prstGeom>
          </p:spPr>
        </p:pic>
        <p:pic>
          <p:nvPicPr>
            <p:cNvPr id="37" name="图片 36"/>
            <p:cNvPicPr>
              <a:picLocks noChangeAspect="1"/>
            </p:cNvPicPr>
            <p:nvPr>
              <p:custDataLst>
                <p:tags r:id="rId3"/>
              </p:custDataLst>
            </p:nvPr>
          </p:nvPicPr>
          <p:blipFill>
            <a:blip r:embed="rId2"/>
            <a:stretch>
              <a:fillRect/>
            </a:stretch>
          </p:blipFill>
          <p:spPr>
            <a:xfrm>
              <a:off x="1204" y="3936"/>
              <a:ext cx="4034" cy="2278"/>
            </a:xfrm>
            <a:prstGeom prst="rect">
              <a:avLst/>
            </a:prstGeom>
          </p:spPr>
        </p:pic>
        <p:pic>
          <p:nvPicPr>
            <p:cNvPr id="41" name="图片 40"/>
            <p:cNvPicPr>
              <a:picLocks noChangeAspect="1"/>
            </p:cNvPicPr>
            <p:nvPr>
              <p:custDataLst>
                <p:tags r:id="rId4"/>
              </p:custDataLst>
            </p:nvPr>
          </p:nvPicPr>
          <p:blipFill>
            <a:blip r:embed="rId2"/>
            <a:stretch>
              <a:fillRect/>
            </a:stretch>
          </p:blipFill>
          <p:spPr>
            <a:xfrm>
              <a:off x="777" y="6428"/>
              <a:ext cx="4592" cy="2593"/>
            </a:xfrm>
            <a:prstGeom prst="rect">
              <a:avLst/>
            </a:prstGeom>
          </p:spPr>
        </p:pic>
        <p:sp>
          <p:nvSpPr>
            <p:cNvPr id="61" name="圆柱形 60"/>
            <p:cNvSpPr/>
            <p:nvPr>
              <p:custDataLst>
                <p:tags r:id="rId5"/>
              </p:custDataLst>
            </p:nvPr>
          </p:nvSpPr>
          <p:spPr>
            <a:xfrm>
              <a:off x="10433" y="5571"/>
              <a:ext cx="1577" cy="857"/>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sz="1600" dirty="0">
                  <a:latin typeface="宋体" panose="02010600030101010101" pitchFamily="2" charset="-122"/>
                </a:rPr>
                <a:t>压缩主库</a:t>
              </a:r>
              <a:endParaRPr lang="zh-CN" sz="1600" dirty="0">
                <a:latin typeface="宋体" panose="02010600030101010101" pitchFamily="2" charset="-122"/>
              </a:endParaRPr>
            </a:p>
          </p:txBody>
        </p:sp>
        <p:sp>
          <p:nvSpPr>
            <p:cNvPr id="42" name="圆柱形 41"/>
            <p:cNvSpPr/>
            <p:nvPr>
              <p:custDataLst>
                <p:tags r:id="rId6"/>
              </p:custDataLst>
            </p:nvPr>
          </p:nvSpPr>
          <p:spPr>
            <a:xfrm>
              <a:off x="10434" y="7990"/>
              <a:ext cx="1577" cy="857"/>
            </a:xfrm>
            <a:prstGeom prst="can">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sz="1600" dirty="0">
                  <a:latin typeface="宋体" panose="02010600030101010101" pitchFamily="2" charset="-122"/>
                </a:rPr>
                <a:t>压缩从库</a:t>
              </a:r>
              <a:endParaRPr lang="zh-CN" sz="1600" dirty="0">
                <a:latin typeface="宋体" panose="02010600030101010101" pitchFamily="2" charset="-122"/>
              </a:endParaRPr>
            </a:p>
          </p:txBody>
        </p:sp>
        <p:cxnSp>
          <p:nvCxnSpPr>
            <p:cNvPr id="43" name="直接箭头连接符 42"/>
            <p:cNvCxnSpPr>
              <a:stCxn id="61" idx="3"/>
              <a:endCxn id="42" idx="1"/>
            </p:cNvCxnSpPr>
            <p:nvPr/>
          </p:nvCxnSpPr>
          <p:spPr>
            <a:xfrm>
              <a:off x="11221" y="6428"/>
              <a:ext cx="1" cy="1562"/>
            </a:xfrm>
            <a:prstGeom prst="straightConnector1">
              <a:avLst/>
            </a:prstGeom>
            <a:ln>
              <a:solidFill>
                <a:schemeClr val="accent2"/>
              </a:solidFill>
              <a:headEnd type="arrow"/>
              <a:tailEnd type="arrow"/>
            </a:ln>
          </p:spPr>
          <p:style>
            <a:lnRef idx="2">
              <a:schemeClr val="accent1"/>
            </a:lnRef>
            <a:fillRef idx="0">
              <a:srgbClr val="FFFFFF"/>
            </a:fillRef>
            <a:effectRef idx="0">
              <a:srgbClr val="FFFFFF"/>
            </a:effectRef>
            <a:fontRef idx="minor">
              <a:schemeClr val="tx1"/>
            </a:fontRef>
          </p:style>
        </p:cxnSp>
        <p:sp>
          <p:nvSpPr>
            <p:cNvPr id="44" name="右大括号 43"/>
            <p:cNvSpPr/>
            <p:nvPr/>
          </p:nvSpPr>
          <p:spPr>
            <a:xfrm>
              <a:off x="5707" y="1512"/>
              <a:ext cx="325" cy="7150"/>
            </a:xfrm>
            <a:prstGeom prst="rightBrace">
              <a:avLst/>
            </a:prstGeom>
            <a:ln>
              <a:solidFill>
                <a:schemeClr val="accent2">
                  <a:lumMod val="75000"/>
                </a:schemeClr>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45" name="矩形 44"/>
            <p:cNvSpPr/>
            <p:nvPr/>
          </p:nvSpPr>
          <p:spPr>
            <a:xfrm>
              <a:off x="6620" y="4673"/>
              <a:ext cx="12478" cy="4791"/>
            </a:xfrm>
            <a:prstGeom prst="rect">
              <a:avLst/>
            </a:prstGeom>
            <a:noFill/>
            <a:ln w="12700" cmpd="sng">
              <a:solidFill>
                <a:schemeClr val="accent4">
                  <a:lumMod val="75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矩形 45"/>
            <p:cNvSpPr/>
            <p:nvPr>
              <p:custDataLst>
                <p:tags r:id="rId7"/>
              </p:custDataLst>
            </p:nvPr>
          </p:nvSpPr>
          <p:spPr>
            <a:xfrm>
              <a:off x="328" y="1357"/>
              <a:ext cx="5249" cy="8107"/>
            </a:xfrm>
            <a:prstGeom prst="rect">
              <a:avLst/>
            </a:prstGeom>
            <a:noFill/>
            <a:ln w="12700" cmpd="sng">
              <a:solidFill>
                <a:schemeClr val="accent4">
                  <a:lumMod val="75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文本框 46"/>
            <p:cNvSpPr txBox="1"/>
            <p:nvPr/>
          </p:nvSpPr>
          <p:spPr>
            <a:xfrm>
              <a:off x="1789" y="8942"/>
              <a:ext cx="2852" cy="550"/>
            </a:xfrm>
            <a:prstGeom prst="rect">
              <a:avLst/>
            </a:prstGeom>
            <a:noFill/>
          </p:spPr>
          <p:txBody>
            <a:bodyPr wrap="square" rtlCol="0">
              <a:spAutoFit/>
            </a:bodyPr>
            <a:p>
              <a:r>
                <a:rPr lang="zh-CN" altLang="en-US" sz="1600"/>
                <a:t>分布式多集群</a:t>
              </a:r>
              <a:endParaRPr lang="zh-CN" altLang="en-US" sz="1600"/>
            </a:p>
          </p:txBody>
        </p:sp>
        <p:sp>
          <p:nvSpPr>
            <p:cNvPr id="48" name="文本框 47"/>
            <p:cNvSpPr txBox="1"/>
            <p:nvPr/>
          </p:nvSpPr>
          <p:spPr>
            <a:xfrm>
              <a:off x="16465" y="4915"/>
              <a:ext cx="2316" cy="601"/>
            </a:xfrm>
            <a:prstGeom prst="rect">
              <a:avLst/>
            </a:prstGeom>
            <a:solidFill>
              <a:schemeClr val="accent2">
                <a:lumMod val="60000"/>
                <a:lumOff val="40000"/>
              </a:schemeClr>
            </a:solidFill>
          </p:spPr>
          <p:txBody>
            <a:bodyPr wrap="square" rtlCol="0">
              <a:spAutoFit/>
            </a:bodyPr>
            <a:p>
              <a:r>
                <a:rPr lang="zh-CN" altLang="en-US" b="1"/>
                <a:t>归档日志表</a:t>
              </a:r>
              <a:endParaRPr lang="zh-CN" altLang="en-US" b="1"/>
            </a:p>
          </p:txBody>
        </p:sp>
        <p:sp>
          <p:nvSpPr>
            <p:cNvPr id="49" name="文本框 48"/>
            <p:cNvSpPr txBox="1"/>
            <p:nvPr>
              <p:custDataLst>
                <p:tags r:id="rId8"/>
              </p:custDataLst>
            </p:nvPr>
          </p:nvSpPr>
          <p:spPr>
            <a:xfrm>
              <a:off x="7219" y="4877"/>
              <a:ext cx="2316" cy="601"/>
            </a:xfrm>
            <a:prstGeom prst="rect">
              <a:avLst/>
            </a:prstGeom>
            <a:solidFill>
              <a:schemeClr val="accent4"/>
            </a:solidFill>
          </p:spPr>
          <p:txBody>
            <a:bodyPr wrap="square" rtlCol="0">
              <a:spAutoFit/>
            </a:bodyPr>
            <a:p>
              <a:r>
                <a:rPr lang="zh-CN" altLang="en-US" b="1"/>
                <a:t>归档信息表</a:t>
              </a:r>
              <a:endParaRPr lang="zh-CN" altLang="en-US" b="1"/>
            </a:p>
          </p:txBody>
        </p:sp>
        <p:sp>
          <p:nvSpPr>
            <p:cNvPr id="50" name="文本框 49"/>
            <p:cNvSpPr txBox="1"/>
            <p:nvPr>
              <p:custDataLst>
                <p:tags r:id="rId9"/>
              </p:custDataLst>
            </p:nvPr>
          </p:nvSpPr>
          <p:spPr>
            <a:xfrm>
              <a:off x="12595" y="4915"/>
              <a:ext cx="2316" cy="601"/>
            </a:xfrm>
            <a:prstGeom prst="rect">
              <a:avLst/>
            </a:prstGeom>
            <a:solidFill>
              <a:schemeClr val="accent2"/>
            </a:solidFill>
          </p:spPr>
          <p:txBody>
            <a:bodyPr wrap="square" rtlCol="0">
              <a:spAutoFit/>
            </a:bodyPr>
            <a:p>
              <a:r>
                <a:rPr lang="zh-CN" altLang="en-US" b="1"/>
                <a:t>归档数据表</a:t>
              </a:r>
              <a:endParaRPr lang="zh-CN" altLang="en-US" b="1"/>
            </a:p>
          </p:txBody>
        </p:sp>
        <p:sp>
          <p:nvSpPr>
            <p:cNvPr id="51" name="圆角矩形 50"/>
            <p:cNvSpPr/>
            <p:nvPr/>
          </p:nvSpPr>
          <p:spPr>
            <a:xfrm>
              <a:off x="8978" y="2977"/>
              <a:ext cx="4891" cy="1500"/>
            </a:xfrm>
            <a:prstGeom prst="roundRect">
              <a:avLst/>
            </a:prstGeom>
            <a:solidFill>
              <a:schemeClr val="accent2">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t>归档程序</a:t>
              </a:r>
              <a:endParaRPr lang="zh-CN" altLang="en-US" b="1"/>
            </a:p>
          </p:txBody>
        </p:sp>
        <p:sp>
          <p:nvSpPr>
            <p:cNvPr id="52" name="矩形 51"/>
            <p:cNvSpPr/>
            <p:nvPr/>
          </p:nvSpPr>
          <p:spPr>
            <a:xfrm>
              <a:off x="6163" y="1264"/>
              <a:ext cx="9136" cy="878"/>
            </a:xfrm>
            <a:prstGeom prst="rect">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solidFill>
                    <a:schemeClr val="tx1"/>
                  </a:solidFill>
                </a:rPr>
                <a:t>GreatADM</a:t>
              </a:r>
              <a:r>
                <a:rPr lang="zh-CN" altLang="en-US" b="1">
                  <a:solidFill>
                    <a:schemeClr val="tx1"/>
                  </a:solidFill>
                </a:rPr>
                <a:t>自动化配置与调动</a:t>
              </a:r>
              <a:endParaRPr lang="zh-CN" altLang="en-US" b="1">
                <a:solidFill>
                  <a:schemeClr val="tx1"/>
                </a:solidFill>
              </a:endParaRPr>
            </a:p>
          </p:txBody>
        </p:sp>
        <p:cxnSp>
          <p:nvCxnSpPr>
            <p:cNvPr id="54" name="直接箭头连接符 53"/>
            <p:cNvCxnSpPr/>
            <p:nvPr/>
          </p:nvCxnSpPr>
          <p:spPr>
            <a:xfrm flipV="1">
              <a:off x="6095" y="3577"/>
              <a:ext cx="2777" cy="17"/>
            </a:xfrm>
            <a:prstGeom prst="straightConnector1">
              <a:avLst/>
            </a:prstGeom>
            <a:ln w="31750">
              <a:solidFill>
                <a:schemeClr val="tx1">
                  <a:lumMod val="85000"/>
                  <a:lumOff val="15000"/>
                </a:schemeClr>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58" name="直接箭头连接符 57"/>
            <p:cNvCxnSpPr>
              <a:stCxn id="51" idx="2"/>
            </p:cNvCxnSpPr>
            <p:nvPr/>
          </p:nvCxnSpPr>
          <p:spPr>
            <a:xfrm>
              <a:off x="11424" y="4477"/>
              <a:ext cx="8" cy="639"/>
            </a:xfrm>
            <a:prstGeom prst="straightConnector1">
              <a:avLst/>
            </a:prstGeom>
            <a:ln w="28575">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cxnSp>
          <p:nvCxnSpPr>
            <p:cNvPr id="59" name="直接箭头连接符 58"/>
            <p:cNvCxnSpPr/>
            <p:nvPr>
              <p:custDataLst>
                <p:tags r:id="rId10"/>
              </p:custDataLst>
            </p:nvPr>
          </p:nvCxnSpPr>
          <p:spPr>
            <a:xfrm>
              <a:off x="11419" y="2142"/>
              <a:ext cx="8" cy="639"/>
            </a:xfrm>
            <a:prstGeom prst="straightConnector1">
              <a:avLst/>
            </a:prstGeom>
            <a:ln w="28575">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sp>
          <p:nvSpPr>
            <p:cNvPr id="60" name="文本框 59"/>
            <p:cNvSpPr txBox="1"/>
            <p:nvPr/>
          </p:nvSpPr>
          <p:spPr>
            <a:xfrm>
              <a:off x="7107" y="5605"/>
              <a:ext cx="2544" cy="3762"/>
            </a:xfrm>
            <a:prstGeom prst="rect">
              <a:avLst/>
            </a:prstGeom>
            <a:noFill/>
          </p:spPr>
          <p:txBody>
            <a:bodyPr wrap="square" rtlCol="0">
              <a:spAutoFit/>
            </a:bodyPr>
            <a:p>
              <a:r>
                <a:rPr lang="zh-CN" altLang="en-US" sz="1600"/>
                <a:t>源主机</a:t>
              </a:r>
              <a:endParaRPr lang="zh-CN" altLang="en-US" sz="1600"/>
            </a:p>
            <a:p>
              <a:r>
                <a:rPr lang="zh-CN" altLang="en-US" sz="1600"/>
                <a:t>源端口</a:t>
              </a:r>
              <a:endParaRPr lang="zh-CN" altLang="en-US" sz="1600"/>
            </a:p>
            <a:p>
              <a:r>
                <a:rPr lang="zh-CN" altLang="en-US" sz="1600"/>
                <a:t>源</a:t>
              </a:r>
              <a:r>
                <a:rPr lang="en-US" altLang="zh-CN" sz="1600"/>
                <a:t>shard-IP</a:t>
              </a:r>
              <a:r>
                <a:rPr lang="zh-CN" altLang="en-US" sz="1600"/>
                <a:t>组</a:t>
              </a:r>
              <a:endParaRPr lang="zh-CN" altLang="en-US" sz="1600"/>
            </a:p>
            <a:p>
              <a:r>
                <a:rPr lang="zh-CN" altLang="en-US" sz="1600"/>
                <a:t>源数据库</a:t>
              </a:r>
              <a:endParaRPr lang="zh-CN" altLang="en-US" sz="1600"/>
            </a:p>
            <a:p>
              <a:r>
                <a:rPr lang="zh-CN" altLang="en-US" sz="1600"/>
                <a:t>源表</a:t>
              </a:r>
              <a:endParaRPr lang="zh-CN" altLang="en-US" sz="1600"/>
            </a:p>
            <a:p>
              <a:r>
                <a:rPr lang="zh-CN" altLang="en-US" sz="1600"/>
                <a:t>源用户</a:t>
              </a:r>
              <a:endParaRPr lang="zh-CN" altLang="en-US" sz="1600"/>
            </a:p>
            <a:p>
              <a:r>
                <a:rPr lang="zh-CN" altLang="en-US" sz="1600"/>
                <a:t>源密码</a:t>
              </a:r>
              <a:endParaRPr lang="zh-CN" altLang="en-US" sz="1600"/>
            </a:p>
            <a:p>
              <a:r>
                <a:rPr lang="zh-CN" altLang="en-US" sz="1600"/>
                <a:t>归档条件</a:t>
              </a:r>
              <a:endParaRPr lang="zh-CN" altLang="en-US" sz="1600"/>
            </a:p>
            <a:p>
              <a:r>
                <a:rPr lang="zh-CN" altLang="en-US" sz="1600"/>
                <a:t>创建日期</a:t>
              </a:r>
              <a:endParaRPr lang="zh-CN" altLang="en-US" sz="1600"/>
            </a:p>
          </p:txBody>
        </p:sp>
        <p:sp>
          <p:nvSpPr>
            <p:cNvPr id="63" name="文本框 62"/>
            <p:cNvSpPr txBox="1"/>
            <p:nvPr/>
          </p:nvSpPr>
          <p:spPr>
            <a:xfrm>
              <a:off x="12422" y="5848"/>
              <a:ext cx="2950" cy="952"/>
            </a:xfrm>
            <a:prstGeom prst="rect">
              <a:avLst/>
            </a:prstGeom>
            <a:noFill/>
          </p:spPr>
          <p:txBody>
            <a:bodyPr wrap="square" rtlCol="0">
              <a:spAutoFit/>
            </a:bodyPr>
            <a:p>
              <a:r>
                <a:rPr lang="zh-CN" altLang="en-US" sz="1600"/>
                <a:t>对应源库的目标库</a:t>
              </a:r>
              <a:endParaRPr lang="zh-CN" altLang="en-US" sz="1600"/>
            </a:p>
            <a:p>
              <a:r>
                <a:rPr lang="zh-CN" altLang="en-US" sz="1600"/>
                <a:t>对应源库的目标表</a:t>
              </a:r>
              <a:endParaRPr lang="zh-CN" altLang="en-US" sz="1600"/>
            </a:p>
          </p:txBody>
        </p:sp>
        <p:sp>
          <p:nvSpPr>
            <p:cNvPr id="64" name="文本框 63"/>
            <p:cNvSpPr txBox="1"/>
            <p:nvPr>
              <p:custDataLst>
                <p:tags r:id="rId11"/>
              </p:custDataLst>
            </p:nvPr>
          </p:nvSpPr>
          <p:spPr>
            <a:xfrm>
              <a:off x="16389" y="5605"/>
              <a:ext cx="2949" cy="4164"/>
            </a:xfrm>
            <a:prstGeom prst="rect">
              <a:avLst/>
            </a:prstGeom>
            <a:noFill/>
          </p:spPr>
          <p:txBody>
            <a:bodyPr wrap="square" rtlCol="0">
              <a:spAutoFit/>
            </a:bodyPr>
            <a:p>
              <a:r>
                <a:rPr lang="zh-CN" altLang="en-US" sz="1600">
                  <a:sym typeface="+mn-ea"/>
                </a:rPr>
                <a:t>归档表</a:t>
              </a:r>
              <a:r>
                <a:rPr lang="en-US" altLang="zh-CN" sz="1600">
                  <a:sym typeface="+mn-ea"/>
                </a:rPr>
                <a:t>ID</a:t>
              </a:r>
              <a:endParaRPr lang="en-US" altLang="zh-CN" sz="1600"/>
            </a:p>
            <a:p>
              <a:r>
                <a:rPr lang="zh-CN" altLang="en-US" sz="1600"/>
                <a:t>归档源主机</a:t>
              </a:r>
              <a:endParaRPr lang="zh-CN" altLang="en-US" sz="1600"/>
            </a:p>
            <a:p>
              <a:r>
                <a:rPr lang="zh-CN" altLang="en-US" sz="1600">
                  <a:sym typeface="+mn-ea"/>
                </a:rPr>
                <a:t>归档源</a:t>
              </a:r>
              <a:r>
                <a:rPr lang="en-US" altLang="zh-CN" sz="1600">
                  <a:sym typeface="+mn-ea"/>
                </a:rPr>
                <a:t>shard-IP</a:t>
              </a:r>
              <a:r>
                <a:rPr lang="zh-CN" altLang="en-US" sz="1600">
                  <a:sym typeface="+mn-ea"/>
                </a:rPr>
                <a:t>组</a:t>
              </a:r>
              <a:endParaRPr lang="zh-CN" altLang="en-US" sz="1600"/>
            </a:p>
            <a:p>
              <a:r>
                <a:rPr lang="zh-CN" altLang="en-US" sz="1600"/>
                <a:t>归档源端口</a:t>
              </a:r>
              <a:endParaRPr lang="zh-CN" altLang="en-US" sz="1600"/>
            </a:p>
            <a:p>
              <a:r>
                <a:rPr lang="zh-CN" altLang="en-US" sz="1600"/>
                <a:t>归档源库</a:t>
              </a:r>
              <a:endParaRPr lang="zh-CN" altLang="en-US" sz="1600"/>
            </a:p>
            <a:p>
              <a:r>
                <a:rPr lang="zh-CN" altLang="en-US" sz="1600"/>
                <a:t>归档源表</a:t>
              </a:r>
              <a:endParaRPr lang="zh-CN" altLang="en-US" sz="1600"/>
            </a:p>
            <a:p>
              <a:r>
                <a:rPr lang="zh-CN" altLang="en-US" sz="1600"/>
                <a:t>归档状态</a:t>
              </a:r>
              <a:endParaRPr lang="zh-CN" altLang="en-US" sz="1600"/>
            </a:p>
            <a:p>
              <a:r>
                <a:rPr lang="zh-CN" altLang="en-US" sz="1600"/>
                <a:t>归档开始时间</a:t>
              </a:r>
              <a:endParaRPr lang="zh-CN" altLang="en-US" sz="1600"/>
            </a:p>
            <a:p>
              <a:r>
                <a:rPr lang="zh-CN" altLang="en-US" sz="1600"/>
                <a:t>归档完成时间</a:t>
              </a:r>
              <a:endParaRPr lang="zh-CN" altLang="en-US" sz="1600"/>
            </a:p>
            <a:p>
              <a:endParaRPr lang="zh-CN" altLang="en-US" sz="1600"/>
            </a:p>
          </p:txBody>
        </p:sp>
        <p:sp>
          <p:nvSpPr>
            <p:cNvPr id="68" name="文本框 67"/>
            <p:cNvSpPr txBox="1"/>
            <p:nvPr/>
          </p:nvSpPr>
          <p:spPr>
            <a:xfrm>
              <a:off x="14564" y="2219"/>
              <a:ext cx="4569" cy="1986"/>
            </a:xfrm>
            <a:prstGeom prst="rect">
              <a:avLst/>
            </a:prstGeom>
            <a:noFill/>
          </p:spPr>
          <p:txBody>
            <a:bodyPr wrap="square" rtlCol="0">
              <a:noAutofit/>
            </a:bodyPr>
            <a:p>
              <a:r>
                <a:rPr lang="zh-CN" altLang="en-US" b="1">
                  <a:solidFill>
                    <a:schemeClr val="accent2"/>
                  </a:solidFill>
                </a:rPr>
                <a:t>数据归档实现了可监控、可查看、可溯源、可配置、可多源、可并发、可反向的归档技术</a:t>
              </a:r>
              <a:endParaRPr lang="zh-CN" altLang="en-US" b="1">
                <a:solidFill>
                  <a:schemeClr val="accent2"/>
                </a:solidFill>
              </a:endParaRPr>
            </a:p>
          </p:txBody>
        </p:sp>
        <p:cxnSp>
          <p:nvCxnSpPr>
            <p:cNvPr id="69" name="直接箭头连接符 68"/>
            <p:cNvCxnSpPr/>
            <p:nvPr>
              <p:custDataLst>
                <p:tags r:id="rId12"/>
              </p:custDataLst>
            </p:nvPr>
          </p:nvCxnSpPr>
          <p:spPr>
            <a:xfrm>
              <a:off x="14186" y="2219"/>
              <a:ext cx="0" cy="2203"/>
            </a:xfrm>
            <a:prstGeom prst="straightConnector1">
              <a:avLst/>
            </a:prstGeom>
            <a:ln w="28575">
              <a:solidFill>
                <a:schemeClr val="tx1">
                  <a:lumMod val="95000"/>
                  <a:lumOff val="5000"/>
                </a:schemeClr>
              </a:solidFill>
              <a:tailEnd type="arrow"/>
            </a:ln>
          </p:spPr>
          <p:style>
            <a:lnRef idx="2">
              <a:schemeClr val="accent1"/>
            </a:lnRef>
            <a:fillRef idx="0">
              <a:srgbClr val="FFFFFF"/>
            </a:fillRef>
            <a:effectRef idx="0">
              <a:srgbClr val="FFFFFF"/>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2339" y="1804204"/>
            <a:ext cx="2968457" cy="3075001"/>
          </a:xfrm>
          <a:prstGeom prst="rect">
            <a:avLst/>
          </a:prstGeom>
          <a:solidFill>
            <a:schemeClr val="accent2">
              <a:lumMod val="40000"/>
              <a:lumOff val="60000"/>
            </a:schemeClr>
          </a:solidFill>
          <a:ln w="12700" cmpd="sng">
            <a:solidFill>
              <a:schemeClr val="bg1">
                <a:lumMod val="7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Oracle SQL语法兼容（</a:t>
            </a:r>
            <a:r>
              <a:rPr lang="en-US" altLang="zh-CN"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32+</a:t>
            </a: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种）</a:t>
            </a:r>
            <a:endPar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Oracle函数兼容（29+种）</a:t>
            </a:r>
            <a:endPar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存储过程兼容（20+种）</a:t>
            </a:r>
            <a:endPar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endParaRPr>
          </a:p>
          <a:p>
            <a:pPr algn="ctr">
              <a:lnSpc>
                <a:spcPct val="150000"/>
              </a:lnSpc>
            </a:pPr>
            <a:r>
              <a:rPr lang="en-US" altLang="zh-CN"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Oracle</a:t>
            </a: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大量包兼容</a:t>
            </a:r>
            <a:endPar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endParaRPr>
          </a:p>
        </p:txBody>
      </p:sp>
      <p:sp>
        <p:nvSpPr>
          <p:cNvPr id="4" name="文本框 3"/>
          <p:cNvSpPr txBox="1"/>
          <p:nvPr>
            <p:custDataLst>
              <p:tags r:id="rId1"/>
            </p:custDataLst>
          </p:nvPr>
        </p:nvSpPr>
        <p:spPr>
          <a:xfrm>
            <a:off x="403860" y="238760"/>
            <a:ext cx="7450455" cy="583565"/>
          </a:xfrm>
          <a:prstGeom prst="rect">
            <a:avLst/>
          </a:prstGeom>
          <a:noFill/>
        </p:spPr>
        <p:txBody>
          <a:bodyPr wrap="square" rtlCol="0" anchor="t">
            <a:spAutoFit/>
          </a:bodyPr>
          <a:lstStyle/>
          <a:p>
            <a:r>
              <a:rPr lang="zh-CN" altLang="en-US" sz="3200" b="1" dirty="0">
                <a:solidFill>
                  <a:schemeClr val="accent2"/>
                </a:solidFill>
                <a:latin typeface="宋体" panose="02010600030101010101" pitchFamily="2" charset="-122"/>
                <a:ea typeface="+mj-ea"/>
                <a:cs typeface="+mj-cs"/>
                <a:sym typeface="+mn-ea"/>
              </a:rPr>
              <a:t>运营商业务支撑系统的突破点</a:t>
            </a:r>
            <a:endParaRPr lang="zh-CN" altLang="en-US" sz="3200" b="1" dirty="0">
              <a:solidFill>
                <a:schemeClr val="accent2"/>
              </a:solidFill>
              <a:latin typeface="宋体" panose="02010600030101010101" pitchFamily="2" charset="-122"/>
              <a:ea typeface="+mj-ea"/>
              <a:cs typeface="+mj-cs"/>
              <a:sym typeface="+mn-ea"/>
            </a:endParaRPr>
          </a:p>
        </p:txBody>
      </p:sp>
      <p:sp>
        <p:nvSpPr>
          <p:cNvPr id="7" name="文本框 6"/>
          <p:cNvSpPr txBox="1"/>
          <p:nvPr/>
        </p:nvSpPr>
        <p:spPr>
          <a:xfrm>
            <a:off x="647445" y="1104217"/>
            <a:ext cx="2968457" cy="576000"/>
          </a:xfrm>
          <a:prstGeom prst="rect">
            <a:avLst/>
          </a:prstGeom>
          <a:solidFill>
            <a:srgbClr val="F18001"/>
          </a:solidFill>
        </p:spPr>
        <p:txBody>
          <a:bodyPr wrap="square" rtlCol="0" anchor="ctr">
            <a:spAutoFit/>
          </a:bodyPr>
          <a:lstStyle/>
          <a:p>
            <a:pPr algn="ctr"/>
            <a:r>
              <a:rPr lang="en-US" altLang="zh-CN" sz="2000" b="1" dirty="0">
                <a:ln w="0"/>
                <a:solidFill>
                  <a:schemeClr val="bg1"/>
                </a:solidFill>
                <a:latin typeface="+mn-ea"/>
              </a:rPr>
              <a:t>1.Oracle</a:t>
            </a:r>
            <a:r>
              <a:rPr lang="zh-CN" altLang="en-US" sz="2000" b="1" dirty="0">
                <a:ln w="0"/>
                <a:solidFill>
                  <a:schemeClr val="bg1"/>
                </a:solidFill>
                <a:latin typeface="+mn-ea"/>
              </a:rPr>
              <a:t>兼容增加</a:t>
            </a:r>
            <a:endParaRPr lang="zh-CN" altLang="en-US" sz="2000" b="1" dirty="0">
              <a:ln w="0"/>
              <a:solidFill>
                <a:schemeClr val="bg1"/>
              </a:solidFill>
              <a:latin typeface="+mn-ea"/>
            </a:endParaRPr>
          </a:p>
        </p:txBody>
      </p:sp>
      <p:sp>
        <p:nvSpPr>
          <p:cNvPr id="13" name="矩形 12"/>
          <p:cNvSpPr/>
          <p:nvPr>
            <p:custDataLst>
              <p:tags r:id="rId2"/>
            </p:custDataLst>
          </p:nvPr>
        </p:nvSpPr>
        <p:spPr>
          <a:xfrm>
            <a:off x="4507517" y="1854808"/>
            <a:ext cx="2968457" cy="3024397"/>
          </a:xfrm>
          <a:prstGeom prst="rect">
            <a:avLst/>
          </a:prstGeom>
          <a:solidFill>
            <a:schemeClr val="accent2">
              <a:lumMod val="40000"/>
              <a:lumOff val="60000"/>
            </a:schemeClr>
          </a:solidFill>
          <a:ln w="12700" cmpd="sng">
            <a:solidFill>
              <a:schemeClr val="bg1">
                <a:lumMod val="7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数据对象迁移工具</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迁移评估工具</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应用改造评估工具</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sym typeface="+mn-ea"/>
              </a:rPr>
              <a:t>快速稽核工具</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sym typeface="+mn-ea"/>
              </a:rPr>
              <a:t>数据验证工具</a:t>
            </a:r>
            <a:endParaRPr lang="zh-CN" altLang="en-US" sz="1600" dirty="0">
              <a:solidFill>
                <a:schemeClr val="tx1"/>
              </a:solidFill>
              <a:latin typeface="宋体" panose="02010600030101010101" pitchFamily="2" charset="-122"/>
              <a:ea typeface="宋体" panose="02010600030101010101" pitchFamily="2" charset="-122"/>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sym typeface="+mn-ea"/>
              </a:rPr>
              <a:t>性能测试工具</a:t>
            </a:r>
            <a:endParaRPr lang="zh-CN" altLang="en-US" sz="1600" dirty="0">
              <a:solidFill>
                <a:schemeClr val="tx1"/>
              </a:solidFill>
              <a:latin typeface="宋体" panose="02010600030101010101" pitchFamily="2" charset="-122"/>
              <a:ea typeface="宋体" panose="02010600030101010101" pitchFamily="2" charset="-122"/>
            </a:endParaRPr>
          </a:p>
          <a:p>
            <a:pPr algn="ctr"/>
            <a:r>
              <a:rPr lang="zh-CN" altLang="en-US" sz="1600" dirty="0">
                <a:solidFill>
                  <a:schemeClr val="tx1"/>
                </a:solidFill>
                <a:latin typeface="宋体" panose="02010600030101010101" pitchFamily="2" charset="-122"/>
                <a:ea typeface="宋体" panose="02010600030101010101" pitchFamily="2" charset="-122"/>
                <a:sym typeface="+mn-ea"/>
              </a:rPr>
              <a:t>自动化运维工具</a:t>
            </a:r>
            <a:endParaRPr lang="zh-CN" altLang="en-US" sz="1600" dirty="0">
              <a:solidFill>
                <a:schemeClr val="tx1"/>
              </a:solidFill>
              <a:latin typeface="宋体" panose="02010600030101010101" pitchFamily="2" charset="-122"/>
              <a:ea typeface="宋体" panose="0201060003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sym typeface="+mn-ea"/>
              </a:rPr>
              <a:t>数据回流工具</a:t>
            </a:r>
            <a:endParaRPr lang="zh-CN" altLang="en-US" sz="1600" dirty="0">
              <a:solidFill>
                <a:schemeClr val="tx1"/>
              </a:solidFill>
              <a:latin typeface="宋体" panose="02010600030101010101" pitchFamily="2" charset="-122"/>
              <a:ea typeface="宋体" panose="0201060003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sym typeface="+mn-ea"/>
              </a:rPr>
              <a:t>监控管理工具</a:t>
            </a:r>
            <a:endParaRPr lang="zh-CN" altLang="en-US" sz="1600" dirty="0">
              <a:latin typeface="宋体" panose="02010600030101010101" pitchFamily="2" charset="-122"/>
            </a:endParaRPr>
          </a:p>
        </p:txBody>
      </p:sp>
      <p:sp>
        <p:nvSpPr>
          <p:cNvPr id="14" name="矩形 13"/>
          <p:cNvSpPr/>
          <p:nvPr>
            <p:custDataLst>
              <p:tags r:id="rId3"/>
            </p:custDataLst>
          </p:nvPr>
        </p:nvSpPr>
        <p:spPr>
          <a:xfrm>
            <a:off x="8362695" y="1804204"/>
            <a:ext cx="2968457" cy="3066512"/>
          </a:xfrm>
          <a:prstGeom prst="rect">
            <a:avLst/>
          </a:prstGeom>
          <a:solidFill>
            <a:schemeClr val="accent2">
              <a:lumMod val="40000"/>
              <a:lumOff val="60000"/>
            </a:schemeClr>
          </a:solidFill>
          <a:ln w="12700" cmpd="sng">
            <a:solidFill>
              <a:schemeClr val="bg1">
                <a:lumMod val="7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150000"/>
              </a:lnSpc>
            </a:pPr>
            <a:endPar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成立优化专项组</a:t>
            </a:r>
            <a:endPar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优化慢</a:t>
            </a:r>
            <a:r>
              <a:rPr lang="en-US" altLang="zh-CN"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SQL</a:t>
            </a: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超过</a:t>
            </a:r>
            <a:r>
              <a:rPr lang="en-US" altLang="zh-CN" sz="1600" b="1"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1000</a:t>
            </a:r>
            <a:r>
              <a:rPr lang="zh-CN" altLang="en-US" sz="1600" b="1"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个</a:t>
            </a:r>
            <a:endParaRPr lang="zh-CN" altLang="en-US" sz="1600" b="1"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大事务拆解上万行到</a:t>
            </a:r>
            <a:r>
              <a:rPr lang="en-US" altLang="zh-CN" sz="1600" b="1" dirty="0">
                <a:solidFill>
                  <a:schemeClr val="tx1"/>
                </a:solidFill>
                <a:latin typeface="宋体" panose="02010600030101010101" pitchFamily="2" charset="-122"/>
                <a:ea typeface="宋体" panose="02010600030101010101" pitchFamily="2" charset="-122"/>
                <a:sym typeface="+mn-ea"/>
              </a:rPr>
              <a:t>500行</a:t>
            </a:r>
            <a:endParaRPr lang="en-US" altLang="zh-CN" sz="1600" b="1" dirty="0">
              <a:solidFill>
                <a:schemeClr val="tx1"/>
              </a:solidFill>
              <a:latin typeface="宋体" panose="02010600030101010101" pitchFamily="2" charset="-122"/>
              <a:ea typeface="宋体" panose="0201060003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针对存储过程专项下推优化</a:t>
            </a:r>
            <a:endPar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数据瘦身缩短出账时间</a:t>
            </a:r>
            <a:endPar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endParaRPr>
          </a:p>
          <a:p>
            <a:pPr algn="ctr">
              <a:lnSpc>
                <a:spcPct val="150000"/>
              </a:lnSpc>
            </a:pPr>
            <a:r>
              <a:rPr lang="zh-CN" altLang="en-US" sz="1600" dirty="0">
                <a:solidFill>
                  <a:schemeClr val="tx1"/>
                </a:solidFill>
                <a:latin typeface="宋体" panose="02010600030101010101" pitchFamily="2" charset="-122"/>
                <a:ea typeface="宋体" panose="02010600030101010101" pitchFamily="2" charset="-122"/>
                <a:cs typeface="华文楷体" panose="02010600040101010101" pitchFamily="2" charset="-122"/>
                <a:sym typeface="+mn-ea"/>
              </a:rPr>
              <a:t>应用代码配合改造</a:t>
            </a:r>
            <a:endParaRPr lang="zh-CN" altLang="en-US" sz="1600" b="1" dirty="0">
              <a:solidFill>
                <a:schemeClr val="accent2"/>
              </a:solidFill>
              <a:latin typeface="宋体" panose="02010600030101010101" pitchFamily="2" charset="-122"/>
              <a:ea typeface="宋体" panose="02010600030101010101" pitchFamily="2" charset="-122"/>
              <a:cs typeface="宋体" panose="02010600030101010101" pitchFamily="2" charset="-122"/>
            </a:endParaRPr>
          </a:p>
          <a:p>
            <a:pPr algn="ctr">
              <a:lnSpc>
                <a:spcPct val="150000"/>
              </a:lnSpc>
            </a:pPr>
            <a:endParaRPr lang="zh-CN" altLang="en-US" sz="1600" dirty="0">
              <a:latin typeface="宋体" panose="02010600030101010101" pitchFamily="2" charset="-122"/>
            </a:endParaRPr>
          </a:p>
        </p:txBody>
      </p:sp>
      <p:sp>
        <p:nvSpPr>
          <p:cNvPr id="15" name="文本框 14"/>
          <p:cNvSpPr txBox="1"/>
          <p:nvPr>
            <p:custDataLst>
              <p:tags r:id="rId4"/>
            </p:custDataLst>
          </p:nvPr>
        </p:nvSpPr>
        <p:spPr>
          <a:xfrm>
            <a:off x="4505070" y="1104217"/>
            <a:ext cx="2968457" cy="576000"/>
          </a:xfrm>
          <a:prstGeom prst="rect">
            <a:avLst/>
          </a:prstGeom>
          <a:solidFill>
            <a:srgbClr val="F18001"/>
          </a:solidFill>
        </p:spPr>
        <p:txBody>
          <a:bodyPr wrap="square" rtlCol="0" anchor="ctr">
            <a:spAutoFit/>
          </a:bodyPr>
          <a:lstStyle/>
          <a:p>
            <a:pPr algn="ctr"/>
            <a:r>
              <a:rPr lang="en-US" altLang="zh-CN" sz="2000" b="1" dirty="0">
                <a:ln w="0"/>
                <a:solidFill>
                  <a:schemeClr val="bg1"/>
                </a:solidFill>
                <a:latin typeface="+mn-ea"/>
              </a:rPr>
              <a:t>2.</a:t>
            </a:r>
            <a:r>
              <a:rPr lang="zh-CN" altLang="en-US" sz="2000" b="1" dirty="0">
                <a:ln w="0"/>
                <a:solidFill>
                  <a:schemeClr val="bg1"/>
                </a:solidFill>
                <a:latin typeface="+mn-ea"/>
              </a:rPr>
              <a:t>优化提升工具</a:t>
            </a:r>
            <a:endParaRPr lang="zh-CN" altLang="en-US" sz="2000" b="1" dirty="0">
              <a:ln w="0"/>
              <a:solidFill>
                <a:schemeClr val="bg1"/>
              </a:solidFill>
              <a:latin typeface="+mn-ea"/>
            </a:endParaRPr>
          </a:p>
        </p:txBody>
      </p:sp>
      <p:sp>
        <p:nvSpPr>
          <p:cNvPr id="19" name="文本框 18"/>
          <p:cNvSpPr txBox="1"/>
          <p:nvPr>
            <p:custDataLst>
              <p:tags r:id="rId5"/>
            </p:custDataLst>
          </p:nvPr>
        </p:nvSpPr>
        <p:spPr>
          <a:xfrm>
            <a:off x="8362695" y="1104217"/>
            <a:ext cx="2968457" cy="576000"/>
          </a:xfrm>
          <a:prstGeom prst="rect">
            <a:avLst/>
          </a:prstGeom>
          <a:solidFill>
            <a:srgbClr val="F18001"/>
          </a:solidFill>
        </p:spPr>
        <p:txBody>
          <a:bodyPr wrap="square" rtlCol="0" anchor="ctr">
            <a:spAutoFit/>
          </a:bodyPr>
          <a:lstStyle/>
          <a:p>
            <a:pPr algn="ctr"/>
            <a:r>
              <a:rPr lang="en-US" altLang="zh-CN" sz="2000" b="1" dirty="0">
                <a:ln w="0"/>
                <a:solidFill>
                  <a:schemeClr val="bg1"/>
                </a:solidFill>
                <a:latin typeface="+mn-ea"/>
              </a:rPr>
              <a:t>3.</a:t>
            </a:r>
            <a:r>
              <a:rPr lang="zh-CN" altLang="en-US" sz="2000" b="1" dirty="0">
                <a:ln w="0"/>
                <a:solidFill>
                  <a:schemeClr val="bg1"/>
                </a:solidFill>
                <a:latin typeface="+mn-ea"/>
              </a:rPr>
              <a:t>复杂</a:t>
            </a:r>
            <a:r>
              <a:rPr lang="en-US" altLang="zh-CN" sz="2000" b="1" dirty="0">
                <a:ln w="0"/>
                <a:solidFill>
                  <a:schemeClr val="bg1"/>
                </a:solidFill>
                <a:latin typeface="+mn-ea"/>
              </a:rPr>
              <a:t>SQL</a:t>
            </a:r>
            <a:r>
              <a:rPr lang="zh-CN" altLang="en-US" sz="2000" b="1" dirty="0">
                <a:ln w="0"/>
                <a:solidFill>
                  <a:schemeClr val="bg1"/>
                </a:solidFill>
                <a:latin typeface="+mn-ea"/>
              </a:rPr>
              <a:t>专项优化</a:t>
            </a:r>
            <a:endParaRPr lang="zh-CN" altLang="en-US" sz="2000" b="1" dirty="0">
              <a:ln w="0"/>
              <a:solidFill>
                <a:schemeClr val="bg1"/>
              </a:solidFill>
              <a:latin typeface="+mn-ea"/>
            </a:endParaRPr>
          </a:p>
        </p:txBody>
      </p:sp>
      <p:sp>
        <p:nvSpPr>
          <p:cNvPr id="20" name="文本框 19"/>
          <p:cNvSpPr txBox="1"/>
          <p:nvPr/>
        </p:nvSpPr>
        <p:spPr>
          <a:xfrm>
            <a:off x="4882090" y="4994703"/>
            <a:ext cx="2224204" cy="800219"/>
          </a:xfrm>
          <a:prstGeom prst="rect">
            <a:avLst/>
          </a:prstGeom>
          <a:noFill/>
        </p:spPr>
        <p:txBody>
          <a:bodyPr wrap="square" rtlCol="0">
            <a:spAutoFit/>
          </a:bodyPr>
          <a:lstStyle/>
          <a:p>
            <a:pPr algn="ctr">
              <a:buClrTx/>
              <a:buSzTx/>
              <a:buFontTx/>
            </a:pPr>
            <a:r>
              <a:rPr 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迁移速度</a:t>
            </a:r>
            <a:endParaRPr lang="en-US" alt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endParaRPr>
          </a:p>
          <a:p>
            <a:pPr algn="ctr">
              <a:buClrTx/>
              <a:buSzTx/>
              <a:buFontTx/>
            </a:pPr>
            <a:r>
              <a:rPr 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提升</a:t>
            </a:r>
            <a:r>
              <a:rPr lang="zh-CN" sz="2800"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4</a:t>
            </a:r>
            <a:r>
              <a:rPr 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倍</a:t>
            </a:r>
            <a:endParaRPr 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endParaRPr>
          </a:p>
        </p:txBody>
      </p:sp>
      <p:sp>
        <p:nvSpPr>
          <p:cNvPr id="21" name="文本框 20"/>
          <p:cNvSpPr txBox="1"/>
          <p:nvPr>
            <p:custDataLst>
              <p:tags r:id="rId6"/>
            </p:custDataLst>
          </p:nvPr>
        </p:nvSpPr>
        <p:spPr>
          <a:xfrm>
            <a:off x="855954" y="4994703"/>
            <a:ext cx="2705745" cy="800219"/>
          </a:xfrm>
          <a:prstGeom prst="rect">
            <a:avLst/>
          </a:prstGeom>
          <a:noFill/>
        </p:spPr>
        <p:txBody>
          <a:bodyPr wrap="square" rtlCol="0">
            <a:spAutoFit/>
          </a:bodyPr>
          <a:lstStyle/>
          <a:p>
            <a:pPr algn="ctr"/>
            <a:r>
              <a:rPr 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兼容项目</a:t>
            </a:r>
            <a:endParaRPr lang="en-US" alt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endParaRPr>
          </a:p>
          <a:p>
            <a:pPr algn="ctr"/>
            <a:r>
              <a:rPr lang="zh-CN" sz="2800"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90%</a:t>
            </a:r>
            <a:r>
              <a:rPr 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-O</a:t>
            </a:r>
            <a:r>
              <a:rPr lang="en-US" altLang="zh-CN" b="1" dirty="0" err="1">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racle</a:t>
            </a:r>
            <a:endParaRPr lang="en-US" alt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endParaRPr>
          </a:p>
        </p:txBody>
      </p:sp>
      <p:sp>
        <p:nvSpPr>
          <p:cNvPr id="22" name="文本框 21"/>
          <p:cNvSpPr txBox="1"/>
          <p:nvPr>
            <p:custDataLst>
              <p:tags r:id="rId7"/>
            </p:custDataLst>
          </p:nvPr>
        </p:nvSpPr>
        <p:spPr>
          <a:xfrm>
            <a:off x="8630303" y="4994703"/>
            <a:ext cx="2558074" cy="887815"/>
          </a:xfrm>
          <a:prstGeom prst="rect">
            <a:avLst/>
          </a:prstGeom>
          <a:noFill/>
        </p:spPr>
        <p:txBody>
          <a:bodyPr wrap="square" rtlCol="0">
            <a:noAutofit/>
          </a:bodyPr>
          <a:lstStyle/>
          <a:p>
            <a:pPr algn="ctr">
              <a:buClrTx/>
              <a:buSzTx/>
              <a:buFontTx/>
            </a:pPr>
            <a:r>
              <a:rPr 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复杂SQL</a:t>
            </a:r>
            <a:endParaRPr lang="en-US" alt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endParaRPr>
          </a:p>
          <a:p>
            <a:pPr algn="ctr">
              <a:buClrTx/>
              <a:buSzTx/>
              <a:buFontTx/>
            </a:pPr>
            <a:r>
              <a:rPr 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7-8秒缩短</a:t>
            </a:r>
            <a:r>
              <a:rPr lang="zh-CN" sz="2800"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4-5</a:t>
            </a:r>
            <a:r>
              <a:rPr 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rPr>
              <a:t>秒</a:t>
            </a:r>
            <a:endParaRPr lang="zh-CN" b="1" dirty="0">
              <a:ln w="0"/>
              <a:solidFill>
                <a:srgbClr val="FF0000"/>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华文楷体"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9372683" y="1327750"/>
            <a:ext cx="2701290" cy="4772262"/>
          </a:xfrm>
          <a:prstGeom prst="rect">
            <a:avLst/>
          </a:prstGeom>
          <a:solidFill>
            <a:schemeClr val="bg1">
              <a:lumMod val="95000"/>
            </a:schemeClr>
          </a:solidFill>
        </p:spPr>
        <p:txBody>
          <a:bodyPr wrap="square" rtlCol="0" anchor="t">
            <a:noAutofit/>
          </a:bodyPr>
          <a:lstStyle/>
          <a:p>
            <a:pPr indent="0" fontAlgn="auto">
              <a:lnSpc>
                <a:spcPct val="150000"/>
              </a:lnSpc>
            </a:pPr>
            <a:r>
              <a:rPr lang="zh-CN" altLang="en-US" sz="1600" b="1" dirty="0">
                <a:solidFill>
                  <a:srgbClr val="FF0000"/>
                </a:solidFill>
                <a:latin typeface="宋体" panose="02010600030101010101" pitchFamily="2" charset="-122"/>
                <a:ea typeface="宋体" panose="02010600030101010101" pitchFamily="2" charset="-122"/>
                <a:cs typeface="微软雅黑" panose="020B0503020204020204" charset="-122"/>
              </a:rPr>
              <a:t>GreatDB对Oracle的兼容性主要通过以下方式实现：</a:t>
            </a:r>
            <a:endParaRPr lang="en-US" altLang="zh-CN" sz="1600" b="1" dirty="0">
              <a:solidFill>
                <a:srgbClr val="FF0000"/>
              </a:solidFill>
              <a:latin typeface="宋体" panose="02010600030101010101" pitchFamily="2" charset="-122"/>
              <a:ea typeface="宋体" panose="02010600030101010101" pitchFamily="2" charset="-122"/>
              <a:cs typeface="微软雅黑" panose="020B0503020204020204" charset="-122"/>
            </a:endParaRPr>
          </a:p>
          <a:p>
            <a:pPr indent="0" fontAlgn="auto">
              <a:lnSpc>
                <a:spcPct val="150000"/>
              </a:lnSpc>
            </a:pPr>
            <a:endParaRPr lang="zh-CN" altLang="en-US" sz="1600" b="1" dirty="0">
              <a:solidFill>
                <a:schemeClr val="accent2"/>
              </a:solidFill>
              <a:latin typeface="宋体" panose="02010600030101010101" pitchFamily="2" charset="-122"/>
              <a:ea typeface="宋体" panose="02010600030101010101" pitchFamily="2" charset="-122"/>
              <a:cs typeface="微软雅黑" panose="020B0503020204020204" charset="-122"/>
            </a:endParaRPr>
          </a:p>
          <a:p>
            <a:pPr indent="179705" fontAlgn="auto">
              <a:lnSpc>
                <a:spcPct val="150000"/>
              </a:lnSpc>
              <a:buClr>
                <a:srgbClr val="C00000"/>
              </a:buClr>
              <a:buFont typeface="Arial" panose="020B0604020202020204" pitchFamily="34" charset="0"/>
              <a:buChar char="•"/>
            </a:pPr>
            <a:r>
              <a:rPr lang="zh-CN" altLang="en-US" sz="1200" b="1" dirty="0">
                <a:latin typeface="宋体" panose="02010600030101010101" pitchFamily="2" charset="-122"/>
                <a:ea typeface="宋体" panose="02010600030101010101" pitchFamily="2" charset="-122"/>
                <a:cs typeface="华文楷体" panose="02010600040101010101" pitchFamily="2" charset="-122"/>
              </a:rPr>
              <a:t>原生支持</a:t>
            </a:r>
            <a:r>
              <a:rPr lang="zh-CN" altLang="en-US" sz="1200" dirty="0">
                <a:latin typeface="宋体" panose="02010600030101010101" pitchFamily="2" charset="-122"/>
                <a:ea typeface="宋体" panose="02010600030101010101" pitchFamily="2" charset="-122"/>
                <a:cs typeface="华文楷体" panose="02010600040101010101" pitchFamily="2" charset="-122"/>
              </a:rPr>
              <a:t>：Oracle、MySQL等关系型数据库都支持或部分支持通用SQL标准，对于部分简单语句，无需调整即可兼容；</a:t>
            </a:r>
            <a:endParaRPr lang="zh-CN" altLang="en-US" sz="1200" dirty="0">
              <a:latin typeface="宋体" panose="02010600030101010101" pitchFamily="2" charset="-122"/>
              <a:ea typeface="宋体" panose="02010600030101010101" pitchFamily="2" charset="-122"/>
              <a:cs typeface="华文楷体" panose="02010600040101010101" pitchFamily="2" charset="-122"/>
            </a:endParaRPr>
          </a:p>
          <a:p>
            <a:pPr indent="179705" algn="l" fontAlgn="auto">
              <a:lnSpc>
                <a:spcPct val="150000"/>
              </a:lnSpc>
              <a:buClr>
                <a:srgbClr val="C00000"/>
              </a:buClr>
              <a:buSzTx/>
              <a:buFont typeface="Arial" panose="020B0604020202020204" pitchFamily="34" charset="0"/>
              <a:buChar char="•"/>
            </a:pPr>
            <a:r>
              <a:rPr lang="zh-CN" altLang="en-US" sz="1200" b="1" dirty="0">
                <a:latin typeface="宋体" panose="02010600030101010101" pitchFamily="2" charset="-122"/>
                <a:ea typeface="宋体" panose="02010600030101010101" pitchFamily="2" charset="-122"/>
                <a:cs typeface="华文楷体" panose="02010600040101010101" pitchFamily="2" charset="-122"/>
              </a:rPr>
              <a:t>兼容扩展</a:t>
            </a:r>
            <a:r>
              <a:rPr lang="zh-CN" altLang="en-US" sz="1200" dirty="0">
                <a:latin typeface="宋体" panose="02010600030101010101" pitchFamily="2" charset="-122"/>
                <a:ea typeface="宋体" panose="02010600030101010101" pitchFamily="2" charset="-122"/>
                <a:cs typeface="华文楷体" panose="02010600040101010101" pitchFamily="2" charset="-122"/>
              </a:rPr>
              <a:t>：对于部分Oracle独有函数和语法，在SQL引擎层实现对MySQL的扩展，如：MERGE INTO、CONNECT BY等。</a:t>
            </a:r>
            <a:endParaRPr lang="zh-CN" altLang="en-US" sz="1200" dirty="0">
              <a:latin typeface="宋体" panose="02010600030101010101" pitchFamily="2" charset="-122"/>
              <a:ea typeface="宋体" panose="02010600030101010101" pitchFamily="2" charset="-122"/>
              <a:cs typeface="华文楷体" panose="02010600040101010101" pitchFamily="2" charset="-122"/>
            </a:endParaRPr>
          </a:p>
          <a:p>
            <a:pPr indent="179705" algn="l" fontAlgn="auto">
              <a:lnSpc>
                <a:spcPct val="150000"/>
              </a:lnSpc>
              <a:buClr>
                <a:srgbClr val="C00000"/>
              </a:buClr>
              <a:buSzTx/>
              <a:buFont typeface="Arial" panose="020B0604020202020204" pitchFamily="34" charset="0"/>
              <a:buChar char="•"/>
            </a:pPr>
            <a:r>
              <a:rPr lang="zh-CN" altLang="en-US" sz="1200" b="1" dirty="0">
                <a:latin typeface="宋体" panose="02010600030101010101" pitchFamily="2" charset="-122"/>
                <a:ea typeface="宋体" panose="02010600030101010101" pitchFamily="2" charset="-122"/>
                <a:cs typeface="华文楷体" panose="02010600040101010101" pitchFamily="2" charset="-122"/>
              </a:rPr>
              <a:t>兼容模式</a:t>
            </a:r>
            <a:r>
              <a:rPr lang="zh-CN" altLang="en-US" sz="1200" dirty="0">
                <a:latin typeface="宋体" panose="02010600030101010101" pitchFamily="2" charset="-122"/>
                <a:ea typeface="宋体" panose="02010600030101010101" pitchFamily="2" charset="-122"/>
                <a:cs typeface="华文楷体" panose="02010600040101010101" pitchFamily="2" charset="-122"/>
              </a:rPr>
              <a:t>：在GreatDB中开启Oracle兼容模式，解决Oracle语法与MySQL语法或语义冲突等问题。</a:t>
            </a:r>
            <a:endParaRPr lang="zh-CN" altLang="en-US" sz="1200" dirty="0">
              <a:latin typeface="宋体" panose="02010600030101010101" pitchFamily="2" charset="-122"/>
              <a:ea typeface="宋体" panose="02010600030101010101" pitchFamily="2" charset="-122"/>
              <a:cs typeface="华文楷体" panose="02010600040101010101" pitchFamily="2" charset="-122"/>
            </a:endParaRPr>
          </a:p>
        </p:txBody>
      </p:sp>
      <p:sp>
        <p:nvSpPr>
          <p:cNvPr id="9" name="文本框 8"/>
          <p:cNvSpPr txBox="1"/>
          <p:nvPr>
            <p:custDataLst>
              <p:tags r:id="rId2"/>
            </p:custDataLst>
          </p:nvPr>
        </p:nvSpPr>
        <p:spPr>
          <a:xfrm>
            <a:off x="403860" y="2264634"/>
            <a:ext cx="3662814" cy="1681724"/>
          </a:xfrm>
          <a:prstGeom prst="rect">
            <a:avLst/>
          </a:prstGeom>
          <a:noFill/>
        </p:spPr>
        <p:txBody>
          <a:bodyPr wrap="square" rtlCol="0" anchor="t">
            <a:noAutofit/>
          </a:bodyPr>
          <a:lstStyle/>
          <a:p>
            <a:pPr fontAlgn="auto">
              <a:lnSpc>
                <a:spcPct val="110000"/>
              </a:lnSpc>
            </a:pPr>
            <a:r>
              <a:rPr lang="zh-CN" altLang="en-US" sz="700" dirty="0">
                <a:latin typeface="宋体" panose="02010600030101010101" pitchFamily="2" charset="-122"/>
                <a:ea typeface="宋体" panose="02010600030101010101" pitchFamily="2" charset="-122"/>
                <a:cs typeface="宋体" panose="02010600030101010101" pitchFamily="2" charset="-122"/>
              </a:rPr>
              <a:t>GreatDB实现的扩展兼容(无需设定sql_mode), 包括：</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DATETIME INTERVAL</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EXECUTE IMMEDIATE</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EXPLAIN PLAN FOR</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INSERT ALL INTO</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MERGE INTO</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CONNECT BY [START WITH] | START WITH CONNECT BY</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ORACLE HINT</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ROWNUM</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PRIOR</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CONNECT_BY_ROOT</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LEVEL</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CONNECT_BY_ISLEAF</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CONNECT_BY_ISCYCLE</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SEQUENCE</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子查询无别名</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 外连接</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空串''与null等价开关</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KEEP FIRST/LAST</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MINUS</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SELECT...OFFSET...FETCH</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SELECT...FOR UPDATE OF COLUMNS</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indent="0" algn="l" fontAlgn="auto">
              <a:lnSpc>
                <a:spcPct val="110000"/>
              </a:lnSpc>
              <a:buClr>
                <a:srgbClr val="C00000"/>
              </a:buClr>
              <a:buSzTx/>
              <a:buFont typeface="Arial" panose="020B0604020202020204" pitchFamily="34" charset="0"/>
              <a:buNone/>
            </a:pPr>
            <a:r>
              <a:rPr lang="zh-CN" altLang="en-US" sz="700" dirty="0">
                <a:latin typeface="宋体" panose="02010600030101010101" pitchFamily="2" charset="-122"/>
                <a:ea typeface="宋体" panose="02010600030101010101" pitchFamily="2" charset="-122"/>
                <a:cs typeface="宋体" panose="02010600030101010101" pitchFamily="2" charset="-122"/>
              </a:rPr>
              <a:t>GreatDB实现的兼容模式(需设定sql_mode)，包括：</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fontAlgn="auto">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DATETIME运算(加减)</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带双引号的存储过程创建</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MATERIALIZED VIEW</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DELETE语句支持不带FROM</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ORDER BY兼容</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RATIO_TO_REPORT</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SELECT...FOR UPDATE WAIT N</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UPDATE SET 多字段更新</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SQLCODE_SQLERRM_FUNCTION</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fontAlgn="auto">
              <a:lnSpc>
                <a:spcPct val="110000"/>
              </a:lnSpc>
              <a:buClr>
                <a:srgbClr val="C00000"/>
              </a:buClr>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全局临时表</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custDataLst>
              <p:tags r:id="rId3"/>
            </p:custDataLst>
          </p:nvPr>
        </p:nvSpPr>
        <p:spPr>
          <a:xfrm>
            <a:off x="3510401" y="2264633"/>
            <a:ext cx="3274060" cy="3112187"/>
          </a:xfrm>
          <a:prstGeom prst="rect">
            <a:avLst/>
          </a:prstGeom>
          <a:noFill/>
        </p:spPr>
        <p:txBody>
          <a:bodyPr wrap="square" rtlCol="0" anchor="t">
            <a:noAutofit/>
          </a:bodyPr>
          <a:lstStyle/>
          <a:p>
            <a:r>
              <a:rPr lang="zh-CN" altLang="en-US" sz="700" dirty="0">
                <a:latin typeface="宋体" panose="02010600030101010101" pitchFamily="2" charset="-122"/>
                <a:ea typeface="宋体" panose="02010600030101010101" pitchFamily="2" charset="-122"/>
                <a:cs typeface="宋体" panose="02010600030101010101" pitchFamily="2" charset="-122"/>
              </a:rPr>
              <a:t>GreatDB实现的扩展兼容(无需设定sql_mode)，包括：</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ADD_MONTHS</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CHR</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DECODE</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DUMP</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SYS_GUID</a:t>
            </a:r>
            <a:r>
              <a:rPr lang="en-US" altLang="zh-CN" sz="700" dirty="0">
                <a:latin typeface="宋体" panose="02010600030101010101" pitchFamily="2" charset="-122"/>
                <a:ea typeface="宋体" panose="02010600030101010101" pitchFamily="2" charset="-122"/>
                <a:cs typeface="宋体" panose="02010600030101010101" pitchFamily="2" charset="-122"/>
              </a:rPr>
              <a:t>				</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INITCAP</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LENGTHB</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LIST_AGG</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MONTHS_BETWEEN</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NVL</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NVL2</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REGEXP_COUNT</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REPLACE</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SUBSTRB</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SYSTIMESTAMP</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TO_CHAR</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TO_DATE</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TO_NUMBER</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TO_TIMESTAMP</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TRANSLATE</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TRUNC</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VSIZE</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SYS_CONNECT_BY_PATH</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r>
              <a:rPr lang="zh-CN" altLang="en-US" sz="700" dirty="0">
                <a:latin typeface="宋体" panose="02010600030101010101" pitchFamily="2" charset="-122"/>
                <a:ea typeface="宋体" panose="02010600030101010101" pitchFamily="2" charset="-122"/>
                <a:cs typeface="宋体" panose="02010600030101010101" pitchFamily="2" charset="-122"/>
              </a:rPr>
              <a:t>GreatDB实现的兼容模式(需设定sql_mode=oracle)，包括：</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INSTR</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LPAD/RPAD</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TRIM/LTRIM/RTRIM</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SUBSTR</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LENGTH</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a:p>
            <a:pPr marL="171450" indent="-171450" algn="l">
              <a:lnSpc>
                <a:spcPct val="110000"/>
              </a:lnSpc>
              <a:buClr>
                <a:srgbClr val="C00000"/>
              </a:buClr>
              <a:buSzTx/>
              <a:buFont typeface="Arial" panose="020B0604020202020204" pitchFamily="34" charset="0"/>
              <a:buChar char="•"/>
            </a:pPr>
            <a:r>
              <a:rPr lang="zh-CN" altLang="en-US" sz="700" dirty="0">
                <a:latin typeface="宋体" panose="02010600030101010101" pitchFamily="2" charset="-122"/>
                <a:ea typeface="宋体" panose="02010600030101010101" pitchFamily="2" charset="-122"/>
                <a:cs typeface="宋体" panose="02010600030101010101" pitchFamily="2" charset="-122"/>
              </a:rPr>
              <a:t>SYSDATE</a:t>
            </a:r>
            <a:endParaRPr lang="zh-CN" altLang="en-US" sz="700" dirty="0">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custDataLst>
              <p:tags r:id="rId4"/>
            </p:custDataLst>
          </p:nvPr>
        </p:nvSpPr>
        <p:spPr>
          <a:xfrm>
            <a:off x="6633466" y="2296274"/>
            <a:ext cx="2472029" cy="2905260"/>
          </a:xfrm>
          <a:prstGeom prst="rect">
            <a:avLst/>
          </a:prstGeom>
          <a:noFill/>
        </p:spPr>
        <p:txBody>
          <a:bodyPr wrap="square" rtlCol="0" anchor="t">
            <a:noAutofit/>
          </a:bodyPr>
          <a:lstStyle>
            <a:defPPr>
              <a:defRPr lang="zh-CN"/>
            </a:defPPr>
            <a:lvl1pPr>
              <a:defRPr sz="700">
                <a:latin typeface="宋体" panose="02010600030101010101" pitchFamily="2" charset="-122"/>
                <a:ea typeface="宋体" panose="02010600030101010101" pitchFamily="2" charset="-122"/>
                <a:cs typeface="宋体" panose="02010600030101010101" pitchFamily="2" charset="-122"/>
              </a:defRPr>
            </a:lvl1pPr>
          </a:lstStyle>
          <a:p>
            <a:r>
              <a:rPr lang="zh-CN" altLang="en-US" dirty="0"/>
              <a:t>GreatDB实现的扩展兼容(无需设定sql_mode)，包括：</a:t>
            </a:r>
            <a:endParaRPr lang="zh-CN" altLang="en-US" dirty="0"/>
          </a:p>
          <a:p>
            <a:r>
              <a:rPr lang="zh-CN" altLang="en-US" dirty="0"/>
              <a:t>CREATE OR REPLACE</a:t>
            </a:r>
            <a:endParaRPr lang="zh-CN" altLang="en-US" dirty="0"/>
          </a:p>
          <a:p>
            <a:r>
              <a:rPr lang="zh-CN" altLang="en-US" dirty="0"/>
              <a:t>GreatDB实现的兼容模式(需设定sql_mode=oracle)，包括：</a:t>
            </a:r>
            <a:endParaRPr lang="zh-CN" altLang="en-US" dirty="0"/>
          </a:p>
          <a:p>
            <a:r>
              <a:rPr lang="zh-CN" altLang="en-US" dirty="0"/>
              <a:t>存储过程/函数基础结构兼容</a:t>
            </a:r>
            <a:endParaRPr lang="zh-CN" altLang="en-US" dirty="0"/>
          </a:p>
          <a:p>
            <a:r>
              <a:rPr lang="zh-CN" altLang="en-US" dirty="0"/>
              <a:t>CURSOR游标</a:t>
            </a:r>
            <a:endParaRPr lang="zh-CN" altLang="en-US" dirty="0"/>
          </a:p>
          <a:p>
            <a:r>
              <a:rPr lang="zh-CN" altLang="en-US" dirty="0"/>
              <a:t>REF_CURSOR</a:t>
            </a:r>
            <a:endParaRPr lang="zh-CN" altLang="en-US" dirty="0"/>
          </a:p>
          <a:p>
            <a:r>
              <a:rPr lang="zh-CN" altLang="en-US" dirty="0"/>
              <a:t>EXIT/EXIT WHEN</a:t>
            </a:r>
            <a:endParaRPr lang="zh-CN" altLang="en-US" dirty="0"/>
          </a:p>
          <a:p>
            <a:r>
              <a:rPr lang="zh-CN" altLang="en-US" dirty="0"/>
              <a:t>FOR LOOP</a:t>
            </a:r>
            <a:endParaRPr lang="zh-CN" altLang="en-US" dirty="0"/>
          </a:p>
          <a:p>
            <a:r>
              <a:rPr lang="zh-CN" altLang="en-US" dirty="0"/>
              <a:t>FORALL LOOP</a:t>
            </a:r>
            <a:endParaRPr lang="zh-CN" altLang="en-US" dirty="0"/>
          </a:p>
          <a:p>
            <a:r>
              <a:rPr lang="zh-CN" altLang="en-US" dirty="0"/>
              <a:t>SELECT BULK_INTO</a:t>
            </a:r>
            <a:endParaRPr lang="zh-CN" altLang="en-US" dirty="0"/>
          </a:p>
          <a:p>
            <a:r>
              <a:rPr lang="zh-CN" altLang="en-US" dirty="0"/>
              <a:t>VAR_TYPE</a:t>
            </a:r>
            <a:endParaRPr lang="zh-CN" altLang="en-US" dirty="0"/>
          </a:p>
          <a:p>
            <a:r>
              <a:rPr lang="zh-CN" altLang="en-US" dirty="0"/>
              <a:t>TRIGGER</a:t>
            </a:r>
            <a:endParaRPr lang="zh-CN" altLang="en-US" dirty="0"/>
          </a:p>
          <a:p>
            <a:r>
              <a:rPr lang="zh-CN" altLang="en-US" dirty="0"/>
              <a:t>TYPE IS RECORD</a:t>
            </a:r>
            <a:endParaRPr lang="zh-CN" altLang="en-US" dirty="0"/>
          </a:p>
          <a:p>
            <a:r>
              <a:rPr lang="zh-CN" altLang="en-US" dirty="0"/>
              <a:t>TYPE IS TABLE</a:t>
            </a:r>
            <a:endParaRPr lang="zh-CN" altLang="en-US" dirty="0"/>
          </a:p>
          <a:p>
            <a:r>
              <a:rPr lang="zh-CN" altLang="en-US" dirty="0"/>
              <a:t>异常处理 EXCEPTION HANDLER</a:t>
            </a:r>
            <a:endParaRPr lang="zh-CN" altLang="en-US" dirty="0"/>
          </a:p>
          <a:p>
            <a:r>
              <a:rPr lang="zh-CN" altLang="en-US" dirty="0"/>
              <a:t>IF .. ELSIF支持</a:t>
            </a:r>
            <a:endParaRPr lang="zh-CN" altLang="en-US" dirty="0"/>
          </a:p>
          <a:p>
            <a:r>
              <a:rPr lang="zh-CN" altLang="en-US" dirty="0"/>
              <a:t>WHILE...LOOP... END LOOP</a:t>
            </a:r>
            <a:endParaRPr lang="zh-CN" altLang="en-US" dirty="0"/>
          </a:p>
          <a:p>
            <a:r>
              <a:rPr lang="zh-CN" altLang="en-US" dirty="0"/>
              <a:t>存储过程/函数支持默认参数(DEFAULT)</a:t>
            </a:r>
            <a:endParaRPr lang="zh-CN" altLang="en-US" dirty="0"/>
          </a:p>
          <a:p>
            <a:r>
              <a:rPr lang="zh-CN" altLang="en-US" dirty="0"/>
              <a:t>存储过程支持使用RETURN</a:t>
            </a:r>
            <a:endParaRPr lang="zh-CN" altLang="en-US" dirty="0"/>
          </a:p>
          <a:p>
            <a:r>
              <a:rPr lang="zh-CN" altLang="en-US" dirty="0"/>
              <a:t>匿名存储块</a:t>
            </a:r>
            <a:endParaRPr lang="zh-CN" altLang="en-US" dirty="0"/>
          </a:p>
          <a:p>
            <a:r>
              <a:rPr lang="zh-CN" altLang="en-US" dirty="0"/>
              <a:t>命名标记法传递参数</a:t>
            </a:r>
            <a:endParaRPr lang="zh-CN" altLang="en-US" dirty="0"/>
          </a:p>
          <a:p>
            <a:r>
              <a:rPr lang="zh-CN" altLang="en-US" dirty="0"/>
              <a:t>PACKAGE</a:t>
            </a:r>
            <a:endParaRPr lang="zh-CN" altLang="en-US" dirty="0"/>
          </a:p>
        </p:txBody>
      </p:sp>
      <p:sp>
        <p:nvSpPr>
          <p:cNvPr id="12" name="文本框 11"/>
          <p:cNvSpPr txBox="1"/>
          <p:nvPr/>
        </p:nvSpPr>
        <p:spPr>
          <a:xfrm>
            <a:off x="403860" y="238760"/>
            <a:ext cx="6570345" cy="583565"/>
          </a:xfrm>
          <a:prstGeom prst="rect">
            <a:avLst/>
          </a:prstGeom>
          <a:noFill/>
        </p:spPr>
        <p:txBody>
          <a:bodyPr wrap="square" rtlCol="0" anchor="t">
            <a:spAutoFit/>
          </a:bodyPr>
          <a:lstStyle/>
          <a:p>
            <a:r>
              <a:rPr lang="zh-CN" altLang="en-US" sz="3200" b="1" dirty="0">
                <a:solidFill>
                  <a:schemeClr val="accent2"/>
                </a:solidFill>
                <a:latin typeface="宋体" panose="02010600030101010101" pitchFamily="2" charset="-122"/>
                <a:ea typeface="+mj-ea"/>
                <a:cs typeface="+mj-cs"/>
                <a:sym typeface="+mn-ea"/>
              </a:rPr>
              <a:t>GreatDB兼容大部分Oracle功能</a:t>
            </a:r>
            <a:endParaRPr lang="zh-CN" altLang="en-US" sz="3200" b="1" dirty="0">
              <a:solidFill>
                <a:schemeClr val="accent2"/>
              </a:solidFill>
              <a:latin typeface="宋体" panose="02010600030101010101" pitchFamily="2" charset="-122"/>
              <a:ea typeface="+mj-ea"/>
              <a:cs typeface="+mj-cs"/>
              <a:sym typeface="+mn-ea"/>
            </a:endParaRPr>
          </a:p>
        </p:txBody>
      </p:sp>
      <p:sp>
        <p:nvSpPr>
          <p:cNvPr id="2" name="文本框 1"/>
          <p:cNvSpPr txBox="1"/>
          <p:nvPr>
            <p:custDataLst>
              <p:tags r:id="rId5"/>
            </p:custDataLst>
          </p:nvPr>
        </p:nvSpPr>
        <p:spPr>
          <a:xfrm>
            <a:off x="403860" y="1296108"/>
            <a:ext cx="2562064" cy="707886"/>
          </a:xfrm>
          <a:prstGeom prst="rect">
            <a:avLst/>
          </a:prstGeom>
          <a:solidFill>
            <a:srgbClr val="F18001"/>
          </a:solidFill>
        </p:spPr>
        <p:txBody>
          <a:bodyPr wrap="square" rtlCol="0" anchor="ctr">
            <a:spAutoFit/>
          </a:bodyPr>
          <a:lstStyle/>
          <a:p>
            <a:pPr algn="ctr"/>
            <a:r>
              <a:rPr lang="en-US" altLang="zh-CN" sz="2000" b="1" dirty="0">
                <a:ln w="0"/>
                <a:solidFill>
                  <a:schemeClr val="bg1"/>
                </a:solidFill>
                <a:latin typeface="+mn-ea"/>
              </a:rPr>
              <a:t>Oracle SQL</a:t>
            </a:r>
            <a:r>
              <a:rPr lang="zh-CN" altLang="en-US" sz="2000" b="1" dirty="0">
                <a:ln w="0"/>
                <a:solidFill>
                  <a:schemeClr val="bg1"/>
                </a:solidFill>
                <a:latin typeface="+mn-ea"/>
              </a:rPr>
              <a:t>语法兼容（</a:t>
            </a:r>
            <a:r>
              <a:rPr lang="en-US" altLang="zh-CN" sz="2000" b="1" dirty="0">
                <a:ln w="0"/>
                <a:solidFill>
                  <a:schemeClr val="bg1"/>
                </a:solidFill>
                <a:latin typeface="+mn-ea"/>
              </a:rPr>
              <a:t>32+</a:t>
            </a:r>
            <a:r>
              <a:rPr lang="zh-CN" altLang="en-US" sz="2000" b="1" dirty="0">
                <a:ln w="0"/>
                <a:solidFill>
                  <a:schemeClr val="bg1"/>
                </a:solidFill>
                <a:latin typeface="+mn-ea"/>
              </a:rPr>
              <a:t>种）</a:t>
            </a:r>
            <a:endParaRPr lang="zh-CN" altLang="en-US" sz="2000" b="1" dirty="0">
              <a:ln w="0"/>
              <a:solidFill>
                <a:schemeClr val="bg1"/>
              </a:solidFill>
              <a:latin typeface="+mn-ea"/>
            </a:endParaRPr>
          </a:p>
        </p:txBody>
      </p:sp>
      <p:sp>
        <p:nvSpPr>
          <p:cNvPr id="3" name="文本框 2"/>
          <p:cNvSpPr txBox="1"/>
          <p:nvPr>
            <p:custDataLst>
              <p:tags r:id="rId6"/>
            </p:custDataLst>
          </p:nvPr>
        </p:nvSpPr>
        <p:spPr>
          <a:xfrm>
            <a:off x="3518663" y="1296108"/>
            <a:ext cx="2562064" cy="707886"/>
          </a:xfrm>
          <a:prstGeom prst="rect">
            <a:avLst/>
          </a:prstGeom>
          <a:solidFill>
            <a:srgbClr val="F18001"/>
          </a:solidFill>
        </p:spPr>
        <p:txBody>
          <a:bodyPr wrap="square" rtlCol="0" anchor="ctr">
            <a:spAutoFit/>
          </a:bodyPr>
          <a:lstStyle/>
          <a:p>
            <a:pPr algn="ctr"/>
            <a:r>
              <a:rPr lang="en-US" altLang="zh-CN" sz="2000" b="1" dirty="0">
                <a:ln w="0"/>
                <a:solidFill>
                  <a:schemeClr val="bg1"/>
                </a:solidFill>
                <a:latin typeface="+mn-ea"/>
              </a:rPr>
              <a:t>Oracle</a:t>
            </a:r>
            <a:r>
              <a:rPr lang="zh-CN" altLang="en-US" sz="2000" b="1" dirty="0">
                <a:ln w="0"/>
                <a:solidFill>
                  <a:schemeClr val="bg1"/>
                </a:solidFill>
                <a:latin typeface="+mn-ea"/>
              </a:rPr>
              <a:t>函数兼容</a:t>
            </a:r>
            <a:endParaRPr lang="en-US" altLang="zh-CN" sz="2000" b="1" dirty="0">
              <a:ln w="0"/>
              <a:solidFill>
                <a:schemeClr val="bg1"/>
              </a:solidFill>
              <a:latin typeface="+mn-ea"/>
            </a:endParaRPr>
          </a:p>
          <a:p>
            <a:pPr algn="ctr"/>
            <a:r>
              <a:rPr lang="zh-CN" altLang="en-US" sz="2000" b="1" dirty="0">
                <a:ln w="0"/>
                <a:solidFill>
                  <a:schemeClr val="bg1"/>
                </a:solidFill>
                <a:latin typeface="+mn-ea"/>
              </a:rPr>
              <a:t>（</a:t>
            </a:r>
            <a:r>
              <a:rPr lang="en-US" altLang="zh-CN" sz="2000" b="1" dirty="0">
                <a:ln w="0"/>
                <a:solidFill>
                  <a:schemeClr val="bg1"/>
                </a:solidFill>
                <a:latin typeface="+mn-ea"/>
              </a:rPr>
              <a:t>29+</a:t>
            </a:r>
            <a:r>
              <a:rPr lang="zh-CN" altLang="en-US" sz="2000" b="1" dirty="0">
                <a:ln w="0"/>
                <a:solidFill>
                  <a:schemeClr val="bg1"/>
                </a:solidFill>
                <a:latin typeface="+mn-ea"/>
              </a:rPr>
              <a:t>种）</a:t>
            </a:r>
            <a:endParaRPr lang="zh-CN" altLang="en-US" sz="2000" b="1" dirty="0">
              <a:ln w="0"/>
              <a:solidFill>
                <a:schemeClr val="bg1"/>
              </a:solidFill>
              <a:latin typeface="+mn-ea"/>
            </a:endParaRPr>
          </a:p>
        </p:txBody>
      </p:sp>
      <p:sp>
        <p:nvSpPr>
          <p:cNvPr id="4" name="文本框 3"/>
          <p:cNvSpPr txBox="1"/>
          <p:nvPr>
            <p:custDataLst>
              <p:tags r:id="rId7"/>
            </p:custDataLst>
          </p:nvPr>
        </p:nvSpPr>
        <p:spPr>
          <a:xfrm>
            <a:off x="6633466" y="1327749"/>
            <a:ext cx="2562064" cy="707886"/>
          </a:xfrm>
          <a:prstGeom prst="rect">
            <a:avLst/>
          </a:prstGeom>
          <a:solidFill>
            <a:srgbClr val="F18001"/>
          </a:solidFill>
        </p:spPr>
        <p:txBody>
          <a:bodyPr wrap="square" rtlCol="0" anchor="ctr">
            <a:spAutoFit/>
          </a:bodyPr>
          <a:lstStyle/>
          <a:p>
            <a:pPr algn="ctr"/>
            <a:r>
              <a:rPr lang="zh-CN" altLang="en-US" sz="2000" b="1" dirty="0">
                <a:ln w="0"/>
                <a:solidFill>
                  <a:schemeClr val="bg1"/>
                </a:solidFill>
                <a:latin typeface="+mn-ea"/>
              </a:rPr>
              <a:t>存储过程兼容</a:t>
            </a:r>
            <a:endParaRPr lang="en-US" altLang="zh-CN" sz="2000" b="1" dirty="0">
              <a:ln w="0"/>
              <a:solidFill>
                <a:schemeClr val="bg1"/>
              </a:solidFill>
              <a:latin typeface="+mn-ea"/>
            </a:endParaRPr>
          </a:p>
          <a:p>
            <a:pPr algn="ctr"/>
            <a:r>
              <a:rPr lang="zh-CN" altLang="en-US" sz="2000" b="1" dirty="0">
                <a:ln w="0"/>
                <a:solidFill>
                  <a:schemeClr val="bg1"/>
                </a:solidFill>
                <a:latin typeface="+mn-ea"/>
              </a:rPr>
              <a:t>（</a:t>
            </a:r>
            <a:r>
              <a:rPr lang="en-US" altLang="zh-CN" sz="2000" b="1" dirty="0">
                <a:ln w="0"/>
                <a:solidFill>
                  <a:schemeClr val="bg1"/>
                </a:solidFill>
                <a:latin typeface="+mn-ea"/>
              </a:rPr>
              <a:t>20+</a:t>
            </a:r>
            <a:r>
              <a:rPr lang="zh-CN" altLang="en-US" sz="2000" b="1" dirty="0">
                <a:ln w="0"/>
                <a:solidFill>
                  <a:schemeClr val="bg1"/>
                </a:solidFill>
                <a:latin typeface="+mn-ea"/>
              </a:rPr>
              <a:t>种）</a:t>
            </a:r>
            <a:endParaRPr lang="zh-CN" altLang="en-US" sz="2000" b="1" dirty="0">
              <a:ln w="0"/>
              <a:solidFill>
                <a:schemeClr val="bg1"/>
              </a:solidFill>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9175" y="1321904"/>
            <a:ext cx="10144125" cy="2188376"/>
          </a:xfrm>
        </p:spPr>
        <p:txBody>
          <a:bodyPr anchor="ctr"/>
          <a:lstStyle/>
          <a:p>
            <a:pPr>
              <a:lnSpc>
                <a:spcPct val="150000"/>
              </a:lnSpc>
            </a:pPr>
            <a:r>
              <a:rPr lang="zh-CN" altLang="en-US" sz="4400" b="1" dirty="0">
                <a:solidFill>
                  <a:schemeClr val="accent2">
                    <a:lumMod val="75000"/>
                  </a:schemeClr>
                </a:solidFill>
              </a:rPr>
              <a:t>运营商核心系统国产化实践</a:t>
            </a:r>
            <a:br>
              <a:rPr lang="en-US" altLang="zh-CN" sz="4400" b="1" dirty="0">
                <a:solidFill>
                  <a:schemeClr val="accent2">
                    <a:lumMod val="75000"/>
                  </a:schemeClr>
                </a:solidFill>
              </a:rPr>
            </a:br>
            <a:r>
              <a:rPr lang="en-US" altLang="zh-CN" sz="4400" b="1" dirty="0">
                <a:solidFill>
                  <a:schemeClr val="accent2">
                    <a:lumMod val="75000"/>
                  </a:schemeClr>
                </a:solidFill>
              </a:rPr>
              <a:t>+</a:t>
            </a:r>
            <a:r>
              <a:rPr lang="zh-CN" altLang="en-US" sz="4400" b="1" dirty="0">
                <a:solidFill>
                  <a:schemeClr val="accent2">
                    <a:lumMod val="75000"/>
                  </a:schemeClr>
                </a:solidFill>
              </a:rPr>
              <a:t>新一代多写共享存储数据库的演进之路</a:t>
            </a:r>
            <a:endParaRPr lang="zh-CN" altLang="en-US" sz="4400" b="1" dirty="0">
              <a:solidFill>
                <a:schemeClr val="accent2">
                  <a:lumMod val="75000"/>
                </a:schemeClr>
              </a:solidFill>
            </a:endParaRPr>
          </a:p>
        </p:txBody>
      </p:sp>
      <p:sp>
        <p:nvSpPr>
          <p:cNvPr id="3" name="副标题 2"/>
          <p:cNvSpPr>
            <a:spLocks noGrp="1"/>
          </p:cNvSpPr>
          <p:nvPr>
            <p:ph type="subTitle" idx="1"/>
          </p:nvPr>
        </p:nvSpPr>
        <p:spPr>
          <a:xfrm>
            <a:off x="1595120" y="4097973"/>
            <a:ext cx="9144000" cy="1655762"/>
          </a:xfrm>
        </p:spPr>
        <p:txBody>
          <a:bodyPr/>
          <a:lstStyle/>
          <a:p>
            <a:r>
              <a:rPr lang="en-US" altLang="zh-CN" b="1">
                <a:solidFill>
                  <a:schemeClr val="accent2">
                    <a:lumMod val="75000"/>
                  </a:schemeClr>
                </a:solidFill>
              </a:rPr>
              <a:t> </a:t>
            </a:r>
            <a:r>
              <a:rPr lang="zh-CN" altLang="en-US" sz="3200" b="1">
                <a:solidFill>
                  <a:schemeClr val="accent2">
                    <a:lumMod val="75000"/>
                  </a:schemeClr>
                </a:solidFill>
              </a:rPr>
              <a:t>谭爱武</a:t>
            </a:r>
            <a:endParaRPr lang="zh-CN" altLang="en-US" b="1">
              <a:solidFill>
                <a:schemeClr val="accent2">
                  <a:lumMod val="75000"/>
                </a:schemeClr>
              </a:solidFill>
            </a:endParaRPr>
          </a:p>
          <a:p>
            <a:r>
              <a:rPr lang="zh-CN" altLang="en-US" b="1">
                <a:solidFill>
                  <a:schemeClr val="accent2">
                    <a:lumMod val="75000"/>
                  </a:schemeClr>
                </a:solidFill>
                <a:sym typeface="+mn-ea"/>
              </a:rPr>
              <a:t>北京万里开源软件有限公司</a:t>
            </a:r>
            <a:r>
              <a:rPr lang="en-US" altLang="zh-CN" b="1">
                <a:solidFill>
                  <a:schemeClr val="accent2">
                    <a:lumMod val="75000"/>
                  </a:schemeClr>
                </a:solidFill>
                <a:sym typeface="+mn-ea"/>
              </a:rPr>
              <a:t>  </a:t>
            </a:r>
            <a:r>
              <a:rPr lang="zh-CN" altLang="en-US" b="1">
                <a:solidFill>
                  <a:schemeClr val="accent2">
                    <a:lumMod val="75000"/>
                  </a:schemeClr>
                </a:solidFill>
                <a:sym typeface="+mn-ea"/>
              </a:rPr>
              <a:t>华南区总经理</a:t>
            </a:r>
            <a:r>
              <a:rPr lang="en-US" altLang="zh-CN" b="1">
                <a:solidFill>
                  <a:schemeClr val="accent2">
                    <a:lumMod val="75000"/>
                  </a:schemeClr>
                </a:solidFill>
                <a:sym typeface="+mn-ea"/>
              </a:rPr>
              <a:t> </a:t>
            </a:r>
            <a:endParaRPr lang="zh-CN" altLang="en-US" b="1">
              <a:solidFill>
                <a:schemeClr val="accent2">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262890" y="388620"/>
            <a:ext cx="6720840" cy="583565"/>
          </a:xfrm>
          <a:prstGeom prst="rect">
            <a:avLst/>
          </a:prstGeom>
          <a:noFill/>
        </p:spPr>
        <p:txBody>
          <a:bodyPr wrap="square" rtlCol="0">
            <a:spAutoFit/>
          </a:bodyPr>
          <a:lstStyle/>
          <a:p>
            <a:r>
              <a:rPr lang="zh-CN" altLang="en-US" sz="3200" b="1" dirty="0">
                <a:solidFill>
                  <a:schemeClr val="accent2"/>
                </a:solidFill>
                <a:latin typeface="宋体" panose="02010600030101010101" pitchFamily="2" charset="-122"/>
                <a:ea typeface="+mj-ea"/>
                <a:cs typeface="+mj-cs"/>
                <a:sym typeface="+mn-ea"/>
              </a:rPr>
              <a:t>攻坚克难平滑完成数据迁移</a:t>
            </a:r>
            <a:endParaRPr lang="zh-CN" altLang="en-US" sz="3200" b="1" dirty="0">
              <a:solidFill>
                <a:schemeClr val="accent2"/>
              </a:solidFill>
              <a:latin typeface="宋体" panose="02010600030101010101" pitchFamily="2" charset="-122"/>
              <a:ea typeface="+mj-ea"/>
              <a:cs typeface="+mj-cs"/>
              <a:sym typeface="+mn-ea"/>
            </a:endParaRPr>
          </a:p>
        </p:txBody>
      </p:sp>
      <p:sp>
        <p:nvSpPr>
          <p:cNvPr id="2" name="圆角矩形 1"/>
          <p:cNvSpPr/>
          <p:nvPr/>
        </p:nvSpPr>
        <p:spPr>
          <a:xfrm>
            <a:off x="4808944" y="2740660"/>
            <a:ext cx="2374265" cy="942340"/>
          </a:xfrm>
          <a:prstGeom prst="round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dirty="0">
                <a:latin typeface="宋体" panose="02010600030101010101" pitchFamily="2" charset="-122"/>
              </a:rPr>
              <a:t>数据迁移同步工具</a:t>
            </a:r>
            <a:r>
              <a:rPr lang="en-US" altLang="zh-CN" b="1" dirty="0" err="1">
                <a:latin typeface="宋体" panose="02010600030101010101" pitchFamily="2" charset="-122"/>
              </a:rPr>
              <a:t>GreatDTS</a:t>
            </a:r>
            <a:endParaRPr lang="en-US" altLang="zh-CN" b="1" dirty="0">
              <a:latin typeface="宋体" panose="02010600030101010101" pitchFamily="2" charset="-122"/>
            </a:endParaRPr>
          </a:p>
        </p:txBody>
      </p:sp>
      <p:sp>
        <p:nvSpPr>
          <p:cNvPr id="3" name="右箭头 2"/>
          <p:cNvSpPr/>
          <p:nvPr/>
        </p:nvSpPr>
        <p:spPr>
          <a:xfrm>
            <a:off x="7376249" y="3187700"/>
            <a:ext cx="665480" cy="241300"/>
          </a:xfrm>
          <a:prstGeom prst="rightArrow">
            <a:avLst/>
          </a:prstGeom>
          <a:solidFill>
            <a:schemeClr val="bg1">
              <a:lumMod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宋体" panose="02010600030101010101" pitchFamily="2" charset="-122"/>
            </a:endParaRPr>
          </a:p>
        </p:txBody>
      </p:sp>
      <p:sp>
        <p:nvSpPr>
          <p:cNvPr id="4" name="左箭头 3"/>
          <p:cNvSpPr/>
          <p:nvPr/>
        </p:nvSpPr>
        <p:spPr>
          <a:xfrm>
            <a:off x="4045674" y="3187700"/>
            <a:ext cx="570230" cy="241300"/>
          </a:xfrm>
          <a:prstGeom prst="leftArrow">
            <a:avLst/>
          </a:prstGeom>
          <a:solidFill>
            <a:schemeClr val="bg1">
              <a:lumMod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宋体" panose="02010600030101010101" pitchFamily="2" charset="-122"/>
            </a:endParaRPr>
          </a:p>
        </p:txBody>
      </p:sp>
      <p:sp>
        <p:nvSpPr>
          <p:cNvPr id="5" name="左大括号 4"/>
          <p:cNvSpPr/>
          <p:nvPr/>
        </p:nvSpPr>
        <p:spPr>
          <a:xfrm>
            <a:off x="8231594" y="1652270"/>
            <a:ext cx="274955" cy="3311525"/>
          </a:xfrm>
          <a:prstGeom prst="leftBrace">
            <a:avLst/>
          </a:prstGeom>
          <a:ln>
            <a:solidFill>
              <a:schemeClr val="accent2"/>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dirty="0">
              <a:latin typeface="宋体" panose="02010600030101010101" pitchFamily="2" charset="-122"/>
            </a:endParaRPr>
          </a:p>
        </p:txBody>
      </p:sp>
      <p:sp>
        <p:nvSpPr>
          <p:cNvPr id="6" name="右大括号 5"/>
          <p:cNvSpPr/>
          <p:nvPr/>
        </p:nvSpPr>
        <p:spPr>
          <a:xfrm>
            <a:off x="3331299" y="1755775"/>
            <a:ext cx="469900" cy="3208020"/>
          </a:xfrm>
          <a:prstGeom prst="rightBrace">
            <a:avLst/>
          </a:prstGeom>
          <a:ln>
            <a:solidFill>
              <a:schemeClr val="accent2"/>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dirty="0">
              <a:latin typeface="宋体" panose="02010600030101010101" pitchFamily="2" charset="-122"/>
            </a:endParaRPr>
          </a:p>
        </p:txBody>
      </p:sp>
      <p:sp>
        <p:nvSpPr>
          <p:cNvPr id="8" name="文本框 7"/>
          <p:cNvSpPr txBox="1"/>
          <p:nvPr/>
        </p:nvSpPr>
        <p:spPr>
          <a:xfrm>
            <a:off x="7183209" y="2819400"/>
            <a:ext cx="1196975" cy="368300"/>
          </a:xfrm>
          <a:prstGeom prst="rect">
            <a:avLst/>
          </a:prstGeom>
          <a:noFill/>
        </p:spPr>
        <p:txBody>
          <a:bodyPr wrap="square" rtlCol="0">
            <a:spAutoFit/>
          </a:bodyPr>
          <a:lstStyle/>
          <a:p>
            <a:r>
              <a:rPr lang="zh-CN" altLang="en-US" b="1" dirty="0">
                <a:latin typeface="宋体" panose="02010600030101010101" pitchFamily="2" charset="-122"/>
              </a:rPr>
              <a:t>性能提升</a:t>
            </a:r>
            <a:endParaRPr lang="zh-CN" altLang="en-US" b="1" dirty="0">
              <a:latin typeface="宋体" panose="02010600030101010101" pitchFamily="2" charset="-122"/>
            </a:endParaRPr>
          </a:p>
        </p:txBody>
      </p:sp>
      <p:sp>
        <p:nvSpPr>
          <p:cNvPr id="9" name="文本框 8"/>
          <p:cNvSpPr txBox="1"/>
          <p:nvPr>
            <p:custDataLst>
              <p:tags r:id="rId1"/>
            </p:custDataLst>
          </p:nvPr>
        </p:nvSpPr>
        <p:spPr>
          <a:xfrm>
            <a:off x="3693884" y="2819400"/>
            <a:ext cx="1115695" cy="368300"/>
          </a:xfrm>
          <a:prstGeom prst="rect">
            <a:avLst/>
          </a:prstGeom>
          <a:noFill/>
        </p:spPr>
        <p:txBody>
          <a:bodyPr wrap="square" rtlCol="0">
            <a:spAutoFit/>
          </a:bodyPr>
          <a:lstStyle/>
          <a:p>
            <a:r>
              <a:rPr lang="zh-CN" altLang="en-US" b="1" dirty="0">
                <a:latin typeface="宋体" panose="02010600030101010101" pitchFamily="2" charset="-122"/>
              </a:rPr>
              <a:t>功能提升</a:t>
            </a:r>
            <a:endParaRPr lang="zh-CN" altLang="en-US" b="1" dirty="0">
              <a:latin typeface="宋体" panose="02010600030101010101" pitchFamily="2" charset="-122"/>
            </a:endParaRPr>
          </a:p>
        </p:txBody>
      </p:sp>
      <p:sp>
        <p:nvSpPr>
          <p:cNvPr id="10" name="文本框 9"/>
          <p:cNvSpPr txBox="1"/>
          <p:nvPr/>
        </p:nvSpPr>
        <p:spPr>
          <a:xfrm>
            <a:off x="459829" y="1652270"/>
            <a:ext cx="3029585" cy="3919856"/>
          </a:xfrm>
          <a:prstGeom prst="rect">
            <a:avLst/>
          </a:prstGeom>
          <a:noFill/>
        </p:spPr>
        <p:txBody>
          <a:bodyPr wrap="square" rtlCol="0">
            <a:spAutoFit/>
          </a:bodyPr>
          <a:lstStyle/>
          <a:p>
            <a:pPr marL="342900" indent="-342900">
              <a:lnSpc>
                <a:spcPct val="150000"/>
              </a:lnSpc>
              <a:buAutoNum type="arabicPeriod"/>
            </a:pPr>
            <a:r>
              <a:rPr lang="zh-CN" altLang="en-US" sz="1400" dirty="0">
                <a:latin typeface="宋体" panose="02010600030101010101" pitchFamily="2" charset="-122"/>
                <a:ea typeface="宋体" panose="02010600030101010101" pitchFamily="2" charset="-122"/>
                <a:cs typeface="华文楷体" panose="02010600040101010101" pitchFamily="2" charset="-122"/>
              </a:rPr>
              <a:t>全量支持按分区迁移</a:t>
            </a:r>
            <a:endParaRPr lang="zh-CN" altLang="en-US" sz="14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400" dirty="0">
                <a:latin typeface="宋体" panose="02010600030101010101" pitchFamily="2" charset="-122"/>
                <a:ea typeface="宋体" panose="02010600030101010101" pitchFamily="2" charset="-122"/>
                <a:cs typeface="华文楷体" panose="02010600040101010101" pitchFamily="2" charset="-122"/>
              </a:rPr>
              <a:t>全量支持不分片，分片，动态分片</a:t>
            </a:r>
            <a:endParaRPr lang="zh-CN" altLang="en-US" sz="14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400" dirty="0">
                <a:latin typeface="宋体" panose="02010600030101010101" pitchFamily="2" charset="-122"/>
                <a:ea typeface="宋体" panose="02010600030101010101" pitchFamily="2" charset="-122"/>
                <a:cs typeface="华文楷体" panose="02010600040101010101" pitchFamily="2" charset="-122"/>
              </a:rPr>
              <a:t>支持多线程异步回流</a:t>
            </a:r>
            <a:endParaRPr lang="zh-CN" altLang="en-US" sz="14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400" dirty="0">
                <a:latin typeface="宋体" panose="02010600030101010101" pitchFamily="2" charset="-122"/>
                <a:ea typeface="宋体" panose="02010600030101010101" pitchFamily="2" charset="-122"/>
                <a:cs typeface="华文楷体" panose="02010600040101010101" pitchFamily="2" charset="-122"/>
              </a:rPr>
              <a:t>支持断点续传，任务失败影响小</a:t>
            </a:r>
            <a:endParaRPr lang="zh-CN" altLang="en-US" sz="14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400" dirty="0">
                <a:latin typeface="宋体" panose="02010600030101010101" pitchFamily="2" charset="-122"/>
                <a:ea typeface="宋体" panose="02010600030101010101" pitchFamily="2" charset="-122"/>
                <a:cs typeface="华文楷体" panose="02010600040101010101" pitchFamily="2" charset="-122"/>
              </a:rPr>
              <a:t>支持可视化迁移速度观测</a:t>
            </a:r>
            <a:endParaRPr lang="zh-CN" altLang="en-US" sz="14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400" dirty="0">
                <a:latin typeface="宋体" panose="02010600030101010101" pitchFamily="2" charset="-122"/>
                <a:ea typeface="宋体" panose="02010600030101010101" pitchFamily="2" charset="-122"/>
                <a:cs typeface="华文楷体" panose="02010600040101010101" pitchFamily="2" charset="-122"/>
              </a:rPr>
              <a:t>支持指定逻辑主键</a:t>
            </a:r>
            <a:endParaRPr lang="zh-CN" altLang="en-US" sz="14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400" dirty="0">
                <a:latin typeface="宋体" panose="02010600030101010101" pitchFamily="2" charset="-122"/>
                <a:ea typeface="宋体" panose="02010600030101010101" pitchFamily="2" charset="-122"/>
                <a:cs typeface="华文楷体" panose="02010600040101010101" pitchFamily="2" charset="-122"/>
              </a:rPr>
              <a:t>支持无主键</a:t>
            </a:r>
            <a:endParaRPr lang="zh-CN" altLang="en-US" sz="14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400" dirty="0">
                <a:latin typeface="宋体" panose="02010600030101010101" pitchFamily="2" charset="-122"/>
                <a:ea typeface="宋体" panose="02010600030101010101" pitchFamily="2" charset="-122"/>
                <a:cs typeface="华文楷体" panose="02010600040101010101" pitchFamily="2" charset="-122"/>
              </a:rPr>
              <a:t>支持数据回流与跨不同版本</a:t>
            </a:r>
            <a:endParaRPr lang="zh-CN" altLang="en-US" sz="14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400" dirty="0">
                <a:latin typeface="宋体" panose="02010600030101010101" pitchFamily="2" charset="-122"/>
                <a:ea typeface="宋体" panose="02010600030101010101" pitchFamily="2" charset="-122"/>
                <a:cs typeface="华文楷体" panose="02010600040101010101" pitchFamily="2" charset="-122"/>
              </a:rPr>
              <a:t>跳出logminer框架，直接解析归档</a:t>
            </a:r>
            <a:endParaRPr lang="zh-CN" altLang="en-US" sz="14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en-US" altLang="zh-CN" sz="1400" dirty="0">
                <a:latin typeface="宋体" panose="02010600030101010101" pitchFamily="2" charset="-122"/>
                <a:ea typeface="宋体" panose="02010600030101010101" pitchFamily="2" charset="-122"/>
                <a:cs typeface="华文楷体" panose="02010600040101010101" pitchFamily="2" charset="-122"/>
              </a:rPr>
              <a:t>.......</a:t>
            </a:r>
            <a:endParaRPr lang="en-US" altLang="zh-CN" sz="1400" dirty="0">
              <a:latin typeface="宋体" panose="02010600030101010101" pitchFamily="2" charset="-122"/>
              <a:ea typeface="宋体" panose="02010600030101010101" pitchFamily="2" charset="-122"/>
              <a:cs typeface="华文楷体" panose="02010600040101010101" pitchFamily="2" charset="-122"/>
            </a:endParaRPr>
          </a:p>
        </p:txBody>
      </p:sp>
      <p:sp>
        <p:nvSpPr>
          <p:cNvPr id="11" name="文本框 10"/>
          <p:cNvSpPr txBox="1"/>
          <p:nvPr/>
        </p:nvSpPr>
        <p:spPr>
          <a:xfrm>
            <a:off x="8614432" y="1755775"/>
            <a:ext cx="3207385" cy="3138170"/>
          </a:xfrm>
          <a:prstGeom prst="rect">
            <a:avLst/>
          </a:prstGeom>
          <a:noFill/>
        </p:spPr>
        <p:txBody>
          <a:bodyPr wrap="square" rtlCol="0">
            <a:spAutoFit/>
          </a:bodyPr>
          <a:lstStyle/>
          <a:p>
            <a:pPr marL="342900" indent="-342900">
              <a:lnSpc>
                <a:spcPct val="150000"/>
              </a:lnSpc>
              <a:buAutoNum type="arabicPeriod"/>
            </a:pPr>
            <a:r>
              <a:rPr lang="zh-CN" altLang="en-US" sz="1600" dirty="0">
                <a:latin typeface="宋体" panose="02010600030101010101" pitchFamily="2" charset="-122"/>
                <a:ea typeface="宋体" panose="02010600030101010101" pitchFamily="2" charset="-122"/>
                <a:cs typeface="华文楷体" panose="02010600040101010101" pitchFamily="2" charset="-122"/>
              </a:rPr>
              <a:t>迁移性能提升超过1个数量级(</a:t>
            </a:r>
            <a:r>
              <a:rPr lang="zh-CN" altLang="en-US" sz="2000" b="1" dirty="0">
                <a:solidFill>
                  <a:srgbClr val="FF0000"/>
                </a:solidFill>
                <a:latin typeface="宋体" panose="02010600030101010101" pitchFamily="2" charset="-122"/>
                <a:ea typeface="宋体" panose="02010600030101010101" pitchFamily="2" charset="-122"/>
                <a:cs typeface="华文楷体" panose="02010600040101010101" pitchFamily="2" charset="-122"/>
              </a:rPr>
              <a:t>20</a:t>
            </a:r>
            <a:r>
              <a:rPr lang="zh-CN" altLang="en-US" sz="1600" dirty="0">
                <a:latin typeface="宋体" panose="02010600030101010101" pitchFamily="2" charset="-122"/>
                <a:ea typeface="宋体" panose="02010600030101010101" pitchFamily="2" charset="-122"/>
                <a:cs typeface="华文楷体" panose="02010600040101010101" pitchFamily="2" charset="-122"/>
              </a:rPr>
              <a:t>倍以上)</a:t>
            </a:r>
            <a:endParaRPr lang="zh-CN" altLang="en-US" sz="16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600" dirty="0">
                <a:latin typeface="宋体" panose="02010600030101010101" pitchFamily="2" charset="-122"/>
                <a:ea typeface="宋体" panose="02010600030101010101" pitchFamily="2" charset="-122"/>
                <a:cs typeface="华文楷体" panose="02010600040101010101" pitchFamily="2" charset="-122"/>
              </a:rPr>
              <a:t>全量</a:t>
            </a:r>
            <a:r>
              <a:rPr lang="zh-CN" altLang="en-US" sz="1600" b="1" dirty="0">
                <a:solidFill>
                  <a:srgbClr val="FF0000"/>
                </a:solidFill>
                <a:latin typeface="宋体" panose="02010600030101010101" pitchFamily="2" charset="-122"/>
                <a:ea typeface="宋体" panose="02010600030101010101" pitchFamily="2" charset="-122"/>
                <a:cs typeface="华文楷体" panose="02010600040101010101" pitchFamily="2" charset="-122"/>
              </a:rPr>
              <a:t>TB级</a:t>
            </a:r>
            <a:r>
              <a:rPr lang="zh-CN" altLang="en-US" sz="1600" dirty="0">
                <a:latin typeface="宋体" panose="02010600030101010101" pitchFamily="2" charset="-122"/>
                <a:ea typeface="宋体" panose="02010600030101010101" pitchFamily="2" charset="-122"/>
                <a:cs typeface="华文楷体" panose="02010600040101010101" pitchFamily="2" charset="-122"/>
              </a:rPr>
              <a:t>数据平稳迁移</a:t>
            </a:r>
            <a:endParaRPr lang="zh-CN" altLang="en-US" sz="16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600" dirty="0">
                <a:latin typeface="宋体" panose="02010600030101010101" pitchFamily="2" charset="-122"/>
                <a:ea typeface="宋体" panose="02010600030101010101" pitchFamily="2" charset="-122"/>
                <a:cs typeface="华文楷体" panose="02010600040101010101" pitchFamily="2" charset="-122"/>
              </a:rPr>
              <a:t>完善并改进了对超大事务的支持（</a:t>
            </a:r>
            <a:r>
              <a:rPr lang="zh-CN" altLang="en-US" sz="1600" b="1" dirty="0">
                <a:solidFill>
                  <a:srgbClr val="FF0000"/>
                </a:solidFill>
                <a:latin typeface="宋体" panose="02010600030101010101" pitchFamily="2" charset="-122"/>
                <a:ea typeface="宋体" panose="02010600030101010101" pitchFamily="2" charset="-122"/>
                <a:cs typeface="华文楷体" panose="02010600040101010101" pitchFamily="2" charset="-122"/>
              </a:rPr>
              <a:t>无上限</a:t>
            </a:r>
            <a:r>
              <a:rPr lang="zh-CN" altLang="en-US" sz="1600" dirty="0">
                <a:latin typeface="宋体" panose="02010600030101010101" pitchFamily="2" charset="-122"/>
                <a:ea typeface="宋体" panose="02010600030101010101" pitchFamily="2" charset="-122"/>
                <a:cs typeface="华文楷体" panose="02010600040101010101" pitchFamily="2" charset="-122"/>
              </a:rPr>
              <a:t>），方便批处理和月底出账场景同步</a:t>
            </a:r>
            <a:endParaRPr lang="zh-CN" altLang="en-US" sz="1600" dirty="0">
              <a:latin typeface="宋体" panose="02010600030101010101" pitchFamily="2" charset="-122"/>
              <a:ea typeface="宋体" panose="02010600030101010101" pitchFamily="2" charset="-122"/>
              <a:cs typeface="华文楷体" panose="02010600040101010101" pitchFamily="2" charset="-122"/>
            </a:endParaRPr>
          </a:p>
          <a:p>
            <a:pPr marL="342900" indent="-342900">
              <a:lnSpc>
                <a:spcPct val="150000"/>
              </a:lnSpc>
              <a:buAutoNum type="arabicPeriod"/>
            </a:pPr>
            <a:r>
              <a:rPr lang="zh-CN" altLang="en-US" sz="1600" dirty="0">
                <a:latin typeface="宋体" panose="02010600030101010101" pitchFamily="2" charset="-122"/>
                <a:ea typeface="宋体" panose="02010600030101010101" pitchFamily="2" charset="-122"/>
                <a:cs typeface="华文楷体" panose="02010600040101010101" pitchFamily="2" charset="-122"/>
              </a:rPr>
              <a:t>灵活</a:t>
            </a:r>
            <a:r>
              <a:rPr lang="zh-CN" altLang="en-US" sz="1600" b="1" dirty="0">
                <a:solidFill>
                  <a:srgbClr val="FF0000"/>
                </a:solidFill>
                <a:latin typeface="宋体" panose="02010600030101010101" pitchFamily="2" charset="-122"/>
                <a:ea typeface="宋体" panose="02010600030101010101" pitchFamily="2" charset="-122"/>
                <a:cs typeface="华文楷体" panose="02010600040101010101" pitchFamily="2" charset="-122"/>
              </a:rPr>
              <a:t>动态调整</a:t>
            </a:r>
            <a:r>
              <a:rPr lang="zh-CN" altLang="en-US" sz="1600" dirty="0">
                <a:latin typeface="宋体" panose="02010600030101010101" pitchFamily="2" charset="-122"/>
                <a:ea typeface="宋体" panose="02010600030101010101" pitchFamily="2" charset="-122"/>
                <a:cs typeface="华文楷体" panose="02010600040101010101" pitchFamily="2" charset="-122"/>
              </a:rPr>
              <a:t>并发线程，让迁移更便捷</a:t>
            </a:r>
            <a:endParaRPr lang="zh-CN" altLang="en-US" sz="1600" dirty="0">
              <a:latin typeface="宋体" panose="02010600030101010101" pitchFamily="2" charset="-122"/>
              <a:ea typeface="宋体" panose="02010600030101010101" pitchFamily="2" charset="-122"/>
              <a:cs typeface="华文楷体"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365125"/>
            <a:ext cx="5456555" cy="810895"/>
          </a:xfrm>
        </p:spPr>
        <p:txBody>
          <a:bodyPr/>
          <a:lstStyle/>
          <a:p>
            <a:r>
              <a:rPr lang="zh-CN" altLang="en-US" sz="3200" b="1" dirty="0">
                <a:solidFill>
                  <a:schemeClr val="accent2"/>
                </a:solidFill>
                <a:sym typeface="+mn-ea"/>
              </a:rPr>
              <a:t>项目SQL优化过程</a:t>
            </a:r>
            <a:endParaRPr lang="zh-CN" altLang="en-US" sz="3200" b="1" dirty="0">
              <a:solidFill>
                <a:schemeClr val="accent2"/>
              </a:solidFill>
              <a:sym typeface="+mn-ea"/>
            </a:endParaRPr>
          </a:p>
        </p:txBody>
      </p:sp>
      <p:cxnSp>
        <p:nvCxnSpPr>
          <p:cNvPr id="3" name="直接箭头连接符 2"/>
          <p:cNvCxnSpPr/>
          <p:nvPr/>
        </p:nvCxnSpPr>
        <p:spPr>
          <a:xfrm flipV="1">
            <a:off x="1630045" y="3081020"/>
            <a:ext cx="8782685" cy="10795"/>
          </a:xfrm>
          <a:prstGeom prst="straightConnector1">
            <a:avLst/>
          </a:prstGeom>
          <a:ln w="38100">
            <a:solidFill>
              <a:schemeClr val="accent2">
                <a:lumMod val="60000"/>
                <a:lumOff val="40000"/>
              </a:schemeClr>
            </a:solidFill>
            <a:tailEnd type="arrow"/>
          </a:ln>
        </p:spPr>
        <p:style>
          <a:lnRef idx="2">
            <a:schemeClr val="accent1"/>
          </a:lnRef>
          <a:fillRef idx="0">
            <a:srgbClr val="FFFFFF"/>
          </a:fillRef>
          <a:effectRef idx="0">
            <a:srgbClr val="FFFFFF"/>
          </a:effectRef>
          <a:fontRef idx="minor">
            <a:schemeClr val="tx1"/>
          </a:fontRef>
        </p:style>
      </p:cxnSp>
      <p:cxnSp>
        <p:nvCxnSpPr>
          <p:cNvPr id="4" name="直接箭头连接符 3"/>
          <p:cNvCxnSpPr/>
          <p:nvPr/>
        </p:nvCxnSpPr>
        <p:spPr>
          <a:xfrm flipV="1">
            <a:off x="5859780" y="1178560"/>
            <a:ext cx="21590" cy="3775075"/>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476250" y="2625904"/>
            <a:ext cx="1239520" cy="769441"/>
          </a:xfrm>
          <a:prstGeom prst="rect">
            <a:avLst/>
          </a:prstGeom>
          <a:noFill/>
        </p:spPr>
        <p:txBody>
          <a:bodyPr wrap="square" rtlCol="0">
            <a:spAutoFit/>
          </a:bodyPr>
          <a:lstStyle/>
          <a:p>
            <a:pPr algn="ctr"/>
            <a:r>
              <a:rPr lang="zh-CN" altLang="en-US" sz="4400" b="1" dirty="0">
                <a:solidFill>
                  <a:srgbClr val="FF0000"/>
                </a:solidFill>
                <a:latin typeface="宋体" panose="02010600030101010101" pitchFamily="2" charset="-122"/>
              </a:rPr>
              <a:t>轻</a:t>
            </a:r>
            <a:endParaRPr lang="zh-CN" altLang="en-US" sz="4400" b="1" dirty="0">
              <a:solidFill>
                <a:srgbClr val="FF0000"/>
              </a:solidFill>
              <a:latin typeface="宋体" panose="02010600030101010101" pitchFamily="2" charset="-122"/>
            </a:endParaRPr>
          </a:p>
        </p:txBody>
      </p:sp>
      <p:sp>
        <p:nvSpPr>
          <p:cNvPr id="6" name="文本框 5"/>
          <p:cNvSpPr txBox="1"/>
          <p:nvPr/>
        </p:nvSpPr>
        <p:spPr>
          <a:xfrm>
            <a:off x="10561955" y="2696299"/>
            <a:ext cx="1217930" cy="769441"/>
          </a:xfrm>
          <a:prstGeom prst="rect">
            <a:avLst/>
          </a:prstGeom>
          <a:noFill/>
        </p:spPr>
        <p:txBody>
          <a:bodyPr wrap="square" rtlCol="0">
            <a:spAutoFit/>
          </a:bodyPr>
          <a:lstStyle/>
          <a:p>
            <a:pPr algn="ctr"/>
            <a:r>
              <a:rPr lang="zh-CN" altLang="en-US" sz="4400" b="1" dirty="0">
                <a:solidFill>
                  <a:srgbClr val="FF0000"/>
                </a:solidFill>
                <a:latin typeface="宋体" panose="02010600030101010101" pitchFamily="2" charset="-122"/>
              </a:rPr>
              <a:t>重</a:t>
            </a:r>
            <a:endParaRPr lang="zh-CN" altLang="en-US" sz="4400" b="1" dirty="0">
              <a:solidFill>
                <a:srgbClr val="FF0000"/>
              </a:solidFill>
              <a:latin typeface="宋体" panose="02010600030101010101" pitchFamily="2" charset="-122"/>
            </a:endParaRPr>
          </a:p>
        </p:txBody>
      </p:sp>
      <p:sp>
        <p:nvSpPr>
          <p:cNvPr id="7" name="文本框 6"/>
          <p:cNvSpPr txBox="1"/>
          <p:nvPr/>
        </p:nvSpPr>
        <p:spPr>
          <a:xfrm>
            <a:off x="5491480" y="283945"/>
            <a:ext cx="866775" cy="769441"/>
          </a:xfrm>
          <a:prstGeom prst="rect">
            <a:avLst/>
          </a:prstGeom>
          <a:noFill/>
        </p:spPr>
        <p:txBody>
          <a:bodyPr wrap="square" rtlCol="0">
            <a:spAutoFit/>
          </a:bodyPr>
          <a:lstStyle/>
          <a:p>
            <a:pPr algn="ctr"/>
            <a:r>
              <a:rPr lang="zh-CN" altLang="en-US" sz="4400" b="1" dirty="0">
                <a:solidFill>
                  <a:srgbClr val="FF0000"/>
                </a:solidFill>
                <a:latin typeface="宋体" panose="02010600030101010101" pitchFamily="2" charset="-122"/>
              </a:rPr>
              <a:t>难</a:t>
            </a:r>
            <a:endParaRPr lang="zh-CN" altLang="en-US" sz="4400" b="1" dirty="0">
              <a:solidFill>
                <a:srgbClr val="FF0000"/>
              </a:solidFill>
              <a:latin typeface="宋体" panose="02010600030101010101" pitchFamily="2" charset="-122"/>
            </a:endParaRPr>
          </a:p>
        </p:txBody>
      </p:sp>
      <p:sp>
        <p:nvSpPr>
          <p:cNvPr id="8" name="文本框 7"/>
          <p:cNvSpPr txBox="1"/>
          <p:nvPr/>
        </p:nvSpPr>
        <p:spPr>
          <a:xfrm>
            <a:off x="5723890" y="4996815"/>
            <a:ext cx="427990" cy="769441"/>
          </a:xfrm>
          <a:prstGeom prst="rect">
            <a:avLst/>
          </a:prstGeom>
          <a:noFill/>
        </p:spPr>
        <p:txBody>
          <a:bodyPr wrap="square" rtlCol="0">
            <a:spAutoFit/>
          </a:bodyPr>
          <a:lstStyle/>
          <a:p>
            <a:pPr algn="ctr"/>
            <a:r>
              <a:rPr lang="zh-CN" altLang="en-US" sz="4400" b="1" dirty="0">
                <a:solidFill>
                  <a:srgbClr val="FF0000"/>
                </a:solidFill>
                <a:latin typeface="宋体" panose="02010600030101010101" pitchFamily="2" charset="-122"/>
              </a:rPr>
              <a:t>易</a:t>
            </a:r>
            <a:endParaRPr lang="zh-CN" altLang="en-US" sz="4400" b="1" dirty="0">
              <a:solidFill>
                <a:srgbClr val="FF0000"/>
              </a:solidFill>
              <a:latin typeface="宋体" panose="02010600030101010101" pitchFamily="2" charset="-122"/>
            </a:endParaRPr>
          </a:p>
        </p:txBody>
      </p:sp>
      <p:sp>
        <p:nvSpPr>
          <p:cNvPr id="9" name="文本框 8"/>
          <p:cNvSpPr txBox="1"/>
          <p:nvPr/>
        </p:nvSpPr>
        <p:spPr>
          <a:xfrm>
            <a:off x="4016375" y="2595880"/>
            <a:ext cx="1227455" cy="368300"/>
          </a:xfrm>
          <a:prstGeom prst="rect">
            <a:avLst/>
          </a:prstGeom>
          <a:solidFill>
            <a:schemeClr val="accent4"/>
          </a:solidFill>
        </p:spPr>
        <p:txBody>
          <a:bodyPr wrap="square" rtlCol="0">
            <a:spAutoFit/>
          </a:bodyPr>
          <a:lstStyle/>
          <a:p>
            <a:r>
              <a:rPr lang="zh-CN" altLang="en-US" b="1" dirty="0">
                <a:solidFill>
                  <a:schemeClr val="bg1"/>
                </a:solidFill>
                <a:latin typeface="宋体" panose="02010600030101010101" pitchFamily="2" charset="-122"/>
              </a:rPr>
              <a:t>复杂SQL</a:t>
            </a:r>
            <a:endParaRPr lang="zh-CN" altLang="en-US" b="1" dirty="0">
              <a:solidFill>
                <a:schemeClr val="bg1"/>
              </a:solidFill>
              <a:latin typeface="宋体" panose="02010600030101010101" pitchFamily="2" charset="-122"/>
            </a:endParaRPr>
          </a:p>
        </p:txBody>
      </p:sp>
      <p:sp>
        <p:nvSpPr>
          <p:cNvPr id="10" name="文本框 9"/>
          <p:cNvSpPr txBox="1"/>
          <p:nvPr>
            <p:custDataLst>
              <p:tags r:id="rId1"/>
            </p:custDataLst>
          </p:nvPr>
        </p:nvSpPr>
        <p:spPr>
          <a:xfrm>
            <a:off x="4433570" y="3422015"/>
            <a:ext cx="1162685" cy="368300"/>
          </a:xfrm>
          <a:prstGeom prst="rect">
            <a:avLst/>
          </a:prstGeom>
          <a:solidFill>
            <a:schemeClr val="accent4"/>
          </a:solidFill>
        </p:spPr>
        <p:txBody>
          <a:bodyPr wrap="square" rtlCol="0">
            <a:spAutoFit/>
          </a:bodyPr>
          <a:lstStyle/>
          <a:p>
            <a:r>
              <a:rPr lang="zh-CN" altLang="en-US" b="1" dirty="0">
                <a:solidFill>
                  <a:schemeClr val="bg1"/>
                </a:solidFill>
                <a:latin typeface="宋体" panose="02010600030101010101" pitchFamily="2" charset="-122"/>
              </a:rPr>
              <a:t>一般SQL</a:t>
            </a:r>
            <a:endParaRPr lang="zh-CN" altLang="en-US" b="1" dirty="0">
              <a:solidFill>
                <a:schemeClr val="bg1"/>
              </a:solidFill>
              <a:latin typeface="宋体" panose="02010600030101010101" pitchFamily="2" charset="-122"/>
            </a:endParaRPr>
          </a:p>
        </p:txBody>
      </p:sp>
      <p:sp>
        <p:nvSpPr>
          <p:cNvPr id="11" name="文本框 10"/>
          <p:cNvSpPr txBox="1"/>
          <p:nvPr>
            <p:custDataLst>
              <p:tags r:id="rId2"/>
            </p:custDataLst>
          </p:nvPr>
        </p:nvSpPr>
        <p:spPr>
          <a:xfrm>
            <a:off x="6250305" y="2595880"/>
            <a:ext cx="1227455" cy="368300"/>
          </a:xfrm>
          <a:prstGeom prst="rect">
            <a:avLst/>
          </a:prstGeom>
          <a:solidFill>
            <a:schemeClr val="accent2"/>
          </a:solidFill>
        </p:spPr>
        <p:txBody>
          <a:bodyPr wrap="square" rtlCol="0">
            <a:spAutoFit/>
          </a:bodyPr>
          <a:lstStyle/>
          <a:p>
            <a:r>
              <a:rPr lang="zh-CN" altLang="en-US" b="1" dirty="0">
                <a:solidFill>
                  <a:schemeClr val="bg1"/>
                </a:solidFill>
                <a:latin typeface="宋体" panose="02010600030101010101" pitchFamily="2" charset="-122"/>
              </a:rPr>
              <a:t>应用优化</a:t>
            </a:r>
            <a:endParaRPr lang="zh-CN" altLang="en-US" b="1" dirty="0">
              <a:solidFill>
                <a:schemeClr val="bg1"/>
              </a:solidFill>
              <a:latin typeface="宋体" panose="02010600030101010101" pitchFamily="2" charset="-122"/>
            </a:endParaRPr>
          </a:p>
        </p:txBody>
      </p:sp>
      <p:sp>
        <p:nvSpPr>
          <p:cNvPr id="12" name="文本框 11"/>
          <p:cNvSpPr txBox="1"/>
          <p:nvPr>
            <p:custDataLst>
              <p:tags r:id="rId3"/>
            </p:custDataLst>
          </p:nvPr>
        </p:nvSpPr>
        <p:spPr>
          <a:xfrm>
            <a:off x="6249670" y="3422015"/>
            <a:ext cx="1227455" cy="368300"/>
          </a:xfrm>
          <a:prstGeom prst="rect">
            <a:avLst/>
          </a:prstGeom>
          <a:solidFill>
            <a:schemeClr val="accent4"/>
          </a:solidFill>
        </p:spPr>
        <p:txBody>
          <a:bodyPr wrap="square" rtlCol="0">
            <a:spAutoFit/>
          </a:bodyPr>
          <a:lstStyle/>
          <a:p>
            <a:r>
              <a:rPr lang="zh-CN" altLang="en-US" b="1" dirty="0">
                <a:solidFill>
                  <a:schemeClr val="bg1"/>
                </a:solidFill>
                <a:latin typeface="宋体" panose="02010600030101010101" pitchFamily="2" charset="-122"/>
              </a:rPr>
              <a:t>数据优化</a:t>
            </a:r>
            <a:endParaRPr lang="zh-CN" altLang="en-US" b="1" dirty="0">
              <a:solidFill>
                <a:schemeClr val="bg1"/>
              </a:solidFill>
              <a:latin typeface="宋体" panose="02010600030101010101" pitchFamily="2" charset="-122"/>
            </a:endParaRPr>
          </a:p>
        </p:txBody>
      </p:sp>
      <p:sp>
        <p:nvSpPr>
          <p:cNvPr id="13" name="文本框 12"/>
          <p:cNvSpPr txBox="1"/>
          <p:nvPr>
            <p:custDataLst>
              <p:tags r:id="rId4"/>
            </p:custDataLst>
          </p:nvPr>
        </p:nvSpPr>
        <p:spPr>
          <a:xfrm>
            <a:off x="7649210" y="3422015"/>
            <a:ext cx="1227455" cy="368300"/>
          </a:xfrm>
          <a:prstGeom prst="rect">
            <a:avLst/>
          </a:prstGeom>
          <a:solidFill>
            <a:schemeClr val="accent2"/>
          </a:solidFill>
        </p:spPr>
        <p:txBody>
          <a:bodyPr wrap="square" rtlCol="0">
            <a:spAutoFit/>
          </a:bodyPr>
          <a:lstStyle/>
          <a:p>
            <a:r>
              <a:rPr lang="zh-CN" altLang="en-US" b="1" dirty="0">
                <a:solidFill>
                  <a:schemeClr val="bg1"/>
                </a:solidFill>
                <a:latin typeface="宋体" panose="02010600030101010101" pitchFamily="2" charset="-122"/>
              </a:rPr>
              <a:t>机器优化</a:t>
            </a:r>
            <a:endParaRPr lang="zh-CN" altLang="en-US" b="1" dirty="0">
              <a:solidFill>
                <a:schemeClr val="bg1"/>
              </a:solidFill>
              <a:latin typeface="宋体" panose="02010600030101010101" pitchFamily="2" charset="-122"/>
            </a:endParaRPr>
          </a:p>
        </p:txBody>
      </p:sp>
      <p:sp>
        <p:nvSpPr>
          <p:cNvPr id="14" name="文本框 13"/>
          <p:cNvSpPr txBox="1"/>
          <p:nvPr>
            <p:custDataLst>
              <p:tags r:id="rId5"/>
            </p:custDataLst>
          </p:nvPr>
        </p:nvSpPr>
        <p:spPr>
          <a:xfrm>
            <a:off x="7649210" y="2595880"/>
            <a:ext cx="1227455" cy="368300"/>
          </a:xfrm>
          <a:prstGeom prst="rect">
            <a:avLst/>
          </a:prstGeom>
          <a:solidFill>
            <a:schemeClr val="accent2"/>
          </a:solidFill>
        </p:spPr>
        <p:txBody>
          <a:bodyPr wrap="square" rtlCol="0">
            <a:spAutoFit/>
          </a:bodyPr>
          <a:lstStyle/>
          <a:p>
            <a:r>
              <a:rPr lang="zh-CN" altLang="en-US" b="1" dirty="0">
                <a:solidFill>
                  <a:schemeClr val="bg1"/>
                </a:solidFill>
                <a:latin typeface="宋体" panose="02010600030101010101" pitchFamily="2" charset="-122"/>
              </a:rPr>
              <a:t>架构优化</a:t>
            </a:r>
            <a:endParaRPr lang="zh-CN" altLang="en-US" b="1" dirty="0">
              <a:solidFill>
                <a:schemeClr val="bg1"/>
              </a:solidFill>
              <a:latin typeface="宋体" panose="02010600030101010101" pitchFamily="2" charset="-122"/>
            </a:endParaRPr>
          </a:p>
        </p:txBody>
      </p:sp>
      <p:sp>
        <p:nvSpPr>
          <p:cNvPr id="15" name="文本框 14"/>
          <p:cNvSpPr txBox="1"/>
          <p:nvPr>
            <p:custDataLst>
              <p:tags r:id="rId6"/>
            </p:custDataLst>
          </p:nvPr>
        </p:nvSpPr>
        <p:spPr>
          <a:xfrm>
            <a:off x="9070975" y="3422015"/>
            <a:ext cx="1227455" cy="368300"/>
          </a:xfrm>
          <a:prstGeom prst="rect">
            <a:avLst/>
          </a:prstGeom>
          <a:solidFill>
            <a:schemeClr val="accent2">
              <a:lumMod val="60000"/>
              <a:lumOff val="40000"/>
            </a:schemeClr>
          </a:solidFill>
        </p:spPr>
        <p:txBody>
          <a:bodyPr wrap="square" rtlCol="0">
            <a:spAutoFit/>
          </a:bodyPr>
          <a:lstStyle/>
          <a:p>
            <a:r>
              <a:rPr lang="zh-CN" altLang="en-US" b="1" dirty="0">
                <a:solidFill>
                  <a:schemeClr val="bg1"/>
                </a:solidFill>
                <a:latin typeface="宋体" panose="02010600030101010101" pitchFamily="2" charset="-122"/>
              </a:rPr>
              <a:t>产品优化</a:t>
            </a:r>
            <a:endParaRPr lang="zh-CN" altLang="en-US" b="1" dirty="0">
              <a:solidFill>
                <a:schemeClr val="bg1"/>
              </a:solidFill>
              <a:latin typeface="宋体" panose="02010600030101010101" pitchFamily="2" charset="-122"/>
            </a:endParaRPr>
          </a:p>
        </p:txBody>
      </p:sp>
      <p:sp>
        <p:nvSpPr>
          <p:cNvPr id="16" name="椭圆 15"/>
          <p:cNvSpPr/>
          <p:nvPr/>
        </p:nvSpPr>
        <p:spPr>
          <a:xfrm>
            <a:off x="3768725" y="1365250"/>
            <a:ext cx="1722755" cy="955040"/>
          </a:xfrm>
          <a:prstGeom prst="ellipse">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2800" b="1" dirty="0">
                <a:solidFill>
                  <a:schemeClr val="tx1"/>
                </a:solidFill>
                <a:latin typeface="宋体" panose="02010600030101010101" pitchFamily="2" charset="-122"/>
              </a:rPr>
              <a:t>20%</a:t>
            </a:r>
            <a:endParaRPr lang="en-US" altLang="zh-CN" sz="2800" b="1" dirty="0">
              <a:solidFill>
                <a:schemeClr val="tx1"/>
              </a:solidFill>
              <a:latin typeface="宋体" panose="02010600030101010101" pitchFamily="2" charset="-122"/>
            </a:endParaRPr>
          </a:p>
        </p:txBody>
      </p:sp>
      <p:sp>
        <p:nvSpPr>
          <p:cNvPr id="17" name="椭圆 16"/>
          <p:cNvSpPr/>
          <p:nvPr>
            <p:custDataLst>
              <p:tags r:id="rId7"/>
            </p:custDataLst>
          </p:nvPr>
        </p:nvSpPr>
        <p:spPr>
          <a:xfrm>
            <a:off x="3873500" y="4283075"/>
            <a:ext cx="1722755" cy="95504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en-US" altLang="zh-CN" sz="2800" b="1" dirty="0">
                <a:solidFill>
                  <a:schemeClr val="tx1"/>
                </a:solidFill>
                <a:latin typeface="宋体" panose="02010600030101010101" pitchFamily="2" charset="-122"/>
              </a:rPr>
              <a:t>40%</a:t>
            </a:r>
            <a:endParaRPr lang="en-US" altLang="zh-CN" sz="2800" b="1" dirty="0">
              <a:solidFill>
                <a:schemeClr val="tx1"/>
              </a:solidFill>
              <a:latin typeface="宋体" panose="02010600030101010101" pitchFamily="2" charset="-122"/>
            </a:endParaRPr>
          </a:p>
        </p:txBody>
      </p:sp>
      <p:sp>
        <p:nvSpPr>
          <p:cNvPr id="18" name="椭圆 17"/>
          <p:cNvSpPr/>
          <p:nvPr>
            <p:custDataLst>
              <p:tags r:id="rId8"/>
            </p:custDataLst>
          </p:nvPr>
        </p:nvSpPr>
        <p:spPr>
          <a:xfrm>
            <a:off x="6497320" y="1365250"/>
            <a:ext cx="1722755" cy="955040"/>
          </a:xfrm>
          <a:prstGeom prst="ellipse">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en-US" altLang="zh-CN" sz="2800" b="1" dirty="0">
                <a:solidFill>
                  <a:schemeClr val="tx1"/>
                </a:solidFill>
                <a:latin typeface="宋体" panose="02010600030101010101" pitchFamily="2" charset="-122"/>
              </a:rPr>
              <a:t>10%</a:t>
            </a:r>
            <a:endParaRPr lang="en-US" altLang="zh-CN" sz="2800" b="1" dirty="0">
              <a:solidFill>
                <a:schemeClr val="tx1"/>
              </a:solidFill>
              <a:latin typeface="宋体" panose="02010600030101010101" pitchFamily="2" charset="-122"/>
            </a:endParaRPr>
          </a:p>
        </p:txBody>
      </p:sp>
      <p:sp>
        <p:nvSpPr>
          <p:cNvPr id="19" name="椭圆 18"/>
          <p:cNvSpPr/>
          <p:nvPr>
            <p:custDataLst>
              <p:tags r:id="rId9"/>
            </p:custDataLst>
          </p:nvPr>
        </p:nvSpPr>
        <p:spPr>
          <a:xfrm>
            <a:off x="6624320" y="4283075"/>
            <a:ext cx="1722755" cy="955040"/>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en-US" altLang="zh-CN" sz="2800" b="1" dirty="0">
                <a:solidFill>
                  <a:schemeClr val="tx1"/>
                </a:solidFill>
                <a:latin typeface="宋体" panose="02010600030101010101" pitchFamily="2" charset="-122"/>
              </a:rPr>
              <a:t>30%</a:t>
            </a:r>
            <a:endParaRPr lang="en-US" altLang="zh-CN" sz="2800" b="1" dirty="0">
              <a:solidFill>
                <a:schemeClr val="tx1"/>
              </a:solidFill>
              <a:latin typeface="宋体" panose="02010600030101010101" pitchFamily="2" charset="-122"/>
            </a:endParaRPr>
          </a:p>
        </p:txBody>
      </p:sp>
      <p:sp>
        <p:nvSpPr>
          <p:cNvPr id="20" name="文本框 19"/>
          <p:cNvSpPr txBox="1"/>
          <p:nvPr>
            <p:custDataLst>
              <p:tags r:id="rId10"/>
            </p:custDataLst>
          </p:nvPr>
        </p:nvSpPr>
        <p:spPr>
          <a:xfrm>
            <a:off x="2709545" y="3422015"/>
            <a:ext cx="1460500" cy="368300"/>
          </a:xfrm>
          <a:prstGeom prst="rect">
            <a:avLst/>
          </a:prstGeom>
          <a:solidFill>
            <a:schemeClr val="accent4"/>
          </a:solidFill>
        </p:spPr>
        <p:txBody>
          <a:bodyPr wrap="square" rtlCol="0">
            <a:spAutoFit/>
          </a:bodyPr>
          <a:lstStyle/>
          <a:p>
            <a:r>
              <a:rPr lang="zh-CN" altLang="en-US" b="1" dirty="0">
                <a:solidFill>
                  <a:schemeClr val="bg1"/>
                </a:solidFill>
                <a:latin typeface="宋体" panose="02010600030101010101" pitchFamily="2" charset="-122"/>
              </a:rPr>
              <a:t>表结构优化</a:t>
            </a:r>
            <a:endParaRPr lang="zh-CN" altLang="en-US" b="1" dirty="0">
              <a:solidFill>
                <a:schemeClr val="bg1"/>
              </a:solidFill>
              <a:latin typeface="宋体" panose="02010600030101010101" pitchFamily="2" charset="-122"/>
            </a:endParaRPr>
          </a:p>
        </p:txBody>
      </p:sp>
      <p:sp>
        <p:nvSpPr>
          <p:cNvPr id="21" name="文本框 20"/>
          <p:cNvSpPr txBox="1"/>
          <p:nvPr>
            <p:custDataLst>
              <p:tags r:id="rId11"/>
            </p:custDataLst>
          </p:nvPr>
        </p:nvSpPr>
        <p:spPr>
          <a:xfrm>
            <a:off x="2709545" y="3998595"/>
            <a:ext cx="1162685" cy="368300"/>
          </a:xfrm>
          <a:prstGeom prst="rect">
            <a:avLst/>
          </a:prstGeom>
          <a:solidFill>
            <a:schemeClr val="accent4"/>
          </a:solidFill>
        </p:spPr>
        <p:txBody>
          <a:bodyPr wrap="square" rtlCol="0">
            <a:spAutoFit/>
          </a:bodyPr>
          <a:lstStyle/>
          <a:p>
            <a:r>
              <a:rPr lang="zh-CN" altLang="en-US" b="1" dirty="0">
                <a:solidFill>
                  <a:schemeClr val="bg1"/>
                </a:solidFill>
                <a:latin typeface="宋体" panose="02010600030101010101" pitchFamily="2" charset="-122"/>
              </a:rPr>
              <a:t>参数优化</a:t>
            </a:r>
            <a:endParaRPr lang="zh-CN" altLang="en-US" b="1" dirty="0">
              <a:solidFill>
                <a:schemeClr val="bg1"/>
              </a:solidFill>
              <a:latin typeface="宋体" panose="02010600030101010101" pitchFamily="2" charset="-122"/>
            </a:endParaRPr>
          </a:p>
        </p:txBody>
      </p:sp>
      <p:sp>
        <p:nvSpPr>
          <p:cNvPr id="22" name="文本框 21"/>
          <p:cNvSpPr txBox="1"/>
          <p:nvPr>
            <p:custDataLst>
              <p:tags r:id="rId12"/>
            </p:custDataLst>
          </p:nvPr>
        </p:nvSpPr>
        <p:spPr>
          <a:xfrm>
            <a:off x="9065895" y="3926840"/>
            <a:ext cx="1227455" cy="368300"/>
          </a:xfrm>
          <a:prstGeom prst="rect">
            <a:avLst/>
          </a:prstGeom>
          <a:solidFill>
            <a:schemeClr val="accent4"/>
          </a:solidFill>
        </p:spPr>
        <p:txBody>
          <a:bodyPr wrap="square" rtlCol="0">
            <a:spAutoFit/>
          </a:bodyPr>
          <a:lstStyle/>
          <a:p>
            <a:r>
              <a:rPr lang="zh-CN" altLang="en-US" b="1" dirty="0">
                <a:solidFill>
                  <a:schemeClr val="bg1"/>
                </a:solidFill>
                <a:latin typeface="宋体" panose="02010600030101010101" pitchFamily="2" charset="-122"/>
              </a:rPr>
              <a:t>分片优化</a:t>
            </a:r>
            <a:endParaRPr lang="zh-CN" altLang="en-US" b="1" dirty="0">
              <a:solidFill>
                <a:schemeClr val="bg1"/>
              </a:solidFill>
              <a:latin typeface="宋体" panose="02010600030101010101" pitchFamily="2" charset="-122"/>
            </a:endParaRPr>
          </a:p>
        </p:txBody>
      </p:sp>
      <p:sp>
        <p:nvSpPr>
          <p:cNvPr id="23" name="椭圆 22"/>
          <p:cNvSpPr/>
          <p:nvPr>
            <p:custDataLst>
              <p:tags r:id="rId13"/>
            </p:custDataLst>
          </p:nvPr>
        </p:nvSpPr>
        <p:spPr>
          <a:xfrm>
            <a:off x="3872230" y="4248150"/>
            <a:ext cx="1722755" cy="955040"/>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en-US" altLang="zh-CN" sz="2800" b="1" dirty="0">
                <a:solidFill>
                  <a:schemeClr val="tx1"/>
                </a:solidFill>
                <a:latin typeface="宋体" panose="02010600030101010101" pitchFamily="2" charset="-122"/>
              </a:rPr>
              <a:t>40%</a:t>
            </a:r>
            <a:endParaRPr lang="en-US" altLang="zh-CN" sz="2800" b="1" dirty="0">
              <a:solidFill>
                <a:schemeClr val="tx1"/>
              </a:solidFill>
              <a:latin typeface="宋体" panose="02010600030101010101" pitchFamily="2" charset="-122"/>
            </a:endParaRPr>
          </a:p>
        </p:txBody>
      </p:sp>
      <p:sp>
        <p:nvSpPr>
          <p:cNvPr id="24" name="椭圆 23"/>
          <p:cNvSpPr/>
          <p:nvPr>
            <p:custDataLst>
              <p:tags r:id="rId14"/>
            </p:custDataLst>
          </p:nvPr>
        </p:nvSpPr>
        <p:spPr>
          <a:xfrm>
            <a:off x="6496050" y="1330325"/>
            <a:ext cx="1722755" cy="955040"/>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buClrTx/>
              <a:buSzTx/>
              <a:buFontTx/>
            </a:pPr>
            <a:r>
              <a:rPr lang="en-US" altLang="zh-CN" sz="2800" b="1" dirty="0">
                <a:solidFill>
                  <a:schemeClr val="tx1"/>
                </a:solidFill>
                <a:latin typeface="宋体" panose="02010600030101010101" pitchFamily="2" charset="-122"/>
              </a:rPr>
              <a:t>10%</a:t>
            </a:r>
            <a:endParaRPr lang="en-US" altLang="zh-CN" sz="2800" b="1" dirty="0">
              <a:solidFill>
                <a:schemeClr val="tx1"/>
              </a:solidFill>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2420" y="238760"/>
            <a:ext cx="5456555" cy="577215"/>
          </a:xfrm>
        </p:spPr>
        <p:txBody>
          <a:bodyPr/>
          <a:lstStyle/>
          <a:p>
            <a:pPr algn="l">
              <a:buClrTx/>
              <a:buSzTx/>
              <a:buFontTx/>
            </a:pPr>
            <a:r>
              <a:rPr lang="zh-CN" altLang="en-US" sz="3200" b="1" dirty="0">
                <a:solidFill>
                  <a:schemeClr val="accent2"/>
                </a:solidFill>
                <a:sym typeface="+mn-ea"/>
              </a:rPr>
              <a:t>复杂SQL优化-优化专项组</a:t>
            </a:r>
            <a:endParaRPr lang="zh-CN" altLang="en-US" sz="3200" b="1" dirty="0">
              <a:solidFill>
                <a:schemeClr val="accent2"/>
              </a:solidFill>
              <a:sym typeface="+mn-ea"/>
            </a:endParaRPr>
          </a:p>
        </p:txBody>
      </p:sp>
      <p:sp>
        <p:nvSpPr>
          <p:cNvPr id="24" name="任意多边形: 形状 23"/>
          <p:cNvSpPr/>
          <p:nvPr>
            <p:custDataLst>
              <p:tags r:id="rId1"/>
            </p:custDataLst>
          </p:nvPr>
        </p:nvSpPr>
        <p:spPr>
          <a:xfrm rot="10800000" flipV="1">
            <a:off x="3617466" y="934570"/>
            <a:ext cx="1134722" cy="978208"/>
          </a:xfrm>
          <a:custGeom>
            <a:avLst/>
            <a:gdLst>
              <a:gd name="connsiteX0" fmla="*/ 567361 w 1134722"/>
              <a:gd name="connsiteY0" fmla="*/ 0 h 978208"/>
              <a:gd name="connsiteX1" fmla="*/ 1134722 w 1134722"/>
              <a:gd name="connsiteY1" fmla="*/ 978208 h 978208"/>
              <a:gd name="connsiteX2" fmla="*/ 0 w 1134722"/>
              <a:gd name="connsiteY2" fmla="*/ 978208 h 978208"/>
            </a:gdLst>
            <a:ahLst/>
            <a:cxnLst>
              <a:cxn ang="0">
                <a:pos x="connsiteX0" y="connsiteY0"/>
              </a:cxn>
              <a:cxn ang="0">
                <a:pos x="connsiteX1" y="connsiteY1"/>
              </a:cxn>
              <a:cxn ang="0">
                <a:pos x="connsiteX2" y="connsiteY2"/>
              </a:cxn>
            </a:cxnLst>
            <a:rect l="l" t="t" r="r" b="b"/>
            <a:pathLst>
              <a:path w="1134722" h="978208">
                <a:moveTo>
                  <a:pt x="567361" y="0"/>
                </a:moveTo>
                <a:lnTo>
                  <a:pt x="1134722" y="978208"/>
                </a:lnTo>
                <a:lnTo>
                  <a:pt x="0" y="978208"/>
                </a:lnTo>
                <a:close/>
              </a:path>
            </a:pathLst>
          </a:cu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endParaRPr lang="zh-CN" altLang="en-US" dirty="0">
              <a:solidFill>
                <a:sysClr val="window" lastClr="FFFFFF"/>
              </a:solidFill>
              <a:latin typeface="宋体" panose="02010600030101010101" pitchFamily="2" charset="-122"/>
              <a:ea typeface="宋体" panose="02010600030101010101" pitchFamily="2" charset="-122"/>
            </a:endParaRPr>
          </a:p>
        </p:txBody>
      </p:sp>
      <p:sp>
        <p:nvSpPr>
          <p:cNvPr id="27" name="任意多边形: 形状 26"/>
          <p:cNvSpPr/>
          <p:nvPr>
            <p:custDataLst>
              <p:tags r:id="rId2"/>
            </p:custDataLst>
          </p:nvPr>
        </p:nvSpPr>
        <p:spPr>
          <a:xfrm rot="10800000" flipV="1">
            <a:off x="3035922" y="1937233"/>
            <a:ext cx="2297810" cy="978208"/>
          </a:xfrm>
          <a:custGeom>
            <a:avLst/>
            <a:gdLst>
              <a:gd name="connsiteX0" fmla="*/ 567360 w 2297810"/>
              <a:gd name="connsiteY0" fmla="*/ 0 h 978208"/>
              <a:gd name="connsiteX1" fmla="*/ 1730450 w 2297810"/>
              <a:gd name="connsiteY1" fmla="*/ 0 h 978208"/>
              <a:gd name="connsiteX2" fmla="*/ 2297810 w 2297810"/>
              <a:gd name="connsiteY2" fmla="*/ 978208 h 978208"/>
              <a:gd name="connsiteX3" fmla="*/ 0 w 2297810"/>
              <a:gd name="connsiteY3" fmla="*/ 978208 h 978208"/>
            </a:gdLst>
            <a:ahLst/>
            <a:cxnLst>
              <a:cxn ang="0">
                <a:pos x="connsiteX0" y="connsiteY0"/>
              </a:cxn>
              <a:cxn ang="0">
                <a:pos x="connsiteX1" y="connsiteY1"/>
              </a:cxn>
              <a:cxn ang="0">
                <a:pos x="connsiteX2" y="connsiteY2"/>
              </a:cxn>
              <a:cxn ang="0">
                <a:pos x="connsiteX3" y="connsiteY3"/>
              </a:cxn>
            </a:cxnLst>
            <a:rect l="l" t="t" r="r" b="b"/>
            <a:pathLst>
              <a:path w="2297810" h="978208">
                <a:moveTo>
                  <a:pt x="567360" y="0"/>
                </a:moveTo>
                <a:lnTo>
                  <a:pt x="1730450" y="0"/>
                </a:lnTo>
                <a:lnTo>
                  <a:pt x="2297810" y="978208"/>
                </a:lnTo>
                <a:lnTo>
                  <a:pt x="0" y="978208"/>
                </a:lnTo>
                <a:close/>
              </a:path>
            </a:pathLst>
          </a:custGeom>
          <a:solidFill>
            <a:schemeClr val="accent2">
              <a:lumMod val="20000"/>
              <a:lumOff val="8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endParaRPr lang="zh-CN" altLang="en-US" dirty="0">
              <a:solidFill>
                <a:sysClr val="window" lastClr="FFFFFF"/>
              </a:solidFill>
              <a:latin typeface="宋体" panose="02010600030101010101" pitchFamily="2" charset="-122"/>
              <a:ea typeface="宋体" panose="02010600030101010101" pitchFamily="2" charset="-122"/>
            </a:endParaRPr>
          </a:p>
        </p:txBody>
      </p:sp>
      <p:sp>
        <p:nvSpPr>
          <p:cNvPr id="3" name="任意多边形: 形状 29"/>
          <p:cNvSpPr/>
          <p:nvPr>
            <p:custDataLst>
              <p:tags r:id="rId3"/>
            </p:custDataLst>
          </p:nvPr>
        </p:nvSpPr>
        <p:spPr>
          <a:xfrm rot="10800000" flipV="1">
            <a:off x="2454378" y="2939897"/>
            <a:ext cx="3460900" cy="978208"/>
          </a:xfrm>
          <a:custGeom>
            <a:avLst/>
            <a:gdLst>
              <a:gd name="connsiteX0" fmla="*/ 567360 w 3460900"/>
              <a:gd name="connsiteY0" fmla="*/ 0 h 978208"/>
              <a:gd name="connsiteX1" fmla="*/ 2893540 w 3460900"/>
              <a:gd name="connsiteY1" fmla="*/ 0 h 978208"/>
              <a:gd name="connsiteX2" fmla="*/ 3460900 w 3460900"/>
              <a:gd name="connsiteY2" fmla="*/ 978208 h 978208"/>
              <a:gd name="connsiteX3" fmla="*/ 0 w 3460900"/>
              <a:gd name="connsiteY3" fmla="*/ 978208 h 978208"/>
            </a:gdLst>
            <a:ahLst/>
            <a:cxnLst>
              <a:cxn ang="0">
                <a:pos x="connsiteX0" y="connsiteY0"/>
              </a:cxn>
              <a:cxn ang="0">
                <a:pos x="connsiteX1" y="connsiteY1"/>
              </a:cxn>
              <a:cxn ang="0">
                <a:pos x="connsiteX2" y="connsiteY2"/>
              </a:cxn>
              <a:cxn ang="0">
                <a:pos x="connsiteX3" y="connsiteY3"/>
              </a:cxn>
            </a:cxnLst>
            <a:rect l="l" t="t" r="r" b="b"/>
            <a:pathLst>
              <a:path w="3460900" h="978208">
                <a:moveTo>
                  <a:pt x="567360" y="0"/>
                </a:moveTo>
                <a:lnTo>
                  <a:pt x="2893540" y="0"/>
                </a:lnTo>
                <a:lnTo>
                  <a:pt x="3460900" y="978208"/>
                </a:lnTo>
                <a:lnTo>
                  <a:pt x="0" y="978208"/>
                </a:lnTo>
                <a:close/>
              </a:path>
            </a:pathLst>
          </a:custGeom>
          <a:solidFill>
            <a:schemeClr val="accent2">
              <a:lumMod val="40000"/>
              <a:lumOff val="6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endParaRPr lang="zh-CN" altLang="en-US" dirty="0">
              <a:solidFill>
                <a:sysClr val="window" lastClr="FFFFFF"/>
              </a:solidFill>
              <a:latin typeface="宋体" panose="02010600030101010101" pitchFamily="2" charset="-122"/>
              <a:ea typeface="宋体" panose="02010600030101010101" pitchFamily="2" charset="-122"/>
            </a:endParaRPr>
          </a:p>
        </p:txBody>
      </p:sp>
      <p:sp>
        <p:nvSpPr>
          <p:cNvPr id="4" name="任意多边形: 形状 32"/>
          <p:cNvSpPr/>
          <p:nvPr>
            <p:custDataLst>
              <p:tags r:id="rId4"/>
            </p:custDataLst>
          </p:nvPr>
        </p:nvSpPr>
        <p:spPr>
          <a:xfrm rot="10800000" flipV="1">
            <a:off x="1872833" y="3942560"/>
            <a:ext cx="4623990" cy="978208"/>
          </a:xfrm>
          <a:custGeom>
            <a:avLst/>
            <a:gdLst>
              <a:gd name="connsiteX0" fmla="*/ 567361 w 4623990"/>
              <a:gd name="connsiteY0" fmla="*/ 0 h 978208"/>
              <a:gd name="connsiteX1" fmla="*/ 4056629 w 4623990"/>
              <a:gd name="connsiteY1" fmla="*/ 0 h 978208"/>
              <a:gd name="connsiteX2" fmla="*/ 4623990 w 4623990"/>
              <a:gd name="connsiteY2" fmla="*/ 978208 h 978208"/>
              <a:gd name="connsiteX3" fmla="*/ 0 w 4623990"/>
              <a:gd name="connsiteY3" fmla="*/ 978208 h 978208"/>
            </a:gdLst>
            <a:ahLst/>
            <a:cxnLst>
              <a:cxn ang="0">
                <a:pos x="connsiteX0" y="connsiteY0"/>
              </a:cxn>
              <a:cxn ang="0">
                <a:pos x="connsiteX1" y="connsiteY1"/>
              </a:cxn>
              <a:cxn ang="0">
                <a:pos x="connsiteX2" y="connsiteY2"/>
              </a:cxn>
              <a:cxn ang="0">
                <a:pos x="connsiteX3" y="connsiteY3"/>
              </a:cxn>
            </a:cxnLst>
            <a:rect l="l" t="t" r="r" b="b"/>
            <a:pathLst>
              <a:path w="4623990" h="978208">
                <a:moveTo>
                  <a:pt x="567361" y="0"/>
                </a:moveTo>
                <a:lnTo>
                  <a:pt x="4056629" y="0"/>
                </a:lnTo>
                <a:lnTo>
                  <a:pt x="4623990" y="978208"/>
                </a:lnTo>
                <a:lnTo>
                  <a:pt x="0" y="978208"/>
                </a:lnTo>
                <a:close/>
              </a:path>
            </a:pathLst>
          </a:custGeom>
          <a:solidFill>
            <a:schemeClr val="accent2">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algn="ctr"/>
            <a:endParaRPr lang="zh-CN" altLang="en-US" dirty="0">
              <a:solidFill>
                <a:sysClr val="window" lastClr="FFFFFF"/>
              </a:solidFill>
              <a:latin typeface="宋体" panose="02010600030101010101" pitchFamily="2" charset="-122"/>
              <a:ea typeface="宋体" panose="02010600030101010101" pitchFamily="2" charset="-122"/>
            </a:endParaRPr>
          </a:p>
        </p:txBody>
      </p:sp>
      <p:sp>
        <p:nvSpPr>
          <p:cNvPr id="36" name="任意多边形: 形状 35"/>
          <p:cNvSpPr/>
          <p:nvPr>
            <p:custDataLst>
              <p:tags r:id="rId5"/>
            </p:custDataLst>
          </p:nvPr>
        </p:nvSpPr>
        <p:spPr>
          <a:xfrm rot="10800000" flipV="1">
            <a:off x="1291288" y="4945223"/>
            <a:ext cx="5787079" cy="978208"/>
          </a:xfrm>
          <a:custGeom>
            <a:avLst/>
            <a:gdLst>
              <a:gd name="connsiteX0" fmla="*/ 567361 w 5787079"/>
              <a:gd name="connsiteY0" fmla="*/ 0 h 978208"/>
              <a:gd name="connsiteX1" fmla="*/ 5219719 w 5787079"/>
              <a:gd name="connsiteY1" fmla="*/ 0 h 978208"/>
              <a:gd name="connsiteX2" fmla="*/ 5787079 w 5787079"/>
              <a:gd name="connsiteY2" fmla="*/ 978208 h 978208"/>
              <a:gd name="connsiteX3" fmla="*/ 0 w 5787079"/>
              <a:gd name="connsiteY3" fmla="*/ 978208 h 978208"/>
            </a:gdLst>
            <a:ahLst/>
            <a:cxnLst>
              <a:cxn ang="0">
                <a:pos x="connsiteX0" y="connsiteY0"/>
              </a:cxn>
              <a:cxn ang="0">
                <a:pos x="connsiteX1" y="connsiteY1"/>
              </a:cxn>
              <a:cxn ang="0">
                <a:pos x="connsiteX2" y="connsiteY2"/>
              </a:cxn>
              <a:cxn ang="0">
                <a:pos x="connsiteX3" y="connsiteY3"/>
              </a:cxn>
            </a:cxnLst>
            <a:rect l="l" t="t" r="r" b="b"/>
            <a:pathLst>
              <a:path w="5787079" h="978208">
                <a:moveTo>
                  <a:pt x="567361" y="0"/>
                </a:moveTo>
                <a:lnTo>
                  <a:pt x="5219719" y="0"/>
                </a:lnTo>
                <a:lnTo>
                  <a:pt x="5787079" y="978208"/>
                </a:lnTo>
                <a:lnTo>
                  <a:pt x="0" y="978208"/>
                </a:lnTo>
                <a:close/>
              </a:path>
            </a:pathLst>
          </a:custGeom>
          <a:solidFill>
            <a:schemeClr val="accent2"/>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endParaRPr lang="zh-CN" altLang="en-US" dirty="0">
              <a:solidFill>
                <a:sysClr val="window" lastClr="FFFFFF"/>
              </a:solidFill>
              <a:latin typeface="宋体" panose="02010600030101010101" pitchFamily="2" charset="-122"/>
              <a:ea typeface="宋体" panose="02010600030101010101" pitchFamily="2" charset="-122"/>
            </a:endParaRPr>
          </a:p>
        </p:txBody>
      </p:sp>
      <p:sp>
        <p:nvSpPr>
          <p:cNvPr id="39" name="文本框 38"/>
          <p:cNvSpPr txBox="1"/>
          <p:nvPr>
            <p:custDataLst>
              <p:tags r:id="rId6"/>
            </p:custDataLst>
          </p:nvPr>
        </p:nvSpPr>
        <p:spPr>
          <a:xfrm rot="10800000" flipV="1">
            <a:off x="3917039" y="5037906"/>
            <a:ext cx="535577" cy="350292"/>
          </a:xfrm>
          <a:prstGeom prst="rect">
            <a:avLst/>
          </a:prstGeom>
          <a:noFill/>
        </p:spPr>
        <p:txBody>
          <a:bodyPr wrap="square" lIns="90000" tIns="46800" rIns="90000" bIns="0" rtlCol="0" anchor="b">
            <a:normAutofit fontScale="97500" lnSpcReduction="10000"/>
          </a:bodyPr>
          <a:lstStyle/>
          <a:p>
            <a:pPr algn="ctr"/>
            <a:r>
              <a:rPr lang="en-US" altLang="zh-CN" sz="2000" b="1" dirty="0">
                <a:solidFill>
                  <a:sysClr val="window" lastClr="FFFFFF"/>
                </a:solidFill>
                <a:latin typeface="宋体" panose="02010600030101010101" pitchFamily="2" charset="-122"/>
                <a:ea typeface="宋体" panose="02010600030101010101" pitchFamily="2" charset="-122"/>
              </a:rPr>
              <a:t>01</a:t>
            </a:r>
            <a:endParaRPr lang="zh-CN" altLang="en-US" sz="2000" b="1" dirty="0">
              <a:solidFill>
                <a:sysClr val="window" lastClr="FFFFFF"/>
              </a:solidFill>
              <a:latin typeface="宋体" panose="02010600030101010101" pitchFamily="2" charset="-122"/>
              <a:ea typeface="宋体" panose="02010600030101010101" pitchFamily="2" charset="-122"/>
            </a:endParaRPr>
          </a:p>
        </p:txBody>
      </p:sp>
      <p:sp>
        <p:nvSpPr>
          <p:cNvPr id="40" name="文本框 39"/>
          <p:cNvSpPr txBox="1"/>
          <p:nvPr>
            <p:custDataLst>
              <p:tags r:id="rId7"/>
            </p:custDataLst>
          </p:nvPr>
        </p:nvSpPr>
        <p:spPr>
          <a:xfrm rot="10800000" flipV="1">
            <a:off x="3230720" y="5400699"/>
            <a:ext cx="1908214" cy="429895"/>
          </a:xfrm>
          <a:prstGeom prst="rect">
            <a:avLst/>
          </a:prstGeom>
          <a:noFill/>
        </p:spPr>
        <p:txBody>
          <a:bodyPr wrap="square" rtlCol="0">
            <a:normAutofit/>
          </a:bodyPr>
          <a:lstStyle/>
          <a:p>
            <a:pPr algn="ctr">
              <a:lnSpc>
                <a:spcPct val="120000"/>
              </a:lnSpc>
            </a:pPr>
            <a:r>
              <a:rPr lang="zh-CN" altLang="en-US" sz="2000" b="1" spc="300" dirty="0">
                <a:solidFill>
                  <a:sysClr val="window" lastClr="FFFFFF"/>
                </a:solidFill>
                <a:latin typeface="宋体" panose="02010600030101010101" pitchFamily="2" charset="-122"/>
                <a:ea typeface="宋体" panose="02010600030101010101" pitchFamily="2" charset="-122"/>
              </a:rPr>
              <a:t>运维优化</a:t>
            </a:r>
            <a:endParaRPr lang="zh-CN" altLang="en-US" sz="2000" b="1" spc="300" dirty="0">
              <a:solidFill>
                <a:sysClr val="window" lastClr="FFFFFF"/>
              </a:solidFill>
              <a:latin typeface="宋体" panose="02010600030101010101" pitchFamily="2" charset="-122"/>
              <a:ea typeface="宋体" panose="02010600030101010101" pitchFamily="2" charset="-122"/>
            </a:endParaRPr>
          </a:p>
        </p:txBody>
      </p:sp>
      <p:sp>
        <p:nvSpPr>
          <p:cNvPr id="43" name="文本框 42"/>
          <p:cNvSpPr txBox="1"/>
          <p:nvPr>
            <p:custDataLst>
              <p:tags r:id="rId8"/>
            </p:custDataLst>
          </p:nvPr>
        </p:nvSpPr>
        <p:spPr>
          <a:xfrm rot="10800000" flipV="1">
            <a:off x="3917039" y="4030480"/>
            <a:ext cx="535577" cy="350292"/>
          </a:xfrm>
          <a:prstGeom prst="rect">
            <a:avLst/>
          </a:prstGeom>
          <a:noFill/>
        </p:spPr>
        <p:txBody>
          <a:bodyPr wrap="square" lIns="90000" tIns="46800" rIns="90000" bIns="0" rtlCol="0" anchor="b">
            <a:normAutofit fontScale="97500" lnSpcReduction="10000"/>
          </a:bodyPr>
          <a:lstStyle/>
          <a:p>
            <a:pPr algn="ctr"/>
            <a:r>
              <a:rPr lang="en-US" altLang="zh-CN" sz="2000" b="1" dirty="0">
                <a:solidFill>
                  <a:sysClr val="window" lastClr="FFFFFF"/>
                </a:solidFill>
                <a:latin typeface="宋体" panose="02010600030101010101" pitchFamily="2" charset="-122"/>
                <a:ea typeface="宋体" panose="02010600030101010101" pitchFamily="2" charset="-122"/>
              </a:rPr>
              <a:t>02</a:t>
            </a:r>
            <a:endParaRPr lang="zh-CN" altLang="en-US" sz="2000" b="1" dirty="0">
              <a:solidFill>
                <a:sysClr val="window" lastClr="FFFFFF"/>
              </a:solidFill>
              <a:latin typeface="宋体" panose="02010600030101010101" pitchFamily="2" charset="-122"/>
              <a:ea typeface="宋体" panose="02010600030101010101" pitchFamily="2" charset="-122"/>
            </a:endParaRPr>
          </a:p>
        </p:txBody>
      </p:sp>
      <p:sp>
        <p:nvSpPr>
          <p:cNvPr id="44" name="文本框 43"/>
          <p:cNvSpPr txBox="1"/>
          <p:nvPr>
            <p:custDataLst>
              <p:tags r:id="rId9"/>
            </p:custDataLst>
          </p:nvPr>
        </p:nvSpPr>
        <p:spPr>
          <a:xfrm rot="10800000" flipV="1">
            <a:off x="3230720" y="4399304"/>
            <a:ext cx="1908214" cy="429895"/>
          </a:xfrm>
          <a:prstGeom prst="rect">
            <a:avLst/>
          </a:prstGeom>
          <a:noFill/>
        </p:spPr>
        <p:txBody>
          <a:bodyPr wrap="square" rtlCol="0">
            <a:normAutofit/>
          </a:bodyPr>
          <a:lstStyle/>
          <a:p>
            <a:pPr algn="ctr">
              <a:lnSpc>
                <a:spcPct val="120000"/>
              </a:lnSpc>
            </a:pPr>
            <a:r>
              <a:rPr lang="zh-CN" altLang="en-US" sz="2000" b="1" spc="300" dirty="0">
                <a:solidFill>
                  <a:sysClr val="window" lastClr="FFFFFF"/>
                </a:solidFill>
                <a:latin typeface="宋体" panose="02010600030101010101" pitchFamily="2" charset="-122"/>
                <a:ea typeface="宋体" panose="02010600030101010101" pitchFamily="2" charset="-122"/>
              </a:rPr>
              <a:t>专家组优化</a:t>
            </a:r>
            <a:endParaRPr lang="zh-CN" altLang="en-US" sz="2000" b="1" spc="300" dirty="0">
              <a:solidFill>
                <a:sysClr val="window" lastClr="FFFFFF"/>
              </a:solidFill>
              <a:latin typeface="宋体" panose="02010600030101010101" pitchFamily="2" charset="-122"/>
              <a:ea typeface="宋体" panose="02010600030101010101" pitchFamily="2" charset="-122"/>
            </a:endParaRPr>
          </a:p>
        </p:txBody>
      </p:sp>
      <p:sp>
        <p:nvSpPr>
          <p:cNvPr id="46" name="文本框 45"/>
          <p:cNvSpPr txBox="1"/>
          <p:nvPr>
            <p:custDataLst>
              <p:tags r:id="rId10"/>
            </p:custDataLst>
          </p:nvPr>
        </p:nvSpPr>
        <p:spPr>
          <a:xfrm rot="10800000" flipV="1">
            <a:off x="3917039" y="3030199"/>
            <a:ext cx="535577" cy="350292"/>
          </a:xfrm>
          <a:prstGeom prst="rect">
            <a:avLst/>
          </a:prstGeom>
          <a:noFill/>
        </p:spPr>
        <p:txBody>
          <a:bodyPr wrap="square" lIns="90000" tIns="46800" rIns="90000" bIns="0" rtlCol="0" anchor="b">
            <a:normAutofit fontScale="97500" lnSpcReduction="10000"/>
          </a:bodyPr>
          <a:lstStyle/>
          <a:p>
            <a:pPr algn="ctr"/>
            <a:r>
              <a:rPr lang="en-US" altLang="zh-CN" sz="2000" b="1" dirty="0">
                <a:solidFill>
                  <a:sysClr val="window" lastClr="FFFFFF"/>
                </a:solidFill>
                <a:latin typeface="宋体" panose="02010600030101010101" pitchFamily="2" charset="-122"/>
                <a:ea typeface="宋体" panose="02010600030101010101" pitchFamily="2" charset="-122"/>
              </a:rPr>
              <a:t>03</a:t>
            </a:r>
            <a:endParaRPr lang="zh-CN" altLang="en-US" sz="2000" b="1" dirty="0">
              <a:solidFill>
                <a:sysClr val="window" lastClr="FFFFFF"/>
              </a:solidFill>
              <a:latin typeface="宋体" panose="02010600030101010101" pitchFamily="2" charset="-122"/>
              <a:ea typeface="宋体" panose="02010600030101010101" pitchFamily="2" charset="-122"/>
            </a:endParaRPr>
          </a:p>
        </p:txBody>
      </p:sp>
      <p:sp>
        <p:nvSpPr>
          <p:cNvPr id="47" name="文本框 46"/>
          <p:cNvSpPr txBox="1"/>
          <p:nvPr>
            <p:custDataLst>
              <p:tags r:id="rId11"/>
            </p:custDataLst>
          </p:nvPr>
        </p:nvSpPr>
        <p:spPr>
          <a:xfrm rot="10800000" flipV="1">
            <a:off x="3230720" y="3397449"/>
            <a:ext cx="1908214" cy="430355"/>
          </a:xfrm>
          <a:prstGeom prst="rect">
            <a:avLst/>
          </a:prstGeom>
          <a:noFill/>
        </p:spPr>
        <p:txBody>
          <a:bodyPr wrap="square" rtlCol="0">
            <a:normAutofit/>
          </a:bodyPr>
          <a:lstStyle/>
          <a:p>
            <a:pPr algn="ctr">
              <a:lnSpc>
                <a:spcPct val="120000"/>
              </a:lnSpc>
            </a:pPr>
            <a:r>
              <a:rPr lang="zh-CN" altLang="en-US" sz="2000" b="1" spc="300" dirty="0">
                <a:solidFill>
                  <a:sysClr val="window" lastClr="FFFFFF"/>
                </a:solidFill>
                <a:latin typeface="宋体" panose="02010600030101010101" pitchFamily="2" charset="-122"/>
                <a:ea typeface="宋体" panose="02010600030101010101" pitchFamily="2" charset="-122"/>
              </a:rPr>
              <a:t>研发优化</a:t>
            </a:r>
            <a:endParaRPr lang="zh-CN" altLang="en-US" sz="2000" b="1" spc="300" dirty="0">
              <a:solidFill>
                <a:sysClr val="window" lastClr="FFFFFF"/>
              </a:solidFill>
              <a:latin typeface="宋体" panose="02010600030101010101" pitchFamily="2" charset="-122"/>
              <a:ea typeface="宋体" panose="02010600030101010101" pitchFamily="2" charset="-122"/>
            </a:endParaRPr>
          </a:p>
        </p:txBody>
      </p:sp>
      <p:sp>
        <p:nvSpPr>
          <p:cNvPr id="49" name="文本框 48"/>
          <p:cNvSpPr txBox="1"/>
          <p:nvPr>
            <p:custDataLst>
              <p:tags r:id="rId12"/>
            </p:custDataLst>
          </p:nvPr>
        </p:nvSpPr>
        <p:spPr>
          <a:xfrm rot="10800000" flipV="1">
            <a:off x="3917039" y="2029916"/>
            <a:ext cx="535577" cy="350292"/>
          </a:xfrm>
          <a:prstGeom prst="rect">
            <a:avLst/>
          </a:prstGeom>
          <a:noFill/>
        </p:spPr>
        <p:txBody>
          <a:bodyPr wrap="square" lIns="90000" tIns="46800" rIns="90000" bIns="0" rtlCol="0" anchor="b">
            <a:normAutofit fontScale="97500" lnSpcReduction="10000"/>
          </a:bodyPr>
          <a:lstStyle/>
          <a:p>
            <a:pPr algn="ctr"/>
            <a:r>
              <a:rPr lang="en-US" altLang="zh-CN" sz="2000" b="1" dirty="0">
                <a:solidFill>
                  <a:sysClr val="window" lastClr="FFFFFF"/>
                </a:solidFill>
                <a:latin typeface="宋体" panose="02010600030101010101" pitchFamily="2" charset="-122"/>
                <a:ea typeface="宋体" panose="02010600030101010101" pitchFamily="2" charset="-122"/>
              </a:rPr>
              <a:t>04</a:t>
            </a:r>
            <a:endParaRPr lang="zh-CN" altLang="en-US" sz="2000" b="1" dirty="0">
              <a:solidFill>
                <a:sysClr val="window" lastClr="FFFFFF"/>
              </a:solidFill>
              <a:latin typeface="宋体" panose="02010600030101010101" pitchFamily="2" charset="-122"/>
              <a:ea typeface="宋体" panose="02010600030101010101" pitchFamily="2" charset="-122"/>
            </a:endParaRPr>
          </a:p>
        </p:txBody>
      </p:sp>
      <p:sp>
        <p:nvSpPr>
          <p:cNvPr id="50" name="文本框 49"/>
          <p:cNvSpPr txBox="1"/>
          <p:nvPr>
            <p:custDataLst>
              <p:tags r:id="rId13"/>
            </p:custDataLst>
          </p:nvPr>
        </p:nvSpPr>
        <p:spPr>
          <a:xfrm rot="10800000" flipV="1">
            <a:off x="3230720" y="2392403"/>
            <a:ext cx="1908214" cy="430355"/>
          </a:xfrm>
          <a:prstGeom prst="rect">
            <a:avLst/>
          </a:prstGeom>
          <a:noFill/>
        </p:spPr>
        <p:txBody>
          <a:bodyPr wrap="square" rtlCol="0">
            <a:normAutofit/>
          </a:bodyPr>
          <a:lstStyle/>
          <a:p>
            <a:pPr algn="ctr">
              <a:lnSpc>
                <a:spcPct val="120000"/>
              </a:lnSpc>
            </a:pPr>
            <a:r>
              <a:rPr lang="zh-CN" altLang="en-US" sz="2000" b="1" spc="300" dirty="0">
                <a:solidFill>
                  <a:sysClr val="window" lastClr="FFFFFF"/>
                </a:solidFill>
                <a:latin typeface="宋体" panose="02010600030101010101" pitchFamily="2" charset="-122"/>
                <a:ea typeface="宋体" panose="02010600030101010101" pitchFamily="2" charset="-122"/>
              </a:rPr>
              <a:t>产品优化</a:t>
            </a:r>
            <a:endParaRPr lang="zh-CN" altLang="en-US" sz="2000" b="1" spc="300" dirty="0">
              <a:solidFill>
                <a:sysClr val="window" lastClr="FFFFFF"/>
              </a:solidFill>
              <a:latin typeface="宋体" panose="02010600030101010101" pitchFamily="2" charset="-122"/>
              <a:ea typeface="宋体" panose="02010600030101010101" pitchFamily="2" charset="-122"/>
            </a:endParaRPr>
          </a:p>
        </p:txBody>
      </p:sp>
      <p:sp>
        <p:nvSpPr>
          <p:cNvPr id="52" name="文本框 51"/>
          <p:cNvSpPr txBox="1"/>
          <p:nvPr>
            <p:custDataLst>
              <p:tags r:id="rId14"/>
            </p:custDataLst>
          </p:nvPr>
        </p:nvSpPr>
        <p:spPr>
          <a:xfrm rot="10800000" flipV="1">
            <a:off x="3917039" y="1167122"/>
            <a:ext cx="535577" cy="350292"/>
          </a:xfrm>
          <a:prstGeom prst="rect">
            <a:avLst/>
          </a:prstGeom>
          <a:noFill/>
        </p:spPr>
        <p:txBody>
          <a:bodyPr wrap="square" lIns="90000" tIns="46800" rIns="90000" bIns="0" rtlCol="0" anchor="b">
            <a:normAutofit fontScale="97500" lnSpcReduction="10000"/>
          </a:bodyPr>
          <a:lstStyle/>
          <a:p>
            <a:pPr algn="ctr"/>
            <a:r>
              <a:rPr lang="en-US" altLang="zh-CN" sz="2000" b="1" dirty="0">
                <a:solidFill>
                  <a:sysClr val="window" lastClr="FFFFFF"/>
                </a:solidFill>
                <a:latin typeface="宋体" panose="02010600030101010101" pitchFamily="2" charset="-122"/>
                <a:ea typeface="宋体" panose="02010600030101010101" pitchFamily="2" charset="-122"/>
              </a:rPr>
              <a:t>05</a:t>
            </a:r>
            <a:endParaRPr lang="zh-CN" altLang="en-US" sz="2000" b="1" dirty="0">
              <a:solidFill>
                <a:sysClr val="window" lastClr="FFFFFF"/>
              </a:solidFill>
              <a:latin typeface="宋体" panose="02010600030101010101" pitchFamily="2" charset="-122"/>
              <a:ea typeface="宋体" panose="02010600030101010101" pitchFamily="2" charset="-122"/>
            </a:endParaRPr>
          </a:p>
        </p:txBody>
      </p:sp>
      <p:sp>
        <p:nvSpPr>
          <p:cNvPr id="53" name="文本框 52"/>
          <p:cNvSpPr txBox="1"/>
          <p:nvPr>
            <p:custDataLst>
              <p:tags r:id="rId15"/>
            </p:custDataLst>
          </p:nvPr>
        </p:nvSpPr>
        <p:spPr>
          <a:xfrm rot="10800000" flipV="1">
            <a:off x="3646259" y="1476375"/>
            <a:ext cx="1077136" cy="436402"/>
          </a:xfrm>
          <a:prstGeom prst="rect">
            <a:avLst/>
          </a:prstGeom>
          <a:noFill/>
        </p:spPr>
        <p:txBody>
          <a:bodyPr wrap="square" rtlCol="0">
            <a:normAutofit fontScale="70000" lnSpcReduction="20000"/>
          </a:bodyPr>
          <a:lstStyle/>
          <a:p>
            <a:pPr algn="ctr">
              <a:lnSpc>
                <a:spcPct val="130000"/>
              </a:lnSpc>
            </a:pPr>
            <a:r>
              <a:rPr lang="zh-CN" altLang="en-US" sz="2000" b="1" spc="300" dirty="0">
                <a:solidFill>
                  <a:sysClr val="window" lastClr="FFFFFF"/>
                </a:solidFill>
                <a:latin typeface="宋体" panose="02010600030101010101" pitchFamily="2" charset="-122"/>
                <a:ea typeface="宋体" panose="02010600030101010101" pitchFamily="2" charset="-122"/>
              </a:rPr>
              <a:t>应用改造</a:t>
            </a:r>
            <a:endParaRPr lang="zh-CN" altLang="en-US" sz="2000" b="1" spc="300" dirty="0">
              <a:solidFill>
                <a:sysClr val="window" lastClr="FFFFFF"/>
              </a:solidFill>
              <a:latin typeface="宋体" panose="02010600030101010101" pitchFamily="2" charset="-122"/>
              <a:ea typeface="宋体" panose="02010600030101010101" pitchFamily="2" charset="-122"/>
            </a:endParaRPr>
          </a:p>
        </p:txBody>
      </p:sp>
      <p:sp>
        <p:nvSpPr>
          <p:cNvPr id="8" name="矩形 7"/>
          <p:cNvSpPr/>
          <p:nvPr>
            <p:custDataLst>
              <p:tags r:id="rId16"/>
            </p:custDataLst>
          </p:nvPr>
        </p:nvSpPr>
        <p:spPr>
          <a:xfrm>
            <a:off x="8132445" y="4015740"/>
            <a:ext cx="4236720" cy="735965"/>
          </a:xfrm>
          <a:prstGeom prst="rect">
            <a:avLst/>
          </a:prstGeom>
        </p:spPr>
        <p:txBody>
          <a:bodyPr wrap="square" anchor="ctr">
            <a:noAutofit/>
          </a:bodyPr>
          <a:lstStyle/>
          <a:p>
            <a:pPr marL="171450" indent="-171450">
              <a:lnSpc>
                <a:spcPct val="120000"/>
              </a:lnSpc>
              <a:buFont typeface="Wingdings" panose="05000000000000000000" charset="0"/>
              <a:buChar char="ü"/>
            </a:pPr>
            <a:r>
              <a:rPr lang="zh-CN" altLang="en-US" sz="1200" spc="150" dirty="0">
                <a:solidFill>
                  <a:srgbClr val="000000">
                    <a:lumMod val="75000"/>
                    <a:lumOff val="25000"/>
                  </a:srgbClr>
                </a:solidFill>
                <a:latin typeface="宋体" panose="02010600030101010101" pitchFamily="2" charset="-122"/>
                <a:ea typeface="宋体" panose="02010600030101010101" pitchFamily="2" charset="-122"/>
              </a:rPr>
              <a:t>按业务SQL规划表分布，实现下推</a:t>
            </a:r>
            <a:endParaRPr lang="zh-CN" altLang="en-US" sz="1200" spc="150" dirty="0">
              <a:solidFill>
                <a:srgbClr val="000000">
                  <a:lumMod val="75000"/>
                  <a:lumOff val="25000"/>
                </a:srgbClr>
              </a:solidFill>
              <a:latin typeface="宋体" panose="02010600030101010101" pitchFamily="2" charset="-122"/>
              <a:ea typeface="宋体" panose="02010600030101010101" pitchFamily="2" charset="-122"/>
            </a:endParaRPr>
          </a:p>
          <a:p>
            <a:pPr marL="171450" indent="-171450">
              <a:lnSpc>
                <a:spcPct val="120000"/>
              </a:lnSpc>
              <a:buFont typeface="Wingdings" panose="05000000000000000000" charset="0"/>
              <a:buChar char="ü"/>
            </a:pPr>
            <a:r>
              <a:rPr lang="zh-CN" altLang="en-US" sz="1200" spc="150" dirty="0">
                <a:solidFill>
                  <a:srgbClr val="000000">
                    <a:lumMod val="75000"/>
                    <a:lumOff val="25000"/>
                  </a:srgbClr>
                </a:solidFill>
                <a:latin typeface="宋体" panose="02010600030101010101" pitchFamily="2" charset="-122"/>
                <a:ea typeface="宋体" panose="02010600030101010101" pitchFamily="2" charset="-122"/>
              </a:rPr>
              <a:t>分区表重构，相关联的分区表采用相同分区规则，实现MPP计划下推</a:t>
            </a:r>
            <a:endParaRPr lang="zh-CN" altLang="en-US" sz="1200" spc="150" dirty="0">
              <a:solidFill>
                <a:srgbClr val="000000">
                  <a:lumMod val="75000"/>
                  <a:lumOff val="25000"/>
                </a:srgbClr>
              </a:solidFill>
              <a:latin typeface="宋体" panose="02010600030101010101" pitchFamily="2" charset="-122"/>
              <a:ea typeface="宋体" panose="02010600030101010101" pitchFamily="2" charset="-122"/>
            </a:endParaRPr>
          </a:p>
          <a:p>
            <a:pPr marL="171450" indent="-171450">
              <a:lnSpc>
                <a:spcPct val="120000"/>
              </a:lnSpc>
              <a:buFont typeface="Wingdings" panose="05000000000000000000" charset="0"/>
              <a:buChar char="ü"/>
            </a:pPr>
            <a:r>
              <a:rPr lang="zh-CN" altLang="en-US" sz="1200" spc="150" dirty="0">
                <a:solidFill>
                  <a:srgbClr val="000000">
                    <a:lumMod val="75000"/>
                    <a:lumOff val="25000"/>
                  </a:srgbClr>
                </a:solidFill>
                <a:latin typeface="宋体" panose="02010600030101010101" pitchFamily="2" charset="-122"/>
                <a:ea typeface="宋体" panose="02010600030101010101" pitchFamily="2" charset="-122"/>
              </a:rPr>
              <a:t>使用hint干涉优化器，控制表的连接方式</a:t>
            </a:r>
            <a:endParaRPr lang="zh-CN" altLang="en-US" sz="1200" spc="150" dirty="0">
              <a:solidFill>
                <a:srgbClr val="000000">
                  <a:lumMod val="75000"/>
                  <a:lumOff val="25000"/>
                </a:srgbClr>
              </a:solidFill>
              <a:latin typeface="宋体" panose="02010600030101010101" pitchFamily="2" charset="-122"/>
              <a:ea typeface="宋体" panose="02010600030101010101" pitchFamily="2" charset="-122"/>
            </a:endParaRPr>
          </a:p>
          <a:p>
            <a:pPr marL="171450" indent="-171450">
              <a:lnSpc>
                <a:spcPct val="120000"/>
              </a:lnSpc>
              <a:buFont typeface="Wingdings" panose="05000000000000000000" charset="0"/>
              <a:buChar char="ü"/>
            </a:pPr>
            <a:r>
              <a:rPr lang="zh-CN" altLang="en-US" sz="1200" spc="150" dirty="0">
                <a:solidFill>
                  <a:srgbClr val="000000">
                    <a:lumMod val="75000"/>
                    <a:lumOff val="25000"/>
                  </a:srgbClr>
                </a:solidFill>
                <a:latin typeface="宋体" panose="02010600030101010101" pitchFamily="2" charset="-122"/>
                <a:ea typeface="宋体" panose="02010600030101010101" pitchFamily="2" charset="-122"/>
              </a:rPr>
              <a:t>对SQL进行等价改写，如使用CTE表减少表的访问</a:t>
            </a:r>
            <a:endParaRPr lang="zh-CN" altLang="en-US" sz="1200" spc="150" dirty="0">
              <a:solidFill>
                <a:srgbClr val="000000">
                  <a:lumMod val="75000"/>
                  <a:lumOff val="25000"/>
                </a:srgbClr>
              </a:solidFill>
              <a:latin typeface="宋体" panose="02010600030101010101" pitchFamily="2" charset="-122"/>
              <a:ea typeface="宋体" panose="02010600030101010101" pitchFamily="2" charset="-122"/>
            </a:endParaRPr>
          </a:p>
        </p:txBody>
      </p:sp>
      <p:grpSp>
        <p:nvGrpSpPr>
          <p:cNvPr id="6" name="组合 5"/>
          <p:cNvGrpSpPr/>
          <p:nvPr/>
        </p:nvGrpSpPr>
        <p:grpSpPr>
          <a:xfrm>
            <a:off x="6933418" y="876300"/>
            <a:ext cx="3864122" cy="5007323"/>
            <a:chOff x="12018" y="1380"/>
            <a:chExt cx="6085" cy="7886"/>
          </a:xfrm>
        </p:grpSpPr>
        <p:cxnSp>
          <p:nvCxnSpPr>
            <p:cNvPr id="13" name="直接连接符 12"/>
            <p:cNvCxnSpPr/>
            <p:nvPr>
              <p:custDataLst>
                <p:tags r:id="rId17"/>
              </p:custDataLst>
            </p:nvPr>
          </p:nvCxnSpPr>
          <p:spPr>
            <a:xfrm>
              <a:off x="12805" y="2781"/>
              <a:ext cx="4997" cy="0"/>
            </a:xfrm>
            <a:prstGeom prst="line">
              <a:avLst/>
            </a:prstGeom>
            <a:ln>
              <a:solidFill>
                <a:sysClr val="window" lastClr="FFFFFF">
                  <a:lumMod val="75000"/>
                </a:sysClr>
              </a:solidFill>
            </a:ln>
          </p:spPr>
          <p:style>
            <a:lnRef idx="1">
              <a:srgbClr val="1F74AD"/>
            </a:lnRef>
            <a:fillRef idx="0">
              <a:srgbClr val="1F74AD"/>
            </a:fillRef>
            <a:effectRef idx="0">
              <a:srgbClr val="1F74AD"/>
            </a:effectRef>
            <a:fontRef idx="minor">
              <a:srgbClr val="000000"/>
            </a:fontRef>
          </p:style>
        </p:cxnSp>
        <p:cxnSp>
          <p:nvCxnSpPr>
            <p:cNvPr id="16" name="直接连接符 15"/>
            <p:cNvCxnSpPr/>
            <p:nvPr>
              <p:custDataLst>
                <p:tags r:id="rId18"/>
              </p:custDataLst>
            </p:nvPr>
          </p:nvCxnSpPr>
          <p:spPr>
            <a:xfrm>
              <a:off x="12675" y="4326"/>
              <a:ext cx="5062" cy="0"/>
            </a:xfrm>
            <a:prstGeom prst="line">
              <a:avLst/>
            </a:prstGeom>
            <a:ln>
              <a:solidFill>
                <a:sysClr val="window" lastClr="FFFFFF">
                  <a:lumMod val="75000"/>
                </a:sysClr>
              </a:solidFill>
            </a:ln>
          </p:spPr>
          <p:style>
            <a:lnRef idx="1">
              <a:srgbClr val="1F74AD"/>
            </a:lnRef>
            <a:fillRef idx="0">
              <a:srgbClr val="1F74AD"/>
            </a:fillRef>
            <a:effectRef idx="0">
              <a:srgbClr val="1F74AD"/>
            </a:effectRef>
            <a:fontRef idx="minor">
              <a:srgbClr val="000000"/>
            </a:fontRef>
          </p:style>
        </p:cxnSp>
        <p:cxnSp>
          <p:nvCxnSpPr>
            <p:cNvPr id="17" name="直接连接符 16"/>
            <p:cNvCxnSpPr/>
            <p:nvPr>
              <p:custDataLst>
                <p:tags r:id="rId19"/>
              </p:custDataLst>
            </p:nvPr>
          </p:nvCxnSpPr>
          <p:spPr>
            <a:xfrm>
              <a:off x="12739" y="5886"/>
              <a:ext cx="4997" cy="0"/>
            </a:xfrm>
            <a:prstGeom prst="line">
              <a:avLst/>
            </a:prstGeom>
            <a:ln>
              <a:solidFill>
                <a:sysClr val="window" lastClr="FFFFFF">
                  <a:lumMod val="75000"/>
                </a:sysClr>
              </a:solidFill>
            </a:ln>
          </p:spPr>
          <p:style>
            <a:lnRef idx="1">
              <a:srgbClr val="1F74AD"/>
            </a:lnRef>
            <a:fillRef idx="0">
              <a:srgbClr val="1F74AD"/>
            </a:fillRef>
            <a:effectRef idx="0">
              <a:srgbClr val="1F74AD"/>
            </a:effectRef>
            <a:fontRef idx="minor">
              <a:srgbClr val="000000"/>
            </a:fontRef>
          </p:style>
        </p:cxnSp>
        <p:sp>
          <p:nvSpPr>
            <p:cNvPr id="11" name="文本框 10"/>
            <p:cNvSpPr txBox="1"/>
            <p:nvPr>
              <p:custDataLst>
                <p:tags r:id="rId20"/>
              </p:custDataLst>
            </p:nvPr>
          </p:nvSpPr>
          <p:spPr>
            <a:xfrm>
              <a:off x="12461" y="1548"/>
              <a:ext cx="1374" cy="824"/>
            </a:xfrm>
            <a:prstGeom prst="rect">
              <a:avLst/>
            </a:prstGeom>
            <a:noFill/>
          </p:spPr>
          <p:txBody>
            <a:bodyPr wrap="square" anchor="ctr">
              <a:normAutofit/>
            </a:bodyPr>
            <a:lstStyle/>
            <a:p>
              <a:pPr algn="r"/>
              <a:r>
                <a:rPr lang="en-US" sz="2800" b="1" dirty="0">
                  <a:solidFill>
                    <a:srgbClr val="000000">
                      <a:lumMod val="75000"/>
                      <a:lumOff val="25000"/>
                    </a:srgbClr>
                  </a:solidFill>
                  <a:latin typeface="宋体" panose="02010600030101010101" pitchFamily="2" charset="-122"/>
                  <a:ea typeface="宋体" panose="02010600030101010101" pitchFamily="2" charset="-122"/>
                </a:rPr>
                <a:t>2%</a:t>
              </a:r>
              <a:endParaRPr lang="en-US" sz="2800" b="1"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12" name="矩形 11"/>
            <p:cNvSpPr/>
            <p:nvPr>
              <p:custDataLst>
                <p:tags r:id="rId21"/>
              </p:custDataLst>
            </p:nvPr>
          </p:nvSpPr>
          <p:spPr>
            <a:xfrm>
              <a:off x="13876" y="1380"/>
              <a:ext cx="4227" cy="1159"/>
            </a:xfrm>
            <a:prstGeom prst="rect">
              <a:avLst/>
            </a:prstGeom>
          </p:spPr>
          <p:txBody>
            <a:bodyPr wrap="square" anchor="ctr">
              <a:noAutofit/>
            </a:bodyPr>
            <a:lstStyle/>
            <a:p>
              <a:pPr marL="285750" indent="-285750">
                <a:lnSpc>
                  <a:spcPct val="120000"/>
                </a:lnSpc>
                <a:buFont typeface="Wingdings" panose="05000000000000000000" charset="0"/>
                <a:buChar char="ü"/>
              </a:pPr>
              <a:r>
                <a:rPr lang="zh-CN" altLang="en-US" sz="1400" spc="150" dirty="0">
                  <a:solidFill>
                    <a:srgbClr val="000000">
                      <a:lumMod val="75000"/>
                      <a:lumOff val="25000"/>
                    </a:srgbClr>
                  </a:solidFill>
                  <a:latin typeface="宋体" panose="02010600030101010101" pitchFamily="2" charset="-122"/>
                  <a:ea typeface="宋体" panose="02010600030101010101" pitchFamily="2" charset="-122"/>
                </a:rPr>
                <a:t>修改业务逻辑</a:t>
              </a:r>
              <a:endParaRPr lang="zh-CN" altLang="en-US" sz="1400" spc="150" dirty="0">
                <a:solidFill>
                  <a:srgbClr val="000000">
                    <a:lumMod val="75000"/>
                    <a:lumOff val="25000"/>
                  </a:srgbClr>
                </a:solidFill>
                <a:latin typeface="宋体" panose="02010600030101010101" pitchFamily="2" charset="-122"/>
                <a:ea typeface="宋体" panose="02010600030101010101" pitchFamily="2" charset="-122"/>
              </a:endParaRPr>
            </a:p>
            <a:p>
              <a:pPr marL="285750" indent="-285750">
                <a:lnSpc>
                  <a:spcPct val="120000"/>
                </a:lnSpc>
                <a:buFont typeface="Wingdings" panose="05000000000000000000" charset="0"/>
                <a:buChar char="ü"/>
              </a:pPr>
              <a:r>
                <a:rPr lang="zh-CN" altLang="en-US" sz="1400" spc="150" dirty="0">
                  <a:solidFill>
                    <a:srgbClr val="000000">
                      <a:lumMod val="75000"/>
                      <a:lumOff val="25000"/>
                    </a:srgbClr>
                  </a:solidFill>
                  <a:latin typeface="宋体" panose="02010600030101010101" pitchFamily="2" charset="-122"/>
                  <a:ea typeface="宋体" panose="02010600030101010101" pitchFamily="2" charset="-122"/>
                </a:rPr>
                <a:t>改造业务谓词条件</a:t>
              </a:r>
              <a:endParaRPr lang="zh-CN" altLang="en-US" sz="1400" spc="150" dirty="0">
                <a:solidFill>
                  <a:srgbClr val="000000">
                    <a:lumMod val="75000"/>
                    <a:lumOff val="25000"/>
                  </a:srgbClr>
                </a:solidFill>
                <a:latin typeface="宋体" panose="02010600030101010101" pitchFamily="2" charset="-122"/>
                <a:ea typeface="宋体" panose="02010600030101010101" pitchFamily="2" charset="-122"/>
              </a:endParaRPr>
            </a:p>
            <a:p>
              <a:pPr marL="285750" indent="-285750">
                <a:lnSpc>
                  <a:spcPct val="120000"/>
                </a:lnSpc>
                <a:buFont typeface="Wingdings" panose="05000000000000000000" charset="0"/>
                <a:buChar char="ü"/>
              </a:pPr>
              <a:r>
                <a:rPr lang="zh-CN" altLang="en-US" sz="1400" spc="150" dirty="0">
                  <a:solidFill>
                    <a:srgbClr val="000000">
                      <a:lumMod val="75000"/>
                      <a:lumOff val="25000"/>
                    </a:srgbClr>
                  </a:solidFill>
                  <a:latin typeface="宋体" panose="02010600030101010101" pitchFamily="2" charset="-122"/>
                  <a:ea typeface="宋体" panose="02010600030101010101" pitchFamily="2" charset="-122"/>
                </a:rPr>
                <a:t>简化查询与修正事务大小</a:t>
              </a:r>
              <a:endParaRPr lang="zh-CN" altLang="en-US" sz="1400" spc="150"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18" name="椭圆 17"/>
            <p:cNvSpPr/>
            <p:nvPr>
              <p:custDataLst>
                <p:tags r:id="rId22"/>
              </p:custDataLst>
            </p:nvPr>
          </p:nvSpPr>
          <p:spPr>
            <a:xfrm rot="10800000" flipV="1">
              <a:off x="12018" y="2032"/>
              <a:ext cx="164" cy="164"/>
            </a:xfrm>
            <a:prstGeom prst="ellipse">
              <a:avLst/>
            </a:prstGeom>
            <a:solidFill>
              <a:schemeClr val="accent4"/>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endParaRPr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14" name="文本框 13"/>
            <p:cNvSpPr txBox="1"/>
            <p:nvPr>
              <p:custDataLst>
                <p:tags r:id="rId23"/>
              </p:custDataLst>
            </p:nvPr>
          </p:nvSpPr>
          <p:spPr>
            <a:xfrm>
              <a:off x="12461" y="3247"/>
              <a:ext cx="1374" cy="824"/>
            </a:xfrm>
            <a:prstGeom prst="rect">
              <a:avLst/>
            </a:prstGeom>
            <a:noFill/>
          </p:spPr>
          <p:txBody>
            <a:bodyPr wrap="square" anchor="ctr">
              <a:normAutofit/>
            </a:bodyPr>
            <a:lstStyle/>
            <a:p>
              <a:pPr algn="r"/>
              <a:r>
                <a:rPr lang="en-US" sz="2800" b="1" dirty="0">
                  <a:solidFill>
                    <a:srgbClr val="000000">
                      <a:lumMod val="75000"/>
                      <a:lumOff val="25000"/>
                    </a:srgbClr>
                  </a:solidFill>
                  <a:latin typeface="宋体" panose="02010600030101010101" pitchFamily="2" charset="-122"/>
                  <a:ea typeface="宋体" panose="02010600030101010101" pitchFamily="2" charset="-122"/>
                </a:rPr>
                <a:t>2%</a:t>
              </a:r>
              <a:endParaRPr lang="en-US" sz="2800" b="1"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15" name="矩形 14"/>
            <p:cNvSpPr/>
            <p:nvPr>
              <p:custDataLst>
                <p:tags r:id="rId24"/>
              </p:custDataLst>
            </p:nvPr>
          </p:nvSpPr>
          <p:spPr>
            <a:xfrm>
              <a:off x="13876" y="3080"/>
              <a:ext cx="4227" cy="1159"/>
            </a:xfrm>
            <a:prstGeom prst="rect">
              <a:avLst/>
            </a:prstGeom>
          </p:spPr>
          <p:txBody>
            <a:bodyPr wrap="square" anchor="ctr">
              <a:noAutofit/>
            </a:bodyPr>
            <a:lstStyle/>
            <a:p>
              <a:pPr marL="285750" indent="-285750" algn="l">
                <a:lnSpc>
                  <a:spcPct val="120000"/>
                </a:lnSpc>
                <a:buClrTx/>
                <a:buSzTx/>
                <a:buFont typeface="Wingdings" panose="05000000000000000000" charset="0"/>
                <a:buChar char="ü"/>
              </a:pPr>
              <a:r>
                <a:rPr lang="zh-CN" altLang="en-US" sz="1300" spc="150" dirty="0">
                  <a:solidFill>
                    <a:srgbClr val="000000">
                      <a:lumMod val="75000"/>
                      <a:lumOff val="25000"/>
                    </a:srgbClr>
                  </a:solidFill>
                  <a:latin typeface="宋体" panose="02010600030101010101" pitchFamily="2" charset="-122"/>
                  <a:ea typeface="宋体" panose="02010600030101010101" pitchFamily="2" charset="-122"/>
                </a:rPr>
                <a:t>优化并行查询</a:t>
              </a:r>
              <a:endParaRPr lang="zh-CN" altLang="en-US" sz="1300" spc="150" dirty="0">
                <a:solidFill>
                  <a:srgbClr val="000000">
                    <a:lumMod val="75000"/>
                    <a:lumOff val="25000"/>
                  </a:srgbClr>
                </a:solidFill>
                <a:latin typeface="宋体" panose="02010600030101010101" pitchFamily="2" charset="-122"/>
                <a:ea typeface="宋体" panose="02010600030101010101" pitchFamily="2" charset="-122"/>
              </a:endParaRPr>
            </a:p>
            <a:p>
              <a:pPr marL="285750" indent="-285750" algn="l">
                <a:lnSpc>
                  <a:spcPct val="120000"/>
                </a:lnSpc>
                <a:buClrTx/>
                <a:buSzTx/>
                <a:buFont typeface="Wingdings" panose="05000000000000000000" charset="0"/>
                <a:buChar char="ü"/>
              </a:pPr>
              <a:r>
                <a:rPr lang="zh-CN" altLang="en-US" sz="1300" spc="150" dirty="0">
                  <a:solidFill>
                    <a:srgbClr val="000000">
                      <a:lumMod val="75000"/>
                      <a:lumOff val="25000"/>
                    </a:srgbClr>
                  </a:solidFill>
                  <a:latin typeface="宋体" panose="02010600030101010101" pitchFamily="2" charset="-122"/>
                  <a:ea typeface="宋体" panose="02010600030101010101" pitchFamily="2" charset="-122"/>
                </a:rPr>
                <a:t>优化策略更全面</a:t>
              </a:r>
              <a:endParaRPr lang="zh-CN" altLang="en-US" sz="1300" spc="150" dirty="0">
                <a:solidFill>
                  <a:srgbClr val="000000">
                    <a:lumMod val="75000"/>
                    <a:lumOff val="25000"/>
                  </a:srgbClr>
                </a:solidFill>
                <a:latin typeface="宋体" panose="02010600030101010101" pitchFamily="2" charset="-122"/>
                <a:ea typeface="宋体" panose="02010600030101010101" pitchFamily="2" charset="-122"/>
              </a:endParaRPr>
            </a:p>
            <a:p>
              <a:pPr marL="285750" indent="-285750" algn="l">
                <a:lnSpc>
                  <a:spcPct val="120000"/>
                </a:lnSpc>
                <a:buClrTx/>
                <a:buSzTx/>
                <a:buFont typeface="Wingdings" panose="05000000000000000000" charset="0"/>
                <a:buChar char="ü"/>
              </a:pPr>
              <a:r>
                <a:rPr lang="zh-CN" altLang="en-US" sz="1300" spc="150" dirty="0">
                  <a:solidFill>
                    <a:srgbClr val="000000">
                      <a:lumMod val="75000"/>
                      <a:lumOff val="25000"/>
                    </a:srgbClr>
                  </a:solidFill>
                  <a:latin typeface="宋体" panose="02010600030101010101" pitchFamily="2" charset="-122"/>
                  <a:ea typeface="宋体" panose="02010600030101010101" pitchFamily="2" charset="-122"/>
                </a:rPr>
                <a:t>执行算法更合理</a:t>
              </a:r>
              <a:endParaRPr lang="zh-CN" altLang="en-US" sz="1300" spc="150" dirty="0">
                <a:solidFill>
                  <a:srgbClr val="000000">
                    <a:lumMod val="75000"/>
                    <a:lumOff val="25000"/>
                  </a:srgbClr>
                </a:solidFill>
                <a:latin typeface="宋体" panose="02010600030101010101" pitchFamily="2" charset="-122"/>
                <a:ea typeface="宋体" panose="02010600030101010101" pitchFamily="2" charset="-122"/>
              </a:endParaRPr>
            </a:p>
            <a:p>
              <a:pPr>
                <a:lnSpc>
                  <a:spcPct val="120000"/>
                </a:lnSpc>
              </a:pPr>
              <a:endParaRPr lang="zh-CN" altLang="en-US" sz="1100" spc="150"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19" name="椭圆 18"/>
            <p:cNvSpPr/>
            <p:nvPr>
              <p:custDataLst>
                <p:tags r:id="rId25"/>
              </p:custDataLst>
            </p:nvPr>
          </p:nvSpPr>
          <p:spPr>
            <a:xfrm rot="10800000" flipV="1">
              <a:off x="12018" y="3675"/>
              <a:ext cx="164" cy="164"/>
            </a:xfrm>
            <a:prstGeom prst="ellipse">
              <a:avLst/>
            </a:prstGeom>
            <a:solidFill>
              <a:schemeClr val="accent4"/>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endParaRPr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9" name="文本框 8"/>
            <p:cNvSpPr txBox="1"/>
            <p:nvPr>
              <p:custDataLst>
                <p:tags r:id="rId26"/>
              </p:custDataLst>
            </p:nvPr>
          </p:nvSpPr>
          <p:spPr>
            <a:xfrm>
              <a:off x="12461" y="4652"/>
              <a:ext cx="1374" cy="824"/>
            </a:xfrm>
            <a:prstGeom prst="rect">
              <a:avLst/>
            </a:prstGeom>
            <a:noFill/>
          </p:spPr>
          <p:txBody>
            <a:bodyPr wrap="square" anchor="ctr">
              <a:normAutofit/>
            </a:bodyPr>
            <a:lstStyle/>
            <a:p>
              <a:pPr algn="r"/>
              <a:r>
                <a:rPr lang="en-US" sz="2800" b="1" dirty="0">
                  <a:solidFill>
                    <a:srgbClr val="000000">
                      <a:lumMod val="75000"/>
                      <a:lumOff val="25000"/>
                    </a:srgbClr>
                  </a:solidFill>
                  <a:latin typeface="宋体" panose="02010600030101010101" pitchFamily="2" charset="-122"/>
                  <a:ea typeface="宋体" panose="02010600030101010101" pitchFamily="2" charset="-122"/>
                </a:rPr>
                <a:t>3%</a:t>
              </a:r>
              <a:endParaRPr lang="en-US" sz="2800" b="1"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10" name="矩形 9"/>
            <p:cNvSpPr/>
            <p:nvPr>
              <p:custDataLst>
                <p:tags r:id="rId27"/>
              </p:custDataLst>
            </p:nvPr>
          </p:nvSpPr>
          <p:spPr>
            <a:xfrm>
              <a:off x="13876" y="4485"/>
              <a:ext cx="4227" cy="1159"/>
            </a:xfrm>
            <a:prstGeom prst="rect">
              <a:avLst/>
            </a:prstGeom>
          </p:spPr>
          <p:txBody>
            <a:bodyPr wrap="square" anchor="ctr">
              <a:noAutofit/>
            </a:bodyPr>
            <a:lstStyle/>
            <a:p>
              <a:pPr marL="285750" indent="-285750" algn="l">
                <a:lnSpc>
                  <a:spcPct val="120000"/>
                </a:lnSpc>
                <a:buClrTx/>
                <a:buSzTx/>
                <a:buFont typeface="Wingdings" panose="05000000000000000000" charset="0"/>
                <a:buChar char="ü"/>
              </a:pPr>
              <a:r>
                <a:rPr lang="zh-CN" altLang="en-US" sz="1400" spc="150" dirty="0">
                  <a:solidFill>
                    <a:srgbClr val="000000">
                      <a:lumMod val="75000"/>
                      <a:lumOff val="25000"/>
                    </a:srgbClr>
                  </a:solidFill>
                  <a:latin typeface="宋体" panose="02010600030101010101" pitchFamily="2" charset="-122"/>
                  <a:ea typeface="宋体" panose="02010600030101010101" pitchFamily="2" charset="-122"/>
                </a:rPr>
                <a:t>研发配合检查效率</a:t>
              </a:r>
              <a:endParaRPr lang="zh-CN" altLang="en-US" sz="1400" spc="150" dirty="0">
                <a:solidFill>
                  <a:srgbClr val="000000">
                    <a:lumMod val="75000"/>
                    <a:lumOff val="25000"/>
                  </a:srgbClr>
                </a:solidFill>
                <a:latin typeface="宋体" panose="02010600030101010101" pitchFamily="2" charset="-122"/>
                <a:ea typeface="宋体" panose="02010600030101010101" pitchFamily="2" charset="-122"/>
              </a:endParaRPr>
            </a:p>
            <a:p>
              <a:pPr marL="285750" indent="-285750" algn="l">
                <a:lnSpc>
                  <a:spcPct val="120000"/>
                </a:lnSpc>
                <a:buClrTx/>
                <a:buSzTx/>
                <a:buFont typeface="Wingdings" panose="05000000000000000000" charset="0"/>
                <a:buChar char="ü"/>
              </a:pPr>
              <a:r>
                <a:rPr lang="zh-CN" altLang="en-US" sz="1400" spc="150" dirty="0">
                  <a:solidFill>
                    <a:srgbClr val="000000">
                      <a:lumMod val="75000"/>
                      <a:lumOff val="25000"/>
                    </a:srgbClr>
                  </a:solidFill>
                  <a:latin typeface="宋体" panose="02010600030101010101" pitchFamily="2" charset="-122"/>
                  <a:ea typeface="宋体" panose="02010600030101010101" pitchFamily="2" charset="-122"/>
                </a:rPr>
                <a:t>下推规则完善</a:t>
              </a:r>
              <a:endParaRPr lang="zh-CN" altLang="en-US" sz="1400" spc="150" dirty="0">
                <a:solidFill>
                  <a:srgbClr val="000000">
                    <a:lumMod val="75000"/>
                    <a:lumOff val="25000"/>
                  </a:srgbClr>
                </a:solidFill>
                <a:latin typeface="宋体" panose="02010600030101010101" pitchFamily="2" charset="-122"/>
                <a:ea typeface="宋体" panose="02010600030101010101" pitchFamily="2" charset="-122"/>
              </a:endParaRPr>
            </a:p>
            <a:p>
              <a:pPr marL="285750" indent="-285750" algn="l">
                <a:lnSpc>
                  <a:spcPct val="120000"/>
                </a:lnSpc>
                <a:buClrTx/>
                <a:buSzTx/>
                <a:buFont typeface="Wingdings" panose="05000000000000000000" charset="0"/>
                <a:buChar char="ü"/>
              </a:pPr>
              <a:r>
                <a:rPr lang="zh-CN" altLang="en-US" sz="1400" spc="150" dirty="0">
                  <a:solidFill>
                    <a:srgbClr val="000000">
                      <a:lumMod val="75000"/>
                      <a:lumOff val="25000"/>
                    </a:srgbClr>
                  </a:solidFill>
                  <a:latin typeface="宋体" panose="02010600030101010101" pitchFamily="2" charset="-122"/>
                  <a:ea typeface="宋体" panose="02010600030101010101" pitchFamily="2" charset="-122"/>
                </a:rPr>
                <a:t>聚合方式更合理</a:t>
              </a:r>
              <a:endParaRPr lang="zh-CN" altLang="en-US" sz="1400" spc="150"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20" name="椭圆 19"/>
            <p:cNvSpPr/>
            <p:nvPr>
              <p:custDataLst>
                <p:tags r:id="rId28"/>
              </p:custDataLst>
            </p:nvPr>
          </p:nvSpPr>
          <p:spPr>
            <a:xfrm rot="10800000" flipV="1">
              <a:off x="12018" y="5318"/>
              <a:ext cx="164" cy="164"/>
            </a:xfrm>
            <a:prstGeom prst="ellipse">
              <a:avLst/>
            </a:prstGeom>
            <a:solidFill>
              <a:schemeClr val="accent4"/>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endParaRPr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7" name="文本框 6"/>
            <p:cNvSpPr txBox="1"/>
            <p:nvPr>
              <p:custDataLst>
                <p:tags r:id="rId29"/>
              </p:custDataLst>
            </p:nvPr>
          </p:nvSpPr>
          <p:spPr>
            <a:xfrm>
              <a:off x="12461" y="6631"/>
              <a:ext cx="1374" cy="824"/>
            </a:xfrm>
            <a:prstGeom prst="rect">
              <a:avLst/>
            </a:prstGeom>
            <a:noFill/>
          </p:spPr>
          <p:txBody>
            <a:bodyPr wrap="square" anchor="ctr">
              <a:normAutofit/>
            </a:bodyPr>
            <a:lstStyle/>
            <a:p>
              <a:pPr algn="r"/>
              <a:r>
                <a:rPr lang="en-US" sz="2800" b="1" dirty="0">
                  <a:solidFill>
                    <a:srgbClr val="000000">
                      <a:lumMod val="75000"/>
                      <a:lumOff val="25000"/>
                    </a:srgbClr>
                  </a:solidFill>
                  <a:latin typeface="宋体" panose="02010600030101010101" pitchFamily="2" charset="-122"/>
                  <a:ea typeface="宋体" panose="02010600030101010101" pitchFamily="2" charset="-122"/>
                </a:rPr>
                <a:t>3%</a:t>
              </a:r>
              <a:endParaRPr lang="en-US" sz="2800" b="1"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5" name="椭圆 4"/>
            <p:cNvSpPr/>
            <p:nvPr>
              <p:custDataLst>
                <p:tags r:id="rId30"/>
              </p:custDataLst>
            </p:nvPr>
          </p:nvSpPr>
          <p:spPr>
            <a:xfrm rot="10800000" flipV="1">
              <a:off x="12018" y="6961"/>
              <a:ext cx="164" cy="164"/>
            </a:xfrm>
            <a:prstGeom prst="ellipse">
              <a:avLst/>
            </a:prstGeom>
            <a:solidFill>
              <a:schemeClr val="accent4"/>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endParaRPr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67" name="文本框 66"/>
            <p:cNvSpPr txBox="1"/>
            <p:nvPr>
              <p:custDataLst>
                <p:tags r:id="rId31"/>
              </p:custDataLst>
            </p:nvPr>
          </p:nvSpPr>
          <p:spPr>
            <a:xfrm>
              <a:off x="12461" y="8274"/>
              <a:ext cx="1374" cy="824"/>
            </a:xfrm>
            <a:prstGeom prst="rect">
              <a:avLst/>
            </a:prstGeom>
            <a:noFill/>
          </p:spPr>
          <p:txBody>
            <a:bodyPr wrap="square" anchor="ctr">
              <a:normAutofit fontScale="97500"/>
            </a:bodyPr>
            <a:lstStyle/>
            <a:p>
              <a:pPr algn="r"/>
              <a:r>
                <a:rPr lang="en-US" sz="2800" b="1" dirty="0">
                  <a:solidFill>
                    <a:srgbClr val="000000">
                      <a:lumMod val="75000"/>
                      <a:lumOff val="25000"/>
                    </a:srgbClr>
                  </a:solidFill>
                  <a:latin typeface="宋体" panose="02010600030101010101" pitchFamily="2" charset="-122"/>
                  <a:ea typeface="宋体" panose="02010600030101010101" pitchFamily="2" charset="-122"/>
                </a:rPr>
                <a:t>10%</a:t>
              </a:r>
              <a:endParaRPr lang="en-US" sz="2800" b="1"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68" name="矩形 67"/>
            <p:cNvSpPr/>
            <p:nvPr>
              <p:custDataLst>
                <p:tags r:id="rId32"/>
              </p:custDataLst>
            </p:nvPr>
          </p:nvSpPr>
          <p:spPr>
            <a:xfrm>
              <a:off x="13876" y="8107"/>
              <a:ext cx="4227" cy="1159"/>
            </a:xfrm>
            <a:prstGeom prst="rect">
              <a:avLst/>
            </a:prstGeom>
          </p:spPr>
          <p:txBody>
            <a:bodyPr wrap="square" anchor="ctr">
              <a:noAutofit/>
            </a:bodyPr>
            <a:lstStyle/>
            <a:p>
              <a:pPr marL="285750" indent="-285750">
                <a:lnSpc>
                  <a:spcPct val="120000"/>
                </a:lnSpc>
                <a:buFont typeface="Wingdings" panose="05000000000000000000" charset="0"/>
                <a:buChar char="ü"/>
              </a:pPr>
              <a:r>
                <a:rPr lang="zh-CN" altLang="en-US" sz="1300" spc="150" dirty="0">
                  <a:solidFill>
                    <a:srgbClr val="000000">
                      <a:lumMod val="75000"/>
                      <a:lumOff val="25000"/>
                    </a:srgbClr>
                  </a:solidFill>
                  <a:latin typeface="宋体" panose="02010600030101010101" pitchFamily="2" charset="-122"/>
                  <a:ea typeface="宋体" panose="02010600030101010101" pitchFamily="2" charset="-122"/>
                </a:rPr>
                <a:t>索引使用是否得当</a:t>
              </a:r>
              <a:endParaRPr lang="zh-CN" altLang="en-US" sz="1300" spc="150" dirty="0">
                <a:solidFill>
                  <a:srgbClr val="000000">
                    <a:lumMod val="75000"/>
                    <a:lumOff val="25000"/>
                  </a:srgbClr>
                </a:solidFill>
                <a:latin typeface="宋体" panose="02010600030101010101" pitchFamily="2" charset="-122"/>
                <a:ea typeface="宋体" panose="02010600030101010101" pitchFamily="2" charset="-122"/>
              </a:endParaRPr>
            </a:p>
            <a:p>
              <a:pPr marL="285750" indent="-285750">
                <a:lnSpc>
                  <a:spcPct val="120000"/>
                </a:lnSpc>
                <a:buFont typeface="Wingdings" panose="05000000000000000000" charset="0"/>
                <a:buChar char="ü"/>
              </a:pPr>
              <a:r>
                <a:rPr lang="zh-CN" altLang="en-US" sz="1300" spc="150" dirty="0">
                  <a:solidFill>
                    <a:srgbClr val="000000">
                      <a:lumMod val="75000"/>
                      <a:lumOff val="25000"/>
                    </a:srgbClr>
                  </a:solidFill>
                  <a:latin typeface="宋体" panose="02010600030101010101" pitchFamily="2" charset="-122"/>
                  <a:ea typeface="宋体" panose="02010600030101010101" pitchFamily="2" charset="-122"/>
                </a:rPr>
                <a:t>表设计是否合理</a:t>
              </a:r>
              <a:endParaRPr lang="zh-CN" altLang="en-US" sz="1300" spc="150" dirty="0">
                <a:solidFill>
                  <a:srgbClr val="000000">
                    <a:lumMod val="75000"/>
                    <a:lumOff val="25000"/>
                  </a:srgbClr>
                </a:solidFill>
                <a:latin typeface="宋体" panose="02010600030101010101" pitchFamily="2" charset="-122"/>
                <a:ea typeface="宋体" panose="02010600030101010101" pitchFamily="2" charset="-122"/>
              </a:endParaRPr>
            </a:p>
            <a:p>
              <a:pPr marL="285750" indent="-285750">
                <a:lnSpc>
                  <a:spcPct val="120000"/>
                </a:lnSpc>
                <a:buFont typeface="Wingdings" panose="05000000000000000000" charset="0"/>
                <a:buChar char="ü"/>
              </a:pPr>
              <a:r>
                <a:rPr lang="zh-CN" altLang="en-US" sz="1300" spc="150" dirty="0">
                  <a:solidFill>
                    <a:srgbClr val="000000">
                      <a:lumMod val="75000"/>
                      <a:lumOff val="25000"/>
                    </a:srgbClr>
                  </a:solidFill>
                  <a:latin typeface="宋体" panose="02010600030101010101" pitchFamily="2" charset="-122"/>
                  <a:ea typeface="宋体" panose="02010600030101010101" pitchFamily="2" charset="-122"/>
                </a:rPr>
                <a:t>检查执行计划是否合理</a:t>
              </a:r>
              <a:endParaRPr lang="zh-CN" altLang="en-US" sz="1300" spc="150" dirty="0">
                <a:solidFill>
                  <a:srgbClr val="000000">
                    <a:lumMod val="75000"/>
                    <a:lumOff val="25000"/>
                  </a:srgbClr>
                </a:solidFill>
                <a:latin typeface="宋体" panose="02010600030101010101" pitchFamily="2" charset="-122"/>
                <a:ea typeface="宋体" panose="02010600030101010101" pitchFamily="2" charset="-122"/>
              </a:endParaRPr>
            </a:p>
          </p:txBody>
        </p:sp>
        <p:sp>
          <p:nvSpPr>
            <p:cNvPr id="69" name="椭圆 68"/>
            <p:cNvSpPr/>
            <p:nvPr>
              <p:custDataLst>
                <p:tags r:id="rId33"/>
              </p:custDataLst>
            </p:nvPr>
          </p:nvSpPr>
          <p:spPr>
            <a:xfrm rot="10800000" flipV="1">
              <a:off x="12018" y="8604"/>
              <a:ext cx="164" cy="164"/>
            </a:xfrm>
            <a:prstGeom prst="ellipse">
              <a:avLst/>
            </a:prstGeom>
            <a:solidFill>
              <a:schemeClr val="accent4"/>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endParaRPr dirty="0">
                <a:solidFill>
                  <a:srgbClr val="000000">
                    <a:lumMod val="75000"/>
                    <a:lumOff val="25000"/>
                  </a:srgbClr>
                </a:solidFill>
                <a:latin typeface="宋体" panose="02010600030101010101" pitchFamily="2" charset="-122"/>
                <a:ea typeface="宋体" panose="02010600030101010101" pitchFamily="2" charset="-122"/>
              </a:endParaRPr>
            </a:p>
          </p:txBody>
        </p:sp>
        <p:cxnSp>
          <p:nvCxnSpPr>
            <p:cNvPr id="70" name="直接连接符 69"/>
            <p:cNvCxnSpPr/>
            <p:nvPr>
              <p:custDataLst>
                <p:tags r:id="rId34"/>
              </p:custDataLst>
            </p:nvPr>
          </p:nvCxnSpPr>
          <p:spPr>
            <a:xfrm>
              <a:off x="12739" y="7865"/>
              <a:ext cx="4997" cy="0"/>
            </a:xfrm>
            <a:prstGeom prst="line">
              <a:avLst/>
            </a:prstGeom>
            <a:ln>
              <a:solidFill>
                <a:sysClr val="window" lastClr="FFFFFF">
                  <a:lumMod val="75000"/>
                </a:sysClr>
              </a:solidFill>
            </a:ln>
          </p:spPr>
          <p:style>
            <a:lnRef idx="1">
              <a:srgbClr val="1F74AD"/>
            </a:lnRef>
            <a:fillRef idx="0">
              <a:srgbClr val="1F74AD"/>
            </a:fillRef>
            <a:effectRef idx="0">
              <a:srgbClr val="1F74AD"/>
            </a:effectRef>
            <a:fontRef idx="minor">
              <a:srgbClr val="000000"/>
            </a:fontRef>
          </p:style>
        </p:cxnSp>
      </p:grpSp>
      <p:sp>
        <p:nvSpPr>
          <p:cNvPr id="61" name="文本框 60"/>
          <p:cNvSpPr txBox="1"/>
          <p:nvPr/>
        </p:nvSpPr>
        <p:spPr>
          <a:xfrm>
            <a:off x="234558" y="1362926"/>
            <a:ext cx="2677404" cy="2399665"/>
          </a:xfrm>
          <a:prstGeom prst="rect">
            <a:avLst/>
          </a:prstGeom>
          <a:noFill/>
        </p:spPr>
        <p:txBody>
          <a:bodyPr wrap="square" rtlCol="0">
            <a:spAutoFit/>
          </a:bodyPr>
          <a:lstStyle/>
          <a:p>
            <a:pPr marL="285750" indent="-285750">
              <a:lnSpc>
                <a:spcPct val="150000"/>
              </a:lnSpc>
              <a:buFont typeface="Wingdings" panose="05000000000000000000" charset="0"/>
              <a:buChar char="Ø"/>
            </a:pPr>
            <a:r>
              <a:rPr sz="2000" b="1" dirty="0" err="1">
                <a:latin typeface="宋体" panose="02010600030101010101" pitchFamily="2" charset="-122"/>
                <a:ea typeface="宋体" panose="02010600030101010101" pitchFamily="2" charset="-122"/>
                <a:cs typeface="华文楷体" panose="02010600040101010101" pitchFamily="2" charset="-122"/>
                <a:sym typeface="+mn-ea"/>
              </a:rPr>
              <a:t>很多SQL效率可提升</a:t>
            </a:r>
            <a:r>
              <a:rPr sz="2000" b="1" dirty="0" err="1">
                <a:solidFill>
                  <a:srgbClr val="FF0000"/>
                </a:solidFill>
                <a:latin typeface="宋体" panose="02010600030101010101" pitchFamily="2" charset="-122"/>
                <a:ea typeface="宋体" panose="02010600030101010101" pitchFamily="2" charset="-122"/>
                <a:cs typeface="华文楷体" panose="02010600040101010101" pitchFamily="2" charset="-122"/>
                <a:sym typeface="+mn-ea"/>
              </a:rPr>
              <a:t>数倍</a:t>
            </a:r>
            <a:r>
              <a:rPr sz="2000" b="1" dirty="0" err="1">
                <a:latin typeface="宋体" panose="02010600030101010101" pitchFamily="2" charset="-122"/>
                <a:ea typeface="宋体" panose="02010600030101010101" pitchFamily="2" charset="-122"/>
                <a:cs typeface="华文楷体" panose="02010600040101010101" pitchFamily="2" charset="-122"/>
                <a:sym typeface="+mn-ea"/>
              </a:rPr>
              <a:t>甚至</a:t>
            </a:r>
            <a:r>
              <a:rPr sz="2000" b="1" dirty="0" err="1">
                <a:solidFill>
                  <a:srgbClr val="FF0000"/>
                </a:solidFill>
                <a:latin typeface="宋体" panose="02010600030101010101" pitchFamily="2" charset="-122"/>
                <a:ea typeface="宋体" panose="02010600030101010101" pitchFamily="2" charset="-122"/>
                <a:cs typeface="华文楷体" panose="02010600040101010101" pitchFamily="2" charset="-122"/>
                <a:sym typeface="+mn-ea"/>
              </a:rPr>
              <a:t>数十</a:t>
            </a:r>
            <a:r>
              <a:rPr lang="zh-CN" sz="2000" b="1" dirty="0">
                <a:solidFill>
                  <a:srgbClr val="FF0000"/>
                </a:solidFill>
                <a:latin typeface="宋体" panose="02010600030101010101" pitchFamily="2" charset="-122"/>
                <a:ea typeface="宋体" panose="02010600030101010101" pitchFamily="2" charset="-122"/>
                <a:cs typeface="华文楷体" panose="02010600040101010101" pitchFamily="2" charset="-122"/>
                <a:sym typeface="+mn-ea"/>
              </a:rPr>
              <a:t>万</a:t>
            </a:r>
            <a:r>
              <a:rPr sz="2000" b="1" dirty="0">
                <a:latin typeface="宋体" panose="02010600030101010101" pitchFamily="2" charset="-122"/>
                <a:ea typeface="宋体" panose="02010600030101010101" pitchFamily="2" charset="-122"/>
                <a:cs typeface="华文楷体" panose="02010600040101010101" pitchFamily="2" charset="-122"/>
                <a:sym typeface="+mn-ea"/>
              </a:rPr>
              <a:t>倍</a:t>
            </a:r>
            <a:endParaRPr sz="2000" b="1" dirty="0">
              <a:latin typeface="宋体" panose="02010600030101010101" pitchFamily="2" charset="-122"/>
              <a:ea typeface="宋体" panose="02010600030101010101" pitchFamily="2" charset="-122"/>
              <a:cs typeface="华文楷体" panose="02010600040101010101" pitchFamily="2" charset="-122"/>
              <a:sym typeface="+mn-ea"/>
            </a:endParaRPr>
          </a:p>
          <a:p>
            <a:pPr marL="285750" indent="-285750">
              <a:lnSpc>
                <a:spcPct val="150000"/>
              </a:lnSpc>
              <a:buFont typeface="Wingdings" panose="05000000000000000000" charset="0"/>
              <a:buChar char="Ø"/>
            </a:pPr>
            <a:endParaRPr sz="2000" b="1" dirty="0">
              <a:latin typeface="宋体" panose="02010600030101010101" pitchFamily="2" charset="-122"/>
              <a:ea typeface="宋体" panose="02010600030101010101" pitchFamily="2" charset="-122"/>
              <a:cs typeface="华文楷体" panose="02010600040101010101" pitchFamily="2" charset="-122"/>
              <a:sym typeface="+mn-ea"/>
            </a:endParaRPr>
          </a:p>
          <a:p>
            <a:pPr marL="285750" indent="-285750">
              <a:lnSpc>
                <a:spcPct val="150000"/>
              </a:lnSpc>
              <a:buFont typeface="Wingdings" panose="05000000000000000000" charset="0"/>
              <a:buChar char="Ø"/>
            </a:pPr>
            <a:r>
              <a:rPr lang="zh-CN" sz="2000" b="1" dirty="0">
                <a:latin typeface="宋体" panose="02010600030101010101" pitchFamily="2" charset="-122"/>
                <a:ea typeface="宋体" panose="02010600030101010101" pitchFamily="2" charset="-122"/>
                <a:cs typeface="华文楷体" panose="02010600040101010101" pitchFamily="2" charset="-122"/>
                <a:sym typeface="+mn-ea"/>
              </a:rPr>
              <a:t>出账时长满足要求，提前</a:t>
            </a:r>
            <a:r>
              <a:rPr lang="zh-CN" sz="2000" b="1" dirty="0">
                <a:solidFill>
                  <a:srgbClr val="FF0000"/>
                </a:solidFill>
                <a:latin typeface="宋体" panose="02010600030101010101" pitchFamily="2" charset="-122"/>
                <a:ea typeface="宋体" panose="02010600030101010101" pitchFamily="2" charset="-122"/>
                <a:cs typeface="华文楷体" panose="02010600040101010101" pitchFamily="2" charset="-122"/>
                <a:sym typeface="+mn-ea"/>
              </a:rPr>
              <a:t>半小时</a:t>
            </a:r>
            <a:endParaRPr lang="zh-CN" sz="2000" b="1" dirty="0">
              <a:solidFill>
                <a:srgbClr val="FF0000"/>
              </a:solidFill>
              <a:latin typeface="宋体" panose="02010600030101010101" pitchFamily="2" charset="-122"/>
              <a:ea typeface="宋体" panose="02010600030101010101" pitchFamily="2" charset="-122"/>
              <a:cs typeface="华文楷体" panose="02010600040101010101" pitchFamily="2"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03860" y="132080"/>
            <a:ext cx="9356725" cy="583565"/>
          </a:xfrm>
          <a:prstGeom prst="rect">
            <a:avLst/>
          </a:prstGeom>
          <a:noFill/>
        </p:spPr>
        <p:txBody>
          <a:bodyPr wrap="square" rtlCol="0" anchor="t">
            <a:spAutoFit/>
          </a:bodyPr>
          <a:lstStyle/>
          <a:p>
            <a:r>
              <a:rPr lang="zh-CN" altLang="en-US" sz="3200" b="1" dirty="0">
                <a:solidFill>
                  <a:schemeClr val="accent2"/>
                </a:solidFill>
                <a:latin typeface="宋体" panose="02010600030101010101" pitchFamily="2" charset="-122"/>
                <a:ea typeface="+mj-ea"/>
                <a:cs typeface="+mj-cs"/>
                <a:sym typeface="+mn-ea"/>
              </a:rPr>
              <a:t>建设成果</a:t>
            </a:r>
            <a:r>
              <a:rPr lang="zh-CN" altLang="en-US" sz="3200" b="1" dirty="0">
                <a:solidFill>
                  <a:schemeClr val="accent2"/>
                </a:solidFill>
                <a:latin typeface="宋体" panose="02010600030101010101" pitchFamily="2" charset="-122"/>
                <a:ea typeface="+mj-ea"/>
                <a:cs typeface="+mj-cs"/>
                <a:sym typeface="微软雅黑" panose="020B0503020204020204" charset="-122"/>
              </a:rPr>
              <a:t>：</a:t>
            </a:r>
            <a:r>
              <a:rPr lang="zh-CN" altLang="en-US" sz="3200" b="1" dirty="0">
                <a:solidFill>
                  <a:schemeClr val="accent2"/>
                </a:solidFill>
                <a:latin typeface="宋体" panose="02010600030101010101" pitchFamily="2" charset="-122"/>
                <a:ea typeface="+mj-ea"/>
                <a:cs typeface="+mj-cs"/>
                <a:sym typeface="+mn-ea"/>
              </a:rPr>
              <a:t>业务支撑系统全网政企业务成果</a:t>
            </a:r>
            <a:endParaRPr lang="zh-CN" altLang="en-US" sz="3200" b="1" dirty="0">
              <a:solidFill>
                <a:schemeClr val="accent2"/>
              </a:solidFill>
              <a:latin typeface="宋体" panose="02010600030101010101" pitchFamily="2" charset="-122"/>
              <a:ea typeface="+mj-ea"/>
              <a:cs typeface="+mj-cs"/>
              <a:sym typeface="+mn-ea"/>
            </a:endParaRPr>
          </a:p>
        </p:txBody>
      </p:sp>
      <p:sp>
        <p:nvSpPr>
          <p:cNvPr id="3" name="文本框 2"/>
          <p:cNvSpPr txBox="1"/>
          <p:nvPr/>
        </p:nvSpPr>
        <p:spPr>
          <a:xfrm>
            <a:off x="508635" y="844550"/>
            <a:ext cx="10654665" cy="506730"/>
          </a:xfrm>
          <a:prstGeom prst="rect">
            <a:avLst/>
          </a:prstGeom>
          <a:noFill/>
        </p:spPr>
        <p:txBody>
          <a:bodyPr wrap="square" rtlCol="0">
            <a:spAutoFit/>
          </a:bodyPr>
          <a:lstStyle/>
          <a:p>
            <a:pPr>
              <a:lnSpc>
                <a:spcPct val="150000"/>
              </a:lnSpc>
            </a:pPr>
            <a:r>
              <a:rPr lang="zh-CN" altLang="en-US" b="1" dirty="0">
                <a:solidFill>
                  <a:srgbClr val="FF0000"/>
                </a:solidFill>
                <a:latin typeface="宋体" panose="02010600030101010101" pitchFamily="2" charset="-122"/>
                <a:ea typeface="宋体" panose="02010600030101010101" pitchFamily="2" charset="-122"/>
                <a:sym typeface="+mn-ea"/>
              </a:rPr>
              <a:t>全部政企业务已经跑在国产数据库上，经受住多轮业务高峰考验。</a:t>
            </a:r>
            <a:endParaRPr lang="zh-CN" altLang="en-US" sz="1600" b="1" dirty="0">
              <a:solidFill>
                <a:srgbClr val="FF0000"/>
              </a:solidFill>
              <a:latin typeface="宋体" panose="02010600030101010101" pitchFamily="2" charset="-122"/>
              <a:ea typeface="宋体" panose="02010600030101010101" pitchFamily="2"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364014" y="2401837"/>
            <a:ext cx="6463030" cy="2401570"/>
          </a:xfrm>
          <a:prstGeom prst="rect">
            <a:avLst/>
          </a:prstGeom>
        </p:spPr>
      </p:pic>
      <p:sp>
        <p:nvSpPr>
          <p:cNvPr id="5" name="文本框 4"/>
          <p:cNvSpPr txBox="1"/>
          <p:nvPr/>
        </p:nvSpPr>
        <p:spPr>
          <a:xfrm>
            <a:off x="525780" y="1861185"/>
            <a:ext cx="1672590"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数据库部署</a:t>
            </a:r>
            <a:endParaRPr lang="zh-CN" altLang="en-US" b="1" dirty="0">
              <a:latin typeface="宋体" panose="02010600030101010101" pitchFamily="2" charset="-122"/>
              <a:ea typeface="宋体" panose="02010600030101010101" pitchFamily="2" charset="-122"/>
            </a:endParaRPr>
          </a:p>
        </p:txBody>
      </p:sp>
      <p:sp>
        <p:nvSpPr>
          <p:cNvPr id="6" name="矩形 5"/>
          <p:cNvSpPr/>
          <p:nvPr/>
        </p:nvSpPr>
        <p:spPr>
          <a:xfrm>
            <a:off x="6931660" y="1554747"/>
            <a:ext cx="4448810" cy="4561840"/>
          </a:xfrm>
          <a:prstGeom prst="rect">
            <a:avLst/>
          </a:prstGeom>
          <a:noFill/>
          <a:ln w="12700" cmpd="sng">
            <a:solidFill>
              <a:schemeClr val="bg1">
                <a:lumMod val="7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宋体" panose="02010600030101010101" pitchFamily="2" charset="-122"/>
            </a:endParaRPr>
          </a:p>
        </p:txBody>
      </p:sp>
      <p:sp>
        <p:nvSpPr>
          <p:cNvPr id="7" name="文本框 6"/>
          <p:cNvSpPr txBox="1"/>
          <p:nvPr/>
        </p:nvSpPr>
        <p:spPr>
          <a:xfrm>
            <a:off x="7308215" y="3175267"/>
            <a:ext cx="3791585" cy="427355"/>
          </a:xfrm>
          <a:prstGeom prst="rect">
            <a:avLst/>
          </a:prstGeom>
          <a:noFill/>
        </p:spPr>
        <p:txBody>
          <a:bodyPr wrap="square" rtlCol="0" anchor="t">
            <a:noAutofit/>
          </a:bodyPr>
          <a:lstStyle/>
          <a:p>
            <a:r>
              <a:rPr lang="zh-CN" sz="1600" dirty="0">
                <a:latin typeface="宋体" panose="02010600030101010101" pitchFamily="2" charset="-122"/>
                <a:ea typeface="宋体" panose="02010600030101010101" pitchFamily="2" charset="-122"/>
                <a:cs typeface="微软雅黑" panose="020B0503020204020204" charset="-122"/>
                <a:sym typeface="+mn-ea"/>
              </a:rPr>
              <a:t>业务覆盖某</a:t>
            </a:r>
            <a:r>
              <a:rPr lang="zh-CN" sz="1600" dirty="0">
                <a:latin typeface="宋体" panose="02010600030101010101" pitchFamily="2" charset="-122"/>
                <a:ea typeface="宋体" panose="02010600030101010101" pitchFamily="2" charset="-122"/>
                <a:cs typeface="微软雅黑" panose="020B0503020204020204" charset="-122"/>
                <a:sym typeface="+mn-ea"/>
              </a:rPr>
              <a:t>运营商全国31网省</a:t>
            </a:r>
            <a:r>
              <a:rPr lang="zh-CN" sz="1600" dirty="0">
                <a:latin typeface="宋体" panose="02010600030101010101" pitchFamily="2" charset="-122"/>
                <a:ea typeface="宋体" panose="02010600030101010101" pitchFamily="2" charset="-122"/>
                <a:cs typeface="微软雅黑" panose="020B0503020204020204" charset="-122"/>
                <a:sym typeface="+mn-ea"/>
              </a:rPr>
              <a:t>，40+平台</a:t>
            </a:r>
            <a:endParaRPr lang="zh-CN" sz="1600" dirty="0">
              <a:latin typeface="宋体" panose="02010600030101010101" pitchFamily="2" charset="-122"/>
              <a:ea typeface="宋体" panose="02010600030101010101" pitchFamily="2" charset="-122"/>
              <a:cs typeface="微软雅黑" panose="020B0503020204020204" charset="-122"/>
              <a:sym typeface="+mn-ea"/>
            </a:endParaRPr>
          </a:p>
        </p:txBody>
      </p:sp>
      <p:grpSp>
        <p:nvGrpSpPr>
          <p:cNvPr id="44" name="组合 67"/>
          <p:cNvGrpSpPr/>
          <p:nvPr/>
        </p:nvGrpSpPr>
        <p:grpSpPr bwMode="auto">
          <a:xfrm>
            <a:off x="7244398" y="2670915"/>
            <a:ext cx="565150" cy="566737"/>
            <a:chOff x="8558963" y="4988456"/>
            <a:chExt cx="792746" cy="797559"/>
          </a:xfrm>
        </p:grpSpPr>
        <p:sp>
          <p:nvSpPr>
            <p:cNvPr id="45" name="Oval 45"/>
            <p:cNvSpPr>
              <a:spLocks noChangeArrowheads="1"/>
            </p:cNvSpPr>
            <p:nvPr>
              <p:custDataLst>
                <p:tags r:id="rId4"/>
              </p:custDataLst>
            </p:nvPr>
          </p:nvSpPr>
          <p:spPr bwMode="auto">
            <a:xfrm>
              <a:off x="8558963" y="4988456"/>
              <a:ext cx="792746" cy="794145"/>
            </a:xfrm>
            <a:prstGeom prst="ellipse">
              <a:avLst/>
            </a:prstGeom>
            <a:solidFill>
              <a:srgbClr val="4F5A69"/>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latin typeface="宋体" panose="02010600030101010101" pitchFamily="2" charset="-122"/>
              </a:endParaRPr>
            </a:p>
          </p:txBody>
        </p:sp>
        <p:sp>
          <p:nvSpPr>
            <p:cNvPr id="46" name="Oval 89"/>
            <p:cNvSpPr>
              <a:spLocks noChangeArrowheads="1"/>
            </p:cNvSpPr>
            <p:nvPr>
              <p:custDataLst>
                <p:tags r:id="rId5"/>
              </p:custDataLst>
            </p:nvPr>
          </p:nvSpPr>
          <p:spPr bwMode="auto">
            <a:xfrm>
              <a:off x="8558963" y="4993268"/>
              <a:ext cx="792746" cy="792747"/>
            </a:xfrm>
            <a:prstGeom prst="ellipse">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latin typeface="宋体" panose="02010600030101010101" pitchFamily="2" charset="-122"/>
              </a:endParaRPr>
            </a:p>
          </p:txBody>
        </p:sp>
        <p:sp>
          <p:nvSpPr>
            <p:cNvPr id="47" name="Freeform 159"/>
            <p:cNvSpPr>
              <a:spLocks noEditPoints="1"/>
            </p:cNvSpPr>
            <p:nvPr>
              <p:custDataLst>
                <p:tags r:id="rId6"/>
              </p:custDataLst>
            </p:nvPr>
          </p:nvSpPr>
          <p:spPr bwMode="auto">
            <a:xfrm>
              <a:off x="8737925" y="5213557"/>
              <a:ext cx="436220" cy="370508"/>
            </a:xfrm>
            <a:custGeom>
              <a:avLst/>
              <a:gdLst>
                <a:gd name="T0" fmla="*/ 33047 w 132"/>
                <a:gd name="T1" fmla="*/ 0 h 112"/>
                <a:gd name="T2" fmla="*/ 0 w 132"/>
                <a:gd name="T3" fmla="*/ 294422 h 112"/>
                <a:gd name="T4" fmla="*/ 178454 w 132"/>
                <a:gd name="T5" fmla="*/ 327503 h 112"/>
                <a:gd name="T6" fmla="*/ 178454 w 132"/>
                <a:gd name="T7" fmla="*/ 344043 h 112"/>
                <a:gd name="T8" fmla="*/ 128883 w 132"/>
                <a:gd name="T9" fmla="*/ 357276 h 112"/>
                <a:gd name="T10" fmla="*/ 112360 w 132"/>
                <a:gd name="T11" fmla="*/ 363892 h 112"/>
                <a:gd name="T12" fmla="*/ 118969 w 132"/>
                <a:gd name="T13" fmla="*/ 370508 h 112"/>
                <a:gd name="T14" fmla="*/ 323860 w 132"/>
                <a:gd name="T15" fmla="*/ 363892 h 112"/>
                <a:gd name="T16" fmla="*/ 320556 w 132"/>
                <a:gd name="T17" fmla="*/ 357276 h 112"/>
                <a:gd name="T18" fmla="*/ 261071 w 132"/>
                <a:gd name="T19" fmla="*/ 340735 h 112"/>
                <a:gd name="T20" fmla="*/ 254462 w 132"/>
                <a:gd name="T21" fmla="*/ 327503 h 112"/>
                <a:gd name="T22" fmla="*/ 436220 w 132"/>
                <a:gd name="T23" fmla="*/ 294422 h 112"/>
                <a:gd name="T24" fmla="*/ 403173 w 132"/>
                <a:gd name="T25" fmla="*/ 0 h 112"/>
                <a:gd name="T26" fmla="*/ 353603 w 132"/>
                <a:gd name="T27" fmla="*/ 301038 h 112"/>
                <a:gd name="T28" fmla="*/ 363517 w 132"/>
                <a:gd name="T29" fmla="*/ 301038 h 112"/>
                <a:gd name="T30" fmla="*/ 393259 w 132"/>
                <a:gd name="T31" fmla="*/ 304346 h 112"/>
                <a:gd name="T32" fmla="*/ 373431 w 132"/>
                <a:gd name="T33" fmla="*/ 301038 h 112"/>
                <a:gd name="T34" fmla="*/ 393259 w 132"/>
                <a:gd name="T35" fmla="*/ 294422 h 112"/>
                <a:gd name="T36" fmla="*/ 393259 w 132"/>
                <a:gd name="T37" fmla="*/ 304346 h 112"/>
                <a:gd name="T38" fmla="*/ 396564 w 132"/>
                <a:gd name="T39" fmla="*/ 274573 h 112"/>
                <a:gd name="T40" fmla="*/ 29742 w 132"/>
                <a:gd name="T41" fmla="*/ 264649 h 112"/>
                <a:gd name="T42" fmla="*/ 39656 w 132"/>
                <a:gd name="T43" fmla="*/ 29773 h 112"/>
                <a:gd name="T44" fmla="*/ 406478 w 132"/>
                <a:gd name="T45" fmla="*/ 39697 h 112"/>
                <a:gd name="T46" fmla="*/ 313946 w 132"/>
                <a:gd name="T47" fmla="*/ 238184 h 112"/>
                <a:gd name="T48" fmla="*/ 128883 w 132"/>
                <a:gd name="T49" fmla="*/ 241492 h 112"/>
                <a:gd name="T50" fmla="*/ 122274 w 132"/>
                <a:gd name="T51" fmla="*/ 238184 h 112"/>
                <a:gd name="T52" fmla="*/ 128883 w 132"/>
                <a:gd name="T53" fmla="*/ 66162 h 112"/>
                <a:gd name="T54" fmla="*/ 132188 w 132"/>
                <a:gd name="T55" fmla="*/ 142249 h 112"/>
                <a:gd name="T56" fmla="*/ 138797 w 132"/>
                <a:gd name="T57" fmla="*/ 145557 h 112"/>
                <a:gd name="T58" fmla="*/ 132188 w 132"/>
                <a:gd name="T59" fmla="*/ 148865 h 112"/>
                <a:gd name="T60" fmla="*/ 161930 w 132"/>
                <a:gd name="T61" fmla="*/ 231568 h 112"/>
                <a:gd name="T62" fmla="*/ 158625 w 132"/>
                <a:gd name="T63" fmla="*/ 165405 h 112"/>
                <a:gd name="T64" fmla="*/ 181758 w 132"/>
                <a:gd name="T65" fmla="*/ 155481 h 112"/>
                <a:gd name="T66" fmla="*/ 188368 w 132"/>
                <a:gd name="T67" fmla="*/ 228259 h 112"/>
                <a:gd name="T68" fmla="*/ 214805 w 132"/>
                <a:gd name="T69" fmla="*/ 231568 h 112"/>
                <a:gd name="T70" fmla="*/ 211501 w 132"/>
                <a:gd name="T71" fmla="*/ 89319 h 112"/>
                <a:gd name="T72" fmla="*/ 234633 w 132"/>
                <a:gd name="T73" fmla="*/ 82703 h 112"/>
                <a:gd name="T74" fmla="*/ 241243 w 132"/>
                <a:gd name="T75" fmla="*/ 228259 h 112"/>
                <a:gd name="T76" fmla="*/ 267680 w 132"/>
                <a:gd name="T77" fmla="*/ 231568 h 112"/>
                <a:gd name="T78" fmla="*/ 264376 w 132"/>
                <a:gd name="T79" fmla="*/ 125708 h 112"/>
                <a:gd name="T80" fmla="*/ 287509 w 132"/>
                <a:gd name="T81" fmla="*/ 119092 h 112"/>
                <a:gd name="T82" fmla="*/ 294118 w 132"/>
                <a:gd name="T83" fmla="*/ 228259 h 112"/>
                <a:gd name="T84" fmla="*/ 307337 w 132"/>
                <a:gd name="T85" fmla="*/ 231568 h 1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2" h="112">
                  <a:moveTo>
                    <a:pt x="122" y="0"/>
                  </a:moveTo>
                  <a:cubicBezTo>
                    <a:pt x="10" y="0"/>
                    <a:pt x="10" y="0"/>
                    <a:pt x="10" y="0"/>
                  </a:cubicBezTo>
                  <a:cubicBezTo>
                    <a:pt x="4" y="0"/>
                    <a:pt x="0" y="5"/>
                    <a:pt x="0" y="10"/>
                  </a:cubicBezTo>
                  <a:cubicBezTo>
                    <a:pt x="0" y="89"/>
                    <a:pt x="0" y="89"/>
                    <a:pt x="0" y="89"/>
                  </a:cubicBezTo>
                  <a:cubicBezTo>
                    <a:pt x="0" y="95"/>
                    <a:pt x="4" y="99"/>
                    <a:pt x="10" y="99"/>
                  </a:cubicBezTo>
                  <a:cubicBezTo>
                    <a:pt x="54" y="99"/>
                    <a:pt x="54" y="99"/>
                    <a:pt x="54" y="99"/>
                  </a:cubicBezTo>
                  <a:cubicBezTo>
                    <a:pt x="54" y="101"/>
                    <a:pt x="54" y="101"/>
                    <a:pt x="54" y="101"/>
                  </a:cubicBezTo>
                  <a:cubicBezTo>
                    <a:pt x="54" y="101"/>
                    <a:pt x="54" y="103"/>
                    <a:pt x="54" y="104"/>
                  </a:cubicBezTo>
                  <a:cubicBezTo>
                    <a:pt x="43" y="108"/>
                    <a:pt x="43" y="108"/>
                    <a:pt x="43" y="108"/>
                  </a:cubicBezTo>
                  <a:cubicBezTo>
                    <a:pt x="42" y="108"/>
                    <a:pt x="40" y="108"/>
                    <a:pt x="39" y="108"/>
                  </a:cubicBezTo>
                  <a:cubicBezTo>
                    <a:pt x="36" y="108"/>
                    <a:pt x="36" y="108"/>
                    <a:pt x="36" y="108"/>
                  </a:cubicBezTo>
                  <a:cubicBezTo>
                    <a:pt x="35" y="108"/>
                    <a:pt x="34" y="109"/>
                    <a:pt x="34" y="110"/>
                  </a:cubicBezTo>
                  <a:cubicBezTo>
                    <a:pt x="34" y="110"/>
                    <a:pt x="34" y="110"/>
                    <a:pt x="34" y="110"/>
                  </a:cubicBezTo>
                  <a:cubicBezTo>
                    <a:pt x="34" y="111"/>
                    <a:pt x="35" y="112"/>
                    <a:pt x="36" y="112"/>
                  </a:cubicBezTo>
                  <a:cubicBezTo>
                    <a:pt x="96" y="112"/>
                    <a:pt x="96" y="112"/>
                    <a:pt x="96" y="112"/>
                  </a:cubicBezTo>
                  <a:cubicBezTo>
                    <a:pt x="97" y="112"/>
                    <a:pt x="98" y="111"/>
                    <a:pt x="98" y="110"/>
                  </a:cubicBezTo>
                  <a:cubicBezTo>
                    <a:pt x="98" y="110"/>
                    <a:pt x="98" y="110"/>
                    <a:pt x="98" y="110"/>
                  </a:cubicBezTo>
                  <a:cubicBezTo>
                    <a:pt x="98" y="109"/>
                    <a:pt x="97" y="108"/>
                    <a:pt x="97" y="108"/>
                  </a:cubicBezTo>
                  <a:cubicBezTo>
                    <a:pt x="96" y="108"/>
                    <a:pt x="95" y="108"/>
                    <a:pt x="94" y="108"/>
                  </a:cubicBezTo>
                  <a:cubicBezTo>
                    <a:pt x="79" y="103"/>
                    <a:pt x="79" y="103"/>
                    <a:pt x="79" y="103"/>
                  </a:cubicBezTo>
                  <a:cubicBezTo>
                    <a:pt x="78" y="102"/>
                    <a:pt x="77" y="101"/>
                    <a:pt x="77" y="101"/>
                  </a:cubicBezTo>
                  <a:cubicBezTo>
                    <a:pt x="77" y="99"/>
                    <a:pt x="77" y="99"/>
                    <a:pt x="77" y="99"/>
                  </a:cubicBezTo>
                  <a:cubicBezTo>
                    <a:pt x="122" y="99"/>
                    <a:pt x="122" y="99"/>
                    <a:pt x="122" y="99"/>
                  </a:cubicBezTo>
                  <a:cubicBezTo>
                    <a:pt x="128" y="99"/>
                    <a:pt x="132" y="95"/>
                    <a:pt x="132" y="89"/>
                  </a:cubicBezTo>
                  <a:cubicBezTo>
                    <a:pt x="132" y="10"/>
                    <a:pt x="132" y="10"/>
                    <a:pt x="132" y="10"/>
                  </a:cubicBezTo>
                  <a:cubicBezTo>
                    <a:pt x="132" y="5"/>
                    <a:pt x="128" y="0"/>
                    <a:pt x="122" y="0"/>
                  </a:cubicBezTo>
                  <a:close/>
                  <a:moveTo>
                    <a:pt x="108" y="92"/>
                  </a:moveTo>
                  <a:cubicBezTo>
                    <a:pt x="108" y="92"/>
                    <a:pt x="107" y="91"/>
                    <a:pt x="107" y="91"/>
                  </a:cubicBezTo>
                  <a:cubicBezTo>
                    <a:pt x="107" y="90"/>
                    <a:pt x="108" y="89"/>
                    <a:pt x="108" y="89"/>
                  </a:cubicBezTo>
                  <a:cubicBezTo>
                    <a:pt x="109" y="89"/>
                    <a:pt x="110" y="90"/>
                    <a:pt x="110" y="91"/>
                  </a:cubicBezTo>
                  <a:cubicBezTo>
                    <a:pt x="110" y="91"/>
                    <a:pt x="109" y="92"/>
                    <a:pt x="108" y="92"/>
                  </a:cubicBezTo>
                  <a:close/>
                  <a:moveTo>
                    <a:pt x="119" y="92"/>
                  </a:moveTo>
                  <a:cubicBezTo>
                    <a:pt x="115" y="92"/>
                    <a:pt x="115" y="92"/>
                    <a:pt x="115" y="92"/>
                  </a:cubicBezTo>
                  <a:cubicBezTo>
                    <a:pt x="114" y="92"/>
                    <a:pt x="113" y="91"/>
                    <a:pt x="113" y="91"/>
                  </a:cubicBezTo>
                  <a:cubicBezTo>
                    <a:pt x="113" y="90"/>
                    <a:pt x="114" y="89"/>
                    <a:pt x="115" y="89"/>
                  </a:cubicBezTo>
                  <a:cubicBezTo>
                    <a:pt x="119" y="89"/>
                    <a:pt x="119" y="89"/>
                    <a:pt x="119" y="89"/>
                  </a:cubicBezTo>
                  <a:cubicBezTo>
                    <a:pt x="121" y="89"/>
                    <a:pt x="122" y="90"/>
                    <a:pt x="122" y="91"/>
                  </a:cubicBezTo>
                  <a:cubicBezTo>
                    <a:pt x="122" y="91"/>
                    <a:pt x="121" y="92"/>
                    <a:pt x="119" y="92"/>
                  </a:cubicBezTo>
                  <a:close/>
                  <a:moveTo>
                    <a:pt x="123" y="80"/>
                  </a:moveTo>
                  <a:cubicBezTo>
                    <a:pt x="123" y="82"/>
                    <a:pt x="121" y="83"/>
                    <a:pt x="120" y="83"/>
                  </a:cubicBezTo>
                  <a:cubicBezTo>
                    <a:pt x="12" y="83"/>
                    <a:pt x="12" y="83"/>
                    <a:pt x="12" y="83"/>
                  </a:cubicBezTo>
                  <a:cubicBezTo>
                    <a:pt x="10" y="83"/>
                    <a:pt x="9" y="82"/>
                    <a:pt x="9" y="80"/>
                  </a:cubicBezTo>
                  <a:cubicBezTo>
                    <a:pt x="9" y="12"/>
                    <a:pt x="9" y="12"/>
                    <a:pt x="9" y="12"/>
                  </a:cubicBezTo>
                  <a:cubicBezTo>
                    <a:pt x="9" y="11"/>
                    <a:pt x="10" y="9"/>
                    <a:pt x="12" y="9"/>
                  </a:cubicBezTo>
                  <a:cubicBezTo>
                    <a:pt x="120" y="9"/>
                    <a:pt x="120" y="9"/>
                    <a:pt x="120" y="9"/>
                  </a:cubicBezTo>
                  <a:cubicBezTo>
                    <a:pt x="121" y="9"/>
                    <a:pt x="123" y="11"/>
                    <a:pt x="123" y="12"/>
                  </a:cubicBezTo>
                  <a:lnTo>
                    <a:pt x="123" y="80"/>
                  </a:lnTo>
                  <a:close/>
                  <a:moveTo>
                    <a:pt x="95" y="72"/>
                  </a:moveTo>
                  <a:cubicBezTo>
                    <a:pt x="95" y="72"/>
                    <a:pt x="94" y="73"/>
                    <a:pt x="93" y="73"/>
                  </a:cubicBezTo>
                  <a:cubicBezTo>
                    <a:pt x="39" y="73"/>
                    <a:pt x="39" y="73"/>
                    <a:pt x="39" y="73"/>
                  </a:cubicBezTo>
                  <a:cubicBezTo>
                    <a:pt x="38" y="73"/>
                    <a:pt x="38" y="73"/>
                    <a:pt x="37" y="73"/>
                  </a:cubicBezTo>
                  <a:cubicBezTo>
                    <a:pt x="37" y="72"/>
                    <a:pt x="37" y="72"/>
                    <a:pt x="37" y="72"/>
                  </a:cubicBezTo>
                  <a:cubicBezTo>
                    <a:pt x="37" y="22"/>
                    <a:pt x="37" y="22"/>
                    <a:pt x="37" y="22"/>
                  </a:cubicBezTo>
                  <a:cubicBezTo>
                    <a:pt x="37" y="21"/>
                    <a:pt x="38" y="20"/>
                    <a:pt x="39" y="20"/>
                  </a:cubicBezTo>
                  <a:cubicBezTo>
                    <a:pt x="39" y="20"/>
                    <a:pt x="40" y="21"/>
                    <a:pt x="40" y="22"/>
                  </a:cubicBezTo>
                  <a:cubicBezTo>
                    <a:pt x="40" y="43"/>
                    <a:pt x="40" y="43"/>
                    <a:pt x="40" y="43"/>
                  </a:cubicBezTo>
                  <a:cubicBezTo>
                    <a:pt x="42" y="43"/>
                    <a:pt x="42" y="43"/>
                    <a:pt x="42" y="43"/>
                  </a:cubicBezTo>
                  <a:cubicBezTo>
                    <a:pt x="42" y="43"/>
                    <a:pt x="42" y="43"/>
                    <a:pt x="42" y="44"/>
                  </a:cubicBezTo>
                  <a:cubicBezTo>
                    <a:pt x="42" y="45"/>
                    <a:pt x="42" y="45"/>
                    <a:pt x="42" y="45"/>
                  </a:cubicBezTo>
                  <a:cubicBezTo>
                    <a:pt x="40" y="45"/>
                    <a:pt x="40" y="45"/>
                    <a:pt x="40" y="45"/>
                  </a:cubicBezTo>
                  <a:cubicBezTo>
                    <a:pt x="40" y="70"/>
                    <a:pt x="40" y="70"/>
                    <a:pt x="40" y="70"/>
                  </a:cubicBezTo>
                  <a:cubicBezTo>
                    <a:pt x="49" y="70"/>
                    <a:pt x="49" y="70"/>
                    <a:pt x="49" y="70"/>
                  </a:cubicBezTo>
                  <a:cubicBezTo>
                    <a:pt x="49" y="70"/>
                    <a:pt x="48" y="69"/>
                    <a:pt x="48" y="69"/>
                  </a:cubicBezTo>
                  <a:cubicBezTo>
                    <a:pt x="48" y="50"/>
                    <a:pt x="48" y="50"/>
                    <a:pt x="48" y="50"/>
                  </a:cubicBezTo>
                  <a:cubicBezTo>
                    <a:pt x="48" y="48"/>
                    <a:pt x="50" y="47"/>
                    <a:pt x="51" y="47"/>
                  </a:cubicBezTo>
                  <a:cubicBezTo>
                    <a:pt x="55" y="47"/>
                    <a:pt x="55" y="47"/>
                    <a:pt x="55" y="47"/>
                  </a:cubicBezTo>
                  <a:cubicBezTo>
                    <a:pt x="56" y="47"/>
                    <a:pt x="57" y="48"/>
                    <a:pt x="57" y="50"/>
                  </a:cubicBezTo>
                  <a:cubicBezTo>
                    <a:pt x="57" y="69"/>
                    <a:pt x="57" y="69"/>
                    <a:pt x="57" y="69"/>
                  </a:cubicBezTo>
                  <a:cubicBezTo>
                    <a:pt x="57" y="69"/>
                    <a:pt x="57" y="70"/>
                    <a:pt x="57" y="70"/>
                  </a:cubicBezTo>
                  <a:cubicBezTo>
                    <a:pt x="65" y="70"/>
                    <a:pt x="65" y="70"/>
                    <a:pt x="65" y="70"/>
                  </a:cubicBezTo>
                  <a:cubicBezTo>
                    <a:pt x="64" y="70"/>
                    <a:pt x="64" y="69"/>
                    <a:pt x="64" y="69"/>
                  </a:cubicBezTo>
                  <a:cubicBezTo>
                    <a:pt x="64" y="27"/>
                    <a:pt x="64" y="27"/>
                    <a:pt x="64" y="27"/>
                  </a:cubicBezTo>
                  <a:cubicBezTo>
                    <a:pt x="64" y="26"/>
                    <a:pt x="65" y="25"/>
                    <a:pt x="67" y="25"/>
                  </a:cubicBezTo>
                  <a:cubicBezTo>
                    <a:pt x="71" y="25"/>
                    <a:pt x="71" y="25"/>
                    <a:pt x="71" y="25"/>
                  </a:cubicBezTo>
                  <a:cubicBezTo>
                    <a:pt x="72" y="25"/>
                    <a:pt x="73" y="26"/>
                    <a:pt x="73" y="27"/>
                  </a:cubicBezTo>
                  <a:cubicBezTo>
                    <a:pt x="73" y="69"/>
                    <a:pt x="73" y="69"/>
                    <a:pt x="73" y="69"/>
                  </a:cubicBezTo>
                  <a:cubicBezTo>
                    <a:pt x="73" y="69"/>
                    <a:pt x="73" y="70"/>
                    <a:pt x="73" y="70"/>
                  </a:cubicBezTo>
                  <a:cubicBezTo>
                    <a:pt x="81" y="70"/>
                    <a:pt x="81" y="70"/>
                    <a:pt x="81" y="70"/>
                  </a:cubicBezTo>
                  <a:cubicBezTo>
                    <a:pt x="80" y="70"/>
                    <a:pt x="80" y="69"/>
                    <a:pt x="80" y="69"/>
                  </a:cubicBezTo>
                  <a:cubicBezTo>
                    <a:pt x="80" y="38"/>
                    <a:pt x="80" y="38"/>
                    <a:pt x="80" y="38"/>
                  </a:cubicBezTo>
                  <a:cubicBezTo>
                    <a:pt x="80" y="37"/>
                    <a:pt x="81" y="36"/>
                    <a:pt x="83" y="36"/>
                  </a:cubicBezTo>
                  <a:cubicBezTo>
                    <a:pt x="87" y="36"/>
                    <a:pt x="87" y="36"/>
                    <a:pt x="87" y="36"/>
                  </a:cubicBezTo>
                  <a:cubicBezTo>
                    <a:pt x="88" y="36"/>
                    <a:pt x="89" y="37"/>
                    <a:pt x="89" y="38"/>
                  </a:cubicBezTo>
                  <a:cubicBezTo>
                    <a:pt x="89" y="69"/>
                    <a:pt x="89" y="69"/>
                    <a:pt x="89" y="69"/>
                  </a:cubicBezTo>
                  <a:cubicBezTo>
                    <a:pt x="89" y="69"/>
                    <a:pt x="89" y="70"/>
                    <a:pt x="89" y="70"/>
                  </a:cubicBezTo>
                  <a:cubicBezTo>
                    <a:pt x="93" y="70"/>
                    <a:pt x="93" y="70"/>
                    <a:pt x="93" y="70"/>
                  </a:cubicBezTo>
                  <a:cubicBezTo>
                    <a:pt x="94" y="70"/>
                    <a:pt x="95" y="71"/>
                    <a:pt x="95" y="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宋体" panose="02010600030101010101" pitchFamily="2" charset="-122"/>
                <a:ea typeface="宋体" panose="02010600030101010101" pitchFamily="2" charset="-122"/>
              </a:endParaRPr>
            </a:p>
          </p:txBody>
        </p:sp>
      </p:grpSp>
      <p:sp>
        <p:nvSpPr>
          <p:cNvPr id="12" name="文本框 11"/>
          <p:cNvSpPr txBox="1"/>
          <p:nvPr/>
        </p:nvSpPr>
        <p:spPr>
          <a:xfrm>
            <a:off x="8082280" y="2647582"/>
            <a:ext cx="2623820" cy="461645"/>
          </a:xfrm>
          <a:prstGeom prst="rect">
            <a:avLst/>
          </a:prstGeom>
          <a:noFill/>
        </p:spPr>
        <p:txBody>
          <a:bodyPr wrap="square" rtlCol="0">
            <a:noAutofit/>
          </a:bodyPr>
          <a:lstStyle/>
          <a:p>
            <a:r>
              <a:rPr lang="zh-CN" altLang="en-US" sz="3200" b="1" dirty="0">
                <a:solidFill>
                  <a:srgbClr val="FF0000"/>
                </a:solidFill>
                <a:latin typeface="宋体" panose="02010600030101010101" pitchFamily="2" charset="-122"/>
                <a:ea typeface="宋体" panose="02010600030101010101" pitchFamily="2" charset="-122"/>
              </a:rPr>
              <a:t>上</a:t>
            </a:r>
            <a:r>
              <a:rPr lang="zh-CN" altLang="en-US" sz="3200" b="1" dirty="0">
                <a:solidFill>
                  <a:srgbClr val="FF0000"/>
                </a:solidFill>
                <a:latin typeface="宋体" panose="02010600030101010101" pitchFamily="2" charset="-122"/>
                <a:ea typeface="宋体" panose="02010600030101010101" pitchFamily="2" charset="-122"/>
                <a:cs typeface="宋体" panose="02010600030101010101" pitchFamily="2" charset="-122"/>
              </a:rPr>
              <a:t>亿</a:t>
            </a:r>
            <a:r>
              <a:rPr lang="zh-CN" altLang="en-US" b="1" dirty="0">
                <a:solidFill>
                  <a:schemeClr val="tx1"/>
                </a:solidFill>
                <a:latin typeface="宋体" panose="02010600030101010101" pitchFamily="2" charset="-122"/>
                <a:ea typeface="宋体" panose="02010600030101010101" pitchFamily="2" charset="-122"/>
              </a:rPr>
              <a:t>用户</a:t>
            </a:r>
            <a:endParaRPr lang="zh-CN" altLang="en-US" b="1" dirty="0">
              <a:solidFill>
                <a:schemeClr val="tx1"/>
              </a:solidFill>
              <a:latin typeface="宋体" panose="02010600030101010101" pitchFamily="2" charset="-122"/>
              <a:ea typeface="宋体" panose="02010600030101010101" pitchFamily="2" charset="-122"/>
            </a:endParaRPr>
          </a:p>
        </p:txBody>
      </p:sp>
      <p:grpSp>
        <p:nvGrpSpPr>
          <p:cNvPr id="13" name="组合 67"/>
          <p:cNvGrpSpPr/>
          <p:nvPr/>
        </p:nvGrpSpPr>
        <p:grpSpPr bwMode="auto">
          <a:xfrm>
            <a:off x="7252018" y="3808835"/>
            <a:ext cx="565150" cy="566737"/>
            <a:chOff x="8558963" y="4988456"/>
            <a:chExt cx="792746" cy="797559"/>
          </a:xfrm>
        </p:grpSpPr>
        <p:sp>
          <p:nvSpPr>
            <p:cNvPr id="14" name="Oval 45"/>
            <p:cNvSpPr>
              <a:spLocks noChangeArrowheads="1"/>
            </p:cNvSpPr>
            <p:nvPr>
              <p:custDataLst>
                <p:tags r:id="rId7"/>
              </p:custDataLst>
            </p:nvPr>
          </p:nvSpPr>
          <p:spPr bwMode="auto">
            <a:xfrm>
              <a:off x="8558963" y="4988456"/>
              <a:ext cx="792746" cy="794145"/>
            </a:xfrm>
            <a:prstGeom prst="ellipse">
              <a:avLst/>
            </a:prstGeom>
            <a:solidFill>
              <a:srgbClr val="4F5A69"/>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latin typeface="宋体" panose="02010600030101010101" pitchFamily="2" charset="-122"/>
              </a:endParaRPr>
            </a:p>
          </p:txBody>
        </p:sp>
        <p:sp>
          <p:nvSpPr>
            <p:cNvPr id="15" name="Oval 89"/>
            <p:cNvSpPr>
              <a:spLocks noChangeArrowheads="1"/>
            </p:cNvSpPr>
            <p:nvPr>
              <p:custDataLst>
                <p:tags r:id="rId8"/>
              </p:custDataLst>
            </p:nvPr>
          </p:nvSpPr>
          <p:spPr bwMode="auto">
            <a:xfrm>
              <a:off x="8558963" y="4993268"/>
              <a:ext cx="792746" cy="792747"/>
            </a:xfrm>
            <a:prstGeom prst="ellipse">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latin typeface="宋体" panose="02010600030101010101" pitchFamily="2" charset="-122"/>
              </a:endParaRPr>
            </a:p>
          </p:txBody>
        </p:sp>
      </p:grpSp>
      <p:sp>
        <p:nvSpPr>
          <p:cNvPr id="17" name="文本框 16"/>
          <p:cNvSpPr txBox="1"/>
          <p:nvPr>
            <p:custDataLst>
              <p:tags r:id="rId9"/>
            </p:custDataLst>
          </p:nvPr>
        </p:nvSpPr>
        <p:spPr>
          <a:xfrm>
            <a:off x="8082280" y="3740417"/>
            <a:ext cx="2623820" cy="605790"/>
          </a:xfrm>
          <a:prstGeom prst="rect">
            <a:avLst/>
          </a:prstGeom>
          <a:noFill/>
        </p:spPr>
        <p:txBody>
          <a:bodyPr wrap="square" rtlCol="0">
            <a:noAutofit/>
          </a:bodyPr>
          <a:lstStyle/>
          <a:p>
            <a:r>
              <a:rPr lang="zh-CN" altLang="en-US" sz="3200" b="1" dirty="0">
                <a:solidFill>
                  <a:srgbClr val="FF0000"/>
                </a:solidFill>
                <a:latin typeface="宋体" panose="02010600030101010101" pitchFamily="2" charset="-122"/>
                <a:ea typeface="宋体" panose="02010600030101010101" pitchFamily="2" charset="-122"/>
              </a:rPr>
              <a:t>132</a:t>
            </a:r>
            <a:r>
              <a:rPr lang="en-US" altLang="zh-CN" b="1" dirty="0">
                <a:solidFill>
                  <a:srgbClr val="FF0000"/>
                </a:solidFill>
                <a:latin typeface="宋体" panose="02010600030101010101" pitchFamily="2" charset="-122"/>
                <a:ea typeface="宋体" panose="02010600030101010101" pitchFamily="2" charset="-122"/>
                <a:cs typeface="微软雅黑" panose="020B0503020204020204" charset="-122"/>
              </a:rPr>
              <a:t>+</a:t>
            </a:r>
            <a:r>
              <a:rPr lang="zh-CN" altLang="en-US" b="1" dirty="0">
                <a:solidFill>
                  <a:schemeClr val="tx1"/>
                </a:solidFill>
                <a:latin typeface="宋体" panose="02010600030101010101" pitchFamily="2" charset="-122"/>
                <a:ea typeface="宋体" panose="02010600030101010101" pitchFamily="2" charset="-122"/>
                <a:cs typeface="微软雅黑" panose="020B0503020204020204" charset="-122"/>
              </a:rPr>
              <a:t>套</a:t>
            </a:r>
            <a:endParaRPr lang="zh-CN" altLang="en-US" b="1" dirty="0">
              <a:solidFill>
                <a:schemeClr val="tx1"/>
              </a:solidFill>
              <a:latin typeface="宋体" panose="02010600030101010101" pitchFamily="2" charset="-122"/>
              <a:ea typeface="宋体" panose="02010600030101010101" pitchFamily="2" charset="-122"/>
              <a:cs typeface="微软雅黑" panose="020B0503020204020204" charset="-122"/>
            </a:endParaRPr>
          </a:p>
        </p:txBody>
      </p:sp>
      <p:sp>
        <p:nvSpPr>
          <p:cNvPr id="24" name="文本框 23"/>
          <p:cNvSpPr txBox="1"/>
          <p:nvPr>
            <p:custDataLst>
              <p:tags r:id="rId10"/>
            </p:custDataLst>
          </p:nvPr>
        </p:nvSpPr>
        <p:spPr>
          <a:xfrm>
            <a:off x="7308215" y="4390022"/>
            <a:ext cx="3981450" cy="337185"/>
          </a:xfrm>
          <a:prstGeom prst="rect">
            <a:avLst/>
          </a:prstGeom>
          <a:noFill/>
        </p:spPr>
        <p:txBody>
          <a:bodyPr wrap="square" rtlCol="0" anchor="t">
            <a:spAutoFit/>
          </a:bodyPr>
          <a:lstStyle/>
          <a:p>
            <a:r>
              <a:rPr lang="zh-CN" sz="1600" dirty="0">
                <a:latin typeface="宋体" panose="02010600030101010101" pitchFamily="2" charset="-122"/>
                <a:ea typeface="宋体" panose="02010600030101010101" pitchFamily="2" charset="-122"/>
                <a:sym typeface="+mn-ea"/>
              </a:rPr>
              <a:t>国产分布式集群部署</a:t>
            </a:r>
            <a:endParaRPr lang="zh-CN" sz="1600" dirty="0">
              <a:latin typeface="宋体" panose="02010600030101010101" pitchFamily="2" charset="-122"/>
              <a:ea typeface="宋体" panose="02010600030101010101" pitchFamily="2" charset="-122"/>
              <a:sym typeface="+mn-ea"/>
            </a:endParaRPr>
          </a:p>
        </p:txBody>
      </p:sp>
      <p:sp>
        <p:nvSpPr>
          <p:cNvPr id="25" name="文本框 24"/>
          <p:cNvSpPr txBox="1"/>
          <p:nvPr>
            <p:custDataLst>
              <p:tags r:id="rId11"/>
            </p:custDataLst>
          </p:nvPr>
        </p:nvSpPr>
        <p:spPr>
          <a:xfrm>
            <a:off x="8082280" y="4802137"/>
            <a:ext cx="2623820" cy="605790"/>
          </a:xfrm>
          <a:prstGeom prst="rect">
            <a:avLst/>
          </a:prstGeom>
          <a:noFill/>
        </p:spPr>
        <p:txBody>
          <a:bodyPr wrap="square" rtlCol="0">
            <a:noAutofit/>
          </a:bodyPr>
          <a:lstStyle/>
          <a:p>
            <a:r>
              <a:rPr lang="zh-CN" altLang="en-US" sz="3200" b="1" dirty="0">
                <a:solidFill>
                  <a:srgbClr val="FF0000"/>
                </a:solidFill>
                <a:latin typeface="宋体" panose="02010600030101010101" pitchFamily="2" charset="-122"/>
                <a:ea typeface="宋体" panose="02010600030101010101" pitchFamily="2" charset="-122"/>
              </a:rPr>
              <a:t>217</a:t>
            </a:r>
            <a:r>
              <a:rPr lang="en-US" altLang="zh-CN" b="1" dirty="0">
                <a:solidFill>
                  <a:srgbClr val="FF0000"/>
                </a:solidFill>
                <a:latin typeface="宋体" panose="02010600030101010101" pitchFamily="2" charset="-122"/>
                <a:ea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rPr>
              <a:t>T</a:t>
            </a:r>
            <a:endParaRPr lang="en-US" altLang="zh-CN" sz="2400" b="1" dirty="0">
              <a:solidFill>
                <a:schemeClr val="tx1"/>
              </a:solidFill>
              <a:latin typeface="宋体" panose="02010600030101010101" pitchFamily="2" charset="-122"/>
              <a:ea typeface="宋体" panose="02010600030101010101" pitchFamily="2" charset="-122"/>
            </a:endParaRPr>
          </a:p>
        </p:txBody>
      </p:sp>
      <p:sp>
        <p:nvSpPr>
          <p:cNvPr id="27" name="文本框 26"/>
          <p:cNvSpPr txBox="1"/>
          <p:nvPr>
            <p:custDataLst>
              <p:tags r:id="rId12"/>
            </p:custDataLst>
          </p:nvPr>
        </p:nvSpPr>
        <p:spPr>
          <a:xfrm>
            <a:off x="7308215" y="5449837"/>
            <a:ext cx="3981450" cy="583565"/>
          </a:xfrm>
          <a:prstGeom prst="rect">
            <a:avLst/>
          </a:prstGeom>
          <a:noFill/>
        </p:spPr>
        <p:txBody>
          <a:bodyPr wrap="square" rtlCol="0" anchor="t">
            <a:spAutoFit/>
          </a:bodyPr>
          <a:lstStyle/>
          <a:p>
            <a:r>
              <a:rPr lang="zh-CN" sz="1600" dirty="0">
                <a:latin typeface="宋体" panose="02010600030101010101" pitchFamily="2" charset="-122"/>
                <a:ea typeface="宋体" panose="02010600030101010101" pitchFamily="2" charset="-122"/>
                <a:cs typeface="微软雅黑" panose="020B0503020204020204" charset="-122"/>
                <a:sym typeface="+mn-ea"/>
              </a:rPr>
              <a:t>破记录完成核心数据搬迁工作</a:t>
            </a:r>
            <a:r>
              <a:rPr lang="zh-CN" altLang="en-US" sz="1600" dirty="0">
                <a:latin typeface="宋体" panose="02010600030101010101" pitchFamily="2" charset="-122"/>
                <a:ea typeface="宋体" panose="02010600030101010101" pitchFamily="2" charset="-122"/>
                <a:cs typeface="微软雅黑" panose="020B0503020204020204" charset="-122"/>
                <a:sym typeface="+mn-ea"/>
              </a:rPr>
              <a:t>，</a:t>
            </a:r>
            <a:r>
              <a:rPr lang="en-US" altLang="zh-CN" sz="1600" dirty="0">
                <a:latin typeface="宋体" panose="02010600030101010101" pitchFamily="2" charset="-122"/>
                <a:ea typeface="宋体" panose="02010600030101010101" pitchFamily="2" charset="-122"/>
                <a:cs typeface="微软雅黑" panose="020B0503020204020204" charset="-122"/>
                <a:sym typeface="+mn-ea"/>
              </a:rPr>
              <a:t>217T</a:t>
            </a:r>
            <a:r>
              <a:rPr lang="zh-CN" altLang="en-US" sz="1600" dirty="0">
                <a:latin typeface="宋体" panose="02010600030101010101" pitchFamily="2" charset="-122"/>
                <a:ea typeface="宋体" panose="02010600030101010101" pitchFamily="2" charset="-122"/>
                <a:cs typeface="微软雅黑" panose="020B0503020204020204" charset="-122"/>
                <a:sym typeface="+mn-ea"/>
              </a:rPr>
              <a:t>数据，单库</a:t>
            </a:r>
            <a:r>
              <a:rPr lang="en-US" altLang="zh-CN" sz="1600" dirty="0">
                <a:latin typeface="宋体" panose="02010600030101010101" pitchFamily="2" charset="-122"/>
                <a:ea typeface="宋体" panose="02010600030101010101" pitchFamily="2" charset="-122"/>
                <a:cs typeface="微软雅黑" panose="020B0503020204020204" charset="-122"/>
                <a:sym typeface="+mn-ea"/>
              </a:rPr>
              <a:t>70T</a:t>
            </a:r>
            <a:endParaRPr lang="en-US" altLang="zh-CN" sz="1600" dirty="0">
              <a:latin typeface="宋体" panose="02010600030101010101" pitchFamily="2" charset="-122"/>
              <a:ea typeface="宋体" panose="02010600030101010101" pitchFamily="2" charset="-122"/>
              <a:cs typeface="微软雅黑" panose="020B0503020204020204" charset="-122"/>
              <a:sym typeface="+mn-ea"/>
            </a:endParaRPr>
          </a:p>
        </p:txBody>
      </p:sp>
      <p:grpSp>
        <p:nvGrpSpPr>
          <p:cNvPr id="31" name="组合 67"/>
          <p:cNvGrpSpPr/>
          <p:nvPr/>
        </p:nvGrpSpPr>
        <p:grpSpPr bwMode="auto">
          <a:xfrm>
            <a:off x="7307898" y="4884525"/>
            <a:ext cx="565150" cy="566737"/>
            <a:chOff x="8558963" y="4988456"/>
            <a:chExt cx="792746" cy="797559"/>
          </a:xfrm>
        </p:grpSpPr>
        <p:sp>
          <p:nvSpPr>
            <p:cNvPr id="32" name="Oval 45"/>
            <p:cNvSpPr>
              <a:spLocks noChangeArrowheads="1"/>
            </p:cNvSpPr>
            <p:nvPr>
              <p:custDataLst>
                <p:tags r:id="rId13"/>
              </p:custDataLst>
            </p:nvPr>
          </p:nvSpPr>
          <p:spPr bwMode="auto">
            <a:xfrm>
              <a:off x="8558963" y="4988456"/>
              <a:ext cx="792746" cy="794145"/>
            </a:xfrm>
            <a:prstGeom prst="ellipse">
              <a:avLst/>
            </a:prstGeom>
            <a:solidFill>
              <a:srgbClr val="4F5A69"/>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latin typeface="宋体" panose="02010600030101010101" pitchFamily="2" charset="-122"/>
              </a:endParaRPr>
            </a:p>
          </p:txBody>
        </p:sp>
        <p:sp>
          <p:nvSpPr>
            <p:cNvPr id="33" name="Oval 89"/>
            <p:cNvSpPr>
              <a:spLocks noChangeArrowheads="1"/>
            </p:cNvSpPr>
            <p:nvPr>
              <p:custDataLst>
                <p:tags r:id="rId14"/>
              </p:custDataLst>
            </p:nvPr>
          </p:nvSpPr>
          <p:spPr bwMode="auto">
            <a:xfrm>
              <a:off x="8558963" y="4993268"/>
              <a:ext cx="792746" cy="792747"/>
            </a:xfrm>
            <a:prstGeom prst="ellipse">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latin typeface="宋体" panose="02010600030101010101" pitchFamily="2" charset="-122"/>
              </a:endParaRPr>
            </a:p>
          </p:txBody>
        </p:sp>
      </p:grpSp>
      <p:pic>
        <p:nvPicPr>
          <p:cNvPr id="28" name="图片 27" descr="3b31393936333835343bb1fdcdbc"/>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288431" y="4913897"/>
            <a:ext cx="494030" cy="494030"/>
          </a:xfrm>
          <a:prstGeom prst="rect">
            <a:avLst/>
          </a:prstGeom>
        </p:spPr>
      </p:pic>
      <p:pic>
        <p:nvPicPr>
          <p:cNvPr id="30" name="图片 29" descr="3b31393936333834363bb1fdcdbc"/>
          <p:cNvPicPr>
            <a:picLocks noChangeAspect="1"/>
          </p:cNvPicPr>
          <p:nvPr>
            <p:custDataLst>
              <p:tags r:id="rId17"/>
            </p:custDataLst>
          </p:nvPr>
        </p:nvPicPr>
        <p:blipFill>
          <a:blip r:embed="rId18">
            <a:extLst>
              <a:ext uri="{96DAC541-7B7A-43D3-8B79-37D633B846F1}">
                <asvg:svgBlip xmlns:asvg="http://schemas.microsoft.com/office/drawing/2016/SVG/main" r:embed="rId19"/>
              </a:ext>
            </a:extLst>
          </a:blip>
          <a:stretch>
            <a:fillRect/>
          </a:stretch>
        </p:blipFill>
        <p:spPr>
          <a:xfrm>
            <a:off x="7252335" y="3812172"/>
            <a:ext cx="565150" cy="565150"/>
          </a:xfrm>
          <a:prstGeom prst="rect">
            <a:avLst/>
          </a:prstGeom>
        </p:spPr>
      </p:pic>
      <p:grpSp>
        <p:nvGrpSpPr>
          <p:cNvPr id="36" name="组合 67"/>
          <p:cNvGrpSpPr/>
          <p:nvPr/>
        </p:nvGrpSpPr>
        <p:grpSpPr bwMode="auto">
          <a:xfrm>
            <a:off x="7252018" y="1585065"/>
            <a:ext cx="565150" cy="566737"/>
            <a:chOff x="8558963" y="4988456"/>
            <a:chExt cx="792746" cy="797559"/>
          </a:xfrm>
        </p:grpSpPr>
        <p:sp>
          <p:nvSpPr>
            <p:cNvPr id="37" name="Oval 45"/>
            <p:cNvSpPr>
              <a:spLocks noChangeArrowheads="1"/>
            </p:cNvSpPr>
            <p:nvPr>
              <p:custDataLst>
                <p:tags r:id="rId20"/>
              </p:custDataLst>
            </p:nvPr>
          </p:nvSpPr>
          <p:spPr bwMode="auto">
            <a:xfrm>
              <a:off x="8558963" y="4988456"/>
              <a:ext cx="792746" cy="794145"/>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latin typeface="宋体" panose="02010600030101010101" pitchFamily="2" charset="-122"/>
              </a:endParaRPr>
            </a:p>
          </p:txBody>
        </p:sp>
        <p:sp>
          <p:nvSpPr>
            <p:cNvPr id="38" name="Oval 89"/>
            <p:cNvSpPr>
              <a:spLocks noChangeArrowheads="1"/>
            </p:cNvSpPr>
            <p:nvPr>
              <p:custDataLst>
                <p:tags r:id="rId21"/>
              </p:custDataLst>
            </p:nvPr>
          </p:nvSpPr>
          <p:spPr bwMode="auto">
            <a:xfrm>
              <a:off x="8558963" y="4993268"/>
              <a:ext cx="792746" cy="792747"/>
            </a:xfrm>
            <a:prstGeom prst="ellipse">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dirty="0">
                <a:latin typeface="宋体" panose="02010600030101010101" pitchFamily="2" charset="-122"/>
              </a:endParaRPr>
            </a:p>
          </p:txBody>
        </p:sp>
      </p:grpSp>
      <p:pic>
        <p:nvPicPr>
          <p:cNvPr id="34" name="图片 33" descr="3b31393939353234303bd0c7d0ce"/>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289642" y="1631989"/>
            <a:ext cx="513715" cy="490220"/>
          </a:xfrm>
          <a:prstGeom prst="rect">
            <a:avLst/>
          </a:prstGeom>
        </p:spPr>
      </p:pic>
      <p:sp>
        <p:nvSpPr>
          <p:cNvPr id="42" name="文本框 41"/>
          <p:cNvSpPr txBox="1"/>
          <p:nvPr>
            <p:custDataLst>
              <p:tags r:id="rId24"/>
            </p:custDataLst>
          </p:nvPr>
        </p:nvSpPr>
        <p:spPr>
          <a:xfrm>
            <a:off x="8082280" y="1599832"/>
            <a:ext cx="2623820" cy="461645"/>
          </a:xfrm>
          <a:prstGeom prst="rect">
            <a:avLst/>
          </a:prstGeom>
          <a:noFill/>
        </p:spPr>
        <p:txBody>
          <a:bodyPr wrap="square" rtlCol="0">
            <a:noAutofit/>
          </a:bodyPr>
          <a:lstStyle/>
          <a:p>
            <a:r>
              <a:rPr lang="en-US" altLang="zh-CN" sz="3200" b="1" dirty="0">
                <a:solidFill>
                  <a:srgbClr val="FF0000"/>
                </a:solidFill>
                <a:latin typeface="宋体" panose="02010600030101010101" pitchFamily="2" charset="-122"/>
                <a:ea typeface="宋体" panose="02010600030101010101" pitchFamily="2" charset="-122"/>
                <a:cs typeface="微软雅黑" panose="020B0503020204020204" charset="-122"/>
              </a:rPr>
              <a:t>0 </a:t>
            </a:r>
            <a:r>
              <a:rPr lang="zh-CN" altLang="en-US" b="1" dirty="0">
                <a:solidFill>
                  <a:schemeClr val="tx1"/>
                </a:solidFill>
                <a:latin typeface="宋体" panose="02010600030101010101" pitchFamily="2" charset="-122"/>
                <a:ea typeface="宋体" panose="02010600030101010101" pitchFamily="2" charset="-122"/>
                <a:cs typeface="微软雅黑" panose="020B0503020204020204" charset="-122"/>
              </a:rPr>
              <a:t>影响</a:t>
            </a:r>
            <a:endParaRPr lang="zh-CN" altLang="en-US" b="1" dirty="0">
              <a:solidFill>
                <a:schemeClr val="tx1"/>
              </a:solidFill>
              <a:latin typeface="宋体" panose="02010600030101010101" pitchFamily="2" charset="-122"/>
              <a:ea typeface="宋体" panose="02010600030101010101" pitchFamily="2" charset="-122"/>
              <a:cs typeface="微软雅黑" panose="020B0503020204020204" charset="-122"/>
            </a:endParaRPr>
          </a:p>
        </p:txBody>
      </p:sp>
      <p:sp>
        <p:nvSpPr>
          <p:cNvPr id="48" name="文本框 47"/>
          <p:cNvSpPr txBox="1"/>
          <p:nvPr>
            <p:custDataLst>
              <p:tags r:id="rId25"/>
            </p:custDataLst>
          </p:nvPr>
        </p:nvSpPr>
        <p:spPr>
          <a:xfrm>
            <a:off x="7308215" y="2171967"/>
            <a:ext cx="4204335" cy="427355"/>
          </a:xfrm>
          <a:prstGeom prst="rect">
            <a:avLst/>
          </a:prstGeom>
          <a:noFill/>
        </p:spPr>
        <p:txBody>
          <a:bodyPr wrap="square" rtlCol="0" anchor="t">
            <a:noAutofit/>
          </a:bodyPr>
          <a:lstStyle/>
          <a:p>
            <a:r>
              <a:rPr lang="zh-CN" sz="1600" dirty="0">
                <a:latin typeface="宋体" panose="02010600030101010101" pitchFamily="2" charset="-122"/>
                <a:ea typeface="宋体" panose="02010600030101010101" pitchFamily="2" charset="-122"/>
                <a:cs typeface="微软雅黑" panose="020B0503020204020204" charset="-122"/>
                <a:sym typeface="+mn-ea"/>
              </a:rPr>
              <a:t>接受了高峰</a:t>
            </a:r>
            <a:r>
              <a:rPr lang="en-US" altLang="zh-CN" sz="1600" dirty="0">
                <a:solidFill>
                  <a:srgbClr val="FF0000"/>
                </a:solidFill>
                <a:latin typeface="宋体" panose="02010600030101010101" pitchFamily="2" charset="-122"/>
                <a:ea typeface="宋体" panose="02010600030101010101" pitchFamily="2" charset="-122"/>
                <a:cs typeface="微软雅黑" panose="020B0503020204020204" charset="-122"/>
                <a:sym typeface="+mn-ea"/>
              </a:rPr>
              <a:t>11.2</a:t>
            </a:r>
            <a:r>
              <a:rPr lang="zh-CN" altLang="en-US" sz="1600" dirty="0">
                <a:latin typeface="宋体" panose="02010600030101010101" pitchFamily="2" charset="-122"/>
                <a:ea typeface="宋体" panose="02010600030101010101" pitchFamily="2" charset="-122"/>
                <a:cs typeface="微软雅黑" panose="020B0503020204020204" charset="-122"/>
                <a:sym typeface="+mn-ea"/>
              </a:rPr>
              <a:t>万</a:t>
            </a:r>
            <a:r>
              <a:rPr lang="en-US" altLang="zh-CN" sz="1600" dirty="0">
                <a:latin typeface="宋体" panose="02010600030101010101" pitchFamily="2" charset="-122"/>
                <a:ea typeface="宋体" panose="02010600030101010101" pitchFamily="2" charset="-122"/>
                <a:cs typeface="微软雅黑" panose="020B0503020204020204" charset="-122"/>
                <a:sym typeface="+mn-ea"/>
              </a:rPr>
              <a:t>TPS</a:t>
            </a:r>
            <a:r>
              <a:rPr lang="zh-CN" altLang="en-US" sz="1600" dirty="0">
                <a:latin typeface="宋体" panose="02010600030101010101" pitchFamily="2" charset="-122"/>
                <a:ea typeface="宋体" panose="02010600030101010101" pitchFamily="2" charset="-122"/>
                <a:cs typeface="微软雅黑" panose="020B0503020204020204" charset="-122"/>
                <a:sym typeface="+mn-ea"/>
              </a:rPr>
              <a:t>，持续发版</a:t>
            </a:r>
            <a:r>
              <a:rPr lang="en-US" altLang="zh-CN" sz="1600" dirty="0">
                <a:latin typeface="宋体" panose="02010600030101010101" pitchFamily="2" charset="-122"/>
                <a:ea typeface="宋体" panose="02010600030101010101" pitchFamily="2" charset="-122"/>
                <a:cs typeface="微软雅黑" panose="020B0503020204020204" charset="-122"/>
                <a:sym typeface="+mn-ea"/>
              </a:rPr>
              <a:t>33</a:t>
            </a:r>
            <a:r>
              <a:rPr lang="zh-CN" altLang="en-US" sz="1600" dirty="0">
                <a:latin typeface="宋体" panose="02010600030101010101" pitchFamily="2" charset="-122"/>
                <a:ea typeface="宋体" panose="02010600030101010101" pitchFamily="2" charset="-122"/>
                <a:cs typeface="微软雅黑" panose="020B0503020204020204" charset="-122"/>
                <a:sym typeface="+mn-ea"/>
              </a:rPr>
              <a:t>次考验</a:t>
            </a:r>
            <a:endParaRPr lang="zh-CN" altLang="en-US" sz="1600" dirty="0">
              <a:latin typeface="宋体" panose="02010600030101010101" pitchFamily="2" charset="-122"/>
              <a:ea typeface="宋体" panose="02010600030101010101" pitchFamily="2" charset="-122"/>
              <a:cs typeface="微软雅黑" panose="020B050302020402020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03860" y="238760"/>
            <a:ext cx="9356725" cy="583565"/>
          </a:xfrm>
          <a:prstGeom prst="rect">
            <a:avLst/>
          </a:prstGeom>
          <a:noFill/>
        </p:spPr>
        <p:txBody>
          <a:bodyPr wrap="square" rtlCol="0" anchor="t">
            <a:spAutoFit/>
          </a:bodyPr>
          <a:lstStyle/>
          <a:p>
            <a:r>
              <a:rPr lang="zh-CN" altLang="en-US" sz="3200" b="1" dirty="0">
                <a:solidFill>
                  <a:schemeClr val="accent2"/>
                </a:solidFill>
                <a:latin typeface="宋体" panose="02010600030101010101" pitchFamily="2" charset="-122"/>
                <a:ea typeface="+mj-ea"/>
                <a:cs typeface="+mj-cs"/>
                <a:sym typeface="+mn-ea"/>
              </a:rPr>
              <a:t>建设成果</a:t>
            </a:r>
            <a:r>
              <a:rPr lang="zh-CN" altLang="en-US" sz="3200" b="1" dirty="0">
                <a:solidFill>
                  <a:schemeClr val="accent2"/>
                </a:solidFill>
                <a:latin typeface="宋体" panose="02010600030101010101" pitchFamily="2" charset="-122"/>
                <a:ea typeface="+mj-ea"/>
                <a:cs typeface="+mj-cs"/>
                <a:sym typeface="微软雅黑" panose="020B0503020204020204" charset="-122"/>
              </a:rPr>
              <a:t>：</a:t>
            </a:r>
            <a:r>
              <a:rPr lang="zh-CN" altLang="en-US" sz="3200" b="1" dirty="0">
                <a:solidFill>
                  <a:schemeClr val="accent2"/>
                </a:solidFill>
                <a:latin typeface="宋体" panose="02010600030101010101" pitchFamily="2" charset="-122"/>
                <a:ea typeface="+mj-ea"/>
                <a:cs typeface="+mj-cs"/>
                <a:sym typeface="+mn-ea"/>
              </a:rPr>
              <a:t>实施创新沉淀国产化</a:t>
            </a:r>
            <a:endParaRPr lang="zh-CN" altLang="en-US" sz="3200" b="1" dirty="0">
              <a:solidFill>
                <a:schemeClr val="accent2"/>
              </a:solidFill>
              <a:latin typeface="宋体" panose="02010600030101010101" pitchFamily="2" charset="-122"/>
              <a:ea typeface="+mj-ea"/>
              <a:cs typeface="+mj-cs"/>
              <a:sym typeface="+mn-ea"/>
            </a:endParaRPr>
          </a:p>
        </p:txBody>
      </p:sp>
      <p:sp>
        <p:nvSpPr>
          <p:cNvPr id="3" name="TextBox 1"/>
          <p:cNvSpPr/>
          <p:nvPr>
            <p:custDataLst>
              <p:tags r:id="rId2"/>
            </p:custDataLst>
          </p:nvPr>
        </p:nvSpPr>
        <p:spPr>
          <a:xfrm>
            <a:off x="0" y="2952759"/>
            <a:ext cx="12192000" cy="1011760"/>
          </a:xfrm>
          <a:prstGeom prst="rect">
            <a:avLst/>
          </a:prstGeom>
          <a:solidFill>
            <a:srgbClr val="FFFFFF">
              <a:lumMod val="65000"/>
              <a:alpha val="57000"/>
            </a:srgbClr>
          </a:solidFill>
          <a:ln>
            <a:noFill/>
          </a:ln>
          <a:effectLst/>
        </p:spPr>
        <p:txBody>
          <a:bodyPr lIns="90000" tIns="46800" rIns="90000" bIns="46800" anchor="ctr">
            <a:normAutofit/>
          </a:bodyPr>
          <a:lstStyle/>
          <a:p>
            <a:pPr algn="ctr" eaLnBrk="1" hangingPunct="1">
              <a:lnSpc>
                <a:spcPct val="130000"/>
              </a:lnSpc>
            </a:pPr>
            <a:endParaRPr lang="zh-CN" altLang="en-US" sz="2400" dirty="0">
              <a:solidFill>
                <a:srgbClr val="FFFFFF"/>
              </a:solidFill>
              <a:latin typeface="宋体" panose="02010600030101010101" pitchFamily="2" charset="-122"/>
              <a:ea typeface="宋体" panose="02010600030101010101" pitchFamily="2" charset="-122"/>
            </a:endParaRPr>
          </a:p>
        </p:txBody>
      </p:sp>
      <p:grpSp>
        <p:nvGrpSpPr>
          <p:cNvPr id="10" name="组合 9"/>
          <p:cNvGrpSpPr/>
          <p:nvPr>
            <p:custDataLst>
              <p:tags r:id="rId3"/>
            </p:custDataLst>
          </p:nvPr>
        </p:nvGrpSpPr>
        <p:grpSpPr>
          <a:xfrm>
            <a:off x="3334384" y="1311490"/>
            <a:ext cx="2155542" cy="1688174"/>
            <a:chOff x="6205519" y="1311490"/>
            <a:chExt cx="2155542" cy="1688174"/>
          </a:xfrm>
          <a:solidFill>
            <a:schemeClr val="accent2">
              <a:lumMod val="40000"/>
              <a:lumOff val="60000"/>
            </a:schemeClr>
          </a:solidFill>
        </p:grpSpPr>
        <p:sp>
          <p:nvSpPr>
            <p:cNvPr id="13" name="平行四边形 12"/>
            <p:cNvSpPr/>
            <p:nvPr>
              <p:custDataLst>
                <p:tags r:id="rId4"/>
              </p:custDataLst>
            </p:nvPr>
          </p:nvSpPr>
          <p:spPr>
            <a:xfrm>
              <a:off x="6205519" y="1311490"/>
              <a:ext cx="2155542" cy="1688174"/>
            </a:xfrm>
            <a:prstGeom prst="parallelogram">
              <a:avLst/>
            </a:prstGeom>
            <a:grpFill/>
            <a:ln>
              <a:noFill/>
            </a:ln>
          </p:spPr>
          <p:style>
            <a:lnRef idx="2">
              <a:srgbClr val="249070">
                <a:shade val="50000"/>
              </a:srgbClr>
            </a:lnRef>
            <a:fillRef idx="1">
              <a:srgbClr val="249070"/>
            </a:fillRef>
            <a:effectRef idx="0">
              <a:srgbClr val="249070"/>
            </a:effectRef>
            <a:fontRef idx="minor">
              <a:srgbClr val="FFFFFF"/>
            </a:fontRef>
          </p:style>
          <p:txBody>
            <a:bodyPr rtlCol="0" anchor="ctr"/>
            <a:lstStyle/>
            <a:p>
              <a:pPr algn="ctr">
                <a:lnSpc>
                  <a:spcPct val="130000"/>
                </a:lnSpc>
              </a:pPr>
              <a:endParaRPr lang="zh-CN" altLang="en-US" dirty="0">
                <a:solidFill>
                  <a:srgbClr val="FFFFFF"/>
                </a:solidFill>
                <a:latin typeface="宋体" panose="02010600030101010101" pitchFamily="2" charset="-122"/>
                <a:ea typeface="宋体" panose="02010600030101010101" pitchFamily="2" charset="-122"/>
                <a:sym typeface="Arial" panose="020B0604020202020204" pitchFamily="34" charset="0"/>
              </a:endParaRPr>
            </a:p>
          </p:txBody>
        </p:sp>
        <p:sp>
          <p:nvSpPr>
            <p:cNvPr id="48" name="文本框 47"/>
            <p:cNvSpPr txBox="1"/>
            <p:nvPr>
              <p:custDataLst>
                <p:tags r:id="rId5"/>
              </p:custDataLst>
            </p:nvPr>
          </p:nvSpPr>
          <p:spPr>
            <a:xfrm>
              <a:off x="6508414" y="1902040"/>
              <a:ext cx="1569720" cy="646430"/>
            </a:xfrm>
            <a:prstGeom prst="rect">
              <a:avLst/>
            </a:prstGeom>
            <a:grpFill/>
          </p:spPr>
          <p:txBody>
            <a:bodyPr wrap="square" lIns="0" tIns="0" rIns="0" bIns="0" rtlCol="0">
              <a:normAutofit fontScale="92500" lnSpcReduction="10000"/>
            </a:bodyPr>
            <a:lstStyle/>
            <a:p>
              <a:pPr>
                <a:lnSpc>
                  <a:spcPct val="130000"/>
                </a:lnSpc>
              </a:pPr>
              <a:r>
                <a:rPr lang="zh-CN" altLang="en-US"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孵化与完善</a:t>
              </a:r>
              <a:r>
                <a:rPr lang="en-US" altLang="zh-CN" sz="19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8</a:t>
              </a:r>
              <a:r>
                <a:rPr lang="zh-CN" altLang="en-US" sz="19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款</a:t>
              </a:r>
              <a:r>
                <a:rPr lang="zh-CN" altLang="en-US"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产品工具</a:t>
              </a:r>
              <a:endParaRPr lang="zh-SG" altLang="en-US"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endParaRPr>
            </a:p>
            <a:p>
              <a:pPr>
                <a:lnSpc>
                  <a:spcPct val="130000"/>
                </a:lnSpc>
              </a:pPr>
              <a:endParaRPr lang="zh-SG" altLang="en-US"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Arial" panose="020B0604020202020204" pitchFamily="34" charset="0"/>
              </a:endParaRPr>
            </a:p>
          </p:txBody>
        </p:sp>
      </p:grpSp>
      <p:sp>
        <p:nvSpPr>
          <p:cNvPr id="14" name="文本框 13"/>
          <p:cNvSpPr txBox="1"/>
          <p:nvPr>
            <p:custDataLst>
              <p:tags r:id="rId6"/>
            </p:custDataLst>
          </p:nvPr>
        </p:nvSpPr>
        <p:spPr>
          <a:xfrm>
            <a:off x="4348778" y="3175000"/>
            <a:ext cx="3494443" cy="508000"/>
          </a:xfrm>
          <a:prstGeom prst="rect">
            <a:avLst/>
          </a:prstGeom>
          <a:noFill/>
        </p:spPr>
        <p:txBody>
          <a:bodyPr wrap="square" lIns="0" tIns="0" rIns="0" bIns="0" rtlCol="0">
            <a:normAutofit fontScale="75000" lnSpcReduction="20000"/>
          </a:bodyPr>
          <a:lstStyle/>
          <a:p>
            <a:pPr>
              <a:lnSpc>
                <a:spcPct val="140000"/>
              </a:lnSpc>
            </a:pPr>
            <a:r>
              <a:rPr lang="zh-CN" altLang="en-US" sz="4000" b="1" dirty="0">
                <a:solidFill>
                  <a:srgbClr val="FFFFFF"/>
                </a:solidFill>
                <a:latin typeface="宋体" panose="02010600030101010101" pitchFamily="2" charset="-122"/>
                <a:ea typeface="宋体" panose="02010600030101010101" pitchFamily="2" charset="-122"/>
                <a:cs typeface="+mn-ea"/>
                <a:sym typeface="Arial" panose="020B0604020202020204" pitchFamily="34" charset="0"/>
              </a:rPr>
              <a:t>项目建设成果</a:t>
            </a:r>
            <a:endParaRPr lang="zh-CN" altLang="en-US" sz="4000" b="1" dirty="0">
              <a:solidFill>
                <a:srgbClr val="FFFFFF"/>
              </a:solidFill>
              <a:latin typeface="宋体" panose="02010600030101010101" pitchFamily="2" charset="-122"/>
              <a:ea typeface="宋体" panose="02010600030101010101" pitchFamily="2" charset="-122"/>
              <a:cs typeface="+mn-ea"/>
              <a:sym typeface="Arial" panose="020B0604020202020204" pitchFamily="34" charset="0"/>
            </a:endParaRPr>
          </a:p>
        </p:txBody>
      </p:sp>
      <p:grpSp>
        <p:nvGrpSpPr>
          <p:cNvPr id="16" name="组合 15"/>
          <p:cNvGrpSpPr/>
          <p:nvPr>
            <p:custDataLst>
              <p:tags r:id="rId7"/>
            </p:custDataLst>
          </p:nvPr>
        </p:nvGrpSpPr>
        <p:grpSpPr>
          <a:xfrm>
            <a:off x="8032153" y="1311490"/>
            <a:ext cx="2155542" cy="1688174"/>
            <a:chOff x="7982121" y="1311490"/>
            <a:chExt cx="2155542" cy="1688174"/>
          </a:xfrm>
        </p:grpSpPr>
        <p:sp>
          <p:nvSpPr>
            <p:cNvPr id="39" name="平行四边形 38"/>
            <p:cNvSpPr/>
            <p:nvPr>
              <p:custDataLst>
                <p:tags r:id="rId8"/>
              </p:custDataLst>
            </p:nvPr>
          </p:nvSpPr>
          <p:spPr>
            <a:xfrm>
              <a:off x="7982121" y="1311490"/>
              <a:ext cx="2155542" cy="1688174"/>
            </a:xfrm>
            <a:prstGeom prst="parallelogram">
              <a:avLst/>
            </a:prstGeom>
            <a:solidFill>
              <a:schemeClr val="accent2">
                <a:lumMod val="40000"/>
                <a:lumOff val="60000"/>
              </a:schemeClr>
            </a:solidFill>
            <a:ln>
              <a:noFill/>
            </a:ln>
          </p:spPr>
          <p:style>
            <a:lnRef idx="2">
              <a:srgbClr val="249070">
                <a:shade val="50000"/>
              </a:srgbClr>
            </a:lnRef>
            <a:fillRef idx="1">
              <a:srgbClr val="249070"/>
            </a:fillRef>
            <a:effectRef idx="0">
              <a:srgbClr val="249070"/>
            </a:effectRef>
            <a:fontRef idx="minor">
              <a:srgbClr val="FFFFFF"/>
            </a:fontRef>
          </p:style>
          <p:txBody>
            <a:bodyPr rtlCol="0" anchor="ctr"/>
            <a:lstStyle/>
            <a:p>
              <a:pPr algn="ctr">
                <a:lnSpc>
                  <a:spcPct val="130000"/>
                </a:lnSpc>
              </a:pPr>
              <a:endParaRPr lang="zh-CN" altLang="en-US" dirty="0">
                <a:solidFill>
                  <a:srgbClr val="FFFFFF"/>
                </a:solidFill>
                <a:latin typeface="宋体" panose="02010600030101010101" pitchFamily="2" charset="-122"/>
                <a:ea typeface="宋体" panose="02010600030101010101" pitchFamily="2" charset="-122"/>
                <a:sym typeface="Arial" panose="020B0604020202020204" pitchFamily="34" charset="0"/>
              </a:endParaRPr>
            </a:p>
          </p:txBody>
        </p:sp>
        <p:sp>
          <p:nvSpPr>
            <p:cNvPr id="24" name="文本框 23"/>
            <p:cNvSpPr txBox="1"/>
            <p:nvPr>
              <p:custDataLst>
                <p:tags r:id="rId9"/>
              </p:custDataLst>
            </p:nvPr>
          </p:nvSpPr>
          <p:spPr>
            <a:xfrm>
              <a:off x="8392331" y="1682330"/>
              <a:ext cx="1419225" cy="1183005"/>
            </a:xfrm>
            <a:prstGeom prst="rect">
              <a:avLst/>
            </a:prstGeom>
            <a:noFill/>
          </p:spPr>
          <p:txBody>
            <a:bodyPr wrap="square" lIns="0" tIns="0" rIns="0" bIns="0" rtlCol="0">
              <a:normAutofit/>
            </a:bodyPr>
            <a:lstStyle/>
            <a:p>
              <a:pPr>
                <a:lnSpc>
                  <a:spcPct val="130000"/>
                </a:lnSpc>
              </a:pPr>
              <a:r>
                <a:rPr lang="zh-CN" altLang="en-US"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申报</a:t>
              </a:r>
              <a:r>
                <a:rPr lang="zh-CN" altLang="en-US"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国产化试点奖项，</a:t>
              </a:r>
              <a:r>
                <a:rPr lang="zh-CN" altLang="en-US"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获监管局认可</a:t>
              </a:r>
              <a:endParaRPr lang="zh-CN" altLang="en-US"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endParaRPr>
            </a:p>
          </p:txBody>
        </p:sp>
      </p:grpSp>
      <p:grpSp>
        <p:nvGrpSpPr>
          <p:cNvPr id="19" name="组合 18"/>
          <p:cNvGrpSpPr/>
          <p:nvPr>
            <p:custDataLst>
              <p:tags r:id="rId10"/>
            </p:custDataLst>
          </p:nvPr>
        </p:nvGrpSpPr>
        <p:grpSpPr>
          <a:xfrm>
            <a:off x="2725267" y="3991956"/>
            <a:ext cx="2155542" cy="1688174"/>
            <a:chOff x="5595919" y="3991956"/>
            <a:chExt cx="2155542" cy="1688174"/>
          </a:xfrm>
          <a:solidFill>
            <a:schemeClr val="accent2"/>
          </a:solidFill>
        </p:grpSpPr>
        <p:sp>
          <p:nvSpPr>
            <p:cNvPr id="50" name="平行四边形 49"/>
            <p:cNvSpPr/>
            <p:nvPr>
              <p:custDataLst>
                <p:tags r:id="rId11"/>
              </p:custDataLst>
            </p:nvPr>
          </p:nvSpPr>
          <p:spPr>
            <a:xfrm>
              <a:off x="5595919" y="3991956"/>
              <a:ext cx="2155542" cy="1688174"/>
            </a:xfrm>
            <a:prstGeom prst="parallelogram">
              <a:avLst/>
            </a:prstGeom>
            <a:grpFill/>
            <a:ln>
              <a:noFill/>
            </a:ln>
          </p:spPr>
          <p:style>
            <a:lnRef idx="2">
              <a:srgbClr val="249070">
                <a:shade val="50000"/>
              </a:srgbClr>
            </a:lnRef>
            <a:fillRef idx="1">
              <a:srgbClr val="249070"/>
            </a:fillRef>
            <a:effectRef idx="0">
              <a:srgbClr val="249070"/>
            </a:effectRef>
            <a:fontRef idx="minor">
              <a:srgbClr val="FFFFFF"/>
            </a:fontRef>
          </p:style>
          <p:txBody>
            <a:bodyPr rtlCol="0" anchor="ctr"/>
            <a:lstStyle/>
            <a:p>
              <a:pPr algn="ctr">
                <a:lnSpc>
                  <a:spcPct val="130000"/>
                </a:lnSpc>
              </a:pPr>
              <a:endParaRPr lang="zh-CN" altLang="en-US" dirty="0">
                <a:solidFill>
                  <a:srgbClr val="FFFFFF"/>
                </a:solidFill>
                <a:latin typeface="宋体" panose="02010600030101010101" pitchFamily="2" charset="-122"/>
                <a:ea typeface="宋体" panose="02010600030101010101" pitchFamily="2" charset="-122"/>
                <a:sym typeface="Arial" panose="020B0604020202020204" pitchFamily="34" charset="0"/>
              </a:endParaRPr>
            </a:p>
          </p:txBody>
        </p:sp>
        <p:sp>
          <p:nvSpPr>
            <p:cNvPr id="55" name="文本框 54"/>
            <p:cNvSpPr txBox="1"/>
            <p:nvPr>
              <p:custDataLst>
                <p:tags r:id="rId12"/>
              </p:custDataLst>
            </p:nvPr>
          </p:nvSpPr>
          <p:spPr>
            <a:xfrm>
              <a:off x="6025814" y="4522181"/>
              <a:ext cx="1401445" cy="646430"/>
            </a:xfrm>
            <a:prstGeom prst="rect">
              <a:avLst/>
            </a:prstGeom>
            <a:grpFill/>
          </p:spPr>
          <p:txBody>
            <a:bodyPr wrap="square" lIns="0" tIns="0" rIns="0" bIns="0" rtlCol="0">
              <a:normAutofit fontScale="92500" lnSpcReduction="10000"/>
            </a:bodyPr>
            <a:lstStyle/>
            <a:p>
              <a:pPr>
                <a:lnSpc>
                  <a:spcPct val="130000"/>
                </a:lnSpc>
              </a:pPr>
              <a:r>
                <a:rPr lang="zh-CN" altLang="en-US"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获得</a:t>
              </a:r>
              <a:r>
                <a:rPr lang="en-US" altLang="zh-CN" sz="19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6</a:t>
              </a:r>
              <a:r>
                <a:rPr lang="zh-CN" altLang="en-US" sz="19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rPr>
                <a:t>项</a:t>
              </a:r>
              <a:endParaRPr lang="zh-CN" altLang="en-US" sz="19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mn-ea"/>
              </a:endParaRPr>
            </a:p>
            <a:p>
              <a:pPr>
                <a:lnSpc>
                  <a:spcPct val="130000"/>
                </a:lnSpc>
              </a:pPr>
              <a:r>
                <a:rPr lang="zh-CN" altLang="en-US"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数据库荣誉</a:t>
              </a:r>
              <a:endParaRPr lang="zh-SG" altLang="en-US"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endParaRPr>
            </a:p>
            <a:p>
              <a:pPr>
                <a:lnSpc>
                  <a:spcPct val="130000"/>
                </a:lnSpc>
              </a:pPr>
              <a:endParaRPr lang="zh-SG" altLang="en-US"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Arial" panose="020B0604020202020204" pitchFamily="34" charset="0"/>
              </a:endParaRPr>
            </a:p>
          </p:txBody>
        </p:sp>
      </p:grpSp>
      <p:grpSp>
        <p:nvGrpSpPr>
          <p:cNvPr id="20" name="组合 19"/>
          <p:cNvGrpSpPr/>
          <p:nvPr>
            <p:custDataLst>
              <p:tags r:id="rId13"/>
            </p:custDataLst>
          </p:nvPr>
        </p:nvGrpSpPr>
        <p:grpSpPr>
          <a:xfrm>
            <a:off x="7422553" y="3991956"/>
            <a:ext cx="2155542" cy="1688174"/>
            <a:chOff x="7372521" y="3991956"/>
            <a:chExt cx="2155542" cy="1688174"/>
          </a:xfrm>
          <a:solidFill>
            <a:schemeClr val="accent2"/>
          </a:solidFill>
        </p:grpSpPr>
        <p:sp>
          <p:nvSpPr>
            <p:cNvPr id="51" name="平行四边形 50"/>
            <p:cNvSpPr/>
            <p:nvPr>
              <p:custDataLst>
                <p:tags r:id="rId14"/>
              </p:custDataLst>
            </p:nvPr>
          </p:nvSpPr>
          <p:spPr>
            <a:xfrm>
              <a:off x="7372521" y="3991956"/>
              <a:ext cx="2155542" cy="1688174"/>
            </a:xfrm>
            <a:prstGeom prst="parallelogram">
              <a:avLst/>
            </a:prstGeom>
            <a:grpFill/>
            <a:ln>
              <a:noFill/>
            </a:ln>
          </p:spPr>
          <p:style>
            <a:lnRef idx="2">
              <a:srgbClr val="249070">
                <a:shade val="50000"/>
              </a:srgbClr>
            </a:lnRef>
            <a:fillRef idx="1">
              <a:srgbClr val="249070"/>
            </a:fillRef>
            <a:effectRef idx="0">
              <a:srgbClr val="249070"/>
            </a:effectRef>
            <a:fontRef idx="minor">
              <a:srgbClr val="FFFFFF"/>
            </a:fontRef>
          </p:style>
          <p:txBody>
            <a:bodyPr rtlCol="0" anchor="ctr"/>
            <a:lstStyle/>
            <a:p>
              <a:pPr algn="ctr">
                <a:lnSpc>
                  <a:spcPct val="130000"/>
                </a:lnSpc>
              </a:pPr>
              <a:endParaRPr lang="zh-CN" altLang="en-US" dirty="0">
                <a:solidFill>
                  <a:srgbClr val="FFFFFF"/>
                </a:solidFill>
                <a:latin typeface="宋体" panose="02010600030101010101" pitchFamily="2" charset="-122"/>
                <a:ea typeface="宋体" panose="02010600030101010101" pitchFamily="2" charset="-122"/>
                <a:sym typeface="Arial" panose="020B0604020202020204" pitchFamily="34" charset="0"/>
              </a:endParaRPr>
            </a:p>
          </p:txBody>
        </p:sp>
        <p:sp>
          <p:nvSpPr>
            <p:cNvPr id="56" name="文本框 55"/>
            <p:cNvSpPr txBox="1"/>
            <p:nvPr>
              <p:custDataLst>
                <p:tags r:id="rId15"/>
              </p:custDataLst>
            </p:nvPr>
          </p:nvSpPr>
          <p:spPr>
            <a:xfrm>
              <a:off x="7830625" y="4513033"/>
              <a:ext cx="1303657" cy="646331"/>
            </a:xfrm>
            <a:prstGeom prst="rect">
              <a:avLst/>
            </a:prstGeom>
            <a:grpFill/>
          </p:spPr>
          <p:txBody>
            <a:bodyPr wrap="square" lIns="0" tIns="0" rIns="0" bIns="0" rtlCol="0">
              <a:noAutofit/>
            </a:bodyPr>
            <a:lstStyle/>
            <a:p>
              <a:pPr>
                <a:lnSpc>
                  <a:spcPct val="130000"/>
                </a:lnSpc>
              </a:pPr>
              <a:r>
                <a:rPr lang="zh-CN" altLang="en-US" sz="1700"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补充完善</a:t>
              </a:r>
              <a:r>
                <a:rPr lang="en-US" altLang="zh-CN"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30+</a:t>
              </a:r>
              <a:r>
                <a:rPr lang="zh-CN" altLang="en-US" sz="17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份</a:t>
              </a:r>
              <a:r>
                <a:rPr lang="zh-CN" altLang="en-US" sz="1700" b="1" dirty="0">
                  <a:solidFill>
                    <a:schemeClr val="bg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mn-ea"/>
                </a:rPr>
                <a:t>运维文档</a:t>
              </a:r>
              <a:endParaRPr lang="zh-SG" altLang="en-US" sz="170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endParaRPr>
            </a:p>
            <a:p>
              <a:pPr>
                <a:lnSpc>
                  <a:spcPct val="130000"/>
                </a:lnSpc>
              </a:pPr>
              <a:endParaRPr lang="zh-SG" altLang="en-US" sz="1500" dirty="0">
                <a:solidFill>
                  <a:srgbClr val="000000">
                    <a:lumMod val="50000"/>
                    <a:lumOff val="50000"/>
                  </a:srgb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等线" panose="02010600030101010101" pitchFamily="2" charset="-122"/>
                <a:sym typeface="Arial" panose="020B0604020202020204" pitchFamily="34" charset="0"/>
              </a:endParaRPr>
            </a:p>
          </p:txBody>
        </p:sp>
      </p:grpSp>
      <p:pic>
        <p:nvPicPr>
          <p:cNvPr id="26" name="图片 25"/>
          <p:cNvPicPr>
            <a:picLocks noChangeAspect="1"/>
          </p:cNvPicPr>
          <p:nvPr>
            <p:custDataLst>
              <p:tags r:id="rId16"/>
            </p:custDataLst>
          </p:nvPr>
        </p:nvPicPr>
        <p:blipFill>
          <a:blip r:embed="rId17"/>
          <a:stretch>
            <a:fillRect/>
          </a:stretch>
        </p:blipFill>
        <p:spPr>
          <a:xfrm>
            <a:off x="5936694" y="1518743"/>
            <a:ext cx="1906527" cy="1322896"/>
          </a:xfrm>
          <a:prstGeom prst="rect">
            <a:avLst/>
          </a:prstGeom>
        </p:spPr>
      </p:pic>
      <p:pic>
        <p:nvPicPr>
          <p:cNvPr id="27" name="图片 26"/>
          <p:cNvPicPr>
            <a:picLocks noChangeAspect="1"/>
          </p:cNvPicPr>
          <p:nvPr>
            <p:custDataLst>
              <p:tags r:id="rId18"/>
            </p:custDataLst>
          </p:nvPr>
        </p:nvPicPr>
        <p:blipFill>
          <a:blip r:embed="rId19"/>
          <a:stretch>
            <a:fillRect/>
          </a:stretch>
        </p:blipFill>
        <p:spPr>
          <a:xfrm>
            <a:off x="5791742" y="4051943"/>
            <a:ext cx="1079165" cy="162818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820" y="365125"/>
            <a:ext cx="10515600" cy="1325563"/>
          </a:xfrm>
        </p:spPr>
        <p:txBody>
          <a:bodyPr anchor="ctr" anchorCtr="0"/>
          <a:lstStyle/>
          <a:p>
            <a:pPr algn="ctr"/>
            <a:r>
              <a:rPr lang="zh-CN" altLang="en-US" b="1">
                <a:solidFill>
                  <a:schemeClr val="accent2"/>
                </a:solidFill>
              </a:rPr>
              <a:t>目录</a:t>
            </a:r>
            <a:endParaRPr lang="zh-CN" altLang="en-US" b="1">
              <a:solidFill>
                <a:schemeClr val="accent2"/>
              </a:solidFill>
            </a:endParaRPr>
          </a:p>
        </p:txBody>
      </p:sp>
      <p:sp>
        <p:nvSpPr>
          <p:cNvPr id="3" name="rect"/>
          <p:cNvSpPr/>
          <p:nvPr>
            <p:custDataLst>
              <p:tags r:id="rId1"/>
            </p:custDataLst>
          </p:nvPr>
        </p:nvSpPr>
        <p:spPr>
          <a:xfrm>
            <a:off x="4218305" y="1947545"/>
            <a:ext cx="5077460" cy="673100"/>
          </a:xfrm>
          <a:prstGeom prst="rect">
            <a:avLst/>
          </a:prstGeom>
          <a:solidFill>
            <a:srgbClr val="BFBFBF"/>
          </a:solidFill>
          <a:ln cap="flat">
            <a:noFill/>
            <a:prstDash val="solid"/>
            <a:miter lim="0"/>
          </a:ln>
        </p:spPr>
        <p:txBody>
          <a:bodyPr rtlCol="0" anchor="ctr" anchorCtr="0"/>
          <a:lstStyle/>
          <a:p>
            <a:pPr algn="l">
              <a:lnSpc>
                <a:spcPct val="100000"/>
              </a:lnSpc>
            </a:pPr>
            <a:r>
              <a:rPr lang="zh-CN" altLang="en-US" sz="2000" b="1" dirty="0">
                <a:solidFill>
                  <a:schemeClr val="bg1"/>
                </a:solidFill>
                <a:latin typeface="宋体" panose="02010600030101010101" pitchFamily="2" charset="-122"/>
                <a:ea typeface="宋体" panose="02010600030101010101" pitchFamily="2" charset="-122"/>
                <a:cs typeface="+mn-ea"/>
                <a:sym typeface="+mn-ea"/>
              </a:rPr>
              <a:t>数据库选型六大难点</a:t>
            </a:r>
            <a:endParaRPr lang="zh-CN" altLang="en-US" sz="2000" b="1" dirty="0">
              <a:solidFill>
                <a:schemeClr val="bg1"/>
              </a:solidFill>
              <a:latin typeface="宋体" panose="02010600030101010101" pitchFamily="2" charset="-122"/>
              <a:ea typeface="宋体" panose="02010600030101010101" pitchFamily="2" charset="-122"/>
              <a:cs typeface="+mn-ea"/>
              <a:sym typeface="+mn-ea"/>
            </a:endParaRPr>
          </a:p>
        </p:txBody>
      </p:sp>
      <p:sp>
        <p:nvSpPr>
          <p:cNvPr id="6" name="textbox 274"/>
          <p:cNvSpPr/>
          <p:nvPr>
            <p:custDataLst>
              <p:tags r:id="rId2"/>
            </p:custDataLst>
          </p:nvPr>
        </p:nvSpPr>
        <p:spPr>
          <a:xfrm>
            <a:off x="4229100" y="3771265"/>
            <a:ext cx="5066665" cy="673735"/>
          </a:xfrm>
          <a:prstGeom prst="rect">
            <a:avLst/>
          </a:prstGeom>
          <a:solidFill>
            <a:srgbClr val="F18001"/>
          </a:solidFill>
        </p:spPr>
        <p:txBody>
          <a:bodyPr vert="horz" wrap="square" lIns="0" tIns="0" rIns="0" bIns="0" anchor="ctr" anchorCtr="0"/>
          <a:lstStyle/>
          <a:p>
            <a:pPr algn="l" rtl="0" eaLnBrk="0">
              <a:lnSpc>
                <a:spcPct val="125000"/>
              </a:lnSpc>
            </a:pPr>
            <a:r>
              <a:rPr lang="en-US" altLang="zh-CN" sz="2000" b="1" dirty="0">
                <a:solidFill>
                  <a:schemeClr val="bg1"/>
                </a:solidFill>
                <a:latin typeface="宋体" panose="02010600030101010101" pitchFamily="2" charset="-122"/>
                <a:ea typeface="宋体" panose="02010600030101010101" pitchFamily="2" charset="-122"/>
                <a:sym typeface="+mn-ea"/>
              </a:rPr>
              <a:t> </a:t>
            </a:r>
            <a:r>
              <a:rPr lang="zh-CN" altLang="en-US" sz="2000" b="1" dirty="0">
                <a:solidFill>
                  <a:schemeClr val="bg1"/>
                </a:solidFill>
                <a:latin typeface="宋体" panose="02010600030101010101" pitchFamily="2" charset="-122"/>
                <a:ea typeface="宋体" panose="02010600030101010101" pitchFamily="2" charset="-122"/>
                <a:sym typeface="+mn-ea"/>
              </a:rPr>
              <a:t>万里数据库+华为存储下一代多主技术架构</a:t>
            </a:r>
            <a:endParaRPr lang="zh-CN" altLang="en-US" sz="2000" b="1" dirty="0">
              <a:solidFill>
                <a:schemeClr val="bg1"/>
              </a:solidFill>
              <a:latin typeface="宋体" panose="02010600030101010101" pitchFamily="2" charset="-122"/>
              <a:ea typeface="宋体" panose="02010600030101010101" pitchFamily="2" charset="-122"/>
              <a:sym typeface="+mn-ea"/>
            </a:endParaRPr>
          </a:p>
        </p:txBody>
      </p:sp>
      <p:sp>
        <p:nvSpPr>
          <p:cNvPr id="8" name="textbox 278"/>
          <p:cNvSpPr/>
          <p:nvPr>
            <p:custDataLst>
              <p:tags r:id="rId3"/>
            </p:custDataLst>
          </p:nvPr>
        </p:nvSpPr>
        <p:spPr>
          <a:xfrm>
            <a:off x="3350826" y="2871859"/>
            <a:ext cx="741044" cy="673734"/>
          </a:xfrm>
          <a:prstGeom prst="rect">
            <a:avLst/>
          </a:prstGeom>
          <a:solidFill>
            <a:srgbClr val="BFBFBF"/>
          </a:solidFill>
        </p:spPr>
        <p:txBody>
          <a:bodyPr vert="horz" wrap="square" lIns="0" tIns="0" rIns="0" bIns="0"/>
          <a:lstStyle/>
          <a:p>
            <a:pPr algn="l" rtl="0" eaLnBrk="0">
              <a:lnSpc>
                <a:spcPct val="149000"/>
              </a:lnSpc>
            </a:pPr>
            <a:endParaRPr lang="en-US" altLang="en-US" sz="1000" dirty="0">
              <a:latin typeface="宋体" panose="02010600030101010101" pitchFamily="2" charset="-122"/>
            </a:endParaRPr>
          </a:p>
          <a:p>
            <a:pPr algn="l" rtl="0" eaLnBrk="0">
              <a:lnSpc>
                <a:spcPct val="10000"/>
              </a:lnSpc>
            </a:pPr>
            <a:endParaRPr lang="en-US" altLang="en-US" sz="100" dirty="0">
              <a:latin typeface="宋体" panose="02010600030101010101" pitchFamily="2" charset="-122"/>
            </a:endParaRPr>
          </a:p>
          <a:p>
            <a:pPr marL="242570" algn="l" rtl="0" eaLnBrk="0">
              <a:lnSpc>
                <a:spcPct val="81000"/>
              </a:lnSpc>
            </a:pPr>
            <a:r>
              <a:rPr sz="2000" b="1" kern="0" spc="-10" dirty="0">
                <a:solidFill>
                  <a:srgbClr val="FFFFFF">
                    <a:alpha val="100000"/>
                  </a:srgbClr>
                </a:solidFill>
                <a:latin typeface="宋体" panose="02010600030101010101" pitchFamily="2" charset="-122"/>
                <a:ea typeface="宋体" panose="02010600030101010101" pitchFamily="2" charset="-122"/>
                <a:cs typeface="微软雅黑" panose="020B0503020204020204" charset="-122"/>
              </a:rPr>
              <a:t>二</a:t>
            </a:r>
            <a:endParaRPr lang="en-US" altLang="en-US" sz="2000" dirty="0">
              <a:latin typeface="宋体" panose="02010600030101010101" pitchFamily="2" charset="-122"/>
            </a:endParaRPr>
          </a:p>
        </p:txBody>
      </p:sp>
      <p:sp>
        <p:nvSpPr>
          <p:cNvPr id="9" name="textbox 280"/>
          <p:cNvSpPr/>
          <p:nvPr>
            <p:custDataLst>
              <p:tags r:id="rId4"/>
            </p:custDataLst>
          </p:nvPr>
        </p:nvSpPr>
        <p:spPr>
          <a:xfrm>
            <a:off x="3350826" y="3771560"/>
            <a:ext cx="741044" cy="673734"/>
          </a:xfrm>
          <a:prstGeom prst="rect">
            <a:avLst/>
          </a:prstGeom>
          <a:solidFill>
            <a:srgbClr val="F18001"/>
          </a:solidFill>
        </p:spPr>
        <p:txBody>
          <a:bodyPr vert="horz" wrap="square" lIns="0" tIns="0" rIns="0" bIns="0"/>
          <a:lstStyle/>
          <a:p>
            <a:pPr algn="l" rtl="0" eaLnBrk="0">
              <a:lnSpc>
                <a:spcPct val="143000"/>
              </a:lnSpc>
            </a:pPr>
            <a:endParaRPr lang="en-US" altLang="en-US" sz="1000" dirty="0">
              <a:latin typeface="宋体" panose="02010600030101010101" pitchFamily="2" charset="-122"/>
            </a:endParaRPr>
          </a:p>
          <a:p>
            <a:pPr marL="250190" algn="l" rtl="0" eaLnBrk="0">
              <a:lnSpc>
                <a:spcPct val="85000"/>
              </a:lnSpc>
              <a:spcBef>
                <a:spcPts val="0"/>
              </a:spcBef>
            </a:pPr>
            <a:r>
              <a:rPr lang="zh-CN" sz="2000" b="1" kern="0" spc="-10" dirty="0">
                <a:solidFill>
                  <a:srgbClr val="FFFFFF">
                    <a:alpha val="100000"/>
                  </a:srgbClr>
                </a:solidFill>
                <a:latin typeface="宋体" panose="02010600030101010101" pitchFamily="2" charset="-122"/>
                <a:ea typeface="宋体" panose="02010600030101010101" pitchFamily="2" charset="-122"/>
                <a:cs typeface="微软雅黑" panose="020B0503020204020204" charset="-122"/>
              </a:rPr>
              <a:t>三</a:t>
            </a:r>
            <a:endParaRPr lang="zh-CN" sz="2000" b="1" kern="0" spc="-10" dirty="0">
              <a:solidFill>
                <a:srgbClr val="FFFFFF">
                  <a:alpha val="100000"/>
                </a:srgbClr>
              </a:solidFill>
              <a:latin typeface="宋体" panose="02010600030101010101" pitchFamily="2" charset="-122"/>
              <a:ea typeface="宋体" panose="02010600030101010101" pitchFamily="2" charset="-122"/>
              <a:cs typeface="微软雅黑" panose="020B0503020204020204" charset="-122"/>
            </a:endParaRPr>
          </a:p>
        </p:txBody>
      </p:sp>
      <p:sp>
        <p:nvSpPr>
          <p:cNvPr id="11" name="textbox 278"/>
          <p:cNvSpPr/>
          <p:nvPr>
            <p:custDataLst>
              <p:tags r:id="rId5"/>
            </p:custDataLst>
          </p:nvPr>
        </p:nvSpPr>
        <p:spPr>
          <a:xfrm>
            <a:off x="3348286" y="1951744"/>
            <a:ext cx="741044" cy="673734"/>
          </a:xfrm>
          <a:prstGeom prst="rect">
            <a:avLst/>
          </a:prstGeom>
          <a:solidFill>
            <a:srgbClr val="BFBFBF"/>
          </a:solidFill>
        </p:spPr>
        <p:txBody>
          <a:bodyPr vert="horz" wrap="square" lIns="0" tIns="0" rIns="0" bIns="0"/>
          <a:lstStyle/>
          <a:p>
            <a:pPr algn="l" rtl="0" eaLnBrk="0">
              <a:lnSpc>
                <a:spcPct val="149000"/>
              </a:lnSpc>
            </a:pPr>
            <a:endParaRPr lang="en-US" altLang="en-US" sz="1000" dirty="0">
              <a:latin typeface="宋体" panose="02010600030101010101" pitchFamily="2" charset="-122"/>
            </a:endParaRPr>
          </a:p>
          <a:p>
            <a:pPr algn="l" rtl="0" eaLnBrk="0">
              <a:lnSpc>
                <a:spcPct val="10000"/>
              </a:lnSpc>
            </a:pPr>
            <a:endParaRPr lang="en-US" altLang="en-US" sz="100" dirty="0">
              <a:latin typeface="宋体" panose="02010600030101010101" pitchFamily="2" charset="-122"/>
            </a:endParaRPr>
          </a:p>
          <a:p>
            <a:pPr marL="242570" algn="l" rtl="0" eaLnBrk="0">
              <a:lnSpc>
                <a:spcPct val="81000"/>
              </a:lnSpc>
            </a:pPr>
            <a:r>
              <a:rPr lang="zh-CN" altLang="en-US" sz="2000" b="1" dirty="0">
                <a:solidFill>
                  <a:schemeClr val="bg1"/>
                </a:solidFill>
                <a:latin typeface="宋体" panose="02010600030101010101" pitchFamily="2" charset="-122"/>
                <a:ea typeface="宋体" panose="02010600030101010101" pitchFamily="2" charset="-122"/>
              </a:rPr>
              <a:t>一</a:t>
            </a:r>
            <a:endParaRPr lang="zh-CN" altLang="en-US" sz="2000" b="1" dirty="0">
              <a:solidFill>
                <a:schemeClr val="bg1"/>
              </a:solidFill>
              <a:latin typeface="宋体" panose="02010600030101010101" pitchFamily="2" charset="-122"/>
              <a:ea typeface="宋体" panose="02010600030101010101" pitchFamily="2" charset="-122"/>
            </a:endParaRPr>
          </a:p>
        </p:txBody>
      </p:sp>
      <p:sp>
        <p:nvSpPr>
          <p:cNvPr id="4" name="rect"/>
          <p:cNvSpPr/>
          <p:nvPr>
            <p:custDataLst>
              <p:tags r:id="rId6"/>
            </p:custDataLst>
          </p:nvPr>
        </p:nvSpPr>
        <p:spPr>
          <a:xfrm>
            <a:off x="4229735" y="2872740"/>
            <a:ext cx="5066030" cy="673100"/>
          </a:xfrm>
          <a:prstGeom prst="rect">
            <a:avLst/>
          </a:prstGeom>
          <a:solidFill>
            <a:srgbClr val="BFBFBF"/>
          </a:solidFill>
          <a:ln cap="flat">
            <a:noFill/>
            <a:prstDash val="solid"/>
            <a:miter lim="0"/>
          </a:ln>
        </p:spPr>
        <p:txBody>
          <a:bodyPr rtlCol="0" anchor="ctr" anchorCtr="0"/>
          <a:lstStyle/>
          <a:p>
            <a:pPr algn="l">
              <a:lnSpc>
                <a:spcPct val="100000"/>
              </a:lnSpc>
            </a:pPr>
            <a:r>
              <a:rPr lang="zh-CN" altLang="en-US" sz="2000" b="1" dirty="0">
                <a:solidFill>
                  <a:schemeClr val="bg1"/>
                </a:solidFill>
                <a:latin typeface="宋体" panose="02010600030101010101" pitchFamily="2" charset="-122"/>
                <a:ea typeface="宋体" panose="02010600030101010101" pitchFamily="2" charset="-122"/>
                <a:cs typeface="+mn-ea"/>
                <a:sym typeface="+mn-ea"/>
              </a:rPr>
              <a:t>万里数据库运营商行业核心国产化实践成果</a:t>
            </a:r>
            <a:endParaRPr lang="zh-CN" altLang="en-US" sz="2000" b="1" dirty="0">
              <a:solidFill>
                <a:schemeClr val="bg1"/>
              </a:solidFill>
              <a:latin typeface="宋体" panose="02010600030101010101" pitchFamily="2" charset="-122"/>
              <a:ea typeface="宋体" panose="02010600030101010101" pitchFamily="2" charset="-122"/>
              <a:cs typeface="+mn-ea"/>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555" y="203835"/>
            <a:ext cx="10515600" cy="538480"/>
          </a:xfrm>
        </p:spPr>
        <p:txBody>
          <a:bodyPr/>
          <a:lstStyle/>
          <a:p>
            <a:r>
              <a:rPr lang="zh-CN" altLang="en-US" sz="3200" b="1" dirty="0">
                <a:solidFill>
                  <a:schemeClr val="accent2"/>
                </a:solidFill>
                <a:sym typeface="+mn-ea"/>
              </a:rPr>
              <a:t>存算分离+共享存储是下一代数据库架构</a:t>
            </a:r>
            <a:endParaRPr lang="zh-CN" altLang="en-US" sz="3200" b="1" dirty="0">
              <a:solidFill>
                <a:schemeClr val="accent2"/>
              </a:solidFill>
              <a:sym typeface="+mn-ea"/>
            </a:endParaRPr>
          </a:p>
        </p:txBody>
      </p:sp>
      <p:sp>
        <p:nvSpPr>
          <p:cNvPr id="94" name="矩形 93"/>
          <p:cNvSpPr/>
          <p:nvPr>
            <p:custDataLst>
              <p:tags r:id="rId1"/>
            </p:custDataLst>
          </p:nvPr>
        </p:nvSpPr>
        <p:spPr>
          <a:xfrm>
            <a:off x="4530729" y="4343067"/>
            <a:ext cx="3130859" cy="176335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lnSpc>
                <a:spcPct val="150000"/>
              </a:lnSpc>
              <a:spcAft>
                <a:spcPts val="600"/>
              </a:spcAft>
            </a:pPr>
            <a:r>
              <a:rPr lang="zh-CN" altLang="en-US" sz="1600" b="1" dirty="0">
                <a:solidFill>
                  <a:schemeClr val="accent2"/>
                </a:solidFill>
                <a:latin typeface="宋体" panose="02010600030101010101" pitchFamily="2" charset="-122"/>
                <a:ea typeface="宋体" panose="02010600030101010101" pitchFamily="2" charset="-122"/>
              </a:rPr>
              <a:t>极致性能</a:t>
            </a:r>
            <a:endParaRPr lang="en-US" altLang="zh-CN" sz="1600" b="1" dirty="0">
              <a:solidFill>
                <a:srgbClr val="1D1D1A"/>
              </a:solidFill>
              <a:latin typeface="宋体" panose="02010600030101010101" pitchFamily="2" charset="-122"/>
              <a:ea typeface="宋体" panose="02010600030101010101" pitchFamily="2" charset="-122"/>
            </a:endParaRPr>
          </a:p>
          <a:p>
            <a:pPr marL="171450" indent="-171450" defTabSz="914400">
              <a:lnSpc>
                <a:spcPct val="150000"/>
              </a:lnSpc>
              <a:buFont typeface="Arial" panose="020B0604020202020204" pitchFamily="34" charset="0"/>
              <a:buChar char="•"/>
            </a:pPr>
            <a:r>
              <a:rPr lang="zh-CN" altLang="en-US" sz="1600" b="1" dirty="0">
                <a:solidFill>
                  <a:srgbClr val="1D1D1A"/>
                </a:solidFill>
                <a:latin typeface="宋体" panose="02010600030101010101" pitchFamily="2" charset="-122"/>
                <a:ea typeface="宋体" panose="02010600030101010101" pitchFamily="2" charset="-122"/>
              </a:rPr>
              <a:t>多读多写，多活部署</a:t>
            </a:r>
            <a:endParaRPr lang="en-US" altLang="zh-CN" sz="1600" b="1" dirty="0">
              <a:solidFill>
                <a:srgbClr val="1D1D1A"/>
              </a:solidFill>
              <a:latin typeface="宋体" panose="02010600030101010101" pitchFamily="2" charset="-122"/>
              <a:ea typeface="宋体" panose="02010600030101010101" pitchFamily="2" charset="-122"/>
            </a:endParaRPr>
          </a:p>
          <a:p>
            <a:pPr marL="171450" indent="-171450" defTabSz="914400">
              <a:lnSpc>
                <a:spcPct val="150000"/>
              </a:lnSpc>
              <a:buFont typeface="Arial" panose="020B0604020202020204" pitchFamily="34" charset="0"/>
              <a:buChar char="•"/>
            </a:pPr>
            <a:r>
              <a:rPr lang="zh-CN" altLang="en-US" sz="1600" b="1" dirty="0">
                <a:solidFill>
                  <a:srgbClr val="1D1D1A"/>
                </a:solidFill>
                <a:latin typeface="宋体" panose="02010600030101010101" pitchFamily="2" charset="-122"/>
                <a:ea typeface="宋体" panose="02010600030101010101" pitchFamily="2" charset="-122"/>
              </a:rPr>
              <a:t>数据库能力向存储沉</a:t>
            </a:r>
            <a:endParaRPr lang="zh-CN" altLang="en-US" sz="1600" b="1" dirty="0">
              <a:solidFill>
                <a:srgbClr val="1D1D1A"/>
              </a:solidFill>
              <a:latin typeface="宋体" panose="02010600030101010101" pitchFamily="2" charset="-122"/>
              <a:ea typeface="宋体" panose="02010600030101010101" pitchFamily="2" charset="-122"/>
            </a:endParaRPr>
          </a:p>
          <a:p>
            <a:pPr marL="171450" indent="-171450" defTabSz="914400">
              <a:lnSpc>
                <a:spcPct val="150000"/>
              </a:lnSpc>
              <a:buFont typeface="Arial" panose="020B0604020202020204" pitchFamily="34" charset="0"/>
              <a:buChar char="•"/>
            </a:pPr>
            <a:r>
              <a:rPr lang="zh-CN" altLang="en-US" sz="1600" b="1" dirty="0">
                <a:solidFill>
                  <a:srgbClr val="1D1D1A"/>
                </a:solidFill>
                <a:latin typeface="宋体" panose="02010600030101010101" pitchFamily="2" charset="-122"/>
                <a:ea typeface="宋体" panose="02010600030101010101" pitchFamily="2" charset="-122"/>
              </a:rPr>
              <a:t>专业存储能力</a:t>
            </a:r>
            <a:endParaRPr lang="en-US" altLang="zh-CN" sz="1600" b="1" dirty="0">
              <a:solidFill>
                <a:srgbClr val="1D1D1A"/>
              </a:solidFill>
              <a:latin typeface="宋体" panose="02010600030101010101" pitchFamily="2" charset="-122"/>
              <a:ea typeface="宋体" panose="02010600030101010101" pitchFamily="2" charset="-122"/>
            </a:endParaRPr>
          </a:p>
        </p:txBody>
      </p:sp>
      <p:sp>
        <p:nvSpPr>
          <p:cNvPr id="95" name="矩形 94"/>
          <p:cNvSpPr/>
          <p:nvPr>
            <p:custDataLst>
              <p:tags r:id="rId2"/>
            </p:custDataLst>
          </p:nvPr>
        </p:nvSpPr>
        <p:spPr>
          <a:xfrm>
            <a:off x="8071877" y="4343067"/>
            <a:ext cx="3130859" cy="176335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lnSpc>
                <a:spcPct val="150000"/>
              </a:lnSpc>
              <a:spcAft>
                <a:spcPts val="600"/>
              </a:spcAft>
            </a:pPr>
            <a:r>
              <a:rPr lang="zh-CN" altLang="en-US" sz="1600" b="1" dirty="0">
                <a:solidFill>
                  <a:schemeClr val="accent2"/>
                </a:solidFill>
                <a:latin typeface="宋体" panose="02010600030101010101" pitchFamily="2" charset="-122"/>
                <a:ea typeface="宋体" panose="02010600030101010101" pitchFamily="2" charset="-122"/>
              </a:rPr>
              <a:t>降本增效</a:t>
            </a:r>
            <a:endParaRPr lang="en-US" altLang="zh-CN" sz="1600" b="1" dirty="0">
              <a:solidFill>
                <a:schemeClr val="accent2"/>
              </a:solidFill>
              <a:latin typeface="宋体" panose="02010600030101010101" pitchFamily="2" charset="-122"/>
              <a:ea typeface="宋体" panose="02010600030101010101" pitchFamily="2" charset="-122"/>
            </a:endParaRPr>
          </a:p>
          <a:p>
            <a:pPr marL="171450" indent="-171450" defTabSz="914400">
              <a:lnSpc>
                <a:spcPct val="150000"/>
              </a:lnSpc>
              <a:buFont typeface="Arial" panose="020B0604020202020204" pitchFamily="34" charset="0"/>
              <a:buChar char="•"/>
            </a:pPr>
            <a:r>
              <a:rPr lang="zh-CN" altLang="en-US" sz="1600" b="1" dirty="0">
                <a:solidFill>
                  <a:srgbClr val="1D1D1A"/>
                </a:solidFill>
                <a:latin typeface="宋体" panose="02010600030101010101" pitchFamily="2" charset="-122"/>
                <a:ea typeface="宋体" panose="02010600030101010101" pitchFamily="2" charset="-122"/>
              </a:rPr>
              <a:t>多副本归一</a:t>
            </a:r>
            <a:endParaRPr lang="en-US" altLang="zh-CN" sz="1600" b="1" dirty="0">
              <a:solidFill>
                <a:srgbClr val="1D1D1A"/>
              </a:solidFill>
              <a:latin typeface="宋体" panose="02010600030101010101" pitchFamily="2" charset="-122"/>
              <a:ea typeface="宋体" panose="02010600030101010101" pitchFamily="2" charset="-122"/>
            </a:endParaRPr>
          </a:p>
          <a:p>
            <a:pPr marL="171450" indent="-171450" defTabSz="914400">
              <a:lnSpc>
                <a:spcPct val="150000"/>
              </a:lnSpc>
              <a:buFont typeface="Arial" panose="020B0604020202020204" pitchFamily="34" charset="0"/>
              <a:buChar char="•"/>
            </a:pPr>
            <a:r>
              <a:rPr lang="zh-CN" altLang="en-US" sz="1600" b="1" dirty="0">
                <a:solidFill>
                  <a:srgbClr val="1D1D1A"/>
                </a:solidFill>
                <a:latin typeface="宋体" panose="02010600030101010101" pitchFamily="2" charset="-122"/>
                <a:ea typeface="宋体" panose="02010600030101010101" pitchFamily="2" charset="-122"/>
              </a:rPr>
              <a:t>减少业务改造分库分表</a:t>
            </a:r>
            <a:endParaRPr lang="en-US" altLang="zh-CN" sz="1600" b="1" dirty="0">
              <a:solidFill>
                <a:srgbClr val="1D1D1A"/>
              </a:solidFill>
              <a:latin typeface="宋体" panose="02010600030101010101" pitchFamily="2" charset="-122"/>
              <a:ea typeface="宋体" panose="02010600030101010101" pitchFamily="2" charset="-122"/>
            </a:endParaRPr>
          </a:p>
          <a:p>
            <a:pPr marL="171450" indent="-171450" defTabSz="914400">
              <a:lnSpc>
                <a:spcPct val="150000"/>
              </a:lnSpc>
              <a:buFont typeface="Arial" panose="020B0604020202020204" pitchFamily="34" charset="0"/>
              <a:buChar char="•"/>
            </a:pPr>
            <a:r>
              <a:rPr lang="zh-CN" altLang="en-US" sz="1600" b="1" dirty="0">
                <a:solidFill>
                  <a:srgbClr val="1D1D1A"/>
                </a:solidFill>
                <a:latin typeface="宋体" panose="02010600030101010101" pitchFamily="2" charset="-122"/>
                <a:ea typeface="宋体" panose="02010600030101010101" pitchFamily="2" charset="-122"/>
              </a:rPr>
              <a:t>减少服务器数量，提升利用率</a:t>
            </a:r>
            <a:endParaRPr lang="zh-CN" altLang="en-US" sz="1600" dirty="0">
              <a:solidFill>
                <a:prstClr val="white"/>
              </a:solidFill>
              <a:latin typeface="宋体" panose="02010600030101010101" pitchFamily="2" charset="-122"/>
              <a:ea typeface="宋体" panose="02010600030101010101" pitchFamily="2" charset="-122"/>
            </a:endParaRPr>
          </a:p>
        </p:txBody>
      </p:sp>
      <p:sp>
        <p:nvSpPr>
          <p:cNvPr id="101" name="矩形 100"/>
          <p:cNvSpPr/>
          <p:nvPr>
            <p:custDataLst>
              <p:tags r:id="rId3"/>
            </p:custDataLst>
          </p:nvPr>
        </p:nvSpPr>
        <p:spPr>
          <a:xfrm>
            <a:off x="989581" y="4343067"/>
            <a:ext cx="3130859" cy="176335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zh-CN" altLang="en-US" sz="1600" b="1" dirty="0">
                <a:solidFill>
                  <a:schemeClr val="accent2"/>
                </a:solidFill>
                <a:latin typeface="宋体" panose="02010600030101010101" pitchFamily="2" charset="-122"/>
                <a:ea typeface="宋体" panose="02010600030101010101" pitchFamily="2" charset="-122"/>
              </a:rPr>
              <a:t>金融级高可用</a:t>
            </a:r>
            <a:endParaRPr lang="zh-CN" altLang="en-US" sz="1600" b="1" dirty="0">
              <a:solidFill>
                <a:schemeClr val="accent2"/>
              </a:solidFill>
              <a:latin typeface="宋体" panose="02010600030101010101" pitchFamily="2" charset="-122"/>
              <a:ea typeface="宋体" panose="02010600030101010101" pitchFamily="2" charset="-122"/>
            </a:endParaRPr>
          </a:p>
          <a:p>
            <a:pPr marL="171450" indent="-171450" defTabSz="914400">
              <a:lnSpc>
                <a:spcPct val="150000"/>
              </a:lnSpc>
              <a:buFont typeface="Arial" panose="020B0604020202020204" pitchFamily="34" charset="0"/>
              <a:buChar char="•"/>
            </a:pPr>
            <a:r>
              <a:rPr lang="zh-CN" altLang="en-US" sz="1600" b="1" dirty="0">
                <a:solidFill>
                  <a:srgbClr val="1D1D1A"/>
                </a:solidFill>
                <a:latin typeface="宋体" panose="02010600030101010101" pitchFamily="2" charset="-122"/>
                <a:ea typeface="宋体" panose="02010600030101010101" pitchFamily="2" charset="-122"/>
              </a:rPr>
              <a:t>存算解耦，主从解耦</a:t>
            </a:r>
            <a:endParaRPr lang="en-US" altLang="zh-CN" sz="1600" b="1" dirty="0">
              <a:solidFill>
                <a:srgbClr val="1D1D1A"/>
              </a:solidFill>
              <a:latin typeface="宋体" panose="02010600030101010101" pitchFamily="2" charset="-122"/>
              <a:ea typeface="宋体" panose="02010600030101010101" pitchFamily="2" charset="-122"/>
            </a:endParaRPr>
          </a:p>
          <a:p>
            <a:pPr marL="171450" indent="-171450" defTabSz="914400">
              <a:lnSpc>
                <a:spcPct val="150000"/>
              </a:lnSpc>
              <a:buFont typeface="Arial" panose="020B0604020202020204" pitchFamily="34" charset="0"/>
              <a:buChar char="•"/>
            </a:pPr>
            <a:r>
              <a:rPr lang="zh-CN" altLang="en-US" sz="1600" b="1" dirty="0">
                <a:solidFill>
                  <a:srgbClr val="1D1D1A"/>
                </a:solidFill>
                <a:latin typeface="宋体" panose="02010600030101010101" pitchFamily="2" charset="-122"/>
                <a:ea typeface="宋体" panose="02010600030101010101" pitchFamily="2" charset="-122"/>
              </a:rPr>
              <a:t>强事务一致性</a:t>
            </a:r>
            <a:endParaRPr lang="en-US" altLang="zh-CN" sz="1600" b="1" dirty="0">
              <a:solidFill>
                <a:srgbClr val="1D1D1A"/>
              </a:solidFill>
              <a:latin typeface="宋体" panose="02010600030101010101" pitchFamily="2" charset="-122"/>
              <a:ea typeface="宋体" panose="02010600030101010101" pitchFamily="2" charset="-122"/>
            </a:endParaRPr>
          </a:p>
          <a:p>
            <a:pPr marL="171450" indent="-171450" defTabSz="914400">
              <a:lnSpc>
                <a:spcPct val="150000"/>
              </a:lnSpc>
              <a:buFont typeface="Arial" panose="020B0604020202020204" pitchFamily="34" charset="0"/>
              <a:buChar char="•"/>
            </a:pPr>
            <a:r>
              <a:rPr lang="zh-CN" altLang="en-US" sz="1600" b="1" dirty="0">
                <a:solidFill>
                  <a:srgbClr val="1D1D1A"/>
                </a:solidFill>
                <a:latin typeface="宋体" panose="02010600030101010101" pitchFamily="2" charset="-122"/>
                <a:ea typeface="宋体" panose="02010600030101010101" pitchFamily="2" charset="-122"/>
              </a:rPr>
              <a:t>双集群容灾</a:t>
            </a:r>
            <a:endParaRPr lang="en-US" altLang="zh-CN" sz="1600" b="1" dirty="0">
              <a:solidFill>
                <a:srgbClr val="1D1D1A"/>
              </a:solidFill>
              <a:latin typeface="宋体" panose="02010600030101010101" pitchFamily="2" charset="-122"/>
              <a:ea typeface="宋体" panose="02010600030101010101" pitchFamily="2" charset="-122"/>
            </a:endParaRPr>
          </a:p>
        </p:txBody>
      </p:sp>
      <p:sp>
        <p:nvSpPr>
          <p:cNvPr id="180" name="矩形 179"/>
          <p:cNvSpPr/>
          <p:nvPr>
            <p:custDataLst>
              <p:tags r:id="rId4"/>
            </p:custDataLst>
          </p:nvPr>
        </p:nvSpPr>
        <p:spPr bwMode="auto">
          <a:xfrm>
            <a:off x="7060733" y="964887"/>
            <a:ext cx="3958557" cy="3238819"/>
          </a:xfrm>
          <a:prstGeom prst="rect">
            <a:avLst/>
          </a:prstGeom>
          <a:noFill/>
          <a:ln w="9525" cap="flat" cmpd="sng" algn="ctr">
            <a:solidFill>
              <a:schemeClr val="tx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6" tIns="45703" rIns="91406" bIns="45703" numCol="1" rtlCol="0" anchor="t" anchorCtr="0" compatLnSpc="1"/>
          <a:lstStyle/>
          <a:p>
            <a:pPr defTabSz="914400" fontAlgn="base">
              <a:spcBef>
                <a:spcPct val="0"/>
              </a:spcBef>
              <a:spcAft>
                <a:spcPct val="0"/>
              </a:spcAft>
              <a:buClr>
                <a:srgbClr val="CC9900"/>
              </a:buClr>
              <a:buFont typeface="Wingdings" panose="05000000000000000000" pitchFamily="2" charset="2"/>
              <a:buChar char="n"/>
            </a:pPr>
            <a:endParaRPr lang="zh-CN" altLang="en-US" sz="1200" dirty="0">
              <a:solidFill>
                <a:prstClr val="black"/>
              </a:solidFill>
              <a:latin typeface="宋体" panose="02010600030101010101" pitchFamily="2" charset="-122"/>
              <a:ea typeface="宋体" panose="02010600030101010101" pitchFamily="2" charset="-122"/>
            </a:endParaRPr>
          </a:p>
        </p:txBody>
      </p:sp>
      <p:sp>
        <p:nvSpPr>
          <p:cNvPr id="179" name="矩形 178"/>
          <p:cNvSpPr/>
          <p:nvPr>
            <p:custDataLst>
              <p:tags r:id="rId5"/>
            </p:custDataLst>
          </p:nvPr>
        </p:nvSpPr>
        <p:spPr bwMode="auto">
          <a:xfrm>
            <a:off x="1173027" y="964887"/>
            <a:ext cx="3958557" cy="3238819"/>
          </a:xfrm>
          <a:prstGeom prst="rect">
            <a:avLst/>
          </a:prstGeom>
          <a:noFill/>
          <a:ln w="9525" cap="flat" cmpd="sng" algn="ctr">
            <a:solidFill>
              <a:schemeClr val="tx2">
                <a:lumMod val="50000"/>
              </a:schemeClr>
            </a:solidFill>
            <a:prstDash val="solid"/>
            <a:round/>
            <a:headEnd type="none" w="med" len="med"/>
            <a:tailEnd type="none" w="med" len="med"/>
          </a:ln>
          <a:effectLst/>
        </p:spPr>
        <p:txBody>
          <a:bodyPr vert="horz" wrap="square" lIns="91406" tIns="45703" rIns="91406" bIns="45703" numCol="1" rtlCol="0" anchor="t" anchorCtr="0" compatLnSpc="1"/>
          <a:lstStyle/>
          <a:p>
            <a:pPr defTabSz="914400" fontAlgn="base">
              <a:spcBef>
                <a:spcPct val="0"/>
              </a:spcBef>
              <a:spcAft>
                <a:spcPct val="0"/>
              </a:spcAft>
              <a:buClr>
                <a:srgbClr val="CC9900"/>
              </a:buClr>
              <a:buFont typeface="Wingdings" panose="05000000000000000000" pitchFamily="2" charset="2"/>
              <a:buChar char="n"/>
            </a:pPr>
            <a:endParaRPr lang="zh-CN" altLang="en-US" sz="1200" dirty="0">
              <a:solidFill>
                <a:prstClr val="black"/>
              </a:solidFill>
              <a:latin typeface="宋体" panose="02010600030101010101" pitchFamily="2" charset="-122"/>
              <a:ea typeface="宋体" panose="02010600030101010101" pitchFamily="2" charset="-122"/>
            </a:endParaRPr>
          </a:p>
        </p:txBody>
      </p:sp>
      <p:grpSp>
        <p:nvGrpSpPr>
          <p:cNvPr id="3" name="组合 2"/>
          <p:cNvGrpSpPr/>
          <p:nvPr/>
        </p:nvGrpSpPr>
        <p:grpSpPr>
          <a:xfrm>
            <a:off x="1321435" y="1047115"/>
            <a:ext cx="9312275" cy="3096260"/>
            <a:chOff x="2081" y="1649"/>
            <a:chExt cx="14665" cy="4876"/>
          </a:xfrm>
        </p:grpSpPr>
        <p:pic>
          <p:nvPicPr>
            <p:cNvPr id="146" name="图片 145"/>
            <p:cNvPicPr>
              <a:picLocks noChangeAspect="1"/>
            </p:cNvPicPr>
            <p:nvPr>
              <p:custDataLst>
                <p:tags r:id="rId6"/>
              </p:custDataLst>
            </p:nvPr>
          </p:nvPicPr>
          <p:blipFill>
            <a:blip r:embed="rId7"/>
            <a:stretch>
              <a:fillRect/>
            </a:stretch>
          </p:blipFill>
          <p:spPr>
            <a:xfrm>
              <a:off x="8403" y="3503"/>
              <a:ext cx="2394" cy="1112"/>
            </a:xfrm>
            <a:prstGeom prst="rect">
              <a:avLst/>
            </a:prstGeom>
          </p:spPr>
        </p:pic>
        <p:sp>
          <p:nvSpPr>
            <p:cNvPr id="162" name="圆角矩形 161"/>
            <p:cNvSpPr/>
            <p:nvPr>
              <p:custDataLst>
                <p:tags r:id="rId8"/>
              </p:custDataLst>
            </p:nvPr>
          </p:nvSpPr>
          <p:spPr>
            <a:xfrm>
              <a:off x="11745" y="3967"/>
              <a:ext cx="4982" cy="546"/>
            </a:xfrm>
            <a:prstGeom prst="roundRect">
              <a:avLst/>
            </a:prstGeom>
            <a:noFill/>
            <a:ln w="19050">
              <a:solidFill>
                <a:schemeClr val="accent2"/>
              </a:solidFill>
              <a:prstDash val="sysDot"/>
            </a:ln>
          </p:spPr>
          <p:style>
            <a:lnRef idx="1">
              <a:schemeClr val="accent3"/>
            </a:lnRef>
            <a:fillRef idx="2">
              <a:schemeClr val="accent3"/>
            </a:fillRef>
            <a:effectRef idx="1">
              <a:schemeClr val="accent3"/>
            </a:effectRef>
            <a:fontRef idx="minor">
              <a:schemeClr val="dk1"/>
            </a:fontRef>
          </p:style>
          <p:txBody>
            <a:bodyPr rtlCol="0" anchor="ctr"/>
            <a:lstStyle/>
            <a:p>
              <a:pPr algn="ctr" defTabSz="914400"/>
              <a:r>
                <a:rPr kumimoji="1" lang="en-GB" altLang="zh-CN" sz="1200" dirty="0">
                  <a:solidFill>
                    <a:prstClr val="black"/>
                  </a:solidFill>
                  <a:latin typeface="宋体" panose="02010600030101010101" pitchFamily="2" charset="-122"/>
                  <a:ea typeface="宋体" panose="02010600030101010101" pitchFamily="2" charset="-122"/>
                  <a:cs typeface="微软雅黑" panose="020B0503020204020204" charset="-122"/>
                </a:rPr>
                <a:t>RDMA</a:t>
              </a:r>
              <a:r>
                <a:rPr kumimoji="1" lang="zh-CN" altLang="en-US" sz="1200" dirty="0">
                  <a:solidFill>
                    <a:prstClr val="black"/>
                  </a:solidFill>
                  <a:latin typeface="宋体" panose="02010600030101010101" pitchFamily="2" charset="-122"/>
                  <a:ea typeface="宋体" panose="02010600030101010101" pitchFamily="2" charset="-122"/>
                  <a:cs typeface="微软雅黑" panose="020B0503020204020204" charset="-122"/>
                </a:rPr>
                <a:t>网络</a:t>
              </a:r>
              <a:endParaRPr kumimoji="1" lang="zh-CN" altLang="en-US" sz="1200" dirty="0">
                <a:solidFill>
                  <a:prstClr val="black"/>
                </a:solidFill>
                <a:latin typeface="宋体" panose="02010600030101010101" pitchFamily="2" charset="-122"/>
                <a:ea typeface="宋体" panose="02010600030101010101" pitchFamily="2" charset="-122"/>
                <a:cs typeface="微软雅黑" panose="020B0503020204020204" charset="-122"/>
              </a:endParaRPr>
            </a:p>
          </p:txBody>
        </p:sp>
        <p:sp>
          <p:nvSpPr>
            <p:cNvPr id="164" name="圆角矩形 163"/>
            <p:cNvSpPr/>
            <p:nvPr>
              <p:custDataLst>
                <p:tags r:id="rId9"/>
              </p:custDataLst>
            </p:nvPr>
          </p:nvSpPr>
          <p:spPr>
            <a:xfrm>
              <a:off x="11745" y="4813"/>
              <a:ext cx="4982" cy="1122"/>
            </a:xfrm>
            <a:prstGeom prst="roundRect">
              <a:avLst/>
            </a:prstGeom>
            <a:noFill/>
            <a:ln w="19050">
              <a:solidFill>
                <a:schemeClr val="accent2"/>
              </a:solidFill>
              <a:prstDash val="sysDot"/>
            </a:ln>
          </p:spPr>
          <p:style>
            <a:lnRef idx="1">
              <a:schemeClr val="accent3"/>
            </a:lnRef>
            <a:fillRef idx="2">
              <a:schemeClr val="accent3"/>
            </a:fillRef>
            <a:effectRef idx="1">
              <a:schemeClr val="accent3"/>
            </a:effectRef>
            <a:fontRef idx="minor">
              <a:schemeClr val="dk1"/>
            </a:fontRef>
          </p:style>
          <p:txBody>
            <a:bodyPr rtlCol="0" anchor="ctr"/>
            <a:lstStyle/>
            <a:p>
              <a:pPr algn="ctr" defTabSz="914400"/>
              <a:r>
                <a:rPr kumimoji="1" lang="zh-CN" altLang="en-US" sz="1200" b="1" dirty="0">
                  <a:solidFill>
                    <a:schemeClr val="accent2"/>
                  </a:solidFill>
                  <a:latin typeface="宋体" panose="02010600030101010101" pitchFamily="2" charset="-122"/>
                  <a:ea typeface="宋体" panose="02010600030101010101" pitchFamily="2" charset="-122"/>
                </a:rPr>
                <a:t>共享存储</a:t>
              </a:r>
              <a:endParaRPr kumimoji="1" lang="zh-CN" altLang="en-US" sz="1200" b="1" dirty="0">
                <a:solidFill>
                  <a:schemeClr val="accent2"/>
                </a:solidFill>
                <a:latin typeface="宋体" panose="02010600030101010101" pitchFamily="2" charset="-122"/>
                <a:ea typeface="宋体" panose="02010600030101010101" pitchFamily="2" charset="-122"/>
              </a:endParaRPr>
            </a:p>
          </p:txBody>
        </p:sp>
        <p:cxnSp>
          <p:nvCxnSpPr>
            <p:cNvPr id="165" name="直线箭头连接符 84"/>
            <p:cNvCxnSpPr/>
            <p:nvPr>
              <p:custDataLst>
                <p:tags r:id="rId10"/>
              </p:custDataLst>
            </p:nvPr>
          </p:nvCxnSpPr>
          <p:spPr>
            <a:xfrm>
              <a:off x="12641" y="3618"/>
              <a:ext cx="0" cy="349"/>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直线箭头连接符 85"/>
            <p:cNvCxnSpPr/>
            <p:nvPr>
              <p:custDataLst>
                <p:tags r:id="rId11"/>
              </p:custDataLst>
            </p:nvPr>
          </p:nvCxnSpPr>
          <p:spPr>
            <a:xfrm>
              <a:off x="15856" y="3618"/>
              <a:ext cx="0" cy="380"/>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直线箭头连接符 88"/>
            <p:cNvCxnSpPr/>
            <p:nvPr>
              <p:custDataLst>
                <p:tags r:id="rId12"/>
              </p:custDataLst>
            </p:nvPr>
          </p:nvCxnSpPr>
          <p:spPr>
            <a:xfrm>
              <a:off x="12673" y="4513"/>
              <a:ext cx="0" cy="350"/>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直线箭头连接符 89"/>
            <p:cNvCxnSpPr/>
            <p:nvPr>
              <p:custDataLst>
                <p:tags r:id="rId13"/>
              </p:custDataLst>
            </p:nvPr>
          </p:nvCxnSpPr>
          <p:spPr>
            <a:xfrm flipH="1">
              <a:off x="15827" y="4422"/>
              <a:ext cx="0" cy="386"/>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1" name="图片 170"/>
            <p:cNvPicPr>
              <a:picLocks noChangeAspect="1"/>
            </p:cNvPicPr>
            <p:nvPr>
              <p:custDataLst>
                <p:tags r:id="rId14"/>
              </p:custDataLst>
            </p:nvPr>
          </p:nvPicPr>
          <p:blipFill>
            <a:blip r:embed="rId15"/>
            <a:stretch>
              <a:fillRect/>
            </a:stretch>
          </p:blipFill>
          <p:spPr>
            <a:xfrm>
              <a:off x="11825" y="4761"/>
              <a:ext cx="1572" cy="1225"/>
            </a:xfrm>
            <a:prstGeom prst="rect">
              <a:avLst/>
            </a:prstGeom>
          </p:spPr>
        </p:pic>
        <p:pic>
          <p:nvPicPr>
            <p:cNvPr id="172" name="图片 171"/>
            <p:cNvPicPr>
              <a:picLocks noChangeAspect="1"/>
            </p:cNvPicPr>
            <p:nvPr>
              <p:custDataLst>
                <p:tags r:id="rId16"/>
              </p:custDataLst>
            </p:nvPr>
          </p:nvPicPr>
          <p:blipFill>
            <a:blip r:embed="rId15"/>
            <a:stretch>
              <a:fillRect/>
            </a:stretch>
          </p:blipFill>
          <p:spPr>
            <a:xfrm>
              <a:off x="14951" y="4761"/>
              <a:ext cx="1572" cy="1225"/>
            </a:xfrm>
            <a:prstGeom prst="rect">
              <a:avLst/>
            </a:prstGeom>
          </p:spPr>
        </p:pic>
        <p:sp>
          <p:nvSpPr>
            <p:cNvPr id="174" name="圆角矩形 173"/>
            <p:cNvSpPr/>
            <p:nvPr>
              <p:custDataLst>
                <p:tags r:id="rId17"/>
              </p:custDataLst>
            </p:nvPr>
          </p:nvSpPr>
          <p:spPr>
            <a:xfrm>
              <a:off x="13279" y="6049"/>
              <a:ext cx="1915" cy="476"/>
            </a:xfrm>
            <a:prstGeom prst="roundRect">
              <a:avLst/>
            </a:prstGeom>
            <a:solidFill>
              <a:schemeClr val="accent2"/>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914400"/>
              <a:r>
                <a:rPr kumimoji="1" lang="zh-CN" altLang="en-US" sz="1400" b="1" dirty="0">
                  <a:solidFill>
                    <a:schemeClr val="bg1"/>
                  </a:solidFill>
                  <a:latin typeface="宋体" panose="02010600030101010101" pitchFamily="2" charset="-122"/>
                  <a:ea typeface="宋体" panose="02010600030101010101" pitchFamily="2" charset="-122"/>
                </a:rPr>
                <a:t>存算分离</a:t>
              </a:r>
              <a:endParaRPr kumimoji="1" lang="zh-CN" altLang="en-US" sz="1400" b="1" dirty="0">
                <a:solidFill>
                  <a:schemeClr val="bg1"/>
                </a:solidFill>
                <a:latin typeface="宋体" panose="02010600030101010101" pitchFamily="2" charset="-122"/>
                <a:ea typeface="宋体" panose="02010600030101010101" pitchFamily="2" charset="-122"/>
              </a:endParaRPr>
            </a:p>
          </p:txBody>
        </p:sp>
        <p:sp>
          <p:nvSpPr>
            <p:cNvPr id="147" name="圆角矩形 146"/>
            <p:cNvSpPr/>
            <p:nvPr>
              <p:custDataLst>
                <p:tags r:id="rId18"/>
              </p:custDataLst>
            </p:nvPr>
          </p:nvSpPr>
          <p:spPr>
            <a:xfrm>
              <a:off x="11727" y="1649"/>
              <a:ext cx="1780" cy="1968"/>
            </a:xfrm>
            <a:prstGeom prst="roundRect">
              <a:avLst/>
            </a:prstGeom>
            <a:noFill/>
            <a:ln w="19050">
              <a:solidFill>
                <a:schemeClr val="accent2"/>
              </a:solidFill>
              <a:prstDash val="sysDot"/>
            </a:ln>
          </p:spPr>
          <p:style>
            <a:lnRef idx="1">
              <a:schemeClr val="accent3"/>
            </a:lnRef>
            <a:fillRef idx="2">
              <a:schemeClr val="accent3"/>
            </a:fillRef>
            <a:effectRef idx="1">
              <a:schemeClr val="accent3"/>
            </a:effectRef>
            <a:fontRef idx="minor">
              <a:schemeClr val="dk1"/>
            </a:fontRef>
          </p:style>
          <p:txBody>
            <a:bodyPr rtlCol="0" anchor="t"/>
            <a:lstStyle/>
            <a:p>
              <a:pPr algn="ctr" defTabSz="914400"/>
              <a:r>
                <a:rPr kumimoji="1" lang="zh-CN" altLang="en-US" sz="1200" b="1" dirty="0">
                  <a:solidFill>
                    <a:prstClr val="black"/>
                  </a:solidFill>
                  <a:latin typeface="宋体" panose="02010600030101010101" pitchFamily="2" charset="-122"/>
                  <a:ea typeface="宋体" panose="02010600030101010101" pitchFamily="2" charset="-122"/>
                  <a:cs typeface="微软雅黑" panose="020B0503020204020204" charset="-122"/>
                </a:rPr>
                <a:t>裸机</a:t>
              </a:r>
              <a:r>
                <a:rPr kumimoji="1" lang="en-US" altLang="zh-CN" sz="1200" b="1" dirty="0">
                  <a:solidFill>
                    <a:prstClr val="black"/>
                  </a:solidFill>
                  <a:latin typeface="宋体" panose="02010600030101010101" pitchFamily="2" charset="-122"/>
                  <a:ea typeface="宋体" panose="02010600030101010101" pitchFamily="2" charset="-122"/>
                  <a:cs typeface="微软雅黑" panose="020B0503020204020204" charset="-122"/>
                </a:rPr>
                <a:t>/</a:t>
              </a:r>
              <a:r>
                <a:rPr kumimoji="1" lang="zh-CN" altLang="en-US" sz="1200" b="1" dirty="0">
                  <a:solidFill>
                    <a:prstClr val="black"/>
                  </a:solidFill>
                  <a:latin typeface="宋体" panose="02010600030101010101" pitchFamily="2" charset="-122"/>
                  <a:ea typeface="宋体" panose="02010600030101010101" pitchFamily="2" charset="-122"/>
                  <a:cs typeface="微软雅黑" panose="020B0503020204020204" charset="-122"/>
                </a:rPr>
                <a:t>容器</a:t>
              </a:r>
              <a:endParaRPr kumimoji="1" lang="en-US" altLang="zh-CN" sz="1200" b="1" dirty="0">
                <a:solidFill>
                  <a:prstClr val="black"/>
                </a:solidFill>
                <a:latin typeface="宋体" panose="02010600030101010101" pitchFamily="2" charset="-122"/>
                <a:ea typeface="宋体" panose="02010600030101010101" pitchFamily="2" charset="-122"/>
                <a:cs typeface="微软雅黑" panose="020B0503020204020204"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cs typeface="微软雅黑" panose="020B0503020204020204" charset="-122"/>
              </a:endParaRPr>
            </a:p>
            <a:p>
              <a:pPr algn="ctr" defTabSz="914400"/>
              <a:r>
                <a:rPr kumimoji="1" lang="zh-CN" altLang="en-US" sz="1200" dirty="0">
                  <a:solidFill>
                    <a:prstClr val="black"/>
                  </a:solidFill>
                  <a:latin typeface="宋体" panose="02010600030101010101" pitchFamily="2" charset="-122"/>
                  <a:ea typeface="宋体" panose="02010600030101010101" pitchFamily="2" charset="-122"/>
                  <a:cs typeface="微软雅黑" panose="020B0503020204020204" charset="-122"/>
                </a:rPr>
                <a:t>（</a:t>
              </a:r>
              <a:r>
                <a:rPr kumimoji="1" lang="zh-CN" altLang="en-US" sz="1200" b="1" dirty="0">
                  <a:solidFill>
                    <a:schemeClr val="accent2"/>
                  </a:solidFill>
                  <a:latin typeface="宋体" panose="02010600030101010101" pitchFamily="2" charset="-122"/>
                  <a:ea typeface="宋体" panose="02010600030101010101" pitchFamily="2" charset="-122"/>
                  <a:cs typeface="微软雅黑" panose="020B0503020204020204" charset="-122"/>
                </a:rPr>
                <a:t>主节点</a:t>
              </a:r>
              <a:r>
                <a:rPr kumimoji="1" lang="zh-CN" altLang="en-US" sz="1200" dirty="0">
                  <a:solidFill>
                    <a:prstClr val="black"/>
                  </a:solidFill>
                  <a:latin typeface="宋体" panose="02010600030101010101" pitchFamily="2" charset="-122"/>
                  <a:ea typeface="宋体" panose="02010600030101010101" pitchFamily="2" charset="-122"/>
                  <a:cs typeface="微软雅黑" panose="020B0503020204020204" charset="-122"/>
                </a:rPr>
                <a:t>）</a:t>
              </a:r>
              <a:endParaRPr kumimoji="1" lang="zh-CN" altLang="en-US" sz="1200" dirty="0">
                <a:solidFill>
                  <a:prstClr val="black"/>
                </a:solidFill>
                <a:latin typeface="宋体" panose="02010600030101010101" pitchFamily="2" charset="-122"/>
                <a:ea typeface="宋体" panose="02010600030101010101" pitchFamily="2" charset="-122"/>
                <a:cs typeface="微软雅黑" panose="020B0503020204020204" charset="-122"/>
              </a:endParaRPr>
            </a:p>
          </p:txBody>
        </p:sp>
        <p:pic>
          <p:nvPicPr>
            <p:cNvPr id="150" name="图片 149"/>
            <p:cNvPicPr>
              <a:picLocks noChangeAspect="1"/>
            </p:cNvPicPr>
            <p:nvPr>
              <p:custDataLst>
                <p:tags r:id="rId19"/>
              </p:custDataLst>
            </p:nvPr>
          </p:nvPicPr>
          <p:blipFill rotWithShape="1">
            <a:blip r:embed="rId20"/>
            <a:srcRect l="13423" t="35823" r="32487" b="53571"/>
            <a:stretch>
              <a:fillRect/>
            </a:stretch>
          </p:blipFill>
          <p:spPr>
            <a:xfrm>
              <a:off x="12001" y="2130"/>
              <a:ext cx="1280" cy="106"/>
            </a:xfrm>
            <a:prstGeom prst="rect">
              <a:avLst/>
            </a:prstGeom>
          </p:spPr>
        </p:pic>
        <p:sp>
          <p:nvSpPr>
            <p:cNvPr id="196" name="文本框 195"/>
            <p:cNvSpPr txBox="1"/>
            <p:nvPr>
              <p:custDataLst>
                <p:tags r:id="rId21"/>
              </p:custDataLst>
            </p:nvPr>
          </p:nvSpPr>
          <p:spPr>
            <a:xfrm>
              <a:off x="11727" y="2142"/>
              <a:ext cx="405" cy="983"/>
            </a:xfrm>
            <a:prstGeom prst="rect">
              <a:avLst/>
            </a:prstGeom>
            <a:noFill/>
          </p:spPr>
          <p:txBody>
            <a:bodyPr vert="eaVert" wrap="square" lIns="35986" tIns="35986" rIns="35986" bIns="35986" rtlCol="0" anchor="b">
              <a:spAutoFit/>
            </a:bodyPr>
            <a:lstStyle/>
            <a:p>
              <a:pPr algn="ctr" defTabSz="914400"/>
              <a:r>
                <a:rPr kumimoji="1" lang="zh-CN" altLang="en-US" sz="1200" dirty="0">
                  <a:solidFill>
                    <a:srgbClr val="EEECE1">
                      <a:lumMod val="25000"/>
                    </a:srgbClr>
                  </a:solidFill>
                  <a:latin typeface="宋体" panose="02010600030101010101" pitchFamily="2" charset="-122"/>
                  <a:ea typeface="宋体" panose="02010600030101010101" pitchFamily="2" charset="-122"/>
                </a:rPr>
                <a:t>服务器</a:t>
              </a:r>
              <a:endParaRPr kumimoji="1" lang="zh-CN" altLang="en-US" sz="1200" dirty="0">
                <a:solidFill>
                  <a:srgbClr val="EEECE1">
                    <a:lumMod val="25000"/>
                  </a:srgbClr>
                </a:solidFill>
                <a:latin typeface="宋体" panose="02010600030101010101" pitchFamily="2" charset="-122"/>
                <a:ea typeface="宋体" panose="02010600030101010101" pitchFamily="2" charset="-122"/>
              </a:endParaRPr>
            </a:p>
          </p:txBody>
        </p:sp>
        <p:sp>
          <p:nvSpPr>
            <p:cNvPr id="199" name="圆角矩形 198"/>
            <p:cNvSpPr/>
            <p:nvPr>
              <p:custDataLst>
                <p:tags r:id="rId22"/>
              </p:custDataLst>
            </p:nvPr>
          </p:nvSpPr>
          <p:spPr>
            <a:xfrm>
              <a:off x="14966" y="1649"/>
              <a:ext cx="1780" cy="1968"/>
            </a:xfrm>
            <a:prstGeom prst="roundRect">
              <a:avLst/>
            </a:prstGeom>
            <a:noFill/>
            <a:ln w="19050">
              <a:solidFill>
                <a:schemeClr val="accent2"/>
              </a:solidFill>
              <a:prstDash val="sysDot"/>
            </a:ln>
          </p:spPr>
          <p:style>
            <a:lnRef idx="1">
              <a:schemeClr val="accent3"/>
            </a:lnRef>
            <a:fillRef idx="2">
              <a:schemeClr val="accent3"/>
            </a:fillRef>
            <a:effectRef idx="1">
              <a:schemeClr val="accent3"/>
            </a:effectRef>
            <a:fontRef idx="minor">
              <a:schemeClr val="dk1"/>
            </a:fontRef>
          </p:style>
          <p:txBody>
            <a:bodyPr rtlCol="0" anchor="t"/>
            <a:lstStyle/>
            <a:p>
              <a:pPr algn="ctr" defTabSz="914400"/>
              <a:r>
                <a:rPr kumimoji="1" lang="zh-CN" altLang="en-US" sz="1200" b="1" dirty="0">
                  <a:solidFill>
                    <a:prstClr val="black"/>
                  </a:solidFill>
                  <a:latin typeface="宋体" panose="02010600030101010101" pitchFamily="2" charset="-122"/>
                  <a:ea typeface="宋体" panose="02010600030101010101" pitchFamily="2" charset="-122"/>
                  <a:cs typeface="微软雅黑" panose="020B0503020204020204" charset="-122"/>
                </a:rPr>
                <a:t>裸机</a:t>
              </a:r>
              <a:r>
                <a:rPr kumimoji="1" lang="en-US" altLang="zh-CN" sz="1200" b="1" dirty="0">
                  <a:solidFill>
                    <a:prstClr val="black"/>
                  </a:solidFill>
                  <a:latin typeface="宋体" panose="02010600030101010101" pitchFamily="2" charset="-122"/>
                  <a:ea typeface="宋体" panose="02010600030101010101" pitchFamily="2" charset="-122"/>
                  <a:cs typeface="微软雅黑" panose="020B0503020204020204" charset="-122"/>
                </a:rPr>
                <a:t>/</a:t>
              </a:r>
              <a:r>
                <a:rPr kumimoji="1" lang="zh-CN" altLang="en-US" sz="1200" b="1" dirty="0">
                  <a:solidFill>
                    <a:prstClr val="black"/>
                  </a:solidFill>
                  <a:latin typeface="宋体" panose="02010600030101010101" pitchFamily="2" charset="-122"/>
                  <a:ea typeface="宋体" panose="02010600030101010101" pitchFamily="2" charset="-122"/>
                  <a:cs typeface="微软雅黑" panose="020B0503020204020204" charset="-122"/>
                </a:rPr>
                <a:t>容器</a:t>
              </a:r>
              <a:endParaRPr kumimoji="1" lang="en-US" altLang="zh-CN" sz="1200" b="1" dirty="0">
                <a:solidFill>
                  <a:prstClr val="black"/>
                </a:solidFill>
                <a:latin typeface="宋体" panose="02010600030101010101" pitchFamily="2" charset="-122"/>
                <a:ea typeface="宋体" panose="02010600030101010101" pitchFamily="2" charset="-122"/>
                <a:cs typeface="微软雅黑" panose="020B0503020204020204"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cs typeface="微软雅黑" panose="020B0503020204020204" charset="-122"/>
              </a:endParaRPr>
            </a:p>
            <a:p>
              <a:pPr algn="ctr" defTabSz="914400"/>
              <a:r>
                <a:rPr kumimoji="1" lang="zh-CN" altLang="en-US" sz="1200" dirty="0">
                  <a:solidFill>
                    <a:prstClr val="black"/>
                  </a:solidFill>
                  <a:latin typeface="宋体" panose="02010600030101010101" pitchFamily="2" charset="-122"/>
                  <a:ea typeface="宋体" panose="02010600030101010101" pitchFamily="2" charset="-122"/>
                  <a:cs typeface="微软雅黑" panose="020B0503020204020204" charset="-122"/>
                </a:rPr>
                <a:t>（</a:t>
              </a:r>
              <a:r>
                <a:rPr kumimoji="1" lang="zh-CN" altLang="en-US" sz="1200" b="1" dirty="0">
                  <a:solidFill>
                    <a:schemeClr val="accent2"/>
                  </a:solidFill>
                  <a:latin typeface="宋体" panose="02010600030101010101" pitchFamily="2" charset="-122"/>
                  <a:ea typeface="宋体" panose="02010600030101010101" pitchFamily="2" charset="-122"/>
                  <a:cs typeface="微软雅黑" panose="020B0503020204020204" charset="-122"/>
                </a:rPr>
                <a:t>主节点</a:t>
              </a:r>
              <a:r>
                <a:rPr kumimoji="1" lang="zh-CN" altLang="en-US" sz="1200" dirty="0">
                  <a:solidFill>
                    <a:prstClr val="black"/>
                  </a:solidFill>
                  <a:latin typeface="宋体" panose="02010600030101010101" pitchFamily="2" charset="-122"/>
                  <a:ea typeface="宋体" panose="02010600030101010101" pitchFamily="2" charset="-122"/>
                  <a:cs typeface="微软雅黑" panose="020B0503020204020204" charset="-122"/>
                </a:rPr>
                <a:t>）</a:t>
              </a:r>
              <a:endParaRPr kumimoji="1" lang="zh-CN" altLang="en-US" sz="1200" dirty="0">
                <a:solidFill>
                  <a:prstClr val="black"/>
                </a:solidFill>
                <a:latin typeface="宋体" panose="02010600030101010101" pitchFamily="2" charset="-122"/>
                <a:ea typeface="宋体" panose="02010600030101010101" pitchFamily="2" charset="-122"/>
                <a:cs typeface="微软雅黑" panose="020B0503020204020204" charset="-122"/>
              </a:endParaRPr>
            </a:p>
          </p:txBody>
        </p:sp>
        <p:pic>
          <p:nvPicPr>
            <p:cNvPr id="200" name="图片 199"/>
            <p:cNvPicPr>
              <a:picLocks noChangeAspect="1"/>
            </p:cNvPicPr>
            <p:nvPr>
              <p:custDataLst>
                <p:tags r:id="rId23"/>
              </p:custDataLst>
            </p:nvPr>
          </p:nvPicPr>
          <p:blipFill rotWithShape="1">
            <a:blip r:embed="rId20"/>
            <a:srcRect l="13423" t="35823" r="32487" b="53571"/>
            <a:stretch>
              <a:fillRect/>
            </a:stretch>
          </p:blipFill>
          <p:spPr>
            <a:xfrm>
              <a:off x="15216" y="2130"/>
              <a:ext cx="1280" cy="106"/>
            </a:xfrm>
            <a:prstGeom prst="rect">
              <a:avLst/>
            </a:prstGeom>
          </p:spPr>
        </p:pic>
        <p:sp>
          <p:nvSpPr>
            <p:cNvPr id="201" name="文本框 200"/>
            <p:cNvSpPr txBox="1"/>
            <p:nvPr>
              <p:custDataLst>
                <p:tags r:id="rId24"/>
              </p:custDataLst>
            </p:nvPr>
          </p:nvSpPr>
          <p:spPr>
            <a:xfrm>
              <a:off x="16341" y="2142"/>
              <a:ext cx="405" cy="983"/>
            </a:xfrm>
            <a:prstGeom prst="rect">
              <a:avLst/>
            </a:prstGeom>
            <a:noFill/>
          </p:spPr>
          <p:txBody>
            <a:bodyPr vert="eaVert" wrap="square" lIns="35986" tIns="35986" rIns="35986" bIns="35986" rtlCol="0" anchor="b">
              <a:spAutoFit/>
            </a:bodyPr>
            <a:lstStyle/>
            <a:p>
              <a:pPr algn="ctr" defTabSz="914400"/>
              <a:r>
                <a:rPr kumimoji="1" lang="zh-CN" altLang="en-US" sz="1200" dirty="0">
                  <a:solidFill>
                    <a:srgbClr val="EEECE1">
                      <a:lumMod val="25000"/>
                    </a:srgbClr>
                  </a:solidFill>
                  <a:latin typeface="宋体" panose="02010600030101010101" pitchFamily="2" charset="-122"/>
                  <a:ea typeface="宋体" panose="02010600030101010101" pitchFamily="2" charset="-122"/>
                </a:rPr>
                <a:t>服务器</a:t>
              </a:r>
              <a:endParaRPr kumimoji="1" lang="zh-CN" altLang="en-US" sz="1200" dirty="0">
                <a:solidFill>
                  <a:srgbClr val="EEECE1">
                    <a:lumMod val="25000"/>
                  </a:srgbClr>
                </a:solidFill>
                <a:latin typeface="宋体" panose="02010600030101010101" pitchFamily="2" charset="-122"/>
                <a:ea typeface="宋体" panose="02010600030101010101" pitchFamily="2" charset="-122"/>
              </a:endParaRPr>
            </a:p>
          </p:txBody>
        </p:sp>
        <p:sp>
          <p:nvSpPr>
            <p:cNvPr id="189" name="圆角矩形 188"/>
            <p:cNvSpPr/>
            <p:nvPr>
              <p:custDataLst>
                <p:tags r:id="rId25"/>
              </p:custDataLst>
            </p:nvPr>
          </p:nvSpPr>
          <p:spPr>
            <a:xfrm>
              <a:off x="6269" y="1786"/>
              <a:ext cx="1578" cy="3985"/>
            </a:xfrm>
            <a:prstGeom prst="roundRect">
              <a:avLst/>
            </a:prstGeom>
            <a:noFill/>
            <a:ln w="19050">
              <a:solidFill>
                <a:schemeClr val="accent2"/>
              </a:solidFill>
              <a:prstDash val="sysDot"/>
            </a:ln>
          </p:spPr>
          <p:style>
            <a:lnRef idx="1">
              <a:schemeClr val="accent3"/>
            </a:lnRef>
            <a:fillRef idx="2">
              <a:schemeClr val="accent3"/>
            </a:fillRef>
            <a:effectRef idx="1">
              <a:schemeClr val="accent3"/>
            </a:effectRef>
            <a:fontRef idx="minor">
              <a:schemeClr val="dk1"/>
            </a:fontRef>
          </p:style>
          <p:txBody>
            <a:bodyPr rtlCol="0" anchor="t"/>
            <a:lstStyle/>
            <a:p>
              <a:pPr algn="ctr" defTabSz="914400"/>
              <a:r>
                <a:rPr kumimoji="1" lang="zh-CN" altLang="en-US" sz="1200" b="1" dirty="0">
                  <a:solidFill>
                    <a:prstClr val="black"/>
                  </a:solidFill>
                  <a:latin typeface="宋体" panose="02010600030101010101" pitchFamily="2" charset="-122"/>
                  <a:ea typeface="宋体" panose="02010600030101010101" pitchFamily="2" charset="-122"/>
                </a:rPr>
                <a:t>裸机</a:t>
              </a:r>
              <a:endParaRPr kumimoji="1" lang="zh-CN" altLang="en-US" sz="1200" b="1"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r>
                <a:rPr kumimoji="1" lang="zh-CN" altLang="en-US" sz="1200" dirty="0">
                  <a:solidFill>
                    <a:prstClr val="black"/>
                  </a:solidFill>
                  <a:latin typeface="宋体" panose="02010600030101010101" pitchFamily="2" charset="-122"/>
                  <a:ea typeface="宋体" panose="02010600030101010101" pitchFamily="2" charset="-122"/>
                </a:rPr>
                <a:t>（从节点）</a:t>
              </a:r>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r>
                <a:rPr kumimoji="1" lang="zh-CN" altLang="en-US" sz="1200" dirty="0">
                  <a:solidFill>
                    <a:prstClr val="black"/>
                  </a:solidFill>
                  <a:latin typeface="宋体" panose="02010600030101010101" pitchFamily="2" charset="-122"/>
                  <a:ea typeface="宋体" panose="02010600030101010101" pitchFamily="2" charset="-122"/>
                </a:rPr>
                <a:t>本地盘</a:t>
              </a:r>
              <a:endParaRPr kumimoji="1" lang="zh-CN" altLang="en-US" sz="1200" dirty="0">
                <a:solidFill>
                  <a:prstClr val="black"/>
                </a:solidFill>
                <a:latin typeface="宋体" panose="02010600030101010101" pitchFamily="2" charset="-122"/>
                <a:ea typeface="宋体" panose="02010600030101010101" pitchFamily="2" charset="-122"/>
              </a:endParaRPr>
            </a:p>
          </p:txBody>
        </p:sp>
        <p:pic>
          <p:nvPicPr>
            <p:cNvPr id="190" name="图片 189"/>
            <p:cNvPicPr>
              <a:picLocks noChangeAspect="1"/>
            </p:cNvPicPr>
            <p:nvPr>
              <p:custDataLst>
                <p:tags r:id="rId26"/>
              </p:custDataLst>
            </p:nvPr>
          </p:nvPicPr>
          <p:blipFill rotWithShape="1">
            <a:blip r:embed="rId20"/>
            <a:srcRect l="13423" t="35823" r="32487" b="53571"/>
            <a:stretch>
              <a:fillRect/>
            </a:stretch>
          </p:blipFill>
          <p:spPr>
            <a:xfrm>
              <a:off x="6418" y="2348"/>
              <a:ext cx="1280" cy="106"/>
            </a:xfrm>
            <a:prstGeom prst="rect">
              <a:avLst/>
            </a:prstGeom>
          </p:spPr>
        </p:pic>
        <p:pic>
          <p:nvPicPr>
            <p:cNvPr id="191" name="图片 190"/>
            <p:cNvPicPr>
              <a:picLocks noChangeAspect="1"/>
            </p:cNvPicPr>
            <p:nvPr>
              <p:custDataLst>
                <p:tags r:id="rId27"/>
              </p:custDataLst>
            </p:nvPr>
          </p:nvPicPr>
          <p:blipFill rotWithShape="1">
            <a:blip r:embed="rId28"/>
            <a:srcRect l="13196" t="16972" r="7044" b="12995"/>
            <a:stretch>
              <a:fillRect/>
            </a:stretch>
          </p:blipFill>
          <p:spPr>
            <a:xfrm>
              <a:off x="6558" y="4733"/>
              <a:ext cx="1000" cy="537"/>
            </a:xfrm>
            <a:prstGeom prst="rect">
              <a:avLst/>
            </a:prstGeom>
          </p:spPr>
        </p:pic>
        <p:sp>
          <p:nvSpPr>
            <p:cNvPr id="193" name="文本框 192"/>
            <p:cNvSpPr txBox="1"/>
            <p:nvPr>
              <p:custDataLst>
                <p:tags r:id="rId29"/>
              </p:custDataLst>
            </p:nvPr>
          </p:nvSpPr>
          <p:spPr>
            <a:xfrm>
              <a:off x="6289" y="3754"/>
              <a:ext cx="405" cy="983"/>
            </a:xfrm>
            <a:prstGeom prst="rect">
              <a:avLst/>
            </a:prstGeom>
            <a:noFill/>
          </p:spPr>
          <p:txBody>
            <a:bodyPr vert="eaVert" wrap="square" lIns="35986" tIns="35986" rIns="35986" bIns="35986" rtlCol="0" anchor="b">
              <a:spAutoFit/>
            </a:bodyPr>
            <a:lstStyle/>
            <a:p>
              <a:pPr algn="ctr" defTabSz="914400"/>
              <a:r>
                <a:rPr kumimoji="1" lang="zh-CN" altLang="en-US" sz="1200" dirty="0">
                  <a:solidFill>
                    <a:srgbClr val="EEECE1">
                      <a:lumMod val="25000"/>
                    </a:srgbClr>
                  </a:solidFill>
                  <a:latin typeface="宋体" panose="02010600030101010101" pitchFamily="2" charset="-122"/>
                  <a:ea typeface="宋体" panose="02010600030101010101" pitchFamily="2" charset="-122"/>
                </a:rPr>
                <a:t>服务器</a:t>
              </a:r>
              <a:endParaRPr kumimoji="1" lang="zh-CN" altLang="en-US" sz="1200" dirty="0">
                <a:solidFill>
                  <a:srgbClr val="EEECE1">
                    <a:lumMod val="25000"/>
                  </a:srgbClr>
                </a:solidFill>
                <a:latin typeface="宋体" panose="02010600030101010101" pitchFamily="2" charset="-122"/>
                <a:ea typeface="宋体" panose="02010600030101010101" pitchFamily="2" charset="-122"/>
              </a:endParaRPr>
            </a:p>
          </p:txBody>
        </p:sp>
        <p:sp>
          <p:nvSpPr>
            <p:cNvPr id="183" name="圆角矩形 182"/>
            <p:cNvSpPr/>
            <p:nvPr>
              <p:custDataLst>
                <p:tags r:id="rId30"/>
              </p:custDataLst>
            </p:nvPr>
          </p:nvSpPr>
          <p:spPr>
            <a:xfrm>
              <a:off x="4175" y="1786"/>
              <a:ext cx="1578" cy="3985"/>
            </a:xfrm>
            <a:prstGeom prst="roundRect">
              <a:avLst/>
            </a:prstGeom>
            <a:noFill/>
            <a:ln w="19050">
              <a:solidFill>
                <a:schemeClr val="accent2"/>
              </a:solidFill>
              <a:prstDash val="sysDot"/>
            </a:ln>
          </p:spPr>
          <p:style>
            <a:lnRef idx="1">
              <a:schemeClr val="accent3"/>
            </a:lnRef>
            <a:fillRef idx="2">
              <a:schemeClr val="accent3"/>
            </a:fillRef>
            <a:effectRef idx="1">
              <a:schemeClr val="accent3"/>
            </a:effectRef>
            <a:fontRef idx="minor">
              <a:schemeClr val="dk1"/>
            </a:fontRef>
          </p:style>
          <p:txBody>
            <a:bodyPr rtlCol="0" anchor="t"/>
            <a:lstStyle/>
            <a:p>
              <a:pPr algn="ctr" defTabSz="914400"/>
              <a:r>
                <a:rPr kumimoji="1" lang="zh-CN" altLang="en-US" sz="1200" b="1" dirty="0">
                  <a:solidFill>
                    <a:prstClr val="black"/>
                  </a:solidFill>
                  <a:latin typeface="宋体" panose="02010600030101010101" pitchFamily="2" charset="-122"/>
                  <a:ea typeface="宋体" panose="02010600030101010101" pitchFamily="2" charset="-122"/>
                </a:rPr>
                <a:t>裸机</a:t>
              </a:r>
              <a:endParaRPr kumimoji="1" lang="zh-CN" altLang="en-US"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r>
                <a:rPr kumimoji="1" lang="zh-CN" altLang="en-US" sz="1200" dirty="0">
                  <a:solidFill>
                    <a:prstClr val="black"/>
                  </a:solidFill>
                  <a:latin typeface="宋体" panose="02010600030101010101" pitchFamily="2" charset="-122"/>
                  <a:ea typeface="宋体" panose="02010600030101010101" pitchFamily="2" charset="-122"/>
                </a:rPr>
                <a:t>（</a:t>
              </a:r>
              <a:r>
                <a:rPr kumimoji="1" lang="zh-CN" altLang="en-US" sz="1200" b="1" dirty="0">
                  <a:solidFill>
                    <a:schemeClr val="accent2"/>
                  </a:solidFill>
                  <a:latin typeface="宋体" panose="02010600030101010101" pitchFamily="2" charset="-122"/>
                  <a:ea typeface="宋体" panose="02010600030101010101" pitchFamily="2" charset="-122"/>
                </a:rPr>
                <a:t>主节点</a:t>
              </a:r>
              <a:r>
                <a:rPr kumimoji="1" lang="zh-CN" altLang="en-US" sz="1200" dirty="0">
                  <a:solidFill>
                    <a:prstClr val="black"/>
                  </a:solidFill>
                  <a:latin typeface="宋体" panose="02010600030101010101" pitchFamily="2" charset="-122"/>
                  <a:ea typeface="宋体" panose="02010600030101010101" pitchFamily="2" charset="-122"/>
                </a:rPr>
                <a:t>）</a:t>
              </a:r>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r>
                <a:rPr kumimoji="1" lang="zh-CN" altLang="en-US" sz="1200" dirty="0">
                  <a:solidFill>
                    <a:prstClr val="black"/>
                  </a:solidFill>
                  <a:latin typeface="宋体" panose="02010600030101010101" pitchFamily="2" charset="-122"/>
                  <a:ea typeface="宋体" panose="02010600030101010101" pitchFamily="2" charset="-122"/>
                </a:rPr>
                <a:t>本地盘</a:t>
              </a:r>
              <a:endParaRPr kumimoji="1" lang="zh-CN" altLang="en-US" sz="1200" dirty="0">
                <a:solidFill>
                  <a:prstClr val="black"/>
                </a:solidFill>
                <a:latin typeface="宋体" panose="02010600030101010101" pitchFamily="2" charset="-122"/>
                <a:ea typeface="宋体" panose="02010600030101010101" pitchFamily="2" charset="-122"/>
              </a:endParaRPr>
            </a:p>
          </p:txBody>
        </p:sp>
        <p:pic>
          <p:nvPicPr>
            <p:cNvPr id="184" name="图片 183"/>
            <p:cNvPicPr>
              <a:picLocks noChangeAspect="1"/>
            </p:cNvPicPr>
            <p:nvPr>
              <p:custDataLst>
                <p:tags r:id="rId31"/>
              </p:custDataLst>
            </p:nvPr>
          </p:nvPicPr>
          <p:blipFill rotWithShape="1">
            <a:blip r:embed="rId20"/>
            <a:srcRect l="13423" t="35823" r="32487" b="53571"/>
            <a:stretch>
              <a:fillRect/>
            </a:stretch>
          </p:blipFill>
          <p:spPr>
            <a:xfrm>
              <a:off x="4324" y="2348"/>
              <a:ext cx="1280" cy="106"/>
            </a:xfrm>
            <a:prstGeom prst="rect">
              <a:avLst/>
            </a:prstGeom>
          </p:spPr>
        </p:pic>
        <p:pic>
          <p:nvPicPr>
            <p:cNvPr id="185" name="图片 184"/>
            <p:cNvPicPr>
              <a:picLocks noChangeAspect="1"/>
            </p:cNvPicPr>
            <p:nvPr>
              <p:custDataLst>
                <p:tags r:id="rId32"/>
              </p:custDataLst>
            </p:nvPr>
          </p:nvPicPr>
          <p:blipFill rotWithShape="1">
            <a:blip r:embed="rId28"/>
            <a:srcRect l="13196" t="16972" r="7044" b="12995"/>
            <a:stretch>
              <a:fillRect/>
            </a:stretch>
          </p:blipFill>
          <p:spPr>
            <a:xfrm>
              <a:off x="4464" y="4733"/>
              <a:ext cx="1000" cy="537"/>
            </a:xfrm>
            <a:prstGeom prst="rect">
              <a:avLst/>
            </a:prstGeom>
          </p:spPr>
        </p:pic>
        <p:sp>
          <p:nvSpPr>
            <p:cNvPr id="187" name="文本框 186"/>
            <p:cNvSpPr txBox="1"/>
            <p:nvPr>
              <p:custDataLst>
                <p:tags r:id="rId33"/>
              </p:custDataLst>
            </p:nvPr>
          </p:nvSpPr>
          <p:spPr>
            <a:xfrm>
              <a:off x="4195" y="3754"/>
              <a:ext cx="405" cy="983"/>
            </a:xfrm>
            <a:prstGeom prst="rect">
              <a:avLst/>
            </a:prstGeom>
            <a:noFill/>
          </p:spPr>
          <p:txBody>
            <a:bodyPr vert="eaVert" wrap="square" lIns="35986" tIns="35986" rIns="35986" bIns="35986" rtlCol="0" anchor="b">
              <a:spAutoFit/>
            </a:bodyPr>
            <a:lstStyle/>
            <a:p>
              <a:pPr algn="ctr" defTabSz="914400"/>
              <a:r>
                <a:rPr kumimoji="1" lang="zh-CN" altLang="en-US" sz="1200" dirty="0">
                  <a:solidFill>
                    <a:srgbClr val="EEECE1">
                      <a:lumMod val="25000"/>
                    </a:srgbClr>
                  </a:solidFill>
                  <a:latin typeface="宋体" panose="02010600030101010101" pitchFamily="2" charset="-122"/>
                  <a:ea typeface="宋体" panose="02010600030101010101" pitchFamily="2" charset="-122"/>
                </a:rPr>
                <a:t>服务器</a:t>
              </a:r>
              <a:endParaRPr kumimoji="1" lang="zh-CN" altLang="en-US" sz="1200" dirty="0">
                <a:solidFill>
                  <a:srgbClr val="EEECE1">
                    <a:lumMod val="25000"/>
                  </a:srgbClr>
                </a:solidFill>
                <a:latin typeface="宋体" panose="02010600030101010101" pitchFamily="2" charset="-122"/>
                <a:ea typeface="宋体" panose="02010600030101010101" pitchFamily="2" charset="-122"/>
              </a:endParaRPr>
            </a:p>
          </p:txBody>
        </p:sp>
        <p:sp>
          <p:nvSpPr>
            <p:cNvPr id="106" name="圆角矩形 105"/>
            <p:cNvSpPr/>
            <p:nvPr>
              <p:custDataLst>
                <p:tags r:id="rId34"/>
              </p:custDataLst>
            </p:nvPr>
          </p:nvSpPr>
          <p:spPr>
            <a:xfrm>
              <a:off x="2081" y="1786"/>
              <a:ext cx="1578" cy="3985"/>
            </a:xfrm>
            <a:prstGeom prst="roundRect">
              <a:avLst/>
            </a:prstGeom>
            <a:noFill/>
            <a:ln w="19050">
              <a:solidFill>
                <a:schemeClr val="accent2"/>
              </a:solidFill>
              <a:prstDash val="sysDot"/>
            </a:ln>
          </p:spPr>
          <p:style>
            <a:lnRef idx="1">
              <a:schemeClr val="accent3"/>
            </a:lnRef>
            <a:fillRef idx="2">
              <a:schemeClr val="accent3"/>
            </a:fillRef>
            <a:effectRef idx="1">
              <a:schemeClr val="accent3"/>
            </a:effectRef>
            <a:fontRef idx="minor">
              <a:schemeClr val="dk1"/>
            </a:fontRef>
          </p:style>
          <p:txBody>
            <a:bodyPr rtlCol="0" anchor="t"/>
            <a:lstStyle/>
            <a:p>
              <a:pPr algn="ctr" defTabSz="914400"/>
              <a:r>
                <a:rPr kumimoji="1" lang="zh-CN" altLang="en-US" sz="1200" b="1" dirty="0">
                  <a:solidFill>
                    <a:prstClr val="black"/>
                  </a:solidFill>
                  <a:latin typeface="宋体" panose="02010600030101010101" pitchFamily="2" charset="-122"/>
                  <a:ea typeface="宋体" panose="02010600030101010101" pitchFamily="2" charset="-122"/>
                </a:rPr>
                <a:t>裸机</a:t>
              </a:r>
              <a:endParaRPr kumimoji="1" lang="zh-CN" altLang="en-US"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r>
                <a:rPr kumimoji="1" lang="zh-CN" altLang="en-US" sz="1200" dirty="0">
                  <a:solidFill>
                    <a:prstClr val="black"/>
                  </a:solidFill>
                  <a:latin typeface="宋体" panose="02010600030101010101" pitchFamily="2" charset="-122"/>
                  <a:ea typeface="宋体" panose="02010600030101010101" pitchFamily="2" charset="-122"/>
                </a:rPr>
                <a:t>（从节点）</a:t>
              </a:r>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endParaRPr kumimoji="1" lang="en-US" altLang="zh-CN" sz="1200" dirty="0">
                <a:solidFill>
                  <a:prstClr val="black"/>
                </a:solidFill>
                <a:latin typeface="宋体" panose="02010600030101010101" pitchFamily="2" charset="-122"/>
                <a:ea typeface="宋体" panose="02010600030101010101" pitchFamily="2" charset="-122"/>
              </a:endParaRPr>
            </a:p>
            <a:p>
              <a:pPr algn="ctr" defTabSz="914400"/>
              <a:r>
                <a:rPr kumimoji="1" lang="zh-CN" altLang="en-US" sz="1200" dirty="0">
                  <a:solidFill>
                    <a:prstClr val="black"/>
                  </a:solidFill>
                  <a:latin typeface="宋体" panose="02010600030101010101" pitchFamily="2" charset="-122"/>
                  <a:ea typeface="宋体" panose="02010600030101010101" pitchFamily="2" charset="-122"/>
                </a:rPr>
                <a:t>本地盘</a:t>
              </a:r>
              <a:endParaRPr kumimoji="1" lang="zh-CN" altLang="en-US" sz="1200" dirty="0">
                <a:solidFill>
                  <a:prstClr val="black"/>
                </a:solidFill>
                <a:latin typeface="宋体" panose="02010600030101010101" pitchFamily="2" charset="-122"/>
                <a:ea typeface="宋体" panose="02010600030101010101" pitchFamily="2" charset="-122"/>
              </a:endParaRPr>
            </a:p>
          </p:txBody>
        </p:sp>
        <p:pic>
          <p:nvPicPr>
            <p:cNvPr id="108" name="图片 107"/>
            <p:cNvPicPr>
              <a:picLocks noChangeAspect="1"/>
            </p:cNvPicPr>
            <p:nvPr>
              <p:custDataLst>
                <p:tags r:id="rId35"/>
              </p:custDataLst>
            </p:nvPr>
          </p:nvPicPr>
          <p:blipFill rotWithShape="1">
            <a:blip r:embed="rId20"/>
            <a:srcRect l="13423" t="35823" r="32487" b="53571"/>
            <a:stretch>
              <a:fillRect/>
            </a:stretch>
          </p:blipFill>
          <p:spPr>
            <a:xfrm>
              <a:off x="2230" y="2348"/>
              <a:ext cx="1280" cy="106"/>
            </a:xfrm>
            <a:prstGeom prst="rect">
              <a:avLst/>
            </a:prstGeom>
          </p:spPr>
        </p:pic>
        <p:pic>
          <p:nvPicPr>
            <p:cNvPr id="110" name="图片 109"/>
            <p:cNvPicPr>
              <a:picLocks noChangeAspect="1"/>
            </p:cNvPicPr>
            <p:nvPr>
              <p:custDataLst>
                <p:tags r:id="rId36"/>
              </p:custDataLst>
            </p:nvPr>
          </p:nvPicPr>
          <p:blipFill rotWithShape="1">
            <a:blip r:embed="rId28"/>
            <a:srcRect l="13196" t="16972" r="7044" b="12995"/>
            <a:stretch>
              <a:fillRect/>
            </a:stretch>
          </p:blipFill>
          <p:spPr>
            <a:xfrm>
              <a:off x="2370" y="4733"/>
              <a:ext cx="1000" cy="537"/>
            </a:xfrm>
            <a:prstGeom prst="rect">
              <a:avLst/>
            </a:prstGeom>
          </p:spPr>
        </p:pic>
        <p:sp>
          <p:nvSpPr>
            <p:cNvPr id="116" name="文本框 115"/>
            <p:cNvSpPr txBox="1"/>
            <p:nvPr>
              <p:custDataLst>
                <p:tags r:id="rId37"/>
              </p:custDataLst>
            </p:nvPr>
          </p:nvSpPr>
          <p:spPr>
            <a:xfrm>
              <a:off x="2101" y="3754"/>
              <a:ext cx="405" cy="983"/>
            </a:xfrm>
            <a:prstGeom prst="rect">
              <a:avLst/>
            </a:prstGeom>
            <a:noFill/>
          </p:spPr>
          <p:txBody>
            <a:bodyPr vert="eaVert" wrap="square" lIns="35986" tIns="35986" rIns="35986" bIns="35986" rtlCol="0" anchor="b">
              <a:spAutoFit/>
            </a:bodyPr>
            <a:lstStyle/>
            <a:p>
              <a:pPr algn="ctr" defTabSz="914400"/>
              <a:r>
                <a:rPr kumimoji="1" lang="zh-CN" altLang="en-US" sz="1200" dirty="0">
                  <a:solidFill>
                    <a:srgbClr val="EEECE1">
                      <a:lumMod val="25000"/>
                    </a:srgbClr>
                  </a:solidFill>
                  <a:latin typeface="宋体" panose="02010600030101010101" pitchFamily="2" charset="-122"/>
                  <a:ea typeface="宋体" panose="02010600030101010101" pitchFamily="2" charset="-122"/>
                </a:rPr>
                <a:t>服务器</a:t>
              </a:r>
              <a:endParaRPr kumimoji="1" lang="zh-CN" altLang="en-US" sz="1200" dirty="0">
                <a:solidFill>
                  <a:srgbClr val="EEECE1">
                    <a:lumMod val="25000"/>
                  </a:srgbClr>
                </a:solidFill>
                <a:latin typeface="宋体" panose="02010600030101010101" pitchFamily="2" charset="-122"/>
                <a:ea typeface="宋体" panose="02010600030101010101" pitchFamily="2" charset="-122"/>
              </a:endParaRPr>
            </a:p>
          </p:txBody>
        </p:sp>
        <p:cxnSp>
          <p:nvCxnSpPr>
            <p:cNvPr id="115" name="直线箭头连接符 26"/>
            <p:cNvCxnSpPr>
              <a:stCxn id="110" idx="0"/>
            </p:cNvCxnSpPr>
            <p:nvPr>
              <p:custDataLst>
                <p:tags r:id="rId38"/>
              </p:custDataLst>
            </p:nvPr>
          </p:nvCxnSpPr>
          <p:spPr>
            <a:xfrm flipH="1" flipV="1">
              <a:off x="2853" y="3810"/>
              <a:ext cx="17" cy="923"/>
            </a:xfrm>
            <a:prstGeom prst="straightConnector1">
              <a:avLst/>
            </a:prstGeom>
            <a:ln>
              <a:solidFill>
                <a:schemeClr val="tx1"/>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1" name="直线箭头连接符 55"/>
            <p:cNvCxnSpPr>
              <a:stCxn id="64" idx="1"/>
              <a:endCxn id="7" idx="3"/>
            </p:cNvCxnSpPr>
            <p:nvPr>
              <p:custDataLst>
                <p:tags r:id="rId39"/>
              </p:custDataLst>
            </p:nvPr>
          </p:nvCxnSpPr>
          <p:spPr>
            <a:xfrm flipH="1">
              <a:off x="3485" y="3357"/>
              <a:ext cx="867" cy="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线箭头连接符 57"/>
            <p:cNvCxnSpPr>
              <a:stCxn id="64" idx="3"/>
              <a:endCxn id="65" idx="1"/>
            </p:cNvCxnSpPr>
            <p:nvPr>
              <p:custDataLst>
                <p:tags r:id="rId40"/>
              </p:custDataLst>
            </p:nvPr>
          </p:nvCxnSpPr>
          <p:spPr>
            <a:xfrm>
              <a:off x="5580" y="3357"/>
              <a:ext cx="867"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4" name="圆角矩形 143"/>
            <p:cNvSpPr/>
            <p:nvPr>
              <p:custDataLst>
                <p:tags r:id="rId41"/>
              </p:custDataLst>
            </p:nvPr>
          </p:nvSpPr>
          <p:spPr>
            <a:xfrm>
              <a:off x="4007" y="6049"/>
              <a:ext cx="1915" cy="476"/>
            </a:xfrm>
            <a:prstGeom prst="roundRect">
              <a:avLst/>
            </a:prstGeom>
            <a:solidFill>
              <a:schemeClr val="accent2"/>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914400"/>
              <a:r>
                <a:rPr kumimoji="1" lang="zh-CN" altLang="en-US" sz="1400" b="1" dirty="0">
                  <a:solidFill>
                    <a:schemeClr val="bg1"/>
                  </a:solidFill>
                  <a:latin typeface="宋体" panose="02010600030101010101" pitchFamily="2" charset="-122"/>
                  <a:ea typeface="宋体" panose="02010600030101010101" pitchFamily="2" charset="-122"/>
                </a:rPr>
                <a:t>存算一体</a:t>
              </a:r>
              <a:endParaRPr kumimoji="1" lang="zh-CN" altLang="en-US" sz="1400" b="1" dirty="0">
                <a:solidFill>
                  <a:schemeClr val="bg1"/>
                </a:solidFill>
                <a:latin typeface="宋体" panose="02010600030101010101" pitchFamily="2" charset="-122"/>
                <a:ea typeface="宋体" panose="02010600030101010101" pitchFamily="2" charset="-122"/>
              </a:endParaRPr>
            </a:p>
          </p:txBody>
        </p:sp>
        <p:cxnSp>
          <p:nvCxnSpPr>
            <p:cNvPr id="194" name="直线箭头连接符 26"/>
            <p:cNvCxnSpPr>
              <a:stCxn id="185" idx="0"/>
            </p:cNvCxnSpPr>
            <p:nvPr>
              <p:custDataLst>
                <p:tags r:id="rId42"/>
              </p:custDataLst>
            </p:nvPr>
          </p:nvCxnSpPr>
          <p:spPr>
            <a:xfrm flipV="1">
              <a:off x="4964" y="3810"/>
              <a:ext cx="0" cy="923"/>
            </a:xfrm>
            <a:prstGeom prst="straightConnector1">
              <a:avLst/>
            </a:prstGeom>
            <a:ln>
              <a:solidFill>
                <a:schemeClr val="tx1"/>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95" name="直线箭头连接符 26"/>
            <p:cNvCxnSpPr>
              <a:stCxn id="191" idx="0"/>
            </p:cNvCxnSpPr>
            <p:nvPr>
              <p:custDataLst>
                <p:tags r:id="rId43"/>
              </p:custDataLst>
            </p:nvPr>
          </p:nvCxnSpPr>
          <p:spPr>
            <a:xfrm flipV="1">
              <a:off x="7058" y="3810"/>
              <a:ext cx="0" cy="923"/>
            </a:xfrm>
            <a:prstGeom prst="straightConnector1">
              <a:avLst/>
            </a:prstGeom>
            <a:ln>
              <a:solidFill>
                <a:schemeClr val="tx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7" name="文本框 6"/>
            <p:cNvSpPr txBox="1"/>
            <p:nvPr>
              <p:custDataLst>
                <p:tags r:id="rId44"/>
              </p:custDataLst>
            </p:nvPr>
          </p:nvSpPr>
          <p:spPr>
            <a:xfrm>
              <a:off x="2257" y="2995"/>
              <a:ext cx="1228" cy="725"/>
            </a:xfrm>
            <a:prstGeom prst="rect">
              <a:avLst/>
            </a:prstGeom>
            <a:noFill/>
          </p:spPr>
          <p:txBody>
            <a:bodyPr wrap="square" rtlCol="0">
              <a:spAutoFit/>
            </a:bodyPr>
            <a:lstStyle/>
            <a:p>
              <a:pPr algn="ctr"/>
              <a:r>
                <a:rPr lang="zh-CN" altLang="en-US" sz="1200" dirty="0">
                  <a:latin typeface="宋体" panose="02010600030101010101" pitchFamily="2" charset="-122"/>
                  <a:ea typeface="宋体" panose="02010600030101010101" pitchFamily="2" charset="-122"/>
                  <a:cs typeface="微软雅黑" panose="020B0503020204020204" charset="-122"/>
                </a:rPr>
                <a:t>数据库节点</a:t>
              </a:r>
              <a:r>
                <a:rPr lang="en-US" altLang="zh-CN" sz="1200" dirty="0">
                  <a:latin typeface="宋体" panose="02010600030101010101" pitchFamily="2" charset="-122"/>
                  <a:ea typeface="宋体" panose="02010600030101010101" pitchFamily="2" charset="-122"/>
                  <a:cs typeface="微软雅黑" panose="020B0503020204020204" charset="-122"/>
                </a:rPr>
                <a:t>2</a:t>
              </a:r>
              <a:endParaRPr lang="en-US" altLang="zh-CN" sz="1200" dirty="0">
                <a:latin typeface="宋体" panose="02010600030101010101" pitchFamily="2" charset="-122"/>
                <a:ea typeface="宋体" panose="02010600030101010101" pitchFamily="2" charset="-122"/>
                <a:cs typeface="微软雅黑" panose="020B0503020204020204" charset="-122"/>
              </a:endParaRPr>
            </a:p>
          </p:txBody>
        </p:sp>
        <p:sp>
          <p:nvSpPr>
            <p:cNvPr id="64" name="文本框 63"/>
            <p:cNvSpPr txBox="1"/>
            <p:nvPr>
              <p:custDataLst>
                <p:tags r:id="rId45"/>
              </p:custDataLst>
            </p:nvPr>
          </p:nvSpPr>
          <p:spPr>
            <a:xfrm>
              <a:off x="4352" y="2994"/>
              <a:ext cx="1228" cy="725"/>
            </a:xfrm>
            <a:prstGeom prst="rect">
              <a:avLst/>
            </a:prstGeom>
            <a:noFill/>
          </p:spPr>
          <p:txBody>
            <a:bodyPr wrap="square" rtlCol="0">
              <a:spAutoFit/>
            </a:bodyPr>
            <a:lstStyle/>
            <a:p>
              <a:pPr algn="ctr"/>
              <a:r>
                <a:rPr lang="zh-CN" altLang="en-US" sz="1200" dirty="0">
                  <a:latin typeface="宋体" panose="02010600030101010101" pitchFamily="2" charset="-122"/>
                  <a:ea typeface="宋体" panose="02010600030101010101" pitchFamily="2" charset="-122"/>
                  <a:cs typeface="微软雅黑" panose="020B0503020204020204" charset="-122"/>
                </a:rPr>
                <a:t>数据库节点</a:t>
              </a:r>
              <a:r>
                <a:rPr lang="en-US" altLang="zh-CN" sz="1200" dirty="0">
                  <a:latin typeface="宋体" panose="02010600030101010101" pitchFamily="2" charset="-122"/>
                  <a:ea typeface="宋体" panose="02010600030101010101" pitchFamily="2" charset="-122"/>
                  <a:cs typeface="微软雅黑" panose="020B0503020204020204" charset="-122"/>
                </a:rPr>
                <a:t>1</a:t>
              </a:r>
              <a:endParaRPr lang="en-US" altLang="zh-CN" sz="1200" dirty="0">
                <a:latin typeface="宋体" panose="02010600030101010101" pitchFamily="2" charset="-122"/>
                <a:ea typeface="宋体" panose="02010600030101010101" pitchFamily="2" charset="-122"/>
                <a:cs typeface="微软雅黑" panose="020B0503020204020204" charset="-122"/>
              </a:endParaRPr>
            </a:p>
          </p:txBody>
        </p:sp>
        <p:sp>
          <p:nvSpPr>
            <p:cNvPr id="65" name="文本框 64"/>
            <p:cNvSpPr txBox="1"/>
            <p:nvPr>
              <p:custDataLst>
                <p:tags r:id="rId46"/>
              </p:custDataLst>
            </p:nvPr>
          </p:nvSpPr>
          <p:spPr>
            <a:xfrm>
              <a:off x="6447" y="2994"/>
              <a:ext cx="1228" cy="725"/>
            </a:xfrm>
            <a:prstGeom prst="rect">
              <a:avLst/>
            </a:prstGeom>
            <a:noFill/>
          </p:spPr>
          <p:txBody>
            <a:bodyPr wrap="square" rtlCol="0">
              <a:spAutoFit/>
            </a:bodyPr>
            <a:lstStyle/>
            <a:p>
              <a:pPr algn="ctr"/>
              <a:r>
                <a:rPr lang="zh-CN" altLang="en-US" sz="1200" dirty="0">
                  <a:latin typeface="宋体" panose="02010600030101010101" pitchFamily="2" charset="-122"/>
                  <a:ea typeface="宋体" panose="02010600030101010101" pitchFamily="2" charset="-122"/>
                  <a:cs typeface="微软雅黑" panose="020B0503020204020204" charset="-122"/>
                </a:rPr>
                <a:t>数据库节点</a:t>
              </a:r>
              <a:r>
                <a:rPr lang="en-US" altLang="zh-CN" sz="1200" dirty="0">
                  <a:latin typeface="宋体" panose="02010600030101010101" pitchFamily="2" charset="-122"/>
                  <a:ea typeface="宋体" panose="02010600030101010101" pitchFamily="2" charset="-122"/>
                  <a:cs typeface="微软雅黑" panose="020B0503020204020204" charset="-122"/>
                </a:rPr>
                <a:t>3</a:t>
              </a:r>
              <a:endParaRPr lang="en-US" altLang="zh-CN" sz="1200" dirty="0">
                <a:latin typeface="宋体" panose="02010600030101010101" pitchFamily="2" charset="-122"/>
                <a:ea typeface="宋体" panose="02010600030101010101" pitchFamily="2" charset="-122"/>
                <a:cs typeface="微软雅黑" panose="020B0503020204020204" charset="-122"/>
              </a:endParaRPr>
            </a:p>
          </p:txBody>
        </p:sp>
        <p:sp>
          <p:nvSpPr>
            <p:cNvPr id="66" name="文本框 65"/>
            <p:cNvSpPr txBox="1"/>
            <p:nvPr>
              <p:custDataLst>
                <p:tags r:id="rId47"/>
              </p:custDataLst>
            </p:nvPr>
          </p:nvSpPr>
          <p:spPr>
            <a:xfrm>
              <a:off x="12003" y="2799"/>
              <a:ext cx="1228" cy="725"/>
            </a:xfrm>
            <a:prstGeom prst="rect">
              <a:avLst/>
            </a:prstGeom>
            <a:noFill/>
          </p:spPr>
          <p:txBody>
            <a:bodyPr wrap="square" rtlCol="0">
              <a:spAutoFit/>
            </a:bodyPr>
            <a:lstStyle/>
            <a:p>
              <a:pPr algn="ctr"/>
              <a:r>
                <a:rPr lang="zh-CN" altLang="en-US" sz="1200" dirty="0">
                  <a:latin typeface="宋体" panose="02010600030101010101" pitchFamily="2" charset="-122"/>
                  <a:ea typeface="宋体" panose="02010600030101010101" pitchFamily="2" charset="-122"/>
                  <a:cs typeface="微软雅黑" panose="020B0503020204020204" charset="-122"/>
                </a:rPr>
                <a:t>数据库节点</a:t>
              </a:r>
              <a:r>
                <a:rPr lang="en-US" altLang="zh-CN" sz="1200" dirty="0">
                  <a:latin typeface="宋体" panose="02010600030101010101" pitchFamily="2" charset="-122"/>
                  <a:ea typeface="宋体" panose="02010600030101010101" pitchFamily="2" charset="-122"/>
                  <a:cs typeface="微软雅黑" panose="020B0503020204020204" charset="-122"/>
                </a:rPr>
                <a:t>1</a:t>
              </a:r>
              <a:endParaRPr lang="en-US" altLang="zh-CN" sz="1200" dirty="0">
                <a:latin typeface="宋体" panose="02010600030101010101" pitchFamily="2" charset="-122"/>
                <a:ea typeface="宋体" panose="02010600030101010101" pitchFamily="2" charset="-122"/>
                <a:cs typeface="微软雅黑" panose="020B0503020204020204" charset="-122"/>
              </a:endParaRPr>
            </a:p>
          </p:txBody>
        </p:sp>
        <p:sp>
          <p:nvSpPr>
            <p:cNvPr id="67" name="文本框 66"/>
            <p:cNvSpPr txBox="1"/>
            <p:nvPr>
              <p:custDataLst>
                <p:tags r:id="rId48"/>
              </p:custDataLst>
            </p:nvPr>
          </p:nvSpPr>
          <p:spPr>
            <a:xfrm>
              <a:off x="15242" y="2799"/>
              <a:ext cx="1228" cy="725"/>
            </a:xfrm>
            <a:prstGeom prst="rect">
              <a:avLst/>
            </a:prstGeom>
            <a:noFill/>
          </p:spPr>
          <p:txBody>
            <a:bodyPr wrap="square" rtlCol="0">
              <a:spAutoFit/>
            </a:bodyPr>
            <a:lstStyle/>
            <a:p>
              <a:pPr algn="ctr"/>
              <a:r>
                <a:rPr lang="zh-CN" altLang="en-US" sz="1200" dirty="0">
                  <a:latin typeface="宋体" panose="02010600030101010101" pitchFamily="2" charset="-122"/>
                  <a:ea typeface="宋体" panose="02010600030101010101" pitchFamily="2" charset="-122"/>
                  <a:cs typeface="微软雅黑" panose="020B0503020204020204" charset="-122"/>
                </a:rPr>
                <a:t>数据库节点</a:t>
              </a:r>
              <a:r>
                <a:rPr lang="en-US" altLang="zh-CN" sz="1200" dirty="0">
                  <a:latin typeface="宋体" panose="02010600030101010101" pitchFamily="2" charset="-122"/>
                  <a:ea typeface="宋体" panose="02010600030101010101" pitchFamily="2" charset="-122"/>
                  <a:cs typeface="微软雅黑" panose="020B0503020204020204" charset="-122"/>
                </a:rPr>
                <a:t>2</a:t>
              </a:r>
              <a:endParaRPr lang="en-US" altLang="zh-CN" sz="1200" dirty="0">
                <a:latin typeface="宋体" panose="02010600030101010101" pitchFamily="2" charset="-122"/>
                <a:ea typeface="宋体" panose="02010600030101010101" pitchFamily="2" charset="-122"/>
                <a:cs typeface="微软雅黑" panose="020B0503020204020204"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640" y="295910"/>
            <a:ext cx="10515600" cy="478155"/>
          </a:xfrm>
        </p:spPr>
        <p:txBody>
          <a:bodyPr/>
          <a:lstStyle/>
          <a:p>
            <a:r>
              <a:rPr lang="zh-CN" altLang="en-US" sz="3200" b="1" dirty="0">
                <a:solidFill>
                  <a:schemeClr val="accent2"/>
                </a:solidFill>
                <a:sym typeface="+mn-ea"/>
              </a:rPr>
              <a:t>万里+华为存储，打造免分库分表、多读多写新方案</a:t>
            </a:r>
            <a:endParaRPr lang="zh-CN" altLang="en-US" sz="3200" b="1" dirty="0">
              <a:solidFill>
                <a:schemeClr val="accent2"/>
              </a:solidFill>
              <a:sym typeface="+mn-ea"/>
            </a:endParaRPr>
          </a:p>
        </p:txBody>
      </p:sp>
      <p:sp>
        <p:nvSpPr>
          <p:cNvPr id="177" name="矩形: 圆角 2501"/>
          <p:cNvSpPr/>
          <p:nvPr>
            <p:custDataLst>
              <p:tags r:id="rId1"/>
            </p:custDataLst>
          </p:nvPr>
        </p:nvSpPr>
        <p:spPr>
          <a:xfrm flipV="1">
            <a:off x="745301" y="3040235"/>
            <a:ext cx="4148415" cy="2176673"/>
          </a:xfrm>
          <a:prstGeom prst="rect">
            <a:avLst/>
          </a:prstGeom>
          <a:gradFill>
            <a:gsLst>
              <a:gs pos="75000">
                <a:sysClr val="window" lastClr="FFFFFF">
                  <a:alpha val="0"/>
                </a:sysClr>
              </a:gs>
              <a:gs pos="100000">
                <a:sysClr val="window" lastClr="FFFFFF">
                  <a:alpha val="10000"/>
                </a:sysClr>
              </a:gs>
            </a:gsLst>
            <a:path path="shape">
              <a:fillToRect l="50000" t="50000" r="50000" b="50000"/>
            </a:path>
          </a:gradFill>
          <a:ln w="3175">
            <a:solidFill>
              <a:schemeClr val="bg1">
                <a:lumMod val="50000"/>
              </a:schemeClr>
            </a:solidFill>
          </a:ln>
        </p:spPr>
        <p:txBody>
          <a:bodyPr vert="horz" lIns="71973" tIns="0" rIns="71973" bIns="0" rtlCol="0" anchor="ctr">
            <a:noAutofit/>
          </a:bodyPr>
          <a:lstStyle/>
          <a:p>
            <a:pPr marL="0" marR="0" lvl="0" indent="0" algn="ctr" defTabSz="457200" eaLnBrk="1" fontAlgn="auto" latinLnBrk="0" hangingPunct="1">
              <a:lnSpc>
                <a:spcPct val="120000"/>
              </a:lnSpc>
              <a:spcBef>
                <a:spcPts val="0"/>
              </a:spcBef>
              <a:spcAft>
                <a:spcPts val="0"/>
              </a:spcAft>
              <a:buClrTx/>
              <a:buSzTx/>
              <a:buFontTx/>
              <a:buNone/>
              <a:defRPr/>
            </a:pPr>
            <a:endParaRPr kumimoji="0" lang="zh-CN" altLang="en-US" sz="1050" b="1"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78" name="文本框 42"/>
          <p:cNvSpPr txBox="1"/>
          <p:nvPr>
            <p:custDataLst>
              <p:tags r:id="rId2"/>
            </p:custDataLst>
          </p:nvPr>
        </p:nvSpPr>
        <p:spPr>
          <a:xfrm>
            <a:off x="1532710" y="4186575"/>
            <a:ext cx="2572628" cy="184150"/>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rPr>
              <a:t>多写使能接口</a:t>
            </a:r>
            <a:endParaRPr kumimoji="0" lang="zh-CN" altLang="en-US" sz="1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endParaRPr>
          </a:p>
        </p:txBody>
      </p:sp>
      <p:sp>
        <p:nvSpPr>
          <p:cNvPr id="179" name="矩形: 圆角 2501"/>
          <p:cNvSpPr/>
          <p:nvPr>
            <p:custDataLst>
              <p:tags r:id="rId3"/>
            </p:custDataLst>
          </p:nvPr>
        </p:nvSpPr>
        <p:spPr>
          <a:xfrm flipV="1">
            <a:off x="895276" y="4412044"/>
            <a:ext cx="3848466" cy="700082"/>
          </a:xfrm>
          <a:prstGeom prst="rect">
            <a:avLst/>
          </a:prstGeom>
          <a:gradFill>
            <a:gsLst>
              <a:gs pos="75000">
                <a:sysClr val="window" lastClr="FFFFFF">
                  <a:alpha val="0"/>
                </a:sysClr>
              </a:gs>
              <a:gs pos="100000">
                <a:sysClr val="window" lastClr="FFFFFF">
                  <a:alpha val="10000"/>
                </a:sysClr>
              </a:gs>
            </a:gsLst>
            <a:path path="shape">
              <a:fillToRect l="50000" t="50000" r="50000" b="50000"/>
            </a:path>
          </a:gradFill>
          <a:ln w="3175">
            <a:solidFill>
              <a:schemeClr val="bg1">
                <a:lumMod val="60000"/>
                <a:lumOff val="40000"/>
              </a:schemeClr>
            </a:solidFill>
          </a:ln>
        </p:spPr>
        <p:txBody>
          <a:bodyPr vert="horz" lIns="71973" tIns="0" rIns="71973" bIns="0" rtlCol="0" anchor="ctr">
            <a:noAutofit/>
          </a:bodyPr>
          <a:lstStyle/>
          <a:p>
            <a:pPr marL="0" marR="0" lvl="0" indent="0" algn="ctr" defTabSz="457200" eaLnBrk="1" fontAlgn="auto" latinLnBrk="0" hangingPunct="1">
              <a:lnSpc>
                <a:spcPct val="120000"/>
              </a:lnSpc>
              <a:spcBef>
                <a:spcPts val="0"/>
              </a:spcBef>
              <a:spcAft>
                <a:spcPts val="0"/>
              </a:spcAft>
              <a:buClrTx/>
              <a:buSzTx/>
              <a:buFontTx/>
              <a:buNone/>
              <a:defRPr/>
            </a:pPr>
            <a:endParaRPr kumimoji="0" lang="zh-CN" altLang="en-US" sz="1050" b="1"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80" name="矩形: 圆角 2501"/>
          <p:cNvSpPr/>
          <p:nvPr>
            <p:custDataLst>
              <p:tags r:id="rId4"/>
            </p:custDataLst>
          </p:nvPr>
        </p:nvSpPr>
        <p:spPr>
          <a:xfrm flipV="1">
            <a:off x="845042" y="3126488"/>
            <a:ext cx="3985666" cy="1003695"/>
          </a:xfrm>
          <a:prstGeom prst="rect">
            <a:avLst/>
          </a:prstGeom>
          <a:gradFill>
            <a:gsLst>
              <a:gs pos="75000">
                <a:sysClr val="window" lastClr="FFFFFF">
                  <a:alpha val="0"/>
                </a:sysClr>
              </a:gs>
              <a:gs pos="100000">
                <a:sysClr val="window" lastClr="FFFFFF">
                  <a:alpha val="10000"/>
                </a:sysClr>
              </a:gs>
            </a:gsLst>
            <a:path path="shape">
              <a:fillToRect l="50000" t="50000" r="50000" b="50000"/>
            </a:path>
          </a:gradFill>
          <a:ln w="3175">
            <a:solidFill>
              <a:schemeClr val="bg1">
                <a:lumMod val="60000"/>
                <a:lumOff val="40000"/>
              </a:schemeClr>
            </a:solidFill>
          </a:ln>
        </p:spPr>
        <p:txBody>
          <a:bodyPr vert="horz" lIns="71973" tIns="0" rIns="71973" bIns="0" rtlCol="0" anchor="ctr">
            <a:noAutofit/>
          </a:bodyPr>
          <a:lstStyle/>
          <a:p>
            <a:pPr marL="0" marR="0" lvl="0" indent="0" algn="ctr" defTabSz="457200" eaLnBrk="1" fontAlgn="auto" latinLnBrk="0" hangingPunct="1">
              <a:lnSpc>
                <a:spcPct val="120000"/>
              </a:lnSpc>
              <a:spcBef>
                <a:spcPts val="0"/>
              </a:spcBef>
              <a:spcAft>
                <a:spcPts val="0"/>
              </a:spcAft>
              <a:buClrTx/>
              <a:buSzTx/>
              <a:buFontTx/>
              <a:buNone/>
              <a:defRPr/>
            </a:pPr>
            <a:endParaRPr kumimoji="0" lang="zh-CN" altLang="en-US" sz="1050" b="1"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81" name="矩形: 圆角 2501"/>
          <p:cNvSpPr/>
          <p:nvPr>
            <p:custDataLst>
              <p:tags r:id="rId5"/>
            </p:custDataLst>
          </p:nvPr>
        </p:nvSpPr>
        <p:spPr>
          <a:xfrm flipV="1">
            <a:off x="755751" y="2061768"/>
            <a:ext cx="1440188" cy="952175"/>
          </a:xfrm>
          <a:prstGeom prst="rect">
            <a:avLst/>
          </a:prstGeom>
          <a:gradFill>
            <a:gsLst>
              <a:gs pos="75000">
                <a:sysClr val="window" lastClr="FFFFFF">
                  <a:alpha val="0"/>
                </a:sysClr>
              </a:gs>
              <a:gs pos="100000">
                <a:sysClr val="window" lastClr="FFFFFF">
                  <a:alpha val="10000"/>
                </a:sysClr>
              </a:gs>
            </a:gsLst>
            <a:path path="shape">
              <a:fillToRect l="50000" t="50000" r="50000" b="50000"/>
            </a:path>
          </a:gradFill>
          <a:ln w="3175">
            <a:solidFill>
              <a:schemeClr val="bg1">
                <a:lumMod val="50000"/>
              </a:schemeClr>
            </a:solidFill>
          </a:ln>
        </p:spPr>
        <p:txBody>
          <a:bodyPr vert="horz" lIns="71973" tIns="0" rIns="71973" bIns="0" rtlCol="0" anchor="ctr">
            <a:noAutofit/>
          </a:bodyPr>
          <a:lstStyle/>
          <a:p>
            <a:pPr marL="0" marR="0" lvl="0" indent="0" algn="ctr" defTabSz="457200" eaLnBrk="1" fontAlgn="auto" latinLnBrk="0" hangingPunct="1">
              <a:lnSpc>
                <a:spcPct val="120000"/>
              </a:lnSpc>
              <a:spcBef>
                <a:spcPts val="0"/>
              </a:spcBef>
              <a:spcAft>
                <a:spcPts val="0"/>
              </a:spcAft>
              <a:buClrTx/>
              <a:buSzTx/>
              <a:buFontTx/>
              <a:buNone/>
              <a:defRPr/>
            </a:pPr>
            <a:endParaRPr kumimoji="0" lang="zh-CN" altLang="en-US" sz="1050" b="1"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82" name="矩形: 圆角 2501"/>
          <p:cNvSpPr/>
          <p:nvPr>
            <p:custDataLst>
              <p:tags r:id="rId6"/>
            </p:custDataLst>
          </p:nvPr>
        </p:nvSpPr>
        <p:spPr>
          <a:xfrm flipV="1">
            <a:off x="3463978" y="2061769"/>
            <a:ext cx="1440188" cy="952175"/>
          </a:xfrm>
          <a:prstGeom prst="rect">
            <a:avLst/>
          </a:prstGeom>
          <a:gradFill>
            <a:gsLst>
              <a:gs pos="75000">
                <a:sysClr val="window" lastClr="FFFFFF">
                  <a:alpha val="0"/>
                </a:sysClr>
              </a:gs>
              <a:gs pos="100000">
                <a:sysClr val="window" lastClr="FFFFFF">
                  <a:alpha val="10000"/>
                </a:sysClr>
              </a:gs>
            </a:gsLst>
            <a:path path="shape">
              <a:fillToRect l="50000" t="50000" r="50000" b="50000"/>
            </a:path>
          </a:gradFill>
          <a:ln w="3175">
            <a:solidFill>
              <a:schemeClr val="bg1">
                <a:lumMod val="50000"/>
              </a:schemeClr>
            </a:solidFill>
          </a:ln>
        </p:spPr>
        <p:txBody>
          <a:bodyPr vert="horz" lIns="71973" tIns="0" rIns="71973" bIns="0" rtlCol="0" anchor="ctr">
            <a:noAutofit/>
          </a:bodyPr>
          <a:lstStyle/>
          <a:p>
            <a:pPr marL="0" marR="0" lvl="0" indent="0" algn="ctr" defTabSz="457200" eaLnBrk="1" fontAlgn="auto" latinLnBrk="0" hangingPunct="1">
              <a:lnSpc>
                <a:spcPct val="120000"/>
              </a:lnSpc>
              <a:spcBef>
                <a:spcPts val="0"/>
              </a:spcBef>
              <a:spcAft>
                <a:spcPts val="0"/>
              </a:spcAft>
              <a:buClrTx/>
              <a:buSzTx/>
              <a:buFontTx/>
              <a:buNone/>
              <a:defRPr/>
            </a:pPr>
            <a:endParaRPr kumimoji="0" lang="zh-CN" altLang="en-US" sz="1050" b="1"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83" name="文本框 37"/>
          <p:cNvSpPr txBox="1"/>
          <p:nvPr>
            <p:custDataLst>
              <p:tags r:id="rId7"/>
            </p:custDataLst>
          </p:nvPr>
        </p:nvSpPr>
        <p:spPr>
          <a:xfrm>
            <a:off x="1218002" y="2170004"/>
            <a:ext cx="423193" cy="169277"/>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effectLst/>
                <a:uLnTx/>
                <a:uFillTx/>
                <a:latin typeface="宋体" panose="02010600030101010101" pitchFamily="2" charset="-122"/>
                <a:ea typeface="宋体" panose="02010600030101010101" pitchFamily="2" charset="-122"/>
              </a:rPr>
              <a:t>Node A</a:t>
            </a:r>
            <a:endParaRPr kumimoji="0" lang="en-US" altLang="zh-CN" sz="1100" b="0" i="0" u="none" strike="noStrike" kern="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84" name="文本框 38"/>
          <p:cNvSpPr txBox="1"/>
          <p:nvPr>
            <p:custDataLst>
              <p:tags r:id="rId8"/>
            </p:custDataLst>
          </p:nvPr>
        </p:nvSpPr>
        <p:spPr>
          <a:xfrm>
            <a:off x="3972475" y="2143711"/>
            <a:ext cx="423193" cy="169277"/>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effectLst/>
                <a:uLnTx/>
                <a:uFillTx/>
                <a:latin typeface="宋体" panose="02010600030101010101" pitchFamily="2" charset="-122"/>
                <a:ea typeface="宋体" panose="02010600030101010101" pitchFamily="2" charset="-122"/>
              </a:rPr>
              <a:t>Node B</a:t>
            </a:r>
            <a:endParaRPr kumimoji="0" lang="en-US" altLang="zh-CN" sz="1100" b="0" i="0" u="none" strike="noStrike" kern="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85" name="文本框 39"/>
          <p:cNvSpPr txBox="1"/>
          <p:nvPr>
            <p:custDataLst>
              <p:tags r:id="rId9"/>
            </p:custDataLst>
          </p:nvPr>
        </p:nvSpPr>
        <p:spPr>
          <a:xfrm>
            <a:off x="1412429" y="1881695"/>
            <a:ext cx="152400" cy="184150"/>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rPr>
              <a:t>主</a:t>
            </a:r>
            <a:endParaRPr kumimoji="0" lang="zh-CN" altLang="en-US" sz="1200" b="1" i="0" u="none" strike="noStrike" kern="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endParaRPr>
          </a:p>
        </p:txBody>
      </p:sp>
      <p:sp>
        <p:nvSpPr>
          <p:cNvPr id="186" name="文本框 40"/>
          <p:cNvSpPr txBox="1"/>
          <p:nvPr>
            <p:custDataLst>
              <p:tags r:id="rId10"/>
            </p:custDataLst>
          </p:nvPr>
        </p:nvSpPr>
        <p:spPr>
          <a:xfrm>
            <a:off x="4136194" y="1874902"/>
            <a:ext cx="152400" cy="184150"/>
          </a:xfrm>
          <a:prstGeom prst="rect">
            <a:avLst/>
          </a:prstGeom>
          <a:noFill/>
        </p:spPr>
        <p:txBody>
          <a:bodyPr wrap="none" lIns="0" tIns="0" rIns="0" bIns="0" rtlCol="0">
            <a:spAutoFit/>
          </a:bodyPr>
          <a:lstStyle>
            <a:defPPr>
              <a:defRPr lang="en-US"/>
            </a:defPPr>
            <a:lvl1pPr marR="0" lvl="0" indent="0" algn="ctr" defTabSz="914400" fontAlgn="auto">
              <a:lnSpc>
                <a:spcPct val="100000"/>
              </a:lnSpc>
              <a:spcBef>
                <a:spcPts val="0"/>
              </a:spcBef>
              <a:spcAft>
                <a:spcPts val="0"/>
              </a:spcAft>
              <a:buClrTx/>
              <a:buSzTx/>
              <a:buFontTx/>
              <a:buNone/>
              <a:defRPr kumimoji="0" sz="1200" b="1" i="0" u="none" strike="noStrike" kern="0" cap="none" spc="0" normalizeH="0" baseline="0">
                <a:ln>
                  <a:noFill/>
                </a:ln>
                <a:solidFill>
                  <a:srgbClr val="C00000"/>
                </a:solidFill>
                <a:effectLst/>
                <a:uLnTx/>
                <a:uFillTx/>
                <a:latin typeface="微软雅黑" panose="020B0503020204020204" charset="-122"/>
                <a:ea typeface="微软雅黑" panose="020B0503020204020204" charset="-122"/>
              </a:defRPr>
            </a:lvl1pPr>
          </a:lstStyle>
          <a:p>
            <a:r>
              <a:rPr lang="zh-CN" altLang="en-US" dirty="0">
                <a:solidFill>
                  <a:schemeClr val="accent2"/>
                </a:solidFill>
                <a:latin typeface="宋体" panose="02010600030101010101" pitchFamily="2" charset="-122"/>
                <a:ea typeface="宋体" panose="02010600030101010101" pitchFamily="2" charset="-122"/>
              </a:rPr>
              <a:t>主</a:t>
            </a:r>
            <a:endParaRPr lang="zh-CN" altLang="en-US" dirty="0">
              <a:solidFill>
                <a:schemeClr val="accent2"/>
              </a:solidFill>
              <a:latin typeface="宋体" panose="02010600030101010101" pitchFamily="2" charset="-122"/>
              <a:ea typeface="宋体" panose="02010600030101010101" pitchFamily="2" charset="-122"/>
            </a:endParaRPr>
          </a:p>
        </p:txBody>
      </p:sp>
      <p:sp>
        <p:nvSpPr>
          <p:cNvPr id="187" name="圆柱形 186"/>
          <p:cNvSpPr/>
          <p:nvPr>
            <p:custDataLst>
              <p:tags r:id="rId11"/>
            </p:custDataLst>
          </p:nvPr>
        </p:nvSpPr>
        <p:spPr>
          <a:xfrm>
            <a:off x="745301" y="5216909"/>
            <a:ext cx="4148415" cy="700082"/>
          </a:xfrm>
          <a:prstGeom prst="can">
            <a:avLst/>
          </a:prstGeom>
          <a:solidFill>
            <a:sysClr val="windowText" lastClr="000000">
              <a:lumMod val="75000"/>
              <a:lumOff val="25000"/>
              <a:alpha val="52000"/>
            </a:sysClr>
          </a:solidFill>
          <a:ln w="3175" cap="flat" cmpd="sng" algn="ctr">
            <a:gradFill>
              <a:gsLst>
                <a:gs pos="0">
                  <a:sysClr val="window" lastClr="FFFFFF">
                    <a:alpha val="30000"/>
                  </a:sysClr>
                </a:gs>
                <a:gs pos="50000">
                  <a:sysClr val="window" lastClr="FFFFFF">
                    <a:alpha val="0"/>
                  </a:sysClr>
                </a:gs>
                <a:gs pos="100000">
                  <a:sysClr val="window" lastClr="FFFFFF">
                    <a:alpha val="30000"/>
                  </a:sysClr>
                </a:gs>
              </a:gsLst>
              <a:lin ang="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共享存储</a:t>
            </a:r>
            <a:endParaRPr kumimoji="0" lang="zh-CN" altLang="en-US" sz="1400" b="1"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cxnSp>
        <p:nvCxnSpPr>
          <p:cNvPr id="188" name="直接箭头连接符 187"/>
          <p:cNvCxnSpPr>
            <a:stCxn id="181" idx="0"/>
            <a:endCxn id="187" idx="1"/>
          </p:cNvCxnSpPr>
          <p:nvPr>
            <p:custDataLst>
              <p:tags r:id="rId12"/>
            </p:custDataLst>
          </p:nvPr>
        </p:nvCxnSpPr>
        <p:spPr>
          <a:xfrm>
            <a:off x="1475846" y="3013943"/>
            <a:ext cx="1343662" cy="2202966"/>
          </a:xfrm>
          <a:prstGeom prst="straightConnector1">
            <a:avLst/>
          </a:prstGeom>
          <a:noFill/>
          <a:ln w="6350" cap="flat" cmpd="sng" algn="ctr">
            <a:solidFill>
              <a:sysClr val="window" lastClr="FFFFFF">
                <a:lumMod val="50000"/>
              </a:sysClr>
            </a:solidFill>
            <a:prstDash val="dash"/>
            <a:miter lim="800000"/>
            <a:tailEnd type="triangle"/>
          </a:ln>
          <a:effectLst/>
        </p:spPr>
      </p:cxnSp>
      <p:cxnSp>
        <p:nvCxnSpPr>
          <p:cNvPr id="189" name="直接箭头连接符 188"/>
          <p:cNvCxnSpPr>
            <a:stCxn id="182" idx="0"/>
            <a:endCxn id="187" idx="1"/>
          </p:cNvCxnSpPr>
          <p:nvPr>
            <p:custDataLst>
              <p:tags r:id="rId13"/>
            </p:custDataLst>
          </p:nvPr>
        </p:nvCxnSpPr>
        <p:spPr>
          <a:xfrm flipH="1">
            <a:off x="2819508" y="3013944"/>
            <a:ext cx="1364565" cy="2202965"/>
          </a:xfrm>
          <a:prstGeom prst="straightConnector1">
            <a:avLst/>
          </a:prstGeom>
          <a:noFill/>
          <a:ln w="6350" cap="flat" cmpd="sng" algn="ctr">
            <a:solidFill>
              <a:sysClr val="window" lastClr="FFFFFF">
                <a:lumMod val="50000"/>
              </a:sysClr>
            </a:solidFill>
            <a:prstDash val="dash"/>
            <a:miter lim="800000"/>
            <a:tailEnd type="triangle"/>
          </a:ln>
          <a:effectLst/>
        </p:spPr>
      </p:cxnSp>
      <p:cxnSp>
        <p:nvCxnSpPr>
          <p:cNvPr id="190" name="直接箭头连接符 189"/>
          <p:cNvCxnSpPr/>
          <p:nvPr>
            <p:custDataLst>
              <p:tags r:id="rId14"/>
            </p:custDataLst>
          </p:nvPr>
        </p:nvCxnSpPr>
        <p:spPr>
          <a:xfrm>
            <a:off x="2357775" y="2537176"/>
            <a:ext cx="944367" cy="1"/>
          </a:xfrm>
          <a:prstGeom prst="straightConnector1">
            <a:avLst/>
          </a:prstGeom>
          <a:noFill/>
          <a:ln w="6350" cap="flat" cmpd="sng" algn="ctr">
            <a:solidFill>
              <a:schemeClr val="bg1"/>
            </a:solidFill>
            <a:prstDash val="solid"/>
            <a:miter lim="800000"/>
            <a:headEnd type="triangle"/>
            <a:tailEnd type="triangle"/>
          </a:ln>
          <a:effectLst/>
        </p:spPr>
      </p:cxnSp>
      <p:sp>
        <p:nvSpPr>
          <p:cNvPr id="191" name="文本框 69"/>
          <p:cNvSpPr txBox="1"/>
          <p:nvPr>
            <p:custDataLst>
              <p:tags r:id="rId15"/>
            </p:custDataLst>
          </p:nvPr>
        </p:nvSpPr>
        <p:spPr>
          <a:xfrm>
            <a:off x="2688894" y="2170129"/>
            <a:ext cx="282129" cy="169277"/>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effectLst/>
                <a:uLnTx/>
                <a:uFillTx/>
                <a:latin typeface="宋体" panose="02010600030101010101" pitchFamily="2" charset="-122"/>
                <a:ea typeface="宋体" panose="02010600030101010101" pitchFamily="2" charset="-122"/>
              </a:rPr>
              <a:t>RDMA</a:t>
            </a:r>
            <a:endParaRPr kumimoji="0" lang="en-US" altLang="zh-CN" sz="1100" b="0" i="0" u="none" strike="noStrike" kern="0" cap="none" spc="0" normalizeH="0" baseline="0" noProof="0" dirty="0">
              <a:ln>
                <a:noFill/>
              </a:ln>
              <a:effectLst/>
              <a:uLnTx/>
              <a:uFillTx/>
              <a:latin typeface="宋体" panose="02010600030101010101" pitchFamily="2" charset="-122"/>
              <a:ea typeface="宋体" panose="02010600030101010101" pitchFamily="2" charset="-122"/>
            </a:endParaRPr>
          </a:p>
        </p:txBody>
      </p:sp>
      <p:grpSp>
        <p:nvGrpSpPr>
          <p:cNvPr id="194" name="组合 193"/>
          <p:cNvGrpSpPr/>
          <p:nvPr/>
        </p:nvGrpSpPr>
        <p:grpSpPr>
          <a:xfrm>
            <a:off x="968444" y="3433880"/>
            <a:ext cx="3738862" cy="627316"/>
            <a:chOff x="5093686" y="2943944"/>
            <a:chExt cx="2438689" cy="183600"/>
          </a:xfrm>
          <a:solidFill>
            <a:schemeClr val="accent2"/>
          </a:solidFill>
        </p:grpSpPr>
        <p:sp>
          <p:nvSpPr>
            <p:cNvPr id="201" name="文本框 44"/>
            <p:cNvSpPr txBox="1"/>
            <p:nvPr>
              <p:custDataLst>
                <p:tags r:id="rId16"/>
              </p:custDataLst>
            </p:nvPr>
          </p:nvSpPr>
          <p:spPr>
            <a:xfrm>
              <a:off x="5093686" y="2943944"/>
              <a:ext cx="591704" cy="183600"/>
            </a:xfrm>
            <a:prstGeom prst="rect">
              <a:avLst/>
            </a:prstGeom>
            <a:grpFill/>
            <a:ln w="3175">
              <a:solidFill>
                <a:schemeClr val="bg1">
                  <a:lumMod val="50000"/>
                  <a:alpha val="15000"/>
                </a:schemeClr>
              </a:solidFill>
            </a:ln>
          </p:spPr>
          <p:txBody>
            <a:bodyPr vert="horz" lIns="71973" rIns="71973" rtlCol="0" anchor="ctr">
              <a:noAutofit/>
            </a:bodyPr>
            <a:lstStyle>
              <a:defPPr>
                <a:defRPr lang="en-US"/>
              </a:defPPr>
              <a:lvl1pPr algn="ctr" defTabSz="1219200">
                <a:lnSpc>
                  <a:spcPct val="120000"/>
                </a:lnSpc>
                <a:defRPr sz="1050" b="0" kern="0">
                  <a:solidFill>
                    <a:schemeClr val="bg1"/>
                  </a:solidFill>
                  <a:cs typeface="Arial" panose="020B0604020202020204" pitchFamily="34" charset="0"/>
                </a:defRPr>
              </a:lvl1pPr>
            </a:lstStyle>
            <a:p>
              <a:pPr marL="0" marR="0" lvl="0" indent="0" algn="ctr" defTabSz="12192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集群管理</a:t>
              </a:r>
              <a:endParaRPr kumimoji="0" lang="zh-CN" altLang="en-US" sz="1400" b="1"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sp>
          <p:nvSpPr>
            <p:cNvPr id="202" name="文本框 48"/>
            <p:cNvSpPr txBox="1"/>
            <p:nvPr>
              <p:custDataLst>
                <p:tags r:id="rId17"/>
              </p:custDataLst>
            </p:nvPr>
          </p:nvSpPr>
          <p:spPr>
            <a:xfrm>
              <a:off x="5709348" y="2943944"/>
              <a:ext cx="591704" cy="183600"/>
            </a:xfrm>
            <a:prstGeom prst="rect">
              <a:avLst/>
            </a:prstGeom>
            <a:grpFill/>
            <a:ln w="3175">
              <a:solidFill>
                <a:schemeClr val="bg1">
                  <a:lumMod val="50000"/>
                  <a:alpha val="15000"/>
                </a:schemeClr>
              </a:solidFill>
            </a:ln>
          </p:spPr>
          <p:txBody>
            <a:bodyPr vert="horz" lIns="71973" rIns="71973" rtlCol="0" anchor="ctr">
              <a:noAutofit/>
            </a:bodyPr>
            <a:lstStyle>
              <a:defPPr>
                <a:defRPr lang="en-US"/>
              </a:defPPr>
              <a:lvl1pPr algn="ctr" defTabSz="1219200">
                <a:lnSpc>
                  <a:spcPct val="120000"/>
                </a:lnSpc>
                <a:defRPr sz="1050" b="0" kern="0">
                  <a:solidFill>
                    <a:schemeClr val="bg1"/>
                  </a:solidFill>
                  <a:cs typeface="Arial" panose="020B0604020202020204" pitchFamily="34" charset="0"/>
                </a:defRPr>
              </a:lvl1pPr>
            </a:lstStyle>
            <a:p>
              <a:pPr marL="0" marR="0" lvl="0" indent="0" algn="ctr" defTabSz="12192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资源管理</a:t>
              </a:r>
              <a:endParaRPr kumimoji="0" lang="zh-CN" altLang="en-US" sz="1400" b="1"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sp>
          <p:nvSpPr>
            <p:cNvPr id="203" name="文本框 50"/>
            <p:cNvSpPr txBox="1"/>
            <p:nvPr>
              <p:custDataLst>
                <p:tags r:id="rId18"/>
              </p:custDataLst>
            </p:nvPr>
          </p:nvSpPr>
          <p:spPr>
            <a:xfrm>
              <a:off x="6325010" y="2943944"/>
              <a:ext cx="591704" cy="183600"/>
            </a:xfrm>
            <a:prstGeom prst="rect">
              <a:avLst/>
            </a:prstGeom>
            <a:grpFill/>
            <a:ln w="3175">
              <a:solidFill>
                <a:schemeClr val="bg1">
                  <a:lumMod val="50000"/>
                  <a:alpha val="15000"/>
                </a:schemeClr>
              </a:solidFill>
            </a:ln>
          </p:spPr>
          <p:txBody>
            <a:bodyPr vert="horz" lIns="71973" rIns="71973" rtlCol="0" anchor="ctr">
              <a:noAutofit/>
            </a:bodyPr>
            <a:lstStyle>
              <a:defPPr>
                <a:defRPr lang="en-US"/>
              </a:defPPr>
              <a:lvl1pPr algn="ctr" defTabSz="1219200">
                <a:lnSpc>
                  <a:spcPct val="120000"/>
                </a:lnSpc>
                <a:defRPr sz="1050" b="0" kern="0">
                  <a:solidFill>
                    <a:schemeClr val="bg1"/>
                  </a:solidFill>
                  <a:cs typeface="Arial" panose="020B0604020202020204" pitchFamily="34" charset="0"/>
                </a:defRPr>
              </a:lvl1pPr>
            </a:lstStyle>
            <a:p>
              <a:pPr marL="0" marR="0" lvl="0" indent="0" algn="ctr" defTabSz="12192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缓存管理</a:t>
              </a:r>
              <a:endParaRPr kumimoji="0" lang="zh-CN" altLang="en-US" sz="1400" b="1"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sp>
          <p:nvSpPr>
            <p:cNvPr id="204" name="文本框 52"/>
            <p:cNvSpPr txBox="1"/>
            <p:nvPr>
              <p:custDataLst>
                <p:tags r:id="rId19"/>
              </p:custDataLst>
            </p:nvPr>
          </p:nvSpPr>
          <p:spPr>
            <a:xfrm>
              <a:off x="6940671" y="2943944"/>
              <a:ext cx="591704" cy="183600"/>
            </a:xfrm>
            <a:prstGeom prst="rect">
              <a:avLst/>
            </a:prstGeom>
            <a:grpFill/>
            <a:ln w="3175">
              <a:solidFill>
                <a:schemeClr val="bg1">
                  <a:lumMod val="50000"/>
                  <a:alpha val="15000"/>
                </a:schemeClr>
              </a:solidFill>
            </a:ln>
          </p:spPr>
          <p:txBody>
            <a:bodyPr vert="horz" lIns="71973" rIns="71973" rtlCol="0" anchor="ctr">
              <a:noAutofit/>
            </a:bodyPr>
            <a:lstStyle>
              <a:defPPr>
                <a:defRPr lang="en-US"/>
              </a:defPPr>
              <a:lvl1pPr algn="ctr" defTabSz="1219200">
                <a:lnSpc>
                  <a:spcPct val="120000"/>
                </a:lnSpc>
                <a:defRPr sz="1050" b="0" kern="0">
                  <a:solidFill>
                    <a:schemeClr val="bg1"/>
                  </a:solidFill>
                  <a:cs typeface="Arial" panose="020B0604020202020204" pitchFamily="34" charset="0"/>
                </a:defRPr>
              </a:lvl1pPr>
            </a:lstStyle>
            <a:p>
              <a:pPr marL="0" marR="0" lvl="0" indent="0" algn="ctr" defTabSz="12192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锁管理</a:t>
              </a:r>
              <a:endParaRPr kumimoji="0" lang="zh-CN" altLang="en-US" sz="1400" b="1"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grpSp>
      <p:sp>
        <p:nvSpPr>
          <p:cNvPr id="195" name="文本框 107"/>
          <p:cNvSpPr txBox="1"/>
          <p:nvPr>
            <p:custDataLst>
              <p:tags r:id="rId20"/>
            </p:custDataLst>
          </p:nvPr>
        </p:nvSpPr>
        <p:spPr>
          <a:xfrm>
            <a:off x="1551561" y="3172868"/>
            <a:ext cx="2572628" cy="153670"/>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effectLst/>
                <a:uLnTx/>
                <a:uFillTx/>
                <a:latin typeface="宋体" panose="02010600030101010101" pitchFamily="2" charset="-122"/>
                <a:ea typeface="宋体" panose="02010600030101010101" pitchFamily="2" charset="-122"/>
              </a:rPr>
              <a:t>多写使能引擎</a:t>
            </a:r>
            <a:endParaRPr kumimoji="0" lang="zh-CN" altLang="en-US" sz="1000" b="1" i="0" u="none" strike="noStrike" kern="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196" name="文本框 108"/>
          <p:cNvSpPr txBox="1"/>
          <p:nvPr>
            <p:custDataLst>
              <p:tags r:id="rId21"/>
            </p:custDataLst>
          </p:nvPr>
        </p:nvSpPr>
        <p:spPr>
          <a:xfrm>
            <a:off x="1533195" y="4530320"/>
            <a:ext cx="2572628" cy="153670"/>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1" i="0" u="none" strike="noStrike" kern="0" cap="none" spc="0" normalizeH="0" baseline="0" noProof="0" dirty="0">
                <a:ln>
                  <a:noFill/>
                </a:ln>
                <a:effectLst/>
                <a:uLnTx/>
                <a:uFillTx/>
                <a:latin typeface="宋体" panose="02010600030101010101" pitchFamily="2" charset="-122"/>
                <a:ea typeface="宋体" panose="02010600030101010101" pitchFamily="2" charset="-122"/>
              </a:rPr>
              <a:t>共享加速引擎</a:t>
            </a:r>
            <a:endParaRPr kumimoji="0" lang="zh-CN" altLang="en-US" sz="1000" b="1" i="0" u="none" strike="noStrike" kern="0" cap="none" spc="0" normalizeH="0" baseline="0" noProof="0" dirty="0">
              <a:ln>
                <a:noFill/>
              </a:ln>
              <a:effectLst/>
              <a:uLnTx/>
              <a:uFillTx/>
              <a:latin typeface="宋体" panose="02010600030101010101" pitchFamily="2" charset="-122"/>
              <a:ea typeface="宋体" panose="02010600030101010101" pitchFamily="2" charset="-122"/>
            </a:endParaRPr>
          </a:p>
        </p:txBody>
      </p:sp>
      <p:grpSp>
        <p:nvGrpSpPr>
          <p:cNvPr id="197" name="组合 196"/>
          <p:cNvGrpSpPr/>
          <p:nvPr/>
        </p:nvGrpSpPr>
        <p:grpSpPr>
          <a:xfrm>
            <a:off x="950078" y="4782825"/>
            <a:ext cx="3737894" cy="266819"/>
            <a:chOff x="4955133" y="3555631"/>
            <a:chExt cx="3060243" cy="178993"/>
          </a:xfrm>
          <a:solidFill>
            <a:schemeClr val="accent2"/>
          </a:solidFill>
        </p:grpSpPr>
        <p:sp>
          <p:nvSpPr>
            <p:cNvPr id="198" name="文本框 111"/>
            <p:cNvSpPr txBox="1"/>
            <p:nvPr>
              <p:custDataLst>
                <p:tags r:id="rId22"/>
              </p:custDataLst>
            </p:nvPr>
          </p:nvSpPr>
          <p:spPr>
            <a:xfrm>
              <a:off x="5984208" y="3555631"/>
              <a:ext cx="1002093" cy="178993"/>
            </a:xfrm>
            <a:prstGeom prst="rect">
              <a:avLst/>
            </a:prstGeom>
            <a:grpFill/>
            <a:ln w="3175">
              <a:solidFill>
                <a:schemeClr val="bg1">
                  <a:lumMod val="50000"/>
                  <a:alpha val="15000"/>
                </a:schemeClr>
              </a:solidFill>
            </a:ln>
          </p:spPr>
          <p:txBody>
            <a:bodyPr vert="horz" lIns="71973" rIns="71973" rtlCol="0" anchor="ctr">
              <a:noAutofit/>
            </a:bodyPr>
            <a:lstStyle>
              <a:defPPr>
                <a:defRPr lang="en-US"/>
              </a:defPPr>
              <a:lvl1pPr algn="ctr" defTabSz="1219200">
                <a:lnSpc>
                  <a:spcPct val="120000"/>
                </a:lnSpc>
                <a:defRPr sz="600" b="0" kern="0">
                  <a:solidFill>
                    <a:schemeClr val="bg1"/>
                  </a:solidFill>
                  <a:cs typeface="Arial" panose="020B0604020202020204" pitchFamily="34" charset="0"/>
                </a:defRPr>
              </a:lvl1pPr>
            </a:lstStyle>
            <a:p>
              <a:pPr marL="0" marR="0" lvl="0" indent="0" algn="ctr" defTabSz="1219200" eaLnBrk="1" fontAlgn="auto" latinLnBrk="0" hangingPunct="1">
                <a:lnSpc>
                  <a:spcPct val="12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算子下推</a:t>
              </a:r>
              <a:endParaRPr kumimoji="0" lang="zh-CN" altLang="en-US" sz="1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sp>
          <p:nvSpPr>
            <p:cNvPr id="199" name="文本框 113"/>
            <p:cNvSpPr txBox="1"/>
            <p:nvPr>
              <p:custDataLst>
                <p:tags r:id="rId23"/>
              </p:custDataLst>
            </p:nvPr>
          </p:nvSpPr>
          <p:spPr>
            <a:xfrm>
              <a:off x="4955133" y="3555631"/>
              <a:ext cx="1002093" cy="178993"/>
            </a:xfrm>
            <a:prstGeom prst="rect">
              <a:avLst/>
            </a:prstGeom>
            <a:grpFill/>
            <a:ln w="3175">
              <a:solidFill>
                <a:schemeClr val="bg1">
                  <a:lumMod val="50000"/>
                  <a:alpha val="15000"/>
                </a:schemeClr>
              </a:solidFill>
            </a:ln>
          </p:spPr>
          <p:txBody>
            <a:bodyPr vert="horz" lIns="71973" rIns="71973" rtlCol="0" anchor="ctr">
              <a:noAutofit/>
            </a:bodyPr>
            <a:lstStyle>
              <a:defPPr>
                <a:defRPr lang="en-US"/>
              </a:defPPr>
              <a:lvl1pPr algn="ctr" defTabSz="1219200">
                <a:lnSpc>
                  <a:spcPct val="120000"/>
                </a:lnSpc>
                <a:defRPr sz="600" b="0" kern="0">
                  <a:solidFill>
                    <a:schemeClr val="bg1"/>
                  </a:solidFill>
                  <a:cs typeface="Arial" panose="020B0604020202020204" pitchFamily="34" charset="0"/>
                </a:defRPr>
              </a:lvl1pPr>
            </a:lstStyle>
            <a:p>
              <a:pPr marL="0" marR="0" lvl="0" indent="0" algn="ctr" defTabSz="1219200" eaLnBrk="1" fontAlgn="auto" latinLnBrk="0" hangingPunct="1">
                <a:lnSpc>
                  <a:spcPct val="120000"/>
                </a:lnSpc>
                <a:spcBef>
                  <a:spcPts val="0"/>
                </a:spcBef>
                <a:spcAft>
                  <a:spcPts val="0"/>
                </a:spcAft>
                <a:buClrTx/>
                <a:buSzTx/>
                <a:buFontTx/>
                <a:buNone/>
                <a:defRPr/>
              </a:pPr>
              <a:r>
                <a:rPr kumimoji="0" lang="zh-CN" altLang="en-US" sz="1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协议直通</a:t>
              </a:r>
              <a:endParaRPr kumimoji="0" lang="zh-CN" altLang="en-US" sz="1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sp>
          <p:nvSpPr>
            <p:cNvPr id="200" name="文本框 115"/>
            <p:cNvSpPr txBox="1"/>
            <p:nvPr>
              <p:custDataLst>
                <p:tags r:id="rId24"/>
              </p:custDataLst>
            </p:nvPr>
          </p:nvSpPr>
          <p:spPr>
            <a:xfrm>
              <a:off x="7013283" y="3555631"/>
              <a:ext cx="1002093" cy="178993"/>
            </a:xfrm>
            <a:prstGeom prst="rect">
              <a:avLst/>
            </a:prstGeom>
            <a:grpFill/>
            <a:ln w="3175">
              <a:solidFill>
                <a:schemeClr val="bg1">
                  <a:lumMod val="50000"/>
                  <a:alpha val="15000"/>
                </a:schemeClr>
              </a:solidFill>
            </a:ln>
          </p:spPr>
          <p:txBody>
            <a:bodyPr vert="horz" lIns="71973" rIns="71973" rtlCol="0" anchor="ctr">
              <a:noAutofit/>
            </a:bodyPr>
            <a:lstStyle>
              <a:defPPr>
                <a:defRPr lang="en-US"/>
              </a:defPPr>
              <a:lvl1pPr algn="ctr" defTabSz="1219200">
                <a:lnSpc>
                  <a:spcPct val="120000"/>
                </a:lnSpc>
                <a:defRPr sz="600" b="0" kern="0">
                  <a:solidFill>
                    <a:schemeClr val="bg1"/>
                  </a:solidFill>
                  <a:cs typeface="Arial" panose="020B0604020202020204" pitchFamily="34" charset="0"/>
                </a:defRPr>
              </a:lvl1pPr>
            </a:lstStyle>
            <a:p>
              <a:pPr marL="0" marR="0" lvl="0" indent="0" algn="ctr" defTabSz="1219200" eaLnBrk="1" fontAlgn="auto" latinLnBrk="0" hangingPunct="1">
                <a:lnSpc>
                  <a:spcPct val="12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rPr>
                <a:t>RDMA</a:t>
              </a:r>
              <a:endParaRPr kumimoji="0" lang="en-US" altLang="zh-CN" sz="10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endParaRPr>
            </a:p>
          </p:txBody>
        </p:sp>
      </p:grpSp>
      <p:sp>
        <p:nvSpPr>
          <p:cNvPr id="79" name="矩形: 剪去单角 78"/>
          <p:cNvSpPr/>
          <p:nvPr>
            <p:custDataLst>
              <p:tags r:id="rId25"/>
            </p:custDataLst>
          </p:nvPr>
        </p:nvSpPr>
        <p:spPr>
          <a:xfrm>
            <a:off x="5497496" y="910868"/>
            <a:ext cx="5939071" cy="349876"/>
          </a:xfrm>
          <a:prstGeom prst="snip1Rect">
            <a:avLst/>
          </a:prstGeom>
          <a:solidFill>
            <a:schemeClr val="accent4"/>
          </a:solidFill>
          <a:ln w="6350" cap="flat" cmpd="sng" algn="ctr">
            <a:gradFill>
              <a:gsLst>
                <a:gs pos="0">
                  <a:schemeClr val="bg1">
                    <a:lumMod val="85000"/>
                    <a:alpha val="60000"/>
                  </a:schemeClr>
                </a:gs>
                <a:gs pos="54000">
                  <a:schemeClr val="bg1">
                    <a:lumMod val="95000"/>
                    <a:alpha val="28000"/>
                  </a:schemeClr>
                </a:gs>
                <a:gs pos="83000">
                  <a:schemeClr val="bg1">
                    <a:lumMod val="85000"/>
                    <a:alpha val="54000"/>
                  </a:schemeClr>
                </a:gs>
                <a:gs pos="100000">
                  <a:schemeClr val="bg1">
                    <a:lumMod val="65000"/>
                    <a:alpha val="85000"/>
                  </a:schemeClr>
                </a:gs>
              </a:gsLst>
              <a:lin ang="2700000" scaled="0"/>
            </a:gradFill>
            <a:prstDash val="solid"/>
            <a:miter lim="800000"/>
          </a:ln>
          <a:effectLst/>
        </p:spPr>
        <p:txBody>
          <a:bodyPr rtlCol="0" anchor="ctr"/>
          <a:lstStyle/>
          <a:p>
            <a:pPr algn="ctr"/>
            <a:r>
              <a:rPr lang="zh-CN" altLang="en-US" b="1" dirty="0">
                <a:solidFill>
                  <a:schemeClr val="tx1"/>
                </a:solidFill>
                <a:latin typeface="宋体" panose="02010600030101010101" pitchFamily="2" charset="-122"/>
                <a:ea typeface="宋体" panose="02010600030101010101" pitchFamily="2" charset="-122"/>
                <a:sym typeface="思源黑体 CN Bold" panose="020B0800000000000000" charset="-122"/>
              </a:rPr>
              <a:t>联合方案架构</a:t>
            </a:r>
            <a:endParaRPr lang="zh-CN" altLang="en-US" b="1" dirty="0">
              <a:solidFill>
                <a:schemeClr val="tx1"/>
              </a:solidFill>
              <a:latin typeface="宋体" panose="02010600030101010101" pitchFamily="2" charset="-122"/>
              <a:ea typeface="宋体" panose="02010600030101010101" pitchFamily="2" charset="-122"/>
              <a:sym typeface="思源黑体 CN Bold" panose="020B0800000000000000" charset="-122"/>
            </a:endParaRPr>
          </a:p>
        </p:txBody>
      </p:sp>
      <p:sp>
        <p:nvSpPr>
          <p:cNvPr id="80" name="文本框 79"/>
          <p:cNvSpPr txBox="1"/>
          <p:nvPr>
            <p:custDataLst>
              <p:tags r:id="rId26"/>
            </p:custDataLst>
          </p:nvPr>
        </p:nvSpPr>
        <p:spPr>
          <a:xfrm>
            <a:off x="5537565" y="1293470"/>
            <a:ext cx="5953722" cy="700576"/>
          </a:xfrm>
          <a:prstGeom prst="rect">
            <a:avLst/>
          </a:prstGeom>
          <a:noFill/>
        </p:spPr>
        <p:txBody>
          <a:bodyPr wrap="square">
            <a:spAutoFit/>
          </a:bodyPr>
          <a:lstStyle/>
          <a:p>
            <a:pPr fontAlgn="base">
              <a:lnSpc>
                <a:spcPct val="150000"/>
              </a:lnSpc>
              <a:spcBef>
                <a:spcPct val="0"/>
              </a:spcBef>
              <a:spcAft>
                <a:spcPct val="0"/>
              </a:spcAft>
              <a:defRPr/>
            </a:pPr>
            <a:r>
              <a:rPr lang="en-US" altLang="zh-CN" sz="1400" dirty="0" err="1">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GreatDB</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数据库</a:t>
            </a:r>
            <a:r>
              <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多写引擎</a:t>
            </a:r>
            <a:r>
              <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企业级存储，打造</a:t>
            </a:r>
            <a:r>
              <a:rPr lang="zh-CN" altLang="en-US" sz="1400" b="1" dirty="0">
                <a:solidFill>
                  <a:schemeClr val="accent2"/>
                </a:solidFill>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存算分离架构</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创新方案，</a:t>
            </a:r>
            <a:r>
              <a:rPr lang="zh-CN" altLang="en-US" sz="1400" b="1" dirty="0">
                <a:solidFill>
                  <a:schemeClr val="accent2"/>
                </a:solidFill>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实现多读多写，免分库分表</a:t>
            </a:r>
            <a:endParaRPr lang="zh-CN" altLang="en-US" sz="1400" b="1" dirty="0">
              <a:solidFill>
                <a:schemeClr val="accent2"/>
              </a:solidFill>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endParaRPr>
          </a:p>
        </p:txBody>
      </p:sp>
      <p:sp>
        <p:nvSpPr>
          <p:cNvPr id="82" name="矩形: 剪去单角 81"/>
          <p:cNvSpPr/>
          <p:nvPr>
            <p:custDataLst>
              <p:tags r:id="rId27"/>
            </p:custDataLst>
          </p:nvPr>
        </p:nvSpPr>
        <p:spPr>
          <a:xfrm>
            <a:off x="5524520" y="2020410"/>
            <a:ext cx="5912047" cy="349876"/>
          </a:xfrm>
          <a:prstGeom prst="snip1Rect">
            <a:avLst/>
          </a:prstGeom>
          <a:solidFill>
            <a:schemeClr val="accent4"/>
          </a:solidFill>
          <a:ln w="6350" cap="flat" cmpd="sng" algn="ctr">
            <a:gradFill>
              <a:gsLst>
                <a:gs pos="0">
                  <a:schemeClr val="bg1">
                    <a:lumMod val="85000"/>
                    <a:alpha val="60000"/>
                  </a:schemeClr>
                </a:gs>
                <a:gs pos="54000">
                  <a:schemeClr val="bg1">
                    <a:lumMod val="95000"/>
                    <a:alpha val="28000"/>
                  </a:schemeClr>
                </a:gs>
                <a:gs pos="83000">
                  <a:schemeClr val="bg1">
                    <a:lumMod val="85000"/>
                    <a:alpha val="54000"/>
                  </a:schemeClr>
                </a:gs>
                <a:gs pos="100000">
                  <a:schemeClr val="bg1">
                    <a:lumMod val="65000"/>
                    <a:alpha val="85000"/>
                  </a:schemeClr>
                </a:gs>
              </a:gsLst>
              <a:lin ang="2700000" scaled="0"/>
            </a:gradFill>
            <a:prstDash val="solid"/>
            <a:miter lim="800000"/>
          </a:ln>
          <a:effectLst/>
        </p:spPr>
        <p:txBody>
          <a:bodyPr rtlCol="0" anchor="ctr"/>
          <a:lstStyle/>
          <a:p>
            <a:pPr algn="ctr"/>
            <a:r>
              <a:rPr lang="zh-CN" altLang="en-US" b="1" dirty="0">
                <a:solidFill>
                  <a:schemeClr val="tx1"/>
                </a:solidFill>
                <a:latin typeface="宋体" panose="02010600030101010101" pitchFamily="2" charset="-122"/>
                <a:ea typeface="宋体" panose="02010600030101010101" pitchFamily="2" charset="-122"/>
                <a:sym typeface="思源黑体 CN Bold" panose="020B0800000000000000" charset="-122"/>
              </a:rPr>
              <a:t>联合方案特性</a:t>
            </a:r>
            <a:endParaRPr lang="zh-CN" altLang="en-US" b="1" dirty="0">
              <a:solidFill>
                <a:schemeClr val="tx1"/>
              </a:solidFill>
              <a:latin typeface="宋体" panose="02010600030101010101" pitchFamily="2" charset="-122"/>
              <a:ea typeface="宋体" panose="02010600030101010101" pitchFamily="2" charset="-122"/>
              <a:sym typeface="思源黑体 CN Bold" panose="020B0800000000000000" charset="-122"/>
            </a:endParaRPr>
          </a:p>
        </p:txBody>
      </p:sp>
      <p:sp>
        <p:nvSpPr>
          <p:cNvPr id="84" name="文本框 83"/>
          <p:cNvSpPr txBox="1"/>
          <p:nvPr>
            <p:custDataLst>
              <p:tags r:id="rId28"/>
            </p:custDataLst>
          </p:nvPr>
        </p:nvSpPr>
        <p:spPr>
          <a:xfrm>
            <a:off x="5512147" y="2481290"/>
            <a:ext cx="5939071" cy="2030095"/>
          </a:xfrm>
          <a:prstGeom prst="rect">
            <a:avLst/>
          </a:prstGeom>
          <a:noFill/>
        </p:spPr>
        <p:txBody>
          <a:bodyPr wrap="square">
            <a:spAutoFit/>
          </a:bodyPr>
          <a:lstStyle/>
          <a:p>
            <a:pPr marL="181610" indent="-181610" fontAlgn="base">
              <a:lnSpc>
                <a:spcPct val="150000"/>
              </a:lnSpc>
              <a:spcBef>
                <a:spcPct val="0"/>
              </a:spcBef>
              <a:spcAft>
                <a:spcPct val="0"/>
              </a:spcAft>
              <a:buFont typeface="Arial" panose="020B0604020202020204" pitchFamily="34" charset="0"/>
              <a:buChar char="•"/>
              <a:defRPr/>
            </a:pPr>
            <a:r>
              <a:rPr lang="en-US" altLang="zh-CN" sz="1400" dirty="0" err="1">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GreatDB</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数据库：</a:t>
            </a:r>
            <a:r>
              <a:rPr lang="en-US" altLang="zh-CN" sz="1400" b="1" dirty="0">
                <a:solidFill>
                  <a:schemeClr val="accent2"/>
                </a:solidFill>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Oracle</a:t>
            </a:r>
            <a:r>
              <a:rPr lang="zh-CN" altLang="en-US" sz="1400" b="1" dirty="0">
                <a:solidFill>
                  <a:schemeClr val="accent2"/>
                </a:solidFill>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兼容</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、安全增强、执行计划与性能增强、可观测性与性能分析增强、数据可靠性增强</a:t>
            </a:r>
            <a:endPar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endParaRPr>
          </a:p>
          <a:p>
            <a:pPr marL="181610" indent="-181610" fontAlgn="base">
              <a:lnSpc>
                <a:spcPct val="150000"/>
              </a:lnSpc>
              <a:spcBef>
                <a:spcPct val="0"/>
              </a:spcBef>
              <a:spcAft>
                <a:spcPct val="0"/>
              </a:spcAft>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多写引擎：</a:t>
            </a:r>
            <a:r>
              <a:rPr lang="zh-CN" altLang="en-US" sz="1400" b="1" dirty="0">
                <a:solidFill>
                  <a:schemeClr val="accent2"/>
                </a:solidFill>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多读多写性能提升</a:t>
            </a:r>
            <a:r>
              <a:rPr lang="en-US" altLang="zh-CN" sz="1400" b="1" dirty="0">
                <a:solidFill>
                  <a:schemeClr val="accent2"/>
                </a:solidFill>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10</a:t>
            </a:r>
            <a:r>
              <a:rPr lang="zh-CN" altLang="en-US" sz="1400" b="1" dirty="0">
                <a:solidFill>
                  <a:schemeClr val="accent2"/>
                </a:solidFill>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倍、多副本归一</a:t>
            </a:r>
            <a:r>
              <a:rPr lang="zh-CN" altLang="en-US" sz="1400" b="1"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支持</a:t>
            </a:r>
            <a:r>
              <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TB</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级大表、快速故障切换、存储级容灾等</a:t>
            </a:r>
            <a:endPar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endParaRPr>
          </a:p>
          <a:p>
            <a:pPr marL="181610" indent="-181610" fontAlgn="base">
              <a:lnSpc>
                <a:spcPct val="150000"/>
              </a:lnSpc>
              <a:spcBef>
                <a:spcPct val="0"/>
              </a:spcBef>
              <a:spcAft>
                <a:spcPct val="0"/>
              </a:spcAft>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企业级存储：</a:t>
            </a:r>
            <a:r>
              <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6</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个</a:t>
            </a:r>
            <a:r>
              <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9</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高可靠、硬盘亚健康检测、快照、克隆等企业级存储加持</a:t>
            </a:r>
            <a:endPar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endParaRPr>
          </a:p>
        </p:txBody>
      </p:sp>
      <p:sp>
        <p:nvSpPr>
          <p:cNvPr id="86" name="矩形: 剪去单角 85"/>
          <p:cNvSpPr/>
          <p:nvPr>
            <p:custDataLst>
              <p:tags r:id="rId29"/>
            </p:custDataLst>
          </p:nvPr>
        </p:nvSpPr>
        <p:spPr>
          <a:xfrm>
            <a:off x="5537565" y="4587088"/>
            <a:ext cx="5899000" cy="349991"/>
          </a:xfrm>
          <a:prstGeom prst="snip1Rect">
            <a:avLst/>
          </a:prstGeom>
          <a:solidFill>
            <a:schemeClr val="accent4"/>
          </a:solidFill>
          <a:ln w="6350" cap="flat" cmpd="sng" algn="ctr">
            <a:gradFill>
              <a:gsLst>
                <a:gs pos="0">
                  <a:schemeClr val="bg1">
                    <a:lumMod val="85000"/>
                    <a:alpha val="60000"/>
                  </a:schemeClr>
                </a:gs>
                <a:gs pos="54000">
                  <a:schemeClr val="bg1">
                    <a:lumMod val="95000"/>
                    <a:alpha val="28000"/>
                  </a:schemeClr>
                </a:gs>
                <a:gs pos="83000">
                  <a:schemeClr val="bg1">
                    <a:lumMod val="85000"/>
                    <a:alpha val="54000"/>
                  </a:schemeClr>
                </a:gs>
                <a:gs pos="100000">
                  <a:schemeClr val="bg1">
                    <a:lumMod val="65000"/>
                    <a:alpha val="85000"/>
                  </a:schemeClr>
                </a:gs>
              </a:gsLst>
              <a:lin ang="2700000" scaled="0"/>
            </a:gradFill>
            <a:prstDash val="solid"/>
            <a:miter lim="800000"/>
          </a:ln>
          <a:effectLst/>
        </p:spPr>
        <p:txBody>
          <a:bodyPr rtlCol="0" anchor="ctr"/>
          <a:lstStyle/>
          <a:p>
            <a:pPr algn="ctr"/>
            <a:r>
              <a:rPr lang="zh-CN" altLang="en-US" b="1" dirty="0">
                <a:solidFill>
                  <a:schemeClr val="tx1"/>
                </a:solidFill>
                <a:latin typeface="宋体" panose="02010600030101010101" pitchFamily="2" charset="-122"/>
                <a:ea typeface="宋体" panose="02010600030101010101" pitchFamily="2" charset="-122"/>
                <a:sym typeface="思源黑体 CN Bold" panose="020B0800000000000000" charset="-122"/>
              </a:rPr>
              <a:t>联合方案亮点</a:t>
            </a:r>
            <a:endParaRPr lang="zh-CN" altLang="en-US" b="1" dirty="0">
              <a:solidFill>
                <a:schemeClr val="tx1"/>
              </a:solidFill>
              <a:latin typeface="宋体" panose="02010600030101010101" pitchFamily="2" charset="-122"/>
              <a:ea typeface="宋体" panose="02010600030101010101" pitchFamily="2" charset="-122"/>
              <a:sym typeface="思源黑体 CN Bold" panose="020B0800000000000000" charset="-122"/>
            </a:endParaRPr>
          </a:p>
        </p:txBody>
      </p:sp>
      <p:sp>
        <p:nvSpPr>
          <p:cNvPr id="87" name="文本框 86"/>
          <p:cNvSpPr txBox="1"/>
          <p:nvPr>
            <p:custDataLst>
              <p:tags r:id="rId30"/>
            </p:custDataLst>
          </p:nvPr>
        </p:nvSpPr>
        <p:spPr>
          <a:xfrm>
            <a:off x="5537565" y="5035157"/>
            <a:ext cx="5797693" cy="1124585"/>
          </a:xfrm>
          <a:prstGeom prst="rect">
            <a:avLst/>
          </a:prstGeom>
          <a:noFill/>
        </p:spPr>
        <p:txBody>
          <a:bodyPr wrap="square">
            <a:spAutoFit/>
          </a:bodyPr>
          <a:lstStyle/>
          <a:p>
            <a:pPr marL="285750" indent="-285750" fontAlgn="base">
              <a:lnSpc>
                <a:spcPct val="120000"/>
              </a:lnSpc>
              <a:spcBef>
                <a:spcPct val="0"/>
              </a:spcBef>
              <a:spcAft>
                <a:spcPct val="0"/>
              </a:spcAft>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多读多写，性能相比原生</a:t>
            </a:r>
            <a:r>
              <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MySQL</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提升</a:t>
            </a:r>
            <a:r>
              <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10</a:t>
            </a: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倍</a:t>
            </a:r>
            <a:endPar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endParaRPr>
          </a:p>
          <a:p>
            <a:pPr marL="285750" indent="-285750" fontAlgn="base">
              <a:lnSpc>
                <a:spcPct val="120000"/>
              </a:lnSpc>
              <a:spcBef>
                <a:spcPct val="0"/>
              </a:spcBef>
              <a:spcAft>
                <a:spcPct val="0"/>
              </a:spcAft>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多副本归一，降低</a:t>
            </a:r>
            <a:r>
              <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TCO</a:t>
            </a:r>
            <a:endPar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endParaRPr>
          </a:p>
          <a:p>
            <a:pPr marL="285750" indent="-285750" fontAlgn="base">
              <a:lnSpc>
                <a:spcPct val="120000"/>
              </a:lnSpc>
              <a:spcBef>
                <a:spcPct val="0"/>
              </a:spcBef>
              <a:spcAft>
                <a:spcPct val="0"/>
              </a:spcAft>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分离架构，计算、存储按需扩展</a:t>
            </a:r>
            <a:endParaRPr lang="en-US" altLang="zh-CN"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endParaRPr>
          </a:p>
          <a:p>
            <a:pPr marL="285750" indent="-285750" fontAlgn="base">
              <a:lnSpc>
                <a:spcPct val="120000"/>
              </a:lnSpc>
              <a:spcBef>
                <a:spcPct val="0"/>
              </a:spcBef>
              <a:spcAft>
                <a:spcPct val="0"/>
              </a:spcAft>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rPr>
              <a:t>强大的兼容性与安全性</a:t>
            </a:r>
            <a:endParaRPr lang="zh-CN" altLang="en-US" sz="1400" dirty="0">
              <a:latin typeface="宋体" panose="02010600030101010101" pitchFamily="2" charset="-122"/>
              <a:ea typeface="宋体" panose="02010600030101010101" pitchFamily="2" charset="-122"/>
              <a:cs typeface="微软雅黑" panose="020B0503020204020204" charset="-122"/>
              <a:sym typeface="思源黑体 CN Normal" panose="020B0400000000000000" pitchFamily="34" charset="-122"/>
            </a:endParaRPr>
          </a:p>
        </p:txBody>
      </p:sp>
      <p:grpSp>
        <p:nvGrpSpPr>
          <p:cNvPr id="91" name="组合 90"/>
          <p:cNvGrpSpPr/>
          <p:nvPr/>
        </p:nvGrpSpPr>
        <p:grpSpPr>
          <a:xfrm>
            <a:off x="708060" y="910868"/>
            <a:ext cx="4243796" cy="622095"/>
            <a:chOff x="1884383" y="1168400"/>
            <a:chExt cx="1862600" cy="588046"/>
          </a:xfrm>
          <a:solidFill>
            <a:schemeClr val="accent2">
              <a:lumMod val="20000"/>
              <a:lumOff val="80000"/>
            </a:schemeClr>
          </a:solidFill>
        </p:grpSpPr>
        <p:sp>
          <p:nvSpPr>
            <p:cNvPr id="94" name="矩形 93"/>
            <p:cNvSpPr/>
            <p:nvPr>
              <p:custDataLst>
                <p:tags r:id="rId31"/>
              </p:custDataLst>
            </p:nvPr>
          </p:nvSpPr>
          <p:spPr>
            <a:xfrm>
              <a:off x="1884383" y="1168400"/>
              <a:ext cx="1862600" cy="588046"/>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40" dirty="0">
                <a:solidFill>
                  <a:schemeClr val="tx1"/>
                </a:solidFill>
                <a:latin typeface="宋体" panose="02010600030101010101" pitchFamily="2" charset="-122"/>
                <a:ea typeface="宋体" panose="02010600030101010101" pitchFamily="2" charset="-122"/>
              </a:endParaRPr>
            </a:p>
          </p:txBody>
        </p:sp>
        <p:sp>
          <p:nvSpPr>
            <p:cNvPr id="95" name="文本框 94"/>
            <p:cNvSpPr txBox="1"/>
            <p:nvPr>
              <p:custDataLst>
                <p:tags r:id="rId32"/>
              </p:custDataLst>
            </p:nvPr>
          </p:nvSpPr>
          <p:spPr>
            <a:xfrm>
              <a:off x="2198713" y="1293146"/>
              <a:ext cx="1233940" cy="333136"/>
            </a:xfrm>
            <a:prstGeom prst="rect">
              <a:avLst/>
            </a:prstGeom>
            <a:grpFill/>
          </p:spPr>
          <p:txBody>
            <a:bodyPr wrap="square" rtlCol="0">
              <a:spAutoFit/>
            </a:bodyPr>
            <a:lstStyle>
              <a:defPPr>
                <a:defRPr lang="zh-CN"/>
              </a:defPPr>
              <a:lvl1pPr>
                <a:defRPr sz="3200">
                  <a:solidFill>
                    <a:schemeClr val="bg1"/>
                  </a:solidFill>
                  <a:latin typeface="+mj-lt"/>
                  <a:ea typeface="+mj-ea"/>
                </a:defRPr>
              </a:lvl1pPr>
            </a:lstStyle>
            <a:p>
              <a:pPr algn="ctr"/>
              <a:r>
                <a:rPr lang="zh-CN" altLang="en-US" sz="1695" b="1" dirty="0">
                  <a:solidFill>
                    <a:schemeClr val="tx1"/>
                  </a:solidFill>
                  <a:latin typeface="宋体" panose="02010600030101010101" pitchFamily="2" charset="-122"/>
                  <a:ea typeface="宋体" panose="02010600030101010101" pitchFamily="2" charset="-122"/>
                </a:rPr>
                <a:t>客户端</a:t>
              </a:r>
              <a:endParaRPr lang="zh-CN" altLang="en-US" sz="1695" b="1" dirty="0">
                <a:solidFill>
                  <a:schemeClr val="tx1"/>
                </a:solidFill>
                <a:latin typeface="宋体" panose="02010600030101010101" pitchFamily="2" charset="-122"/>
                <a:ea typeface="宋体" panose="02010600030101010101" pitchFamily="2" charset="-122"/>
              </a:endParaRPr>
            </a:p>
          </p:txBody>
        </p:sp>
      </p:grpSp>
      <p:sp>
        <p:nvSpPr>
          <p:cNvPr id="10" name="箭头: 下 9"/>
          <p:cNvSpPr/>
          <p:nvPr>
            <p:custDataLst>
              <p:tags r:id="rId33"/>
            </p:custDataLst>
          </p:nvPr>
        </p:nvSpPr>
        <p:spPr>
          <a:xfrm>
            <a:off x="1354949" y="1595633"/>
            <a:ext cx="297720" cy="275390"/>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6" tIns="45703" rIns="91406" bIns="45703" numCol="1" spcCol="0" rtlCol="0" fromWordArt="0" anchor="ctr" anchorCtr="0" forceAA="0" compatLnSpc="1">
            <a:noAutofit/>
          </a:bodyPr>
          <a:lstStyle/>
          <a:p>
            <a:pPr algn="ctr"/>
            <a:endParaRPr lang="zh-CN" altLang="en-US" dirty="0">
              <a:latin typeface="宋体" panose="02010600030101010101" pitchFamily="2" charset="-122"/>
              <a:ea typeface="宋体" panose="02010600030101010101" pitchFamily="2" charset="-122"/>
            </a:endParaRPr>
          </a:p>
        </p:txBody>
      </p:sp>
      <p:sp>
        <p:nvSpPr>
          <p:cNvPr id="96" name="箭头: 下 95"/>
          <p:cNvSpPr/>
          <p:nvPr>
            <p:custDataLst>
              <p:tags r:id="rId34"/>
            </p:custDataLst>
          </p:nvPr>
        </p:nvSpPr>
        <p:spPr>
          <a:xfrm>
            <a:off x="4063535" y="1583480"/>
            <a:ext cx="297720" cy="275390"/>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6" tIns="45703" rIns="91406" bIns="45703" numCol="1" spcCol="0" rtlCol="0" fromWordArt="0" anchor="ctr" anchorCtr="0" forceAA="0" compatLnSpc="1">
            <a:noAutofit/>
          </a:bodyPr>
          <a:lstStyle/>
          <a:p>
            <a:pPr algn="ctr"/>
            <a:endParaRPr lang="zh-CN" altLang="en-US" dirty="0">
              <a:latin typeface="宋体" panose="02010600030101010101" pitchFamily="2" charset="-122"/>
              <a:ea typeface="宋体" panose="02010600030101010101" pitchFamily="2" charset="-122"/>
            </a:endParaRPr>
          </a:p>
        </p:txBody>
      </p:sp>
      <p:pic>
        <p:nvPicPr>
          <p:cNvPr id="4" name="图片 3" descr="万里数据库"/>
          <p:cNvPicPr>
            <a:picLocks noChangeAspect="1"/>
          </p:cNvPicPr>
          <p:nvPr>
            <p:custDataLst>
              <p:tags r:id="rId35"/>
            </p:custDataLst>
          </p:nvPr>
        </p:nvPicPr>
        <p:blipFill>
          <a:blip r:embed="rId36"/>
          <a:stretch>
            <a:fillRect/>
          </a:stretch>
        </p:blipFill>
        <p:spPr>
          <a:xfrm>
            <a:off x="852773" y="2537177"/>
            <a:ext cx="1246145" cy="330847"/>
          </a:xfrm>
          <a:prstGeom prst="rect">
            <a:avLst/>
          </a:prstGeom>
        </p:spPr>
      </p:pic>
      <p:pic>
        <p:nvPicPr>
          <p:cNvPr id="5" name="图片 4" descr="万里数据库"/>
          <p:cNvPicPr>
            <a:picLocks noChangeAspect="1"/>
          </p:cNvPicPr>
          <p:nvPr>
            <p:custDataLst>
              <p:tags r:id="rId37"/>
            </p:custDataLst>
          </p:nvPr>
        </p:nvPicPr>
        <p:blipFill>
          <a:blip r:embed="rId36"/>
          <a:stretch>
            <a:fillRect/>
          </a:stretch>
        </p:blipFill>
        <p:spPr>
          <a:xfrm>
            <a:off x="3553651" y="2535035"/>
            <a:ext cx="1246145" cy="33084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 y="292100"/>
            <a:ext cx="10966450" cy="681990"/>
          </a:xfrm>
        </p:spPr>
        <p:txBody>
          <a:bodyPr/>
          <a:lstStyle/>
          <a:p>
            <a:r>
              <a:rPr lang="zh-CN" altLang="en-US" sz="2800" b="1" dirty="0">
                <a:solidFill>
                  <a:schemeClr val="accent2"/>
                </a:solidFill>
                <a:latin typeface="宋体" panose="02010600030101010101" pitchFamily="2" charset="-122"/>
                <a:ea typeface="宋体" panose="02010600030101010101" pitchFamily="2" charset="-122"/>
                <a:sym typeface="+mn-ea"/>
              </a:rPr>
              <a:t>基于存算分离和专业存储，构筑核心数据库选型架构新格局</a:t>
            </a:r>
            <a:endParaRPr lang="zh-CN" altLang="en-US" sz="2800" b="1" dirty="0">
              <a:solidFill>
                <a:schemeClr val="accent2"/>
              </a:solidFill>
              <a:latin typeface="宋体" panose="02010600030101010101" pitchFamily="2" charset="-122"/>
              <a:ea typeface="宋体" panose="02010600030101010101" pitchFamily="2" charset="-122"/>
              <a:sym typeface="+mn-ea"/>
            </a:endParaRPr>
          </a:p>
        </p:txBody>
      </p:sp>
      <p:sp>
        <p:nvSpPr>
          <p:cNvPr id="32" name="矩形: 圆角 220"/>
          <p:cNvSpPr/>
          <p:nvPr>
            <p:custDataLst>
              <p:tags r:id="rId1"/>
            </p:custDataLst>
          </p:nvPr>
        </p:nvSpPr>
        <p:spPr>
          <a:xfrm>
            <a:off x="6464315" y="1162129"/>
            <a:ext cx="5139685" cy="4849451"/>
          </a:xfrm>
          <a:prstGeom prst="roundRect">
            <a:avLst>
              <a:gd name="adj" fmla="val 2286"/>
            </a:avLst>
          </a:prstGeom>
          <a:gradFill>
            <a:gsLst>
              <a:gs pos="0">
                <a:schemeClr val="bg2">
                  <a:alpha val="70000"/>
                </a:schemeClr>
              </a:gs>
              <a:gs pos="100000">
                <a:schemeClr val="bg1">
                  <a:lumMod val="20000"/>
                  <a:lumOff val="80000"/>
                  <a:alpha val="0"/>
                </a:schemeClr>
              </a:gs>
            </a:gsLst>
            <a:lin ang="0" scaled="0"/>
          </a:gradFill>
          <a:ln w="3175">
            <a:solidFill>
              <a:schemeClr val="bg2"/>
            </a:solidFill>
          </a:ln>
        </p:spPr>
        <p:txBody>
          <a:bodyPr lIns="27188" tIns="27188" rIns="27188" bIns="27188" anchor="ctr"/>
          <a:lstStyle/>
          <a:p>
            <a:pPr algn="ctr" defTabSz="685165" fontAlgn="ctr">
              <a:defRPr/>
            </a:pPr>
            <a:endParaRPr lang="en-US" altLang="zh-CN" sz="1425" kern="0" dirty="0">
              <a:solidFill>
                <a:prstClr val="white"/>
              </a:solidFill>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p:txBody>
      </p:sp>
      <p:sp>
        <p:nvSpPr>
          <p:cNvPr id="33" name="矩形 32"/>
          <p:cNvSpPr/>
          <p:nvPr>
            <p:custDataLst>
              <p:tags r:id="rId2"/>
            </p:custDataLst>
          </p:nvPr>
        </p:nvSpPr>
        <p:spPr>
          <a:xfrm>
            <a:off x="7336675" y="4364667"/>
            <a:ext cx="3906480" cy="1568450"/>
          </a:xfrm>
          <a:prstGeom prst="rect">
            <a:avLst/>
          </a:prstGeom>
        </p:spPr>
        <p:txBody>
          <a:bodyPr wrap="square">
            <a:spAutoFit/>
          </a:bodyPr>
          <a:lstStyle/>
          <a:p>
            <a:pPr defTabSz="914400">
              <a:lnSpc>
                <a:spcPct val="150000"/>
              </a:lnSpc>
            </a:pPr>
            <a:r>
              <a:rPr lang="zh-CN" altLang="en-US" sz="1600" b="1" kern="0" dirty="0">
                <a:solidFill>
                  <a:schemeClr val="accent2"/>
                </a:solidFill>
                <a:latin typeface="宋体" panose="02010600030101010101" pitchFamily="2" charset="-122"/>
                <a:ea typeface="宋体" panose="02010600030101010101" pitchFamily="2" charset="-122"/>
                <a:cs typeface="微软雅黑" panose="020B0503020204020204" charset="-122"/>
              </a:rPr>
              <a:t>低成本：</a:t>
            </a:r>
            <a:endParaRPr lang="en-US" altLang="zh-CN" sz="1600" b="1" kern="0" dirty="0">
              <a:solidFill>
                <a:schemeClr val="accent2"/>
              </a:solidFill>
              <a:latin typeface="宋体" panose="02010600030101010101" pitchFamily="2" charset="-122"/>
              <a:ea typeface="宋体" panose="02010600030101010101" pitchFamily="2" charset="-122"/>
              <a:cs typeface="微软雅黑" panose="020B0503020204020204" charset="-122"/>
            </a:endParaRPr>
          </a:p>
          <a:p>
            <a:pPr marL="285750" indent="-285750">
              <a:lnSpc>
                <a:spcPct val="150000"/>
              </a:lnSpc>
              <a:buFont typeface="Arial" panose="020B0604020202020204" pitchFamily="34" charset="0"/>
              <a:buChar char="•"/>
            </a:pPr>
            <a:r>
              <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rPr>
              <a:t>RAID</a:t>
            </a: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替代多副本</a:t>
            </a:r>
            <a:endPar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endParaRPr>
          </a:p>
          <a:p>
            <a:pPr marL="285750" indent="-285750">
              <a:lnSpc>
                <a:spcPct val="150000"/>
              </a:lnSpc>
              <a:buFont typeface="Arial" panose="020B0604020202020204" pitchFamily="34" charset="0"/>
              <a:buChar char="•"/>
            </a:pP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减少设备数量，降低运维成本</a:t>
            </a:r>
            <a:endPar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endParaRPr>
          </a:p>
          <a:p>
            <a:pPr marL="285750" indent="-285750">
              <a:lnSpc>
                <a:spcPct val="150000"/>
              </a:lnSpc>
              <a:buFont typeface="Arial" panose="020B0604020202020204" pitchFamily="34" charset="0"/>
              <a:buChar char="•"/>
            </a:pP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支持大表，降低业务改造成本</a:t>
            </a:r>
            <a:endPar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endParaRPr>
          </a:p>
        </p:txBody>
      </p:sp>
      <p:sp>
        <p:nvSpPr>
          <p:cNvPr id="34" name="矩形 33"/>
          <p:cNvSpPr/>
          <p:nvPr>
            <p:custDataLst>
              <p:tags r:id="rId3"/>
            </p:custDataLst>
          </p:nvPr>
        </p:nvSpPr>
        <p:spPr>
          <a:xfrm>
            <a:off x="7342692" y="2874477"/>
            <a:ext cx="4429005" cy="1568450"/>
          </a:xfrm>
          <a:prstGeom prst="rect">
            <a:avLst/>
          </a:prstGeom>
        </p:spPr>
        <p:txBody>
          <a:bodyPr wrap="square">
            <a:spAutoFit/>
          </a:bodyPr>
          <a:lstStyle/>
          <a:p>
            <a:pPr defTabSz="914400">
              <a:lnSpc>
                <a:spcPct val="150000"/>
              </a:lnSpc>
            </a:pPr>
            <a:r>
              <a:rPr lang="zh-CN" altLang="en-US" sz="1600" b="1" kern="0" dirty="0">
                <a:solidFill>
                  <a:schemeClr val="accent2"/>
                </a:solidFill>
                <a:latin typeface="宋体" panose="02010600030101010101" pitchFamily="2" charset="-122"/>
                <a:ea typeface="宋体" panose="02010600030101010101" pitchFamily="2" charset="-122"/>
                <a:cs typeface="微软雅黑" panose="020B0503020204020204" charset="-122"/>
              </a:rPr>
              <a:t>高性能 </a:t>
            </a:r>
            <a:r>
              <a:rPr lang="en-US" altLang="zh-CN" sz="1600" b="1" kern="0" dirty="0">
                <a:solidFill>
                  <a:schemeClr val="accent2"/>
                </a:solidFill>
                <a:latin typeface="宋体" panose="02010600030101010101" pitchFamily="2" charset="-122"/>
                <a:ea typeface="宋体" panose="02010600030101010101" pitchFamily="2" charset="-122"/>
                <a:cs typeface="微软雅黑" panose="020B0503020204020204" charset="-122"/>
              </a:rPr>
              <a:t>: </a:t>
            </a:r>
            <a:r>
              <a:rPr lang="en-US" altLang="zh-CN" sz="1600" b="1" kern="0" dirty="0">
                <a:solidFill>
                  <a:srgbClr val="C00000"/>
                </a:solidFill>
                <a:latin typeface="宋体" panose="02010600030101010101" pitchFamily="2" charset="-122"/>
                <a:ea typeface="宋体" panose="02010600030101010101" pitchFamily="2" charset="-122"/>
                <a:cs typeface="微软雅黑" panose="020B0503020204020204" charset="-122"/>
              </a:rPr>
              <a:t> </a:t>
            </a:r>
            <a:endParaRPr lang="en-US" altLang="zh-CN" sz="1600" b="1" kern="0" dirty="0">
              <a:solidFill>
                <a:srgbClr val="C00000"/>
              </a:solidFill>
              <a:latin typeface="宋体" panose="02010600030101010101" pitchFamily="2" charset="-122"/>
              <a:ea typeface="宋体" panose="02010600030101010101" pitchFamily="2" charset="-122"/>
              <a:cs typeface="微软雅黑" panose="020B0503020204020204" charset="-122"/>
            </a:endParaRPr>
          </a:p>
          <a:p>
            <a:pPr marL="285750" indent="-285750" defTabSz="914400">
              <a:lnSpc>
                <a:spcPct val="150000"/>
              </a:lnSpc>
              <a:buFont typeface="Arial" panose="020B0604020202020204" pitchFamily="34" charset="0"/>
              <a:buChar char="•"/>
            </a:pP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多读多写，并发访问</a:t>
            </a:r>
            <a:endPar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endParaRPr>
          </a:p>
          <a:p>
            <a:pPr marL="285750" indent="-285750" defTabSz="914400">
              <a:lnSpc>
                <a:spcPct val="150000"/>
              </a:lnSpc>
              <a:buFont typeface="Arial" panose="020B0604020202020204" pitchFamily="34" charset="0"/>
              <a:buChar char="•"/>
            </a:pP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端到端</a:t>
            </a:r>
            <a:r>
              <a:rPr lang="en-US" altLang="zh-CN" sz="1600" dirty="0" err="1">
                <a:solidFill>
                  <a:srgbClr val="1D1D1A"/>
                </a:solidFill>
                <a:latin typeface="宋体" panose="02010600030101010101" pitchFamily="2" charset="-122"/>
                <a:ea typeface="宋体" panose="02010600030101010101" pitchFamily="2" charset="-122"/>
                <a:cs typeface="微软雅黑" panose="020B0503020204020204" charset="-122"/>
              </a:rPr>
              <a:t>NVMe</a:t>
            </a: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和存储算法优化保证低时延</a:t>
            </a:r>
            <a:endPar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endParaRPr>
          </a:p>
          <a:p>
            <a:pPr marL="285750" indent="-285750" defTabSz="914400">
              <a:lnSpc>
                <a:spcPct val="150000"/>
              </a:lnSpc>
              <a:buFont typeface="Arial" panose="020B0604020202020204" pitchFamily="34" charset="0"/>
              <a:buChar char="•"/>
            </a:pP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算力下沉，存储参与计算</a:t>
            </a:r>
            <a:endPar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endParaRPr>
          </a:p>
        </p:txBody>
      </p:sp>
      <p:sp>
        <p:nvSpPr>
          <p:cNvPr id="36" name="椭圆 35"/>
          <p:cNvSpPr>
            <a:spLocks noChangeAspect="1"/>
          </p:cNvSpPr>
          <p:nvPr>
            <p:custDataLst>
              <p:tags r:id="rId4"/>
            </p:custDataLst>
          </p:nvPr>
        </p:nvSpPr>
        <p:spPr>
          <a:xfrm>
            <a:off x="6928415" y="1339870"/>
            <a:ext cx="251908" cy="2519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rgbClr val="FFFFFF"/>
                </a:solidFill>
                <a:latin typeface="宋体" panose="02010600030101010101" pitchFamily="2" charset="-122"/>
                <a:ea typeface="宋体" panose="02010600030101010101" pitchFamily="2" charset="-122"/>
              </a:rPr>
              <a:t>1</a:t>
            </a:r>
            <a:endParaRPr kumimoji="1" lang="en-US" altLang="zh-CN" sz="1600" b="1" dirty="0">
              <a:solidFill>
                <a:srgbClr val="FFFFFF"/>
              </a:solidFill>
              <a:latin typeface="宋体" panose="02010600030101010101" pitchFamily="2" charset="-122"/>
              <a:ea typeface="宋体" panose="02010600030101010101" pitchFamily="2" charset="-122"/>
            </a:endParaRPr>
          </a:p>
        </p:txBody>
      </p:sp>
      <p:sp>
        <p:nvSpPr>
          <p:cNvPr id="37" name="椭圆 36"/>
          <p:cNvSpPr>
            <a:spLocks noChangeAspect="1"/>
          </p:cNvSpPr>
          <p:nvPr>
            <p:custDataLst>
              <p:tags r:id="rId5"/>
            </p:custDataLst>
          </p:nvPr>
        </p:nvSpPr>
        <p:spPr>
          <a:xfrm>
            <a:off x="7007855" y="2992409"/>
            <a:ext cx="251908" cy="2519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rgbClr val="FFFFFF"/>
                </a:solidFill>
                <a:latin typeface="宋体" panose="02010600030101010101" pitchFamily="2" charset="-122"/>
                <a:ea typeface="宋体" panose="02010600030101010101" pitchFamily="2" charset="-122"/>
              </a:rPr>
              <a:t>2</a:t>
            </a:r>
            <a:endParaRPr kumimoji="1" lang="en-US" altLang="zh-CN" sz="1600" b="1" dirty="0">
              <a:solidFill>
                <a:srgbClr val="FFFFFF"/>
              </a:solidFill>
              <a:latin typeface="宋体" panose="02010600030101010101" pitchFamily="2" charset="-122"/>
              <a:ea typeface="宋体" panose="02010600030101010101" pitchFamily="2" charset="-122"/>
            </a:endParaRPr>
          </a:p>
        </p:txBody>
      </p:sp>
      <p:sp>
        <p:nvSpPr>
          <p:cNvPr id="38" name="椭圆 37"/>
          <p:cNvSpPr>
            <a:spLocks noChangeAspect="1"/>
          </p:cNvSpPr>
          <p:nvPr>
            <p:custDataLst>
              <p:tags r:id="rId6"/>
            </p:custDataLst>
          </p:nvPr>
        </p:nvSpPr>
        <p:spPr>
          <a:xfrm>
            <a:off x="7013230" y="4463472"/>
            <a:ext cx="251908" cy="2519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b="1" dirty="0">
                <a:solidFill>
                  <a:srgbClr val="FFFFFF"/>
                </a:solidFill>
                <a:latin typeface="宋体" panose="02010600030101010101" pitchFamily="2" charset="-122"/>
                <a:ea typeface="宋体" panose="02010600030101010101" pitchFamily="2" charset="-122"/>
              </a:rPr>
              <a:t>3</a:t>
            </a:r>
            <a:endParaRPr kumimoji="1" lang="en-US" altLang="zh-CN" sz="1600" b="1" dirty="0">
              <a:solidFill>
                <a:srgbClr val="FFFFFF"/>
              </a:solidFill>
              <a:latin typeface="宋体" panose="02010600030101010101" pitchFamily="2" charset="-122"/>
              <a:ea typeface="宋体" panose="02010600030101010101" pitchFamily="2" charset="-122"/>
            </a:endParaRPr>
          </a:p>
        </p:txBody>
      </p:sp>
      <p:grpSp>
        <p:nvGrpSpPr>
          <p:cNvPr id="39" name="组合 38"/>
          <p:cNvGrpSpPr/>
          <p:nvPr/>
        </p:nvGrpSpPr>
        <p:grpSpPr>
          <a:xfrm>
            <a:off x="4922601" y="1155454"/>
            <a:ext cx="1525266" cy="4835008"/>
            <a:chOff x="3740708" y="1400885"/>
            <a:chExt cx="1525822" cy="4438552"/>
          </a:xfrm>
        </p:grpSpPr>
        <p:sp>
          <p:nvSpPr>
            <p:cNvPr id="40" name="AutoShape 30"/>
            <p:cNvSpPr>
              <a:spLocks noChangeArrowheads="1"/>
            </p:cNvSpPr>
            <p:nvPr>
              <p:custDataLst>
                <p:tags r:id="rId7"/>
              </p:custDataLst>
            </p:nvPr>
          </p:nvSpPr>
          <p:spPr bwMode="gray">
            <a:xfrm rot="5400000">
              <a:off x="2746157" y="3326243"/>
              <a:ext cx="4438552" cy="5878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flip="none" rotWithShape="1">
              <a:gsLst>
                <a:gs pos="100000">
                  <a:srgbClr val="FFFFFF">
                    <a:alpha val="12000"/>
                  </a:srgbClr>
                </a:gs>
                <a:gs pos="62000">
                  <a:schemeClr val="bg1">
                    <a:alpha val="5000"/>
                  </a:schemeClr>
                </a:gs>
                <a:gs pos="25000">
                  <a:schemeClr val="bg1">
                    <a:alpha val="18000"/>
                  </a:schemeClr>
                </a:gs>
              </a:gsLst>
              <a:lin ang="2700000" scaled="1"/>
              <a:tileRect/>
            </a:gradFill>
            <a:ln w="12700">
              <a:gradFill>
                <a:gsLst>
                  <a:gs pos="23000">
                    <a:schemeClr val="tx2">
                      <a:lumMod val="75000"/>
                    </a:schemeClr>
                  </a:gs>
                  <a:gs pos="100000">
                    <a:schemeClr val="tx2">
                      <a:lumMod val="75000"/>
                      <a:alpha val="0"/>
                    </a:schemeClr>
                  </a:gs>
                </a:gsLst>
                <a:lin ang="5400000" scaled="0"/>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666666"/>
                </a:solidFill>
                <a:latin typeface="宋体" panose="02010600030101010101" pitchFamily="2" charset="-122"/>
                <a:ea typeface="宋体" panose="02010600030101010101" pitchFamily="2" charset="-122"/>
                <a:cs typeface="Arial" panose="020B0604020202020204" pitchFamily="34" charset="0"/>
              </a:endParaRPr>
            </a:p>
          </p:txBody>
        </p:sp>
        <p:sp>
          <p:nvSpPr>
            <p:cNvPr id="41" name="Line 33"/>
            <p:cNvSpPr>
              <a:spLocks noChangeShapeType="1"/>
            </p:cNvSpPr>
            <p:nvPr>
              <p:custDataLst>
                <p:tags r:id="rId8"/>
              </p:custDataLst>
            </p:nvPr>
          </p:nvSpPr>
          <p:spPr bwMode="gray">
            <a:xfrm rot="16200000">
              <a:off x="3182158" y="3618403"/>
              <a:ext cx="3787287" cy="0"/>
            </a:xfrm>
            <a:prstGeom prst="line">
              <a:avLst/>
            </a:prstGeom>
            <a:noFill/>
            <a:ln w="12700">
              <a:gradFill>
                <a:gsLst>
                  <a:gs pos="23000">
                    <a:schemeClr val="tx2">
                      <a:lumMod val="75000"/>
                    </a:schemeClr>
                  </a:gs>
                  <a:gs pos="100000">
                    <a:schemeClr val="tx2">
                      <a:lumMod val="75000"/>
                      <a:alpha val="0"/>
                    </a:schemeClr>
                  </a:gs>
                </a:gsLst>
                <a:lin ang="5400000" scaled="0"/>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1D1D1A"/>
                </a:solidFill>
                <a:latin typeface="宋体" panose="02010600030101010101" pitchFamily="2" charset="-122"/>
                <a:ea typeface="宋体" panose="02010600030101010101" pitchFamily="2" charset="-122"/>
                <a:cs typeface="Arial" panose="020B0604020202020204" pitchFamily="34" charset="0"/>
              </a:endParaRPr>
            </a:p>
          </p:txBody>
        </p:sp>
        <p:sp>
          <p:nvSpPr>
            <p:cNvPr id="42" name="Line 34"/>
            <p:cNvSpPr>
              <a:spLocks noChangeShapeType="1"/>
            </p:cNvSpPr>
            <p:nvPr>
              <p:custDataLst>
                <p:tags r:id="rId9"/>
              </p:custDataLst>
            </p:nvPr>
          </p:nvSpPr>
          <p:spPr bwMode="gray">
            <a:xfrm rot="16200000">
              <a:off x="3314137" y="3603682"/>
              <a:ext cx="3326226" cy="0"/>
            </a:xfrm>
            <a:prstGeom prst="line">
              <a:avLst/>
            </a:prstGeom>
            <a:gradFill>
              <a:gsLst>
                <a:gs pos="0">
                  <a:srgbClr val="1F9FFF">
                    <a:alpha val="36000"/>
                  </a:srgbClr>
                </a:gs>
                <a:gs pos="100000">
                  <a:srgbClr val="1F9FFF">
                    <a:alpha val="4000"/>
                  </a:srgbClr>
                </a:gs>
              </a:gsLst>
              <a:lin ang="2700000"/>
            </a:gradFill>
            <a:ln w="12700">
              <a:gradFill>
                <a:gsLst>
                  <a:gs pos="23000">
                    <a:schemeClr val="tx2">
                      <a:lumMod val="75000"/>
                    </a:schemeClr>
                  </a:gs>
                  <a:gs pos="100000">
                    <a:schemeClr val="tx2">
                      <a:lumMod val="75000"/>
                      <a:alpha val="0"/>
                    </a:schemeClr>
                  </a:gs>
                </a:gsLst>
                <a:lin ang="5400000" scaled="0"/>
              </a:gradFill>
            </a:ln>
          </p:spPr>
          <p:txBody>
            <a:bodyPr lIns="11457" tIns="11457" rIns="11457" bIns="11457" anchor="ctr"/>
            <a:lstStyle/>
            <a:p>
              <a:pPr marL="42545" indent="-42545" defTabSz="289560">
                <a:lnSpc>
                  <a:spcPct val="90000"/>
                </a:lnSpc>
                <a:spcBef>
                  <a:spcPts val="165"/>
                </a:spcBef>
              </a:pPr>
              <a:endParaRPr lang="en-US" sz="1200" dirty="0">
                <a:solidFill>
                  <a:srgbClr val="1D1D1A"/>
                </a:solidFill>
                <a:effectLst>
                  <a:outerShdw blurRad="38100" dist="38100" dir="2700000" rotWithShape="0">
                    <a:srgbClr val="000000">
                      <a:alpha val="43137"/>
                    </a:srgbClr>
                  </a:outerShdw>
                </a:effectLst>
                <a:latin typeface="宋体" panose="02010600030101010101" pitchFamily="2" charset="-122"/>
                <a:ea typeface="宋体" panose="02010600030101010101" pitchFamily="2" charset="-122"/>
                <a:cs typeface="Arial" panose="020B0604020202020204" pitchFamily="34" charset="0"/>
              </a:endParaRPr>
            </a:p>
          </p:txBody>
        </p:sp>
        <p:sp>
          <p:nvSpPr>
            <p:cNvPr id="43" name="Line 38"/>
            <p:cNvSpPr>
              <a:spLocks noChangeShapeType="1"/>
            </p:cNvSpPr>
            <p:nvPr>
              <p:custDataLst>
                <p:tags r:id="rId10"/>
              </p:custDataLst>
            </p:nvPr>
          </p:nvSpPr>
          <p:spPr bwMode="gray">
            <a:xfrm rot="16200000">
              <a:off x="3396481" y="3642470"/>
              <a:ext cx="2996897" cy="0"/>
            </a:xfrm>
            <a:prstGeom prst="line">
              <a:avLst/>
            </a:prstGeom>
            <a:noFill/>
            <a:ln w="12700">
              <a:gradFill>
                <a:gsLst>
                  <a:gs pos="23000">
                    <a:schemeClr val="tx2">
                      <a:lumMod val="75000"/>
                    </a:schemeClr>
                  </a:gs>
                  <a:gs pos="100000">
                    <a:schemeClr val="tx2">
                      <a:lumMod val="75000"/>
                      <a:alpha val="0"/>
                    </a:schemeClr>
                  </a:gs>
                </a:gsLst>
                <a:lin ang="5400000" scaled="0"/>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1D1D1A"/>
                </a:solidFill>
                <a:latin typeface="宋体" panose="02010600030101010101" pitchFamily="2" charset="-122"/>
                <a:ea typeface="宋体" panose="02010600030101010101" pitchFamily="2" charset="-122"/>
                <a:cs typeface="Arial" panose="020B0604020202020204" pitchFamily="34" charset="0"/>
              </a:endParaRPr>
            </a:p>
          </p:txBody>
        </p:sp>
        <p:sp>
          <p:nvSpPr>
            <p:cNvPr id="44" name="Line 39"/>
            <p:cNvSpPr>
              <a:spLocks noChangeShapeType="1"/>
            </p:cNvSpPr>
            <p:nvPr>
              <p:custDataLst>
                <p:tags r:id="rId11"/>
              </p:custDataLst>
            </p:nvPr>
          </p:nvSpPr>
          <p:spPr bwMode="gray">
            <a:xfrm rot="16200000">
              <a:off x="3419571" y="3618004"/>
              <a:ext cx="2766366" cy="0"/>
            </a:xfrm>
            <a:prstGeom prst="line">
              <a:avLst/>
            </a:prstGeom>
            <a:noFill/>
            <a:ln w="12700">
              <a:gradFill>
                <a:gsLst>
                  <a:gs pos="23000">
                    <a:schemeClr val="tx2">
                      <a:lumMod val="75000"/>
                    </a:schemeClr>
                  </a:gs>
                  <a:gs pos="100000">
                    <a:schemeClr val="tx2">
                      <a:lumMod val="75000"/>
                      <a:alpha val="0"/>
                    </a:schemeClr>
                  </a:gs>
                </a:gsLst>
                <a:lin ang="5400000" scaled="0"/>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1D1D1A"/>
                </a:solidFill>
                <a:latin typeface="宋体" panose="02010600030101010101" pitchFamily="2" charset="-122"/>
                <a:ea typeface="宋体" panose="02010600030101010101" pitchFamily="2" charset="-122"/>
                <a:cs typeface="Arial" panose="020B0604020202020204" pitchFamily="34" charset="0"/>
              </a:endParaRPr>
            </a:p>
          </p:txBody>
        </p:sp>
        <p:grpSp>
          <p:nvGrpSpPr>
            <p:cNvPr id="45" name="组合 44"/>
            <p:cNvGrpSpPr/>
            <p:nvPr/>
          </p:nvGrpSpPr>
          <p:grpSpPr>
            <a:xfrm>
              <a:off x="3740708" y="2251864"/>
              <a:ext cx="1525822" cy="2848355"/>
              <a:chOff x="3740708" y="2251864"/>
              <a:chExt cx="1525822" cy="2848355"/>
            </a:xfrm>
          </p:grpSpPr>
          <p:sp>
            <p:nvSpPr>
              <p:cNvPr id="47" name="Line 31"/>
              <p:cNvSpPr>
                <a:spLocks noChangeShapeType="1"/>
              </p:cNvSpPr>
              <p:nvPr>
                <p:custDataLst>
                  <p:tags r:id="rId12"/>
                </p:custDataLst>
              </p:nvPr>
            </p:nvSpPr>
            <p:spPr bwMode="gray">
              <a:xfrm rot="16200000" flipH="1" flipV="1">
                <a:off x="4180579" y="2539663"/>
                <a:ext cx="646080" cy="1524663"/>
              </a:xfrm>
              <a:prstGeom prst="line">
                <a:avLst/>
              </a:prstGeom>
              <a:noFill/>
              <a:ln w="12700">
                <a:gradFill>
                  <a:gsLst>
                    <a:gs pos="23000">
                      <a:schemeClr val="tx2">
                        <a:lumMod val="75000"/>
                      </a:schemeClr>
                    </a:gs>
                    <a:gs pos="100000">
                      <a:schemeClr val="tx2">
                        <a:lumMod val="75000"/>
                        <a:alpha val="0"/>
                      </a:schemeClr>
                    </a:gs>
                  </a:gsLst>
                  <a:lin ang="5400000" scaled="0"/>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1D1D1A"/>
                  </a:solidFill>
                  <a:latin typeface="宋体" panose="02010600030101010101" pitchFamily="2" charset="-122"/>
                  <a:ea typeface="宋体" panose="02010600030101010101" pitchFamily="2" charset="-122"/>
                  <a:cs typeface="Arial" panose="020B0604020202020204" pitchFamily="34" charset="0"/>
                </a:endParaRPr>
              </a:p>
            </p:txBody>
          </p:sp>
          <p:sp>
            <p:nvSpPr>
              <p:cNvPr id="48" name="Line 32"/>
              <p:cNvSpPr>
                <a:spLocks noChangeShapeType="1"/>
              </p:cNvSpPr>
              <p:nvPr>
                <p:custDataLst>
                  <p:tags r:id="rId13"/>
                </p:custDataLst>
              </p:nvPr>
            </p:nvSpPr>
            <p:spPr bwMode="gray">
              <a:xfrm rot="16200000" flipH="1" flipV="1">
                <a:off x="3816954" y="2175618"/>
                <a:ext cx="1372171" cy="1524663"/>
              </a:xfrm>
              <a:prstGeom prst="line">
                <a:avLst/>
              </a:prstGeom>
              <a:noFill/>
              <a:ln w="12700">
                <a:gradFill>
                  <a:gsLst>
                    <a:gs pos="23000">
                      <a:schemeClr val="tx2">
                        <a:lumMod val="75000"/>
                      </a:schemeClr>
                    </a:gs>
                    <a:gs pos="100000">
                      <a:schemeClr val="tx2">
                        <a:lumMod val="75000"/>
                        <a:alpha val="0"/>
                      </a:schemeClr>
                    </a:gs>
                  </a:gsLst>
                  <a:lin ang="5400000" scaled="0"/>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1D1D1A"/>
                  </a:solidFill>
                  <a:latin typeface="宋体" panose="02010600030101010101" pitchFamily="2" charset="-122"/>
                  <a:ea typeface="宋体" panose="02010600030101010101" pitchFamily="2" charset="-122"/>
                  <a:cs typeface="Arial" panose="020B0604020202020204" pitchFamily="34" charset="0"/>
                </a:endParaRPr>
              </a:p>
            </p:txBody>
          </p:sp>
          <p:sp>
            <p:nvSpPr>
              <p:cNvPr id="49" name="Line 37"/>
              <p:cNvSpPr>
                <a:spLocks noChangeShapeType="1"/>
              </p:cNvSpPr>
              <p:nvPr>
                <p:custDataLst>
                  <p:tags r:id="rId14"/>
                </p:custDataLst>
              </p:nvPr>
            </p:nvSpPr>
            <p:spPr bwMode="gray">
              <a:xfrm rot="5400000" flipH="1">
                <a:off x="3766107" y="3599795"/>
                <a:ext cx="1476184" cy="1524663"/>
              </a:xfrm>
              <a:prstGeom prst="line">
                <a:avLst/>
              </a:prstGeom>
              <a:noFill/>
              <a:ln w="12700">
                <a:gradFill>
                  <a:gsLst>
                    <a:gs pos="23000">
                      <a:schemeClr val="tx2">
                        <a:lumMod val="75000"/>
                      </a:schemeClr>
                    </a:gs>
                    <a:gs pos="100000">
                      <a:schemeClr val="tx2">
                        <a:lumMod val="75000"/>
                        <a:alpha val="0"/>
                      </a:schemeClr>
                    </a:gs>
                  </a:gsLst>
                  <a:lin ang="5400000" scaled="0"/>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1D1D1A"/>
                  </a:solidFill>
                  <a:latin typeface="宋体" panose="02010600030101010101" pitchFamily="2" charset="-122"/>
                  <a:ea typeface="宋体" panose="02010600030101010101" pitchFamily="2" charset="-122"/>
                  <a:cs typeface="Arial" panose="020B0604020202020204" pitchFamily="34" charset="0"/>
                </a:endParaRPr>
              </a:p>
            </p:txBody>
          </p:sp>
          <p:sp>
            <p:nvSpPr>
              <p:cNvPr id="50" name="Line 36"/>
              <p:cNvSpPr>
                <a:spLocks noChangeShapeType="1"/>
              </p:cNvSpPr>
              <p:nvPr>
                <p:custDataLst>
                  <p:tags r:id="rId15"/>
                </p:custDataLst>
              </p:nvPr>
            </p:nvSpPr>
            <p:spPr bwMode="gray">
              <a:xfrm rot="16200000" flipH="1" flipV="1">
                <a:off x="4502198" y="2863704"/>
                <a:ext cx="4000" cy="1524663"/>
              </a:xfrm>
              <a:prstGeom prst="line">
                <a:avLst/>
              </a:prstGeom>
              <a:noFill/>
              <a:ln w="12700">
                <a:gradFill>
                  <a:gsLst>
                    <a:gs pos="23000">
                      <a:schemeClr val="tx2">
                        <a:lumMod val="75000"/>
                      </a:schemeClr>
                    </a:gs>
                    <a:gs pos="100000">
                      <a:schemeClr val="tx2">
                        <a:lumMod val="75000"/>
                        <a:alpha val="0"/>
                      </a:schemeClr>
                    </a:gs>
                  </a:gsLst>
                  <a:lin ang="5400000" scaled="0"/>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1D1D1A"/>
                  </a:solidFill>
                  <a:latin typeface="宋体" panose="02010600030101010101" pitchFamily="2" charset="-122"/>
                  <a:ea typeface="宋体" panose="02010600030101010101" pitchFamily="2" charset="-122"/>
                  <a:cs typeface="Arial" panose="020B0604020202020204" pitchFamily="34" charset="0"/>
                </a:endParaRPr>
              </a:p>
            </p:txBody>
          </p:sp>
        </p:grpSp>
        <p:sp>
          <p:nvSpPr>
            <p:cNvPr id="46" name="Line 36"/>
            <p:cNvSpPr>
              <a:spLocks noChangeShapeType="1"/>
            </p:cNvSpPr>
            <p:nvPr>
              <p:custDataLst>
                <p:tags r:id="rId16"/>
              </p:custDataLst>
            </p:nvPr>
          </p:nvSpPr>
          <p:spPr bwMode="gray">
            <a:xfrm rot="16200000" flipV="1">
              <a:off x="4148154" y="3217328"/>
              <a:ext cx="712089" cy="1523503"/>
            </a:xfrm>
            <a:prstGeom prst="line">
              <a:avLst/>
            </a:prstGeom>
            <a:noFill/>
            <a:ln w="12700">
              <a:gradFill>
                <a:gsLst>
                  <a:gs pos="23000">
                    <a:schemeClr val="tx2">
                      <a:lumMod val="75000"/>
                    </a:schemeClr>
                  </a:gs>
                  <a:gs pos="100000">
                    <a:schemeClr val="tx2">
                      <a:lumMod val="75000"/>
                      <a:alpha val="0"/>
                    </a:schemeClr>
                  </a:gs>
                </a:gsLst>
                <a:lin ang="5400000" scaled="0"/>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rgbClr val="1D1D1A"/>
                </a:solidFill>
                <a:latin typeface="宋体" panose="02010600030101010101" pitchFamily="2" charset="-122"/>
                <a:ea typeface="宋体" panose="02010600030101010101" pitchFamily="2" charset="-122"/>
                <a:cs typeface="Arial" panose="020B0604020202020204" pitchFamily="34" charset="0"/>
              </a:endParaRPr>
            </a:p>
          </p:txBody>
        </p:sp>
      </p:grpSp>
      <p:grpSp>
        <p:nvGrpSpPr>
          <p:cNvPr id="52" name="组合 51"/>
          <p:cNvGrpSpPr/>
          <p:nvPr/>
        </p:nvGrpSpPr>
        <p:grpSpPr>
          <a:xfrm>
            <a:off x="588000" y="1144777"/>
            <a:ext cx="4376297" cy="463872"/>
            <a:chOff x="661988" y="1361389"/>
            <a:chExt cx="10871202" cy="294374"/>
          </a:xfrm>
        </p:grpSpPr>
        <p:sp>
          <p:nvSpPr>
            <p:cNvPr id="53" name="梯形 52"/>
            <p:cNvSpPr/>
            <p:nvPr>
              <p:custDataLst>
                <p:tags r:id="rId17"/>
              </p:custDataLst>
            </p:nvPr>
          </p:nvSpPr>
          <p:spPr bwMode="auto">
            <a:xfrm>
              <a:off x="661988" y="1361389"/>
              <a:ext cx="10871202" cy="264594"/>
            </a:xfrm>
            <a:prstGeom prst="trapezoid">
              <a:avLst>
                <a:gd name="adj" fmla="val 152288"/>
              </a:avLst>
            </a:prstGeom>
            <a:gradFill>
              <a:gsLst>
                <a:gs pos="0">
                  <a:srgbClr val="666666">
                    <a:lumMod val="60000"/>
                    <a:lumOff val="40000"/>
                    <a:alpha val="12000"/>
                  </a:srgbClr>
                </a:gs>
                <a:gs pos="67000">
                  <a:srgbClr val="666666">
                    <a:lumMod val="60000"/>
                    <a:lumOff val="40000"/>
                    <a:alpha val="0"/>
                  </a:srgbClr>
                </a:gs>
              </a:gsLst>
              <a:lin ang="16200000" scaled="1"/>
            </a:gradFill>
            <a:ln w="6350" cap="flat" cmpd="sng" algn="ctr">
              <a:gradFill flip="none" rotWithShape="1">
                <a:gsLst>
                  <a:gs pos="0">
                    <a:srgbClr val="666666">
                      <a:lumMod val="60000"/>
                      <a:lumOff val="40000"/>
                      <a:alpha val="60000"/>
                    </a:srgbClr>
                  </a:gs>
                  <a:gs pos="71000">
                    <a:srgbClr val="666666">
                      <a:lumMod val="60000"/>
                      <a:lumOff val="40000"/>
                      <a:alpha val="0"/>
                    </a:srgbClr>
                  </a:gs>
                </a:gsLst>
                <a:lin ang="16200000" scaled="1"/>
                <a:tileRect/>
              </a:gradFill>
              <a:prstDash val="solid"/>
              <a:miter lim="800000"/>
            </a:ln>
            <a:effectLst>
              <a:outerShdw blurRad="50800" dist="38100" dir="5400000" sx="99000" sy="99000" algn="ctr" rotWithShape="0">
                <a:srgbClr val="000000">
                  <a:alpha val="10000"/>
                </a:srgbClr>
              </a:outerShdw>
            </a:effectLst>
          </p:spPr>
          <p:txBody>
            <a:bodyPr lIns="107960" anchor="ctr">
              <a:noAutofit/>
            </a:bodyPr>
            <a:lstStyle/>
            <a:p>
              <a:pPr defTabSz="1219200" fontAlgn="ctr">
                <a:defRPr/>
              </a:pPr>
              <a:endParaRPr lang="en-US" sz="1100" b="1" kern="0" dirty="0">
                <a:solidFill>
                  <a:prstClr val="black">
                    <a:lumMod val="75000"/>
                    <a:lumOff val="25000"/>
                  </a:prstClr>
                </a:solidFill>
                <a:latin typeface="宋体" panose="02010600030101010101" pitchFamily="2" charset="-122"/>
                <a:ea typeface="宋体" panose="02010600030101010101" pitchFamily="2" charset="-122"/>
                <a:cs typeface="Arial" panose="020B0604020202020204" pitchFamily="34" charset="0"/>
                <a:sym typeface="Huawei Sans" panose="020C0503030203020204" pitchFamily="34" charset="0"/>
              </a:endParaRPr>
            </a:p>
          </p:txBody>
        </p:sp>
        <p:sp>
          <p:nvSpPr>
            <p:cNvPr id="55" name="矩形 54"/>
            <p:cNvSpPr/>
            <p:nvPr>
              <p:custDataLst>
                <p:tags r:id="rId18"/>
              </p:custDataLst>
            </p:nvPr>
          </p:nvSpPr>
          <p:spPr bwMode="auto">
            <a:xfrm>
              <a:off x="678010" y="1625983"/>
              <a:ext cx="10855180" cy="29780"/>
            </a:xfrm>
            <a:prstGeom prst="rect">
              <a:avLst/>
            </a:prstGeom>
            <a:gradFill>
              <a:gsLst>
                <a:gs pos="0">
                  <a:srgbClr val="666666">
                    <a:lumMod val="60000"/>
                    <a:lumOff val="40000"/>
                    <a:alpha val="17000"/>
                  </a:srgbClr>
                </a:gs>
                <a:gs pos="100000">
                  <a:srgbClr val="666666">
                    <a:lumMod val="60000"/>
                    <a:lumOff val="40000"/>
                    <a:alpha val="0"/>
                  </a:srgbClr>
                </a:gs>
              </a:gsLst>
              <a:lin ang="16200000" scaled="1"/>
            </a:gradFill>
            <a:ln w="6350" cap="flat" cmpd="sng" algn="ctr">
              <a:gradFill flip="none" rotWithShape="1">
                <a:gsLst>
                  <a:gs pos="0">
                    <a:srgbClr val="666666">
                      <a:lumMod val="60000"/>
                      <a:lumOff val="40000"/>
                      <a:alpha val="30000"/>
                    </a:srgbClr>
                  </a:gs>
                  <a:gs pos="100000">
                    <a:srgbClr val="666666">
                      <a:lumMod val="60000"/>
                      <a:lumOff val="40000"/>
                      <a:alpha val="0"/>
                    </a:srgbClr>
                  </a:gs>
                </a:gsLst>
                <a:lin ang="16200000" scaled="1"/>
                <a:tileRect/>
              </a:gradFill>
              <a:prstDash val="solid"/>
              <a:miter lim="800000"/>
            </a:ln>
            <a:effectLst>
              <a:outerShdw blurRad="50800" dist="38100" dir="5400000" sx="99000" sy="99000" algn="ctr" rotWithShape="0">
                <a:srgbClr val="000000">
                  <a:alpha val="10000"/>
                </a:srgbClr>
              </a:outerShdw>
            </a:effectLst>
          </p:spPr>
          <p:txBody>
            <a:bodyPr lIns="107960" anchor="ctr">
              <a:noAutofit/>
            </a:bodyPr>
            <a:lstStyle/>
            <a:p>
              <a:pPr defTabSz="1219200" fontAlgn="ctr">
                <a:defRPr/>
              </a:pPr>
              <a:endParaRPr lang="en-US" sz="1100" b="1" kern="0" dirty="0">
                <a:solidFill>
                  <a:prstClr val="black">
                    <a:lumMod val="75000"/>
                    <a:lumOff val="25000"/>
                  </a:prstClr>
                </a:solidFill>
                <a:latin typeface="宋体" panose="02010600030101010101" pitchFamily="2" charset="-122"/>
                <a:ea typeface="宋体" panose="02010600030101010101" pitchFamily="2" charset="-122"/>
                <a:cs typeface="Arial" panose="020B0604020202020204" pitchFamily="34" charset="0"/>
                <a:sym typeface="Huawei Sans" panose="020C0503030203020204" pitchFamily="34" charset="0"/>
              </a:endParaRPr>
            </a:p>
          </p:txBody>
        </p:sp>
      </p:grpSp>
      <p:sp>
        <p:nvSpPr>
          <p:cNvPr id="56" name="矩形 55"/>
          <p:cNvSpPr/>
          <p:nvPr>
            <p:custDataLst>
              <p:tags r:id="rId19"/>
            </p:custDataLst>
          </p:nvPr>
        </p:nvSpPr>
        <p:spPr>
          <a:xfrm>
            <a:off x="575060" y="1757292"/>
            <a:ext cx="4376298" cy="4067288"/>
          </a:xfrm>
          <a:prstGeom prst="rect">
            <a:avLst/>
          </a:prstGeom>
          <a:solidFill>
            <a:srgbClr val="666666">
              <a:lumMod val="10000"/>
              <a:lumOff val="90000"/>
              <a:alpha val="50000"/>
            </a:srgbClr>
          </a:solidFill>
          <a:ln w="12700" cap="flat" cmpd="sng" algn="ctr">
            <a:noFill/>
            <a:prstDash val="solid"/>
            <a:miter lim="800000"/>
          </a:ln>
          <a:effectLst/>
        </p:spPr>
        <p:txBody>
          <a:bodyPr rot="0" spcFirstLastPara="0" vertOverflow="overflow" horzOverflow="overflow" vert="horz" wrap="square" lIns="323881" tIns="45703" rIns="323881" bIns="45703" numCol="1" spcCol="0" rtlCol="0" fromWordArt="0" anchor="t" anchorCtr="0" forceAA="0" compatLnSpc="1">
            <a:noAutofit/>
          </a:bodyPr>
          <a:lstStyle/>
          <a:p>
            <a:pPr algn="ctr" defTabSz="914400">
              <a:defRPr/>
            </a:pPr>
            <a:r>
              <a:rPr lang="zh-CN" altLang="en-US" sz="1600" b="1" kern="0" dirty="0">
                <a:solidFill>
                  <a:schemeClr val="accent2"/>
                </a:solidFill>
                <a:latin typeface="宋体" panose="02010600030101010101" pitchFamily="2" charset="-122"/>
                <a:ea typeface="宋体" panose="02010600030101010101" pitchFamily="2" charset="-122"/>
                <a:cs typeface="微软雅黑" panose="020B0503020204020204" charset="-122"/>
                <a:sym typeface="Huawei Sans" panose="020C0503030203020204" pitchFamily="34" charset="0"/>
              </a:rPr>
              <a:t>存算分离</a:t>
            </a:r>
            <a:r>
              <a:rPr lang="en-US" altLang="zh-CN" sz="1600" b="1" kern="0" dirty="0">
                <a:solidFill>
                  <a:schemeClr val="accent2"/>
                </a:solidFill>
                <a:latin typeface="宋体" panose="02010600030101010101" pitchFamily="2" charset="-122"/>
                <a:ea typeface="宋体" panose="02010600030101010101" pitchFamily="2" charset="-122"/>
                <a:cs typeface="微软雅黑" panose="020B0503020204020204" charset="-122"/>
                <a:sym typeface="Huawei Sans" panose="020C0503030203020204" pitchFamily="34" charset="0"/>
              </a:rPr>
              <a:t>+</a:t>
            </a:r>
            <a:r>
              <a:rPr lang="zh-CN" altLang="en-US" sz="1600" b="1" kern="0" dirty="0">
                <a:solidFill>
                  <a:schemeClr val="accent2"/>
                </a:solidFill>
                <a:latin typeface="宋体" panose="02010600030101010101" pitchFamily="2" charset="-122"/>
                <a:ea typeface="宋体" panose="02010600030101010101" pitchFamily="2" charset="-122"/>
                <a:cs typeface="微软雅黑" panose="020B0503020204020204" charset="-122"/>
                <a:sym typeface="Huawei Sans" panose="020C0503030203020204" pitchFamily="34" charset="0"/>
              </a:rPr>
              <a:t>专业存储成为新一代数据库选型架构新趋势</a:t>
            </a:r>
            <a:endParaRPr lang="zh-CN" altLang="en-US" sz="1600" b="1" kern="0" dirty="0">
              <a:solidFill>
                <a:schemeClr val="accent2"/>
              </a:solidFill>
              <a:latin typeface="宋体" panose="02010600030101010101" pitchFamily="2" charset="-122"/>
              <a:ea typeface="宋体" panose="02010600030101010101" pitchFamily="2" charset="-122"/>
              <a:cs typeface="微软雅黑" panose="020B0503020204020204" charset="-122"/>
              <a:sym typeface="Huawei Sans" panose="020C0503030203020204" pitchFamily="34" charset="0"/>
            </a:endParaRPr>
          </a:p>
        </p:txBody>
      </p:sp>
      <p:sp>
        <p:nvSpPr>
          <p:cNvPr id="57" name="文本框 121"/>
          <p:cNvSpPr txBox="1"/>
          <p:nvPr>
            <p:custDataLst>
              <p:tags r:id="rId20"/>
            </p:custDataLst>
          </p:nvPr>
        </p:nvSpPr>
        <p:spPr>
          <a:xfrm>
            <a:off x="692209" y="2478181"/>
            <a:ext cx="4116350" cy="3261187"/>
          </a:xfrm>
          <a:prstGeom prst="rect">
            <a:avLst/>
          </a:prstGeom>
          <a:solidFill>
            <a:srgbClr val="FFFFFF"/>
          </a:solidFill>
          <a:ln w="6350" cap="flat" cmpd="sng" algn="ctr">
            <a:gradFill flip="none" rotWithShape="1">
              <a:gsLst>
                <a:gs pos="0">
                  <a:srgbClr val="FFFFFF">
                    <a:lumMod val="65000"/>
                    <a:alpha val="50000"/>
                  </a:srgbClr>
                </a:gs>
                <a:gs pos="100000">
                  <a:srgbClr val="666666">
                    <a:alpha val="50000"/>
                  </a:srgbClr>
                </a:gs>
              </a:gsLst>
              <a:lin ang="0" scaled="0"/>
              <a:tileRect/>
            </a:gradFill>
            <a:prstDash val="solid"/>
            <a:miter lim="800000"/>
            <a:headEnd type="none" w="med" len="med"/>
            <a:tailEnd type="none" w="med" len="med"/>
          </a:ln>
          <a:effectLst/>
        </p:spPr>
        <p:txBody>
          <a:bodyPr wrap="none" lIns="0" tIns="0" rIns="0" bIns="0" anchor="ctr" anchorCtr="1"/>
          <a:lstStyle>
            <a:defPPr>
              <a:defRPr lang="en-US"/>
            </a:defPPr>
            <a:lvl1pPr algn="ctr" defTabSz="914400" latinLnBrk="1">
              <a:lnSpc>
                <a:spcPct val="120000"/>
              </a:lnSpc>
              <a:defRPr sz="800" b="1">
                <a:solidFill>
                  <a:schemeClr val="bg1"/>
                </a:solidFill>
                <a:latin typeface="Arial" panose="020B0604020202020204" pitchFamily="34" charset="0"/>
                <a:ea typeface="微软雅黑" panose="020B0503020204020204" charset="-122"/>
                <a:cs typeface="Arial" panose="020B0604020202020204" pitchFamily="34" charset="0"/>
              </a:defRPr>
            </a:lvl1pPr>
          </a:lstStyle>
          <a:p>
            <a:pPr>
              <a:defRPr/>
            </a:pPr>
            <a:endParaRPr lang="en-US" altLang="zh-CN" sz="1000" kern="0" dirty="0">
              <a:solidFill>
                <a:srgbClr val="1D1D1A"/>
              </a:solidFill>
              <a:latin typeface="宋体" panose="02010600030101010101" pitchFamily="2" charset="-122"/>
              <a:ea typeface="宋体" panose="02010600030101010101" pitchFamily="2" charset="-122"/>
              <a:sym typeface="Huawei Sans" panose="020C0503030203020204" pitchFamily="34" charset="0"/>
            </a:endParaRPr>
          </a:p>
        </p:txBody>
      </p:sp>
      <p:sp>
        <p:nvSpPr>
          <p:cNvPr id="58" name="文本框 50"/>
          <p:cNvSpPr txBox="1"/>
          <p:nvPr>
            <p:custDataLst>
              <p:tags r:id="rId21"/>
            </p:custDataLst>
          </p:nvPr>
        </p:nvSpPr>
        <p:spPr>
          <a:xfrm>
            <a:off x="496389" y="1190156"/>
            <a:ext cx="4625559" cy="245745"/>
          </a:xfrm>
          <a:prstGeom prst="rect">
            <a:avLst/>
          </a:prstGeom>
          <a:noFill/>
          <a:ln w="12700">
            <a:noFill/>
          </a:ln>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4400" eaLnBrk="0" fontAlgn="base" hangingPunct="0">
              <a:spcAft>
                <a:spcPct val="0"/>
              </a:spcAft>
              <a:defRPr/>
            </a:pPr>
            <a:r>
              <a:rPr lang="zh-CN" altLang="en-US" sz="1600" b="1" kern="0" dirty="0">
                <a:latin typeface="宋体" panose="02010600030101010101" pitchFamily="2" charset="-122"/>
                <a:ea typeface="宋体" panose="02010600030101010101" pitchFamily="2" charset="-122"/>
                <a:cs typeface="微软雅黑" panose="020B0503020204020204" charset="-122"/>
                <a:sym typeface="Huawei Sans" panose="020C0503030203020204" pitchFamily="34" charset="0"/>
              </a:rPr>
              <a:t>华为存储</a:t>
            </a:r>
            <a:r>
              <a:rPr lang="en-US" altLang="zh-CN" sz="1600" b="1" kern="0" dirty="0">
                <a:latin typeface="宋体" panose="02010600030101010101" pitchFamily="2" charset="-122"/>
                <a:ea typeface="宋体" panose="02010600030101010101" pitchFamily="2" charset="-122"/>
                <a:cs typeface="微软雅黑" panose="020B0503020204020204" charset="-122"/>
                <a:sym typeface="Huawei Sans" panose="020C0503030203020204" pitchFamily="34" charset="0"/>
              </a:rPr>
              <a:t> x </a:t>
            </a:r>
            <a:r>
              <a:rPr lang="zh-CN" altLang="en-US" sz="1600" b="1" kern="0" dirty="0">
                <a:latin typeface="宋体" panose="02010600030101010101" pitchFamily="2" charset="-122"/>
                <a:ea typeface="宋体" panose="02010600030101010101" pitchFamily="2" charset="-122"/>
                <a:cs typeface="微软雅黑" panose="020B0503020204020204" charset="-122"/>
                <a:sym typeface="Huawei Sans" panose="020C0503030203020204" pitchFamily="34" charset="0"/>
              </a:rPr>
              <a:t>万里数据库</a:t>
            </a:r>
            <a:r>
              <a:rPr lang="en-US" altLang="zh-CN" sz="1600" b="1" kern="0" dirty="0">
                <a:latin typeface="宋体" panose="02010600030101010101" pitchFamily="2" charset="-122"/>
                <a:ea typeface="宋体" panose="02010600030101010101" pitchFamily="2" charset="-122"/>
                <a:cs typeface="微软雅黑" panose="020B0503020204020204" charset="-122"/>
                <a:sym typeface="Huawei Sans" panose="020C0503030203020204" pitchFamily="34" charset="0"/>
              </a:rPr>
              <a:t>  </a:t>
            </a:r>
            <a:r>
              <a:rPr lang="zh-CN" altLang="en-US" sz="1600" b="1" kern="0" dirty="0">
                <a:latin typeface="宋体" panose="02010600030101010101" pitchFamily="2" charset="-122"/>
                <a:ea typeface="宋体" panose="02010600030101010101" pitchFamily="2" charset="-122"/>
                <a:cs typeface="微软雅黑" panose="020B0503020204020204" charset="-122"/>
                <a:sym typeface="Huawei Sans" panose="020C0503030203020204" pitchFamily="34" charset="0"/>
              </a:rPr>
              <a:t>打造存算分离架构方案</a:t>
            </a:r>
            <a:endParaRPr lang="zh-CN" altLang="en-US" sz="1600" b="1" kern="0" dirty="0">
              <a:latin typeface="宋体" panose="02010600030101010101" pitchFamily="2" charset="-122"/>
              <a:ea typeface="宋体" panose="02010600030101010101" pitchFamily="2" charset="-122"/>
              <a:cs typeface="微软雅黑" panose="020B0503020204020204" charset="-122"/>
              <a:sym typeface="Huawei Sans" panose="020C0503030203020204" pitchFamily="34" charset="0"/>
            </a:endParaRPr>
          </a:p>
        </p:txBody>
      </p:sp>
      <p:sp>
        <p:nvSpPr>
          <p:cNvPr id="60" name="矩形 59"/>
          <p:cNvSpPr/>
          <p:nvPr>
            <p:custDataLst>
              <p:tags r:id="rId22"/>
            </p:custDataLst>
          </p:nvPr>
        </p:nvSpPr>
        <p:spPr>
          <a:xfrm>
            <a:off x="1334416" y="2608799"/>
            <a:ext cx="1141530" cy="1763357"/>
          </a:xfrm>
          <a:prstGeom prst="rect">
            <a:avLst/>
          </a:prstGeom>
          <a:noFill/>
          <a:ln w="12700" cap="flat" cmpd="sng" algn="ctr">
            <a:solidFill>
              <a:srgbClr val="1D1D1A"/>
            </a:solidFill>
            <a:prstDash val="sysDash"/>
            <a:miter lim="800000"/>
          </a:ln>
          <a:effectLst/>
        </p:spPr>
        <p:txBody>
          <a:bodyPr rot="0" spcFirstLastPara="0" vertOverflow="overflow" horzOverflow="overflow" vert="horz" wrap="square" lIns="91406" tIns="45703" rIns="91406" bIns="45703" numCol="1" spcCol="0" rtlCol="0" fromWordArt="0" anchor="t" anchorCtr="0" forceAA="0" compatLnSpc="1">
            <a:noAutofit/>
          </a:bodyPr>
          <a:lstStyle/>
          <a:p>
            <a:pPr algn="ctr" defTabSz="914400">
              <a:defRPr/>
            </a:pPr>
            <a:r>
              <a:rPr lang="zh-CN" altLang="en-US" sz="1200" kern="0" dirty="0">
                <a:solidFill>
                  <a:srgbClr val="666666"/>
                </a:solidFill>
                <a:latin typeface="宋体" panose="02010600030101010101" pitchFamily="2" charset="-122"/>
                <a:ea typeface="宋体" panose="02010600030101010101" pitchFamily="2" charset="-122"/>
                <a:cs typeface="微软雅黑" panose="020B0503020204020204" charset="-122"/>
              </a:rPr>
              <a:t>祼机</a:t>
            </a:r>
            <a:r>
              <a:rPr lang="en-US" altLang="zh-CN" sz="1200" kern="0" dirty="0">
                <a:solidFill>
                  <a:srgbClr val="666666"/>
                </a:solidFill>
                <a:latin typeface="宋体" panose="02010600030101010101" pitchFamily="2" charset="-122"/>
                <a:ea typeface="宋体" panose="02010600030101010101" pitchFamily="2" charset="-122"/>
                <a:cs typeface="微软雅黑" panose="020B0503020204020204" charset="-122"/>
              </a:rPr>
              <a:t>/</a:t>
            </a:r>
            <a:r>
              <a:rPr lang="zh-CN" altLang="en-US" sz="1200" kern="0" dirty="0">
                <a:solidFill>
                  <a:srgbClr val="666666"/>
                </a:solidFill>
                <a:latin typeface="宋体" panose="02010600030101010101" pitchFamily="2" charset="-122"/>
                <a:ea typeface="宋体" panose="02010600030101010101" pitchFamily="2" charset="-122"/>
                <a:cs typeface="微软雅黑" panose="020B0503020204020204" charset="-122"/>
              </a:rPr>
              <a:t>容器</a:t>
            </a:r>
            <a:endParaRPr lang="en-US" altLang="zh-CN" sz="1200" kern="0" dirty="0">
              <a:solidFill>
                <a:srgbClr val="666666"/>
              </a:solidFill>
              <a:latin typeface="宋体" panose="02010600030101010101" pitchFamily="2" charset="-122"/>
              <a:ea typeface="宋体" panose="02010600030101010101" pitchFamily="2" charset="-122"/>
              <a:cs typeface="微软雅黑" panose="020B0503020204020204" charset="-122"/>
            </a:endParaRPr>
          </a:p>
          <a:p>
            <a:pPr algn="ctr" defTabSz="914400">
              <a:defRPr/>
            </a:pPr>
            <a:r>
              <a:rPr lang="zh-CN" altLang="en-US" sz="1200" b="1" kern="0" dirty="0">
                <a:solidFill>
                  <a:srgbClr val="666666"/>
                </a:solidFill>
                <a:latin typeface="宋体" panose="02010600030101010101" pitchFamily="2" charset="-122"/>
                <a:ea typeface="宋体" panose="02010600030101010101" pitchFamily="2" charset="-122"/>
                <a:cs typeface="微软雅黑" panose="020B0503020204020204" charset="-122"/>
              </a:rPr>
              <a:t>（主节点）</a:t>
            </a:r>
            <a:endParaRPr lang="zh-CN" altLang="en-US" sz="1200" b="1" kern="0" dirty="0">
              <a:solidFill>
                <a:srgbClr val="666666"/>
              </a:solidFill>
              <a:latin typeface="宋体" panose="02010600030101010101" pitchFamily="2" charset="-122"/>
              <a:ea typeface="宋体" panose="02010600030101010101" pitchFamily="2" charset="-122"/>
              <a:cs typeface="微软雅黑" panose="020B0503020204020204" charset="-122"/>
            </a:endParaRPr>
          </a:p>
        </p:txBody>
      </p:sp>
      <p:sp>
        <p:nvSpPr>
          <p:cNvPr id="61" name="矩形 75"/>
          <p:cNvSpPr/>
          <p:nvPr>
            <p:custDataLst>
              <p:tags r:id="rId23"/>
            </p:custDataLst>
          </p:nvPr>
        </p:nvSpPr>
        <p:spPr bwMode="auto">
          <a:xfrm>
            <a:off x="1498187" y="3174935"/>
            <a:ext cx="879897" cy="481328"/>
          </a:xfrm>
          <a:prstGeom prst="roundRect">
            <a:avLst/>
          </a:prstGeom>
          <a:solidFill>
            <a:srgbClr val="FFFFFF"/>
          </a:solidFill>
          <a:ln w="12700" cap="flat" cmpd="sng" algn="ctr">
            <a:solidFill>
              <a:srgbClr val="FFFFFF">
                <a:lumMod val="85000"/>
              </a:srgbClr>
            </a:solidFill>
            <a:prstDash val="solid"/>
          </a:ln>
          <a:effectLst>
            <a:outerShdw blurRad="50800" dist="38100" dir="2700000" algn="tl" rotWithShape="0">
              <a:prstClr val="black">
                <a:alpha val="40000"/>
              </a:prstClr>
            </a:outerShdw>
          </a:effectLst>
        </p:spPr>
        <p:txBody>
          <a:bodyPr lIns="0" tIns="0" rIns="0" bIns="0" anchor="ctr"/>
          <a:lstStyle/>
          <a:p>
            <a:pPr algn="ctr" defTabSz="761365">
              <a:defRPr/>
            </a:pPr>
            <a:endParaRPr lang="zh-CN" altLang="en-US" sz="1050" kern="0" dirty="0">
              <a:solidFill>
                <a:sysClr val="windowText" lastClr="000000"/>
              </a:solidFill>
              <a:latin typeface="宋体" panose="02010600030101010101" pitchFamily="2" charset="-122"/>
              <a:ea typeface="宋体" panose="02010600030101010101" pitchFamily="2" charset="-122"/>
            </a:endParaRPr>
          </a:p>
        </p:txBody>
      </p:sp>
      <p:sp>
        <p:nvSpPr>
          <p:cNvPr id="62" name="矩形 75"/>
          <p:cNvSpPr/>
          <p:nvPr>
            <p:custDataLst>
              <p:tags r:id="rId24"/>
            </p:custDataLst>
          </p:nvPr>
        </p:nvSpPr>
        <p:spPr bwMode="auto">
          <a:xfrm>
            <a:off x="1446862" y="3264126"/>
            <a:ext cx="879896" cy="481328"/>
          </a:xfrm>
          <a:prstGeom prst="roundRect">
            <a:avLst/>
          </a:prstGeom>
          <a:solidFill>
            <a:srgbClr val="FFFFFF"/>
          </a:solidFill>
          <a:ln w="12700" cap="flat" cmpd="sng" algn="ctr">
            <a:solidFill>
              <a:srgbClr val="FFFFFF">
                <a:lumMod val="85000"/>
              </a:srgbClr>
            </a:solidFill>
            <a:prstDash val="solid"/>
          </a:ln>
          <a:effectLst>
            <a:outerShdw blurRad="50800" dist="38100" dir="2700000" algn="tl" rotWithShape="0">
              <a:prstClr val="black">
                <a:alpha val="40000"/>
              </a:prstClr>
            </a:outerShdw>
          </a:effectLst>
        </p:spPr>
        <p:txBody>
          <a:bodyPr lIns="0" tIns="0" rIns="0" bIns="0" anchor="ctr"/>
          <a:lstStyle/>
          <a:p>
            <a:pPr algn="ctr" defTabSz="761365">
              <a:defRPr/>
            </a:pPr>
            <a:endParaRPr lang="zh-CN" altLang="en-US" sz="1050" kern="0" dirty="0">
              <a:solidFill>
                <a:sysClr val="windowText" lastClr="000000"/>
              </a:solidFill>
              <a:latin typeface="宋体" panose="02010600030101010101" pitchFamily="2" charset="-122"/>
              <a:ea typeface="宋体" panose="02010600030101010101" pitchFamily="2" charset="-122"/>
            </a:endParaRPr>
          </a:p>
        </p:txBody>
      </p:sp>
      <p:sp>
        <p:nvSpPr>
          <p:cNvPr id="63" name="矩形 75"/>
          <p:cNvSpPr/>
          <p:nvPr>
            <p:custDataLst>
              <p:tags r:id="rId25"/>
            </p:custDataLst>
          </p:nvPr>
        </p:nvSpPr>
        <p:spPr bwMode="auto">
          <a:xfrm>
            <a:off x="1391449" y="3333406"/>
            <a:ext cx="879896" cy="481328"/>
          </a:xfrm>
          <a:prstGeom prst="roundRect">
            <a:avLst/>
          </a:prstGeom>
          <a:solidFill>
            <a:srgbClr val="FFFFFF"/>
          </a:solidFill>
          <a:ln w="12700" cap="flat" cmpd="sng" algn="ctr">
            <a:solidFill>
              <a:srgbClr val="FFFFFF">
                <a:lumMod val="85000"/>
              </a:srgbClr>
            </a:solidFill>
            <a:prstDash val="solid"/>
          </a:ln>
          <a:effectLst>
            <a:outerShdw blurRad="50800" dist="38100" dir="2700000" algn="tl" rotWithShape="0">
              <a:prstClr val="black">
                <a:alpha val="40000"/>
              </a:prstClr>
            </a:outerShdw>
          </a:effectLst>
        </p:spPr>
        <p:txBody>
          <a:bodyPr lIns="0" tIns="0" rIns="0" bIns="0" anchor="ctr"/>
          <a:lstStyle/>
          <a:p>
            <a:pPr algn="ctr" defTabSz="761365">
              <a:defRPr/>
            </a:pPr>
            <a:endParaRPr lang="zh-CN" altLang="en-US" sz="1050" kern="0" dirty="0">
              <a:solidFill>
                <a:sysClr val="windowText" lastClr="000000"/>
              </a:solidFill>
              <a:latin typeface="宋体" panose="02010600030101010101" pitchFamily="2" charset="-122"/>
              <a:ea typeface="宋体" panose="02010600030101010101" pitchFamily="2" charset="-122"/>
            </a:endParaRPr>
          </a:p>
        </p:txBody>
      </p:sp>
      <p:sp>
        <p:nvSpPr>
          <p:cNvPr id="64" name="矩形 63"/>
          <p:cNvSpPr/>
          <p:nvPr>
            <p:custDataLst>
              <p:tags r:id="rId26"/>
            </p:custDataLst>
          </p:nvPr>
        </p:nvSpPr>
        <p:spPr>
          <a:xfrm>
            <a:off x="3204916" y="2606737"/>
            <a:ext cx="1141530" cy="1763357"/>
          </a:xfrm>
          <a:prstGeom prst="rect">
            <a:avLst/>
          </a:prstGeom>
          <a:noFill/>
          <a:ln w="12700" cap="flat" cmpd="sng" algn="ctr">
            <a:solidFill>
              <a:srgbClr val="1D1D1A"/>
            </a:solidFill>
            <a:prstDash val="sysDash"/>
            <a:miter lim="800000"/>
          </a:ln>
          <a:effectLst/>
        </p:spPr>
        <p:txBody>
          <a:bodyPr rot="0" spcFirstLastPara="0" vertOverflow="overflow" horzOverflow="overflow" vert="horz" wrap="square" lIns="91406" tIns="45703" rIns="91406" bIns="45703" numCol="1" spcCol="0" rtlCol="0" fromWordArt="0" anchor="t" anchorCtr="0" forceAA="0" compatLnSpc="1">
            <a:noAutofit/>
          </a:bodyPr>
          <a:lstStyle/>
          <a:p>
            <a:pPr algn="ctr" defTabSz="914400">
              <a:defRPr/>
            </a:pPr>
            <a:r>
              <a:rPr lang="zh-CN" altLang="en-US" sz="1200" kern="0" dirty="0">
                <a:solidFill>
                  <a:srgbClr val="666666"/>
                </a:solidFill>
                <a:latin typeface="宋体" panose="02010600030101010101" pitchFamily="2" charset="-122"/>
                <a:ea typeface="宋体" panose="02010600030101010101" pitchFamily="2" charset="-122"/>
                <a:cs typeface="微软雅黑" panose="020B0503020204020204" charset="-122"/>
              </a:rPr>
              <a:t>祼机</a:t>
            </a:r>
            <a:r>
              <a:rPr lang="en-US" altLang="zh-CN" sz="1200" kern="0" dirty="0">
                <a:solidFill>
                  <a:srgbClr val="666666"/>
                </a:solidFill>
                <a:latin typeface="宋体" panose="02010600030101010101" pitchFamily="2" charset="-122"/>
                <a:ea typeface="宋体" panose="02010600030101010101" pitchFamily="2" charset="-122"/>
                <a:cs typeface="微软雅黑" panose="020B0503020204020204" charset="-122"/>
              </a:rPr>
              <a:t>/</a:t>
            </a:r>
            <a:r>
              <a:rPr lang="zh-CN" altLang="en-US" sz="1200" kern="0" dirty="0">
                <a:solidFill>
                  <a:srgbClr val="666666"/>
                </a:solidFill>
                <a:latin typeface="宋体" panose="02010600030101010101" pitchFamily="2" charset="-122"/>
                <a:ea typeface="宋体" panose="02010600030101010101" pitchFamily="2" charset="-122"/>
                <a:cs typeface="微软雅黑" panose="020B0503020204020204" charset="-122"/>
              </a:rPr>
              <a:t>容器</a:t>
            </a:r>
            <a:endParaRPr lang="en-US" altLang="zh-CN" sz="1200" kern="0" dirty="0">
              <a:solidFill>
                <a:srgbClr val="666666"/>
              </a:solidFill>
              <a:latin typeface="宋体" panose="02010600030101010101" pitchFamily="2" charset="-122"/>
              <a:ea typeface="宋体" panose="02010600030101010101" pitchFamily="2" charset="-122"/>
              <a:cs typeface="微软雅黑" panose="020B0503020204020204" charset="-122"/>
            </a:endParaRPr>
          </a:p>
          <a:p>
            <a:pPr algn="ctr" defTabSz="914400">
              <a:defRPr/>
            </a:pPr>
            <a:r>
              <a:rPr lang="zh-CN" altLang="en-US" sz="1200" b="1" kern="0" dirty="0">
                <a:solidFill>
                  <a:srgbClr val="666666"/>
                </a:solidFill>
                <a:latin typeface="宋体" panose="02010600030101010101" pitchFamily="2" charset="-122"/>
                <a:ea typeface="宋体" panose="02010600030101010101" pitchFamily="2" charset="-122"/>
                <a:cs typeface="微软雅黑" panose="020B0503020204020204" charset="-122"/>
              </a:rPr>
              <a:t>（主节点）</a:t>
            </a:r>
            <a:endParaRPr lang="zh-CN" altLang="en-US" sz="1200" b="1" kern="0" dirty="0">
              <a:solidFill>
                <a:srgbClr val="666666"/>
              </a:solidFill>
              <a:latin typeface="宋体" panose="02010600030101010101" pitchFamily="2" charset="-122"/>
              <a:ea typeface="宋体" panose="02010600030101010101" pitchFamily="2" charset="-122"/>
              <a:cs typeface="微软雅黑" panose="020B0503020204020204" charset="-122"/>
            </a:endParaRPr>
          </a:p>
        </p:txBody>
      </p:sp>
      <p:sp>
        <p:nvSpPr>
          <p:cNvPr id="65" name="矩形 75"/>
          <p:cNvSpPr/>
          <p:nvPr>
            <p:custDataLst>
              <p:tags r:id="rId27"/>
            </p:custDataLst>
          </p:nvPr>
        </p:nvSpPr>
        <p:spPr bwMode="auto">
          <a:xfrm>
            <a:off x="3368686" y="3172874"/>
            <a:ext cx="879897" cy="481328"/>
          </a:xfrm>
          <a:prstGeom prst="roundRect">
            <a:avLst/>
          </a:prstGeom>
          <a:solidFill>
            <a:srgbClr val="FFFFFF"/>
          </a:solidFill>
          <a:ln w="12700" cap="flat" cmpd="sng" algn="ctr">
            <a:solidFill>
              <a:srgbClr val="FFFFFF">
                <a:lumMod val="85000"/>
              </a:srgbClr>
            </a:solidFill>
            <a:prstDash val="solid"/>
          </a:ln>
          <a:effectLst>
            <a:outerShdw blurRad="50800" dist="38100" dir="2700000" algn="tl" rotWithShape="0">
              <a:prstClr val="black">
                <a:alpha val="40000"/>
              </a:prstClr>
            </a:outerShdw>
          </a:effectLst>
        </p:spPr>
        <p:txBody>
          <a:bodyPr lIns="0" tIns="0" rIns="0" bIns="0" anchor="ctr"/>
          <a:lstStyle/>
          <a:p>
            <a:pPr algn="ctr" defTabSz="761365">
              <a:defRPr/>
            </a:pPr>
            <a:endParaRPr lang="zh-CN" altLang="en-US" sz="1050" kern="0" dirty="0">
              <a:solidFill>
                <a:sysClr val="windowText" lastClr="000000"/>
              </a:solidFill>
              <a:latin typeface="宋体" panose="02010600030101010101" pitchFamily="2" charset="-122"/>
              <a:ea typeface="宋体" panose="02010600030101010101" pitchFamily="2" charset="-122"/>
            </a:endParaRPr>
          </a:p>
        </p:txBody>
      </p:sp>
      <p:sp>
        <p:nvSpPr>
          <p:cNvPr id="66" name="矩形 75"/>
          <p:cNvSpPr/>
          <p:nvPr>
            <p:custDataLst>
              <p:tags r:id="rId28"/>
            </p:custDataLst>
          </p:nvPr>
        </p:nvSpPr>
        <p:spPr bwMode="auto">
          <a:xfrm>
            <a:off x="3317362" y="3262066"/>
            <a:ext cx="879896" cy="481328"/>
          </a:xfrm>
          <a:prstGeom prst="roundRect">
            <a:avLst/>
          </a:prstGeom>
          <a:solidFill>
            <a:srgbClr val="FFFFFF"/>
          </a:solidFill>
          <a:ln w="12700" cap="flat" cmpd="sng" algn="ctr">
            <a:solidFill>
              <a:srgbClr val="FFFFFF">
                <a:lumMod val="85000"/>
              </a:srgbClr>
            </a:solidFill>
            <a:prstDash val="solid"/>
          </a:ln>
          <a:effectLst>
            <a:outerShdw blurRad="50800" dist="38100" dir="2700000" algn="tl" rotWithShape="0">
              <a:prstClr val="black">
                <a:alpha val="40000"/>
              </a:prstClr>
            </a:outerShdw>
          </a:effectLst>
        </p:spPr>
        <p:txBody>
          <a:bodyPr lIns="0" tIns="0" rIns="0" bIns="0" anchor="ctr"/>
          <a:lstStyle/>
          <a:p>
            <a:pPr algn="ctr" defTabSz="761365">
              <a:defRPr/>
            </a:pPr>
            <a:endParaRPr lang="zh-CN" altLang="en-US" sz="1050" kern="0" dirty="0">
              <a:solidFill>
                <a:sysClr val="windowText" lastClr="000000"/>
              </a:solidFill>
              <a:latin typeface="宋体" panose="02010600030101010101" pitchFamily="2" charset="-122"/>
              <a:ea typeface="宋体" panose="02010600030101010101" pitchFamily="2" charset="-122"/>
            </a:endParaRPr>
          </a:p>
        </p:txBody>
      </p:sp>
      <p:sp>
        <p:nvSpPr>
          <p:cNvPr id="67" name="矩形 75"/>
          <p:cNvSpPr/>
          <p:nvPr>
            <p:custDataLst>
              <p:tags r:id="rId29"/>
            </p:custDataLst>
          </p:nvPr>
        </p:nvSpPr>
        <p:spPr bwMode="auto">
          <a:xfrm>
            <a:off x="3261948" y="3331344"/>
            <a:ext cx="879896" cy="481328"/>
          </a:xfrm>
          <a:prstGeom prst="roundRect">
            <a:avLst/>
          </a:prstGeom>
          <a:solidFill>
            <a:srgbClr val="FFFFFF"/>
          </a:solidFill>
          <a:ln w="12700" cap="flat" cmpd="sng" algn="ctr">
            <a:solidFill>
              <a:srgbClr val="FFFFFF">
                <a:lumMod val="85000"/>
              </a:srgbClr>
            </a:solidFill>
            <a:prstDash val="solid"/>
          </a:ln>
          <a:effectLst>
            <a:outerShdw blurRad="50800" dist="38100" dir="2700000" algn="tl" rotWithShape="0">
              <a:prstClr val="black">
                <a:alpha val="40000"/>
              </a:prstClr>
            </a:outerShdw>
          </a:effectLst>
        </p:spPr>
        <p:txBody>
          <a:bodyPr lIns="0" tIns="0" rIns="0" bIns="0" anchor="ctr"/>
          <a:lstStyle/>
          <a:p>
            <a:pPr algn="ctr" defTabSz="761365">
              <a:defRPr/>
            </a:pPr>
            <a:endParaRPr lang="zh-CN" altLang="en-US" sz="1050" kern="0" dirty="0">
              <a:solidFill>
                <a:sysClr val="windowText" lastClr="000000"/>
              </a:solidFill>
              <a:latin typeface="宋体" panose="02010600030101010101" pitchFamily="2" charset="-122"/>
              <a:ea typeface="宋体" panose="02010600030101010101" pitchFamily="2" charset="-122"/>
            </a:endParaRPr>
          </a:p>
        </p:txBody>
      </p:sp>
      <p:cxnSp>
        <p:nvCxnSpPr>
          <p:cNvPr id="69" name="直接箭头连接符 68"/>
          <p:cNvCxnSpPr/>
          <p:nvPr>
            <p:custDataLst>
              <p:tags r:id="rId30"/>
            </p:custDataLst>
          </p:nvPr>
        </p:nvCxnSpPr>
        <p:spPr>
          <a:xfrm flipH="1">
            <a:off x="2660453" y="3436808"/>
            <a:ext cx="394444" cy="0"/>
          </a:xfrm>
          <a:prstGeom prst="straightConnector1">
            <a:avLst/>
          </a:prstGeom>
          <a:noFill/>
          <a:ln w="6350" cap="flat" cmpd="sng" algn="ctr">
            <a:solidFill>
              <a:srgbClr val="666666">
                <a:lumMod val="75000"/>
              </a:srgbClr>
            </a:solidFill>
            <a:prstDash val="solid"/>
            <a:miter lim="800000"/>
            <a:headEnd type="triangle" w="med" len="med"/>
            <a:tailEnd type="triangle" w="med" len="med"/>
          </a:ln>
          <a:effectLst/>
        </p:spPr>
      </p:cxnSp>
      <p:sp>
        <p:nvSpPr>
          <p:cNvPr id="74" name="箭头: 上下 1"/>
          <p:cNvSpPr/>
          <p:nvPr>
            <p:custDataLst>
              <p:tags r:id="rId31"/>
            </p:custDataLst>
          </p:nvPr>
        </p:nvSpPr>
        <p:spPr>
          <a:xfrm>
            <a:off x="2207666" y="4346404"/>
            <a:ext cx="211215" cy="420090"/>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66666"/>
              </a:solidFill>
              <a:latin typeface="宋体" panose="02010600030101010101" pitchFamily="2" charset="-122"/>
              <a:ea typeface="宋体" panose="02010600030101010101" pitchFamily="2" charset="-122"/>
            </a:endParaRPr>
          </a:p>
        </p:txBody>
      </p:sp>
      <p:sp>
        <p:nvSpPr>
          <p:cNvPr id="75" name="箭头: 上下 101"/>
          <p:cNvSpPr/>
          <p:nvPr>
            <p:custDataLst>
              <p:tags r:id="rId32"/>
            </p:custDataLst>
          </p:nvPr>
        </p:nvSpPr>
        <p:spPr>
          <a:xfrm>
            <a:off x="3376742" y="4346404"/>
            <a:ext cx="211215" cy="420090"/>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66666"/>
              </a:solidFill>
              <a:latin typeface="宋体" panose="02010600030101010101" pitchFamily="2" charset="-122"/>
              <a:ea typeface="宋体" panose="02010600030101010101" pitchFamily="2" charset="-122"/>
            </a:endParaRPr>
          </a:p>
        </p:txBody>
      </p:sp>
      <p:sp>
        <p:nvSpPr>
          <p:cNvPr id="76" name="矩形 75"/>
          <p:cNvSpPr/>
          <p:nvPr>
            <p:custDataLst>
              <p:tags r:id="rId33"/>
            </p:custDataLst>
          </p:nvPr>
        </p:nvSpPr>
        <p:spPr>
          <a:xfrm>
            <a:off x="2460449" y="4452186"/>
            <a:ext cx="877163" cy="276999"/>
          </a:xfrm>
          <a:prstGeom prst="rect">
            <a:avLst/>
          </a:prstGeom>
        </p:spPr>
        <p:txBody>
          <a:bodyPr wrap="none">
            <a:spAutoFit/>
          </a:bodyPr>
          <a:lstStyle/>
          <a:p>
            <a:pPr algn="ctr" defTabSz="1143635">
              <a:defRPr/>
            </a:pPr>
            <a:r>
              <a:rPr lang="en-US" altLang="zh-CN" sz="1200" b="1" kern="0" dirty="0">
                <a:solidFill>
                  <a:srgbClr val="282828">
                    <a:lumMod val="75000"/>
                    <a:lumOff val="25000"/>
                  </a:srgbClr>
                </a:solidFill>
                <a:latin typeface="宋体" panose="02010600030101010101" pitchFamily="2" charset="-122"/>
                <a:ea typeface="宋体" panose="02010600030101010101" pitchFamily="2" charset="-122"/>
                <a:cs typeface="微软雅黑" panose="020B0503020204020204" charset="-122"/>
              </a:rPr>
              <a:t>RDMA </a:t>
            </a:r>
            <a:r>
              <a:rPr lang="zh-CN" altLang="en-US" sz="1200" b="1" kern="0" dirty="0">
                <a:solidFill>
                  <a:srgbClr val="282828">
                    <a:lumMod val="75000"/>
                    <a:lumOff val="25000"/>
                  </a:srgbClr>
                </a:solidFill>
                <a:latin typeface="宋体" panose="02010600030101010101" pitchFamily="2" charset="-122"/>
                <a:ea typeface="宋体" panose="02010600030101010101" pitchFamily="2" charset="-122"/>
                <a:cs typeface="微软雅黑" panose="020B0503020204020204" charset="-122"/>
              </a:rPr>
              <a:t>网络</a:t>
            </a:r>
            <a:endParaRPr lang="en-US" altLang="zh-CN" sz="1200" b="1" kern="0" dirty="0">
              <a:solidFill>
                <a:srgbClr val="282828">
                  <a:lumMod val="75000"/>
                  <a:lumOff val="25000"/>
                </a:srgbClr>
              </a:solidFill>
              <a:latin typeface="宋体" panose="02010600030101010101" pitchFamily="2" charset="-122"/>
              <a:ea typeface="宋体" panose="02010600030101010101" pitchFamily="2" charset="-122"/>
              <a:cs typeface="微软雅黑" panose="020B0503020204020204" charset="-122"/>
            </a:endParaRPr>
          </a:p>
        </p:txBody>
      </p:sp>
      <p:sp>
        <p:nvSpPr>
          <p:cNvPr id="77" name="AutoShape 251"/>
          <p:cNvSpPr>
            <a:spLocks noChangeArrowheads="1"/>
          </p:cNvSpPr>
          <p:nvPr>
            <p:custDataLst>
              <p:tags r:id="rId34"/>
            </p:custDataLst>
          </p:nvPr>
        </p:nvSpPr>
        <p:spPr bwMode="auto">
          <a:xfrm>
            <a:off x="1319366" y="4748276"/>
            <a:ext cx="3022061" cy="801862"/>
          </a:xfrm>
          <a:prstGeom prst="can">
            <a:avLst>
              <a:gd name="adj" fmla="val 26407"/>
            </a:avLst>
          </a:prstGeom>
          <a:solidFill>
            <a:schemeClr val="bg2"/>
          </a:solidFill>
          <a:ln w="12700" cap="flat" cmpd="sng" algn="ctr">
            <a:noFill/>
            <a:prstDash val="solid"/>
            <a:miter lim="800000"/>
          </a:ln>
          <a:effectLst/>
        </p:spPr>
        <p:txBody>
          <a:bodyPr rtlCol="0" anchor="ctr"/>
          <a:lstStyle/>
          <a:p>
            <a:pPr algn="ctr">
              <a:defRPr/>
            </a:pPr>
            <a:endParaRPr lang="en-US" sz="1400" b="1" kern="0" dirty="0">
              <a:solidFill>
                <a:srgbClr val="666666">
                  <a:lumMod val="75000"/>
                </a:srgbClr>
              </a:solidFill>
              <a:latin typeface="宋体" panose="02010600030101010101" pitchFamily="2" charset="-122"/>
              <a:ea typeface="宋体" panose="02010600030101010101" pitchFamily="2" charset="-122"/>
            </a:endParaRPr>
          </a:p>
        </p:txBody>
      </p:sp>
      <p:sp>
        <p:nvSpPr>
          <p:cNvPr id="81" name="矩形 80"/>
          <p:cNvSpPr/>
          <p:nvPr>
            <p:custDataLst>
              <p:tags r:id="rId35"/>
            </p:custDataLst>
          </p:nvPr>
        </p:nvSpPr>
        <p:spPr>
          <a:xfrm>
            <a:off x="1671797" y="4773361"/>
            <a:ext cx="2194249" cy="348452"/>
          </a:xfrm>
          <a:prstGeom prst="rect">
            <a:avLst/>
          </a:prstGeom>
          <a:solidFill>
            <a:schemeClr val="accent2"/>
          </a:solidFill>
          <a:ln w="12700" cap="flat" cmpd="sng" algn="ctr">
            <a:noFill/>
            <a:prstDash val="solid"/>
            <a:miter lim="800000"/>
          </a:ln>
          <a:effectLst/>
        </p:spPr>
        <p:txBody>
          <a:bodyPr rtlCol="0" anchor="ctr"/>
          <a:lstStyle/>
          <a:p>
            <a:pPr algn="ctr">
              <a:defRPr/>
            </a:pPr>
            <a:r>
              <a:rPr lang="zh-CN" altLang="en-US" sz="1400" b="1" kern="0" dirty="0">
                <a:solidFill>
                  <a:schemeClr val="bg1"/>
                </a:solidFill>
                <a:latin typeface="宋体" panose="02010600030101010101" pitchFamily="2" charset="-122"/>
                <a:ea typeface="宋体" panose="02010600030101010101" pitchFamily="2" charset="-122"/>
              </a:rPr>
              <a:t>数据库加速接口</a:t>
            </a:r>
            <a:endParaRPr lang="zh-CN" altLang="en-US" sz="1400" b="1" kern="0" dirty="0">
              <a:solidFill>
                <a:schemeClr val="bg1"/>
              </a:solidFill>
              <a:latin typeface="宋体" panose="02010600030101010101" pitchFamily="2" charset="-122"/>
              <a:ea typeface="宋体" panose="02010600030101010101" pitchFamily="2" charset="-122"/>
            </a:endParaRPr>
          </a:p>
        </p:txBody>
      </p:sp>
      <p:sp>
        <p:nvSpPr>
          <p:cNvPr id="54" name="矩形: 圆角 103"/>
          <p:cNvSpPr/>
          <p:nvPr>
            <p:custDataLst>
              <p:tags r:id="rId36"/>
            </p:custDataLst>
          </p:nvPr>
        </p:nvSpPr>
        <p:spPr>
          <a:xfrm>
            <a:off x="1369483" y="3907500"/>
            <a:ext cx="2929412" cy="379570"/>
          </a:xfrm>
          <a:prstGeom prst="roundRect">
            <a:avLst>
              <a:gd name="adj" fmla="val 0"/>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rPr>
              <a:t>数据库加速引擎</a:t>
            </a:r>
            <a:endParaRPr kumimoji="0" lang="zh-CN" altLang="en-US" sz="1200"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endParaRPr>
          </a:p>
        </p:txBody>
      </p:sp>
      <p:pic>
        <p:nvPicPr>
          <p:cNvPr id="5" name="图片 4" descr="万里数据库"/>
          <p:cNvPicPr>
            <a:picLocks noChangeAspect="1"/>
          </p:cNvPicPr>
          <p:nvPr>
            <p:custDataLst>
              <p:tags r:id="rId37"/>
            </p:custDataLst>
          </p:nvPr>
        </p:nvPicPr>
        <p:blipFill>
          <a:blip r:embed="rId38"/>
          <a:stretch>
            <a:fillRect/>
          </a:stretch>
        </p:blipFill>
        <p:spPr>
          <a:xfrm>
            <a:off x="1451152" y="3512046"/>
            <a:ext cx="760964" cy="202033"/>
          </a:xfrm>
          <a:prstGeom prst="rect">
            <a:avLst/>
          </a:prstGeom>
        </p:spPr>
      </p:pic>
      <p:pic>
        <p:nvPicPr>
          <p:cNvPr id="6" name="图片 5" descr="万里数据库"/>
          <p:cNvPicPr>
            <a:picLocks noChangeAspect="1"/>
          </p:cNvPicPr>
          <p:nvPr>
            <p:custDataLst>
              <p:tags r:id="rId39"/>
            </p:custDataLst>
          </p:nvPr>
        </p:nvPicPr>
        <p:blipFill>
          <a:blip r:embed="rId38"/>
          <a:stretch>
            <a:fillRect/>
          </a:stretch>
        </p:blipFill>
        <p:spPr>
          <a:xfrm>
            <a:off x="3328480" y="3502729"/>
            <a:ext cx="760964" cy="202033"/>
          </a:xfrm>
          <a:prstGeom prst="rect">
            <a:avLst/>
          </a:prstGeom>
        </p:spPr>
      </p:pic>
      <p:sp>
        <p:nvSpPr>
          <p:cNvPr id="35" name="矩形 34"/>
          <p:cNvSpPr/>
          <p:nvPr>
            <p:custDataLst>
              <p:tags r:id="rId40"/>
            </p:custDataLst>
          </p:nvPr>
        </p:nvSpPr>
        <p:spPr>
          <a:xfrm>
            <a:off x="7265138" y="1183089"/>
            <a:ext cx="6532428" cy="1709571"/>
          </a:xfrm>
          <a:prstGeom prst="rect">
            <a:avLst/>
          </a:prstGeom>
        </p:spPr>
        <p:txBody>
          <a:bodyPr wrap="square">
            <a:spAutoFit/>
          </a:bodyPr>
          <a:lstStyle/>
          <a:p>
            <a:pPr>
              <a:lnSpc>
                <a:spcPct val="150000"/>
              </a:lnSpc>
            </a:pPr>
            <a:r>
              <a:rPr lang="zh-CN" altLang="en-US" sz="1600" b="1" kern="0" dirty="0">
                <a:solidFill>
                  <a:schemeClr val="accent2"/>
                </a:solidFill>
                <a:latin typeface="宋体" panose="02010600030101010101" pitchFamily="2" charset="-122"/>
                <a:ea typeface="宋体" panose="02010600030101010101" pitchFamily="2" charset="-122"/>
                <a:cs typeface="微软雅黑" panose="020B0503020204020204" charset="-122"/>
              </a:rPr>
              <a:t>高可靠：</a:t>
            </a:r>
            <a:endParaRPr lang="en-US" altLang="zh-CN" sz="1600" b="1" kern="0" dirty="0">
              <a:solidFill>
                <a:schemeClr val="accent2"/>
              </a:solidFill>
              <a:latin typeface="宋体" panose="02010600030101010101" pitchFamily="2" charset="-122"/>
              <a:ea typeface="宋体" panose="02010600030101010101" pitchFamily="2" charset="-122"/>
              <a:cs typeface="微软雅黑" panose="020B0503020204020204" charset="-122"/>
            </a:endParaRPr>
          </a:p>
          <a:p>
            <a:pPr marL="285750" indent="-285750">
              <a:lnSpc>
                <a:spcPts val="3440"/>
              </a:lnSpc>
              <a:buFont typeface="Arial" panose="020B0604020202020204" pitchFamily="34" charset="0"/>
              <a:buChar char="•"/>
            </a:pP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存算分离减小故障域</a:t>
            </a:r>
            <a:endPar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endParaRPr>
          </a:p>
          <a:p>
            <a:pPr marL="285750" indent="-285750">
              <a:lnSpc>
                <a:spcPts val="3440"/>
              </a:lnSpc>
              <a:buFont typeface="Arial" panose="020B0604020202020204" pitchFamily="34" charset="0"/>
              <a:buChar char="•"/>
            </a:pP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全局缓存实现事务强一致性</a:t>
            </a:r>
            <a:endPar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endParaRPr>
          </a:p>
          <a:p>
            <a:pPr marL="285750" indent="-285750">
              <a:lnSpc>
                <a:spcPts val="3440"/>
              </a:lnSpc>
              <a:buFont typeface="Arial" panose="020B0604020202020204" pitchFamily="34" charset="0"/>
              <a:buChar char="•"/>
            </a:pP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专业存储</a:t>
            </a:r>
            <a:r>
              <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rPr>
              <a:t>6</a:t>
            </a: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个</a:t>
            </a:r>
            <a:r>
              <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rPr>
              <a:t>9</a:t>
            </a:r>
            <a:r>
              <a:rPr lang="zh-CN" altLang="en-US" sz="1600" dirty="0">
                <a:solidFill>
                  <a:srgbClr val="1D1D1A"/>
                </a:solidFill>
                <a:latin typeface="宋体" panose="02010600030101010101" pitchFamily="2" charset="-122"/>
                <a:ea typeface="宋体" panose="02010600030101010101" pitchFamily="2" charset="-122"/>
                <a:cs typeface="微软雅黑" panose="020B0503020204020204" charset="-122"/>
              </a:rPr>
              <a:t>的可用性，</a:t>
            </a:r>
            <a:r>
              <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rPr>
              <a:t>RPO=0</a:t>
            </a:r>
            <a:endParaRPr lang="en-US" altLang="zh-CN" sz="1600" dirty="0">
              <a:solidFill>
                <a:srgbClr val="1D1D1A"/>
              </a:solidFill>
              <a:latin typeface="宋体" panose="02010600030101010101" pitchFamily="2" charset="-122"/>
              <a:ea typeface="宋体" panose="02010600030101010101" pitchFamily="2"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图片 1" descr="万里数据库二维码"/>
          <p:cNvPicPr>
            <a:picLocks noChangeAspect="1"/>
          </p:cNvPicPr>
          <p:nvPr/>
        </p:nvPicPr>
        <p:blipFill>
          <a:blip r:embed="rId2"/>
          <a:srcRect l="2905" t="3370" r="2992" b="3021"/>
          <a:stretch>
            <a:fillRect/>
          </a:stretch>
        </p:blipFill>
        <p:spPr>
          <a:xfrm>
            <a:off x="5392420" y="4518025"/>
            <a:ext cx="1894205" cy="18853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820" y="365125"/>
            <a:ext cx="10515600" cy="1325563"/>
          </a:xfrm>
        </p:spPr>
        <p:txBody>
          <a:bodyPr anchor="ctr" anchorCtr="0"/>
          <a:lstStyle/>
          <a:p>
            <a:pPr algn="ctr"/>
            <a:r>
              <a:rPr lang="zh-CN" altLang="en-US" b="1" dirty="0">
                <a:solidFill>
                  <a:schemeClr val="accent2"/>
                </a:solidFill>
              </a:rPr>
              <a:t>目录</a:t>
            </a:r>
            <a:endParaRPr lang="zh-CN" altLang="en-US" b="1" dirty="0">
              <a:solidFill>
                <a:schemeClr val="accent2"/>
              </a:solidFill>
            </a:endParaRPr>
          </a:p>
        </p:txBody>
      </p:sp>
      <p:sp>
        <p:nvSpPr>
          <p:cNvPr id="268" name="rect"/>
          <p:cNvSpPr/>
          <p:nvPr>
            <p:custDataLst>
              <p:tags r:id="rId1"/>
            </p:custDataLst>
          </p:nvPr>
        </p:nvSpPr>
        <p:spPr>
          <a:xfrm>
            <a:off x="4218305" y="2130425"/>
            <a:ext cx="5106670" cy="673100"/>
          </a:xfrm>
          <a:prstGeom prst="rect">
            <a:avLst/>
          </a:prstGeom>
          <a:solidFill>
            <a:srgbClr val="F18101">
              <a:alpha val="100000"/>
            </a:srgbClr>
          </a:solidFill>
          <a:ln cap="flat">
            <a:noFill/>
            <a:prstDash val="solid"/>
            <a:miter lim="0"/>
          </a:ln>
        </p:spPr>
        <p:txBody>
          <a:bodyPr rtlCol="0" anchor="ctr" anchorCtr="0"/>
          <a:lstStyle/>
          <a:p>
            <a:pPr algn="l">
              <a:lnSpc>
                <a:spcPct val="100000"/>
              </a:lnSpc>
            </a:pPr>
            <a:r>
              <a:rPr lang="zh-CN" altLang="en-US" sz="2000" b="1" dirty="0">
                <a:solidFill>
                  <a:schemeClr val="bg1"/>
                </a:solidFill>
                <a:latin typeface="宋体" panose="02010600030101010101" pitchFamily="2" charset="-122"/>
                <a:ea typeface="宋体" panose="02010600030101010101" pitchFamily="2" charset="-122"/>
                <a:cs typeface="+mn-ea"/>
                <a:sym typeface="+mn-ea"/>
              </a:rPr>
              <a:t>数据库选型六大难点</a:t>
            </a:r>
            <a:endParaRPr lang="zh-CN" altLang="en-US" sz="2000" b="1" dirty="0">
              <a:solidFill>
                <a:schemeClr val="bg1"/>
              </a:solidFill>
              <a:latin typeface="宋体" panose="02010600030101010101" pitchFamily="2" charset="-122"/>
              <a:ea typeface="宋体" panose="02010600030101010101" pitchFamily="2" charset="-122"/>
              <a:cs typeface="+mn-ea"/>
              <a:sym typeface="+mn-ea"/>
            </a:endParaRPr>
          </a:p>
        </p:txBody>
      </p:sp>
      <p:sp>
        <p:nvSpPr>
          <p:cNvPr id="274" name="textbox 274"/>
          <p:cNvSpPr/>
          <p:nvPr>
            <p:custDataLst>
              <p:tags r:id="rId2"/>
            </p:custDataLst>
          </p:nvPr>
        </p:nvSpPr>
        <p:spPr>
          <a:xfrm>
            <a:off x="4218305" y="3978910"/>
            <a:ext cx="5106670" cy="673735"/>
          </a:xfrm>
          <a:prstGeom prst="rect">
            <a:avLst/>
          </a:prstGeom>
          <a:solidFill>
            <a:schemeClr val="bg1">
              <a:lumMod val="75000"/>
            </a:schemeClr>
          </a:solidFill>
        </p:spPr>
        <p:txBody>
          <a:bodyPr vert="horz" wrap="square" lIns="0" tIns="0" rIns="0" bIns="0" anchor="ctr" anchorCtr="0"/>
          <a:lstStyle/>
          <a:p>
            <a:pPr algn="l" rtl="0" eaLnBrk="0">
              <a:lnSpc>
                <a:spcPct val="125000"/>
              </a:lnSpc>
            </a:pPr>
            <a:r>
              <a:rPr lang="en-US" altLang="zh-CN" sz="2000" b="1" dirty="0">
                <a:solidFill>
                  <a:schemeClr val="bg1"/>
                </a:solidFill>
                <a:latin typeface="宋体" panose="02010600030101010101" pitchFamily="2" charset="-122"/>
                <a:ea typeface="宋体" panose="02010600030101010101" pitchFamily="2" charset="-122"/>
                <a:sym typeface="+mn-ea"/>
              </a:rPr>
              <a:t> </a:t>
            </a:r>
            <a:r>
              <a:rPr lang="zh-CN" altLang="en-US" sz="2000" b="1" dirty="0">
                <a:solidFill>
                  <a:schemeClr val="bg1"/>
                </a:solidFill>
                <a:latin typeface="宋体" panose="02010600030101010101" pitchFamily="2" charset="-122"/>
                <a:ea typeface="宋体" panose="02010600030101010101" pitchFamily="2" charset="-122"/>
                <a:sym typeface="+mn-ea"/>
              </a:rPr>
              <a:t>万里数据库</a:t>
            </a:r>
            <a:r>
              <a:rPr lang="en-US" altLang="zh-CN" sz="2000" b="1" dirty="0">
                <a:solidFill>
                  <a:schemeClr val="bg1"/>
                </a:solidFill>
                <a:latin typeface="宋体" panose="02010600030101010101" pitchFamily="2" charset="-122"/>
                <a:ea typeface="宋体" panose="02010600030101010101" pitchFamily="2" charset="-122"/>
                <a:sym typeface="+mn-ea"/>
              </a:rPr>
              <a:t>+</a:t>
            </a:r>
            <a:r>
              <a:rPr lang="zh-CN" altLang="en-US" sz="2000" b="1" dirty="0">
                <a:solidFill>
                  <a:schemeClr val="bg1"/>
                </a:solidFill>
                <a:latin typeface="宋体" panose="02010600030101010101" pitchFamily="2" charset="-122"/>
                <a:ea typeface="宋体" panose="02010600030101010101" pitchFamily="2" charset="-122"/>
                <a:sym typeface="+mn-ea"/>
              </a:rPr>
              <a:t>华为存储下一代多主技术架构</a:t>
            </a:r>
            <a:endParaRPr lang="zh-CN" sz="2000" b="1" kern="0" spc="70" dirty="0">
              <a:solidFill>
                <a:srgbClr val="FFFFFF">
                  <a:alpha val="100000"/>
                </a:srgbClr>
              </a:solidFill>
              <a:latin typeface="宋体" panose="02010600030101010101" pitchFamily="2" charset="-122"/>
              <a:ea typeface="宋体" panose="02010600030101010101" pitchFamily="2" charset="-122"/>
              <a:cs typeface="微软雅黑" panose="020B0503020204020204" charset="-122"/>
            </a:endParaRPr>
          </a:p>
        </p:txBody>
      </p:sp>
      <p:sp>
        <p:nvSpPr>
          <p:cNvPr id="278" name="textbox 278"/>
          <p:cNvSpPr/>
          <p:nvPr>
            <p:custDataLst>
              <p:tags r:id="rId3"/>
            </p:custDataLst>
          </p:nvPr>
        </p:nvSpPr>
        <p:spPr>
          <a:xfrm>
            <a:off x="3350826" y="3054739"/>
            <a:ext cx="741044" cy="673734"/>
          </a:xfrm>
          <a:prstGeom prst="rect">
            <a:avLst/>
          </a:prstGeom>
          <a:solidFill>
            <a:schemeClr val="bg1">
              <a:lumMod val="75000"/>
            </a:schemeClr>
          </a:solidFill>
        </p:spPr>
        <p:txBody>
          <a:bodyPr vert="horz" wrap="square" lIns="0" tIns="0" rIns="0" bIns="0"/>
          <a:lstStyle/>
          <a:p>
            <a:pPr algn="l" rtl="0" eaLnBrk="0">
              <a:lnSpc>
                <a:spcPct val="149000"/>
              </a:lnSpc>
            </a:pPr>
            <a:endParaRPr lang="en-US" altLang="en-US" sz="1000" dirty="0">
              <a:latin typeface="宋体" panose="02010600030101010101" pitchFamily="2" charset="-122"/>
            </a:endParaRPr>
          </a:p>
          <a:p>
            <a:pPr algn="l" rtl="0" eaLnBrk="0">
              <a:lnSpc>
                <a:spcPct val="10000"/>
              </a:lnSpc>
            </a:pPr>
            <a:endParaRPr lang="en-US" altLang="en-US" sz="100" dirty="0">
              <a:latin typeface="宋体" panose="02010600030101010101" pitchFamily="2" charset="-122"/>
            </a:endParaRPr>
          </a:p>
          <a:p>
            <a:pPr marL="242570" algn="l" rtl="0" eaLnBrk="0">
              <a:lnSpc>
                <a:spcPct val="81000"/>
              </a:lnSpc>
            </a:pPr>
            <a:r>
              <a:rPr sz="2000" b="1" kern="0" spc="-10" dirty="0">
                <a:solidFill>
                  <a:srgbClr val="FFFFFF">
                    <a:alpha val="100000"/>
                  </a:srgbClr>
                </a:solidFill>
                <a:latin typeface="宋体" panose="02010600030101010101" pitchFamily="2" charset="-122"/>
                <a:ea typeface="宋体" panose="02010600030101010101" pitchFamily="2" charset="-122"/>
                <a:cs typeface="微软雅黑" panose="020B0503020204020204" charset="-122"/>
              </a:rPr>
              <a:t>二</a:t>
            </a:r>
            <a:endParaRPr lang="en-US" altLang="en-US" sz="2000" dirty="0">
              <a:latin typeface="宋体" panose="02010600030101010101" pitchFamily="2" charset="-122"/>
            </a:endParaRPr>
          </a:p>
        </p:txBody>
      </p:sp>
      <p:sp>
        <p:nvSpPr>
          <p:cNvPr id="282" name="textbox 282"/>
          <p:cNvSpPr/>
          <p:nvPr>
            <p:custDataLst>
              <p:tags r:id="rId4"/>
            </p:custDataLst>
          </p:nvPr>
        </p:nvSpPr>
        <p:spPr>
          <a:xfrm>
            <a:off x="3340320" y="3978935"/>
            <a:ext cx="741044" cy="673734"/>
          </a:xfrm>
          <a:prstGeom prst="rect">
            <a:avLst/>
          </a:prstGeom>
          <a:solidFill>
            <a:schemeClr val="bg1">
              <a:lumMod val="75000"/>
            </a:schemeClr>
          </a:solidFill>
        </p:spPr>
        <p:txBody>
          <a:bodyPr vert="horz" wrap="square" lIns="0" tIns="0" rIns="0" bIns="0"/>
          <a:lstStyle/>
          <a:p>
            <a:pPr algn="l" rtl="0" eaLnBrk="0">
              <a:lnSpc>
                <a:spcPct val="147000"/>
              </a:lnSpc>
            </a:pPr>
            <a:endParaRPr lang="en-US" altLang="en-US" sz="1000" dirty="0">
              <a:latin typeface="宋体" panose="02010600030101010101" pitchFamily="2" charset="-122"/>
            </a:endParaRPr>
          </a:p>
          <a:p>
            <a:pPr marL="242570" algn="l" rtl="0" eaLnBrk="0">
              <a:lnSpc>
                <a:spcPct val="83000"/>
              </a:lnSpc>
              <a:spcBef>
                <a:spcPts val="5"/>
              </a:spcBef>
            </a:pPr>
            <a:r>
              <a:rPr sz="2000" b="1" kern="0" spc="-10" dirty="0">
                <a:solidFill>
                  <a:srgbClr val="FFFFFF">
                    <a:alpha val="100000"/>
                  </a:srgbClr>
                </a:solidFill>
                <a:latin typeface="宋体" panose="02010600030101010101" pitchFamily="2" charset="-122"/>
                <a:ea typeface="宋体" panose="02010600030101010101" pitchFamily="2" charset="-122"/>
                <a:cs typeface="微软雅黑" panose="020B0503020204020204" charset="-122"/>
              </a:rPr>
              <a:t>三</a:t>
            </a:r>
            <a:endParaRPr lang="en-US" altLang="en-US" sz="2000" dirty="0">
              <a:latin typeface="宋体" panose="02010600030101010101" pitchFamily="2" charset="-122"/>
            </a:endParaRPr>
          </a:p>
        </p:txBody>
      </p:sp>
      <p:sp>
        <p:nvSpPr>
          <p:cNvPr id="4" name="textbox 278"/>
          <p:cNvSpPr/>
          <p:nvPr>
            <p:custDataLst>
              <p:tags r:id="rId5"/>
            </p:custDataLst>
          </p:nvPr>
        </p:nvSpPr>
        <p:spPr>
          <a:xfrm>
            <a:off x="3348286" y="2134624"/>
            <a:ext cx="741044" cy="673734"/>
          </a:xfrm>
          <a:prstGeom prst="rect">
            <a:avLst/>
          </a:prstGeom>
          <a:solidFill>
            <a:schemeClr val="accent2"/>
          </a:solidFill>
        </p:spPr>
        <p:txBody>
          <a:bodyPr vert="horz" wrap="square" lIns="0" tIns="0" rIns="0" bIns="0"/>
          <a:lstStyle/>
          <a:p>
            <a:pPr algn="l" rtl="0" eaLnBrk="0">
              <a:lnSpc>
                <a:spcPct val="149000"/>
              </a:lnSpc>
            </a:pPr>
            <a:endParaRPr lang="en-US" altLang="en-US" sz="1000" dirty="0">
              <a:latin typeface="宋体" panose="02010600030101010101" pitchFamily="2" charset="-122"/>
            </a:endParaRPr>
          </a:p>
          <a:p>
            <a:pPr algn="l" rtl="0" eaLnBrk="0">
              <a:lnSpc>
                <a:spcPct val="10000"/>
              </a:lnSpc>
            </a:pPr>
            <a:endParaRPr lang="en-US" altLang="en-US" sz="100" dirty="0">
              <a:latin typeface="宋体" panose="02010600030101010101" pitchFamily="2" charset="-122"/>
            </a:endParaRPr>
          </a:p>
          <a:p>
            <a:pPr marL="242570" algn="l" rtl="0" eaLnBrk="0">
              <a:lnSpc>
                <a:spcPct val="81000"/>
              </a:lnSpc>
            </a:pPr>
            <a:r>
              <a:rPr lang="zh-CN" altLang="en-US" sz="2000" b="1" dirty="0">
                <a:solidFill>
                  <a:schemeClr val="bg1"/>
                </a:solidFill>
                <a:latin typeface="宋体" panose="02010600030101010101" pitchFamily="2" charset="-122"/>
                <a:ea typeface="宋体" panose="02010600030101010101" pitchFamily="2" charset="-122"/>
              </a:rPr>
              <a:t>一</a:t>
            </a:r>
            <a:endParaRPr lang="zh-CN" altLang="en-US" sz="2000" b="1" dirty="0">
              <a:solidFill>
                <a:schemeClr val="bg1"/>
              </a:solidFill>
              <a:latin typeface="宋体" panose="02010600030101010101" pitchFamily="2" charset="-122"/>
              <a:ea typeface="宋体" panose="02010600030101010101" pitchFamily="2" charset="-122"/>
            </a:endParaRPr>
          </a:p>
        </p:txBody>
      </p:sp>
      <p:sp>
        <p:nvSpPr>
          <p:cNvPr id="3" name="textbox 276"/>
          <p:cNvSpPr/>
          <p:nvPr>
            <p:custDataLst>
              <p:tags r:id="rId6"/>
            </p:custDataLst>
          </p:nvPr>
        </p:nvSpPr>
        <p:spPr>
          <a:xfrm>
            <a:off x="4229100" y="3054985"/>
            <a:ext cx="5095240" cy="673735"/>
          </a:xfrm>
          <a:prstGeom prst="rect">
            <a:avLst/>
          </a:prstGeom>
          <a:solidFill>
            <a:schemeClr val="bg1">
              <a:lumMod val="75000"/>
            </a:schemeClr>
          </a:solidFill>
        </p:spPr>
        <p:txBody>
          <a:bodyPr vert="horz" wrap="square" lIns="0" tIns="0" rIns="0" bIns="0"/>
          <a:lstStyle/>
          <a:p>
            <a:pPr algn="l" rtl="0" eaLnBrk="0">
              <a:lnSpc>
                <a:spcPct val="101000"/>
              </a:lnSpc>
            </a:pPr>
            <a:endParaRPr lang="en-US" altLang="en-US" sz="900" b="1" dirty="0">
              <a:solidFill>
                <a:schemeClr val="bg1"/>
              </a:solidFill>
              <a:latin typeface="宋体" panose="02010600030101010101" pitchFamily="2" charset="-122"/>
              <a:ea typeface="宋体" panose="02010600030101010101" pitchFamily="2" charset="-122"/>
            </a:endParaRPr>
          </a:p>
          <a:p>
            <a:pPr marL="114300" algn="l" rtl="0" eaLnBrk="0">
              <a:lnSpc>
                <a:spcPts val="2640"/>
              </a:lnSpc>
              <a:spcBef>
                <a:spcPts val="5"/>
              </a:spcBef>
            </a:pPr>
            <a:r>
              <a:rPr lang="zh-CN" altLang="en-US" sz="2000" b="1" dirty="0">
                <a:solidFill>
                  <a:schemeClr val="bg1"/>
                </a:solidFill>
                <a:latin typeface="宋体" panose="02010600030101010101" pitchFamily="2" charset="-122"/>
                <a:ea typeface="宋体" panose="02010600030101010101" pitchFamily="2" charset="-122"/>
                <a:cs typeface="+mn-ea"/>
                <a:sym typeface="+mn-ea"/>
              </a:rPr>
              <a:t>万里数据库运营商行业核心国产化实践成果</a:t>
            </a:r>
            <a:endParaRPr lang="zh-CN" altLang="en-US" sz="2000" b="1" dirty="0">
              <a:solidFill>
                <a:schemeClr val="bg1"/>
              </a:solidFill>
              <a:latin typeface="宋体" panose="02010600030101010101" pitchFamily="2" charset="-122"/>
              <a:ea typeface="宋体" panose="02010600030101010101" pitchFamily="2" charset="-122"/>
              <a:cs typeface="+mn-ea"/>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等腰三角形 21"/>
          <p:cNvSpPr/>
          <p:nvPr/>
        </p:nvSpPr>
        <p:spPr bwMode="auto">
          <a:xfrm rot="16200000" flipH="1">
            <a:off x="5807123" y="1984165"/>
            <a:ext cx="2837935" cy="2889672"/>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ln>
        </p:spPr>
        <p:txBody>
          <a:bodyPr vert="eaVert" lIns="89456" tIns="44728" rIns="89456" bIns="4472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sysClr val="window" lastClr="FFFFFF"/>
              </a:solidFill>
              <a:effectLst/>
              <a:uLnTx/>
              <a:uFillTx/>
              <a:latin typeface="+mn-ea"/>
              <a:cs typeface="阿里巴巴普惠体 R" panose="00020600040101010101" pitchFamily="18" charset="-122"/>
              <a:sym typeface="Cambria" panose="02040503050406030204" pitchFamily="18" charset="0"/>
            </a:endParaRPr>
          </a:p>
        </p:txBody>
      </p:sp>
      <p:sp>
        <p:nvSpPr>
          <p:cNvPr id="31" name="等腰三角形 21"/>
          <p:cNvSpPr/>
          <p:nvPr/>
        </p:nvSpPr>
        <p:spPr bwMode="auto">
          <a:xfrm rot="5400000">
            <a:off x="3009023" y="1984165"/>
            <a:ext cx="2837935" cy="2889672"/>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ln>
        </p:spPr>
        <p:txBody>
          <a:bodyPr vert="eaVert" lIns="89456" tIns="44728" rIns="89456" bIns="4472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sysClr val="window" lastClr="FFFFFF"/>
              </a:solidFill>
              <a:effectLst/>
              <a:uLnTx/>
              <a:uFillTx/>
              <a:latin typeface="+mn-ea"/>
              <a:cs typeface="阿里巴巴普惠体 R" panose="00020600040101010101" pitchFamily="18" charset="-122"/>
              <a:sym typeface="Cambria" panose="02040503050406030204" pitchFamily="18" charset="0"/>
            </a:endParaRPr>
          </a:p>
        </p:txBody>
      </p:sp>
      <p:sp>
        <p:nvSpPr>
          <p:cNvPr id="32" name="椭圆 31"/>
          <p:cNvSpPr/>
          <p:nvPr/>
        </p:nvSpPr>
        <p:spPr bwMode="auto">
          <a:xfrm>
            <a:off x="2984941" y="1773311"/>
            <a:ext cx="3562194" cy="3578855"/>
          </a:xfrm>
          <a:prstGeom prst="ellipse">
            <a:avLst/>
          </a:prstGeom>
          <a:noFill/>
          <a:ln w="25400" cap="flat" cmpd="sng" algn="ctr">
            <a:solidFill>
              <a:schemeClr val="bg1">
                <a:lumMod val="50000"/>
              </a:schemeClr>
            </a:solidFill>
            <a:prstDash val="solid"/>
          </a:ln>
          <a:effectLst/>
        </p:spPr>
        <p:txBody>
          <a:bodyPr lIns="89456" tIns="44728" rIns="89456" bIns="4472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mn-ea"/>
              <a:cs typeface="阿里巴巴普惠体 R" panose="00020600040101010101" pitchFamily="18" charset="-122"/>
              <a:sym typeface="Cambria" panose="02040503050406030204" pitchFamily="18" charset="0"/>
            </a:endParaRPr>
          </a:p>
        </p:txBody>
      </p:sp>
      <p:sp>
        <p:nvSpPr>
          <p:cNvPr id="33" name="椭圆 32"/>
          <p:cNvSpPr/>
          <p:nvPr/>
        </p:nvSpPr>
        <p:spPr bwMode="auto">
          <a:xfrm>
            <a:off x="5116368" y="1773311"/>
            <a:ext cx="3563744" cy="3578855"/>
          </a:xfrm>
          <a:prstGeom prst="ellipse">
            <a:avLst/>
          </a:prstGeom>
          <a:noFill/>
          <a:ln w="25400" cap="flat" cmpd="sng" algn="ctr">
            <a:solidFill>
              <a:schemeClr val="bg1">
                <a:lumMod val="50000"/>
              </a:schemeClr>
            </a:solidFill>
            <a:prstDash val="solid"/>
          </a:ln>
          <a:effectLst/>
        </p:spPr>
        <p:txBody>
          <a:bodyPr lIns="89456" tIns="44728" rIns="89456" bIns="4472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 lastClr="FFFFFF"/>
              </a:solidFill>
              <a:effectLst/>
              <a:uLnTx/>
              <a:uFillTx/>
              <a:latin typeface="+mn-ea"/>
              <a:cs typeface="阿里巴巴普惠体 R" panose="00020600040101010101" pitchFamily="18" charset="-122"/>
              <a:sym typeface="Cambria" panose="02040503050406030204" pitchFamily="18" charset="0"/>
            </a:endParaRPr>
          </a:p>
        </p:txBody>
      </p:sp>
      <p:cxnSp>
        <p:nvCxnSpPr>
          <p:cNvPr id="34" name="直接连接符 33"/>
          <p:cNvCxnSpPr>
            <a:cxnSpLocks noChangeShapeType="1"/>
          </p:cNvCxnSpPr>
          <p:nvPr/>
        </p:nvCxnSpPr>
        <p:spPr bwMode="auto">
          <a:xfrm>
            <a:off x="3963071" y="2647001"/>
            <a:ext cx="558047" cy="263196"/>
          </a:xfrm>
          <a:prstGeom prst="line">
            <a:avLst/>
          </a:prstGeom>
          <a:noFill/>
          <a:ln w="28575" algn="ctr">
            <a:solidFill>
              <a:schemeClr val="bg1">
                <a:lumMod val="50000"/>
              </a:schemeClr>
            </a:solidFill>
            <a:round/>
            <a:headEnd type="none" w="med" len="med"/>
            <a:tailEnd type="arrow" w="med" len="med"/>
          </a:ln>
        </p:spPr>
      </p:cxnSp>
      <p:cxnSp>
        <p:nvCxnSpPr>
          <p:cNvPr id="35" name="直接连接符 34"/>
          <p:cNvCxnSpPr>
            <a:cxnSpLocks noChangeShapeType="1"/>
          </p:cNvCxnSpPr>
          <p:nvPr/>
        </p:nvCxnSpPr>
        <p:spPr bwMode="auto">
          <a:xfrm>
            <a:off x="3665446" y="3455278"/>
            <a:ext cx="576647" cy="0"/>
          </a:xfrm>
          <a:prstGeom prst="line">
            <a:avLst/>
          </a:prstGeom>
          <a:noFill/>
          <a:ln w="28575" algn="ctr">
            <a:solidFill>
              <a:schemeClr val="bg1">
                <a:lumMod val="50000"/>
              </a:schemeClr>
            </a:solidFill>
            <a:round/>
            <a:headEnd type="none" w="med" len="med"/>
            <a:tailEnd type="arrow" w="med" len="med"/>
          </a:ln>
        </p:spPr>
      </p:cxnSp>
      <p:cxnSp>
        <p:nvCxnSpPr>
          <p:cNvPr id="36" name="直接连接符 35"/>
          <p:cNvCxnSpPr>
            <a:cxnSpLocks noChangeShapeType="1"/>
          </p:cNvCxnSpPr>
          <p:nvPr/>
        </p:nvCxnSpPr>
        <p:spPr bwMode="auto">
          <a:xfrm flipV="1">
            <a:off x="3963070" y="3978559"/>
            <a:ext cx="576647" cy="306804"/>
          </a:xfrm>
          <a:prstGeom prst="line">
            <a:avLst/>
          </a:prstGeom>
          <a:noFill/>
          <a:ln w="28575" algn="ctr">
            <a:solidFill>
              <a:schemeClr val="bg1">
                <a:lumMod val="50000"/>
              </a:schemeClr>
            </a:solidFill>
            <a:round/>
            <a:headEnd type="none" w="med" len="med"/>
            <a:tailEnd type="arrow" w="med" len="med"/>
          </a:ln>
        </p:spPr>
      </p:cxnSp>
      <p:cxnSp>
        <p:nvCxnSpPr>
          <p:cNvPr id="37" name="直接连接符 36"/>
          <p:cNvCxnSpPr>
            <a:cxnSpLocks noChangeShapeType="1"/>
          </p:cNvCxnSpPr>
          <p:nvPr/>
        </p:nvCxnSpPr>
        <p:spPr bwMode="auto">
          <a:xfrm flipH="1" flipV="1">
            <a:off x="7216789" y="3966100"/>
            <a:ext cx="576647" cy="306804"/>
          </a:xfrm>
          <a:prstGeom prst="line">
            <a:avLst/>
          </a:prstGeom>
          <a:noFill/>
          <a:ln w="28575" algn="ctr">
            <a:solidFill>
              <a:schemeClr val="bg1">
                <a:lumMod val="50000"/>
              </a:schemeClr>
            </a:solidFill>
            <a:round/>
            <a:headEnd type="none" w="med" len="med"/>
            <a:tailEnd type="arrow" w="med" len="med"/>
          </a:ln>
        </p:spPr>
      </p:cxnSp>
      <p:cxnSp>
        <p:nvCxnSpPr>
          <p:cNvPr id="38" name="直接连接符 37"/>
          <p:cNvCxnSpPr>
            <a:cxnSpLocks noChangeShapeType="1"/>
          </p:cNvCxnSpPr>
          <p:nvPr/>
        </p:nvCxnSpPr>
        <p:spPr bwMode="auto">
          <a:xfrm flipH="1">
            <a:off x="7505112" y="3452164"/>
            <a:ext cx="576647" cy="0"/>
          </a:xfrm>
          <a:prstGeom prst="line">
            <a:avLst/>
          </a:prstGeom>
          <a:noFill/>
          <a:ln w="28575" algn="ctr">
            <a:solidFill>
              <a:schemeClr val="bg1">
                <a:lumMod val="50000"/>
              </a:schemeClr>
            </a:solidFill>
            <a:round/>
            <a:headEnd type="none" w="med" len="med"/>
            <a:tailEnd type="arrow" w="med" len="med"/>
          </a:ln>
        </p:spPr>
      </p:cxnSp>
      <p:cxnSp>
        <p:nvCxnSpPr>
          <p:cNvPr id="39" name="直接连接符 38"/>
          <p:cNvCxnSpPr>
            <a:cxnSpLocks noChangeShapeType="1"/>
          </p:cNvCxnSpPr>
          <p:nvPr/>
        </p:nvCxnSpPr>
        <p:spPr bwMode="auto">
          <a:xfrm flipH="1">
            <a:off x="7235391" y="2647001"/>
            <a:ext cx="558047" cy="263196"/>
          </a:xfrm>
          <a:prstGeom prst="line">
            <a:avLst/>
          </a:prstGeom>
          <a:noFill/>
          <a:ln w="28575" algn="ctr">
            <a:solidFill>
              <a:schemeClr val="bg1">
                <a:lumMod val="50000"/>
              </a:schemeClr>
            </a:solidFill>
            <a:round/>
            <a:headEnd type="none" w="med" len="med"/>
            <a:tailEnd type="arrow" w="med" len="med"/>
          </a:ln>
        </p:spPr>
      </p:cxnSp>
      <p:grpSp>
        <p:nvGrpSpPr>
          <p:cNvPr id="40" name="组合 39"/>
          <p:cNvGrpSpPr/>
          <p:nvPr/>
        </p:nvGrpSpPr>
        <p:grpSpPr>
          <a:xfrm>
            <a:off x="4806342" y="2428968"/>
            <a:ext cx="2055468" cy="2065083"/>
            <a:chOff x="5014912" y="2584450"/>
            <a:chExt cx="2105025" cy="2105025"/>
          </a:xfrm>
        </p:grpSpPr>
        <p:sp>
          <p:nvSpPr>
            <p:cNvPr id="52" name="Oval 19"/>
            <p:cNvSpPr>
              <a:spLocks noChangeArrowheads="1"/>
            </p:cNvSpPr>
            <p:nvPr/>
          </p:nvSpPr>
          <p:spPr bwMode="auto">
            <a:xfrm>
              <a:off x="5014912" y="2584450"/>
              <a:ext cx="2105025" cy="2105025"/>
            </a:xfrm>
            <a:prstGeom prst="ellipse">
              <a:avLst/>
            </a:prstGeom>
            <a:solidFill>
              <a:schemeClr val="accent4"/>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900" b="0" i="0" u="none" strike="noStrike" kern="0" cap="none" spc="0" normalizeH="0" baseline="0" noProof="0" dirty="0">
                <a:ln>
                  <a:noFill/>
                </a:ln>
                <a:solidFill>
                  <a:srgbClr val="4D4D4D"/>
                </a:solidFill>
                <a:effectLst/>
                <a:uLnTx/>
                <a:uFillTx/>
                <a:latin typeface="+mn-ea"/>
                <a:cs typeface="阿里巴巴普惠体 R" panose="00020600040101010101" pitchFamily="18" charset="-122"/>
                <a:sym typeface="Cambria" panose="02040503050406030204" pitchFamily="18" charset="0"/>
              </a:endParaRPr>
            </a:p>
          </p:txBody>
        </p:sp>
        <p:sp>
          <p:nvSpPr>
            <p:cNvPr id="53" name="Oval 19"/>
            <p:cNvSpPr>
              <a:spLocks noChangeArrowheads="1"/>
            </p:cNvSpPr>
            <p:nvPr/>
          </p:nvSpPr>
          <p:spPr bwMode="auto">
            <a:xfrm>
              <a:off x="5410951" y="2979292"/>
              <a:ext cx="1544486" cy="1313335"/>
            </a:xfrm>
            <a:prstGeom prst="ellipse">
              <a:avLst/>
            </a:prstGeom>
            <a:solidFill>
              <a:schemeClr val="bg1"/>
            </a:solidFill>
            <a:ln w="3175" cap="flat" cmpd="sng" algn="ctr">
              <a:solidFill>
                <a:srgbClr val="D7D7D7"/>
              </a:solid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chemeClr val="tx1">
                      <a:lumMod val="65000"/>
                      <a:lumOff val="35000"/>
                    </a:schemeClr>
                  </a:solidFill>
                  <a:effectLst/>
                  <a:uLnTx/>
                  <a:uFillTx/>
                  <a:latin typeface="+mn-ea"/>
                  <a:cs typeface="阿里巴巴普惠体 R" panose="00020600040101010101" pitchFamily="18" charset="-122"/>
                  <a:sym typeface="Cambria" panose="02040503050406030204" pitchFamily="18" charset="0"/>
                </a:rPr>
                <a:t>数据库选型</a:t>
              </a:r>
              <a:endParaRPr kumimoji="0" lang="zh-CN" altLang="en-US" sz="2000" b="1" i="0" u="none" strike="noStrike" kern="0" cap="none" spc="0" normalizeH="0" baseline="0" noProof="0" dirty="0">
                <a:ln>
                  <a:noFill/>
                </a:ln>
                <a:solidFill>
                  <a:schemeClr val="tx1">
                    <a:lumMod val="65000"/>
                    <a:lumOff val="35000"/>
                  </a:schemeClr>
                </a:solidFill>
                <a:effectLst/>
                <a:uLnTx/>
                <a:uFillTx/>
                <a:latin typeface="+mn-ea"/>
                <a:cs typeface="阿里巴巴普惠体 R" panose="00020600040101010101" pitchFamily="18" charset="-122"/>
                <a:sym typeface="Cambria" panose="02040503050406030204" pitchFamily="18" charset="0"/>
              </a:endParaRPr>
            </a:p>
          </p:txBody>
        </p:sp>
      </p:grpSp>
      <p:sp>
        <p:nvSpPr>
          <p:cNvPr id="41" name="Oval 19"/>
          <p:cNvSpPr>
            <a:spLocks noChangeArrowheads="1"/>
          </p:cNvSpPr>
          <p:nvPr/>
        </p:nvSpPr>
        <p:spPr bwMode="auto">
          <a:xfrm>
            <a:off x="3001991" y="1857411"/>
            <a:ext cx="968831" cy="973360"/>
          </a:xfrm>
          <a:prstGeom prst="ellipse">
            <a:avLst/>
          </a:prstGeom>
          <a:solidFill>
            <a:schemeClr val="accent2"/>
          </a:solidFill>
          <a:ln w="9525">
            <a:noFill/>
            <a:round/>
          </a:ln>
          <a:effectLst/>
        </p:spPr>
        <p:txBody>
          <a:bodyPr lIns="89456" tIns="44728" rIns="89456" bIns="4472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b="0" i="0" u="none" strike="noStrike" kern="0" cap="none" spc="0" normalizeH="0" baseline="0" noProof="0" dirty="0">
                <a:ln>
                  <a:noFill/>
                </a:ln>
                <a:solidFill>
                  <a:sysClr val="window" lastClr="FFFFFF"/>
                </a:solidFill>
                <a:effectLst/>
                <a:uLnTx/>
                <a:uFillTx/>
                <a:latin typeface="+mn-ea"/>
                <a:cs typeface="阿里巴巴普惠体 R" panose="00020600040101010101" pitchFamily="18" charset="-122"/>
                <a:sym typeface="Cambria" panose="02040503050406030204" pitchFamily="18" charset="0"/>
              </a:rPr>
              <a:t>生态</a:t>
            </a:r>
            <a:endParaRPr kumimoji="0" lang="zh-CN" altLang="en-US" b="0" i="0" u="none" strike="noStrike" kern="0" cap="none" spc="0" normalizeH="0" baseline="0" noProof="0" dirty="0">
              <a:ln>
                <a:noFill/>
              </a:ln>
              <a:solidFill>
                <a:sysClr val="window" lastClr="FFFFFF"/>
              </a:solidFill>
              <a:effectLst/>
              <a:uLnTx/>
              <a:uFillTx/>
              <a:latin typeface="+mn-ea"/>
              <a:cs typeface="阿里巴巴普惠体 R" panose="00020600040101010101" pitchFamily="18" charset="-122"/>
              <a:sym typeface="Cambria" panose="02040503050406030204" pitchFamily="18" charset="0"/>
            </a:endParaRPr>
          </a:p>
        </p:txBody>
      </p:sp>
      <p:sp>
        <p:nvSpPr>
          <p:cNvPr id="42" name="Oval 19"/>
          <p:cNvSpPr>
            <a:spLocks noChangeArrowheads="1"/>
          </p:cNvSpPr>
          <p:nvPr/>
        </p:nvSpPr>
        <p:spPr bwMode="auto">
          <a:xfrm>
            <a:off x="7743834" y="1872983"/>
            <a:ext cx="968830" cy="974918"/>
          </a:xfrm>
          <a:prstGeom prst="ellipse">
            <a:avLst/>
          </a:prstGeom>
          <a:solidFill>
            <a:schemeClr val="accent2"/>
          </a:solidFill>
          <a:ln w="9525">
            <a:noFill/>
            <a:round/>
          </a:ln>
          <a:effectLst/>
        </p:spPr>
        <p:txBody>
          <a:bodyPr lIns="89456" tIns="44728" rIns="89456" bIns="4472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FFFFFF"/>
                </a:solidFill>
                <a:effectLst/>
                <a:uLnTx/>
                <a:uFillTx/>
                <a:latin typeface="+mn-ea"/>
                <a:cs typeface="阿里巴巴普惠体 R" panose="00020600040101010101" pitchFamily="18" charset="-122"/>
                <a:sym typeface="Cambria" panose="02040503050406030204" pitchFamily="18" charset="0"/>
              </a:rPr>
              <a:t>部署架构选型</a:t>
            </a:r>
            <a:endParaRPr kumimoji="0" lang="zh-CN" altLang="en-US" b="0" i="0" u="none" strike="noStrike" kern="0" cap="none" spc="0" normalizeH="0" baseline="0" noProof="0" dirty="0">
              <a:ln>
                <a:noFill/>
              </a:ln>
              <a:solidFill>
                <a:srgbClr val="FFFFFF"/>
              </a:solidFill>
              <a:effectLst/>
              <a:uLnTx/>
              <a:uFillTx/>
              <a:latin typeface="+mn-ea"/>
              <a:cs typeface="阿里巴巴普惠体 R" panose="00020600040101010101" pitchFamily="18" charset="-122"/>
              <a:sym typeface="Cambria" panose="02040503050406030204" pitchFamily="18" charset="0"/>
            </a:endParaRPr>
          </a:p>
        </p:txBody>
      </p:sp>
      <p:sp>
        <p:nvSpPr>
          <p:cNvPr id="43" name="Oval 19"/>
          <p:cNvSpPr>
            <a:spLocks noChangeArrowheads="1"/>
          </p:cNvSpPr>
          <p:nvPr/>
        </p:nvSpPr>
        <p:spPr bwMode="auto">
          <a:xfrm>
            <a:off x="8184070" y="3003641"/>
            <a:ext cx="970379" cy="974918"/>
          </a:xfrm>
          <a:prstGeom prst="ellipse">
            <a:avLst/>
          </a:prstGeom>
          <a:solidFill>
            <a:schemeClr val="accent4"/>
          </a:solidFill>
          <a:ln w="9525">
            <a:noFill/>
            <a:round/>
          </a:ln>
          <a:effectLst/>
        </p:spPr>
        <p:txBody>
          <a:bodyPr lIns="89456" tIns="44728" rIns="89456" bIns="4472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FFFFFF"/>
                </a:solidFill>
                <a:effectLst/>
                <a:uLnTx/>
                <a:uFillTx/>
                <a:latin typeface="+mn-ea"/>
                <a:cs typeface="阿里巴巴普惠体 R" panose="00020600040101010101" pitchFamily="18" charset="-122"/>
                <a:sym typeface="Cambria" panose="02040503050406030204" pitchFamily="18" charset="0"/>
              </a:rPr>
              <a:t>兼容成熟度</a:t>
            </a:r>
            <a:endParaRPr kumimoji="0" lang="zh-CN" altLang="en-US" b="0" i="0" u="none" strike="noStrike" kern="0" cap="none" spc="0" normalizeH="0" baseline="0" noProof="0" dirty="0">
              <a:ln>
                <a:noFill/>
              </a:ln>
              <a:solidFill>
                <a:srgbClr val="FFFFFF"/>
              </a:solidFill>
              <a:effectLst/>
              <a:uLnTx/>
              <a:uFillTx/>
              <a:latin typeface="+mn-ea"/>
              <a:cs typeface="阿里巴巴普惠体 R" panose="00020600040101010101" pitchFamily="18" charset="-122"/>
              <a:sym typeface="Cambria" panose="02040503050406030204" pitchFamily="18" charset="0"/>
            </a:endParaRPr>
          </a:p>
        </p:txBody>
      </p:sp>
      <p:sp>
        <p:nvSpPr>
          <p:cNvPr id="44" name="Oval 19"/>
          <p:cNvSpPr>
            <a:spLocks noChangeArrowheads="1"/>
          </p:cNvSpPr>
          <p:nvPr/>
        </p:nvSpPr>
        <p:spPr bwMode="auto">
          <a:xfrm>
            <a:off x="7791886" y="4121838"/>
            <a:ext cx="970379" cy="974918"/>
          </a:xfrm>
          <a:prstGeom prst="ellipse">
            <a:avLst/>
          </a:prstGeom>
          <a:solidFill>
            <a:schemeClr val="accent2"/>
          </a:solidFill>
          <a:ln w="9525">
            <a:noFill/>
            <a:round/>
          </a:ln>
          <a:effectLst/>
        </p:spPr>
        <p:txBody>
          <a:bodyPr lIns="89456" tIns="44728" rIns="89456" bIns="4472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FFFFFF"/>
                </a:solidFill>
                <a:effectLst/>
                <a:uLnTx/>
                <a:uFillTx/>
                <a:latin typeface="+mn-ea"/>
                <a:cs typeface="阿里巴巴普惠体 R" panose="00020600040101010101" pitchFamily="18" charset="-122"/>
                <a:sym typeface="Cambria" panose="02040503050406030204" pitchFamily="18" charset="0"/>
              </a:rPr>
              <a:t>性能</a:t>
            </a:r>
            <a:endParaRPr kumimoji="0" lang="zh-CN" altLang="en-US" b="0" i="0" u="none" strike="noStrike" kern="0" cap="none" spc="0" normalizeH="0" baseline="0" noProof="0" dirty="0">
              <a:ln>
                <a:noFill/>
              </a:ln>
              <a:solidFill>
                <a:srgbClr val="FFFFFF"/>
              </a:solidFill>
              <a:effectLst/>
              <a:uLnTx/>
              <a:uFillTx/>
              <a:latin typeface="+mn-ea"/>
              <a:cs typeface="阿里巴巴普惠体 R" panose="00020600040101010101" pitchFamily="18" charset="-122"/>
              <a:sym typeface="Cambria" panose="02040503050406030204" pitchFamily="18" charset="0"/>
            </a:endParaRPr>
          </a:p>
        </p:txBody>
      </p:sp>
      <p:sp>
        <p:nvSpPr>
          <p:cNvPr id="45" name="Oval 19"/>
          <p:cNvSpPr>
            <a:spLocks noChangeArrowheads="1"/>
          </p:cNvSpPr>
          <p:nvPr/>
        </p:nvSpPr>
        <p:spPr bwMode="auto">
          <a:xfrm>
            <a:off x="2567955" y="2966263"/>
            <a:ext cx="970379" cy="974918"/>
          </a:xfrm>
          <a:prstGeom prst="ellipse">
            <a:avLst/>
          </a:prstGeom>
          <a:solidFill>
            <a:schemeClr val="accent4"/>
          </a:solidFill>
          <a:ln w="9525">
            <a:noFill/>
            <a:round/>
          </a:ln>
          <a:effectLst/>
        </p:spPr>
        <p:txBody>
          <a:bodyPr lIns="89456" tIns="44728" rIns="89456" bIns="4472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b="0" i="0" u="none" strike="noStrike" kern="0" cap="none" spc="0" normalizeH="0" baseline="0" noProof="0" dirty="0">
                <a:ln>
                  <a:noFill/>
                </a:ln>
                <a:solidFill>
                  <a:sysClr val="window" lastClr="FFFFFF"/>
                </a:solidFill>
                <a:effectLst/>
                <a:uLnTx/>
                <a:uFillTx/>
                <a:latin typeface="+mn-ea"/>
                <a:cs typeface="阿里巴巴普惠体 R" panose="00020600040101010101" pitchFamily="18" charset="-122"/>
                <a:sym typeface="Cambria" panose="02040503050406030204" pitchFamily="18" charset="0"/>
              </a:rPr>
              <a:t>成本投入</a:t>
            </a:r>
            <a:endParaRPr kumimoji="0" lang="zh-CN" altLang="en-US" b="0" i="0" u="none" strike="noStrike" kern="0" cap="none" spc="0" normalizeH="0" baseline="0" noProof="0" dirty="0">
              <a:ln>
                <a:noFill/>
              </a:ln>
              <a:solidFill>
                <a:sysClr val="window" lastClr="FFFFFF"/>
              </a:solidFill>
              <a:effectLst/>
              <a:uLnTx/>
              <a:uFillTx/>
              <a:latin typeface="+mn-ea"/>
              <a:cs typeface="阿里巴巴普惠体 R" panose="00020600040101010101" pitchFamily="18" charset="-122"/>
              <a:sym typeface="Cambria" panose="02040503050406030204" pitchFamily="18" charset="0"/>
            </a:endParaRPr>
          </a:p>
        </p:txBody>
      </p:sp>
      <p:sp>
        <p:nvSpPr>
          <p:cNvPr id="46" name="Oval 19"/>
          <p:cNvSpPr>
            <a:spLocks noChangeArrowheads="1"/>
          </p:cNvSpPr>
          <p:nvPr/>
        </p:nvSpPr>
        <p:spPr bwMode="auto">
          <a:xfrm>
            <a:off x="2964789" y="4115607"/>
            <a:ext cx="970379" cy="974918"/>
          </a:xfrm>
          <a:prstGeom prst="ellipse">
            <a:avLst/>
          </a:prstGeom>
          <a:solidFill>
            <a:schemeClr val="accent2"/>
          </a:solidFill>
          <a:ln w="9525">
            <a:noFill/>
            <a:round/>
          </a:ln>
          <a:effectLst/>
        </p:spPr>
        <p:txBody>
          <a:bodyPr lIns="89456" tIns="44728" rIns="89456" bIns="4472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b="0" i="0" u="none" strike="noStrike" kern="0" cap="none" spc="0" normalizeH="0" baseline="0" noProof="0" dirty="0">
                <a:ln>
                  <a:noFill/>
                </a:ln>
                <a:solidFill>
                  <a:sysClr val="window" lastClr="FFFFFF"/>
                </a:solidFill>
                <a:effectLst/>
                <a:uLnTx/>
                <a:uFillTx/>
                <a:latin typeface="+mn-ea"/>
                <a:cs typeface="阿里巴巴普惠体 R" panose="00020600040101010101" pitchFamily="18" charset="-122"/>
                <a:sym typeface="Cambria" panose="02040503050406030204" pitchFamily="18" charset="0"/>
              </a:rPr>
              <a:t>数据迁移</a:t>
            </a:r>
            <a:endParaRPr kumimoji="0" lang="zh-CN" altLang="en-US" b="0" i="0" u="none" strike="noStrike" kern="0" cap="none" spc="0" normalizeH="0" baseline="0" noProof="0" dirty="0">
              <a:ln>
                <a:noFill/>
              </a:ln>
              <a:solidFill>
                <a:sysClr val="window" lastClr="FFFFFF"/>
              </a:solidFill>
              <a:effectLst/>
              <a:uLnTx/>
              <a:uFillTx/>
              <a:latin typeface="+mn-ea"/>
              <a:cs typeface="阿里巴巴普惠体 R" panose="00020600040101010101" pitchFamily="18" charset="-122"/>
              <a:sym typeface="Cambria" panose="02040503050406030204" pitchFamily="18" charset="0"/>
            </a:endParaRPr>
          </a:p>
        </p:txBody>
      </p:sp>
      <p:sp>
        <p:nvSpPr>
          <p:cNvPr id="55" name="矩形 54"/>
          <p:cNvSpPr/>
          <p:nvPr>
            <p:custDataLst>
              <p:tags r:id="rId1"/>
            </p:custDataLst>
          </p:nvPr>
        </p:nvSpPr>
        <p:spPr>
          <a:xfrm>
            <a:off x="709658" y="1707716"/>
            <a:ext cx="2240944" cy="981613"/>
          </a:xfrm>
          <a:prstGeom prst="rect">
            <a:avLst/>
          </a:prstGeom>
        </p:spPr>
        <p:txBody>
          <a:bodyPr wrap="square" anchor="b" anchorCtr="0">
            <a:normAutofit fontScale="25000" lnSpcReduction="20000"/>
          </a:bodyPr>
          <a:lstStyle/>
          <a:p>
            <a:pPr marL="457200" indent="-457200">
              <a:lnSpc>
                <a:spcPct val="170000"/>
              </a:lnSpc>
              <a:buFont typeface="Arial" panose="020B0604020202020204" pitchFamily="34" charset="0"/>
              <a:buChar char="•"/>
            </a:pPr>
            <a:r>
              <a:rPr lang="zh-CN" altLang="en-US" sz="7200" b="1" spc="150" dirty="0">
                <a:solidFill>
                  <a:schemeClr val="accent2"/>
                </a:solidFill>
                <a:latin typeface="+mn-ea"/>
                <a:sym typeface="Arial" panose="020B0604020202020204" pitchFamily="34" charset="0"/>
              </a:rPr>
              <a:t>生态</a:t>
            </a:r>
            <a:endParaRPr lang="zh-CN" altLang="en-US" sz="7200" b="1" spc="150" dirty="0">
              <a:solidFill>
                <a:schemeClr val="accent2"/>
              </a:solidFill>
              <a:latin typeface="+mn-ea"/>
              <a:sym typeface="Arial" panose="020B0604020202020204" pitchFamily="34" charset="0"/>
            </a:endParaRPr>
          </a:p>
          <a:p>
            <a:pPr>
              <a:lnSpc>
                <a:spcPct val="170000"/>
              </a:lnSpc>
            </a:pPr>
            <a:r>
              <a:rPr lang="zh-CN" altLang="en-US" sz="4800" b="1" spc="150" dirty="0">
                <a:solidFill>
                  <a:sysClr val="windowText" lastClr="000000">
                    <a:lumMod val="50000"/>
                  </a:sysClr>
                </a:solidFill>
                <a:latin typeface="+mn-ea"/>
                <a:sym typeface="Arial" panose="020B0604020202020204" pitchFamily="34" charset="0"/>
              </a:rPr>
              <a:t>（自主可控，业务场景，生态，系统规模，产品路线）</a:t>
            </a:r>
            <a:endParaRPr lang="zh-CN" altLang="en-US" sz="4800" b="1" spc="150" dirty="0">
              <a:solidFill>
                <a:sysClr val="windowText" lastClr="000000">
                  <a:lumMod val="50000"/>
                </a:sysClr>
              </a:solidFill>
              <a:latin typeface="+mn-ea"/>
              <a:sym typeface="Arial" panose="020B0604020202020204" pitchFamily="34" charset="0"/>
            </a:endParaRPr>
          </a:p>
        </p:txBody>
      </p:sp>
      <p:sp>
        <p:nvSpPr>
          <p:cNvPr id="57" name="矩形 56"/>
          <p:cNvSpPr/>
          <p:nvPr>
            <p:custDataLst>
              <p:tags r:id="rId2"/>
            </p:custDataLst>
          </p:nvPr>
        </p:nvSpPr>
        <p:spPr>
          <a:xfrm>
            <a:off x="659159" y="3267561"/>
            <a:ext cx="1943151" cy="614720"/>
          </a:xfrm>
          <a:prstGeom prst="rect">
            <a:avLst/>
          </a:prstGeom>
        </p:spPr>
        <p:txBody>
          <a:bodyPr wrap="square" anchor="ctr" anchorCtr="0">
            <a:normAutofit fontScale="25000" lnSpcReduction="20000"/>
          </a:bodyPr>
          <a:lstStyle/>
          <a:p>
            <a:pPr marL="342900" indent="-342900">
              <a:lnSpc>
                <a:spcPct val="170000"/>
              </a:lnSpc>
              <a:buFont typeface="Arial" panose="020B0604020202020204" pitchFamily="34" charset="0"/>
              <a:buChar char="•"/>
            </a:pPr>
            <a:r>
              <a:rPr lang="zh-CN" altLang="en-US" sz="7200" b="1" spc="150" dirty="0">
                <a:solidFill>
                  <a:schemeClr val="accent2"/>
                </a:solidFill>
                <a:latin typeface="+mn-ea"/>
                <a:sym typeface="Arial" panose="020B0604020202020204" pitchFamily="34" charset="0"/>
              </a:rPr>
              <a:t>成本投入</a:t>
            </a:r>
            <a:endParaRPr lang="zh-CN" altLang="en-US" sz="3335" b="1" spc="150" dirty="0">
              <a:solidFill>
                <a:schemeClr val="accent2"/>
              </a:solidFill>
              <a:latin typeface="+mn-ea"/>
              <a:sym typeface="Arial" panose="020B0604020202020204" pitchFamily="34" charset="0"/>
            </a:endParaRPr>
          </a:p>
          <a:p>
            <a:pPr indent="0">
              <a:lnSpc>
                <a:spcPct val="170000"/>
              </a:lnSpc>
              <a:buFont typeface="Arial" panose="020B0604020202020204" pitchFamily="34" charset="0"/>
              <a:buNone/>
            </a:pPr>
            <a:r>
              <a:rPr lang="zh-CN" altLang="en-US" sz="4800" b="1" spc="150" dirty="0">
                <a:solidFill>
                  <a:schemeClr val="tx1"/>
                </a:solidFill>
                <a:latin typeface="+mn-ea"/>
                <a:sym typeface="Arial" panose="020B0604020202020204" pitchFamily="34" charset="0"/>
              </a:rPr>
              <a:t>（学习与人力成本，软硬件成本）</a:t>
            </a:r>
            <a:endParaRPr lang="zh-CN" altLang="en-US" sz="4800" b="1" spc="150" dirty="0">
              <a:solidFill>
                <a:schemeClr val="tx1"/>
              </a:solidFill>
              <a:latin typeface="+mn-ea"/>
              <a:sym typeface="Arial" panose="020B0604020202020204" pitchFamily="34" charset="0"/>
            </a:endParaRPr>
          </a:p>
        </p:txBody>
      </p:sp>
      <p:sp>
        <p:nvSpPr>
          <p:cNvPr id="58" name="矩形 57"/>
          <p:cNvSpPr/>
          <p:nvPr>
            <p:custDataLst>
              <p:tags r:id="rId3"/>
            </p:custDataLst>
          </p:nvPr>
        </p:nvSpPr>
        <p:spPr>
          <a:xfrm>
            <a:off x="682034" y="4494051"/>
            <a:ext cx="2200601" cy="614680"/>
          </a:xfrm>
          <a:prstGeom prst="rect">
            <a:avLst/>
          </a:prstGeom>
        </p:spPr>
        <p:txBody>
          <a:bodyPr wrap="square" anchor="ctr" anchorCtr="0">
            <a:normAutofit fontScale="25000" lnSpcReduction="20000"/>
          </a:bodyPr>
          <a:lstStyle/>
          <a:p>
            <a:pPr marL="457200" indent="-457200">
              <a:lnSpc>
                <a:spcPct val="170000"/>
              </a:lnSpc>
              <a:buClrTx/>
              <a:buSzTx/>
              <a:buFont typeface="Arial" panose="020B0604020202020204" pitchFamily="34" charset="0"/>
              <a:buChar char="•"/>
            </a:pPr>
            <a:r>
              <a:rPr lang="zh-CN" altLang="en-US" sz="7200" b="1" spc="150" dirty="0">
                <a:solidFill>
                  <a:schemeClr val="accent2"/>
                </a:solidFill>
                <a:latin typeface="+mn-ea"/>
                <a:sym typeface="Arial" panose="020B0604020202020204" pitchFamily="34" charset="0"/>
              </a:rPr>
              <a:t>数据迁移</a:t>
            </a:r>
            <a:endParaRPr lang="zh-CN" altLang="en-US" sz="7200" b="1" spc="150" dirty="0">
              <a:solidFill>
                <a:schemeClr val="accent2"/>
              </a:solidFill>
              <a:latin typeface="+mn-ea"/>
              <a:sym typeface="Arial" panose="020B0604020202020204" pitchFamily="34" charset="0"/>
            </a:endParaRPr>
          </a:p>
          <a:p>
            <a:pPr>
              <a:lnSpc>
                <a:spcPct val="170000"/>
              </a:lnSpc>
            </a:pPr>
            <a:r>
              <a:rPr lang="zh-CN" altLang="en-US" sz="4800" b="1" spc="150" dirty="0">
                <a:solidFill>
                  <a:sysClr val="windowText" lastClr="000000">
                    <a:lumMod val="50000"/>
                  </a:sysClr>
                </a:solidFill>
                <a:latin typeface="+mn-ea"/>
                <a:sym typeface="Arial" panose="020B0604020202020204" pitchFamily="34" charset="0"/>
              </a:rPr>
              <a:t>（异构迁移，验证，评估）</a:t>
            </a:r>
            <a:endParaRPr lang="zh-CN" altLang="en-US" sz="4800" b="1" spc="150" dirty="0">
              <a:solidFill>
                <a:sysClr val="windowText" lastClr="000000">
                  <a:lumMod val="50000"/>
                </a:sysClr>
              </a:solidFill>
              <a:latin typeface="+mn-ea"/>
              <a:sym typeface="Arial" panose="020B0604020202020204" pitchFamily="34" charset="0"/>
            </a:endParaRPr>
          </a:p>
        </p:txBody>
      </p:sp>
      <p:sp>
        <p:nvSpPr>
          <p:cNvPr id="59" name="矩形 58"/>
          <p:cNvSpPr/>
          <p:nvPr>
            <p:custDataLst>
              <p:tags r:id="rId4"/>
            </p:custDataLst>
          </p:nvPr>
        </p:nvSpPr>
        <p:spPr>
          <a:xfrm>
            <a:off x="9035091" y="1872983"/>
            <a:ext cx="2616445" cy="614720"/>
          </a:xfrm>
          <a:prstGeom prst="rect">
            <a:avLst/>
          </a:prstGeom>
        </p:spPr>
        <p:txBody>
          <a:bodyPr wrap="square" anchor="ctr" anchorCtr="0">
            <a:normAutofit fontScale="25000" lnSpcReduction="20000"/>
          </a:bodyPr>
          <a:lstStyle/>
          <a:p>
            <a:pPr marL="342900" indent="-342900">
              <a:lnSpc>
                <a:spcPct val="170000"/>
              </a:lnSpc>
              <a:buFont typeface="Arial" panose="020B0604020202020204" pitchFamily="34" charset="0"/>
              <a:buChar char="•"/>
            </a:pPr>
            <a:r>
              <a:rPr lang="zh-CN" altLang="en-US" sz="7200" b="1" spc="150" dirty="0">
                <a:solidFill>
                  <a:schemeClr val="accent2"/>
                </a:solidFill>
                <a:latin typeface="+mn-ea"/>
                <a:sym typeface="Arial" panose="020B0604020202020204" pitchFamily="34" charset="0"/>
              </a:rPr>
              <a:t>部署架构选型</a:t>
            </a:r>
            <a:endParaRPr lang="zh-CN" altLang="en-US" sz="3200" b="1" spc="150" dirty="0">
              <a:solidFill>
                <a:schemeClr val="accent2"/>
              </a:solidFill>
              <a:latin typeface="+mn-ea"/>
              <a:sym typeface="Arial" panose="020B0604020202020204" pitchFamily="34" charset="0"/>
            </a:endParaRPr>
          </a:p>
          <a:p>
            <a:pPr indent="0">
              <a:lnSpc>
                <a:spcPct val="170000"/>
              </a:lnSpc>
              <a:buFont typeface="Arial" panose="020B0604020202020204" pitchFamily="34" charset="0"/>
              <a:buNone/>
            </a:pPr>
            <a:r>
              <a:rPr lang="zh-CN" altLang="en-US" sz="4800" b="1" spc="150" dirty="0">
                <a:solidFill>
                  <a:sysClr val="windowText" lastClr="000000">
                    <a:lumMod val="50000"/>
                  </a:sysClr>
                </a:solidFill>
                <a:latin typeface="+mn-ea"/>
                <a:sym typeface="Arial" panose="020B0604020202020204" pitchFamily="34" charset="0"/>
              </a:rPr>
              <a:t>（业务，副本数，容灾，性能）</a:t>
            </a:r>
            <a:endParaRPr lang="zh-CN" altLang="en-US" sz="4800" b="1" spc="150" dirty="0">
              <a:solidFill>
                <a:sysClr val="windowText" lastClr="000000">
                  <a:lumMod val="50000"/>
                </a:sysClr>
              </a:solidFill>
              <a:latin typeface="+mn-ea"/>
              <a:sym typeface="Arial" panose="020B0604020202020204" pitchFamily="34" charset="0"/>
            </a:endParaRPr>
          </a:p>
        </p:txBody>
      </p:sp>
      <p:sp>
        <p:nvSpPr>
          <p:cNvPr id="60" name="矩形 59"/>
          <p:cNvSpPr/>
          <p:nvPr>
            <p:custDataLst>
              <p:tags r:id="rId5"/>
            </p:custDataLst>
          </p:nvPr>
        </p:nvSpPr>
        <p:spPr>
          <a:xfrm>
            <a:off x="9070746" y="3109674"/>
            <a:ext cx="3209001" cy="614680"/>
          </a:xfrm>
          <a:prstGeom prst="rect">
            <a:avLst/>
          </a:prstGeom>
        </p:spPr>
        <p:txBody>
          <a:bodyPr wrap="square" anchor="ctr" anchorCtr="0">
            <a:normAutofit fontScale="25000" lnSpcReduction="20000"/>
          </a:bodyPr>
          <a:lstStyle/>
          <a:p>
            <a:pPr marL="285750" indent="-285750">
              <a:lnSpc>
                <a:spcPct val="170000"/>
              </a:lnSpc>
              <a:buFont typeface="Arial" panose="020B0604020202020204" pitchFamily="34" charset="0"/>
              <a:buChar char="•"/>
            </a:pPr>
            <a:r>
              <a:rPr lang="zh-CN" altLang="en-US" sz="7200" b="1" spc="150" dirty="0">
                <a:solidFill>
                  <a:schemeClr val="accent2"/>
                </a:solidFill>
                <a:latin typeface="+mn-ea"/>
                <a:sym typeface="Arial" panose="020B0604020202020204" pitchFamily="34" charset="0"/>
              </a:rPr>
              <a:t>兼容成熟度</a:t>
            </a:r>
            <a:endParaRPr lang="zh-CN" altLang="en-US" sz="7200" b="1" spc="150" dirty="0">
              <a:solidFill>
                <a:schemeClr val="accent2"/>
              </a:solidFill>
              <a:latin typeface="+mn-ea"/>
              <a:sym typeface="Arial" panose="020B0604020202020204" pitchFamily="34" charset="0"/>
            </a:endParaRPr>
          </a:p>
          <a:p>
            <a:pPr indent="0">
              <a:lnSpc>
                <a:spcPct val="170000"/>
              </a:lnSpc>
              <a:buFont typeface="Arial" panose="020B0604020202020204" pitchFamily="34" charset="0"/>
              <a:buNone/>
            </a:pPr>
            <a:r>
              <a:rPr lang="zh-CN" altLang="en-US" sz="4800" b="1" spc="150" dirty="0">
                <a:solidFill>
                  <a:schemeClr val="tx1"/>
                </a:solidFill>
                <a:latin typeface="+mn-ea"/>
                <a:sym typeface="Arial" panose="020B0604020202020204" pitchFamily="34" charset="0"/>
              </a:rPr>
              <a:t>（</a:t>
            </a:r>
            <a:r>
              <a:rPr lang="en-US" altLang="zh-CN" sz="4800" b="1" spc="150" dirty="0">
                <a:solidFill>
                  <a:schemeClr val="tx1"/>
                </a:solidFill>
                <a:latin typeface="+mn-ea"/>
                <a:sym typeface="Arial" panose="020B0604020202020204" pitchFamily="34" charset="0"/>
              </a:rPr>
              <a:t>Oracle/MySQL</a:t>
            </a:r>
            <a:r>
              <a:rPr lang="zh-CN" altLang="en-US" sz="4800" b="1" spc="150" dirty="0">
                <a:solidFill>
                  <a:schemeClr val="tx1"/>
                </a:solidFill>
                <a:latin typeface="+mn-ea"/>
                <a:sym typeface="Arial" panose="020B0604020202020204" pitchFamily="34" charset="0"/>
              </a:rPr>
              <a:t>，开发，运维，迁移）</a:t>
            </a:r>
            <a:endParaRPr lang="zh-CN" altLang="en-US" sz="4800" b="1" spc="150" dirty="0">
              <a:solidFill>
                <a:schemeClr val="tx1"/>
              </a:solidFill>
              <a:latin typeface="+mn-ea"/>
              <a:sym typeface="Arial" panose="020B0604020202020204" pitchFamily="34" charset="0"/>
            </a:endParaRPr>
          </a:p>
        </p:txBody>
      </p:sp>
      <p:sp>
        <p:nvSpPr>
          <p:cNvPr id="61" name="矩形 60"/>
          <p:cNvSpPr/>
          <p:nvPr>
            <p:custDataLst>
              <p:tags r:id="rId6"/>
            </p:custDataLst>
          </p:nvPr>
        </p:nvSpPr>
        <p:spPr>
          <a:xfrm>
            <a:off x="8852650" y="4272648"/>
            <a:ext cx="2981325" cy="614680"/>
          </a:xfrm>
          <a:prstGeom prst="rect">
            <a:avLst/>
          </a:prstGeom>
        </p:spPr>
        <p:txBody>
          <a:bodyPr wrap="square" anchor="ctr" anchorCtr="0">
            <a:normAutofit fontScale="25000" lnSpcReduction="20000"/>
          </a:bodyPr>
          <a:lstStyle/>
          <a:p>
            <a:pPr marL="285750" indent="-285750">
              <a:lnSpc>
                <a:spcPct val="170000"/>
              </a:lnSpc>
              <a:buFont typeface="Arial" panose="020B0604020202020204" pitchFamily="34" charset="0"/>
              <a:buChar char="•"/>
            </a:pPr>
            <a:r>
              <a:rPr lang="zh-CN" altLang="en-US" sz="7200" b="1" spc="150" dirty="0">
                <a:solidFill>
                  <a:schemeClr val="accent2"/>
                </a:solidFill>
                <a:latin typeface="+mn-ea"/>
                <a:sym typeface="Arial" panose="020B0604020202020204" pitchFamily="34" charset="0"/>
              </a:rPr>
              <a:t>性能</a:t>
            </a:r>
            <a:endParaRPr lang="zh-CN" altLang="en-US" sz="7200" b="1" spc="150" dirty="0">
              <a:solidFill>
                <a:schemeClr val="accent2"/>
              </a:solidFill>
              <a:latin typeface="+mn-ea"/>
              <a:sym typeface="Arial" panose="020B0604020202020204" pitchFamily="34" charset="0"/>
            </a:endParaRPr>
          </a:p>
          <a:p>
            <a:pPr>
              <a:lnSpc>
                <a:spcPct val="170000"/>
              </a:lnSpc>
            </a:pPr>
            <a:r>
              <a:rPr lang="zh-CN" altLang="en-US" sz="4800" b="1" spc="150" dirty="0">
                <a:solidFill>
                  <a:sysClr val="windowText" lastClr="000000">
                    <a:lumMod val="50000"/>
                  </a:sysClr>
                </a:solidFill>
                <a:latin typeface="+mn-ea"/>
                <a:sym typeface="Arial" panose="020B0604020202020204" pitchFamily="34" charset="0"/>
              </a:rPr>
              <a:t>（业务模式下复杂SQL，并发能力）</a:t>
            </a:r>
            <a:endParaRPr lang="zh-CN" altLang="en-US" sz="3335" b="1" spc="150" dirty="0">
              <a:solidFill>
                <a:schemeClr val="tx1"/>
              </a:solidFill>
              <a:latin typeface="+mn-ea"/>
              <a:sym typeface="Arial" panose="020B0604020202020204" pitchFamily="34" charset="0"/>
            </a:endParaRPr>
          </a:p>
        </p:txBody>
      </p:sp>
      <p:sp>
        <p:nvSpPr>
          <p:cNvPr id="62" name="标题 9"/>
          <p:cNvSpPr>
            <a:spLocks noGrp="1"/>
          </p:cNvSpPr>
          <p:nvPr>
            <p:ph type="title"/>
          </p:nvPr>
        </p:nvSpPr>
        <p:spPr>
          <a:xfrm>
            <a:off x="530225" y="306070"/>
            <a:ext cx="10515600" cy="800100"/>
          </a:xfrm>
        </p:spPr>
        <p:txBody>
          <a:bodyPr/>
          <a:lstStyle/>
          <a:p>
            <a:r>
              <a:rPr lang="zh-CN" altLang="en-US" sz="3200" b="1" dirty="0">
                <a:solidFill>
                  <a:schemeClr val="accent2"/>
                </a:solidFill>
              </a:rPr>
              <a:t>国产数据库选型之路</a:t>
            </a:r>
            <a:endParaRPr lang="en-US" altLang="zh-CN" sz="3200" b="1"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custDataLst>
              <p:tags r:id="rId1"/>
            </p:custDataLst>
          </p:nvPr>
        </p:nvSpPr>
        <p:spPr bwMode="auto">
          <a:xfrm>
            <a:off x="281906" y="2555776"/>
            <a:ext cx="1840583" cy="30060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295">
              <a:defRPr/>
            </a:pPr>
            <a:endParaRPr lang="zh-CN" altLang="en-US" sz="1600" b="1" noProof="1">
              <a:solidFill>
                <a:srgbClr val="FFFFFF"/>
              </a:solidFill>
              <a:latin typeface="宋体" panose="02010600030101010101" pitchFamily="2" charset="-122"/>
              <a:ea typeface="宋体" panose="02010600030101010101" pitchFamily="2" charset="-122"/>
            </a:endParaRPr>
          </a:p>
        </p:txBody>
      </p:sp>
      <p:sp>
        <p:nvSpPr>
          <p:cNvPr id="86" name="矩形 85"/>
          <p:cNvSpPr/>
          <p:nvPr>
            <p:custDataLst>
              <p:tags r:id="rId2"/>
            </p:custDataLst>
          </p:nvPr>
        </p:nvSpPr>
        <p:spPr bwMode="auto">
          <a:xfrm>
            <a:off x="2224585" y="2564966"/>
            <a:ext cx="2300220" cy="30060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295">
              <a:defRPr/>
            </a:pPr>
            <a:endParaRPr lang="zh-CN" altLang="en-US" sz="1600" b="1" noProof="1">
              <a:solidFill>
                <a:srgbClr val="FFFFFF"/>
              </a:solidFill>
              <a:latin typeface="宋体" panose="02010600030101010101" pitchFamily="2" charset="-122"/>
              <a:ea typeface="宋体" panose="02010600030101010101" pitchFamily="2" charset="-122"/>
            </a:endParaRPr>
          </a:p>
        </p:txBody>
      </p:sp>
      <p:sp>
        <p:nvSpPr>
          <p:cNvPr id="87" name="矩形 86"/>
          <p:cNvSpPr/>
          <p:nvPr>
            <p:custDataLst>
              <p:tags r:id="rId3"/>
            </p:custDataLst>
          </p:nvPr>
        </p:nvSpPr>
        <p:spPr bwMode="auto">
          <a:xfrm>
            <a:off x="4626731" y="2570147"/>
            <a:ext cx="1698074" cy="30060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295">
              <a:defRPr/>
            </a:pPr>
            <a:endParaRPr lang="zh-CN" altLang="en-US" sz="1600" b="1" noProof="1">
              <a:solidFill>
                <a:srgbClr val="FFFFFF"/>
              </a:solidFill>
              <a:latin typeface="宋体" panose="02010600030101010101" pitchFamily="2" charset="-122"/>
              <a:ea typeface="宋体" panose="02010600030101010101" pitchFamily="2" charset="-122"/>
            </a:endParaRPr>
          </a:p>
        </p:txBody>
      </p:sp>
      <p:sp>
        <p:nvSpPr>
          <p:cNvPr id="88" name="矩形 87"/>
          <p:cNvSpPr/>
          <p:nvPr>
            <p:custDataLst>
              <p:tags r:id="rId4"/>
            </p:custDataLst>
          </p:nvPr>
        </p:nvSpPr>
        <p:spPr bwMode="auto">
          <a:xfrm>
            <a:off x="6495311" y="2570147"/>
            <a:ext cx="1698074" cy="30060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295">
              <a:defRPr/>
            </a:pPr>
            <a:endParaRPr lang="zh-CN" altLang="en-US" sz="1600" b="1" noProof="1">
              <a:solidFill>
                <a:srgbClr val="FFFFFF"/>
              </a:solidFill>
              <a:latin typeface="宋体" panose="02010600030101010101" pitchFamily="2" charset="-122"/>
              <a:ea typeface="宋体" panose="02010600030101010101" pitchFamily="2" charset="-122"/>
            </a:endParaRPr>
          </a:p>
        </p:txBody>
      </p:sp>
      <p:sp>
        <p:nvSpPr>
          <p:cNvPr id="89" name="矩形 88"/>
          <p:cNvSpPr/>
          <p:nvPr>
            <p:custDataLst>
              <p:tags r:id="rId5"/>
            </p:custDataLst>
          </p:nvPr>
        </p:nvSpPr>
        <p:spPr bwMode="auto">
          <a:xfrm>
            <a:off x="8399987" y="2570147"/>
            <a:ext cx="1816568" cy="30060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295">
              <a:defRPr/>
            </a:pPr>
            <a:endParaRPr lang="zh-CN" altLang="en-US" sz="1600" b="1" noProof="1">
              <a:solidFill>
                <a:srgbClr val="FFFFFF"/>
              </a:solidFill>
              <a:latin typeface="宋体" panose="02010600030101010101" pitchFamily="2" charset="-122"/>
              <a:ea typeface="宋体" panose="02010600030101010101" pitchFamily="2" charset="-122"/>
            </a:endParaRPr>
          </a:p>
        </p:txBody>
      </p:sp>
      <p:sp>
        <p:nvSpPr>
          <p:cNvPr id="90" name="矩形 89"/>
          <p:cNvSpPr/>
          <p:nvPr>
            <p:custDataLst>
              <p:tags r:id="rId6"/>
            </p:custDataLst>
          </p:nvPr>
        </p:nvSpPr>
        <p:spPr bwMode="auto">
          <a:xfrm>
            <a:off x="10423157" y="2570147"/>
            <a:ext cx="1579580" cy="30060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7295">
              <a:defRPr/>
            </a:pPr>
            <a:endParaRPr lang="zh-CN" altLang="en-US" sz="1600" b="1" noProof="1">
              <a:solidFill>
                <a:srgbClr val="FFFFFF"/>
              </a:solidFill>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a:xfrm>
            <a:off x="175895" y="318135"/>
            <a:ext cx="8759825" cy="541020"/>
          </a:xfrm>
        </p:spPr>
        <p:txBody>
          <a:bodyPr/>
          <a:lstStyle/>
          <a:p>
            <a:r>
              <a:rPr lang="zh-CN" altLang="en-US" sz="3200" b="1" dirty="0">
                <a:solidFill>
                  <a:schemeClr val="accent2"/>
                </a:solidFill>
                <a:sym typeface="微软雅黑" panose="020B0503020204020204" charset="-122"/>
              </a:rPr>
              <a:t>国产数据库选型考量因素</a:t>
            </a:r>
            <a:endParaRPr lang="zh-CN" altLang="en-US" sz="3200" b="1" dirty="0">
              <a:solidFill>
                <a:schemeClr val="accent2"/>
              </a:solidFill>
              <a:sym typeface="微软雅黑" panose="020B0503020204020204" charset="-122"/>
            </a:endParaRPr>
          </a:p>
        </p:txBody>
      </p:sp>
      <p:sp>
        <p:nvSpPr>
          <p:cNvPr id="4" name="文本框 3"/>
          <p:cNvSpPr txBox="1"/>
          <p:nvPr/>
        </p:nvSpPr>
        <p:spPr>
          <a:xfrm>
            <a:off x="199390" y="1050925"/>
            <a:ext cx="11421996" cy="1077218"/>
          </a:xfrm>
          <a:prstGeom prst="rect">
            <a:avLst/>
          </a:prstGeom>
          <a:noFill/>
        </p:spPr>
        <p:txBody>
          <a:bodyPr wrap="square" rtlCol="0">
            <a:spAutoFit/>
          </a:bodyPr>
          <a:lstStyle/>
          <a:p>
            <a:r>
              <a:rPr lang="zh-CN" altLang="en-US" sz="1600" b="1" dirty="0">
                <a:solidFill>
                  <a:schemeClr val="accent2"/>
                </a:solidFill>
                <a:latin typeface="+mn-ea"/>
                <a:sym typeface="+mn-ea"/>
              </a:rPr>
              <a:t>软硬件生态，</a:t>
            </a:r>
            <a:r>
              <a:rPr lang="zh-CN" altLang="en-US" sz="1600" b="1" dirty="0">
                <a:latin typeface="+mn-ea"/>
                <a:sym typeface="+mn-ea"/>
              </a:rPr>
              <a:t>决定了数据库推广难度和可持续发展性；</a:t>
            </a:r>
            <a:r>
              <a:rPr lang="zh-CN" altLang="en-US" sz="1600" b="1" dirty="0">
                <a:solidFill>
                  <a:schemeClr val="accent2"/>
                </a:solidFill>
                <a:latin typeface="+mn-ea"/>
                <a:sym typeface="+mn-ea"/>
              </a:rPr>
              <a:t>兼容性</a:t>
            </a:r>
            <a:r>
              <a:rPr lang="zh-CN" altLang="en-US" sz="1600" b="1" dirty="0">
                <a:solidFill>
                  <a:srgbClr val="FF0000"/>
                </a:solidFill>
                <a:latin typeface="+mn-ea"/>
                <a:sym typeface="+mn-ea"/>
              </a:rPr>
              <a:t>，</a:t>
            </a:r>
            <a:r>
              <a:rPr lang="zh-CN" altLang="en-US" sz="1600" b="1" dirty="0">
                <a:latin typeface="+mn-ea"/>
                <a:sym typeface="+mn-ea"/>
              </a:rPr>
              <a:t>直接影响应用改造代价；</a:t>
            </a:r>
            <a:r>
              <a:rPr lang="zh-CN" altLang="en-US" sz="1600" b="1" dirty="0">
                <a:solidFill>
                  <a:schemeClr val="accent2"/>
                </a:solidFill>
                <a:latin typeface="+mn-ea"/>
                <a:sym typeface="+mn-ea"/>
              </a:rPr>
              <a:t>部署架构</a:t>
            </a:r>
            <a:r>
              <a:rPr lang="zh-CN" altLang="en-US" sz="1600" b="1" dirty="0">
                <a:solidFill>
                  <a:srgbClr val="FF0000"/>
                </a:solidFill>
                <a:latin typeface="+mn-ea"/>
                <a:sym typeface="+mn-ea"/>
              </a:rPr>
              <a:t>，</a:t>
            </a:r>
            <a:r>
              <a:rPr lang="zh-CN" altLang="en-US" sz="1600" b="1" dirty="0">
                <a:latin typeface="+mn-ea"/>
                <a:sym typeface="+mn-ea"/>
              </a:rPr>
              <a:t>决定日后投产架构与产品能力上限；</a:t>
            </a:r>
            <a:endParaRPr lang="zh-CN" altLang="en-US" sz="1600" b="1" dirty="0">
              <a:latin typeface="+mn-ea"/>
              <a:sym typeface="+mn-ea"/>
            </a:endParaRPr>
          </a:p>
          <a:p>
            <a:r>
              <a:rPr lang="zh-CN" altLang="en-US" sz="1600" b="1" dirty="0">
                <a:solidFill>
                  <a:schemeClr val="accent2"/>
                </a:solidFill>
                <a:latin typeface="+mn-ea"/>
                <a:sym typeface="+mn-ea"/>
              </a:rPr>
              <a:t>性能</a:t>
            </a:r>
            <a:r>
              <a:rPr lang="zh-CN" altLang="en-US" sz="1600" b="1" dirty="0">
                <a:solidFill>
                  <a:srgbClr val="FF0000"/>
                </a:solidFill>
                <a:latin typeface="+mn-ea"/>
                <a:sym typeface="+mn-ea"/>
              </a:rPr>
              <a:t>，</a:t>
            </a:r>
            <a:r>
              <a:rPr lang="zh-CN" altLang="en-US" sz="1600" b="1" dirty="0">
                <a:latin typeface="+mn-ea"/>
                <a:sym typeface="+mn-ea"/>
              </a:rPr>
              <a:t>决定了可支撑的应用规模，是否扛得住大型应用高峰期的压力。</a:t>
            </a:r>
            <a:r>
              <a:rPr lang="zh-CN" altLang="en-US" sz="1600" b="1" dirty="0">
                <a:solidFill>
                  <a:schemeClr val="accent2"/>
                </a:solidFill>
                <a:latin typeface="+mn-ea"/>
                <a:sym typeface="+mn-ea"/>
              </a:rPr>
              <a:t>数据迁移</a:t>
            </a:r>
            <a:r>
              <a:rPr lang="zh-CN" altLang="en-US" sz="1600" b="1" dirty="0">
                <a:latin typeface="+mn-ea"/>
                <a:sym typeface="+mn-ea"/>
              </a:rPr>
              <a:t>，决定了数据库替换可行性与割接的成败；</a:t>
            </a:r>
            <a:r>
              <a:rPr lang="zh-CN" altLang="en-US" sz="1600" b="1" dirty="0">
                <a:solidFill>
                  <a:schemeClr val="accent2"/>
                </a:solidFill>
                <a:latin typeface="+mn-ea"/>
                <a:sym typeface="+mn-ea"/>
              </a:rPr>
              <a:t>成本投入</a:t>
            </a:r>
            <a:r>
              <a:rPr lang="en-US" altLang="zh-CN" sz="1600" b="1" dirty="0">
                <a:latin typeface="+mn-ea"/>
                <a:sym typeface="+mn-ea"/>
              </a:rPr>
              <a:t>,</a:t>
            </a:r>
            <a:r>
              <a:rPr lang="zh-CN" altLang="en-US" sz="1600" b="1" dirty="0">
                <a:latin typeface="+mn-ea"/>
                <a:sym typeface="+mn-ea"/>
              </a:rPr>
              <a:t>决定了项目的战略与规划。</a:t>
            </a:r>
            <a:endParaRPr lang="zh-CN" altLang="en-US" sz="1600" dirty="0">
              <a:latin typeface="+mn-ea"/>
            </a:endParaRPr>
          </a:p>
        </p:txBody>
      </p:sp>
      <p:sp>
        <p:nvSpPr>
          <p:cNvPr id="6" name="文本框 7"/>
          <p:cNvSpPr txBox="1"/>
          <p:nvPr>
            <p:custDataLst>
              <p:tags r:id="rId7"/>
            </p:custDataLst>
          </p:nvPr>
        </p:nvSpPr>
        <p:spPr>
          <a:xfrm>
            <a:off x="2253625" y="2673752"/>
            <a:ext cx="2170388" cy="2938818"/>
          </a:xfrm>
          <a:prstGeom prst="rect">
            <a:avLst/>
          </a:prstGeom>
          <a:noFill/>
        </p:spPr>
        <p:txBody>
          <a:bodyPr wrap="square">
            <a:spAutoFit/>
          </a:bodyPr>
          <a:lstStyle/>
          <a:p>
            <a:pPr>
              <a:lnSpc>
                <a:spcPct val="120000"/>
              </a:lnSpc>
            </a:pPr>
            <a:r>
              <a:rPr lang="en-US" altLang="zh-CN" sz="1600" b="1" dirty="0">
                <a:solidFill>
                  <a:schemeClr val="accent2"/>
                </a:solidFill>
                <a:latin typeface="宋体" panose="02010600030101010101" pitchFamily="2" charset="-122"/>
                <a:ea typeface="宋体" panose="02010600030101010101" pitchFamily="2" charset="-122"/>
              </a:rPr>
              <a:t>2</a:t>
            </a:r>
            <a:r>
              <a:rPr lang="zh-CN" altLang="en-US" sz="1600" b="1" dirty="0">
                <a:solidFill>
                  <a:schemeClr val="accent2"/>
                </a:solidFill>
                <a:latin typeface="宋体" panose="02010600030101010101" pitchFamily="2" charset="-122"/>
                <a:ea typeface="宋体" panose="02010600030101010101" pitchFamily="2" charset="-122"/>
              </a:rPr>
              <a:t>、兼容性</a:t>
            </a:r>
            <a:endParaRPr lang="en-US" altLang="zh-CN" sz="1600" b="1" dirty="0">
              <a:solidFill>
                <a:schemeClr val="accent2"/>
              </a:solidFill>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rPr>
              <a:t>兼容各类开发软件工具，</a:t>
            </a:r>
            <a:r>
              <a:rPr lang="zh-CN" altLang="en-US" sz="1400" dirty="0">
                <a:latin typeface="宋体" panose="02010600030101010101" pitchFamily="2" charset="-122"/>
                <a:ea typeface="宋体" panose="02010600030101010101" pitchFamily="2" charset="-122"/>
                <a:sym typeface="+mn-ea"/>
              </a:rPr>
              <a:t>支持如：mybatis，hiberate等常见开发框架</a:t>
            </a:r>
            <a:endParaRPr lang="zh-CN" altLang="en-US" sz="1400" dirty="0">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sym typeface="+mn-ea"/>
              </a:rPr>
              <a:t>支持数据库访问的图形化访问工具</a:t>
            </a:r>
            <a:endParaRPr lang="zh-CN" altLang="en-US" sz="1400" dirty="0">
              <a:latin typeface="宋体" panose="02010600030101010101" pitchFamily="2" charset="-122"/>
              <a:ea typeface="宋体" panose="02010600030101010101" pitchFamily="2" charset="-122"/>
              <a:sym typeface="+mn-ea"/>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sym typeface="+mn-ea"/>
              </a:rPr>
              <a:t>兼容数据库接口协议，标准的</a:t>
            </a:r>
            <a:r>
              <a:rPr lang="en-US" altLang="zh-CN" sz="1400" dirty="0">
                <a:latin typeface="宋体" panose="02010600030101010101" pitchFamily="2" charset="-122"/>
                <a:ea typeface="宋体" panose="02010600030101010101" pitchFamily="2" charset="-122"/>
                <a:sym typeface="+mn-ea"/>
              </a:rPr>
              <a:t>SQL</a:t>
            </a:r>
            <a:r>
              <a:rPr lang="zh-CN" altLang="en-US" sz="1400" dirty="0">
                <a:latin typeface="宋体" panose="02010600030101010101" pitchFamily="2" charset="-122"/>
                <a:ea typeface="宋体" panose="02010600030101010101" pitchFamily="2" charset="-122"/>
                <a:sym typeface="+mn-ea"/>
              </a:rPr>
              <a:t>协议</a:t>
            </a:r>
            <a:endParaRPr lang="zh-CN" altLang="en-US" sz="1400" dirty="0">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sym typeface="+mn-ea"/>
              </a:rPr>
              <a:t>兼容数据库常见特性：过程，函数，触发器</a:t>
            </a:r>
            <a:endParaRPr lang="en-US" altLang="zh-CN" sz="1400" dirty="0">
              <a:latin typeface="宋体" panose="02010600030101010101" pitchFamily="2" charset="-122"/>
              <a:ea typeface="宋体" panose="02010600030101010101" pitchFamily="2" charset="-122"/>
            </a:endParaRPr>
          </a:p>
        </p:txBody>
      </p:sp>
      <p:sp>
        <p:nvSpPr>
          <p:cNvPr id="7" name="文本框 10"/>
          <p:cNvSpPr txBox="1"/>
          <p:nvPr>
            <p:custDataLst>
              <p:tags r:id="rId8"/>
            </p:custDataLst>
          </p:nvPr>
        </p:nvSpPr>
        <p:spPr>
          <a:xfrm>
            <a:off x="6545502" y="2673752"/>
            <a:ext cx="1539595" cy="1904689"/>
          </a:xfrm>
          <a:prstGeom prst="rect">
            <a:avLst/>
          </a:prstGeom>
          <a:noFill/>
        </p:spPr>
        <p:txBody>
          <a:bodyPr wrap="square">
            <a:spAutoFit/>
          </a:bodyPr>
          <a:lstStyle/>
          <a:p>
            <a:pPr>
              <a:lnSpc>
                <a:spcPct val="120000"/>
              </a:lnSpc>
            </a:pPr>
            <a:r>
              <a:rPr lang="en-US" altLang="zh-CN" sz="1600" b="1" dirty="0">
                <a:solidFill>
                  <a:schemeClr val="accent2"/>
                </a:solidFill>
                <a:latin typeface="宋体" panose="02010600030101010101" pitchFamily="2" charset="-122"/>
                <a:ea typeface="宋体" panose="02010600030101010101" pitchFamily="2" charset="-122"/>
              </a:rPr>
              <a:t>4</a:t>
            </a:r>
            <a:r>
              <a:rPr lang="zh-CN" altLang="en-US" sz="1600" b="1" dirty="0">
                <a:solidFill>
                  <a:schemeClr val="accent2"/>
                </a:solidFill>
                <a:latin typeface="宋体" panose="02010600030101010101" pitchFamily="2" charset="-122"/>
                <a:ea typeface="宋体" panose="02010600030101010101" pitchFamily="2" charset="-122"/>
              </a:rPr>
              <a:t>、性能</a:t>
            </a:r>
            <a:endParaRPr lang="en-US" altLang="zh-CN" sz="1600" b="1" dirty="0">
              <a:solidFill>
                <a:schemeClr val="accent2"/>
              </a:solidFill>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rPr>
              <a:t>集群并发能力，</a:t>
            </a:r>
            <a:r>
              <a:rPr lang="en-US" altLang="zh-CN" sz="1400" dirty="0">
                <a:latin typeface="宋体" panose="02010600030101010101" pitchFamily="2" charset="-122"/>
                <a:ea typeface="宋体" panose="02010600030101010101" pitchFamily="2" charset="-122"/>
              </a:rPr>
              <a:t>TPS</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QPS</a:t>
            </a:r>
            <a:endParaRPr lang="en-US" altLang="zh-CN" sz="1400" dirty="0">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rPr>
              <a:t>复杂</a:t>
            </a:r>
            <a:r>
              <a:rPr lang="en-US" altLang="zh-CN" sz="1400" dirty="0">
                <a:latin typeface="宋体" panose="02010600030101010101" pitchFamily="2" charset="-122"/>
                <a:ea typeface="宋体" panose="02010600030101010101" pitchFamily="2" charset="-122"/>
              </a:rPr>
              <a:t>SQL</a:t>
            </a:r>
            <a:r>
              <a:rPr lang="zh-CN" altLang="en-US" sz="1400" dirty="0">
                <a:latin typeface="宋体" panose="02010600030101010101" pitchFamily="2" charset="-122"/>
                <a:ea typeface="宋体" panose="02010600030101010101" pitchFamily="2" charset="-122"/>
              </a:rPr>
              <a:t>语句性能</a:t>
            </a:r>
            <a:endParaRPr lang="en-US" altLang="zh-CN" sz="1400" dirty="0">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rPr>
              <a:t>在业务场景下的性能表现</a:t>
            </a:r>
            <a:endParaRPr lang="zh-CN" altLang="en-US" sz="1400" dirty="0">
              <a:latin typeface="宋体" panose="02010600030101010101" pitchFamily="2" charset="-122"/>
              <a:ea typeface="宋体" panose="02010600030101010101" pitchFamily="2" charset="-122"/>
            </a:endParaRPr>
          </a:p>
        </p:txBody>
      </p:sp>
      <p:sp>
        <p:nvSpPr>
          <p:cNvPr id="8" name="文本框 11"/>
          <p:cNvSpPr txBox="1"/>
          <p:nvPr>
            <p:custDataLst>
              <p:tags r:id="rId9"/>
            </p:custDataLst>
          </p:nvPr>
        </p:nvSpPr>
        <p:spPr>
          <a:xfrm>
            <a:off x="4612304" y="2673752"/>
            <a:ext cx="1800000" cy="1904689"/>
          </a:xfrm>
          <a:prstGeom prst="rect">
            <a:avLst/>
          </a:prstGeom>
          <a:noFill/>
        </p:spPr>
        <p:txBody>
          <a:bodyPr wrap="square">
            <a:spAutoFit/>
          </a:bodyPr>
          <a:lstStyle/>
          <a:p>
            <a:pPr>
              <a:lnSpc>
                <a:spcPct val="120000"/>
              </a:lnSpc>
            </a:pPr>
            <a:r>
              <a:rPr lang="en-US" altLang="zh-CN" sz="1600" b="1" dirty="0">
                <a:solidFill>
                  <a:schemeClr val="accent2"/>
                </a:solidFill>
                <a:latin typeface="宋体" panose="02010600030101010101" pitchFamily="2" charset="-122"/>
                <a:ea typeface="宋体" panose="02010600030101010101" pitchFamily="2" charset="-122"/>
              </a:rPr>
              <a:t>3</a:t>
            </a:r>
            <a:r>
              <a:rPr lang="zh-CN" altLang="en-US" sz="1600" b="1" dirty="0">
                <a:solidFill>
                  <a:schemeClr val="accent2"/>
                </a:solidFill>
                <a:latin typeface="宋体" panose="02010600030101010101" pitchFamily="2" charset="-122"/>
                <a:ea typeface="宋体" panose="02010600030101010101" pitchFamily="2" charset="-122"/>
              </a:rPr>
              <a:t>、部署架构</a:t>
            </a:r>
            <a:endParaRPr lang="en-US" altLang="zh-CN" sz="1600" b="1" dirty="0">
              <a:solidFill>
                <a:schemeClr val="accent2"/>
              </a:solidFill>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rPr>
              <a:t>决定了集群高可用、故障处理</a:t>
            </a:r>
            <a:endParaRPr lang="zh-CN" altLang="en-US" sz="1400" dirty="0">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rPr>
              <a:t>决定了性能提升</a:t>
            </a:r>
            <a:endParaRPr lang="en-US" altLang="zh-CN" sz="1400" dirty="0">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rPr>
              <a:t>决定了灾备解决方案，</a:t>
            </a:r>
            <a:r>
              <a:rPr lang="en-US" altLang="zh-CN" sz="1400" dirty="0">
                <a:latin typeface="宋体" panose="02010600030101010101" pitchFamily="2" charset="-122"/>
                <a:ea typeface="宋体" panose="02010600030101010101" pitchFamily="2" charset="-122"/>
              </a:rPr>
              <a:t>RPO</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 RTO</a:t>
            </a:r>
            <a:endParaRPr lang="en-US" altLang="zh-CN" sz="1400" dirty="0">
              <a:latin typeface="宋体" panose="02010600030101010101" pitchFamily="2" charset="-122"/>
              <a:ea typeface="宋体" panose="02010600030101010101" pitchFamily="2" charset="-122"/>
            </a:endParaRPr>
          </a:p>
        </p:txBody>
      </p:sp>
      <p:sp>
        <p:nvSpPr>
          <p:cNvPr id="9" name="文本框 11"/>
          <p:cNvSpPr txBox="1"/>
          <p:nvPr>
            <p:custDataLst>
              <p:tags r:id="rId10"/>
            </p:custDataLst>
          </p:nvPr>
        </p:nvSpPr>
        <p:spPr>
          <a:xfrm>
            <a:off x="281907" y="2673752"/>
            <a:ext cx="1800000" cy="3228340"/>
          </a:xfrm>
          <a:prstGeom prst="rect">
            <a:avLst/>
          </a:prstGeom>
          <a:noFill/>
        </p:spPr>
        <p:txBody>
          <a:bodyPr wrap="square">
            <a:spAutoFit/>
          </a:bodyPr>
          <a:lstStyle/>
          <a:p>
            <a:pPr>
              <a:lnSpc>
                <a:spcPct val="120000"/>
              </a:lnSpc>
            </a:pPr>
            <a:r>
              <a:rPr lang="en-US" altLang="zh-CN" sz="1600" b="1" dirty="0">
                <a:solidFill>
                  <a:schemeClr val="accent2"/>
                </a:solidFill>
                <a:latin typeface="宋体" panose="02010600030101010101" pitchFamily="2" charset="-122"/>
                <a:ea typeface="宋体" panose="02010600030101010101" pitchFamily="2" charset="-122"/>
              </a:rPr>
              <a:t>1</a:t>
            </a:r>
            <a:r>
              <a:rPr lang="zh-CN" altLang="en-US" sz="1600" b="1" dirty="0">
                <a:solidFill>
                  <a:schemeClr val="accent2"/>
                </a:solidFill>
                <a:latin typeface="宋体" panose="02010600030101010101" pitchFamily="2" charset="-122"/>
                <a:ea typeface="宋体" panose="02010600030101010101" pitchFamily="2" charset="-122"/>
              </a:rPr>
              <a:t>、生态</a:t>
            </a:r>
            <a:endParaRPr lang="en-US" altLang="zh-CN" sz="1600" b="1" dirty="0">
              <a:solidFill>
                <a:schemeClr val="accent2"/>
              </a:solidFill>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rPr>
              <a:t>生态健全，上下游第三方软件适配</a:t>
            </a:r>
            <a:endParaRPr lang="zh-CN" altLang="en-US" sz="1400" dirty="0">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sz="1400" dirty="0">
                <a:latin typeface="宋体" panose="02010600030101010101" pitchFamily="2" charset="-122"/>
                <a:ea typeface="宋体" panose="02010600030101010101" pitchFamily="2" charset="-122"/>
                <a:sym typeface="+mn-ea"/>
              </a:rPr>
              <a:t>大量的社区案例经验文档，从业人员快速学习</a:t>
            </a:r>
            <a:endParaRPr lang="zh-CN" sz="1400" dirty="0">
              <a:latin typeface="宋体" panose="02010600030101010101" pitchFamily="2" charset="-122"/>
              <a:ea typeface="宋体" panose="02010600030101010101" pitchFamily="2" charset="-122"/>
              <a:sym typeface="+mn-ea"/>
            </a:endParaRPr>
          </a:p>
          <a:p>
            <a:pPr marL="285750" indent="-285750">
              <a:lnSpc>
                <a:spcPct val="120000"/>
              </a:lnSpc>
              <a:buFont typeface="Arial" panose="020B0604020202020204" pitchFamily="34" charset="0"/>
              <a:buChar char="•"/>
              <a:defRPr/>
            </a:pPr>
            <a:r>
              <a:rPr lang="zh-CN" sz="1400" dirty="0">
                <a:latin typeface="宋体" panose="02010600030101010101" pitchFamily="2" charset="-122"/>
                <a:ea typeface="宋体" panose="02010600030101010101" pitchFamily="2" charset="-122"/>
                <a:sym typeface="+mn-ea"/>
              </a:rPr>
              <a:t>大量技术储备人员，</a:t>
            </a:r>
            <a:r>
              <a:rPr lang="zh-CN" altLang="en-US" sz="1400" dirty="0">
                <a:latin typeface="宋体" panose="02010600030101010101" pitchFamily="2" charset="-122"/>
                <a:ea typeface="宋体" panose="02010600030101010101" pitchFamily="2" charset="-122"/>
                <a:sym typeface="+mn-ea"/>
              </a:rPr>
              <a:t>能提供源码兜底能力</a:t>
            </a:r>
            <a:endParaRPr lang="zh-CN" altLang="en-US" sz="1400" dirty="0">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endParaRPr lang="zh-CN" sz="1400" dirty="0">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endParaRPr lang="zh-CN" altLang="en-US" sz="1400" dirty="0">
              <a:latin typeface="宋体" panose="02010600030101010101" pitchFamily="2" charset="-122"/>
              <a:ea typeface="宋体" panose="02010600030101010101" pitchFamily="2" charset="-122"/>
            </a:endParaRPr>
          </a:p>
        </p:txBody>
      </p:sp>
      <p:sp>
        <p:nvSpPr>
          <p:cNvPr id="11" name="矩形 10"/>
          <p:cNvSpPr/>
          <p:nvPr/>
        </p:nvSpPr>
        <p:spPr>
          <a:xfrm>
            <a:off x="199390" y="2401236"/>
            <a:ext cx="11885176" cy="3501189"/>
          </a:xfrm>
          <a:prstGeom prst="rect">
            <a:avLst/>
          </a:prstGeom>
          <a:noFill/>
          <a:ln w="12700" cmpd="sng">
            <a:solidFill>
              <a:srgbClr val="F18001"/>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宋体" panose="02010600030101010101" pitchFamily="2" charset="-122"/>
            </a:endParaRPr>
          </a:p>
        </p:txBody>
      </p:sp>
      <p:sp>
        <p:nvSpPr>
          <p:cNvPr id="17" name="文本框 10"/>
          <p:cNvSpPr txBox="1"/>
          <p:nvPr>
            <p:custDataLst>
              <p:tags r:id="rId11"/>
            </p:custDataLst>
          </p:nvPr>
        </p:nvSpPr>
        <p:spPr>
          <a:xfrm>
            <a:off x="8416555" y="2673752"/>
            <a:ext cx="1800000" cy="2421753"/>
          </a:xfrm>
          <a:prstGeom prst="rect">
            <a:avLst/>
          </a:prstGeom>
          <a:noFill/>
        </p:spPr>
        <p:txBody>
          <a:bodyPr wrap="square">
            <a:spAutoFit/>
          </a:bodyPr>
          <a:lstStyle/>
          <a:p>
            <a:pPr>
              <a:lnSpc>
                <a:spcPct val="120000"/>
              </a:lnSpc>
            </a:pPr>
            <a:r>
              <a:rPr lang="en-US" altLang="zh-CN" sz="1600" b="1" dirty="0">
                <a:solidFill>
                  <a:schemeClr val="accent2"/>
                </a:solidFill>
                <a:latin typeface="宋体" panose="02010600030101010101" pitchFamily="2" charset="-122"/>
                <a:ea typeface="宋体" panose="02010600030101010101" pitchFamily="2" charset="-122"/>
              </a:rPr>
              <a:t>5</a:t>
            </a:r>
            <a:r>
              <a:rPr lang="zh-CN" altLang="en-US" sz="1600" b="1" dirty="0">
                <a:solidFill>
                  <a:schemeClr val="accent2"/>
                </a:solidFill>
                <a:latin typeface="宋体" panose="02010600030101010101" pitchFamily="2" charset="-122"/>
                <a:ea typeface="宋体" panose="02010600030101010101" pitchFamily="2" charset="-122"/>
              </a:rPr>
              <a:t>、数据迁移</a:t>
            </a:r>
            <a:endParaRPr lang="en-US" altLang="zh-CN" sz="1600" b="1" dirty="0">
              <a:solidFill>
                <a:schemeClr val="accent2"/>
              </a:solidFill>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sym typeface="+mn-ea"/>
              </a:rPr>
              <a:t>快速工具化的导入导出能力</a:t>
            </a:r>
            <a:endParaRPr lang="zh-CN" altLang="en-US" sz="1400" dirty="0">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sym typeface="+mn-ea"/>
              </a:rPr>
              <a:t>支持全量增量迁移与同步，拥有</a:t>
            </a:r>
            <a:r>
              <a:rPr lang="zh-CN" altLang="zh-CN" sz="1400" kern="100" dirty="0">
                <a:solidFill>
                  <a:srgbClr val="000000"/>
                </a:solidFill>
                <a:effectLst/>
                <a:latin typeface="宋体" panose="02010600030101010101" pitchFamily="2" charset="-122"/>
                <a:ea typeface="宋体" panose="02010600030101010101" pitchFamily="2" charset="-122"/>
                <a:cs typeface="华文楷体" panose="02010600040101010101" pitchFamily="2" charset="-122"/>
                <a:sym typeface="+mn-ea"/>
              </a:rPr>
              <a:t>并行执行迁移与断点续传、数据校验能力，反向同步能力</a:t>
            </a:r>
            <a:endParaRPr lang="zh-CN" altLang="en-US" sz="1400" dirty="0">
              <a:latin typeface="宋体" panose="02010600030101010101" pitchFamily="2" charset="-122"/>
              <a:ea typeface="宋体" panose="02010600030101010101" pitchFamily="2" charset="-122"/>
            </a:endParaRPr>
          </a:p>
        </p:txBody>
      </p:sp>
      <p:sp>
        <p:nvSpPr>
          <p:cNvPr id="19" name="文本框 10"/>
          <p:cNvSpPr txBox="1"/>
          <p:nvPr>
            <p:custDataLst>
              <p:tags r:id="rId12"/>
            </p:custDataLst>
          </p:nvPr>
        </p:nvSpPr>
        <p:spPr>
          <a:xfrm>
            <a:off x="10457709" y="2673752"/>
            <a:ext cx="1626857" cy="1904689"/>
          </a:xfrm>
          <a:prstGeom prst="rect">
            <a:avLst/>
          </a:prstGeom>
          <a:noFill/>
        </p:spPr>
        <p:txBody>
          <a:bodyPr wrap="square">
            <a:spAutoFit/>
          </a:bodyPr>
          <a:lstStyle/>
          <a:p>
            <a:pPr>
              <a:lnSpc>
                <a:spcPct val="120000"/>
              </a:lnSpc>
            </a:pPr>
            <a:r>
              <a:rPr lang="en-US" altLang="zh-CN" sz="1600" b="1" dirty="0">
                <a:solidFill>
                  <a:schemeClr val="accent2"/>
                </a:solidFill>
                <a:latin typeface="宋体" panose="02010600030101010101" pitchFamily="2" charset="-122"/>
                <a:ea typeface="宋体" panose="02010600030101010101" pitchFamily="2" charset="-122"/>
              </a:rPr>
              <a:t>6</a:t>
            </a:r>
            <a:r>
              <a:rPr lang="zh-CN" altLang="en-US" sz="1600" b="1" dirty="0">
                <a:solidFill>
                  <a:schemeClr val="accent2"/>
                </a:solidFill>
                <a:latin typeface="宋体" panose="02010600030101010101" pitchFamily="2" charset="-122"/>
                <a:ea typeface="宋体" panose="02010600030101010101" pitchFamily="2" charset="-122"/>
              </a:rPr>
              <a:t>、成本投入</a:t>
            </a:r>
            <a:endParaRPr lang="zh-CN" altLang="en-US" sz="1600" b="1" dirty="0">
              <a:solidFill>
                <a:schemeClr val="accent2"/>
              </a:solidFill>
              <a:latin typeface="宋体" panose="02010600030101010101" pitchFamily="2" charset="-122"/>
              <a:ea typeface="宋体" panose="02010600030101010101" pitchFamily="2"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sym typeface="+mn-ea"/>
              </a:rPr>
              <a:t>开发成本</a:t>
            </a:r>
            <a:r>
              <a:rPr lang="en-US" altLang="zh-CN" sz="1400" dirty="0">
                <a:latin typeface="宋体" panose="02010600030101010101" pitchFamily="2" charset="-122"/>
                <a:ea typeface="宋体" panose="02010600030101010101" pitchFamily="2" charset="-122"/>
                <a:cs typeface="微软雅黑" panose="020B0503020204020204" charset="-122"/>
                <a:sym typeface="+mn-ea"/>
              </a:rPr>
              <a:t>     </a:t>
            </a:r>
            <a:endParaRPr lang="zh-CN" altLang="en-US" sz="1400" dirty="0">
              <a:latin typeface="宋体" panose="02010600030101010101" pitchFamily="2" charset="-122"/>
              <a:ea typeface="宋体" panose="02010600030101010101" pitchFamily="2" charset="-122"/>
              <a:cs typeface="微软雅黑" panose="020B0503020204020204" charset="-122"/>
              <a:sym typeface="+mn-ea"/>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sym typeface="+mn-ea"/>
              </a:rPr>
              <a:t>测试成本</a:t>
            </a:r>
            <a:endParaRPr lang="zh-CN" altLang="en-US" sz="1400" dirty="0">
              <a:latin typeface="宋体" panose="02010600030101010101" pitchFamily="2" charset="-122"/>
              <a:ea typeface="宋体" panose="02010600030101010101" pitchFamily="2" charset="-122"/>
              <a:cs typeface="微软雅黑" panose="020B0503020204020204" charset="-122"/>
              <a:sym typeface="+mn-ea"/>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rPr>
              <a:t>运维成本</a:t>
            </a:r>
            <a:endParaRPr lang="zh-CN" altLang="en-US" sz="1400" dirty="0">
              <a:latin typeface="宋体" panose="02010600030101010101" pitchFamily="2" charset="-122"/>
              <a:ea typeface="宋体" panose="02010600030101010101" pitchFamily="2" charset="-122"/>
              <a:cs typeface="微软雅黑" panose="020B0503020204020204"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rPr>
              <a:t>迁移成本</a:t>
            </a:r>
            <a:endParaRPr lang="zh-CN" altLang="en-US" sz="1400" dirty="0">
              <a:latin typeface="宋体" panose="02010600030101010101" pitchFamily="2" charset="-122"/>
              <a:ea typeface="宋体" panose="02010600030101010101" pitchFamily="2" charset="-122"/>
              <a:cs typeface="微软雅黑" panose="020B0503020204020204"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rPr>
              <a:t>硬件成本</a:t>
            </a:r>
            <a:endParaRPr lang="zh-CN" altLang="en-US" sz="1400" dirty="0">
              <a:latin typeface="宋体" panose="02010600030101010101" pitchFamily="2" charset="-122"/>
              <a:ea typeface="宋体" panose="02010600030101010101" pitchFamily="2" charset="-122"/>
              <a:cs typeface="微软雅黑" panose="020B0503020204020204" charset="-122"/>
            </a:endParaRPr>
          </a:p>
          <a:p>
            <a:pPr marL="285750" indent="-285750">
              <a:lnSpc>
                <a:spcPct val="120000"/>
              </a:lnSpc>
              <a:buFont typeface="Arial" panose="020B0604020202020204" pitchFamily="34" charset="0"/>
              <a:buChar char="•"/>
              <a:defRPr/>
            </a:pPr>
            <a:r>
              <a:rPr lang="zh-CN" altLang="en-US" sz="1400" dirty="0">
                <a:latin typeface="宋体" panose="02010600030101010101" pitchFamily="2" charset="-122"/>
                <a:ea typeface="宋体" panose="02010600030101010101" pitchFamily="2" charset="-122"/>
                <a:cs typeface="微软雅黑" panose="020B0503020204020204" charset="-122"/>
              </a:rPr>
              <a:t>学习成本</a:t>
            </a:r>
            <a:endParaRPr lang="zh-CN" altLang="en-US" sz="1400" dirty="0">
              <a:latin typeface="宋体" panose="02010600030101010101" pitchFamily="2" charset="-122"/>
              <a:ea typeface="宋体" panose="02010600030101010101" pitchFamily="2"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820" y="365125"/>
            <a:ext cx="10515600" cy="1325563"/>
          </a:xfrm>
        </p:spPr>
        <p:txBody>
          <a:bodyPr anchor="ctr" anchorCtr="0"/>
          <a:lstStyle/>
          <a:p>
            <a:pPr algn="ctr"/>
            <a:r>
              <a:rPr lang="zh-CN" altLang="en-US" b="1">
                <a:solidFill>
                  <a:schemeClr val="accent2"/>
                </a:solidFill>
              </a:rPr>
              <a:t>目录</a:t>
            </a:r>
            <a:endParaRPr lang="zh-CN" altLang="en-US" b="1">
              <a:solidFill>
                <a:schemeClr val="accent2"/>
              </a:solidFill>
            </a:endParaRPr>
          </a:p>
        </p:txBody>
      </p:sp>
      <p:sp>
        <p:nvSpPr>
          <p:cNvPr id="3" name="rect"/>
          <p:cNvSpPr/>
          <p:nvPr>
            <p:custDataLst>
              <p:tags r:id="rId1"/>
            </p:custDataLst>
          </p:nvPr>
        </p:nvSpPr>
        <p:spPr>
          <a:xfrm>
            <a:off x="4218305" y="2038985"/>
            <a:ext cx="5099050" cy="673100"/>
          </a:xfrm>
          <a:prstGeom prst="rect">
            <a:avLst/>
          </a:prstGeom>
          <a:solidFill>
            <a:srgbClr val="BFBFBF"/>
          </a:solidFill>
          <a:ln cap="flat">
            <a:noFill/>
            <a:prstDash val="solid"/>
            <a:miter lim="0"/>
          </a:ln>
        </p:spPr>
        <p:txBody>
          <a:bodyPr rtlCol="0" anchor="ctr" anchorCtr="0"/>
          <a:lstStyle/>
          <a:p>
            <a:pPr algn="l">
              <a:lnSpc>
                <a:spcPct val="100000"/>
              </a:lnSpc>
            </a:pPr>
            <a:r>
              <a:rPr lang="zh-CN" altLang="en-US" sz="2000" b="1" dirty="0">
                <a:solidFill>
                  <a:schemeClr val="bg1"/>
                </a:solidFill>
                <a:latin typeface="宋体" panose="02010600030101010101" pitchFamily="2" charset="-122"/>
                <a:ea typeface="宋体" panose="02010600030101010101" pitchFamily="2" charset="-122"/>
                <a:cs typeface="+mn-ea"/>
                <a:sym typeface="+mn-ea"/>
              </a:rPr>
              <a:t>数据库选型六大难点</a:t>
            </a:r>
            <a:endParaRPr lang="zh-CN" altLang="en-US" sz="2000" b="1" dirty="0">
              <a:solidFill>
                <a:schemeClr val="bg1"/>
              </a:solidFill>
              <a:latin typeface="宋体" panose="02010600030101010101" pitchFamily="2" charset="-122"/>
              <a:ea typeface="宋体" panose="02010600030101010101" pitchFamily="2" charset="-122"/>
              <a:cs typeface="+mn-ea"/>
              <a:sym typeface="+mn-ea"/>
            </a:endParaRPr>
          </a:p>
        </p:txBody>
      </p:sp>
      <p:sp>
        <p:nvSpPr>
          <p:cNvPr id="6" name="textbox 274"/>
          <p:cNvSpPr/>
          <p:nvPr>
            <p:custDataLst>
              <p:tags r:id="rId2"/>
            </p:custDataLst>
          </p:nvPr>
        </p:nvSpPr>
        <p:spPr>
          <a:xfrm>
            <a:off x="4229100" y="3896995"/>
            <a:ext cx="5088255" cy="673735"/>
          </a:xfrm>
          <a:prstGeom prst="rect">
            <a:avLst/>
          </a:prstGeom>
          <a:solidFill>
            <a:schemeClr val="bg1">
              <a:lumMod val="75000"/>
            </a:schemeClr>
          </a:solidFill>
        </p:spPr>
        <p:txBody>
          <a:bodyPr vert="horz" wrap="square" lIns="0" tIns="0" rIns="0" bIns="0" anchor="ctr" anchorCtr="0"/>
          <a:lstStyle/>
          <a:p>
            <a:pPr algn="l" rtl="0" eaLnBrk="0">
              <a:lnSpc>
                <a:spcPct val="125000"/>
              </a:lnSpc>
            </a:pPr>
            <a:r>
              <a:rPr lang="en-US" altLang="zh-CN" sz="2000" b="1" dirty="0">
                <a:solidFill>
                  <a:schemeClr val="bg1"/>
                </a:solidFill>
                <a:latin typeface="宋体" panose="02010600030101010101" pitchFamily="2" charset="-122"/>
                <a:ea typeface="宋体" panose="02010600030101010101" pitchFamily="2" charset="-122"/>
                <a:sym typeface="+mn-ea"/>
              </a:rPr>
              <a:t> </a:t>
            </a:r>
            <a:r>
              <a:rPr lang="zh-CN" altLang="en-US" sz="2000" b="1" dirty="0">
                <a:solidFill>
                  <a:schemeClr val="bg1"/>
                </a:solidFill>
                <a:latin typeface="宋体" panose="02010600030101010101" pitchFamily="2" charset="-122"/>
                <a:ea typeface="宋体" panose="02010600030101010101" pitchFamily="2" charset="-122"/>
                <a:sym typeface="+mn-ea"/>
              </a:rPr>
              <a:t>万里数据库+华为存储下一代多主技术架构</a:t>
            </a:r>
            <a:endParaRPr lang="zh-CN" altLang="en-US" sz="2000" b="1" dirty="0">
              <a:solidFill>
                <a:schemeClr val="bg1"/>
              </a:solidFill>
              <a:latin typeface="宋体" panose="02010600030101010101" pitchFamily="2" charset="-122"/>
              <a:ea typeface="宋体" panose="02010600030101010101" pitchFamily="2" charset="-122"/>
              <a:sym typeface="+mn-ea"/>
            </a:endParaRPr>
          </a:p>
        </p:txBody>
      </p:sp>
      <p:sp>
        <p:nvSpPr>
          <p:cNvPr id="8" name="textbox 278"/>
          <p:cNvSpPr/>
          <p:nvPr>
            <p:custDataLst>
              <p:tags r:id="rId3"/>
            </p:custDataLst>
          </p:nvPr>
        </p:nvSpPr>
        <p:spPr>
          <a:xfrm>
            <a:off x="3350826" y="2963299"/>
            <a:ext cx="741044" cy="673734"/>
          </a:xfrm>
          <a:prstGeom prst="rect">
            <a:avLst/>
          </a:prstGeom>
          <a:solidFill>
            <a:srgbClr val="F18001"/>
          </a:solidFill>
        </p:spPr>
        <p:txBody>
          <a:bodyPr vert="horz" wrap="square" lIns="0" tIns="0" rIns="0" bIns="0"/>
          <a:lstStyle/>
          <a:p>
            <a:pPr algn="l" rtl="0" eaLnBrk="0">
              <a:lnSpc>
                <a:spcPct val="149000"/>
              </a:lnSpc>
            </a:pPr>
            <a:endParaRPr lang="en-US" altLang="en-US" sz="1000" dirty="0">
              <a:latin typeface="宋体" panose="02010600030101010101" pitchFamily="2" charset="-122"/>
            </a:endParaRPr>
          </a:p>
          <a:p>
            <a:pPr algn="l" rtl="0" eaLnBrk="0">
              <a:lnSpc>
                <a:spcPct val="10000"/>
              </a:lnSpc>
            </a:pPr>
            <a:endParaRPr lang="en-US" altLang="en-US" sz="100" dirty="0">
              <a:latin typeface="宋体" panose="02010600030101010101" pitchFamily="2" charset="-122"/>
            </a:endParaRPr>
          </a:p>
          <a:p>
            <a:pPr marL="242570" algn="l" rtl="0" eaLnBrk="0">
              <a:lnSpc>
                <a:spcPct val="81000"/>
              </a:lnSpc>
            </a:pPr>
            <a:r>
              <a:rPr sz="2000" b="1" kern="0" spc="-10" dirty="0">
                <a:solidFill>
                  <a:srgbClr val="FFFFFF">
                    <a:alpha val="100000"/>
                  </a:srgbClr>
                </a:solidFill>
                <a:latin typeface="宋体" panose="02010600030101010101" pitchFamily="2" charset="-122"/>
                <a:ea typeface="宋体" panose="02010600030101010101" pitchFamily="2" charset="-122"/>
                <a:cs typeface="微软雅黑" panose="020B0503020204020204" charset="-122"/>
              </a:rPr>
              <a:t>二</a:t>
            </a:r>
            <a:endParaRPr lang="en-US" altLang="en-US" sz="2000" dirty="0">
              <a:latin typeface="宋体" panose="02010600030101010101" pitchFamily="2" charset="-122"/>
            </a:endParaRPr>
          </a:p>
        </p:txBody>
      </p:sp>
      <p:sp>
        <p:nvSpPr>
          <p:cNvPr id="9" name="textbox 280"/>
          <p:cNvSpPr/>
          <p:nvPr>
            <p:custDataLst>
              <p:tags r:id="rId4"/>
            </p:custDataLst>
          </p:nvPr>
        </p:nvSpPr>
        <p:spPr>
          <a:xfrm>
            <a:off x="3350826" y="3897290"/>
            <a:ext cx="741044" cy="673734"/>
          </a:xfrm>
          <a:prstGeom prst="rect">
            <a:avLst/>
          </a:prstGeom>
          <a:solidFill>
            <a:schemeClr val="bg1">
              <a:lumMod val="75000"/>
            </a:schemeClr>
          </a:solidFill>
        </p:spPr>
        <p:txBody>
          <a:bodyPr vert="horz" wrap="square" lIns="0" tIns="0" rIns="0" bIns="0"/>
          <a:lstStyle/>
          <a:p>
            <a:pPr algn="l" rtl="0" eaLnBrk="0">
              <a:lnSpc>
                <a:spcPct val="143000"/>
              </a:lnSpc>
            </a:pPr>
            <a:endParaRPr lang="en-US" altLang="en-US" sz="1000" dirty="0">
              <a:latin typeface="宋体" panose="02010600030101010101" pitchFamily="2" charset="-122"/>
            </a:endParaRPr>
          </a:p>
          <a:p>
            <a:pPr marL="250190" algn="l" rtl="0" eaLnBrk="0">
              <a:lnSpc>
                <a:spcPct val="85000"/>
              </a:lnSpc>
              <a:spcBef>
                <a:spcPts val="0"/>
              </a:spcBef>
            </a:pPr>
            <a:r>
              <a:rPr lang="zh-CN" sz="2000" b="1" kern="0" spc="-10" dirty="0">
                <a:solidFill>
                  <a:srgbClr val="FFFFFF">
                    <a:alpha val="100000"/>
                  </a:srgbClr>
                </a:solidFill>
                <a:latin typeface="宋体" panose="02010600030101010101" pitchFamily="2" charset="-122"/>
                <a:ea typeface="宋体" panose="02010600030101010101" pitchFamily="2" charset="-122"/>
                <a:cs typeface="微软雅黑" panose="020B0503020204020204" charset="-122"/>
              </a:rPr>
              <a:t>三</a:t>
            </a:r>
            <a:endParaRPr lang="zh-CN" sz="2000" b="1" kern="0" spc="-10" dirty="0">
              <a:solidFill>
                <a:srgbClr val="FFFFFF">
                  <a:alpha val="100000"/>
                </a:srgbClr>
              </a:solidFill>
              <a:latin typeface="宋体" panose="02010600030101010101" pitchFamily="2" charset="-122"/>
              <a:ea typeface="宋体" panose="02010600030101010101" pitchFamily="2" charset="-122"/>
              <a:cs typeface="微软雅黑" panose="020B0503020204020204" charset="-122"/>
            </a:endParaRPr>
          </a:p>
        </p:txBody>
      </p:sp>
      <p:sp>
        <p:nvSpPr>
          <p:cNvPr id="11" name="textbox 278"/>
          <p:cNvSpPr/>
          <p:nvPr>
            <p:custDataLst>
              <p:tags r:id="rId5"/>
            </p:custDataLst>
          </p:nvPr>
        </p:nvSpPr>
        <p:spPr>
          <a:xfrm>
            <a:off x="3348286" y="2043184"/>
            <a:ext cx="741044" cy="673734"/>
          </a:xfrm>
          <a:prstGeom prst="rect">
            <a:avLst/>
          </a:prstGeom>
          <a:solidFill>
            <a:srgbClr val="BFBFBF"/>
          </a:solidFill>
        </p:spPr>
        <p:txBody>
          <a:bodyPr vert="horz" wrap="square" lIns="0" tIns="0" rIns="0" bIns="0"/>
          <a:lstStyle/>
          <a:p>
            <a:pPr algn="l" rtl="0" eaLnBrk="0">
              <a:lnSpc>
                <a:spcPct val="149000"/>
              </a:lnSpc>
            </a:pPr>
            <a:endParaRPr lang="en-US" altLang="en-US" sz="1000" dirty="0">
              <a:latin typeface="宋体" panose="02010600030101010101" pitchFamily="2" charset="-122"/>
            </a:endParaRPr>
          </a:p>
          <a:p>
            <a:pPr algn="l" rtl="0" eaLnBrk="0">
              <a:lnSpc>
                <a:spcPct val="10000"/>
              </a:lnSpc>
            </a:pPr>
            <a:endParaRPr lang="en-US" altLang="en-US" sz="100" dirty="0">
              <a:latin typeface="宋体" panose="02010600030101010101" pitchFamily="2" charset="-122"/>
            </a:endParaRPr>
          </a:p>
          <a:p>
            <a:pPr marL="242570" algn="l" rtl="0" eaLnBrk="0">
              <a:lnSpc>
                <a:spcPct val="81000"/>
              </a:lnSpc>
            </a:pPr>
            <a:r>
              <a:rPr lang="zh-CN" altLang="en-US" sz="2000" b="1" dirty="0">
                <a:solidFill>
                  <a:schemeClr val="bg1"/>
                </a:solidFill>
                <a:latin typeface="宋体" panose="02010600030101010101" pitchFamily="2" charset="-122"/>
                <a:ea typeface="宋体" panose="02010600030101010101" pitchFamily="2" charset="-122"/>
              </a:rPr>
              <a:t>一</a:t>
            </a:r>
            <a:endParaRPr lang="zh-CN" altLang="en-US" sz="2000" b="1" dirty="0">
              <a:solidFill>
                <a:schemeClr val="bg1"/>
              </a:solidFill>
              <a:latin typeface="宋体" panose="02010600030101010101" pitchFamily="2" charset="-122"/>
              <a:ea typeface="宋体" panose="02010600030101010101" pitchFamily="2" charset="-122"/>
            </a:endParaRPr>
          </a:p>
        </p:txBody>
      </p:sp>
      <p:sp>
        <p:nvSpPr>
          <p:cNvPr id="268" name="rect"/>
          <p:cNvSpPr/>
          <p:nvPr>
            <p:custDataLst>
              <p:tags r:id="rId6"/>
            </p:custDataLst>
          </p:nvPr>
        </p:nvSpPr>
        <p:spPr>
          <a:xfrm>
            <a:off x="4229735" y="2963545"/>
            <a:ext cx="5088255" cy="673100"/>
          </a:xfrm>
          <a:prstGeom prst="rect">
            <a:avLst/>
          </a:prstGeom>
          <a:solidFill>
            <a:srgbClr val="F18101">
              <a:alpha val="100000"/>
            </a:srgbClr>
          </a:solidFill>
          <a:ln cap="flat">
            <a:noFill/>
            <a:prstDash val="solid"/>
            <a:miter lim="0"/>
          </a:ln>
        </p:spPr>
        <p:txBody>
          <a:bodyPr rtlCol="0" anchor="ctr" anchorCtr="0"/>
          <a:lstStyle/>
          <a:p>
            <a:pPr algn="l">
              <a:lnSpc>
                <a:spcPct val="100000"/>
              </a:lnSpc>
            </a:pPr>
            <a:r>
              <a:rPr lang="zh-CN" altLang="en-US" sz="2000" b="1" dirty="0">
                <a:solidFill>
                  <a:schemeClr val="bg1"/>
                </a:solidFill>
                <a:latin typeface="宋体" panose="02010600030101010101" pitchFamily="2" charset="-122"/>
                <a:ea typeface="宋体" panose="02010600030101010101" pitchFamily="2" charset="-122"/>
                <a:cs typeface="+mn-ea"/>
                <a:sym typeface="+mn-ea"/>
              </a:rPr>
              <a:t>万里数据库运营商行业核心国产化实践成果</a:t>
            </a:r>
            <a:endParaRPr lang="zh-CN" altLang="en-US" sz="2000" b="1" dirty="0">
              <a:solidFill>
                <a:schemeClr val="bg1"/>
              </a:solidFill>
              <a:latin typeface="宋体" panose="02010600030101010101" pitchFamily="2" charset="-122"/>
              <a:ea typeface="宋体" panose="02010600030101010101" pitchFamily="2" charset="-122"/>
              <a:cs typeface="+mn-ea"/>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标题 9"/>
          <p:cNvSpPr>
            <a:spLocks noGrp="1"/>
          </p:cNvSpPr>
          <p:nvPr>
            <p:ph type="title"/>
          </p:nvPr>
        </p:nvSpPr>
        <p:spPr>
          <a:xfrm>
            <a:off x="530225" y="306070"/>
            <a:ext cx="10515600" cy="800100"/>
          </a:xfrm>
        </p:spPr>
        <p:txBody>
          <a:bodyPr/>
          <a:lstStyle/>
          <a:p>
            <a:r>
              <a:rPr lang="zh-CN" altLang="en-US" sz="3200" b="1" dirty="0">
                <a:solidFill>
                  <a:schemeClr val="accent2"/>
                </a:solidFill>
                <a:sym typeface="+mn-ea"/>
              </a:rPr>
              <a:t>关于</a:t>
            </a:r>
            <a:r>
              <a:rPr lang="zh-CN" altLang="en-US" sz="3200" b="1">
                <a:solidFill>
                  <a:schemeClr val="accent2"/>
                </a:solidFill>
                <a:sym typeface="+mn-ea"/>
              </a:rPr>
              <a:t>万里数据库</a:t>
            </a:r>
            <a:endParaRPr lang="en-US" altLang="zh-CN" sz="3200" b="1" dirty="0">
              <a:solidFill>
                <a:schemeClr val="accent2"/>
              </a:solidFill>
            </a:endParaRPr>
          </a:p>
        </p:txBody>
      </p:sp>
      <p:grpSp>
        <p:nvGrpSpPr>
          <p:cNvPr id="29" name="组合 28"/>
          <p:cNvGrpSpPr/>
          <p:nvPr/>
        </p:nvGrpSpPr>
        <p:grpSpPr>
          <a:xfrm>
            <a:off x="2874018" y="2507441"/>
            <a:ext cx="1181358" cy="2230863"/>
            <a:chOff x="3549224" y="3112423"/>
            <a:chExt cx="1181974" cy="2232025"/>
          </a:xfrm>
        </p:grpSpPr>
        <p:sp>
          <p:nvSpPr>
            <p:cNvPr id="2" name="Line 6"/>
            <p:cNvSpPr>
              <a:spLocks noChangeShapeType="1"/>
            </p:cNvSpPr>
            <p:nvPr>
              <p:custDataLst>
                <p:tags r:id="rId1"/>
              </p:custDataLst>
            </p:nvPr>
          </p:nvSpPr>
          <p:spPr bwMode="auto">
            <a:xfrm>
              <a:off x="4370835" y="3112423"/>
              <a:ext cx="0" cy="2232025"/>
            </a:xfrm>
            <a:prstGeom prst="line">
              <a:avLst/>
            </a:prstGeom>
            <a:noFill/>
            <a:ln w="57150">
              <a:solidFill>
                <a:schemeClr val="accent2"/>
              </a:solidFill>
              <a:round/>
            </a:ln>
            <a:extLst>
              <a:ext uri="{909E8E84-426E-40DD-AFC4-6F175D3DCCD1}">
                <a14:hiddenFill xmlns:a14="http://schemas.microsoft.com/office/drawing/2010/main">
                  <a:noFill/>
                </a14:hiddenFill>
              </a:ext>
            </a:extLst>
          </p:spPr>
          <p:txBody>
            <a:bodyPr/>
            <a:lstStyle/>
            <a:p>
              <a:endParaRPr lang="zh-CN" altLang="en-US" sz="1800" dirty="0">
                <a:latin typeface="宋体" panose="02010600030101010101" pitchFamily="2" charset="-122"/>
                <a:ea typeface="宋体" panose="02010600030101010101" pitchFamily="2" charset="-122"/>
              </a:endParaRPr>
            </a:p>
          </p:txBody>
        </p:sp>
        <p:sp>
          <p:nvSpPr>
            <p:cNvPr id="3" name="Line 7"/>
            <p:cNvSpPr>
              <a:spLocks noChangeShapeType="1"/>
            </p:cNvSpPr>
            <p:nvPr>
              <p:custDataLst>
                <p:tags r:id="rId2"/>
              </p:custDataLst>
            </p:nvPr>
          </p:nvSpPr>
          <p:spPr bwMode="auto">
            <a:xfrm>
              <a:off x="4370661" y="3140968"/>
              <a:ext cx="360362" cy="0"/>
            </a:xfrm>
            <a:prstGeom prst="line">
              <a:avLst/>
            </a:prstGeom>
            <a:noFill/>
            <a:ln w="57150">
              <a:solidFill>
                <a:schemeClr val="accent2"/>
              </a:solidFill>
              <a:round/>
            </a:ln>
            <a:extLst>
              <a:ext uri="{909E8E84-426E-40DD-AFC4-6F175D3DCCD1}">
                <a14:hiddenFill xmlns:a14="http://schemas.microsoft.com/office/drawing/2010/main">
                  <a:noFill/>
                </a14:hiddenFill>
              </a:ext>
            </a:extLst>
          </p:spPr>
          <p:txBody>
            <a:bodyPr/>
            <a:lstStyle/>
            <a:p>
              <a:endParaRPr lang="zh-CN" altLang="en-US" sz="1800" dirty="0">
                <a:latin typeface="宋体" panose="02010600030101010101" pitchFamily="2" charset="-122"/>
                <a:ea typeface="宋体" panose="02010600030101010101" pitchFamily="2" charset="-122"/>
              </a:endParaRPr>
            </a:p>
          </p:txBody>
        </p:sp>
        <p:sp>
          <p:nvSpPr>
            <p:cNvPr id="4" name="Line 8"/>
            <p:cNvSpPr>
              <a:spLocks noChangeShapeType="1"/>
            </p:cNvSpPr>
            <p:nvPr>
              <p:custDataLst>
                <p:tags r:id="rId3"/>
              </p:custDataLst>
            </p:nvPr>
          </p:nvSpPr>
          <p:spPr bwMode="auto">
            <a:xfrm>
              <a:off x="3549224" y="4193509"/>
              <a:ext cx="1181974" cy="1"/>
            </a:xfrm>
            <a:prstGeom prst="line">
              <a:avLst/>
            </a:prstGeom>
            <a:noFill/>
            <a:ln w="53975">
              <a:solidFill>
                <a:schemeClr val="accent2"/>
              </a:solidFill>
              <a:round/>
            </a:ln>
            <a:extLst>
              <a:ext uri="{909E8E84-426E-40DD-AFC4-6F175D3DCCD1}">
                <a14:hiddenFill xmlns:a14="http://schemas.microsoft.com/office/drawing/2010/main">
                  <a:noFill/>
                </a14:hiddenFill>
              </a:ext>
            </a:extLst>
          </p:spPr>
          <p:txBody>
            <a:bodyPr/>
            <a:lstStyle/>
            <a:p>
              <a:endParaRPr lang="zh-CN" altLang="en-US" sz="1800" dirty="0">
                <a:latin typeface="宋体" panose="02010600030101010101" pitchFamily="2" charset="-122"/>
                <a:ea typeface="宋体" panose="02010600030101010101" pitchFamily="2" charset="-122"/>
              </a:endParaRPr>
            </a:p>
          </p:txBody>
        </p:sp>
        <p:sp>
          <p:nvSpPr>
            <p:cNvPr id="5" name="Line 9"/>
            <p:cNvSpPr>
              <a:spLocks noChangeShapeType="1"/>
            </p:cNvSpPr>
            <p:nvPr>
              <p:custDataLst>
                <p:tags r:id="rId4"/>
              </p:custDataLst>
            </p:nvPr>
          </p:nvSpPr>
          <p:spPr bwMode="auto">
            <a:xfrm>
              <a:off x="4370661" y="5313908"/>
              <a:ext cx="360362" cy="0"/>
            </a:xfrm>
            <a:prstGeom prst="line">
              <a:avLst/>
            </a:prstGeom>
            <a:noFill/>
            <a:ln w="57150">
              <a:solidFill>
                <a:schemeClr val="accent2"/>
              </a:solidFill>
              <a:round/>
            </a:ln>
            <a:extLst>
              <a:ext uri="{909E8E84-426E-40DD-AFC4-6F175D3DCCD1}">
                <a14:hiddenFill xmlns:a14="http://schemas.microsoft.com/office/drawing/2010/main">
                  <a:noFill/>
                </a14:hiddenFill>
              </a:ext>
            </a:extLst>
          </p:spPr>
          <p:txBody>
            <a:bodyPr/>
            <a:lstStyle/>
            <a:p>
              <a:endParaRPr lang="zh-CN" altLang="en-US" sz="1800" dirty="0">
                <a:latin typeface="宋体" panose="02010600030101010101" pitchFamily="2" charset="-122"/>
                <a:ea typeface="宋体" panose="02010600030101010101" pitchFamily="2" charset="-122"/>
              </a:endParaRPr>
            </a:p>
          </p:txBody>
        </p:sp>
      </p:grpSp>
      <p:sp>
        <p:nvSpPr>
          <p:cNvPr id="7" name="Text Box 4"/>
          <p:cNvSpPr txBox="1">
            <a:spLocks noChangeArrowheads="1"/>
          </p:cNvSpPr>
          <p:nvPr>
            <p:custDataLst>
              <p:tags r:id="rId5"/>
            </p:custDataLst>
          </p:nvPr>
        </p:nvSpPr>
        <p:spPr bwMode="auto">
          <a:xfrm>
            <a:off x="821690" y="3070860"/>
            <a:ext cx="1928495"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b="1">
                <a:solidFill>
                  <a:schemeClr val="tx1"/>
                </a:solidFill>
                <a:latin typeface="Verdana" panose="020B0604030504040204" pitchFamily="34" charset="0"/>
                <a:ea typeface="PMingLiU" panose="02020500000000000000" pitchFamily="18" charset="-120"/>
              </a:defRPr>
            </a:lvl1pPr>
            <a:lvl2pPr marL="742950" indent="-285750" eaLnBrk="0" hangingPunct="0">
              <a:defRPr kumimoji="1" b="1">
                <a:solidFill>
                  <a:schemeClr val="tx1"/>
                </a:solidFill>
                <a:latin typeface="Verdana" panose="020B0604030504040204" pitchFamily="34" charset="0"/>
                <a:ea typeface="PMingLiU" panose="02020500000000000000" pitchFamily="18" charset="-120"/>
              </a:defRPr>
            </a:lvl2pPr>
            <a:lvl3pPr marL="1143000" indent="-228600" eaLnBrk="0" hangingPunct="0">
              <a:defRPr kumimoji="1" b="1">
                <a:solidFill>
                  <a:schemeClr val="tx1"/>
                </a:solidFill>
                <a:latin typeface="Verdana" panose="020B0604030504040204" pitchFamily="34" charset="0"/>
                <a:ea typeface="PMingLiU" panose="02020500000000000000" pitchFamily="18" charset="-120"/>
              </a:defRPr>
            </a:lvl3pPr>
            <a:lvl4pPr marL="1600200" indent="-228600" eaLnBrk="0" hangingPunct="0">
              <a:defRPr kumimoji="1" b="1">
                <a:solidFill>
                  <a:schemeClr val="tx1"/>
                </a:solidFill>
                <a:latin typeface="Verdana" panose="020B0604030504040204" pitchFamily="34" charset="0"/>
                <a:ea typeface="PMingLiU" panose="02020500000000000000" pitchFamily="18" charset="-120"/>
              </a:defRPr>
            </a:lvl4pPr>
            <a:lvl5pPr marL="2057400" indent="-228600" eaLnBrk="0" hangingPunct="0">
              <a:defRPr kumimoji="1" b="1">
                <a:solidFill>
                  <a:schemeClr val="tx1"/>
                </a:solidFill>
                <a:latin typeface="Verdana" panose="020B0604030504040204" pitchFamily="34" charset="0"/>
                <a:ea typeface="PMingLiU" panose="02020500000000000000" pitchFamily="18" charset="-120"/>
              </a:defRPr>
            </a:lvl5pPr>
            <a:lvl6pPr marL="2514600" indent="-228600" eaLnBrk="0" fontAlgn="b" hangingPunct="0">
              <a:spcBef>
                <a:spcPct val="0"/>
              </a:spcBef>
              <a:spcAft>
                <a:spcPct val="0"/>
              </a:spcAft>
              <a:defRPr kumimoji="1" b="1">
                <a:solidFill>
                  <a:schemeClr val="tx1"/>
                </a:solidFill>
                <a:latin typeface="Verdana" panose="020B0604030504040204" pitchFamily="34" charset="0"/>
                <a:ea typeface="PMingLiU" panose="02020500000000000000" pitchFamily="18" charset="-120"/>
              </a:defRPr>
            </a:lvl6pPr>
            <a:lvl7pPr marL="2971800" indent="-228600" eaLnBrk="0" fontAlgn="b" hangingPunct="0">
              <a:spcBef>
                <a:spcPct val="0"/>
              </a:spcBef>
              <a:spcAft>
                <a:spcPct val="0"/>
              </a:spcAft>
              <a:defRPr kumimoji="1" b="1">
                <a:solidFill>
                  <a:schemeClr val="tx1"/>
                </a:solidFill>
                <a:latin typeface="Verdana" panose="020B0604030504040204" pitchFamily="34" charset="0"/>
                <a:ea typeface="PMingLiU" panose="02020500000000000000" pitchFamily="18" charset="-120"/>
              </a:defRPr>
            </a:lvl7pPr>
            <a:lvl8pPr marL="3429000" indent="-228600" eaLnBrk="0" fontAlgn="b" hangingPunct="0">
              <a:spcBef>
                <a:spcPct val="0"/>
              </a:spcBef>
              <a:spcAft>
                <a:spcPct val="0"/>
              </a:spcAft>
              <a:defRPr kumimoji="1" b="1">
                <a:solidFill>
                  <a:schemeClr val="tx1"/>
                </a:solidFill>
                <a:latin typeface="Verdana" panose="020B0604030504040204" pitchFamily="34" charset="0"/>
                <a:ea typeface="PMingLiU" panose="02020500000000000000" pitchFamily="18" charset="-120"/>
              </a:defRPr>
            </a:lvl8pPr>
            <a:lvl9pPr marL="3886200" indent="-228600" eaLnBrk="0" fontAlgn="b" hangingPunct="0">
              <a:spcBef>
                <a:spcPct val="0"/>
              </a:spcBef>
              <a:spcAft>
                <a:spcPct val="0"/>
              </a:spcAft>
              <a:defRPr kumimoji="1" b="1">
                <a:solidFill>
                  <a:schemeClr val="tx1"/>
                </a:solidFill>
                <a:latin typeface="Verdana" panose="020B0604030504040204" pitchFamily="34" charset="0"/>
                <a:ea typeface="PMingLiU" panose="02020500000000000000" pitchFamily="18" charset="-120"/>
              </a:defRPr>
            </a:lvl9pPr>
          </a:lstStyle>
          <a:p>
            <a:pPr algn="ctr" eaLnBrk="1" hangingPunct="1">
              <a:spcBef>
                <a:spcPct val="50000"/>
              </a:spcBef>
            </a:pPr>
            <a:endParaRPr lang="en-US" altLang="zh-CN" sz="6595" dirty="0">
              <a:solidFill>
                <a:schemeClr val="accent2"/>
              </a:solidFill>
              <a:latin typeface="宋体" panose="02010600030101010101" pitchFamily="2" charset="-122"/>
              <a:ea typeface="宋体" panose="02010600030101010101" pitchFamily="2" charset="-122"/>
            </a:endParaRPr>
          </a:p>
        </p:txBody>
      </p:sp>
      <p:grpSp>
        <p:nvGrpSpPr>
          <p:cNvPr id="9" name="组合 8"/>
          <p:cNvGrpSpPr/>
          <p:nvPr/>
        </p:nvGrpSpPr>
        <p:grpSpPr>
          <a:xfrm>
            <a:off x="7590966" y="2329678"/>
            <a:ext cx="1583502" cy="2651983"/>
            <a:chOff x="7503869" y="2932020"/>
            <a:chExt cx="1584327" cy="2653364"/>
          </a:xfrm>
          <a:solidFill>
            <a:srgbClr val="00314F"/>
          </a:solidFill>
        </p:grpSpPr>
        <p:sp>
          <p:nvSpPr>
            <p:cNvPr id="10" name="Text Box 11"/>
            <p:cNvSpPr txBox="1">
              <a:spLocks noChangeArrowheads="1"/>
            </p:cNvSpPr>
            <p:nvPr>
              <p:custDataLst>
                <p:tags r:id="rId6"/>
              </p:custDataLst>
            </p:nvPr>
          </p:nvSpPr>
          <p:spPr bwMode="auto">
            <a:xfrm>
              <a:off x="7503869" y="2932020"/>
              <a:ext cx="1584325" cy="369524"/>
            </a:xfrm>
            <a:prstGeom prst="rect">
              <a:avLst/>
            </a:prstGeom>
            <a:solidFill>
              <a:schemeClr val="accent2"/>
            </a:solidFill>
            <a:ln w="9525">
              <a:noFill/>
              <a:miter lim="800000"/>
            </a:ln>
            <a:effectLst/>
          </p:spPr>
          <p:txBody>
            <a:bodyPr>
              <a:spAutoFit/>
            </a:bodyPr>
            <a:lstStyle/>
            <a:p>
              <a:pPr algn="dist">
                <a:spcBef>
                  <a:spcPct val="50000"/>
                </a:spcBef>
                <a:defRPr/>
              </a:pPr>
              <a:r>
                <a:rPr lang="zh-CN" altLang="en-US" b="1" dirty="0">
                  <a:solidFill>
                    <a:schemeClr val="bg1"/>
                  </a:solidFill>
                  <a:latin typeface="宋体" panose="02010600030101010101" pitchFamily="2" charset="-122"/>
                  <a:ea typeface="宋体" panose="02010600030101010101" pitchFamily="2" charset="-122"/>
                </a:rPr>
                <a:t>基本情况</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11" name="Text Box 12"/>
            <p:cNvSpPr txBox="1">
              <a:spLocks noChangeArrowheads="1"/>
            </p:cNvSpPr>
            <p:nvPr>
              <p:custDataLst>
                <p:tags r:id="rId7"/>
              </p:custDataLst>
            </p:nvPr>
          </p:nvSpPr>
          <p:spPr bwMode="auto">
            <a:xfrm>
              <a:off x="7503871" y="4076001"/>
              <a:ext cx="1584325" cy="369524"/>
            </a:xfrm>
            <a:prstGeom prst="rect">
              <a:avLst/>
            </a:prstGeom>
            <a:solidFill>
              <a:schemeClr val="accent2"/>
            </a:solidFill>
            <a:ln w="9525">
              <a:noFill/>
              <a:miter lim="800000"/>
            </a:ln>
            <a:effectLst/>
          </p:spPr>
          <p:txBody>
            <a:bodyPr>
              <a:spAutoFit/>
            </a:bodyPr>
            <a:lstStyle/>
            <a:p>
              <a:pPr algn="dist">
                <a:spcBef>
                  <a:spcPct val="50000"/>
                </a:spcBef>
                <a:defRPr/>
              </a:pPr>
              <a:r>
                <a:rPr lang="zh-CN" altLang="en-US" b="1" dirty="0">
                  <a:solidFill>
                    <a:schemeClr val="bg1"/>
                  </a:solidFill>
                  <a:latin typeface="宋体" panose="02010600030101010101" pitchFamily="2" charset="-122"/>
                  <a:ea typeface="宋体" panose="02010600030101010101" pitchFamily="2" charset="-122"/>
                </a:rPr>
                <a:t>核心竞争力</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12" name="Text Box 13"/>
            <p:cNvSpPr txBox="1">
              <a:spLocks noChangeArrowheads="1"/>
            </p:cNvSpPr>
            <p:nvPr>
              <p:custDataLst>
                <p:tags r:id="rId8"/>
              </p:custDataLst>
            </p:nvPr>
          </p:nvSpPr>
          <p:spPr bwMode="auto">
            <a:xfrm>
              <a:off x="7503871" y="5215860"/>
              <a:ext cx="1584325" cy="369524"/>
            </a:xfrm>
            <a:prstGeom prst="rect">
              <a:avLst/>
            </a:prstGeom>
            <a:solidFill>
              <a:schemeClr val="accent2"/>
            </a:solidFill>
            <a:ln w="9525">
              <a:noFill/>
              <a:miter lim="800000"/>
            </a:ln>
            <a:effectLst/>
          </p:spPr>
          <p:txBody>
            <a:bodyPr>
              <a:spAutoFit/>
            </a:bodyPr>
            <a:lstStyle/>
            <a:p>
              <a:pPr algn="dist">
                <a:spcBef>
                  <a:spcPct val="50000"/>
                </a:spcBef>
                <a:defRPr/>
              </a:pPr>
              <a:r>
                <a:rPr lang="zh-CN" altLang="en-US" b="1" dirty="0">
                  <a:solidFill>
                    <a:schemeClr val="bg1"/>
                  </a:solidFill>
                  <a:latin typeface="宋体" panose="02010600030101010101" pitchFamily="2" charset="-122"/>
                  <a:ea typeface="宋体" panose="02010600030101010101" pitchFamily="2" charset="-122"/>
                </a:rPr>
                <a:t>服务团队</a:t>
              </a:r>
              <a:endParaRPr lang="zh-CN" altLang="en-US" b="1" dirty="0">
                <a:solidFill>
                  <a:schemeClr val="bg1"/>
                </a:solidFill>
                <a:latin typeface="宋体" panose="02010600030101010101" pitchFamily="2" charset="-122"/>
                <a:ea typeface="宋体" panose="02010600030101010101" pitchFamily="2" charset="-122"/>
              </a:endParaRPr>
            </a:p>
          </p:txBody>
        </p:sp>
      </p:grpSp>
      <p:sp>
        <p:nvSpPr>
          <p:cNvPr id="13" name="Text Box 15"/>
          <p:cNvSpPr txBox="1">
            <a:spLocks noChangeArrowheads="1"/>
          </p:cNvSpPr>
          <p:nvPr>
            <p:custDataLst>
              <p:tags r:id="rId9"/>
            </p:custDataLst>
          </p:nvPr>
        </p:nvSpPr>
        <p:spPr bwMode="auto">
          <a:xfrm>
            <a:off x="10119772" y="2989273"/>
            <a:ext cx="1969614"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a:spAutoFit/>
          </a:bodyPr>
          <a:lstStyle>
            <a:lvl1pPr eaLnBrk="0" hangingPunct="0">
              <a:defRPr kumimoji="1" b="1">
                <a:solidFill>
                  <a:schemeClr val="tx1"/>
                </a:solidFill>
                <a:latin typeface="Verdana" panose="020B0604030504040204" pitchFamily="34" charset="0"/>
                <a:ea typeface="PMingLiU" panose="02020500000000000000" pitchFamily="18" charset="-120"/>
              </a:defRPr>
            </a:lvl1pPr>
            <a:lvl2pPr marL="742950" indent="-285750" eaLnBrk="0" hangingPunct="0">
              <a:defRPr kumimoji="1" b="1">
                <a:solidFill>
                  <a:schemeClr val="tx1"/>
                </a:solidFill>
                <a:latin typeface="Verdana" panose="020B0604030504040204" pitchFamily="34" charset="0"/>
                <a:ea typeface="PMingLiU" panose="02020500000000000000" pitchFamily="18" charset="-120"/>
              </a:defRPr>
            </a:lvl2pPr>
            <a:lvl3pPr marL="1143000" indent="-228600" eaLnBrk="0" hangingPunct="0">
              <a:defRPr kumimoji="1" b="1">
                <a:solidFill>
                  <a:schemeClr val="tx1"/>
                </a:solidFill>
                <a:latin typeface="Verdana" panose="020B0604030504040204" pitchFamily="34" charset="0"/>
                <a:ea typeface="PMingLiU" panose="02020500000000000000" pitchFamily="18" charset="-120"/>
              </a:defRPr>
            </a:lvl3pPr>
            <a:lvl4pPr marL="1600200" indent="-228600" eaLnBrk="0" hangingPunct="0">
              <a:defRPr kumimoji="1" b="1">
                <a:solidFill>
                  <a:schemeClr val="tx1"/>
                </a:solidFill>
                <a:latin typeface="Verdana" panose="020B0604030504040204" pitchFamily="34" charset="0"/>
                <a:ea typeface="PMingLiU" panose="02020500000000000000" pitchFamily="18" charset="-120"/>
              </a:defRPr>
            </a:lvl4pPr>
            <a:lvl5pPr marL="2057400" indent="-228600" eaLnBrk="0" hangingPunct="0">
              <a:defRPr kumimoji="1" b="1">
                <a:solidFill>
                  <a:schemeClr val="tx1"/>
                </a:solidFill>
                <a:latin typeface="Verdana" panose="020B0604030504040204" pitchFamily="34" charset="0"/>
                <a:ea typeface="PMingLiU" panose="02020500000000000000" pitchFamily="18" charset="-120"/>
              </a:defRPr>
            </a:lvl5pPr>
            <a:lvl6pPr marL="2514600" indent="-228600" eaLnBrk="0" fontAlgn="b" hangingPunct="0">
              <a:spcBef>
                <a:spcPct val="0"/>
              </a:spcBef>
              <a:spcAft>
                <a:spcPct val="0"/>
              </a:spcAft>
              <a:defRPr kumimoji="1" b="1">
                <a:solidFill>
                  <a:schemeClr val="tx1"/>
                </a:solidFill>
                <a:latin typeface="Verdana" panose="020B0604030504040204" pitchFamily="34" charset="0"/>
                <a:ea typeface="PMingLiU" panose="02020500000000000000" pitchFamily="18" charset="-120"/>
              </a:defRPr>
            </a:lvl6pPr>
            <a:lvl7pPr marL="2971800" indent="-228600" eaLnBrk="0" fontAlgn="b" hangingPunct="0">
              <a:spcBef>
                <a:spcPct val="0"/>
              </a:spcBef>
              <a:spcAft>
                <a:spcPct val="0"/>
              </a:spcAft>
              <a:defRPr kumimoji="1" b="1">
                <a:solidFill>
                  <a:schemeClr val="tx1"/>
                </a:solidFill>
                <a:latin typeface="Verdana" panose="020B0604030504040204" pitchFamily="34" charset="0"/>
                <a:ea typeface="PMingLiU" panose="02020500000000000000" pitchFamily="18" charset="-120"/>
              </a:defRPr>
            </a:lvl7pPr>
            <a:lvl8pPr marL="3429000" indent="-228600" eaLnBrk="0" fontAlgn="b" hangingPunct="0">
              <a:spcBef>
                <a:spcPct val="0"/>
              </a:spcBef>
              <a:spcAft>
                <a:spcPct val="0"/>
              </a:spcAft>
              <a:defRPr kumimoji="1" b="1">
                <a:solidFill>
                  <a:schemeClr val="tx1"/>
                </a:solidFill>
                <a:latin typeface="Verdana" panose="020B0604030504040204" pitchFamily="34" charset="0"/>
                <a:ea typeface="PMingLiU" panose="02020500000000000000" pitchFamily="18" charset="-120"/>
              </a:defRPr>
            </a:lvl8pPr>
            <a:lvl9pPr marL="3886200" indent="-228600" eaLnBrk="0" fontAlgn="b" hangingPunct="0">
              <a:spcBef>
                <a:spcPct val="0"/>
              </a:spcBef>
              <a:spcAft>
                <a:spcPct val="0"/>
              </a:spcAft>
              <a:defRPr kumimoji="1" b="1">
                <a:solidFill>
                  <a:schemeClr val="tx1"/>
                </a:solidFill>
                <a:latin typeface="Verdana" panose="020B0604030504040204" pitchFamily="34" charset="0"/>
                <a:ea typeface="PMingLiU" panose="02020500000000000000" pitchFamily="18" charset="-120"/>
              </a:defRPr>
            </a:lvl9pPr>
          </a:lstStyle>
          <a:p>
            <a:pPr algn="ctr" eaLnBrk="1" hangingPunct="1">
              <a:spcBef>
                <a:spcPct val="50000"/>
              </a:spcBef>
            </a:pPr>
            <a:r>
              <a:rPr lang="zh-CN" altLang="en-US" sz="2800" dirty="0">
                <a:solidFill>
                  <a:schemeClr val="accent2"/>
                </a:solidFill>
                <a:latin typeface="宋体" panose="02010600030101010101" pitchFamily="2" charset="-122"/>
                <a:ea typeface="宋体" panose="02010600030101010101" pitchFamily="2" charset="-122"/>
              </a:rPr>
              <a:t>国产数据库最优选</a:t>
            </a:r>
            <a:endParaRPr lang="zh-CN" altLang="en-US" sz="2800" dirty="0">
              <a:solidFill>
                <a:schemeClr val="accent2"/>
              </a:solidFill>
              <a:latin typeface="宋体" panose="02010600030101010101" pitchFamily="2" charset="-122"/>
              <a:ea typeface="宋体" panose="02010600030101010101" pitchFamily="2" charset="-122"/>
            </a:endParaRPr>
          </a:p>
        </p:txBody>
      </p:sp>
      <p:grpSp>
        <p:nvGrpSpPr>
          <p:cNvPr id="14" name="组合 13"/>
          <p:cNvGrpSpPr/>
          <p:nvPr/>
        </p:nvGrpSpPr>
        <p:grpSpPr>
          <a:xfrm>
            <a:off x="4128029" y="2174099"/>
            <a:ext cx="3275943" cy="3463437"/>
            <a:chOff x="4975900" y="2874670"/>
            <a:chExt cx="3277651" cy="3465241"/>
          </a:xfrm>
        </p:grpSpPr>
        <p:sp>
          <p:nvSpPr>
            <p:cNvPr id="15" name="矩形 14"/>
            <p:cNvSpPr/>
            <p:nvPr>
              <p:custDataLst>
                <p:tags r:id="rId10"/>
              </p:custDataLst>
            </p:nvPr>
          </p:nvSpPr>
          <p:spPr>
            <a:xfrm>
              <a:off x="5017320" y="2874670"/>
              <a:ext cx="3110160" cy="1015258"/>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成立于</a:t>
              </a:r>
              <a:r>
                <a:rPr lang="en-US" altLang="zh-CN" sz="1400" dirty="0">
                  <a:solidFill>
                    <a:schemeClr val="tx1">
                      <a:lumMod val="75000"/>
                      <a:lumOff val="25000"/>
                    </a:schemeClr>
                  </a:solidFill>
                  <a:latin typeface="宋体" panose="02010600030101010101" pitchFamily="2" charset="-122"/>
                  <a:ea typeface="宋体" panose="02010600030101010101" pitchFamily="2" charset="-122"/>
                </a:rPr>
                <a:t>2000</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年</a:t>
              </a:r>
              <a:r>
                <a:rPr lang="en-US" altLang="zh-CN" sz="1400" dirty="0">
                  <a:solidFill>
                    <a:schemeClr val="tx1">
                      <a:lumMod val="75000"/>
                      <a:lumOff val="25000"/>
                    </a:schemeClr>
                  </a:solidFill>
                  <a:latin typeface="宋体" panose="02010600030101010101" pitchFamily="2" charset="-122"/>
                  <a:ea typeface="宋体" panose="02010600030101010101" pitchFamily="2" charset="-122"/>
                </a:rPr>
                <a:t>10</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月，</a:t>
              </a:r>
              <a:r>
                <a:rPr lang="en-US" altLang="zh-CN" sz="2000" b="1" dirty="0">
                  <a:solidFill>
                    <a:schemeClr val="accent2"/>
                  </a:solidFill>
                  <a:latin typeface="宋体" panose="02010600030101010101" pitchFamily="2" charset="-122"/>
                  <a:ea typeface="宋体" panose="02010600030101010101" pitchFamily="2" charset="-122"/>
                </a:rPr>
                <a:t>20+</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年基础软件技术沉淀，</a:t>
              </a:r>
              <a:r>
                <a:rPr lang="en-US" altLang="zh-CN" sz="2000" b="1" dirty="0">
                  <a:solidFill>
                    <a:schemeClr val="accent2"/>
                  </a:solidFill>
                  <a:latin typeface="宋体" panose="02010600030101010101" pitchFamily="2" charset="-122"/>
                  <a:ea typeface="宋体" panose="02010600030101010101" pitchFamily="2" charset="-122"/>
                </a:rPr>
                <a:t>100%</a:t>
              </a:r>
              <a:r>
                <a:rPr lang="zh-CN" altLang="en-US" sz="1400" dirty="0">
                  <a:latin typeface="宋体" panose="02010600030101010101" pitchFamily="2" charset="-122"/>
                  <a:ea typeface="宋体" panose="02010600030101010101" pitchFamily="2" charset="-122"/>
                </a:rPr>
                <a:t>内资背景</a:t>
              </a:r>
              <a:endParaRPr lang="zh-CN" altLang="en-US" sz="1400" dirty="0">
                <a:latin typeface="宋体" panose="02010600030101010101" pitchFamily="2" charset="-122"/>
                <a:ea typeface="宋体" panose="02010600030101010101" pitchFamily="2" charset="-122"/>
              </a:endParaRPr>
            </a:p>
          </p:txBody>
        </p:sp>
        <p:sp>
          <p:nvSpPr>
            <p:cNvPr id="16" name="矩形 15"/>
            <p:cNvSpPr/>
            <p:nvPr>
              <p:custDataLst>
                <p:tags r:id="rId11"/>
              </p:custDataLst>
            </p:nvPr>
          </p:nvSpPr>
          <p:spPr>
            <a:xfrm>
              <a:off x="4990773" y="3881969"/>
              <a:ext cx="3262778" cy="1199504"/>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深耕数据库</a:t>
              </a:r>
              <a:r>
                <a:rPr lang="en-US" altLang="zh-CN" sz="2000" b="1" dirty="0">
                  <a:solidFill>
                    <a:schemeClr val="accent2"/>
                  </a:solidFill>
                  <a:latin typeface="宋体" panose="02010600030101010101" pitchFamily="2" charset="-122"/>
                  <a:ea typeface="宋体" panose="02010600030101010101" pitchFamily="2" charset="-122"/>
                </a:rPr>
                <a:t>15+</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年，掌握核心源代码；</a:t>
              </a:r>
              <a:endParaRPr lang="en-US" altLang="zh-CN" sz="1400" dirty="0">
                <a:solidFill>
                  <a:schemeClr val="tx1">
                    <a:lumMod val="75000"/>
                    <a:lumOff val="25000"/>
                  </a:schemeClr>
                </a:solidFill>
                <a:latin typeface="宋体" panose="02010600030101010101" pitchFamily="2" charset="-122"/>
                <a:ea typeface="宋体" panose="02010600030101010101" pitchFamily="2" charset="-122"/>
              </a:endParaRPr>
            </a:p>
            <a:p>
              <a:pPr>
                <a:lnSpc>
                  <a:spcPct val="150000"/>
                </a:lnSpc>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产品成功应用在金融、电信和能源等行业核心应用系统</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17" name="矩形 16"/>
            <p:cNvSpPr/>
            <p:nvPr>
              <p:custDataLst>
                <p:tags r:id="rId12"/>
              </p:custDataLst>
            </p:nvPr>
          </p:nvSpPr>
          <p:spPr>
            <a:xfrm>
              <a:off x="4975900" y="5140407"/>
              <a:ext cx="3277647" cy="1199504"/>
            </a:xfrm>
            <a:prstGeom prst="rect">
              <a:avLst/>
            </a:prstGeom>
          </p:spPr>
          <p:txBody>
            <a:bodyPr wrap="square">
              <a:spAutoFit/>
            </a:bodyPr>
            <a:lstStyle/>
            <a:p>
              <a:pPr>
                <a:lnSpc>
                  <a:spcPct val="150000"/>
                </a:lnSpc>
              </a:pP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专业售后实施团队，提供开发支持、系统优化和驻场支持等多种服务模式，给客户提供原厂</a:t>
              </a:r>
              <a:r>
                <a:rPr lang="en-US" altLang="zh-CN" sz="2000" b="1" dirty="0">
                  <a:solidFill>
                    <a:schemeClr val="accent2"/>
                  </a:solidFill>
                  <a:latin typeface="宋体" panose="02010600030101010101" pitchFamily="2" charset="-122"/>
                  <a:ea typeface="宋体" panose="02010600030101010101" pitchFamily="2" charset="-122"/>
                </a:rPr>
                <a:t>7x24小时</a:t>
              </a:r>
              <a:r>
                <a:rPr lang="zh-CN" altLang="en-US" sz="1400" dirty="0">
                  <a:solidFill>
                    <a:schemeClr val="tx1">
                      <a:lumMod val="75000"/>
                      <a:lumOff val="25000"/>
                    </a:schemeClr>
                  </a:solidFill>
                  <a:latin typeface="宋体" panose="02010600030101010101" pitchFamily="2" charset="-122"/>
                  <a:ea typeface="宋体" panose="02010600030101010101" pitchFamily="2" charset="-122"/>
                </a:rPr>
                <a:t>技术服务。</a:t>
              </a:r>
              <a:endParaRPr lang="zh-CN" altLang="en-US" sz="1400" dirty="0">
                <a:solidFill>
                  <a:schemeClr val="tx1">
                    <a:lumMod val="75000"/>
                    <a:lumOff val="25000"/>
                  </a:schemeClr>
                </a:solidFill>
                <a:latin typeface="宋体" panose="02010600030101010101" pitchFamily="2" charset="-122"/>
                <a:ea typeface="宋体" panose="02010600030101010101" pitchFamily="2" charset="-122"/>
              </a:endParaRPr>
            </a:p>
          </p:txBody>
        </p:sp>
      </p:grpSp>
      <p:grpSp>
        <p:nvGrpSpPr>
          <p:cNvPr id="18" name="组合 17"/>
          <p:cNvGrpSpPr/>
          <p:nvPr/>
        </p:nvGrpSpPr>
        <p:grpSpPr>
          <a:xfrm>
            <a:off x="9403388" y="2553464"/>
            <a:ext cx="667155" cy="2230863"/>
            <a:chOff x="4014314" y="3112423"/>
            <a:chExt cx="667502" cy="2232025"/>
          </a:xfrm>
        </p:grpSpPr>
        <p:sp>
          <p:nvSpPr>
            <p:cNvPr id="47" name="Line 6"/>
            <p:cNvSpPr>
              <a:spLocks noChangeShapeType="1"/>
            </p:cNvSpPr>
            <p:nvPr>
              <p:custDataLst>
                <p:tags r:id="rId13"/>
              </p:custDataLst>
            </p:nvPr>
          </p:nvSpPr>
          <p:spPr bwMode="auto">
            <a:xfrm>
              <a:off x="4370835" y="3112423"/>
              <a:ext cx="0" cy="2232025"/>
            </a:xfrm>
            <a:prstGeom prst="line">
              <a:avLst/>
            </a:prstGeom>
            <a:noFill/>
            <a:ln w="57150">
              <a:solidFill>
                <a:schemeClr val="accent2"/>
              </a:solidFill>
              <a:round/>
            </a:ln>
            <a:extLst>
              <a:ext uri="{909E8E84-426E-40DD-AFC4-6F175D3DCCD1}">
                <a14:hiddenFill xmlns:a14="http://schemas.microsoft.com/office/drawing/2010/main">
                  <a:noFill/>
                </a14:hiddenFill>
              </a:ext>
            </a:extLst>
          </p:spPr>
          <p:txBody>
            <a:bodyPr/>
            <a:lstStyle/>
            <a:p>
              <a:endParaRPr lang="zh-CN" altLang="en-US" sz="1800" dirty="0">
                <a:latin typeface="宋体" panose="02010600030101010101" pitchFamily="2" charset="-122"/>
                <a:ea typeface="宋体" panose="02010600030101010101" pitchFamily="2" charset="-122"/>
              </a:endParaRPr>
            </a:p>
          </p:txBody>
        </p:sp>
        <p:sp>
          <p:nvSpPr>
            <p:cNvPr id="48" name="Line 7"/>
            <p:cNvSpPr>
              <a:spLocks noChangeShapeType="1"/>
            </p:cNvSpPr>
            <p:nvPr>
              <p:custDataLst>
                <p:tags r:id="rId14"/>
              </p:custDataLst>
            </p:nvPr>
          </p:nvSpPr>
          <p:spPr bwMode="auto">
            <a:xfrm>
              <a:off x="4014314" y="3140968"/>
              <a:ext cx="360362" cy="0"/>
            </a:xfrm>
            <a:prstGeom prst="line">
              <a:avLst/>
            </a:prstGeom>
            <a:noFill/>
            <a:ln w="57150">
              <a:solidFill>
                <a:schemeClr val="accent2"/>
              </a:solidFill>
              <a:round/>
            </a:ln>
            <a:extLst>
              <a:ext uri="{909E8E84-426E-40DD-AFC4-6F175D3DCCD1}">
                <a14:hiddenFill xmlns:a14="http://schemas.microsoft.com/office/drawing/2010/main">
                  <a:noFill/>
                </a14:hiddenFill>
              </a:ext>
            </a:extLst>
          </p:spPr>
          <p:txBody>
            <a:bodyPr/>
            <a:lstStyle/>
            <a:p>
              <a:endParaRPr lang="zh-CN" altLang="en-US" sz="1800" dirty="0">
                <a:latin typeface="宋体" panose="02010600030101010101" pitchFamily="2" charset="-122"/>
                <a:ea typeface="宋体" panose="02010600030101010101" pitchFamily="2" charset="-122"/>
              </a:endParaRPr>
            </a:p>
          </p:txBody>
        </p:sp>
        <p:sp>
          <p:nvSpPr>
            <p:cNvPr id="49" name="Line 8"/>
            <p:cNvSpPr>
              <a:spLocks noChangeShapeType="1"/>
            </p:cNvSpPr>
            <p:nvPr>
              <p:custDataLst>
                <p:tags r:id="rId15"/>
              </p:custDataLst>
            </p:nvPr>
          </p:nvSpPr>
          <p:spPr bwMode="auto">
            <a:xfrm>
              <a:off x="4014488" y="4193510"/>
              <a:ext cx="667328" cy="0"/>
            </a:xfrm>
            <a:prstGeom prst="line">
              <a:avLst/>
            </a:prstGeom>
            <a:noFill/>
            <a:ln w="57150">
              <a:solidFill>
                <a:schemeClr val="accent2"/>
              </a:solidFill>
              <a:round/>
            </a:ln>
            <a:extLst>
              <a:ext uri="{909E8E84-426E-40DD-AFC4-6F175D3DCCD1}">
                <a14:hiddenFill xmlns:a14="http://schemas.microsoft.com/office/drawing/2010/main">
                  <a:noFill/>
                </a14:hiddenFill>
              </a:ext>
            </a:extLst>
          </p:spPr>
          <p:txBody>
            <a:bodyPr/>
            <a:lstStyle/>
            <a:p>
              <a:endParaRPr lang="zh-CN" altLang="en-US" sz="1800" dirty="0">
                <a:latin typeface="宋体" panose="02010600030101010101" pitchFamily="2" charset="-122"/>
                <a:ea typeface="宋体" panose="02010600030101010101" pitchFamily="2" charset="-122"/>
              </a:endParaRPr>
            </a:p>
          </p:txBody>
        </p:sp>
        <p:sp>
          <p:nvSpPr>
            <p:cNvPr id="50" name="Line 9"/>
            <p:cNvSpPr>
              <a:spLocks noChangeShapeType="1"/>
            </p:cNvSpPr>
            <p:nvPr>
              <p:custDataLst>
                <p:tags r:id="rId16"/>
              </p:custDataLst>
            </p:nvPr>
          </p:nvSpPr>
          <p:spPr bwMode="auto">
            <a:xfrm>
              <a:off x="4014314" y="5313908"/>
              <a:ext cx="360362" cy="0"/>
            </a:xfrm>
            <a:prstGeom prst="line">
              <a:avLst/>
            </a:prstGeom>
            <a:noFill/>
            <a:ln w="57150">
              <a:solidFill>
                <a:schemeClr val="accent2"/>
              </a:solidFill>
              <a:round/>
            </a:ln>
            <a:extLst>
              <a:ext uri="{909E8E84-426E-40DD-AFC4-6F175D3DCCD1}">
                <a14:hiddenFill xmlns:a14="http://schemas.microsoft.com/office/drawing/2010/main">
                  <a:noFill/>
                </a14:hiddenFill>
              </a:ext>
            </a:extLst>
          </p:spPr>
          <p:txBody>
            <a:bodyPr/>
            <a:lstStyle/>
            <a:p>
              <a:endParaRPr lang="zh-CN" altLang="en-US" sz="1800" dirty="0">
                <a:latin typeface="宋体" panose="02010600030101010101" pitchFamily="2" charset="-122"/>
                <a:ea typeface="宋体" panose="02010600030101010101" pitchFamily="2" charset="-122"/>
              </a:endParaRPr>
            </a:p>
          </p:txBody>
        </p:sp>
      </p:grpSp>
      <p:pic>
        <p:nvPicPr>
          <p:cNvPr id="51" name="图片 50" descr="公司logo"/>
          <p:cNvPicPr>
            <a:picLocks noChangeAspect="1"/>
          </p:cNvPicPr>
          <p:nvPr>
            <p:custDataLst>
              <p:tags r:id="rId17"/>
            </p:custDataLst>
          </p:nvPr>
        </p:nvPicPr>
        <p:blipFill>
          <a:blip r:embed="rId18"/>
          <a:stretch>
            <a:fillRect/>
          </a:stretch>
        </p:blipFill>
        <p:spPr>
          <a:xfrm>
            <a:off x="347204" y="3309889"/>
            <a:ext cx="2260600" cy="600075"/>
          </a:xfrm>
          <a:prstGeom prst="rect">
            <a:avLst/>
          </a:prstGeom>
        </p:spPr>
      </p:pic>
      <p:sp>
        <p:nvSpPr>
          <p:cNvPr id="19" name="矩形 18"/>
          <p:cNvSpPr/>
          <p:nvPr>
            <p:custDataLst>
              <p:tags r:id="rId19"/>
            </p:custDataLst>
          </p:nvPr>
        </p:nvSpPr>
        <p:spPr>
          <a:xfrm>
            <a:off x="1477504" y="1114464"/>
            <a:ext cx="9804048" cy="66230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宋体" panose="02010600030101010101" pitchFamily="2" charset="-122"/>
                <a:ea typeface="宋体" panose="02010600030101010101" pitchFamily="2" charset="-122"/>
              </a:rPr>
              <a:t>北京万里开源软件有限公司 </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专注国产自主可控基础软件产品研发与服务</a:t>
            </a:r>
            <a:endParaRPr lang="zh-CN" altLang="en-US"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03860" y="238760"/>
            <a:ext cx="8218805" cy="583565"/>
          </a:xfrm>
          <a:prstGeom prst="rect">
            <a:avLst/>
          </a:prstGeom>
          <a:noFill/>
        </p:spPr>
        <p:txBody>
          <a:bodyPr wrap="square" rtlCol="0" anchor="t">
            <a:spAutoFit/>
          </a:bodyPr>
          <a:lstStyle/>
          <a:p>
            <a:r>
              <a:rPr lang="en-US" altLang="zh-CN" sz="3200" b="1" dirty="0" err="1">
                <a:solidFill>
                  <a:schemeClr val="accent2"/>
                </a:solidFill>
                <a:latin typeface="+mj-ea"/>
                <a:ea typeface="+mj-ea"/>
                <a:cs typeface="+mj-ea"/>
                <a:sym typeface="+mn-ea"/>
              </a:rPr>
              <a:t>GreatDB</a:t>
            </a:r>
            <a:r>
              <a:rPr lang="zh-CN" altLang="en-US" sz="3200" b="1" dirty="0" err="1">
                <a:solidFill>
                  <a:schemeClr val="accent2"/>
                </a:solidFill>
                <a:latin typeface="+mj-ea"/>
                <a:ea typeface="+mj-ea"/>
                <a:cs typeface="+mj-ea"/>
                <a:sym typeface="+mn-ea"/>
              </a:rPr>
              <a:t>安全</a:t>
            </a:r>
            <a:r>
              <a:rPr lang="zh-CN" altLang="en-US" sz="3200" b="1" dirty="0">
                <a:solidFill>
                  <a:schemeClr val="accent2"/>
                </a:solidFill>
                <a:latin typeface="+mj-ea"/>
                <a:ea typeface="+mj-ea"/>
                <a:cs typeface="+mj-ea"/>
                <a:sym typeface="+mn-ea"/>
              </a:rPr>
              <a:t>数据库产品介绍</a:t>
            </a:r>
            <a:endParaRPr lang="zh-CN" altLang="en-US" sz="3200" b="1" dirty="0">
              <a:solidFill>
                <a:schemeClr val="accent2"/>
              </a:solidFill>
              <a:latin typeface="+mj-ea"/>
              <a:ea typeface="+mj-ea"/>
              <a:cs typeface="+mj-ea"/>
              <a:sym typeface="+mn-ea"/>
            </a:endParaRPr>
          </a:p>
        </p:txBody>
      </p:sp>
      <p:sp>
        <p:nvSpPr>
          <p:cNvPr id="8" name="文本框 7"/>
          <p:cNvSpPr txBox="1"/>
          <p:nvPr>
            <p:custDataLst>
              <p:tags r:id="rId2"/>
            </p:custDataLst>
          </p:nvPr>
        </p:nvSpPr>
        <p:spPr>
          <a:xfrm>
            <a:off x="734262" y="1059694"/>
            <a:ext cx="11152391" cy="650240"/>
          </a:xfrm>
          <a:prstGeom prst="rect">
            <a:avLst/>
          </a:prstGeom>
          <a:noFill/>
          <a:ln w="9525">
            <a:solidFill>
              <a:schemeClr val="accent2">
                <a:lumMod val="20000"/>
                <a:lumOff val="80000"/>
              </a:schemeClr>
            </a:solidFill>
            <a:round/>
          </a:ln>
        </p:spPr>
        <p:txBody>
          <a:bodyPr wrap="square">
            <a:spAutoFit/>
          </a:bodyPr>
          <a:lstStyle>
            <a:defPPr>
              <a:defRPr lang="zh-CN"/>
            </a:defPPr>
            <a:lvl1pPr>
              <a:lnSpc>
                <a:spcPct val="130000"/>
              </a:lnSpc>
              <a:buFont typeface="Arial" panose="020B0604020202020204" pitchFamily="34" charset="0"/>
              <a:buNone/>
              <a:defRPr sz="1400">
                <a:latin typeface="微软雅黑" panose="020B0503020204020204" charset="-122"/>
                <a:ea typeface="微软雅黑" panose="020B0503020204020204" charset="-122"/>
                <a:cs typeface="华文楷体" panose="02010600040101010101" pitchFamily="2" charset="-122"/>
              </a:defRPr>
            </a:lvl1pPr>
          </a:lstStyle>
          <a:p>
            <a:r>
              <a:rPr lang="zh-CN" altLang="en-US" b="1" dirty="0">
                <a:latin typeface="宋体" panose="02010600030101010101" pitchFamily="2" charset="-122"/>
                <a:ea typeface="宋体" panose="02010600030101010101" pitchFamily="2" charset="-122"/>
                <a:sym typeface="+mn-ea"/>
              </a:rPr>
              <a:t>GreatDB是万里数据库自主研发的一款关系型数据库软件，可根据业务需求选择集中式与分布式两种部署模式。其中，</a:t>
            </a:r>
            <a:r>
              <a:rPr lang="zh-CN" altLang="en-US" b="1" dirty="0">
                <a:latin typeface="宋体" panose="02010600030101010101" pitchFamily="2" charset="-122"/>
                <a:ea typeface="宋体" panose="02010600030101010101" pitchFamily="2" charset="-122"/>
                <a:sym typeface="+mn-ea"/>
              </a:rPr>
              <a:t>分布式主要面向大数据量、高并发场景下的结构化数据存储和事务处理</a:t>
            </a:r>
            <a:r>
              <a:rPr lang="zh-CN" altLang="en-US" dirty="0">
                <a:latin typeface="宋体" panose="02010600030101010101" pitchFamily="2" charset="-122"/>
                <a:ea typeface="宋体" panose="02010600030101010101" pitchFamily="2" charset="-122"/>
                <a:sym typeface="+mn-ea"/>
              </a:rPr>
              <a:t>。</a:t>
            </a:r>
            <a:endParaRPr lang="zh-CN" altLang="en-US" dirty="0">
              <a:latin typeface="宋体" panose="02010600030101010101" pitchFamily="2" charset="-122"/>
              <a:ea typeface="宋体" panose="02010600030101010101" pitchFamily="2" charset="-122"/>
              <a:sym typeface="+mn-ea"/>
            </a:endParaRPr>
          </a:p>
        </p:txBody>
      </p:sp>
      <p:grpSp>
        <p:nvGrpSpPr>
          <p:cNvPr id="9" name="组合 8"/>
          <p:cNvGrpSpPr/>
          <p:nvPr/>
        </p:nvGrpSpPr>
        <p:grpSpPr>
          <a:xfrm>
            <a:off x="370704" y="1621220"/>
            <a:ext cx="3351480" cy="585332"/>
            <a:chOff x="837837" y="2025383"/>
            <a:chExt cx="3351480" cy="585332"/>
          </a:xfrm>
          <a:noFill/>
        </p:grpSpPr>
        <p:sp>
          <p:nvSpPr>
            <p:cNvPr id="10" name="矩形 9"/>
            <p:cNvSpPr/>
            <p:nvPr>
              <p:custDataLst>
                <p:tags r:id="rId3"/>
              </p:custDataLst>
            </p:nvPr>
          </p:nvSpPr>
          <p:spPr>
            <a:xfrm rot="16200000">
              <a:off x="2200046" y="663174"/>
              <a:ext cx="585332" cy="3309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n"/>
              </a:pPr>
              <a:endParaRPr lang="zh-CN" altLang="en-US" b="1" dirty="0">
                <a:solidFill>
                  <a:srgbClr val="C00000"/>
                </a:solidFill>
                <a:latin typeface="宋体" panose="02010600030101010101" pitchFamily="2" charset="-122"/>
                <a:ea typeface="宋体" panose="02010600030101010101" pitchFamily="2" charset="-122"/>
                <a:cs typeface="+mn-ea"/>
                <a:sym typeface="+mn-lt"/>
              </a:endParaRPr>
            </a:p>
          </p:txBody>
        </p:sp>
        <p:sp>
          <p:nvSpPr>
            <p:cNvPr id="11" name="矩形 10"/>
            <p:cNvSpPr/>
            <p:nvPr>
              <p:custDataLst>
                <p:tags r:id="rId4"/>
              </p:custDataLst>
            </p:nvPr>
          </p:nvSpPr>
          <p:spPr>
            <a:xfrm>
              <a:off x="843528" y="2133046"/>
              <a:ext cx="3345789" cy="418191"/>
            </a:xfrm>
            <a:prstGeom prst="rect">
              <a:avLst/>
            </a:prstGeom>
            <a:grpFill/>
          </p:spPr>
          <p:txBody>
            <a:bodyPr wrap="none">
              <a:spAutoFit/>
            </a:bodyPr>
            <a:lstStyle/>
            <a:p>
              <a:pPr marL="285750" indent="-285750" algn="ctr" defTabSz="457200">
                <a:lnSpc>
                  <a:spcPct val="150000"/>
                </a:lnSpc>
                <a:buFont typeface="Wingdings" panose="05000000000000000000" pitchFamily="2" charset="2"/>
                <a:buChar char="n"/>
              </a:pPr>
              <a:r>
                <a:rPr lang="zh-CN" altLang="en-US" sz="1600" b="1" dirty="0">
                  <a:solidFill>
                    <a:schemeClr val="accent2"/>
                  </a:solidFill>
                  <a:latin typeface="宋体" panose="02010600030101010101" pitchFamily="2" charset="-122"/>
                  <a:ea typeface="宋体" panose="02010600030101010101" pitchFamily="2" charset="-122"/>
                  <a:sym typeface="+mn-ea"/>
                </a:rPr>
                <a:t>极</a:t>
              </a:r>
              <a:r>
                <a:rPr lang="zh-CN" altLang="en-US" sz="1600" b="1" dirty="0">
                  <a:solidFill>
                    <a:schemeClr val="accent2"/>
                  </a:solidFill>
                  <a:latin typeface="宋体" panose="02010600030101010101" pitchFamily="2" charset="-122"/>
                  <a:ea typeface="宋体" panose="02010600030101010101" pitchFamily="2" charset="-122"/>
                </a:rPr>
                <a:t>致稳定、极致性能、</a:t>
              </a:r>
              <a:r>
                <a:rPr lang="zh-CN" altLang="en-US" sz="1600" b="1" dirty="0">
                  <a:solidFill>
                    <a:schemeClr val="accent2"/>
                  </a:solidFill>
                  <a:latin typeface="宋体" panose="02010600030101010101" pitchFamily="2" charset="-122"/>
                  <a:ea typeface="宋体" panose="02010600030101010101" pitchFamily="2" charset="-122"/>
                  <a:sym typeface="+mn-ea"/>
                </a:rPr>
                <a:t>极致易用</a:t>
              </a:r>
              <a:endParaRPr lang="zh-CN" altLang="en-US" sz="1600" b="1" dirty="0">
                <a:solidFill>
                  <a:schemeClr val="accent2"/>
                </a:solidFill>
                <a:latin typeface="宋体" panose="02010600030101010101" pitchFamily="2" charset="-122"/>
                <a:ea typeface="宋体" panose="02010600030101010101" pitchFamily="2" charset="-122"/>
                <a:sym typeface="+mn-ea"/>
              </a:endParaRPr>
            </a:p>
          </p:txBody>
        </p:sp>
      </p:grpSp>
      <p:grpSp>
        <p:nvGrpSpPr>
          <p:cNvPr id="12" name="组合 11"/>
          <p:cNvGrpSpPr/>
          <p:nvPr/>
        </p:nvGrpSpPr>
        <p:grpSpPr>
          <a:xfrm>
            <a:off x="3750244" y="1623665"/>
            <a:ext cx="4858435" cy="585332"/>
            <a:chOff x="3646772" y="2013623"/>
            <a:chExt cx="4858435" cy="585332"/>
          </a:xfrm>
          <a:noFill/>
        </p:grpSpPr>
        <p:sp>
          <p:nvSpPr>
            <p:cNvPr id="18" name="矩形 17"/>
            <p:cNvSpPr/>
            <p:nvPr>
              <p:custDataLst>
                <p:tags r:id="rId5"/>
              </p:custDataLst>
            </p:nvPr>
          </p:nvSpPr>
          <p:spPr>
            <a:xfrm rot="16200000">
              <a:off x="6047999" y="225208"/>
              <a:ext cx="585332" cy="41621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n"/>
              </a:pPr>
              <a:endParaRPr lang="zh-CN" altLang="en-US" b="1" dirty="0">
                <a:solidFill>
                  <a:srgbClr val="C00000"/>
                </a:solidFill>
                <a:latin typeface="宋体" panose="02010600030101010101" pitchFamily="2" charset="-122"/>
                <a:ea typeface="宋体" panose="02010600030101010101" pitchFamily="2" charset="-122"/>
                <a:cs typeface="+mn-ea"/>
                <a:sym typeface="+mn-lt"/>
              </a:endParaRPr>
            </a:p>
          </p:txBody>
        </p:sp>
        <p:sp>
          <p:nvSpPr>
            <p:cNvPr id="19" name="矩形 18"/>
            <p:cNvSpPr/>
            <p:nvPr>
              <p:custDataLst>
                <p:tags r:id="rId6"/>
              </p:custDataLst>
            </p:nvPr>
          </p:nvSpPr>
          <p:spPr>
            <a:xfrm>
              <a:off x="3646772" y="2100207"/>
              <a:ext cx="4858435" cy="418191"/>
            </a:xfrm>
            <a:prstGeom prst="rect">
              <a:avLst/>
            </a:prstGeom>
            <a:grpFill/>
          </p:spPr>
          <p:txBody>
            <a:bodyPr wrap="square">
              <a:spAutoFit/>
            </a:bodyPr>
            <a:lstStyle/>
            <a:p>
              <a:pPr marL="285750" indent="-285750" algn="ctr" defTabSz="457200">
                <a:lnSpc>
                  <a:spcPct val="150000"/>
                </a:lnSpc>
                <a:buFont typeface="Wingdings" panose="05000000000000000000" pitchFamily="2" charset="2"/>
                <a:buChar char="n"/>
              </a:pPr>
              <a:r>
                <a:rPr lang="zh-CN" altLang="en-US" sz="1600" b="1" dirty="0">
                  <a:solidFill>
                    <a:schemeClr val="accent2"/>
                  </a:solidFill>
                  <a:latin typeface="宋体" panose="02010600030101010101" pitchFamily="2" charset="-122"/>
                  <a:ea typeface="宋体" panose="02010600030101010101" pitchFamily="2" charset="-122"/>
                  <a:cs typeface="华文楷体" panose="02010600040101010101" pitchFamily="2" charset="-122"/>
                </a:rPr>
                <a:t>重事务轻分析、</a:t>
              </a:r>
              <a:r>
                <a:rPr lang="en-US" altLang="zh-CN" sz="1600" b="1" dirty="0">
                  <a:solidFill>
                    <a:schemeClr val="accent2"/>
                  </a:solidFill>
                  <a:latin typeface="宋体" panose="02010600030101010101" pitchFamily="2" charset="-122"/>
                  <a:ea typeface="宋体" panose="02010600030101010101" pitchFamily="2" charset="-122"/>
                  <a:cs typeface="华文楷体" panose="02010600040101010101" pitchFamily="2" charset="-122"/>
                </a:rPr>
                <a:t>MySQL</a:t>
              </a:r>
              <a:r>
                <a:rPr lang="zh-CN" altLang="en-US" sz="1600" b="1" dirty="0">
                  <a:solidFill>
                    <a:schemeClr val="accent2"/>
                  </a:solidFill>
                  <a:latin typeface="宋体" panose="02010600030101010101" pitchFamily="2" charset="-122"/>
                  <a:ea typeface="宋体" panose="02010600030101010101" pitchFamily="2" charset="-122"/>
                  <a:cs typeface="华文楷体" panose="02010600040101010101" pitchFamily="2" charset="-122"/>
                </a:rPr>
                <a:t>生态、大数据高并发</a:t>
              </a:r>
              <a:endParaRPr lang="zh-CN" altLang="en-US" sz="1600" b="1" dirty="0">
                <a:solidFill>
                  <a:schemeClr val="accent2"/>
                </a:solidFill>
                <a:latin typeface="宋体" panose="02010600030101010101" pitchFamily="2" charset="-122"/>
                <a:ea typeface="宋体" panose="02010600030101010101" pitchFamily="2" charset="-122"/>
                <a:cs typeface="华文楷体" panose="02010600040101010101" pitchFamily="2" charset="-122"/>
              </a:endParaRPr>
            </a:p>
          </p:txBody>
        </p:sp>
      </p:grpSp>
      <p:grpSp>
        <p:nvGrpSpPr>
          <p:cNvPr id="20" name="组合 19"/>
          <p:cNvGrpSpPr/>
          <p:nvPr/>
        </p:nvGrpSpPr>
        <p:grpSpPr>
          <a:xfrm>
            <a:off x="8256570" y="1621220"/>
            <a:ext cx="3637850" cy="585332"/>
            <a:chOff x="8520306" y="2068057"/>
            <a:chExt cx="3394066" cy="585332"/>
          </a:xfrm>
          <a:noFill/>
        </p:grpSpPr>
        <p:sp>
          <p:nvSpPr>
            <p:cNvPr id="21" name="矩形 20"/>
            <p:cNvSpPr/>
            <p:nvPr>
              <p:custDataLst>
                <p:tags r:id="rId7"/>
              </p:custDataLst>
            </p:nvPr>
          </p:nvSpPr>
          <p:spPr>
            <a:xfrm rot="16200000">
              <a:off x="9882515" y="705848"/>
              <a:ext cx="585332" cy="33097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n"/>
              </a:pPr>
              <a:endParaRPr lang="zh-CN" altLang="en-US" b="1" dirty="0">
                <a:solidFill>
                  <a:srgbClr val="C00000"/>
                </a:solidFill>
                <a:latin typeface="宋体" panose="02010600030101010101" pitchFamily="2" charset="-122"/>
                <a:ea typeface="宋体" panose="02010600030101010101" pitchFamily="2" charset="-122"/>
                <a:cs typeface="+mn-ea"/>
                <a:sym typeface="+mn-lt"/>
              </a:endParaRPr>
            </a:p>
          </p:txBody>
        </p:sp>
        <p:sp>
          <p:nvSpPr>
            <p:cNvPr id="22" name="矩形 21"/>
            <p:cNvSpPr/>
            <p:nvPr>
              <p:custDataLst>
                <p:tags r:id="rId8"/>
              </p:custDataLst>
            </p:nvPr>
          </p:nvSpPr>
          <p:spPr>
            <a:xfrm>
              <a:off x="8618058" y="2148214"/>
              <a:ext cx="3296314" cy="418191"/>
            </a:xfrm>
            <a:prstGeom prst="rect">
              <a:avLst/>
            </a:prstGeom>
            <a:grpFill/>
          </p:spPr>
          <p:txBody>
            <a:bodyPr wrap="square">
              <a:spAutoFit/>
            </a:bodyPr>
            <a:lstStyle/>
            <a:p>
              <a:pPr marL="285750" indent="-285750" algn="ctr" defTabSz="457200">
                <a:lnSpc>
                  <a:spcPct val="150000"/>
                </a:lnSpc>
                <a:buFont typeface="Wingdings" panose="05000000000000000000" pitchFamily="2" charset="2"/>
                <a:buChar char="n"/>
              </a:pPr>
              <a:r>
                <a:rPr lang="zh-CN" altLang="en-US" sz="1600" b="1" dirty="0">
                  <a:solidFill>
                    <a:schemeClr val="accent2"/>
                  </a:solidFill>
                  <a:latin typeface="宋体" panose="02010600030101010101" pitchFamily="2" charset="-122"/>
                  <a:ea typeface="宋体" panose="02010600030101010101" pitchFamily="2" charset="-122"/>
                </a:rPr>
                <a:t>简单好用、原生分布式数据库</a:t>
              </a:r>
              <a:endParaRPr lang="zh-CN" altLang="en-US" sz="1600" b="1" dirty="0">
                <a:solidFill>
                  <a:schemeClr val="accent2"/>
                </a:solidFill>
                <a:latin typeface="宋体" panose="02010600030101010101" pitchFamily="2" charset="-122"/>
                <a:ea typeface="宋体" panose="02010600030101010101" pitchFamily="2" charset="-122"/>
              </a:endParaRPr>
            </a:p>
          </p:txBody>
        </p:sp>
      </p:grpSp>
      <p:sp>
        <p:nvSpPr>
          <p:cNvPr id="23" name="矩形 168"/>
          <p:cNvSpPr/>
          <p:nvPr>
            <p:custDataLst>
              <p:tags r:id="rId9"/>
            </p:custDataLst>
          </p:nvPr>
        </p:nvSpPr>
        <p:spPr>
          <a:xfrm>
            <a:off x="7044992" y="2668562"/>
            <a:ext cx="3937334" cy="613694"/>
          </a:xfrm>
          <a:prstGeom prst="rect">
            <a:avLst/>
          </a:prstGeom>
          <a:ln>
            <a:solidFill>
              <a:schemeClr val="bg1">
                <a:lumMod val="85000"/>
              </a:schemeClr>
            </a:solidFill>
          </a:ln>
        </p:spPr>
        <p:txBody>
          <a:bodyPr wrap="square">
            <a:spAutoFit/>
          </a:bodyPr>
          <a:lstStyle/>
          <a:p>
            <a:pPr>
              <a:lnSpc>
                <a:spcPct val="150000"/>
              </a:lnSpc>
            </a:pPr>
            <a:r>
              <a:rPr lang="zh-CN" altLang="en-US" sz="1200" b="1" dirty="0">
                <a:latin typeface="宋体" panose="02010600030101010101" pitchFamily="2" charset="-122"/>
                <a:ea typeface="宋体" panose="02010600030101010101" pitchFamily="2" charset="-122"/>
                <a:cs typeface="华文楷体" panose="02010600040101010101" pitchFamily="2" charset="-122"/>
              </a:rPr>
              <a:t>接收应用请求</a:t>
            </a:r>
            <a:r>
              <a:rPr lang="zh-CN" altLang="en-US" sz="1200" b="1" dirty="0">
                <a:latin typeface="宋体" panose="02010600030101010101" pitchFamily="2" charset="-122"/>
                <a:ea typeface="宋体" panose="02010600030101010101" pitchFamily="2" charset="-122"/>
                <a:cs typeface="华文楷体" panose="02010600040101010101" pitchFamily="2" charset="-122"/>
                <a:sym typeface="+mn-ea"/>
              </a:rPr>
              <a:t>、解析</a:t>
            </a:r>
            <a:r>
              <a:rPr lang="en-US" altLang="zh-CN" sz="1200" b="1" dirty="0">
                <a:latin typeface="宋体" panose="02010600030101010101" pitchFamily="2" charset="-122"/>
                <a:ea typeface="宋体" panose="02010600030101010101" pitchFamily="2" charset="-122"/>
                <a:cs typeface="华文楷体" panose="02010600040101010101" pitchFamily="2" charset="-122"/>
                <a:sym typeface="+mn-ea"/>
              </a:rPr>
              <a:t>SQL</a:t>
            </a:r>
            <a:r>
              <a:rPr lang="zh-CN" altLang="en-US" sz="1200" b="1" dirty="0">
                <a:latin typeface="宋体" panose="02010600030101010101" pitchFamily="2" charset="-122"/>
                <a:ea typeface="宋体" panose="02010600030101010101" pitchFamily="2" charset="-122"/>
                <a:cs typeface="华文楷体" panose="02010600040101010101" pitchFamily="2" charset="-122"/>
                <a:sym typeface="+mn-ea"/>
              </a:rPr>
              <a:t>语法、生成和执行分布式执行计划、元数据存储和强一致性</a:t>
            </a:r>
            <a:r>
              <a:rPr lang="zh-CN" altLang="en-US" sz="1200" b="1" dirty="0">
                <a:latin typeface="宋体" panose="02010600030101010101" pitchFamily="2" charset="-122"/>
                <a:ea typeface="宋体" panose="02010600030101010101" pitchFamily="2" charset="-122"/>
                <a:cs typeface="华文楷体" panose="02010600040101010101" pitchFamily="2" charset="-122"/>
              </a:rPr>
              <a:t>等。</a:t>
            </a:r>
            <a:endParaRPr lang="zh-CN" altLang="en-US" sz="1200" b="1" dirty="0">
              <a:latin typeface="宋体" panose="02010600030101010101" pitchFamily="2" charset="-122"/>
              <a:ea typeface="宋体" panose="02010600030101010101" pitchFamily="2" charset="-122"/>
              <a:cs typeface="华文楷体" panose="02010600040101010101" pitchFamily="2" charset="-122"/>
            </a:endParaRPr>
          </a:p>
        </p:txBody>
      </p:sp>
      <p:sp>
        <p:nvSpPr>
          <p:cNvPr id="24" name="AutoShape 27"/>
          <p:cNvSpPr>
            <a:spLocks noChangeArrowheads="1"/>
          </p:cNvSpPr>
          <p:nvPr>
            <p:custDataLst>
              <p:tags r:id="rId10"/>
            </p:custDataLst>
          </p:nvPr>
        </p:nvSpPr>
        <p:spPr bwMode="gray">
          <a:xfrm>
            <a:off x="7028705" y="2242042"/>
            <a:ext cx="1306068" cy="371094"/>
          </a:xfrm>
          <a:prstGeom prst="roundRect">
            <a:avLst>
              <a:gd name="adj" fmla="val 27917"/>
            </a:avLst>
          </a:prstGeom>
          <a:solidFill>
            <a:schemeClr val="accent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zh-CN" altLang="en-US" sz="1200" b="1" kern="0" dirty="0">
                <a:solidFill>
                  <a:schemeClr val="bg1"/>
                </a:solidFill>
                <a:latin typeface="宋体" panose="02010600030101010101" pitchFamily="2" charset="-122"/>
                <a:ea typeface="宋体" panose="02010600030101010101" pitchFamily="2" charset="-122"/>
              </a:rPr>
              <a:t>计算节点</a:t>
            </a:r>
            <a:endParaRPr lang="zh-CN" altLang="en-US" sz="1200" b="1" kern="0" dirty="0">
              <a:solidFill>
                <a:schemeClr val="bg1"/>
              </a:solidFill>
              <a:latin typeface="宋体" panose="02010600030101010101" pitchFamily="2" charset="-122"/>
              <a:ea typeface="宋体" panose="02010600030101010101" pitchFamily="2" charset="-122"/>
            </a:endParaRPr>
          </a:p>
        </p:txBody>
      </p:sp>
      <p:sp>
        <p:nvSpPr>
          <p:cNvPr id="25" name="矩形 168"/>
          <p:cNvSpPr/>
          <p:nvPr>
            <p:custDataLst>
              <p:tags r:id="rId11"/>
            </p:custDataLst>
          </p:nvPr>
        </p:nvSpPr>
        <p:spPr>
          <a:xfrm>
            <a:off x="7055276" y="4038120"/>
            <a:ext cx="3937334" cy="336695"/>
          </a:xfrm>
          <a:prstGeom prst="rect">
            <a:avLst/>
          </a:prstGeom>
          <a:ln>
            <a:solidFill>
              <a:schemeClr val="bg1">
                <a:lumMod val="85000"/>
              </a:schemeClr>
            </a:solidFill>
          </a:ln>
        </p:spPr>
        <p:txBody>
          <a:bodyPr wrap="square">
            <a:spAutoFit/>
          </a:bodyPr>
          <a:lstStyle/>
          <a:p>
            <a:pPr indent="0">
              <a:lnSpc>
                <a:spcPct val="150000"/>
              </a:lnSpc>
              <a:spcBef>
                <a:spcPts val="0"/>
              </a:spcBef>
              <a:buFont typeface="Arial" panose="020B0604020202020204" pitchFamily="34" charset="0"/>
              <a:buNone/>
            </a:pPr>
            <a:r>
              <a:rPr lang="x-none" altLang="zh-CN" sz="1200" b="1" dirty="0">
                <a:latin typeface="宋体" panose="02010600030101010101" pitchFamily="2" charset="-122"/>
                <a:ea typeface="宋体" panose="02010600030101010101" pitchFamily="2" charset="-122"/>
                <a:sym typeface="+mn-ea"/>
              </a:rPr>
              <a:t>负责</a:t>
            </a:r>
            <a:r>
              <a:rPr lang="zh-CN" altLang="en-US" sz="1200" b="1" dirty="0">
                <a:latin typeface="宋体" panose="02010600030101010101" pitchFamily="2" charset="-122"/>
                <a:ea typeface="宋体" panose="02010600030101010101" pitchFamily="2" charset="-122"/>
                <a:sym typeface="+mn-ea"/>
              </a:rPr>
              <a:t>数据存储、本地事务管理、本地结果集计算统计等。</a:t>
            </a:r>
            <a:endParaRPr lang="x-none" altLang="en-US" sz="1200" b="1" dirty="0">
              <a:latin typeface="宋体" panose="02010600030101010101" pitchFamily="2" charset="-122"/>
              <a:ea typeface="宋体" panose="02010600030101010101" pitchFamily="2" charset="-122"/>
            </a:endParaRPr>
          </a:p>
        </p:txBody>
      </p:sp>
      <p:grpSp>
        <p:nvGrpSpPr>
          <p:cNvPr id="34" name="组合 35"/>
          <p:cNvGrpSpPr/>
          <p:nvPr/>
        </p:nvGrpSpPr>
        <p:grpSpPr>
          <a:xfrm>
            <a:off x="7034470" y="4599354"/>
            <a:ext cx="3055920" cy="1217325"/>
            <a:chOff x="8551" y="3387"/>
            <a:chExt cx="5171" cy="2607"/>
          </a:xfrm>
        </p:grpSpPr>
        <p:sp>
          <p:nvSpPr>
            <p:cNvPr id="35" name="矩形 34"/>
            <p:cNvSpPr/>
            <p:nvPr>
              <p:custDataLst>
                <p:tags r:id="rId12"/>
              </p:custDataLst>
            </p:nvPr>
          </p:nvSpPr>
          <p:spPr>
            <a:xfrm>
              <a:off x="8551" y="4912"/>
              <a:ext cx="5171" cy="1082"/>
            </a:xfrm>
            <a:prstGeom prst="rect">
              <a:avLst/>
            </a:prstGeom>
            <a:noFill/>
            <a:ln w="12700">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 b="1" dirty="0">
                <a:solidFill>
                  <a:schemeClr val="bg1"/>
                </a:solidFill>
                <a:latin typeface="宋体" panose="02010600030101010101" pitchFamily="2" charset="-122"/>
                <a:ea typeface="宋体" panose="02010600030101010101" pitchFamily="2" charset="-122"/>
              </a:endParaRPr>
            </a:p>
          </p:txBody>
        </p:sp>
        <p:sp>
          <p:nvSpPr>
            <p:cNvPr id="36" name="矩形 35"/>
            <p:cNvSpPr/>
            <p:nvPr>
              <p:custDataLst>
                <p:tags r:id="rId13"/>
              </p:custDataLst>
            </p:nvPr>
          </p:nvSpPr>
          <p:spPr>
            <a:xfrm>
              <a:off x="8854" y="5106"/>
              <a:ext cx="964" cy="646"/>
            </a:xfrm>
            <a:prstGeom prst="rect">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zh-CN" sz="1200" b="1" dirty="0">
                  <a:solidFill>
                    <a:schemeClr val="bg1"/>
                  </a:solidFill>
                  <a:latin typeface="宋体" panose="02010600030101010101" pitchFamily="2" charset="-122"/>
                  <a:ea typeface="宋体" panose="02010600030101010101" pitchFamily="2" charset="-122"/>
                </a:rPr>
                <a:t>龙芯</a:t>
              </a:r>
              <a:endParaRPr lang="x-none" altLang="zh-CN" sz="1200" b="1" dirty="0">
                <a:solidFill>
                  <a:schemeClr val="bg1"/>
                </a:solidFill>
                <a:latin typeface="宋体" panose="02010600030101010101" pitchFamily="2" charset="-122"/>
                <a:ea typeface="宋体" panose="02010600030101010101" pitchFamily="2" charset="-122"/>
              </a:endParaRPr>
            </a:p>
          </p:txBody>
        </p:sp>
        <p:sp>
          <p:nvSpPr>
            <p:cNvPr id="37" name="矩形 36"/>
            <p:cNvSpPr/>
            <p:nvPr>
              <p:custDataLst>
                <p:tags r:id="rId14"/>
              </p:custDataLst>
            </p:nvPr>
          </p:nvSpPr>
          <p:spPr>
            <a:xfrm>
              <a:off x="10153" y="5115"/>
              <a:ext cx="964" cy="646"/>
            </a:xfrm>
            <a:prstGeom prst="rect">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zh-CN" sz="1200" b="1" dirty="0">
                  <a:solidFill>
                    <a:schemeClr val="bg1"/>
                  </a:solidFill>
                  <a:latin typeface="宋体" panose="02010600030101010101" pitchFamily="2" charset="-122"/>
                  <a:ea typeface="宋体" panose="02010600030101010101" pitchFamily="2" charset="-122"/>
                </a:rPr>
                <a:t>飞腾</a:t>
              </a:r>
              <a:endParaRPr lang="x-none" altLang="zh-CN" sz="1200" b="1" dirty="0">
                <a:solidFill>
                  <a:schemeClr val="bg1"/>
                </a:solidFill>
                <a:latin typeface="宋体" panose="02010600030101010101" pitchFamily="2" charset="-122"/>
                <a:ea typeface="宋体" panose="02010600030101010101" pitchFamily="2" charset="-122"/>
              </a:endParaRPr>
            </a:p>
          </p:txBody>
        </p:sp>
        <p:sp>
          <p:nvSpPr>
            <p:cNvPr id="38" name="矩形 37"/>
            <p:cNvSpPr/>
            <p:nvPr>
              <p:custDataLst>
                <p:tags r:id="rId15"/>
              </p:custDataLst>
            </p:nvPr>
          </p:nvSpPr>
          <p:spPr>
            <a:xfrm>
              <a:off x="11388" y="5108"/>
              <a:ext cx="964" cy="646"/>
            </a:xfrm>
            <a:prstGeom prst="rect">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zh-CN" sz="1200" b="1" dirty="0">
                  <a:solidFill>
                    <a:schemeClr val="bg1"/>
                  </a:solidFill>
                  <a:latin typeface="宋体" panose="02010600030101010101" pitchFamily="2" charset="-122"/>
                  <a:ea typeface="宋体" panose="02010600030101010101" pitchFamily="2" charset="-122"/>
                </a:rPr>
                <a:t>鲲鹏</a:t>
              </a:r>
              <a:endParaRPr lang="x-none" altLang="zh-CN" sz="1200" b="1" dirty="0">
                <a:solidFill>
                  <a:schemeClr val="bg1"/>
                </a:solidFill>
                <a:latin typeface="宋体" panose="02010600030101010101" pitchFamily="2" charset="-122"/>
                <a:ea typeface="宋体" panose="02010600030101010101" pitchFamily="2" charset="-122"/>
              </a:endParaRPr>
            </a:p>
          </p:txBody>
        </p:sp>
        <p:sp>
          <p:nvSpPr>
            <p:cNvPr id="39" name="矩形 38"/>
            <p:cNvSpPr/>
            <p:nvPr>
              <p:custDataLst>
                <p:tags r:id="rId16"/>
              </p:custDataLst>
            </p:nvPr>
          </p:nvSpPr>
          <p:spPr>
            <a:xfrm>
              <a:off x="12606" y="5101"/>
              <a:ext cx="964" cy="646"/>
            </a:xfrm>
            <a:prstGeom prst="rect">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zh-CN" sz="1200" b="1" dirty="0">
                  <a:solidFill>
                    <a:schemeClr val="bg1"/>
                  </a:solidFill>
                  <a:latin typeface="宋体" panose="02010600030101010101" pitchFamily="2" charset="-122"/>
                  <a:ea typeface="宋体" panose="02010600030101010101" pitchFamily="2" charset="-122"/>
                </a:rPr>
                <a:t>...</a:t>
              </a:r>
              <a:endParaRPr lang="x-none" altLang="zh-CN" sz="1200" b="1" dirty="0">
                <a:solidFill>
                  <a:schemeClr val="bg1"/>
                </a:solidFill>
                <a:latin typeface="宋体" panose="02010600030101010101" pitchFamily="2" charset="-122"/>
                <a:ea typeface="宋体" panose="02010600030101010101" pitchFamily="2" charset="-122"/>
              </a:endParaRPr>
            </a:p>
          </p:txBody>
        </p:sp>
        <p:sp>
          <p:nvSpPr>
            <p:cNvPr id="40" name="上箭头 41"/>
            <p:cNvSpPr/>
            <p:nvPr>
              <p:custDataLst>
                <p:tags r:id="rId17"/>
              </p:custDataLst>
            </p:nvPr>
          </p:nvSpPr>
          <p:spPr>
            <a:xfrm>
              <a:off x="9376" y="4467"/>
              <a:ext cx="478" cy="430"/>
            </a:xfrm>
            <a:prstGeom prst="upArrow">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0" b="1" dirty="0">
                <a:solidFill>
                  <a:schemeClr val="bg1"/>
                </a:solidFill>
                <a:latin typeface="宋体" panose="02010600030101010101" pitchFamily="2" charset="-122"/>
                <a:ea typeface="宋体" panose="02010600030101010101" pitchFamily="2" charset="-122"/>
              </a:endParaRPr>
            </a:p>
          </p:txBody>
        </p:sp>
        <p:sp>
          <p:nvSpPr>
            <p:cNvPr id="41" name="上箭头 42"/>
            <p:cNvSpPr/>
            <p:nvPr>
              <p:custDataLst>
                <p:tags r:id="rId18"/>
              </p:custDataLst>
            </p:nvPr>
          </p:nvSpPr>
          <p:spPr>
            <a:xfrm>
              <a:off x="10754" y="4492"/>
              <a:ext cx="478" cy="430"/>
            </a:xfrm>
            <a:prstGeom prst="upArrow">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0" b="1" dirty="0">
                <a:solidFill>
                  <a:schemeClr val="bg1"/>
                </a:solidFill>
                <a:latin typeface="宋体" panose="02010600030101010101" pitchFamily="2" charset="-122"/>
                <a:ea typeface="宋体" panose="02010600030101010101" pitchFamily="2" charset="-122"/>
              </a:endParaRPr>
            </a:p>
          </p:txBody>
        </p:sp>
        <p:sp>
          <p:nvSpPr>
            <p:cNvPr id="42" name="上箭头 43"/>
            <p:cNvSpPr/>
            <p:nvPr>
              <p:custDataLst>
                <p:tags r:id="rId19"/>
              </p:custDataLst>
            </p:nvPr>
          </p:nvSpPr>
          <p:spPr>
            <a:xfrm>
              <a:off x="12043" y="4492"/>
              <a:ext cx="478" cy="430"/>
            </a:xfrm>
            <a:prstGeom prst="upArrow">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0" b="1" dirty="0">
                <a:solidFill>
                  <a:schemeClr val="bg1"/>
                </a:solidFill>
                <a:latin typeface="宋体" panose="02010600030101010101" pitchFamily="2" charset="-122"/>
                <a:ea typeface="宋体" panose="02010600030101010101" pitchFamily="2" charset="-122"/>
              </a:endParaRPr>
            </a:p>
          </p:txBody>
        </p:sp>
        <p:sp>
          <p:nvSpPr>
            <p:cNvPr id="43" name="矩形 42"/>
            <p:cNvSpPr/>
            <p:nvPr>
              <p:custDataLst>
                <p:tags r:id="rId20"/>
              </p:custDataLst>
            </p:nvPr>
          </p:nvSpPr>
          <p:spPr>
            <a:xfrm>
              <a:off x="8557" y="3387"/>
              <a:ext cx="5165" cy="10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 b="1" dirty="0">
                <a:solidFill>
                  <a:schemeClr val="bg1"/>
                </a:solidFill>
                <a:latin typeface="宋体" panose="02010600030101010101" pitchFamily="2" charset="-122"/>
                <a:ea typeface="宋体" panose="02010600030101010101" pitchFamily="2" charset="-122"/>
              </a:endParaRPr>
            </a:p>
          </p:txBody>
        </p:sp>
        <p:sp>
          <p:nvSpPr>
            <p:cNvPr id="44" name="圆角矩形 239"/>
            <p:cNvSpPr/>
            <p:nvPr>
              <p:custDataLst>
                <p:tags r:id="rId21"/>
              </p:custDataLst>
            </p:nvPr>
          </p:nvSpPr>
          <p:spPr>
            <a:xfrm>
              <a:off x="8958" y="3616"/>
              <a:ext cx="1250" cy="564"/>
            </a:xfrm>
            <a:prstGeom prst="roundRect">
              <a:avLst/>
            </a:prstGeom>
            <a:solidFill>
              <a:schemeClr val="accent2"/>
            </a:solidFill>
            <a:ln w="6350" cap="flat" cmpd="sng" algn="ctr">
              <a:solidFill>
                <a:schemeClr val="bg1">
                  <a:lumMod val="85000"/>
                </a:schemeClr>
              </a:solidFill>
              <a:prstDash val="solid"/>
              <a:miter lim="800000"/>
            </a:ln>
            <a:effectLst/>
          </p:spPr>
          <p:txBody>
            <a:bodyPr rtlCol="0" anchor="ctr"/>
            <a:lstStyle/>
            <a:p>
              <a:pPr algn="ctr"/>
              <a:r>
                <a:rPr lang="x-none" altLang="en-US" sz="1000" b="1" kern="0" dirty="0">
                  <a:solidFill>
                    <a:schemeClr val="bg1"/>
                  </a:solidFill>
                  <a:latin typeface="宋体" panose="02010600030101010101" pitchFamily="2" charset="-122"/>
                  <a:ea typeface="宋体" panose="02010600030101010101" pitchFamily="2" charset="-122"/>
                  <a:cs typeface="华文楷体" panose="02010600040101010101" pitchFamily="2" charset="-122"/>
                </a:rPr>
                <a:t>PC服务器</a:t>
              </a:r>
              <a:endParaRPr lang="x-none" altLang="en-US" sz="1000" b="1" kern="0" dirty="0">
                <a:solidFill>
                  <a:schemeClr val="bg1"/>
                </a:solidFill>
                <a:latin typeface="宋体" panose="02010600030101010101" pitchFamily="2" charset="-122"/>
                <a:ea typeface="宋体" panose="02010600030101010101" pitchFamily="2" charset="-122"/>
                <a:cs typeface="华文楷体" panose="02010600040101010101" pitchFamily="2" charset="-122"/>
              </a:endParaRPr>
            </a:p>
          </p:txBody>
        </p:sp>
        <p:sp>
          <p:nvSpPr>
            <p:cNvPr id="45" name="圆角矩形 239"/>
            <p:cNvSpPr/>
            <p:nvPr>
              <p:custDataLst>
                <p:tags r:id="rId22"/>
              </p:custDataLst>
            </p:nvPr>
          </p:nvSpPr>
          <p:spPr>
            <a:xfrm>
              <a:off x="10729" y="3616"/>
              <a:ext cx="1065" cy="564"/>
            </a:xfrm>
            <a:prstGeom prst="roundRect">
              <a:avLst/>
            </a:prstGeom>
            <a:solidFill>
              <a:schemeClr val="accent2"/>
            </a:solidFill>
            <a:ln w="6350" cap="flat" cmpd="sng" algn="ctr">
              <a:solidFill>
                <a:schemeClr val="bg1">
                  <a:lumMod val="85000"/>
                </a:schemeClr>
              </a:solidFill>
              <a:prstDash val="solid"/>
              <a:miter lim="800000"/>
            </a:ln>
            <a:effectLst/>
          </p:spPr>
          <p:txBody>
            <a:bodyPr rtlCol="0" anchor="ctr"/>
            <a:lstStyle/>
            <a:p>
              <a:pPr algn="ctr"/>
              <a:r>
                <a:rPr lang="x-none" altLang="en-US" sz="1000" b="1" kern="0" dirty="0">
                  <a:solidFill>
                    <a:schemeClr val="bg1"/>
                  </a:solidFill>
                  <a:latin typeface="宋体" panose="02010600030101010101" pitchFamily="2" charset="-122"/>
                  <a:ea typeface="宋体" panose="02010600030101010101" pitchFamily="2" charset="-122"/>
                </a:rPr>
                <a:t>容器</a:t>
              </a:r>
              <a:endParaRPr lang="x-none" altLang="en-US" sz="1000" b="1" kern="0" dirty="0">
                <a:solidFill>
                  <a:schemeClr val="bg1"/>
                </a:solidFill>
                <a:latin typeface="宋体" panose="02010600030101010101" pitchFamily="2" charset="-122"/>
                <a:ea typeface="宋体" panose="02010600030101010101" pitchFamily="2" charset="-122"/>
              </a:endParaRPr>
            </a:p>
          </p:txBody>
        </p:sp>
        <p:sp>
          <p:nvSpPr>
            <p:cNvPr id="46" name="圆角矩形 239"/>
            <p:cNvSpPr/>
            <p:nvPr>
              <p:custDataLst>
                <p:tags r:id="rId23"/>
              </p:custDataLst>
            </p:nvPr>
          </p:nvSpPr>
          <p:spPr>
            <a:xfrm>
              <a:off x="12282" y="3608"/>
              <a:ext cx="1065" cy="564"/>
            </a:xfrm>
            <a:prstGeom prst="roundRect">
              <a:avLst/>
            </a:prstGeom>
            <a:solidFill>
              <a:schemeClr val="accent2"/>
            </a:solidFill>
            <a:ln w="6350" cap="flat" cmpd="sng" algn="ctr">
              <a:solidFill>
                <a:schemeClr val="bg1">
                  <a:lumMod val="85000"/>
                </a:schemeClr>
              </a:solidFill>
              <a:prstDash val="solid"/>
              <a:miter lim="800000"/>
            </a:ln>
            <a:effectLst/>
          </p:spPr>
          <p:txBody>
            <a:bodyPr rtlCol="0" anchor="ctr"/>
            <a:lstStyle/>
            <a:p>
              <a:pPr algn="ctr"/>
              <a:r>
                <a:rPr lang="x-none" altLang="en-US" sz="1000" b="1" kern="0" dirty="0">
                  <a:solidFill>
                    <a:schemeClr val="bg1"/>
                  </a:solidFill>
                  <a:latin typeface="宋体" panose="02010600030101010101" pitchFamily="2" charset="-122"/>
                  <a:ea typeface="宋体" panose="02010600030101010101" pitchFamily="2" charset="-122"/>
                </a:rPr>
                <a:t>云平台</a:t>
              </a:r>
              <a:endParaRPr lang="x-none" altLang="en-US" sz="1000" b="1" kern="0" dirty="0">
                <a:solidFill>
                  <a:schemeClr val="bg1"/>
                </a:solidFill>
                <a:latin typeface="宋体" panose="02010600030101010101" pitchFamily="2" charset="-122"/>
                <a:ea typeface="宋体" panose="02010600030101010101" pitchFamily="2" charset="-122"/>
              </a:endParaRPr>
            </a:p>
          </p:txBody>
        </p:sp>
      </p:grpSp>
      <p:sp>
        <p:nvSpPr>
          <p:cNvPr id="183" name="AutoShape 27"/>
          <p:cNvSpPr>
            <a:spLocks noChangeArrowheads="1"/>
          </p:cNvSpPr>
          <p:nvPr>
            <p:custDataLst>
              <p:tags r:id="rId24"/>
            </p:custDataLst>
          </p:nvPr>
        </p:nvSpPr>
        <p:spPr bwMode="gray">
          <a:xfrm>
            <a:off x="8482498" y="2232705"/>
            <a:ext cx="1306068" cy="371094"/>
          </a:xfrm>
          <a:prstGeom prst="roundRect">
            <a:avLst>
              <a:gd name="adj" fmla="val 27917"/>
            </a:avLst>
          </a:prstGeom>
          <a:solidFill>
            <a:schemeClr val="accent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zh-CN" altLang="en-US" sz="1200" b="1" kern="0" dirty="0">
                <a:solidFill>
                  <a:schemeClr val="bg1"/>
                </a:solidFill>
                <a:latin typeface="宋体" panose="02010600030101010101" pitchFamily="2" charset="-122"/>
                <a:ea typeface="宋体" panose="02010600030101010101" pitchFamily="2" charset="-122"/>
              </a:rPr>
              <a:t>核心模块</a:t>
            </a:r>
            <a:endParaRPr lang="zh-CN" altLang="en-US" sz="1200" b="1" kern="0" dirty="0">
              <a:solidFill>
                <a:schemeClr val="bg1"/>
              </a:solidFill>
              <a:latin typeface="宋体" panose="02010600030101010101" pitchFamily="2" charset="-122"/>
              <a:ea typeface="宋体" panose="02010600030101010101" pitchFamily="2" charset="-122"/>
            </a:endParaRPr>
          </a:p>
        </p:txBody>
      </p:sp>
      <p:sp>
        <p:nvSpPr>
          <p:cNvPr id="185" name="AutoShape 27"/>
          <p:cNvSpPr>
            <a:spLocks noChangeArrowheads="1"/>
          </p:cNvSpPr>
          <p:nvPr>
            <p:custDataLst>
              <p:tags r:id="rId25"/>
            </p:custDataLst>
          </p:nvPr>
        </p:nvSpPr>
        <p:spPr bwMode="gray">
          <a:xfrm>
            <a:off x="7055275" y="3566307"/>
            <a:ext cx="1306068" cy="371094"/>
          </a:xfrm>
          <a:prstGeom prst="roundRect">
            <a:avLst>
              <a:gd name="adj" fmla="val 27917"/>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ltLang="zh-CN" sz="1200" b="1" kern="0" dirty="0">
                <a:solidFill>
                  <a:schemeClr val="bg1"/>
                </a:solidFill>
                <a:latin typeface="宋体" panose="02010600030101010101" pitchFamily="2" charset="-122"/>
                <a:ea typeface="宋体" panose="02010600030101010101" pitchFamily="2" charset="-122"/>
              </a:rPr>
              <a:t>数据</a:t>
            </a:r>
            <a:r>
              <a:rPr lang="zh-CN" altLang="en-US" sz="1200" b="1" kern="0" dirty="0">
                <a:solidFill>
                  <a:schemeClr val="bg1"/>
                </a:solidFill>
                <a:latin typeface="宋体" panose="02010600030101010101" pitchFamily="2" charset="-122"/>
                <a:ea typeface="宋体" panose="02010600030101010101" pitchFamily="2" charset="-122"/>
              </a:rPr>
              <a:t>节点</a:t>
            </a:r>
            <a:endParaRPr lang="zh-CN" altLang="en-US" sz="1200" b="1" kern="0" dirty="0">
              <a:solidFill>
                <a:schemeClr val="bg1"/>
              </a:solidFill>
              <a:latin typeface="宋体" panose="02010600030101010101" pitchFamily="2" charset="-122"/>
              <a:ea typeface="宋体" panose="02010600030101010101" pitchFamily="2" charset="-122"/>
            </a:endParaRPr>
          </a:p>
        </p:txBody>
      </p:sp>
      <p:sp>
        <p:nvSpPr>
          <p:cNvPr id="186" name="AutoShape 27"/>
          <p:cNvSpPr>
            <a:spLocks noChangeArrowheads="1"/>
          </p:cNvSpPr>
          <p:nvPr>
            <p:custDataLst>
              <p:tags r:id="rId26"/>
            </p:custDataLst>
          </p:nvPr>
        </p:nvSpPr>
        <p:spPr bwMode="gray">
          <a:xfrm>
            <a:off x="8509068" y="3556970"/>
            <a:ext cx="1306068" cy="371094"/>
          </a:xfrm>
          <a:prstGeom prst="roundRect">
            <a:avLst>
              <a:gd name="adj" fmla="val 27917"/>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zh-CN" altLang="en-US" sz="1200" b="1" kern="0" dirty="0">
                <a:solidFill>
                  <a:schemeClr val="bg1"/>
                </a:solidFill>
                <a:latin typeface="宋体" panose="02010600030101010101" pitchFamily="2" charset="-122"/>
                <a:ea typeface="宋体" panose="02010600030101010101" pitchFamily="2" charset="-122"/>
              </a:rPr>
              <a:t>重要模块</a:t>
            </a:r>
            <a:endParaRPr lang="zh-CN" altLang="en-US" sz="1200" b="1" kern="0" dirty="0">
              <a:solidFill>
                <a:schemeClr val="bg1"/>
              </a:solidFill>
              <a:latin typeface="宋体" panose="02010600030101010101" pitchFamily="2" charset="-122"/>
              <a:ea typeface="宋体" panose="02010600030101010101" pitchFamily="2" charset="-122"/>
            </a:endParaRPr>
          </a:p>
        </p:txBody>
      </p:sp>
      <p:sp>
        <p:nvSpPr>
          <p:cNvPr id="177" name="矩形 176"/>
          <p:cNvSpPr/>
          <p:nvPr>
            <p:custDataLst>
              <p:tags r:id="rId27"/>
            </p:custDataLst>
          </p:nvPr>
        </p:nvSpPr>
        <p:spPr>
          <a:xfrm>
            <a:off x="2260272" y="2261390"/>
            <a:ext cx="4660855" cy="563153"/>
          </a:xfrm>
          <a:prstGeom prst="rect">
            <a:avLst/>
          </a:prstGeom>
          <a:solidFill>
            <a:schemeClr val="bg1">
              <a:lumMod val="95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137" name="矩形 136"/>
          <p:cNvSpPr/>
          <p:nvPr>
            <p:custDataLst>
              <p:tags r:id="rId28"/>
            </p:custDataLst>
          </p:nvPr>
        </p:nvSpPr>
        <p:spPr>
          <a:xfrm>
            <a:off x="2267916" y="2904047"/>
            <a:ext cx="4660855" cy="779365"/>
          </a:xfrm>
          <a:prstGeom prst="rect">
            <a:avLst/>
          </a:prstGeom>
          <a:solidFill>
            <a:schemeClr val="bg1">
              <a:lumMod val="95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101" name="矩形 100"/>
          <p:cNvSpPr/>
          <p:nvPr>
            <p:custDataLst>
              <p:tags r:id="rId29"/>
            </p:custDataLst>
          </p:nvPr>
        </p:nvSpPr>
        <p:spPr>
          <a:xfrm>
            <a:off x="2267917" y="3948461"/>
            <a:ext cx="4660860" cy="1988670"/>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65" name="文本框 64"/>
          <p:cNvSpPr txBox="1"/>
          <p:nvPr>
            <p:custDataLst>
              <p:tags r:id="rId30"/>
            </p:custDataLst>
          </p:nvPr>
        </p:nvSpPr>
        <p:spPr>
          <a:xfrm>
            <a:off x="2268938" y="2924708"/>
            <a:ext cx="4659832" cy="246221"/>
          </a:xfrm>
          <a:prstGeom prst="rect">
            <a:avLst/>
          </a:prstGeom>
          <a:noFill/>
        </p:spPr>
        <p:txBody>
          <a:bodyPr wrap="square" rtlCol="0">
            <a:spAutoFit/>
          </a:bodyPr>
          <a:lstStyle/>
          <a:p>
            <a:pPr algn="ctr"/>
            <a:r>
              <a:rPr kumimoji="1" lang="zh-CN" altLang="en-US" sz="1000" b="1" dirty="0">
                <a:latin typeface="宋体" panose="02010600030101010101" pitchFamily="2" charset="-122"/>
                <a:ea typeface="宋体" panose="02010600030101010101" pitchFamily="2" charset="-122"/>
              </a:rPr>
              <a:t>计算层</a:t>
            </a:r>
            <a:endParaRPr kumimoji="1" lang="zh-CN" altLang="en-US" sz="1000" b="1" dirty="0">
              <a:latin typeface="宋体" panose="02010600030101010101" pitchFamily="2" charset="-122"/>
              <a:ea typeface="宋体" panose="02010600030101010101" pitchFamily="2" charset="-122"/>
            </a:endParaRPr>
          </a:p>
        </p:txBody>
      </p:sp>
      <p:cxnSp>
        <p:nvCxnSpPr>
          <p:cNvPr id="73" name="直线连接符 39"/>
          <p:cNvCxnSpPr/>
          <p:nvPr>
            <p:custDataLst>
              <p:tags r:id="rId31"/>
            </p:custDataLst>
          </p:nvPr>
        </p:nvCxnSpPr>
        <p:spPr>
          <a:xfrm>
            <a:off x="2184833" y="2261390"/>
            <a:ext cx="0" cy="367631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custDataLst>
              <p:tags r:id="rId32"/>
            </p:custDataLst>
          </p:nvPr>
        </p:nvSpPr>
        <p:spPr>
          <a:xfrm>
            <a:off x="600514" y="3207094"/>
            <a:ext cx="1364345" cy="51462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tx1"/>
                </a:solidFill>
                <a:latin typeface="宋体" panose="02010600030101010101" pitchFamily="2" charset="-122"/>
                <a:ea typeface="宋体" panose="02010600030101010101" pitchFamily="2" charset="-122"/>
              </a:rPr>
              <a:t>数据库管理平台</a:t>
            </a:r>
            <a:endParaRPr kumimoji="1" lang="zh-CN" altLang="en-US" sz="1200" b="1" dirty="0">
              <a:solidFill>
                <a:schemeClr val="tx1"/>
              </a:solidFill>
              <a:latin typeface="宋体" panose="02010600030101010101" pitchFamily="2" charset="-122"/>
              <a:ea typeface="宋体" panose="02010600030101010101" pitchFamily="2" charset="-122"/>
            </a:endParaRPr>
          </a:p>
        </p:txBody>
      </p:sp>
      <p:sp>
        <p:nvSpPr>
          <p:cNvPr id="80" name="矩形 79"/>
          <p:cNvSpPr/>
          <p:nvPr>
            <p:custDataLst>
              <p:tags r:id="rId33"/>
            </p:custDataLst>
          </p:nvPr>
        </p:nvSpPr>
        <p:spPr>
          <a:xfrm>
            <a:off x="600213" y="3773192"/>
            <a:ext cx="1364345" cy="51462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sz="1200" b="1" dirty="0">
                <a:solidFill>
                  <a:schemeClr val="tx1"/>
                </a:solidFill>
                <a:latin typeface="宋体" panose="02010600030101010101" pitchFamily="2" charset="-122"/>
                <a:ea typeface="宋体" panose="02010600030101010101" pitchFamily="2" charset="-122"/>
              </a:rPr>
              <a:t>数据库工具集</a:t>
            </a:r>
            <a:endParaRPr kumimoji="1" lang="zh-CN" sz="1200" b="1" dirty="0">
              <a:solidFill>
                <a:schemeClr val="tx1"/>
              </a:solidFill>
              <a:latin typeface="宋体" panose="02010600030101010101" pitchFamily="2" charset="-122"/>
              <a:ea typeface="宋体" panose="02010600030101010101" pitchFamily="2" charset="-122"/>
            </a:endParaRPr>
          </a:p>
        </p:txBody>
      </p:sp>
      <p:sp>
        <p:nvSpPr>
          <p:cNvPr id="85" name="上下箭头 95"/>
          <p:cNvSpPr/>
          <p:nvPr>
            <p:custDataLst>
              <p:tags r:id="rId34"/>
            </p:custDataLst>
          </p:nvPr>
        </p:nvSpPr>
        <p:spPr>
          <a:xfrm>
            <a:off x="4512170" y="3664530"/>
            <a:ext cx="207078" cy="312603"/>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latin typeface="宋体" panose="02010600030101010101" pitchFamily="2" charset="-122"/>
              <a:ea typeface="宋体" panose="02010600030101010101" pitchFamily="2" charset="-122"/>
            </a:endParaRPr>
          </a:p>
        </p:txBody>
      </p:sp>
      <p:sp>
        <p:nvSpPr>
          <p:cNvPr id="87" name="上下箭头 98"/>
          <p:cNvSpPr/>
          <p:nvPr>
            <p:custDataLst>
              <p:tags r:id="rId35"/>
            </p:custDataLst>
          </p:nvPr>
        </p:nvSpPr>
        <p:spPr>
          <a:xfrm rot="5400000">
            <a:off x="2062575" y="3254128"/>
            <a:ext cx="160678" cy="355893"/>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latin typeface="宋体" panose="02010600030101010101" pitchFamily="2" charset="-122"/>
              <a:ea typeface="宋体" panose="02010600030101010101" pitchFamily="2" charset="-122"/>
            </a:endParaRPr>
          </a:p>
        </p:txBody>
      </p:sp>
      <p:sp>
        <p:nvSpPr>
          <p:cNvPr id="135" name="文本框 134"/>
          <p:cNvSpPr txBox="1"/>
          <p:nvPr>
            <p:custDataLst>
              <p:tags r:id="rId36"/>
            </p:custDataLst>
          </p:nvPr>
        </p:nvSpPr>
        <p:spPr>
          <a:xfrm>
            <a:off x="3631968" y="4760526"/>
            <a:ext cx="415498"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136" name="文本框 135"/>
          <p:cNvSpPr txBox="1"/>
          <p:nvPr>
            <p:custDataLst>
              <p:tags r:id="rId37"/>
            </p:custDataLst>
          </p:nvPr>
        </p:nvSpPr>
        <p:spPr>
          <a:xfrm>
            <a:off x="5205756" y="4778524"/>
            <a:ext cx="415498"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164" name="文本框 163"/>
          <p:cNvSpPr txBox="1"/>
          <p:nvPr>
            <p:custDataLst>
              <p:tags r:id="rId38"/>
            </p:custDataLst>
          </p:nvPr>
        </p:nvSpPr>
        <p:spPr>
          <a:xfrm>
            <a:off x="3657326" y="3242023"/>
            <a:ext cx="415498"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165" name="文本框 164"/>
          <p:cNvSpPr txBox="1"/>
          <p:nvPr>
            <p:custDataLst>
              <p:tags r:id="rId39"/>
            </p:custDataLst>
          </p:nvPr>
        </p:nvSpPr>
        <p:spPr>
          <a:xfrm>
            <a:off x="5249896" y="3262454"/>
            <a:ext cx="415498"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166" name="文本框 165"/>
          <p:cNvSpPr txBox="1"/>
          <p:nvPr>
            <p:custDataLst>
              <p:tags r:id="rId40"/>
            </p:custDataLst>
          </p:nvPr>
        </p:nvSpPr>
        <p:spPr>
          <a:xfrm>
            <a:off x="2244944" y="3953648"/>
            <a:ext cx="4669869" cy="246221"/>
          </a:xfrm>
          <a:prstGeom prst="rect">
            <a:avLst/>
          </a:prstGeom>
          <a:noFill/>
        </p:spPr>
        <p:txBody>
          <a:bodyPr wrap="square" rtlCol="0">
            <a:spAutoFit/>
          </a:bodyPr>
          <a:lstStyle/>
          <a:p>
            <a:pPr algn="ctr"/>
            <a:r>
              <a:rPr kumimoji="1" lang="zh-CN" altLang="en-US" sz="1000" b="1" dirty="0">
                <a:latin typeface="宋体" panose="02010600030101010101" pitchFamily="2" charset="-122"/>
                <a:ea typeface="宋体" panose="02010600030101010101" pitchFamily="2" charset="-122"/>
              </a:rPr>
              <a:t>存储层</a:t>
            </a:r>
            <a:endParaRPr kumimoji="1" lang="zh-CN" altLang="en-US" sz="1000" b="1" dirty="0">
              <a:latin typeface="宋体" panose="02010600030101010101" pitchFamily="2" charset="-122"/>
              <a:ea typeface="宋体" panose="02010600030101010101" pitchFamily="2" charset="-122"/>
            </a:endParaRPr>
          </a:p>
        </p:txBody>
      </p:sp>
      <p:sp>
        <p:nvSpPr>
          <p:cNvPr id="167" name="上下箭头 95"/>
          <p:cNvSpPr/>
          <p:nvPr>
            <p:custDataLst>
              <p:tags r:id="rId41"/>
            </p:custDataLst>
          </p:nvPr>
        </p:nvSpPr>
        <p:spPr>
          <a:xfrm>
            <a:off x="2940640" y="3664530"/>
            <a:ext cx="207078" cy="312603"/>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latin typeface="宋体" panose="02010600030101010101" pitchFamily="2" charset="-122"/>
              <a:ea typeface="宋体" panose="02010600030101010101" pitchFamily="2" charset="-122"/>
            </a:endParaRPr>
          </a:p>
        </p:txBody>
      </p:sp>
      <p:sp>
        <p:nvSpPr>
          <p:cNvPr id="168" name="上下箭头 95"/>
          <p:cNvSpPr/>
          <p:nvPr>
            <p:custDataLst>
              <p:tags r:id="rId42"/>
            </p:custDataLst>
          </p:nvPr>
        </p:nvSpPr>
        <p:spPr>
          <a:xfrm>
            <a:off x="6083701" y="3664530"/>
            <a:ext cx="207078" cy="312603"/>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latin typeface="宋体" panose="02010600030101010101" pitchFamily="2" charset="-122"/>
              <a:ea typeface="宋体" panose="02010600030101010101" pitchFamily="2" charset="-122"/>
            </a:endParaRPr>
          </a:p>
        </p:txBody>
      </p:sp>
      <p:sp>
        <p:nvSpPr>
          <p:cNvPr id="169" name="矩形: 圆角 168"/>
          <p:cNvSpPr/>
          <p:nvPr>
            <p:custDataLst>
              <p:tags r:id="rId43"/>
            </p:custDataLst>
          </p:nvPr>
        </p:nvSpPr>
        <p:spPr>
          <a:xfrm>
            <a:off x="2319336" y="2362202"/>
            <a:ext cx="1064195" cy="34639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b="1" dirty="0">
                <a:solidFill>
                  <a:schemeClr val="bg1"/>
                </a:solidFill>
                <a:latin typeface="宋体" panose="02010600030101010101" pitchFamily="2" charset="-122"/>
                <a:ea typeface="宋体" panose="02010600030101010101" pitchFamily="2" charset="-122"/>
              </a:rPr>
              <a:t>VIP Service</a:t>
            </a:r>
            <a:endParaRPr kumimoji="1" lang="en-US" altLang="zh-CN" sz="1000" b="1" dirty="0">
              <a:solidFill>
                <a:schemeClr val="bg1"/>
              </a:solidFill>
              <a:latin typeface="宋体" panose="02010600030101010101" pitchFamily="2" charset="-122"/>
              <a:ea typeface="宋体" panose="02010600030101010101" pitchFamily="2" charset="-122"/>
            </a:endParaRPr>
          </a:p>
        </p:txBody>
      </p:sp>
      <p:sp>
        <p:nvSpPr>
          <p:cNvPr id="172" name="上下箭头 98"/>
          <p:cNvSpPr/>
          <p:nvPr>
            <p:custDataLst>
              <p:tags r:id="rId44"/>
            </p:custDataLst>
          </p:nvPr>
        </p:nvSpPr>
        <p:spPr>
          <a:xfrm rot="5400000">
            <a:off x="2062575" y="4001267"/>
            <a:ext cx="160678" cy="355893"/>
          </a:xfrm>
          <a:prstGeom prst="up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latin typeface="宋体" panose="02010600030101010101" pitchFamily="2" charset="-122"/>
              <a:ea typeface="宋体" panose="02010600030101010101" pitchFamily="2" charset="-122"/>
            </a:endParaRPr>
          </a:p>
        </p:txBody>
      </p:sp>
      <p:sp>
        <p:nvSpPr>
          <p:cNvPr id="178" name="矩形: 圆角 177"/>
          <p:cNvSpPr/>
          <p:nvPr>
            <p:custDataLst>
              <p:tags r:id="rId45"/>
            </p:custDataLst>
          </p:nvPr>
        </p:nvSpPr>
        <p:spPr>
          <a:xfrm>
            <a:off x="3476338" y="2362202"/>
            <a:ext cx="1064195" cy="34639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b="1" dirty="0">
                <a:solidFill>
                  <a:schemeClr val="bg1"/>
                </a:solidFill>
                <a:latin typeface="宋体" panose="02010600030101010101" pitchFamily="2" charset="-122"/>
                <a:ea typeface="宋体" panose="02010600030101010101" pitchFamily="2" charset="-122"/>
              </a:rPr>
              <a:t>LB Service</a:t>
            </a:r>
            <a:endParaRPr kumimoji="1" lang="en-US" altLang="zh-CN" sz="1000" b="1" dirty="0">
              <a:solidFill>
                <a:schemeClr val="bg1"/>
              </a:solidFill>
              <a:latin typeface="宋体" panose="02010600030101010101" pitchFamily="2" charset="-122"/>
              <a:ea typeface="宋体" panose="02010600030101010101" pitchFamily="2" charset="-122"/>
            </a:endParaRPr>
          </a:p>
        </p:txBody>
      </p:sp>
      <p:sp>
        <p:nvSpPr>
          <p:cNvPr id="179" name="矩形: 圆角 178"/>
          <p:cNvSpPr/>
          <p:nvPr>
            <p:custDataLst>
              <p:tags r:id="rId46"/>
            </p:custDataLst>
          </p:nvPr>
        </p:nvSpPr>
        <p:spPr>
          <a:xfrm>
            <a:off x="4633340" y="2362202"/>
            <a:ext cx="1064195" cy="34639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b="1" dirty="0">
                <a:solidFill>
                  <a:schemeClr val="bg1"/>
                </a:solidFill>
                <a:latin typeface="宋体" panose="02010600030101010101" pitchFamily="2" charset="-122"/>
                <a:ea typeface="宋体" panose="02010600030101010101" pitchFamily="2" charset="-122"/>
              </a:rPr>
              <a:t>SQL</a:t>
            </a:r>
            <a:endParaRPr kumimoji="1" lang="en-US" altLang="zh-CN" sz="1000" b="1" dirty="0">
              <a:solidFill>
                <a:schemeClr val="bg1"/>
              </a:solidFill>
              <a:latin typeface="宋体" panose="02010600030101010101" pitchFamily="2" charset="-122"/>
              <a:ea typeface="宋体" panose="02010600030101010101" pitchFamily="2" charset="-122"/>
            </a:endParaRPr>
          </a:p>
        </p:txBody>
      </p:sp>
      <p:sp>
        <p:nvSpPr>
          <p:cNvPr id="180" name="矩形: 圆角 179"/>
          <p:cNvSpPr/>
          <p:nvPr>
            <p:custDataLst>
              <p:tags r:id="rId47"/>
            </p:custDataLst>
          </p:nvPr>
        </p:nvSpPr>
        <p:spPr>
          <a:xfrm>
            <a:off x="5790342" y="2362202"/>
            <a:ext cx="1064195" cy="34639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b="1" dirty="0">
                <a:solidFill>
                  <a:schemeClr val="bg1"/>
                </a:solidFill>
                <a:latin typeface="宋体" panose="02010600030101010101" pitchFamily="2" charset="-122"/>
                <a:ea typeface="宋体" panose="02010600030101010101" pitchFamily="2" charset="-122"/>
              </a:rPr>
              <a:t>API</a:t>
            </a:r>
            <a:endParaRPr kumimoji="1" lang="en-US" altLang="zh-CN" sz="1000" b="1" dirty="0">
              <a:solidFill>
                <a:schemeClr val="bg1"/>
              </a:solidFill>
              <a:latin typeface="宋体" panose="02010600030101010101" pitchFamily="2" charset="-122"/>
              <a:ea typeface="宋体" panose="02010600030101010101" pitchFamily="2" charset="-122"/>
            </a:endParaRPr>
          </a:p>
        </p:txBody>
      </p:sp>
      <p:grpSp>
        <p:nvGrpSpPr>
          <p:cNvPr id="194" name="组合 193"/>
          <p:cNvGrpSpPr/>
          <p:nvPr/>
        </p:nvGrpSpPr>
        <p:grpSpPr>
          <a:xfrm>
            <a:off x="2322993" y="4194826"/>
            <a:ext cx="1398758" cy="1700313"/>
            <a:chOff x="2218218" y="4866034"/>
            <a:chExt cx="1398758" cy="1700313"/>
          </a:xfrm>
        </p:grpSpPr>
        <p:sp>
          <p:nvSpPr>
            <p:cNvPr id="48" name="圆角矩形 51"/>
            <p:cNvSpPr/>
            <p:nvPr>
              <p:custDataLst>
                <p:tags r:id="rId48"/>
              </p:custDataLst>
            </p:nvPr>
          </p:nvSpPr>
          <p:spPr>
            <a:xfrm>
              <a:off x="2218218" y="4866034"/>
              <a:ext cx="1395322" cy="1700313"/>
            </a:xfrm>
            <a:prstGeom prst="roundRect">
              <a:avLst/>
            </a:prstGeom>
            <a:solidFill>
              <a:schemeClr val="bg1">
                <a:lumMod val="85000"/>
              </a:schemeClr>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solidFill>
                  <a:schemeClr val="bg1"/>
                </a:solidFill>
                <a:latin typeface="宋体" panose="02010600030101010101" pitchFamily="2" charset="-122"/>
                <a:ea typeface="宋体" panose="02010600030101010101" pitchFamily="2" charset="-122"/>
              </a:endParaRPr>
            </a:p>
          </p:txBody>
        </p:sp>
        <p:sp>
          <p:nvSpPr>
            <p:cNvPr id="50" name="文本框 49"/>
            <p:cNvSpPr txBox="1"/>
            <p:nvPr>
              <p:custDataLst>
                <p:tags r:id="rId49"/>
              </p:custDataLst>
            </p:nvPr>
          </p:nvSpPr>
          <p:spPr>
            <a:xfrm>
              <a:off x="2221654" y="6304211"/>
              <a:ext cx="1395322" cy="246221"/>
            </a:xfrm>
            <a:prstGeom prst="rect">
              <a:avLst/>
            </a:prstGeom>
            <a:noFill/>
          </p:spPr>
          <p:txBody>
            <a:bodyPr wrap="square" rtlCol="0">
              <a:spAutoFit/>
            </a:bodyPr>
            <a:lstStyle/>
            <a:p>
              <a:pPr algn="ctr"/>
              <a:r>
                <a:rPr kumimoji="1" lang="zh-CN" altLang="en-US" sz="1000" b="1" dirty="0">
                  <a:latin typeface="宋体" panose="02010600030101010101" pitchFamily="2" charset="-122"/>
                  <a:ea typeface="宋体" panose="02010600030101010101" pitchFamily="2" charset="-122"/>
                </a:rPr>
                <a:t>数据节点</a:t>
              </a:r>
              <a:endParaRPr kumimoji="1" lang="zh-CN" altLang="en-US" sz="1000" b="1" dirty="0">
                <a:latin typeface="宋体" panose="02010600030101010101" pitchFamily="2" charset="-122"/>
                <a:ea typeface="宋体" panose="02010600030101010101" pitchFamily="2" charset="-122"/>
              </a:endParaRPr>
            </a:p>
          </p:txBody>
        </p:sp>
        <p:grpSp>
          <p:nvGrpSpPr>
            <p:cNvPr id="93" name="组合 92"/>
            <p:cNvGrpSpPr/>
            <p:nvPr/>
          </p:nvGrpSpPr>
          <p:grpSpPr>
            <a:xfrm>
              <a:off x="2680800" y="4958685"/>
              <a:ext cx="463909" cy="532115"/>
              <a:chOff x="2725271" y="5038168"/>
              <a:chExt cx="379879" cy="404312"/>
            </a:xfrm>
          </p:grpSpPr>
          <p:sp>
            <p:nvSpPr>
              <p:cNvPr id="91" name="圆柱体 90"/>
              <p:cNvSpPr/>
              <p:nvPr>
                <p:custDataLst>
                  <p:tags r:id="rId50"/>
                </p:custDataLst>
              </p:nvPr>
            </p:nvSpPr>
            <p:spPr>
              <a:xfrm>
                <a:off x="2725271" y="5038168"/>
                <a:ext cx="379879" cy="40431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bg1"/>
                  </a:solidFill>
                  <a:latin typeface="宋体" panose="02010600030101010101" pitchFamily="2" charset="-122"/>
                  <a:ea typeface="宋体" panose="02010600030101010101" pitchFamily="2" charset="-122"/>
                </a:endParaRPr>
              </a:p>
            </p:txBody>
          </p:sp>
          <p:sp>
            <p:nvSpPr>
              <p:cNvPr id="92" name="文本框 91"/>
              <p:cNvSpPr txBox="1"/>
              <p:nvPr>
                <p:custDataLst>
                  <p:tags r:id="rId51"/>
                </p:custDataLst>
              </p:nvPr>
            </p:nvSpPr>
            <p:spPr>
              <a:xfrm>
                <a:off x="2734347" y="5129863"/>
                <a:ext cx="361239" cy="257240"/>
              </a:xfrm>
              <a:prstGeom prst="rect">
                <a:avLst/>
              </a:prstGeom>
              <a:noFill/>
            </p:spPr>
            <p:txBody>
              <a:bodyPr wrap="none" rtlCol="0">
                <a:spAutoFit/>
              </a:bodyPr>
              <a:lstStyle/>
              <a:p>
                <a:pPr algn="ctr"/>
                <a:r>
                  <a:rPr lang="en-US" altLang="zh-CN" sz="800" b="1" dirty="0">
                    <a:solidFill>
                      <a:schemeClr val="bg1"/>
                    </a:solidFill>
                    <a:latin typeface="宋体" panose="02010600030101010101" pitchFamily="2" charset="-122"/>
                    <a:ea typeface="宋体" panose="02010600030101010101" pitchFamily="2" charset="-122"/>
                  </a:rPr>
                  <a:t>Great</a:t>
                </a:r>
                <a:endParaRPr lang="en-US" altLang="zh-CN" sz="800" b="1" dirty="0">
                  <a:solidFill>
                    <a:schemeClr val="bg1"/>
                  </a:solidFill>
                  <a:latin typeface="宋体" panose="02010600030101010101" pitchFamily="2" charset="-122"/>
                  <a:ea typeface="宋体" panose="02010600030101010101" pitchFamily="2" charset="-122"/>
                </a:endParaRPr>
              </a:p>
              <a:p>
                <a:pPr algn="ctr"/>
                <a:r>
                  <a:rPr lang="en-US" altLang="zh-CN" sz="800" b="1" dirty="0">
                    <a:solidFill>
                      <a:schemeClr val="bg1"/>
                    </a:solidFill>
                    <a:latin typeface="宋体" panose="02010600030101010101" pitchFamily="2" charset="-122"/>
                    <a:ea typeface="宋体" panose="02010600030101010101" pitchFamily="2" charset="-122"/>
                  </a:rPr>
                  <a:t>DB</a:t>
                </a:r>
                <a:endParaRPr lang="en-US" altLang="zh-CN" sz="800" b="1" dirty="0">
                  <a:solidFill>
                    <a:schemeClr val="bg1"/>
                  </a:solidFill>
                  <a:latin typeface="宋体" panose="02010600030101010101" pitchFamily="2" charset="-122"/>
                  <a:ea typeface="宋体" panose="02010600030101010101" pitchFamily="2" charset="-122"/>
                </a:endParaRPr>
              </a:p>
            </p:txBody>
          </p:sp>
        </p:grpSp>
        <p:sp>
          <p:nvSpPr>
            <p:cNvPr id="100" name="文本框 99"/>
            <p:cNvSpPr txBox="1"/>
            <p:nvPr>
              <p:custDataLst>
                <p:tags r:id="rId52"/>
              </p:custDataLst>
            </p:nvPr>
          </p:nvSpPr>
          <p:spPr>
            <a:xfrm>
              <a:off x="2624243" y="5465935"/>
              <a:ext cx="569387" cy="246221"/>
            </a:xfrm>
            <a:prstGeom prst="rect">
              <a:avLst/>
            </a:prstGeom>
            <a:noFill/>
          </p:spPr>
          <p:txBody>
            <a:bodyPr wrap="none" rtlCol="0">
              <a:spAutoFit/>
            </a:bodyPr>
            <a:lstStyle/>
            <a:p>
              <a:pPr algn="ctr"/>
              <a:r>
                <a:rPr lang="en-US" altLang="zh-CN" sz="1000" b="1" dirty="0">
                  <a:latin typeface="宋体" panose="02010600030101010101" pitchFamily="2" charset="-122"/>
                  <a:ea typeface="宋体" panose="02010600030101010101" pitchFamily="2" charset="-122"/>
                </a:rPr>
                <a:t>Shard1</a:t>
              </a:r>
              <a:endParaRPr lang="en-US" altLang="zh-CN" sz="1000" b="1" dirty="0">
                <a:latin typeface="宋体" panose="02010600030101010101" pitchFamily="2" charset="-122"/>
                <a:ea typeface="宋体" panose="02010600030101010101" pitchFamily="2" charset="-122"/>
              </a:endParaRPr>
            </a:p>
          </p:txBody>
        </p:sp>
        <p:grpSp>
          <p:nvGrpSpPr>
            <p:cNvPr id="188" name="组合 187"/>
            <p:cNvGrpSpPr/>
            <p:nvPr/>
          </p:nvGrpSpPr>
          <p:grpSpPr>
            <a:xfrm>
              <a:off x="2299222" y="5723354"/>
              <a:ext cx="463909" cy="532115"/>
              <a:chOff x="2725271" y="5038168"/>
              <a:chExt cx="379879" cy="404312"/>
            </a:xfrm>
          </p:grpSpPr>
          <p:sp>
            <p:nvSpPr>
              <p:cNvPr id="189" name="圆柱体 188"/>
              <p:cNvSpPr/>
              <p:nvPr>
                <p:custDataLst>
                  <p:tags r:id="rId53"/>
                </p:custDataLst>
              </p:nvPr>
            </p:nvSpPr>
            <p:spPr>
              <a:xfrm>
                <a:off x="2725271" y="5038168"/>
                <a:ext cx="379879" cy="40431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bg1"/>
                  </a:solidFill>
                  <a:latin typeface="宋体" panose="02010600030101010101" pitchFamily="2" charset="-122"/>
                  <a:ea typeface="宋体" panose="02010600030101010101" pitchFamily="2" charset="-122"/>
                </a:endParaRPr>
              </a:p>
            </p:txBody>
          </p:sp>
          <p:sp>
            <p:nvSpPr>
              <p:cNvPr id="190" name="文本框 189"/>
              <p:cNvSpPr txBox="1"/>
              <p:nvPr>
                <p:custDataLst>
                  <p:tags r:id="rId54"/>
                </p:custDataLst>
              </p:nvPr>
            </p:nvSpPr>
            <p:spPr>
              <a:xfrm>
                <a:off x="2734347" y="5129863"/>
                <a:ext cx="361239" cy="257240"/>
              </a:xfrm>
              <a:prstGeom prst="rect">
                <a:avLst/>
              </a:prstGeom>
              <a:noFill/>
            </p:spPr>
            <p:txBody>
              <a:bodyPr wrap="none" rtlCol="0">
                <a:spAutoFit/>
              </a:bodyPr>
              <a:lstStyle/>
              <a:p>
                <a:pPr algn="ctr"/>
                <a:r>
                  <a:rPr lang="en-US" altLang="zh-CN" sz="800" b="1" dirty="0">
                    <a:solidFill>
                      <a:schemeClr val="bg1"/>
                    </a:solidFill>
                    <a:latin typeface="宋体" panose="02010600030101010101" pitchFamily="2" charset="-122"/>
                    <a:ea typeface="宋体" panose="02010600030101010101" pitchFamily="2" charset="-122"/>
                  </a:rPr>
                  <a:t>Great</a:t>
                </a:r>
                <a:endParaRPr lang="en-US" altLang="zh-CN" sz="800" b="1" dirty="0">
                  <a:solidFill>
                    <a:schemeClr val="bg1"/>
                  </a:solidFill>
                  <a:latin typeface="宋体" panose="02010600030101010101" pitchFamily="2" charset="-122"/>
                  <a:ea typeface="宋体" panose="02010600030101010101" pitchFamily="2" charset="-122"/>
                </a:endParaRPr>
              </a:p>
              <a:p>
                <a:pPr algn="ctr"/>
                <a:r>
                  <a:rPr lang="en-US" altLang="zh-CN" sz="800" b="1" dirty="0">
                    <a:solidFill>
                      <a:schemeClr val="bg1"/>
                    </a:solidFill>
                    <a:latin typeface="宋体" panose="02010600030101010101" pitchFamily="2" charset="-122"/>
                    <a:ea typeface="宋体" panose="02010600030101010101" pitchFamily="2" charset="-122"/>
                  </a:rPr>
                  <a:t>DB</a:t>
                </a:r>
                <a:endParaRPr lang="en-US" altLang="zh-CN" sz="800" b="1" dirty="0">
                  <a:solidFill>
                    <a:schemeClr val="bg1"/>
                  </a:solidFill>
                  <a:latin typeface="宋体" panose="02010600030101010101" pitchFamily="2" charset="-122"/>
                  <a:ea typeface="宋体" panose="02010600030101010101" pitchFamily="2" charset="-122"/>
                </a:endParaRPr>
              </a:p>
            </p:txBody>
          </p:sp>
        </p:grpSp>
        <p:grpSp>
          <p:nvGrpSpPr>
            <p:cNvPr id="191" name="组合 190"/>
            <p:cNvGrpSpPr/>
            <p:nvPr/>
          </p:nvGrpSpPr>
          <p:grpSpPr>
            <a:xfrm>
              <a:off x="3015020" y="5723353"/>
              <a:ext cx="463909" cy="532115"/>
              <a:chOff x="2725271" y="5038168"/>
              <a:chExt cx="379879" cy="404312"/>
            </a:xfrm>
          </p:grpSpPr>
          <p:sp>
            <p:nvSpPr>
              <p:cNvPr id="192" name="圆柱体 191"/>
              <p:cNvSpPr/>
              <p:nvPr>
                <p:custDataLst>
                  <p:tags r:id="rId55"/>
                </p:custDataLst>
              </p:nvPr>
            </p:nvSpPr>
            <p:spPr>
              <a:xfrm>
                <a:off x="2725271" y="5038168"/>
                <a:ext cx="379879" cy="40431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bg1"/>
                  </a:solidFill>
                  <a:latin typeface="宋体" panose="02010600030101010101" pitchFamily="2" charset="-122"/>
                  <a:ea typeface="宋体" panose="02010600030101010101" pitchFamily="2" charset="-122"/>
                </a:endParaRPr>
              </a:p>
            </p:txBody>
          </p:sp>
          <p:sp>
            <p:nvSpPr>
              <p:cNvPr id="193" name="文本框 192"/>
              <p:cNvSpPr txBox="1"/>
              <p:nvPr>
                <p:custDataLst>
                  <p:tags r:id="rId56"/>
                </p:custDataLst>
              </p:nvPr>
            </p:nvSpPr>
            <p:spPr>
              <a:xfrm>
                <a:off x="2734347" y="5129863"/>
                <a:ext cx="361239" cy="257240"/>
              </a:xfrm>
              <a:prstGeom prst="rect">
                <a:avLst/>
              </a:prstGeom>
              <a:noFill/>
            </p:spPr>
            <p:txBody>
              <a:bodyPr wrap="none" rtlCol="0">
                <a:spAutoFit/>
              </a:bodyPr>
              <a:lstStyle/>
              <a:p>
                <a:pPr algn="ctr"/>
                <a:r>
                  <a:rPr lang="en-US" altLang="zh-CN" sz="800" b="1" dirty="0">
                    <a:solidFill>
                      <a:schemeClr val="bg1"/>
                    </a:solidFill>
                    <a:latin typeface="宋体" panose="02010600030101010101" pitchFamily="2" charset="-122"/>
                    <a:ea typeface="宋体" panose="02010600030101010101" pitchFamily="2" charset="-122"/>
                  </a:rPr>
                  <a:t>Great</a:t>
                </a:r>
                <a:endParaRPr lang="en-US" altLang="zh-CN" sz="800" b="1" dirty="0">
                  <a:solidFill>
                    <a:schemeClr val="bg1"/>
                  </a:solidFill>
                  <a:latin typeface="宋体" panose="02010600030101010101" pitchFamily="2" charset="-122"/>
                  <a:ea typeface="宋体" panose="02010600030101010101" pitchFamily="2" charset="-122"/>
                </a:endParaRPr>
              </a:p>
              <a:p>
                <a:pPr algn="ctr"/>
                <a:r>
                  <a:rPr lang="en-US" altLang="zh-CN" sz="800" b="1" dirty="0">
                    <a:solidFill>
                      <a:schemeClr val="bg1"/>
                    </a:solidFill>
                    <a:latin typeface="宋体" panose="02010600030101010101" pitchFamily="2" charset="-122"/>
                    <a:ea typeface="宋体" panose="02010600030101010101" pitchFamily="2" charset="-122"/>
                  </a:rPr>
                  <a:t>DB</a:t>
                </a:r>
                <a:endParaRPr lang="en-US" altLang="zh-CN" sz="800" b="1" dirty="0">
                  <a:solidFill>
                    <a:schemeClr val="bg1"/>
                  </a:solidFill>
                  <a:latin typeface="宋体" panose="02010600030101010101" pitchFamily="2" charset="-122"/>
                  <a:ea typeface="宋体" panose="02010600030101010101" pitchFamily="2" charset="-122"/>
                </a:endParaRPr>
              </a:p>
            </p:txBody>
          </p:sp>
        </p:grpSp>
      </p:grpSp>
      <p:grpSp>
        <p:nvGrpSpPr>
          <p:cNvPr id="195" name="组合 194"/>
          <p:cNvGrpSpPr/>
          <p:nvPr/>
        </p:nvGrpSpPr>
        <p:grpSpPr>
          <a:xfrm>
            <a:off x="3903481" y="4194826"/>
            <a:ext cx="1398758" cy="1700313"/>
            <a:chOff x="2218218" y="4866034"/>
            <a:chExt cx="1398758" cy="1700313"/>
          </a:xfrm>
        </p:grpSpPr>
        <p:sp>
          <p:nvSpPr>
            <p:cNvPr id="196" name="圆角矩形 51"/>
            <p:cNvSpPr/>
            <p:nvPr>
              <p:custDataLst>
                <p:tags r:id="rId57"/>
              </p:custDataLst>
            </p:nvPr>
          </p:nvSpPr>
          <p:spPr>
            <a:xfrm>
              <a:off x="2218218" y="4866034"/>
              <a:ext cx="1395322" cy="1700313"/>
            </a:xfrm>
            <a:prstGeom prst="roundRect">
              <a:avLst/>
            </a:prstGeom>
            <a:solidFill>
              <a:schemeClr val="bg1">
                <a:lumMod val="85000"/>
              </a:schemeClr>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solidFill>
                  <a:schemeClr val="bg1"/>
                </a:solidFill>
                <a:latin typeface="宋体" panose="02010600030101010101" pitchFamily="2" charset="-122"/>
                <a:ea typeface="宋体" panose="02010600030101010101" pitchFamily="2" charset="-122"/>
              </a:endParaRPr>
            </a:p>
          </p:txBody>
        </p:sp>
        <p:sp>
          <p:nvSpPr>
            <p:cNvPr id="197" name="文本框 196"/>
            <p:cNvSpPr txBox="1"/>
            <p:nvPr>
              <p:custDataLst>
                <p:tags r:id="rId58"/>
              </p:custDataLst>
            </p:nvPr>
          </p:nvSpPr>
          <p:spPr>
            <a:xfrm>
              <a:off x="2221654" y="6304211"/>
              <a:ext cx="1395322" cy="246221"/>
            </a:xfrm>
            <a:prstGeom prst="rect">
              <a:avLst/>
            </a:prstGeom>
            <a:noFill/>
          </p:spPr>
          <p:txBody>
            <a:bodyPr wrap="square" rtlCol="0">
              <a:spAutoFit/>
            </a:bodyPr>
            <a:lstStyle/>
            <a:p>
              <a:pPr algn="ctr"/>
              <a:r>
                <a:rPr kumimoji="1" lang="zh-CN" altLang="en-US" sz="1000" b="1" dirty="0">
                  <a:latin typeface="宋体" panose="02010600030101010101" pitchFamily="2" charset="-122"/>
                  <a:ea typeface="宋体" panose="02010600030101010101" pitchFamily="2" charset="-122"/>
                </a:rPr>
                <a:t>数据节点</a:t>
              </a:r>
              <a:endParaRPr kumimoji="1" lang="zh-CN" altLang="en-US" sz="1000" b="1" dirty="0">
                <a:latin typeface="宋体" panose="02010600030101010101" pitchFamily="2" charset="-122"/>
                <a:ea typeface="宋体" panose="02010600030101010101" pitchFamily="2" charset="-122"/>
              </a:endParaRPr>
            </a:p>
          </p:txBody>
        </p:sp>
        <p:grpSp>
          <p:nvGrpSpPr>
            <p:cNvPr id="198" name="组合 197"/>
            <p:cNvGrpSpPr/>
            <p:nvPr/>
          </p:nvGrpSpPr>
          <p:grpSpPr>
            <a:xfrm>
              <a:off x="2680800" y="4958685"/>
              <a:ext cx="463909" cy="532115"/>
              <a:chOff x="2725271" y="5038168"/>
              <a:chExt cx="379879" cy="404312"/>
            </a:xfrm>
          </p:grpSpPr>
          <p:sp>
            <p:nvSpPr>
              <p:cNvPr id="206" name="圆柱体 205"/>
              <p:cNvSpPr/>
              <p:nvPr>
                <p:custDataLst>
                  <p:tags r:id="rId59"/>
                </p:custDataLst>
              </p:nvPr>
            </p:nvSpPr>
            <p:spPr>
              <a:xfrm>
                <a:off x="2725271" y="5038168"/>
                <a:ext cx="379879" cy="40431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bg1"/>
                  </a:solidFill>
                  <a:latin typeface="宋体" panose="02010600030101010101" pitchFamily="2" charset="-122"/>
                  <a:ea typeface="宋体" panose="02010600030101010101" pitchFamily="2" charset="-122"/>
                </a:endParaRPr>
              </a:p>
            </p:txBody>
          </p:sp>
          <p:sp>
            <p:nvSpPr>
              <p:cNvPr id="207" name="文本框 206"/>
              <p:cNvSpPr txBox="1"/>
              <p:nvPr>
                <p:custDataLst>
                  <p:tags r:id="rId60"/>
                </p:custDataLst>
              </p:nvPr>
            </p:nvSpPr>
            <p:spPr>
              <a:xfrm>
                <a:off x="2734347" y="5129863"/>
                <a:ext cx="361239" cy="257240"/>
              </a:xfrm>
              <a:prstGeom prst="rect">
                <a:avLst/>
              </a:prstGeom>
              <a:noFill/>
            </p:spPr>
            <p:txBody>
              <a:bodyPr wrap="none" rtlCol="0">
                <a:spAutoFit/>
              </a:bodyPr>
              <a:lstStyle/>
              <a:p>
                <a:pPr algn="ctr"/>
                <a:r>
                  <a:rPr lang="en-US" altLang="zh-CN" sz="800" b="1" dirty="0">
                    <a:solidFill>
                      <a:schemeClr val="bg1"/>
                    </a:solidFill>
                    <a:latin typeface="宋体" panose="02010600030101010101" pitchFamily="2" charset="-122"/>
                    <a:ea typeface="宋体" panose="02010600030101010101" pitchFamily="2" charset="-122"/>
                  </a:rPr>
                  <a:t>Great</a:t>
                </a:r>
                <a:endParaRPr lang="en-US" altLang="zh-CN" sz="800" b="1" dirty="0">
                  <a:solidFill>
                    <a:schemeClr val="bg1"/>
                  </a:solidFill>
                  <a:latin typeface="宋体" panose="02010600030101010101" pitchFamily="2" charset="-122"/>
                  <a:ea typeface="宋体" panose="02010600030101010101" pitchFamily="2" charset="-122"/>
                </a:endParaRPr>
              </a:p>
              <a:p>
                <a:pPr algn="ctr"/>
                <a:r>
                  <a:rPr lang="en-US" altLang="zh-CN" sz="800" b="1" dirty="0">
                    <a:solidFill>
                      <a:schemeClr val="bg1"/>
                    </a:solidFill>
                    <a:latin typeface="宋体" panose="02010600030101010101" pitchFamily="2" charset="-122"/>
                    <a:ea typeface="宋体" panose="02010600030101010101" pitchFamily="2" charset="-122"/>
                  </a:rPr>
                  <a:t>DB</a:t>
                </a:r>
                <a:endParaRPr lang="en-US" altLang="zh-CN" sz="800" b="1" dirty="0">
                  <a:solidFill>
                    <a:schemeClr val="bg1"/>
                  </a:solidFill>
                  <a:latin typeface="宋体" panose="02010600030101010101" pitchFamily="2" charset="-122"/>
                  <a:ea typeface="宋体" panose="02010600030101010101" pitchFamily="2" charset="-122"/>
                </a:endParaRPr>
              </a:p>
            </p:txBody>
          </p:sp>
        </p:grpSp>
        <p:sp>
          <p:nvSpPr>
            <p:cNvPr id="199" name="文本框 198"/>
            <p:cNvSpPr txBox="1"/>
            <p:nvPr>
              <p:custDataLst>
                <p:tags r:id="rId61"/>
              </p:custDataLst>
            </p:nvPr>
          </p:nvSpPr>
          <p:spPr>
            <a:xfrm>
              <a:off x="2624244" y="5465935"/>
              <a:ext cx="569387" cy="246221"/>
            </a:xfrm>
            <a:prstGeom prst="rect">
              <a:avLst/>
            </a:prstGeom>
            <a:noFill/>
          </p:spPr>
          <p:txBody>
            <a:bodyPr wrap="none" rtlCol="0">
              <a:spAutoFit/>
            </a:bodyPr>
            <a:lstStyle/>
            <a:p>
              <a:pPr algn="ctr"/>
              <a:r>
                <a:rPr lang="en-US" altLang="zh-CN" sz="1000" b="1" dirty="0">
                  <a:latin typeface="宋体" panose="02010600030101010101" pitchFamily="2" charset="-122"/>
                  <a:ea typeface="宋体" panose="02010600030101010101" pitchFamily="2" charset="-122"/>
                </a:rPr>
                <a:t>Shard2</a:t>
              </a:r>
              <a:endParaRPr lang="en-US" altLang="zh-CN" sz="1000" b="1" dirty="0">
                <a:latin typeface="宋体" panose="02010600030101010101" pitchFamily="2" charset="-122"/>
                <a:ea typeface="宋体" panose="02010600030101010101" pitchFamily="2" charset="-122"/>
              </a:endParaRPr>
            </a:p>
          </p:txBody>
        </p:sp>
        <p:grpSp>
          <p:nvGrpSpPr>
            <p:cNvPr id="200" name="组合 199"/>
            <p:cNvGrpSpPr/>
            <p:nvPr/>
          </p:nvGrpSpPr>
          <p:grpSpPr>
            <a:xfrm>
              <a:off x="2299222" y="5723354"/>
              <a:ext cx="463909" cy="532115"/>
              <a:chOff x="2725271" y="5038168"/>
              <a:chExt cx="379879" cy="404312"/>
            </a:xfrm>
          </p:grpSpPr>
          <p:sp>
            <p:nvSpPr>
              <p:cNvPr id="204" name="圆柱体 203"/>
              <p:cNvSpPr/>
              <p:nvPr>
                <p:custDataLst>
                  <p:tags r:id="rId62"/>
                </p:custDataLst>
              </p:nvPr>
            </p:nvSpPr>
            <p:spPr>
              <a:xfrm>
                <a:off x="2725271" y="5038168"/>
                <a:ext cx="379879" cy="40431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bg1"/>
                  </a:solidFill>
                  <a:latin typeface="宋体" panose="02010600030101010101" pitchFamily="2" charset="-122"/>
                  <a:ea typeface="宋体" panose="02010600030101010101" pitchFamily="2" charset="-122"/>
                </a:endParaRPr>
              </a:p>
            </p:txBody>
          </p:sp>
          <p:sp>
            <p:nvSpPr>
              <p:cNvPr id="205" name="文本框 204"/>
              <p:cNvSpPr txBox="1"/>
              <p:nvPr>
                <p:custDataLst>
                  <p:tags r:id="rId63"/>
                </p:custDataLst>
              </p:nvPr>
            </p:nvSpPr>
            <p:spPr>
              <a:xfrm>
                <a:off x="2734347" y="5129863"/>
                <a:ext cx="361239" cy="257240"/>
              </a:xfrm>
              <a:prstGeom prst="rect">
                <a:avLst/>
              </a:prstGeom>
              <a:noFill/>
            </p:spPr>
            <p:txBody>
              <a:bodyPr wrap="none" rtlCol="0">
                <a:spAutoFit/>
              </a:bodyPr>
              <a:lstStyle/>
              <a:p>
                <a:pPr algn="ctr"/>
                <a:r>
                  <a:rPr lang="en-US" altLang="zh-CN" sz="800" b="1" dirty="0">
                    <a:solidFill>
                      <a:schemeClr val="bg1"/>
                    </a:solidFill>
                    <a:latin typeface="宋体" panose="02010600030101010101" pitchFamily="2" charset="-122"/>
                    <a:ea typeface="宋体" panose="02010600030101010101" pitchFamily="2" charset="-122"/>
                  </a:rPr>
                  <a:t>Great</a:t>
                </a:r>
                <a:endParaRPr lang="en-US" altLang="zh-CN" sz="800" b="1" dirty="0">
                  <a:solidFill>
                    <a:schemeClr val="bg1"/>
                  </a:solidFill>
                  <a:latin typeface="宋体" panose="02010600030101010101" pitchFamily="2" charset="-122"/>
                  <a:ea typeface="宋体" panose="02010600030101010101" pitchFamily="2" charset="-122"/>
                </a:endParaRPr>
              </a:p>
              <a:p>
                <a:pPr algn="ctr"/>
                <a:r>
                  <a:rPr lang="en-US" altLang="zh-CN" sz="800" b="1" dirty="0">
                    <a:solidFill>
                      <a:schemeClr val="bg1"/>
                    </a:solidFill>
                    <a:latin typeface="宋体" panose="02010600030101010101" pitchFamily="2" charset="-122"/>
                    <a:ea typeface="宋体" panose="02010600030101010101" pitchFamily="2" charset="-122"/>
                  </a:rPr>
                  <a:t>DB</a:t>
                </a:r>
                <a:endParaRPr lang="en-US" altLang="zh-CN" sz="800" b="1" dirty="0">
                  <a:solidFill>
                    <a:schemeClr val="bg1"/>
                  </a:solidFill>
                  <a:latin typeface="宋体" panose="02010600030101010101" pitchFamily="2" charset="-122"/>
                  <a:ea typeface="宋体" panose="02010600030101010101" pitchFamily="2" charset="-122"/>
                </a:endParaRPr>
              </a:p>
            </p:txBody>
          </p:sp>
        </p:grpSp>
        <p:grpSp>
          <p:nvGrpSpPr>
            <p:cNvPr id="201" name="组合 200"/>
            <p:cNvGrpSpPr/>
            <p:nvPr/>
          </p:nvGrpSpPr>
          <p:grpSpPr>
            <a:xfrm>
              <a:off x="3015020" y="5723353"/>
              <a:ext cx="463909" cy="532115"/>
              <a:chOff x="2725271" y="5038168"/>
              <a:chExt cx="379879" cy="404312"/>
            </a:xfrm>
          </p:grpSpPr>
          <p:sp>
            <p:nvSpPr>
              <p:cNvPr id="202" name="圆柱体 201"/>
              <p:cNvSpPr/>
              <p:nvPr>
                <p:custDataLst>
                  <p:tags r:id="rId64"/>
                </p:custDataLst>
              </p:nvPr>
            </p:nvSpPr>
            <p:spPr>
              <a:xfrm>
                <a:off x="2725271" y="5038168"/>
                <a:ext cx="379879" cy="40431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bg1"/>
                  </a:solidFill>
                  <a:latin typeface="宋体" panose="02010600030101010101" pitchFamily="2" charset="-122"/>
                  <a:ea typeface="宋体" panose="02010600030101010101" pitchFamily="2" charset="-122"/>
                </a:endParaRPr>
              </a:p>
            </p:txBody>
          </p:sp>
          <p:sp>
            <p:nvSpPr>
              <p:cNvPr id="203" name="文本框 202"/>
              <p:cNvSpPr txBox="1"/>
              <p:nvPr>
                <p:custDataLst>
                  <p:tags r:id="rId65"/>
                </p:custDataLst>
              </p:nvPr>
            </p:nvSpPr>
            <p:spPr>
              <a:xfrm>
                <a:off x="2734347" y="5129863"/>
                <a:ext cx="361239" cy="257240"/>
              </a:xfrm>
              <a:prstGeom prst="rect">
                <a:avLst/>
              </a:prstGeom>
              <a:noFill/>
            </p:spPr>
            <p:txBody>
              <a:bodyPr wrap="none" rtlCol="0">
                <a:spAutoFit/>
              </a:bodyPr>
              <a:lstStyle/>
              <a:p>
                <a:pPr algn="ctr"/>
                <a:r>
                  <a:rPr lang="en-US" altLang="zh-CN" sz="800" b="1" dirty="0">
                    <a:solidFill>
                      <a:schemeClr val="bg1"/>
                    </a:solidFill>
                    <a:latin typeface="宋体" panose="02010600030101010101" pitchFamily="2" charset="-122"/>
                    <a:ea typeface="宋体" panose="02010600030101010101" pitchFamily="2" charset="-122"/>
                  </a:rPr>
                  <a:t>Great</a:t>
                </a:r>
                <a:endParaRPr lang="en-US" altLang="zh-CN" sz="800" b="1" dirty="0">
                  <a:solidFill>
                    <a:schemeClr val="bg1"/>
                  </a:solidFill>
                  <a:latin typeface="宋体" panose="02010600030101010101" pitchFamily="2" charset="-122"/>
                  <a:ea typeface="宋体" panose="02010600030101010101" pitchFamily="2" charset="-122"/>
                </a:endParaRPr>
              </a:p>
              <a:p>
                <a:pPr algn="ctr"/>
                <a:r>
                  <a:rPr lang="en-US" altLang="zh-CN" sz="800" b="1" dirty="0">
                    <a:solidFill>
                      <a:schemeClr val="bg1"/>
                    </a:solidFill>
                    <a:latin typeface="宋体" panose="02010600030101010101" pitchFamily="2" charset="-122"/>
                    <a:ea typeface="宋体" panose="02010600030101010101" pitchFamily="2" charset="-122"/>
                  </a:rPr>
                  <a:t>DB</a:t>
                </a:r>
                <a:endParaRPr lang="en-US" altLang="zh-CN" sz="800" b="1" dirty="0">
                  <a:solidFill>
                    <a:schemeClr val="bg1"/>
                  </a:solidFill>
                  <a:latin typeface="宋体" panose="02010600030101010101" pitchFamily="2" charset="-122"/>
                  <a:ea typeface="宋体" panose="02010600030101010101" pitchFamily="2" charset="-122"/>
                </a:endParaRPr>
              </a:p>
            </p:txBody>
          </p:sp>
        </p:grpSp>
      </p:grpSp>
      <p:grpSp>
        <p:nvGrpSpPr>
          <p:cNvPr id="208" name="组合 207"/>
          <p:cNvGrpSpPr/>
          <p:nvPr/>
        </p:nvGrpSpPr>
        <p:grpSpPr>
          <a:xfrm>
            <a:off x="5488743" y="4194826"/>
            <a:ext cx="1398758" cy="1700313"/>
            <a:chOff x="2218218" y="4866034"/>
            <a:chExt cx="1398758" cy="1700313"/>
          </a:xfrm>
        </p:grpSpPr>
        <p:sp>
          <p:nvSpPr>
            <p:cNvPr id="209" name="圆角矩形 51"/>
            <p:cNvSpPr/>
            <p:nvPr>
              <p:custDataLst>
                <p:tags r:id="rId66"/>
              </p:custDataLst>
            </p:nvPr>
          </p:nvSpPr>
          <p:spPr>
            <a:xfrm>
              <a:off x="2218218" y="4866034"/>
              <a:ext cx="1395322" cy="1700313"/>
            </a:xfrm>
            <a:prstGeom prst="roundRect">
              <a:avLst/>
            </a:prstGeom>
            <a:solidFill>
              <a:schemeClr val="bg1">
                <a:lumMod val="85000"/>
              </a:schemeClr>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dirty="0">
                <a:solidFill>
                  <a:schemeClr val="bg1"/>
                </a:solidFill>
                <a:latin typeface="宋体" panose="02010600030101010101" pitchFamily="2" charset="-122"/>
                <a:ea typeface="宋体" panose="02010600030101010101" pitchFamily="2" charset="-122"/>
              </a:endParaRPr>
            </a:p>
          </p:txBody>
        </p:sp>
        <p:sp>
          <p:nvSpPr>
            <p:cNvPr id="210" name="文本框 209"/>
            <p:cNvSpPr txBox="1"/>
            <p:nvPr>
              <p:custDataLst>
                <p:tags r:id="rId67"/>
              </p:custDataLst>
            </p:nvPr>
          </p:nvSpPr>
          <p:spPr>
            <a:xfrm>
              <a:off x="2221654" y="6304211"/>
              <a:ext cx="1395322" cy="246221"/>
            </a:xfrm>
            <a:prstGeom prst="rect">
              <a:avLst/>
            </a:prstGeom>
            <a:noFill/>
          </p:spPr>
          <p:txBody>
            <a:bodyPr wrap="square" rtlCol="0">
              <a:spAutoFit/>
            </a:bodyPr>
            <a:lstStyle/>
            <a:p>
              <a:pPr algn="ctr"/>
              <a:r>
                <a:rPr kumimoji="1" lang="zh-CN" altLang="en-US" sz="1000" b="1" dirty="0">
                  <a:latin typeface="宋体" panose="02010600030101010101" pitchFamily="2" charset="-122"/>
                  <a:ea typeface="宋体" panose="02010600030101010101" pitchFamily="2" charset="-122"/>
                </a:rPr>
                <a:t>数据节点</a:t>
              </a:r>
              <a:endParaRPr kumimoji="1" lang="zh-CN" altLang="en-US" sz="1000" b="1" dirty="0">
                <a:latin typeface="宋体" panose="02010600030101010101" pitchFamily="2" charset="-122"/>
                <a:ea typeface="宋体" panose="02010600030101010101" pitchFamily="2" charset="-122"/>
              </a:endParaRPr>
            </a:p>
          </p:txBody>
        </p:sp>
        <p:grpSp>
          <p:nvGrpSpPr>
            <p:cNvPr id="211" name="组合 210"/>
            <p:cNvGrpSpPr/>
            <p:nvPr/>
          </p:nvGrpSpPr>
          <p:grpSpPr>
            <a:xfrm>
              <a:off x="2680800" y="4958685"/>
              <a:ext cx="463909" cy="532115"/>
              <a:chOff x="2725271" y="5038168"/>
              <a:chExt cx="379879" cy="404312"/>
            </a:xfrm>
          </p:grpSpPr>
          <p:sp>
            <p:nvSpPr>
              <p:cNvPr id="219" name="圆柱体 218"/>
              <p:cNvSpPr/>
              <p:nvPr>
                <p:custDataLst>
                  <p:tags r:id="rId68"/>
                </p:custDataLst>
              </p:nvPr>
            </p:nvSpPr>
            <p:spPr>
              <a:xfrm>
                <a:off x="2725271" y="5038168"/>
                <a:ext cx="379879" cy="40431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bg1"/>
                  </a:solidFill>
                  <a:latin typeface="宋体" panose="02010600030101010101" pitchFamily="2" charset="-122"/>
                  <a:ea typeface="宋体" panose="02010600030101010101" pitchFamily="2" charset="-122"/>
                </a:endParaRPr>
              </a:p>
            </p:txBody>
          </p:sp>
          <p:sp>
            <p:nvSpPr>
              <p:cNvPr id="220" name="文本框 219"/>
              <p:cNvSpPr txBox="1"/>
              <p:nvPr>
                <p:custDataLst>
                  <p:tags r:id="rId69"/>
                </p:custDataLst>
              </p:nvPr>
            </p:nvSpPr>
            <p:spPr>
              <a:xfrm>
                <a:off x="2734347" y="5129863"/>
                <a:ext cx="361239" cy="257240"/>
              </a:xfrm>
              <a:prstGeom prst="rect">
                <a:avLst/>
              </a:prstGeom>
              <a:noFill/>
            </p:spPr>
            <p:txBody>
              <a:bodyPr wrap="none" rtlCol="0">
                <a:spAutoFit/>
              </a:bodyPr>
              <a:lstStyle/>
              <a:p>
                <a:pPr algn="ctr"/>
                <a:r>
                  <a:rPr lang="en-US" altLang="zh-CN" sz="800" b="1" dirty="0">
                    <a:solidFill>
                      <a:schemeClr val="bg1"/>
                    </a:solidFill>
                    <a:latin typeface="宋体" panose="02010600030101010101" pitchFamily="2" charset="-122"/>
                    <a:ea typeface="宋体" panose="02010600030101010101" pitchFamily="2" charset="-122"/>
                  </a:rPr>
                  <a:t>Great</a:t>
                </a:r>
                <a:endParaRPr lang="en-US" altLang="zh-CN" sz="800" b="1" dirty="0">
                  <a:solidFill>
                    <a:schemeClr val="bg1"/>
                  </a:solidFill>
                  <a:latin typeface="宋体" panose="02010600030101010101" pitchFamily="2" charset="-122"/>
                  <a:ea typeface="宋体" panose="02010600030101010101" pitchFamily="2" charset="-122"/>
                </a:endParaRPr>
              </a:p>
              <a:p>
                <a:pPr algn="ctr"/>
                <a:r>
                  <a:rPr lang="en-US" altLang="zh-CN" sz="800" b="1" dirty="0">
                    <a:solidFill>
                      <a:schemeClr val="bg1"/>
                    </a:solidFill>
                    <a:latin typeface="宋体" panose="02010600030101010101" pitchFamily="2" charset="-122"/>
                    <a:ea typeface="宋体" panose="02010600030101010101" pitchFamily="2" charset="-122"/>
                  </a:rPr>
                  <a:t>DB</a:t>
                </a:r>
                <a:endParaRPr lang="en-US" altLang="zh-CN" sz="800" b="1" dirty="0">
                  <a:solidFill>
                    <a:schemeClr val="bg1"/>
                  </a:solidFill>
                  <a:latin typeface="宋体" panose="02010600030101010101" pitchFamily="2" charset="-122"/>
                  <a:ea typeface="宋体" panose="02010600030101010101" pitchFamily="2" charset="-122"/>
                </a:endParaRPr>
              </a:p>
            </p:txBody>
          </p:sp>
        </p:grpSp>
        <p:sp>
          <p:nvSpPr>
            <p:cNvPr id="212" name="文本框 211"/>
            <p:cNvSpPr txBox="1"/>
            <p:nvPr>
              <p:custDataLst>
                <p:tags r:id="rId70"/>
              </p:custDataLst>
            </p:nvPr>
          </p:nvSpPr>
          <p:spPr>
            <a:xfrm>
              <a:off x="2624243" y="5465935"/>
              <a:ext cx="569387" cy="246221"/>
            </a:xfrm>
            <a:prstGeom prst="rect">
              <a:avLst/>
            </a:prstGeom>
            <a:noFill/>
          </p:spPr>
          <p:txBody>
            <a:bodyPr wrap="none" rtlCol="0">
              <a:spAutoFit/>
            </a:bodyPr>
            <a:lstStyle/>
            <a:p>
              <a:pPr algn="ctr"/>
              <a:r>
                <a:rPr lang="en-US" altLang="zh-CN" sz="1000" b="1" dirty="0" err="1">
                  <a:latin typeface="宋体" panose="02010600030101010101" pitchFamily="2" charset="-122"/>
                  <a:ea typeface="宋体" panose="02010600030101010101" pitchFamily="2" charset="-122"/>
                </a:rPr>
                <a:t>ShardN</a:t>
              </a:r>
              <a:endParaRPr lang="en-US" altLang="zh-CN" sz="1000" b="1" dirty="0" err="1">
                <a:latin typeface="宋体" panose="02010600030101010101" pitchFamily="2" charset="-122"/>
                <a:ea typeface="宋体" panose="02010600030101010101" pitchFamily="2" charset="-122"/>
              </a:endParaRPr>
            </a:p>
          </p:txBody>
        </p:sp>
        <p:grpSp>
          <p:nvGrpSpPr>
            <p:cNvPr id="213" name="组合 212"/>
            <p:cNvGrpSpPr/>
            <p:nvPr/>
          </p:nvGrpSpPr>
          <p:grpSpPr>
            <a:xfrm>
              <a:off x="2299222" y="5723354"/>
              <a:ext cx="463909" cy="532115"/>
              <a:chOff x="2725271" y="5038168"/>
              <a:chExt cx="379879" cy="404312"/>
            </a:xfrm>
          </p:grpSpPr>
          <p:sp>
            <p:nvSpPr>
              <p:cNvPr id="217" name="圆柱体 216"/>
              <p:cNvSpPr/>
              <p:nvPr>
                <p:custDataLst>
                  <p:tags r:id="rId71"/>
                </p:custDataLst>
              </p:nvPr>
            </p:nvSpPr>
            <p:spPr>
              <a:xfrm>
                <a:off x="2725271" y="5038168"/>
                <a:ext cx="379879" cy="40431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bg1"/>
                  </a:solidFill>
                  <a:latin typeface="宋体" panose="02010600030101010101" pitchFamily="2" charset="-122"/>
                  <a:ea typeface="宋体" panose="02010600030101010101" pitchFamily="2" charset="-122"/>
                </a:endParaRPr>
              </a:p>
            </p:txBody>
          </p:sp>
          <p:sp>
            <p:nvSpPr>
              <p:cNvPr id="218" name="文本框 217"/>
              <p:cNvSpPr txBox="1"/>
              <p:nvPr>
                <p:custDataLst>
                  <p:tags r:id="rId72"/>
                </p:custDataLst>
              </p:nvPr>
            </p:nvSpPr>
            <p:spPr>
              <a:xfrm>
                <a:off x="2734347" y="5129863"/>
                <a:ext cx="361239" cy="257240"/>
              </a:xfrm>
              <a:prstGeom prst="rect">
                <a:avLst/>
              </a:prstGeom>
              <a:noFill/>
            </p:spPr>
            <p:txBody>
              <a:bodyPr wrap="none" rtlCol="0">
                <a:spAutoFit/>
              </a:bodyPr>
              <a:lstStyle/>
              <a:p>
                <a:pPr algn="ctr"/>
                <a:r>
                  <a:rPr lang="en-US" altLang="zh-CN" sz="800" b="1" dirty="0">
                    <a:solidFill>
                      <a:schemeClr val="bg1"/>
                    </a:solidFill>
                    <a:latin typeface="宋体" panose="02010600030101010101" pitchFamily="2" charset="-122"/>
                    <a:ea typeface="宋体" panose="02010600030101010101" pitchFamily="2" charset="-122"/>
                  </a:rPr>
                  <a:t>Great</a:t>
                </a:r>
                <a:endParaRPr lang="en-US" altLang="zh-CN" sz="800" b="1" dirty="0">
                  <a:solidFill>
                    <a:schemeClr val="bg1"/>
                  </a:solidFill>
                  <a:latin typeface="宋体" panose="02010600030101010101" pitchFamily="2" charset="-122"/>
                  <a:ea typeface="宋体" panose="02010600030101010101" pitchFamily="2" charset="-122"/>
                </a:endParaRPr>
              </a:p>
              <a:p>
                <a:pPr algn="ctr"/>
                <a:r>
                  <a:rPr lang="en-US" altLang="zh-CN" sz="800" b="1" dirty="0">
                    <a:solidFill>
                      <a:schemeClr val="bg1"/>
                    </a:solidFill>
                    <a:latin typeface="宋体" panose="02010600030101010101" pitchFamily="2" charset="-122"/>
                    <a:ea typeface="宋体" panose="02010600030101010101" pitchFamily="2" charset="-122"/>
                  </a:rPr>
                  <a:t>DB</a:t>
                </a:r>
                <a:endParaRPr lang="en-US" altLang="zh-CN" sz="800" b="1" dirty="0">
                  <a:solidFill>
                    <a:schemeClr val="bg1"/>
                  </a:solidFill>
                  <a:latin typeface="宋体" panose="02010600030101010101" pitchFamily="2" charset="-122"/>
                  <a:ea typeface="宋体" panose="02010600030101010101" pitchFamily="2" charset="-122"/>
                </a:endParaRPr>
              </a:p>
            </p:txBody>
          </p:sp>
        </p:grpSp>
        <p:grpSp>
          <p:nvGrpSpPr>
            <p:cNvPr id="214" name="组合 213"/>
            <p:cNvGrpSpPr/>
            <p:nvPr/>
          </p:nvGrpSpPr>
          <p:grpSpPr>
            <a:xfrm>
              <a:off x="3015020" y="5723353"/>
              <a:ext cx="463909" cy="532115"/>
              <a:chOff x="2725271" y="5038168"/>
              <a:chExt cx="379879" cy="404312"/>
            </a:xfrm>
          </p:grpSpPr>
          <p:sp>
            <p:nvSpPr>
              <p:cNvPr id="215" name="圆柱体 214"/>
              <p:cNvSpPr/>
              <p:nvPr>
                <p:custDataLst>
                  <p:tags r:id="rId73"/>
                </p:custDataLst>
              </p:nvPr>
            </p:nvSpPr>
            <p:spPr>
              <a:xfrm>
                <a:off x="2725271" y="5038168"/>
                <a:ext cx="379879" cy="40431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solidFill>
                    <a:schemeClr val="bg1"/>
                  </a:solidFill>
                  <a:latin typeface="宋体" panose="02010600030101010101" pitchFamily="2" charset="-122"/>
                  <a:ea typeface="宋体" panose="02010600030101010101" pitchFamily="2" charset="-122"/>
                </a:endParaRPr>
              </a:p>
            </p:txBody>
          </p:sp>
          <p:sp>
            <p:nvSpPr>
              <p:cNvPr id="216" name="文本框 215"/>
              <p:cNvSpPr txBox="1"/>
              <p:nvPr>
                <p:custDataLst>
                  <p:tags r:id="rId74"/>
                </p:custDataLst>
              </p:nvPr>
            </p:nvSpPr>
            <p:spPr>
              <a:xfrm>
                <a:off x="2734347" y="5129863"/>
                <a:ext cx="361239" cy="257240"/>
              </a:xfrm>
              <a:prstGeom prst="rect">
                <a:avLst/>
              </a:prstGeom>
              <a:noFill/>
            </p:spPr>
            <p:txBody>
              <a:bodyPr wrap="none" rtlCol="0">
                <a:spAutoFit/>
              </a:bodyPr>
              <a:lstStyle/>
              <a:p>
                <a:pPr algn="ctr"/>
                <a:r>
                  <a:rPr lang="en-US" altLang="zh-CN" sz="800" b="1" dirty="0">
                    <a:solidFill>
                      <a:schemeClr val="bg1"/>
                    </a:solidFill>
                    <a:latin typeface="宋体" panose="02010600030101010101" pitchFamily="2" charset="-122"/>
                    <a:ea typeface="宋体" panose="02010600030101010101" pitchFamily="2" charset="-122"/>
                  </a:rPr>
                  <a:t>Great</a:t>
                </a:r>
                <a:endParaRPr lang="en-US" altLang="zh-CN" sz="800" b="1" dirty="0">
                  <a:solidFill>
                    <a:schemeClr val="bg1"/>
                  </a:solidFill>
                  <a:latin typeface="宋体" panose="02010600030101010101" pitchFamily="2" charset="-122"/>
                  <a:ea typeface="宋体" panose="02010600030101010101" pitchFamily="2" charset="-122"/>
                </a:endParaRPr>
              </a:p>
              <a:p>
                <a:pPr algn="ctr"/>
                <a:r>
                  <a:rPr lang="en-US" altLang="zh-CN" sz="800" b="1" dirty="0">
                    <a:solidFill>
                      <a:schemeClr val="bg1"/>
                    </a:solidFill>
                    <a:latin typeface="宋体" panose="02010600030101010101" pitchFamily="2" charset="-122"/>
                    <a:ea typeface="宋体" panose="02010600030101010101" pitchFamily="2" charset="-122"/>
                  </a:rPr>
                  <a:t>DB</a:t>
                </a:r>
                <a:endParaRPr lang="en-US" altLang="zh-CN" sz="800" b="1" dirty="0">
                  <a:solidFill>
                    <a:schemeClr val="bg1"/>
                  </a:solidFill>
                  <a:latin typeface="宋体" panose="02010600030101010101" pitchFamily="2" charset="-122"/>
                  <a:ea typeface="宋体" panose="02010600030101010101" pitchFamily="2" charset="-122"/>
                </a:endParaRPr>
              </a:p>
            </p:txBody>
          </p:sp>
        </p:grpSp>
      </p:grpSp>
      <p:sp>
        <p:nvSpPr>
          <p:cNvPr id="221" name="矩形: 圆角 220"/>
          <p:cNvSpPr/>
          <p:nvPr>
            <p:custDataLst>
              <p:tags r:id="rId75"/>
            </p:custDataLst>
          </p:nvPr>
        </p:nvSpPr>
        <p:spPr>
          <a:xfrm>
            <a:off x="2498297" y="3239546"/>
            <a:ext cx="1064195" cy="34639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b="1" dirty="0">
                <a:solidFill>
                  <a:schemeClr val="bg1"/>
                </a:solidFill>
                <a:latin typeface="宋体" panose="02010600030101010101" pitchFamily="2" charset="-122"/>
                <a:ea typeface="宋体" panose="02010600030101010101" pitchFamily="2" charset="-122"/>
              </a:rPr>
              <a:t>计算节点</a:t>
            </a:r>
            <a:endParaRPr kumimoji="1" lang="zh-CN" altLang="en-US" sz="1000" b="1" dirty="0">
              <a:solidFill>
                <a:schemeClr val="bg1"/>
              </a:solidFill>
              <a:latin typeface="宋体" panose="02010600030101010101" pitchFamily="2" charset="-122"/>
              <a:ea typeface="宋体" panose="02010600030101010101" pitchFamily="2" charset="-122"/>
            </a:endParaRPr>
          </a:p>
          <a:p>
            <a:pPr algn="ctr"/>
            <a:r>
              <a:rPr kumimoji="1" lang="en-US" altLang="zh-CN" sz="1000" b="1" dirty="0">
                <a:solidFill>
                  <a:schemeClr val="bg1"/>
                </a:solidFill>
                <a:latin typeface="宋体" panose="02010600030101010101" pitchFamily="2" charset="-122"/>
                <a:ea typeface="宋体" panose="02010600030101010101" pitchFamily="2" charset="-122"/>
              </a:rPr>
              <a:t>DTM</a:t>
            </a:r>
            <a:endParaRPr kumimoji="1" lang="en-US" altLang="zh-CN" sz="1000" b="1" dirty="0">
              <a:solidFill>
                <a:schemeClr val="bg1"/>
              </a:solidFill>
              <a:latin typeface="宋体" panose="02010600030101010101" pitchFamily="2" charset="-122"/>
              <a:ea typeface="宋体" panose="02010600030101010101" pitchFamily="2" charset="-122"/>
            </a:endParaRPr>
          </a:p>
        </p:txBody>
      </p:sp>
      <p:sp>
        <p:nvSpPr>
          <p:cNvPr id="222" name="矩形: 圆角 221"/>
          <p:cNvSpPr/>
          <p:nvPr>
            <p:custDataLst>
              <p:tags r:id="rId76"/>
            </p:custDataLst>
          </p:nvPr>
        </p:nvSpPr>
        <p:spPr>
          <a:xfrm>
            <a:off x="4008014" y="3239546"/>
            <a:ext cx="1064195" cy="34639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b="1" dirty="0">
                <a:solidFill>
                  <a:schemeClr val="bg1"/>
                </a:solidFill>
                <a:latin typeface="宋体" panose="02010600030101010101" pitchFamily="2" charset="-122"/>
                <a:ea typeface="宋体" panose="02010600030101010101" pitchFamily="2" charset="-122"/>
              </a:rPr>
              <a:t>计算节点</a:t>
            </a:r>
            <a:endParaRPr kumimoji="1" lang="zh-CN" altLang="en-US" sz="1000" b="1" dirty="0">
              <a:solidFill>
                <a:schemeClr val="bg1"/>
              </a:solidFill>
              <a:latin typeface="宋体" panose="02010600030101010101" pitchFamily="2" charset="-122"/>
              <a:ea typeface="宋体" panose="02010600030101010101" pitchFamily="2" charset="-122"/>
            </a:endParaRPr>
          </a:p>
          <a:p>
            <a:pPr algn="ctr"/>
            <a:r>
              <a:rPr kumimoji="1" lang="en-US" altLang="zh-CN" sz="1000" b="1" dirty="0">
                <a:solidFill>
                  <a:schemeClr val="bg1"/>
                </a:solidFill>
                <a:latin typeface="宋体" panose="02010600030101010101" pitchFamily="2" charset="-122"/>
                <a:ea typeface="宋体" panose="02010600030101010101" pitchFamily="2" charset="-122"/>
                <a:sym typeface="+mn-ea"/>
              </a:rPr>
              <a:t>DTM</a:t>
            </a:r>
            <a:endParaRPr kumimoji="1" lang="zh-CN" altLang="en-US" sz="1000" b="1" dirty="0">
              <a:solidFill>
                <a:schemeClr val="bg1"/>
              </a:solidFill>
              <a:latin typeface="宋体" panose="02010600030101010101" pitchFamily="2" charset="-122"/>
              <a:ea typeface="宋体" panose="02010600030101010101" pitchFamily="2" charset="-122"/>
            </a:endParaRPr>
          </a:p>
        </p:txBody>
      </p:sp>
      <p:sp>
        <p:nvSpPr>
          <p:cNvPr id="223" name="矩形: 圆角 222"/>
          <p:cNvSpPr/>
          <p:nvPr>
            <p:custDataLst>
              <p:tags r:id="rId77"/>
            </p:custDataLst>
          </p:nvPr>
        </p:nvSpPr>
        <p:spPr>
          <a:xfrm>
            <a:off x="5656188" y="3226735"/>
            <a:ext cx="1064195" cy="34639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b="1" dirty="0">
                <a:solidFill>
                  <a:schemeClr val="bg1"/>
                </a:solidFill>
                <a:latin typeface="宋体" panose="02010600030101010101" pitchFamily="2" charset="-122"/>
                <a:ea typeface="宋体" panose="02010600030101010101" pitchFamily="2" charset="-122"/>
              </a:rPr>
              <a:t>计算节点</a:t>
            </a:r>
            <a:endParaRPr kumimoji="1" lang="zh-CN" altLang="en-US" sz="1000" b="1" dirty="0">
              <a:solidFill>
                <a:schemeClr val="bg1"/>
              </a:solidFill>
              <a:latin typeface="宋体" panose="02010600030101010101" pitchFamily="2" charset="-122"/>
              <a:ea typeface="宋体" panose="02010600030101010101" pitchFamily="2" charset="-122"/>
            </a:endParaRPr>
          </a:p>
          <a:p>
            <a:pPr algn="ctr"/>
            <a:r>
              <a:rPr kumimoji="1" lang="en-US" altLang="zh-CN" sz="1000" b="1" dirty="0">
                <a:solidFill>
                  <a:schemeClr val="bg1"/>
                </a:solidFill>
                <a:latin typeface="宋体" panose="02010600030101010101" pitchFamily="2" charset="-122"/>
                <a:ea typeface="宋体" panose="02010600030101010101" pitchFamily="2" charset="-122"/>
                <a:sym typeface="+mn-ea"/>
              </a:rPr>
              <a:t>DTM</a:t>
            </a:r>
            <a:endParaRPr kumimoji="1" lang="zh-CN" altLang="en-US" sz="1000" b="1" dirty="0">
              <a:solidFill>
                <a:schemeClr val="bg1"/>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2125" y="238760"/>
            <a:ext cx="8218805" cy="583565"/>
          </a:xfrm>
          <a:prstGeom prst="rect">
            <a:avLst/>
          </a:prstGeom>
          <a:noFill/>
        </p:spPr>
        <p:txBody>
          <a:bodyPr wrap="square" rtlCol="0" anchor="t">
            <a:spAutoFit/>
          </a:bodyPr>
          <a:lstStyle/>
          <a:p>
            <a:r>
              <a:rPr lang="en-US" altLang="zh-CN" sz="3200" b="1" dirty="0" err="1">
                <a:solidFill>
                  <a:schemeClr val="accent2"/>
                </a:solidFill>
                <a:latin typeface="+mj-ea"/>
                <a:ea typeface="+mj-ea"/>
                <a:cs typeface="+mj-ea"/>
                <a:sym typeface="+mn-ea"/>
              </a:rPr>
              <a:t>GreatDB</a:t>
            </a:r>
            <a:r>
              <a:rPr lang="zh-CN" altLang="en-US" sz="3200" b="1" dirty="0" err="1">
                <a:solidFill>
                  <a:schemeClr val="accent2"/>
                </a:solidFill>
                <a:latin typeface="+mj-ea"/>
                <a:ea typeface="+mj-ea"/>
                <a:cs typeface="+mj-ea"/>
                <a:sym typeface="+mn-ea"/>
              </a:rPr>
              <a:t>安全</a:t>
            </a:r>
            <a:r>
              <a:rPr lang="zh-CN" altLang="en-US" sz="3200" b="1" dirty="0" err="1">
                <a:solidFill>
                  <a:schemeClr val="accent2"/>
                </a:solidFill>
                <a:latin typeface="+mj-ea"/>
                <a:ea typeface="+mj-ea"/>
                <a:cs typeface="+mj-ea"/>
                <a:sym typeface="+mn-ea"/>
              </a:rPr>
              <a:t>数据库（分布式）</a:t>
            </a:r>
            <a:r>
              <a:rPr lang="zh-CN" altLang="en-US" sz="3200" b="1" dirty="0">
                <a:solidFill>
                  <a:schemeClr val="accent2"/>
                </a:solidFill>
                <a:latin typeface="+mj-ea"/>
                <a:ea typeface="+mj-ea"/>
                <a:cs typeface="+mj-ea"/>
                <a:sym typeface="+mn-ea"/>
              </a:rPr>
              <a:t>关键技术特性</a:t>
            </a:r>
            <a:endParaRPr lang="zh-CN" altLang="en-US" sz="3200" b="1" dirty="0">
              <a:solidFill>
                <a:schemeClr val="accent2"/>
              </a:solidFill>
              <a:latin typeface="+mj-ea"/>
              <a:ea typeface="+mj-ea"/>
              <a:cs typeface="+mj-ea"/>
              <a:sym typeface="+mn-ea"/>
            </a:endParaRPr>
          </a:p>
        </p:txBody>
      </p:sp>
      <p:grpSp>
        <p:nvGrpSpPr>
          <p:cNvPr id="126" name="组合 4"/>
          <p:cNvGrpSpPr/>
          <p:nvPr/>
        </p:nvGrpSpPr>
        <p:grpSpPr>
          <a:xfrm>
            <a:off x="3271124" y="3406696"/>
            <a:ext cx="1110851" cy="1232657"/>
            <a:chOff x="3198775" y="3741956"/>
            <a:chExt cx="1327614" cy="1482849"/>
          </a:xfrm>
          <a:solidFill>
            <a:schemeClr val="accent2"/>
          </a:solidFill>
        </p:grpSpPr>
        <p:sp>
          <p:nvSpPr>
            <p:cNvPr id="127" name="六边形 126"/>
            <p:cNvSpPr>
              <a:spLocks noChangeAspect="1"/>
            </p:cNvSpPr>
            <p:nvPr>
              <p:custDataLst>
                <p:tags r:id="rId2"/>
              </p:custDataLst>
            </p:nvPr>
          </p:nvSpPr>
          <p:spPr>
            <a:xfrm rot="5400000">
              <a:off x="3121157" y="3819573"/>
              <a:ext cx="1482849" cy="132761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128" name="TextBox 6"/>
            <p:cNvSpPr txBox="1"/>
            <p:nvPr>
              <p:custDataLst>
                <p:tags r:id="rId3"/>
              </p:custDataLst>
            </p:nvPr>
          </p:nvSpPr>
          <p:spPr>
            <a:xfrm>
              <a:off x="3308216" y="4110669"/>
              <a:ext cx="1123881" cy="553817"/>
            </a:xfrm>
            <a:prstGeom prst="rect">
              <a:avLst/>
            </a:prstGeom>
            <a:grpFill/>
            <a:ln>
              <a:noFill/>
            </a:ln>
          </p:spPr>
          <p:txBody>
            <a:bodyPr wrap="square">
              <a:spAutoFit/>
            </a:bodyPr>
            <a:lstStyle/>
            <a:p>
              <a:pPr algn="ctr" fontAlgn="auto"/>
              <a:r>
                <a:rPr lang="en-US" altLang="zh-CN" sz="1200" b="1" noProof="1">
                  <a:solidFill>
                    <a:schemeClr val="bg1"/>
                  </a:solidFill>
                  <a:latin typeface="宋体" panose="02010600030101010101" pitchFamily="2" charset="-122"/>
                  <a:ea typeface="宋体" panose="02010600030101010101" pitchFamily="2" charset="-122"/>
                  <a:cs typeface="华文楷体" panose="02010600040101010101" pitchFamily="2" charset="-122"/>
                </a:rPr>
                <a:t>SQL</a:t>
              </a:r>
              <a:r>
                <a:rPr lang="zh-CN" altLang="en-US" sz="1200" b="1" noProof="1">
                  <a:solidFill>
                    <a:schemeClr val="bg1"/>
                  </a:solidFill>
                  <a:latin typeface="宋体" panose="02010600030101010101" pitchFamily="2" charset="-122"/>
                  <a:ea typeface="宋体" panose="02010600030101010101" pitchFamily="2" charset="-122"/>
                  <a:cs typeface="华文楷体" panose="02010600040101010101" pitchFamily="2" charset="-122"/>
                </a:rPr>
                <a:t>语法兼容</a:t>
              </a:r>
              <a:endParaRPr lang="zh-CN" altLang="en-US" sz="1200" b="1" noProof="1">
                <a:solidFill>
                  <a:schemeClr val="bg1"/>
                </a:solidFill>
                <a:latin typeface="宋体" panose="02010600030101010101" pitchFamily="2" charset="-122"/>
                <a:ea typeface="宋体" panose="02010600030101010101" pitchFamily="2" charset="-122"/>
                <a:cs typeface="华文楷体" panose="02010600040101010101" pitchFamily="2" charset="-122"/>
              </a:endParaRPr>
            </a:p>
          </p:txBody>
        </p:sp>
      </p:grpSp>
      <p:grpSp>
        <p:nvGrpSpPr>
          <p:cNvPr id="129" name="组合 8"/>
          <p:cNvGrpSpPr/>
          <p:nvPr/>
        </p:nvGrpSpPr>
        <p:grpSpPr>
          <a:xfrm>
            <a:off x="5104073" y="2337403"/>
            <a:ext cx="1110851" cy="1232657"/>
            <a:chOff x="2871801" y="3741956"/>
            <a:chExt cx="1327614" cy="1482849"/>
          </a:xfrm>
          <a:solidFill>
            <a:schemeClr val="accent2"/>
          </a:solidFill>
        </p:grpSpPr>
        <p:sp>
          <p:nvSpPr>
            <p:cNvPr id="130" name="六边形 129"/>
            <p:cNvSpPr>
              <a:spLocks noChangeAspect="1"/>
            </p:cNvSpPr>
            <p:nvPr>
              <p:custDataLst>
                <p:tags r:id="rId4"/>
              </p:custDataLst>
            </p:nvPr>
          </p:nvSpPr>
          <p:spPr>
            <a:xfrm rot="5400000">
              <a:off x="2794183" y="3819573"/>
              <a:ext cx="1482849" cy="132761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131" name="TextBox 10"/>
            <p:cNvSpPr txBox="1"/>
            <p:nvPr>
              <p:custDataLst>
                <p:tags r:id="rId5"/>
              </p:custDataLst>
            </p:nvPr>
          </p:nvSpPr>
          <p:spPr>
            <a:xfrm>
              <a:off x="3148264" y="4083557"/>
              <a:ext cx="937152" cy="553817"/>
            </a:xfrm>
            <a:prstGeom prst="rect">
              <a:avLst/>
            </a:prstGeom>
            <a:grpFill/>
            <a:ln>
              <a:noFill/>
            </a:ln>
          </p:spPr>
          <p:txBody>
            <a:bodyPr>
              <a:spAutoFit/>
            </a:bodyPr>
            <a:lstStyle/>
            <a:p>
              <a:pPr fontAlgn="auto"/>
              <a:r>
                <a:rPr lang="zh-CN" altLang="en-US" sz="1200" b="1" noProof="1">
                  <a:solidFill>
                    <a:schemeClr val="bg1"/>
                  </a:solidFill>
                  <a:latin typeface="宋体" panose="02010600030101010101" pitchFamily="2" charset="-122"/>
                  <a:ea typeface="宋体" panose="02010600030101010101" pitchFamily="2" charset="-122"/>
                </a:rPr>
                <a:t>故障恢复</a:t>
              </a:r>
              <a:endParaRPr lang="zh-CN" altLang="en-US" sz="1200" b="1" noProof="1">
                <a:solidFill>
                  <a:schemeClr val="bg1"/>
                </a:solidFill>
                <a:latin typeface="宋体" panose="02010600030101010101" pitchFamily="2" charset="-122"/>
                <a:ea typeface="宋体" panose="02010600030101010101" pitchFamily="2" charset="-122"/>
              </a:endParaRPr>
            </a:p>
          </p:txBody>
        </p:sp>
      </p:grpSp>
      <p:grpSp>
        <p:nvGrpSpPr>
          <p:cNvPr id="132" name="组合 10"/>
          <p:cNvGrpSpPr/>
          <p:nvPr/>
        </p:nvGrpSpPr>
        <p:grpSpPr bwMode="auto">
          <a:xfrm>
            <a:off x="4490707" y="3420105"/>
            <a:ext cx="1111250" cy="1231900"/>
            <a:chOff x="2871802" y="3741956"/>
            <a:chExt cx="1327614" cy="1482849"/>
          </a:xfrm>
          <a:solidFill>
            <a:schemeClr val="accent2"/>
          </a:solidFill>
        </p:grpSpPr>
        <p:sp>
          <p:nvSpPr>
            <p:cNvPr id="133" name="六边形 132"/>
            <p:cNvSpPr>
              <a:spLocks noChangeAspect="1"/>
            </p:cNvSpPr>
            <p:nvPr>
              <p:custDataLst>
                <p:tags r:id="rId6"/>
              </p:custDataLst>
            </p:nvPr>
          </p:nvSpPr>
          <p:spPr>
            <a:xfrm rot="5400000">
              <a:off x="2794184" y="3819573"/>
              <a:ext cx="1482849" cy="132761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134" name="TextBox 12"/>
            <p:cNvSpPr txBox="1">
              <a:spLocks noChangeArrowheads="1"/>
            </p:cNvSpPr>
            <p:nvPr>
              <p:custDataLst>
                <p:tags r:id="rId7"/>
              </p:custDataLst>
            </p:nvPr>
          </p:nvSpPr>
          <p:spPr bwMode="auto">
            <a:xfrm>
              <a:off x="2990135" y="4109146"/>
              <a:ext cx="1121794" cy="554157"/>
            </a:xfrm>
            <a:prstGeom prst="rect">
              <a:avLst/>
            </a:prstGeom>
            <a:grpFill/>
            <a:ln w="9525">
              <a:noFill/>
              <a:miter lim="800000"/>
            </a:ln>
          </p:spPr>
          <p:txBody>
            <a:bodyPr>
              <a:spAutoFit/>
            </a:bodyPr>
            <a:lstStyle/>
            <a:p>
              <a:pPr algn="ctr"/>
              <a:r>
                <a:rPr lang="zh-CN" altLang="en-US" sz="1200" b="1" dirty="0">
                  <a:solidFill>
                    <a:schemeClr val="bg1"/>
                  </a:solidFill>
                  <a:latin typeface="宋体" panose="02010600030101010101" pitchFamily="2" charset="-122"/>
                  <a:ea typeface="宋体" panose="02010600030101010101" pitchFamily="2" charset="-122"/>
                </a:rPr>
                <a:t>并行</a:t>
              </a:r>
              <a:endParaRPr lang="en-US" altLang="zh-CN" sz="1200" b="1" dirty="0">
                <a:solidFill>
                  <a:schemeClr val="bg1"/>
                </a:solidFill>
                <a:latin typeface="宋体" panose="02010600030101010101" pitchFamily="2" charset="-122"/>
                <a:ea typeface="宋体" panose="02010600030101010101" pitchFamily="2" charset="-122"/>
              </a:endParaRPr>
            </a:p>
            <a:p>
              <a:pPr algn="ctr"/>
              <a:r>
                <a:rPr lang="zh-CN" altLang="en-US" sz="1200" b="1" dirty="0">
                  <a:solidFill>
                    <a:schemeClr val="bg1"/>
                  </a:solidFill>
                  <a:latin typeface="宋体" panose="02010600030101010101" pitchFamily="2" charset="-122"/>
                  <a:ea typeface="宋体" panose="02010600030101010101" pitchFamily="2" charset="-122"/>
                </a:rPr>
                <a:t>计算</a:t>
              </a:r>
              <a:endParaRPr lang="zh-CN" altLang="zh-CN" sz="1200" b="1" dirty="0">
                <a:solidFill>
                  <a:schemeClr val="bg1"/>
                </a:solidFill>
                <a:latin typeface="宋体" panose="02010600030101010101" pitchFamily="2" charset="-122"/>
                <a:ea typeface="宋体" panose="02010600030101010101" pitchFamily="2" charset="-122"/>
              </a:endParaRPr>
            </a:p>
          </p:txBody>
        </p:sp>
      </p:grpSp>
      <p:grpSp>
        <p:nvGrpSpPr>
          <p:cNvPr id="138" name="组合 14"/>
          <p:cNvGrpSpPr/>
          <p:nvPr/>
        </p:nvGrpSpPr>
        <p:grpSpPr>
          <a:xfrm>
            <a:off x="6329736" y="2337403"/>
            <a:ext cx="1110851" cy="1232657"/>
            <a:chOff x="2871801" y="3741956"/>
            <a:chExt cx="1327614" cy="1482849"/>
          </a:xfrm>
          <a:solidFill>
            <a:schemeClr val="accent2"/>
          </a:solidFill>
        </p:grpSpPr>
        <p:sp>
          <p:nvSpPr>
            <p:cNvPr id="139" name="六边形 138"/>
            <p:cNvSpPr>
              <a:spLocks noChangeAspect="1"/>
            </p:cNvSpPr>
            <p:nvPr>
              <p:custDataLst>
                <p:tags r:id="rId8"/>
              </p:custDataLst>
            </p:nvPr>
          </p:nvSpPr>
          <p:spPr>
            <a:xfrm rot="5400000">
              <a:off x="2794183" y="3819573"/>
              <a:ext cx="1482849" cy="132761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140" name="TextBox 16"/>
            <p:cNvSpPr txBox="1"/>
            <p:nvPr>
              <p:custDataLst>
                <p:tags r:id="rId9"/>
              </p:custDataLst>
            </p:nvPr>
          </p:nvSpPr>
          <p:spPr>
            <a:xfrm>
              <a:off x="3002417" y="4093767"/>
              <a:ext cx="1051009" cy="553817"/>
            </a:xfrm>
            <a:prstGeom prst="rect">
              <a:avLst/>
            </a:prstGeom>
            <a:grpFill/>
            <a:ln>
              <a:noFill/>
            </a:ln>
          </p:spPr>
          <p:txBody>
            <a:bodyPr>
              <a:spAutoFit/>
            </a:bodyPr>
            <a:lstStyle/>
            <a:p>
              <a:pPr algn="ctr" fontAlgn="auto"/>
              <a:r>
                <a:rPr lang="x-none" altLang="zh-CN" sz="1200" b="1" noProof="1">
                  <a:solidFill>
                    <a:schemeClr val="bg1"/>
                  </a:solidFill>
                  <a:latin typeface="宋体" panose="02010600030101010101" pitchFamily="2" charset="-122"/>
                  <a:ea typeface="宋体" panose="02010600030101010101" pitchFamily="2" charset="-122"/>
                </a:rPr>
                <a:t>分布式事务</a:t>
              </a:r>
              <a:endParaRPr lang="x-none" altLang="zh-CN" sz="1200" b="1" noProof="1">
                <a:solidFill>
                  <a:schemeClr val="bg1"/>
                </a:solidFill>
                <a:latin typeface="宋体" panose="02010600030101010101" pitchFamily="2" charset="-122"/>
                <a:ea typeface="宋体" panose="02010600030101010101" pitchFamily="2" charset="-122"/>
              </a:endParaRPr>
            </a:p>
          </p:txBody>
        </p:sp>
      </p:grpSp>
      <p:grpSp>
        <p:nvGrpSpPr>
          <p:cNvPr id="141" name="组合 25"/>
          <p:cNvGrpSpPr/>
          <p:nvPr/>
        </p:nvGrpSpPr>
        <p:grpSpPr bwMode="auto">
          <a:xfrm>
            <a:off x="3884282" y="2337431"/>
            <a:ext cx="1111250" cy="1231900"/>
            <a:chOff x="2871802" y="3741956"/>
            <a:chExt cx="1327614" cy="1482849"/>
          </a:xfrm>
          <a:solidFill>
            <a:schemeClr val="accent2"/>
          </a:solidFill>
        </p:grpSpPr>
        <p:sp>
          <p:nvSpPr>
            <p:cNvPr id="142" name="六边形 141"/>
            <p:cNvSpPr>
              <a:spLocks noChangeAspect="1"/>
            </p:cNvSpPr>
            <p:nvPr>
              <p:custDataLst>
                <p:tags r:id="rId10"/>
              </p:custDataLst>
            </p:nvPr>
          </p:nvSpPr>
          <p:spPr>
            <a:xfrm rot="5400000">
              <a:off x="2794184" y="3819573"/>
              <a:ext cx="1482849" cy="132761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143" name="TextBox 27"/>
            <p:cNvSpPr txBox="1">
              <a:spLocks noChangeArrowheads="1"/>
            </p:cNvSpPr>
            <p:nvPr>
              <p:custDataLst>
                <p:tags r:id="rId11"/>
              </p:custDataLst>
            </p:nvPr>
          </p:nvSpPr>
          <p:spPr bwMode="auto">
            <a:xfrm>
              <a:off x="3035620" y="4083559"/>
              <a:ext cx="937152" cy="554157"/>
            </a:xfrm>
            <a:prstGeom prst="rect">
              <a:avLst/>
            </a:prstGeom>
            <a:grpFill/>
            <a:ln w="9525">
              <a:noFill/>
              <a:miter lim="800000"/>
            </a:ln>
          </p:spPr>
          <p:txBody>
            <a:bodyPr>
              <a:spAutoFit/>
            </a:bodyPr>
            <a:lstStyle/>
            <a:p>
              <a:pPr algn="ctr"/>
              <a:r>
                <a:rPr lang="zh-CN" altLang="en-US" sz="1200" b="1" dirty="0">
                  <a:solidFill>
                    <a:schemeClr val="bg1"/>
                  </a:solidFill>
                  <a:latin typeface="宋体" panose="02010600030101010101" pitchFamily="2" charset="-122"/>
                  <a:ea typeface="宋体" panose="02010600030101010101" pitchFamily="2" charset="-122"/>
                </a:rPr>
                <a:t>动态扩展</a:t>
              </a:r>
              <a:endParaRPr lang="zh-CN" altLang="en-US" sz="1200" b="1" dirty="0">
                <a:solidFill>
                  <a:schemeClr val="bg1"/>
                </a:solidFill>
                <a:latin typeface="宋体" panose="02010600030101010101" pitchFamily="2" charset="-122"/>
                <a:ea typeface="宋体" panose="02010600030101010101" pitchFamily="2" charset="-122"/>
              </a:endParaRPr>
            </a:p>
          </p:txBody>
        </p:sp>
      </p:grpSp>
      <p:grpSp>
        <p:nvGrpSpPr>
          <p:cNvPr id="144" name="组合 20"/>
          <p:cNvGrpSpPr/>
          <p:nvPr/>
        </p:nvGrpSpPr>
        <p:grpSpPr>
          <a:xfrm>
            <a:off x="5709429" y="3419634"/>
            <a:ext cx="1110851" cy="1232657"/>
            <a:chOff x="2871801" y="3741956"/>
            <a:chExt cx="1327614" cy="1482849"/>
          </a:xfrm>
          <a:solidFill>
            <a:schemeClr val="accent2"/>
          </a:solidFill>
        </p:grpSpPr>
        <p:sp>
          <p:nvSpPr>
            <p:cNvPr id="145" name="六边形 144"/>
            <p:cNvSpPr>
              <a:spLocks noChangeAspect="1"/>
            </p:cNvSpPr>
            <p:nvPr>
              <p:custDataLst>
                <p:tags r:id="rId12"/>
              </p:custDataLst>
            </p:nvPr>
          </p:nvSpPr>
          <p:spPr>
            <a:xfrm rot="5400000">
              <a:off x="2794183" y="3819573"/>
              <a:ext cx="1482849" cy="132761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146" name="TextBox 22"/>
            <p:cNvSpPr txBox="1"/>
            <p:nvPr>
              <p:custDataLst>
                <p:tags r:id="rId13"/>
              </p:custDataLst>
            </p:nvPr>
          </p:nvSpPr>
          <p:spPr>
            <a:xfrm>
              <a:off x="2994463" y="4095105"/>
              <a:ext cx="1082288" cy="553817"/>
            </a:xfrm>
            <a:prstGeom prst="rect">
              <a:avLst/>
            </a:prstGeom>
            <a:grpFill/>
            <a:ln>
              <a:noFill/>
            </a:ln>
          </p:spPr>
          <p:txBody>
            <a:bodyPr wrap="square">
              <a:spAutoFit/>
            </a:bodyPr>
            <a:lstStyle/>
            <a:p>
              <a:pPr algn="ctr" fontAlgn="auto"/>
              <a:r>
                <a:rPr lang="zh-CN" altLang="en-US" sz="1200" b="1" noProof="1">
                  <a:solidFill>
                    <a:schemeClr val="bg1"/>
                  </a:solidFill>
                  <a:latin typeface="宋体" panose="02010600030101010101" pitchFamily="2" charset="-122"/>
                  <a:ea typeface="宋体" panose="02010600030101010101" pitchFamily="2" charset="-122"/>
                  <a:cs typeface="微软雅黑" panose="020B0503020204020204" charset="-122"/>
                </a:rPr>
                <a:t>便捷</a:t>
              </a:r>
              <a:endParaRPr lang="en-US" altLang="zh-CN" sz="1200" b="1" noProof="1">
                <a:solidFill>
                  <a:schemeClr val="bg1"/>
                </a:solidFill>
                <a:latin typeface="宋体" panose="02010600030101010101" pitchFamily="2" charset="-122"/>
                <a:ea typeface="宋体" panose="02010600030101010101" pitchFamily="2" charset="-122"/>
                <a:cs typeface="微软雅黑" panose="020B0503020204020204" charset="-122"/>
              </a:endParaRPr>
            </a:p>
            <a:p>
              <a:pPr algn="ctr" fontAlgn="auto"/>
              <a:r>
                <a:rPr lang="zh-CN" altLang="en-US" sz="1200" b="1" noProof="1">
                  <a:solidFill>
                    <a:schemeClr val="bg1"/>
                  </a:solidFill>
                  <a:latin typeface="宋体" panose="02010600030101010101" pitchFamily="2" charset="-122"/>
                  <a:ea typeface="宋体" panose="02010600030101010101" pitchFamily="2" charset="-122"/>
                  <a:cs typeface="微软雅黑" panose="020B0503020204020204" charset="-122"/>
                </a:rPr>
                <a:t>运维</a:t>
              </a:r>
              <a:endParaRPr lang="zh-CN" altLang="en-US" sz="1200" b="1" noProof="1">
                <a:solidFill>
                  <a:schemeClr val="bg1"/>
                </a:solidFill>
                <a:latin typeface="宋体" panose="02010600030101010101" pitchFamily="2" charset="-122"/>
                <a:ea typeface="宋体" panose="02010600030101010101" pitchFamily="2" charset="-122"/>
                <a:cs typeface="微软雅黑" panose="020B0503020204020204" charset="-122"/>
              </a:endParaRPr>
            </a:p>
          </p:txBody>
        </p:sp>
      </p:grpSp>
      <p:grpSp>
        <p:nvGrpSpPr>
          <p:cNvPr id="147" name="组合 37"/>
          <p:cNvGrpSpPr/>
          <p:nvPr/>
        </p:nvGrpSpPr>
        <p:grpSpPr bwMode="auto">
          <a:xfrm>
            <a:off x="6935457" y="3426456"/>
            <a:ext cx="1111250" cy="1231900"/>
            <a:chOff x="2871802" y="3741956"/>
            <a:chExt cx="1327614" cy="1482849"/>
          </a:xfrm>
          <a:solidFill>
            <a:schemeClr val="accent2"/>
          </a:solidFill>
        </p:grpSpPr>
        <p:sp>
          <p:nvSpPr>
            <p:cNvPr id="148" name="六边形 147"/>
            <p:cNvSpPr>
              <a:spLocks noChangeAspect="1"/>
            </p:cNvSpPr>
            <p:nvPr>
              <p:custDataLst>
                <p:tags r:id="rId14"/>
              </p:custDataLst>
            </p:nvPr>
          </p:nvSpPr>
          <p:spPr>
            <a:xfrm rot="5400000">
              <a:off x="2794184" y="3819573"/>
              <a:ext cx="1482849" cy="132761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149" name="TextBox 39"/>
            <p:cNvSpPr txBox="1">
              <a:spLocks noChangeArrowheads="1"/>
            </p:cNvSpPr>
            <p:nvPr>
              <p:custDataLst>
                <p:tags r:id="rId15"/>
              </p:custDataLst>
            </p:nvPr>
          </p:nvSpPr>
          <p:spPr bwMode="auto">
            <a:xfrm>
              <a:off x="3066731" y="4074273"/>
              <a:ext cx="937152" cy="554157"/>
            </a:xfrm>
            <a:prstGeom prst="rect">
              <a:avLst/>
            </a:prstGeom>
            <a:grpFill/>
            <a:ln w="9525">
              <a:noFill/>
              <a:miter lim="800000"/>
            </a:ln>
          </p:spPr>
          <p:txBody>
            <a:bodyPr>
              <a:spAutoFit/>
            </a:bodyPr>
            <a:lstStyle/>
            <a:p>
              <a:pPr algn="ctr"/>
              <a:r>
                <a:rPr lang="zh-CN" altLang="en-US" sz="1200" b="1" noProof="1">
                  <a:solidFill>
                    <a:schemeClr val="bg1"/>
                  </a:solidFill>
                  <a:latin typeface="宋体" panose="02010600030101010101" pitchFamily="2" charset="-122"/>
                  <a:ea typeface="宋体" panose="02010600030101010101" pitchFamily="2" charset="-122"/>
                </a:rPr>
                <a:t>云化支持</a:t>
              </a:r>
              <a:endParaRPr lang="zh-CN" altLang="en-US" sz="1200" b="1" noProof="1">
                <a:solidFill>
                  <a:schemeClr val="bg1"/>
                </a:solidFill>
                <a:latin typeface="宋体" panose="02010600030101010101" pitchFamily="2" charset="-122"/>
                <a:ea typeface="宋体" panose="02010600030101010101" pitchFamily="2" charset="-122"/>
              </a:endParaRPr>
            </a:p>
          </p:txBody>
        </p:sp>
      </p:grpSp>
      <p:grpSp>
        <p:nvGrpSpPr>
          <p:cNvPr id="150" name="组合 4"/>
          <p:cNvGrpSpPr/>
          <p:nvPr/>
        </p:nvGrpSpPr>
        <p:grpSpPr>
          <a:xfrm>
            <a:off x="2663274" y="2337402"/>
            <a:ext cx="1110851" cy="1232657"/>
            <a:chOff x="3198775" y="3741956"/>
            <a:chExt cx="1327614" cy="1482849"/>
          </a:xfrm>
          <a:solidFill>
            <a:schemeClr val="accent2"/>
          </a:solidFill>
        </p:grpSpPr>
        <p:sp>
          <p:nvSpPr>
            <p:cNvPr id="151" name="六边形 5"/>
            <p:cNvSpPr>
              <a:spLocks noChangeAspect="1"/>
            </p:cNvSpPr>
            <p:nvPr>
              <p:custDataLst>
                <p:tags r:id="rId16"/>
              </p:custDataLst>
            </p:nvPr>
          </p:nvSpPr>
          <p:spPr>
            <a:xfrm rot="5400000">
              <a:off x="3121157" y="3819573"/>
              <a:ext cx="1482849" cy="132761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152" name="TextBox 29"/>
            <p:cNvSpPr txBox="1"/>
            <p:nvPr>
              <p:custDataLst>
                <p:tags r:id="rId17"/>
              </p:custDataLst>
            </p:nvPr>
          </p:nvSpPr>
          <p:spPr>
            <a:xfrm>
              <a:off x="3210160" y="4065468"/>
              <a:ext cx="1232533" cy="553817"/>
            </a:xfrm>
            <a:prstGeom prst="rect">
              <a:avLst/>
            </a:prstGeom>
            <a:grpFill/>
            <a:ln>
              <a:noFill/>
            </a:ln>
          </p:spPr>
          <p:txBody>
            <a:bodyPr wrap="square">
              <a:spAutoFit/>
            </a:bodyPr>
            <a:lstStyle/>
            <a:p>
              <a:pPr algn="ctr" fontAlgn="auto"/>
              <a:r>
                <a:rPr lang="zh-CN" altLang="en-US" sz="1200" b="1" noProof="1">
                  <a:solidFill>
                    <a:schemeClr val="bg1"/>
                  </a:solidFill>
                  <a:latin typeface="宋体" panose="02010600030101010101" pitchFamily="2" charset="-122"/>
                  <a:ea typeface="宋体" panose="02010600030101010101" pitchFamily="2" charset="-122"/>
                </a:rPr>
                <a:t>水平</a:t>
              </a:r>
              <a:endParaRPr lang="en-US" altLang="zh-CN" sz="1200" b="1" noProof="1">
                <a:solidFill>
                  <a:schemeClr val="bg1"/>
                </a:solidFill>
                <a:latin typeface="宋体" panose="02010600030101010101" pitchFamily="2" charset="-122"/>
                <a:ea typeface="宋体" panose="02010600030101010101" pitchFamily="2" charset="-122"/>
              </a:endParaRPr>
            </a:p>
            <a:p>
              <a:pPr algn="ctr" fontAlgn="auto"/>
              <a:r>
                <a:rPr lang="zh-CN" altLang="en-US" sz="1200" b="1" noProof="1">
                  <a:solidFill>
                    <a:schemeClr val="bg1"/>
                  </a:solidFill>
                  <a:latin typeface="宋体" panose="02010600030101010101" pitchFamily="2" charset="-122"/>
                  <a:ea typeface="宋体" panose="02010600030101010101" pitchFamily="2" charset="-122"/>
                </a:rPr>
                <a:t>拆分</a:t>
              </a:r>
              <a:endParaRPr lang="zh-CN" altLang="en-US" sz="1200" b="1" noProof="1">
                <a:solidFill>
                  <a:schemeClr val="bg1"/>
                </a:solidFill>
                <a:latin typeface="宋体" panose="02010600030101010101" pitchFamily="2" charset="-122"/>
                <a:ea typeface="宋体" panose="02010600030101010101" pitchFamily="2" charset="-122"/>
              </a:endParaRPr>
            </a:p>
          </p:txBody>
        </p:sp>
      </p:grpSp>
      <p:grpSp>
        <p:nvGrpSpPr>
          <p:cNvPr id="153" name="组合 7"/>
          <p:cNvGrpSpPr/>
          <p:nvPr/>
        </p:nvGrpSpPr>
        <p:grpSpPr>
          <a:xfrm>
            <a:off x="7552924" y="2338420"/>
            <a:ext cx="1110851" cy="1232657"/>
            <a:chOff x="2871801" y="3741956"/>
            <a:chExt cx="1327614" cy="1482849"/>
          </a:xfrm>
          <a:solidFill>
            <a:schemeClr val="accent2"/>
          </a:solidFill>
        </p:grpSpPr>
        <p:sp>
          <p:nvSpPr>
            <p:cNvPr id="154" name="六边形 8"/>
            <p:cNvSpPr>
              <a:spLocks noChangeAspect="1"/>
            </p:cNvSpPr>
            <p:nvPr>
              <p:custDataLst>
                <p:tags r:id="rId18"/>
              </p:custDataLst>
            </p:nvPr>
          </p:nvSpPr>
          <p:spPr>
            <a:xfrm rot="5400000">
              <a:off x="2794183" y="3819573"/>
              <a:ext cx="1482849" cy="132761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155" name="TextBox 32"/>
            <p:cNvSpPr txBox="1"/>
            <p:nvPr>
              <p:custDataLst>
                <p:tags r:id="rId19"/>
              </p:custDataLst>
            </p:nvPr>
          </p:nvSpPr>
          <p:spPr>
            <a:xfrm>
              <a:off x="3148264" y="4083557"/>
              <a:ext cx="937152" cy="553817"/>
            </a:xfrm>
            <a:prstGeom prst="rect">
              <a:avLst/>
            </a:prstGeom>
            <a:grpFill/>
            <a:ln>
              <a:noFill/>
            </a:ln>
          </p:spPr>
          <p:txBody>
            <a:bodyPr>
              <a:spAutoFit/>
            </a:bodyPr>
            <a:lstStyle/>
            <a:p>
              <a:pPr fontAlgn="auto"/>
              <a:r>
                <a:rPr lang="zh-CN" altLang="en-US" sz="1200" b="1" noProof="1">
                  <a:solidFill>
                    <a:schemeClr val="bg1"/>
                  </a:solidFill>
                  <a:latin typeface="宋体" panose="02010600030101010101" pitchFamily="2" charset="-122"/>
                  <a:ea typeface="宋体" panose="02010600030101010101" pitchFamily="2" charset="-122"/>
                </a:rPr>
                <a:t>数据安全</a:t>
              </a:r>
              <a:endParaRPr lang="zh-CN" altLang="en-US" sz="1200" b="1" noProof="1">
                <a:solidFill>
                  <a:schemeClr val="bg1"/>
                </a:solidFill>
                <a:latin typeface="宋体" panose="02010600030101010101" pitchFamily="2" charset="-122"/>
                <a:ea typeface="宋体" panose="02010600030101010101" pitchFamily="2" charset="-122"/>
              </a:endParaRPr>
            </a:p>
          </p:txBody>
        </p:sp>
      </p:grpSp>
      <p:grpSp>
        <p:nvGrpSpPr>
          <p:cNvPr id="156" name="组合 37"/>
          <p:cNvGrpSpPr/>
          <p:nvPr/>
        </p:nvGrpSpPr>
        <p:grpSpPr bwMode="auto">
          <a:xfrm>
            <a:off x="2079293" y="3405815"/>
            <a:ext cx="1162046" cy="1231900"/>
            <a:chOff x="2871801" y="3741954"/>
            <a:chExt cx="1390287" cy="1482849"/>
          </a:xfrm>
          <a:solidFill>
            <a:srgbClr val="C00000"/>
          </a:solidFill>
        </p:grpSpPr>
        <p:sp>
          <p:nvSpPr>
            <p:cNvPr id="234" name="六边形 38"/>
            <p:cNvSpPr>
              <a:spLocks noChangeAspect="1"/>
            </p:cNvSpPr>
            <p:nvPr>
              <p:custDataLst>
                <p:tags r:id="rId20"/>
              </p:custDataLst>
            </p:nvPr>
          </p:nvSpPr>
          <p:spPr>
            <a:xfrm rot="5400000">
              <a:off x="2794184" y="3819571"/>
              <a:ext cx="1482849" cy="1327615"/>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235" name="TextBox 53"/>
            <p:cNvSpPr txBox="1">
              <a:spLocks noChangeArrowheads="1"/>
            </p:cNvSpPr>
            <p:nvPr>
              <p:custDataLst>
                <p:tags r:id="rId21"/>
              </p:custDataLst>
            </p:nvPr>
          </p:nvSpPr>
          <p:spPr bwMode="auto">
            <a:xfrm>
              <a:off x="2871801" y="4111954"/>
              <a:ext cx="1390287" cy="331730"/>
            </a:xfrm>
            <a:prstGeom prst="rect">
              <a:avLst/>
            </a:prstGeom>
            <a:noFill/>
            <a:ln w="9525">
              <a:noFill/>
              <a:miter lim="800000"/>
            </a:ln>
          </p:spPr>
          <p:txBody>
            <a:bodyPr wrap="square">
              <a:spAutoFit/>
            </a:bodyPr>
            <a:lstStyle/>
            <a:p>
              <a:pPr algn="ctr"/>
              <a:r>
                <a:rPr lang="en-US" altLang="zh-CN" sz="1200" b="1" dirty="0">
                  <a:solidFill>
                    <a:schemeClr val="bg1"/>
                  </a:solidFill>
                  <a:latin typeface="宋体" panose="02010600030101010101" pitchFamily="2" charset="-122"/>
                  <a:ea typeface="宋体" panose="02010600030101010101" pitchFamily="2" charset="-122"/>
                  <a:cs typeface="华文楷体" panose="02010600040101010101" pitchFamily="2" charset="-122"/>
                </a:rPr>
                <a:t>MySQL</a:t>
              </a:r>
              <a:r>
                <a:rPr lang="zh-CN" altLang="en-US" sz="1200" b="1" dirty="0">
                  <a:solidFill>
                    <a:schemeClr val="bg1"/>
                  </a:solidFill>
                  <a:latin typeface="宋体" panose="02010600030101010101" pitchFamily="2" charset="-122"/>
                  <a:ea typeface="宋体" panose="02010600030101010101" pitchFamily="2" charset="-122"/>
                  <a:cs typeface="华文楷体" panose="02010600040101010101" pitchFamily="2" charset="-122"/>
                </a:rPr>
                <a:t>协议</a:t>
              </a:r>
              <a:endParaRPr lang="zh-CN" altLang="en-US" sz="1200" b="1" dirty="0">
                <a:solidFill>
                  <a:schemeClr val="bg1"/>
                </a:solidFill>
                <a:latin typeface="宋体" panose="02010600030101010101" pitchFamily="2" charset="-122"/>
                <a:ea typeface="宋体" panose="02010600030101010101" pitchFamily="2" charset="-122"/>
                <a:cs typeface="华文楷体" panose="02010600040101010101" pitchFamily="2" charset="-122"/>
              </a:endParaRPr>
            </a:p>
          </p:txBody>
        </p:sp>
      </p:grpSp>
      <p:grpSp>
        <p:nvGrpSpPr>
          <p:cNvPr id="236" name="组合 7"/>
          <p:cNvGrpSpPr/>
          <p:nvPr/>
        </p:nvGrpSpPr>
        <p:grpSpPr>
          <a:xfrm>
            <a:off x="8140934" y="3410277"/>
            <a:ext cx="1110851" cy="1232657"/>
            <a:chOff x="2871801" y="3741956"/>
            <a:chExt cx="1327614" cy="1482849"/>
          </a:xfrm>
          <a:solidFill>
            <a:schemeClr val="accent2"/>
          </a:solidFill>
        </p:grpSpPr>
        <p:sp>
          <p:nvSpPr>
            <p:cNvPr id="237" name="六边形 8"/>
            <p:cNvSpPr>
              <a:spLocks noChangeAspect="1"/>
            </p:cNvSpPr>
            <p:nvPr>
              <p:custDataLst>
                <p:tags r:id="rId22"/>
              </p:custDataLst>
            </p:nvPr>
          </p:nvSpPr>
          <p:spPr>
            <a:xfrm rot="5400000">
              <a:off x="2794183" y="3819573"/>
              <a:ext cx="1482849" cy="132761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200" noProof="1">
                <a:solidFill>
                  <a:schemeClr val="bg1"/>
                </a:solidFill>
                <a:latin typeface="宋体" panose="02010600030101010101" pitchFamily="2" charset="-122"/>
                <a:ea typeface="宋体" panose="02010600030101010101" pitchFamily="2" charset="-122"/>
              </a:endParaRPr>
            </a:p>
          </p:txBody>
        </p:sp>
        <p:sp>
          <p:nvSpPr>
            <p:cNvPr id="238" name="TextBox 50"/>
            <p:cNvSpPr txBox="1"/>
            <p:nvPr>
              <p:custDataLst>
                <p:tags r:id="rId23"/>
              </p:custDataLst>
            </p:nvPr>
          </p:nvSpPr>
          <p:spPr>
            <a:xfrm>
              <a:off x="3127708" y="3999086"/>
              <a:ext cx="824105" cy="553817"/>
            </a:xfrm>
            <a:prstGeom prst="rect">
              <a:avLst/>
            </a:prstGeom>
            <a:grpFill/>
            <a:ln>
              <a:noFill/>
            </a:ln>
          </p:spPr>
          <p:txBody>
            <a:bodyPr wrap="square">
              <a:spAutoFit/>
            </a:bodyPr>
            <a:lstStyle/>
            <a:p>
              <a:pPr fontAlgn="auto"/>
              <a:r>
                <a:rPr lang="x-none" altLang="zh-CN" sz="1200" b="1" noProof="1">
                  <a:solidFill>
                    <a:schemeClr val="bg1"/>
                  </a:solidFill>
                  <a:latin typeface="宋体" panose="02010600030101010101" pitchFamily="2" charset="-122"/>
                  <a:ea typeface="宋体" panose="02010600030101010101" pitchFamily="2" charset="-122"/>
                </a:rPr>
                <a:t>国产硬件支持</a:t>
              </a:r>
              <a:endParaRPr lang="x-none" altLang="zh-CN" sz="1200" b="1" noProof="1">
                <a:solidFill>
                  <a:schemeClr val="bg1"/>
                </a:solidFill>
                <a:latin typeface="宋体" panose="02010600030101010101" pitchFamily="2" charset="-122"/>
                <a:ea typeface="宋体" panose="02010600030101010101" pitchFamily="2" charset="-122"/>
              </a:endParaRPr>
            </a:p>
          </p:txBody>
        </p:sp>
      </p:grpSp>
      <p:grpSp>
        <p:nvGrpSpPr>
          <p:cNvPr id="239" name="组合 60"/>
          <p:cNvGrpSpPr/>
          <p:nvPr/>
        </p:nvGrpSpPr>
        <p:grpSpPr>
          <a:xfrm>
            <a:off x="4633784" y="4658354"/>
            <a:ext cx="996399" cy="494461"/>
            <a:chOff x="5233268" y="1171602"/>
            <a:chExt cx="1378287" cy="509762"/>
          </a:xfrm>
        </p:grpSpPr>
        <p:cxnSp>
          <p:nvCxnSpPr>
            <p:cNvPr id="240" name="直接连接符 239"/>
            <p:cNvCxnSpPr/>
            <p:nvPr>
              <p:custDataLst>
                <p:tags r:id="rId24"/>
              </p:custDataLst>
            </p:nvPr>
          </p:nvCxnSpPr>
          <p:spPr bwMode="auto">
            <a:xfrm>
              <a:off x="5780787" y="1171602"/>
              <a:ext cx="815023" cy="509032"/>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41" name="直接连接符 240"/>
            <p:cNvCxnSpPr/>
            <p:nvPr>
              <p:custDataLst>
                <p:tags r:id="rId25"/>
              </p:custDataLst>
            </p:nvPr>
          </p:nvCxnSpPr>
          <p:spPr bwMode="auto">
            <a:xfrm flipH="1" flipV="1">
              <a:off x="5233268" y="1680634"/>
              <a:ext cx="1378287" cy="730"/>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sp>
        <p:nvSpPr>
          <p:cNvPr id="242" name="文本框 78"/>
          <p:cNvSpPr txBox="1"/>
          <p:nvPr>
            <p:custDataLst>
              <p:tags r:id="rId26"/>
            </p:custDataLst>
          </p:nvPr>
        </p:nvSpPr>
        <p:spPr>
          <a:xfrm>
            <a:off x="3952206" y="5148289"/>
            <a:ext cx="2218736" cy="922020"/>
          </a:xfrm>
          <a:prstGeom prst="rect">
            <a:avLst/>
          </a:prstGeom>
          <a:noFill/>
        </p:spPr>
        <p:txBody>
          <a:bodyPr wrap="square" rtlCol="0">
            <a:spAutoFit/>
          </a:bodyPr>
          <a:lstStyle/>
          <a:p>
            <a:pPr marL="285750"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Calibri" panose="020F0502020204030204" charset="0"/>
              </a:rPr>
              <a:t>基于分布式部署制定</a:t>
            </a:r>
            <a:endParaRPr lang="zh-CN" altLang="en-US" sz="1200" dirty="0">
              <a:latin typeface="宋体" panose="02010600030101010101" pitchFamily="2" charset="-122"/>
              <a:ea typeface="宋体" panose="02010600030101010101" pitchFamily="2" charset="-122"/>
              <a:cs typeface="Calibri" panose="020F0502020204030204" charset="0"/>
            </a:endParaRPr>
          </a:p>
          <a:p>
            <a:pPr marL="285750"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Calibri" panose="020F0502020204030204" charset="0"/>
              </a:rPr>
              <a:t>分布式执行计划，通过</a:t>
            </a:r>
            <a:endParaRPr lang="zh-CN" altLang="en-US" sz="1200" dirty="0">
              <a:latin typeface="宋体" panose="02010600030101010101" pitchFamily="2" charset="-122"/>
              <a:ea typeface="宋体" panose="02010600030101010101" pitchFamily="2" charset="-122"/>
              <a:cs typeface="Calibri" panose="020F0502020204030204" charset="0"/>
            </a:endParaRPr>
          </a:p>
          <a:p>
            <a:pPr marL="285750"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Calibri" panose="020F0502020204030204" charset="0"/>
              </a:rPr>
              <a:t>分布式并行实现高性能</a:t>
            </a:r>
            <a:endParaRPr lang="zh-CN" altLang="en-US" sz="1200" dirty="0">
              <a:latin typeface="宋体" panose="02010600030101010101" pitchFamily="2" charset="-122"/>
              <a:ea typeface="宋体" panose="02010600030101010101" pitchFamily="2" charset="-122"/>
              <a:cs typeface="Calibri" panose="020F0502020204030204" charset="0"/>
            </a:endParaRPr>
          </a:p>
        </p:txBody>
      </p:sp>
      <p:grpSp>
        <p:nvGrpSpPr>
          <p:cNvPr id="243" name="组合 64"/>
          <p:cNvGrpSpPr/>
          <p:nvPr/>
        </p:nvGrpSpPr>
        <p:grpSpPr>
          <a:xfrm>
            <a:off x="7405252" y="4658355"/>
            <a:ext cx="1250433" cy="501655"/>
            <a:chOff x="5364658" y="856569"/>
            <a:chExt cx="2361096" cy="772231"/>
          </a:xfrm>
        </p:grpSpPr>
        <p:cxnSp>
          <p:nvCxnSpPr>
            <p:cNvPr id="244" name="直接连接符 243"/>
            <p:cNvCxnSpPr>
              <a:stCxn id="148" idx="0"/>
            </p:cNvCxnSpPr>
            <p:nvPr>
              <p:custDataLst>
                <p:tags r:id="rId27"/>
              </p:custDataLst>
            </p:nvPr>
          </p:nvCxnSpPr>
          <p:spPr bwMode="auto">
            <a:xfrm flipH="1">
              <a:off x="5364658" y="856569"/>
              <a:ext cx="162066" cy="760033"/>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45" name="直接连接符 244"/>
            <p:cNvCxnSpPr/>
            <p:nvPr>
              <p:custDataLst>
                <p:tags r:id="rId28"/>
              </p:custDataLst>
            </p:nvPr>
          </p:nvCxnSpPr>
          <p:spPr bwMode="auto">
            <a:xfrm flipH="1">
              <a:off x="5364658" y="1628800"/>
              <a:ext cx="2361096" cy="0"/>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sp>
        <p:nvSpPr>
          <p:cNvPr id="246" name="文本框 83"/>
          <p:cNvSpPr txBox="1"/>
          <p:nvPr>
            <p:custDataLst>
              <p:tags r:id="rId29"/>
            </p:custDataLst>
          </p:nvPr>
        </p:nvSpPr>
        <p:spPr>
          <a:xfrm>
            <a:off x="7054322" y="5193700"/>
            <a:ext cx="1739900" cy="922020"/>
          </a:xfrm>
          <a:prstGeom prst="rect">
            <a:avLst/>
          </a:prstGeom>
          <a:noFill/>
        </p:spPr>
        <p:txBody>
          <a:bodyPr wrap="square" rtlCol="0">
            <a:spAutoFit/>
          </a:bodyPr>
          <a:lstStyle/>
          <a:p>
            <a:pPr marL="285750"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华文楷体" panose="02010600040101010101" pitchFamily="2" charset="-122"/>
              </a:rPr>
              <a:t>支持</a:t>
            </a:r>
            <a:r>
              <a:rPr lang="en-US" altLang="zh-CN" sz="1200" dirty="0">
                <a:latin typeface="宋体" panose="02010600030101010101" pitchFamily="2" charset="-122"/>
                <a:ea typeface="宋体" panose="02010600030101010101" pitchFamily="2" charset="-122"/>
                <a:cs typeface="华文楷体" panose="02010600040101010101" pitchFamily="2" charset="-122"/>
              </a:rPr>
              <a:t>OpenStack</a:t>
            </a:r>
            <a:r>
              <a:rPr lang="zh-CN" altLang="en-US" sz="1200" dirty="0">
                <a:latin typeface="宋体" panose="02010600030101010101" pitchFamily="2" charset="-122"/>
                <a:ea typeface="宋体" panose="02010600030101010101" pitchFamily="2" charset="-122"/>
                <a:cs typeface="华文楷体" panose="02010600040101010101" pitchFamily="2" charset="-122"/>
              </a:rPr>
              <a:t>、容器、物理机等</a:t>
            </a:r>
            <a:endParaRPr lang="zh-CN" altLang="en-US" sz="1200" dirty="0">
              <a:latin typeface="宋体" panose="02010600030101010101" pitchFamily="2" charset="-122"/>
              <a:ea typeface="宋体" panose="02010600030101010101" pitchFamily="2" charset="-122"/>
              <a:cs typeface="华文楷体" panose="02010600040101010101" pitchFamily="2" charset="-122"/>
            </a:endParaRPr>
          </a:p>
          <a:p>
            <a:pPr marL="285750"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华文楷体" panose="02010600040101010101" pitchFamily="2" charset="-122"/>
              </a:rPr>
              <a:t>多种部署模式</a:t>
            </a:r>
            <a:endParaRPr lang="zh-CN" altLang="en-US" sz="1200" dirty="0">
              <a:latin typeface="宋体" panose="02010600030101010101" pitchFamily="2" charset="-122"/>
              <a:ea typeface="宋体" panose="02010600030101010101" pitchFamily="2" charset="-122"/>
              <a:cs typeface="华文楷体" panose="02010600040101010101" pitchFamily="2" charset="-122"/>
            </a:endParaRPr>
          </a:p>
        </p:txBody>
      </p:sp>
      <p:grpSp>
        <p:nvGrpSpPr>
          <p:cNvPr id="247" name="组合 68"/>
          <p:cNvGrpSpPr/>
          <p:nvPr/>
        </p:nvGrpSpPr>
        <p:grpSpPr>
          <a:xfrm>
            <a:off x="8710932" y="4652004"/>
            <a:ext cx="2836027" cy="351639"/>
            <a:chOff x="5918248" y="1213460"/>
            <a:chExt cx="2735271" cy="440994"/>
          </a:xfrm>
        </p:grpSpPr>
        <p:cxnSp>
          <p:nvCxnSpPr>
            <p:cNvPr id="248" name="直接连接符 247"/>
            <p:cNvCxnSpPr/>
            <p:nvPr>
              <p:custDataLst>
                <p:tags r:id="rId30"/>
              </p:custDataLst>
            </p:nvPr>
          </p:nvCxnSpPr>
          <p:spPr bwMode="auto">
            <a:xfrm>
              <a:off x="5918248" y="1213460"/>
              <a:ext cx="152887" cy="438836"/>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49" name="直接连接符 248"/>
            <p:cNvCxnSpPr/>
            <p:nvPr>
              <p:custDataLst>
                <p:tags r:id="rId31"/>
              </p:custDataLst>
            </p:nvPr>
          </p:nvCxnSpPr>
          <p:spPr bwMode="auto">
            <a:xfrm>
              <a:off x="6071134" y="1628800"/>
              <a:ext cx="2582385" cy="25654"/>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sp>
        <p:nvSpPr>
          <p:cNvPr id="250" name="文本框 87"/>
          <p:cNvSpPr txBox="1"/>
          <p:nvPr>
            <p:custDataLst>
              <p:tags r:id="rId32"/>
            </p:custDataLst>
          </p:nvPr>
        </p:nvSpPr>
        <p:spPr>
          <a:xfrm>
            <a:off x="8796825" y="5165805"/>
            <a:ext cx="2605241" cy="922020"/>
          </a:xfrm>
          <a:prstGeom prst="rect">
            <a:avLst/>
          </a:prstGeom>
          <a:noFill/>
        </p:spPr>
        <p:txBody>
          <a:bodyPr wrap="square" rtlCol="0">
            <a:spAutoFit/>
          </a:bodyPr>
          <a:lstStyle/>
          <a:p>
            <a:pPr marL="285750" indent="0" algn="just">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Calibri" panose="020F0502020204030204" charset="0"/>
              </a:rPr>
              <a:t>支持国产软硬件，包括：龙芯</a:t>
            </a:r>
            <a:r>
              <a:rPr lang="zh-CN" altLang="en-US" sz="1200" dirty="0">
                <a:latin typeface="宋体" panose="02010600030101010101" pitchFamily="2" charset="-122"/>
                <a:ea typeface="宋体" panose="02010600030101010101" pitchFamily="2" charset="-122"/>
              </a:rPr>
              <a:t>、飞腾、鲲鹏、海光等芯片，麒麟、统信等操作系统</a:t>
            </a:r>
            <a:endParaRPr lang="zh-CN" altLang="en-US" sz="1200" dirty="0">
              <a:latin typeface="宋体" panose="02010600030101010101" pitchFamily="2" charset="-122"/>
              <a:ea typeface="宋体" panose="02010600030101010101" pitchFamily="2" charset="-122"/>
              <a:cs typeface="Calibri" panose="020F0502020204030204" charset="0"/>
            </a:endParaRPr>
          </a:p>
        </p:txBody>
      </p:sp>
      <p:grpSp>
        <p:nvGrpSpPr>
          <p:cNvPr id="251" name="组合 72"/>
          <p:cNvGrpSpPr/>
          <p:nvPr/>
        </p:nvGrpSpPr>
        <p:grpSpPr>
          <a:xfrm flipH="1">
            <a:off x="1461149" y="4629761"/>
            <a:ext cx="1193066" cy="530248"/>
            <a:chOff x="5981699" y="926058"/>
            <a:chExt cx="840337" cy="628915"/>
          </a:xfrm>
        </p:grpSpPr>
        <p:cxnSp>
          <p:nvCxnSpPr>
            <p:cNvPr id="252" name="直接连接符 251"/>
            <p:cNvCxnSpPr/>
            <p:nvPr>
              <p:custDataLst>
                <p:tags r:id="rId33"/>
              </p:custDataLst>
            </p:nvPr>
          </p:nvCxnSpPr>
          <p:spPr bwMode="auto">
            <a:xfrm>
              <a:off x="5981699" y="926058"/>
              <a:ext cx="234745" cy="628914"/>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53" name="直接连接符 252"/>
            <p:cNvCxnSpPr/>
            <p:nvPr>
              <p:custDataLst>
                <p:tags r:id="rId34"/>
              </p:custDataLst>
            </p:nvPr>
          </p:nvCxnSpPr>
          <p:spPr bwMode="auto">
            <a:xfrm>
              <a:off x="6218023" y="1554973"/>
              <a:ext cx="604013" cy="0"/>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sp>
        <p:nvSpPr>
          <p:cNvPr id="254" name="文本框 91"/>
          <p:cNvSpPr txBox="1"/>
          <p:nvPr>
            <p:custDataLst>
              <p:tags r:id="rId35"/>
            </p:custDataLst>
          </p:nvPr>
        </p:nvSpPr>
        <p:spPr>
          <a:xfrm>
            <a:off x="947117" y="5186077"/>
            <a:ext cx="1919765" cy="645160"/>
          </a:xfrm>
          <a:prstGeom prst="rect">
            <a:avLst/>
          </a:prstGeom>
          <a:noFill/>
        </p:spPr>
        <p:txBody>
          <a:bodyPr wrap="square" rtlCol="0">
            <a:spAutoFit/>
          </a:bodyPr>
          <a:lstStyle/>
          <a:p>
            <a:pPr marL="285750" indent="0">
              <a:lnSpc>
                <a:spcPct val="150000"/>
              </a:lnSpc>
              <a:buFont typeface="Wingdings" panose="05000000000000000000" pitchFamily="2" charset="2"/>
              <a:buNone/>
            </a:pPr>
            <a:r>
              <a:rPr lang="zh-CN" sz="1200" dirty="0">
                <a:latin typeface="宋体" panose="02010600030101010101" pitchFamily="2" charset="-122"/>
                <a:ea typeface="宋体" panose="02010600030101010101" pitchFamily="2" charset="-122"/>
                <a:cs typeface="华文楷体" panose="02010600040101010101" pitchFamily="2" charset="-122"/>
              </a:rPr>
              <a:t>完美适配</a:t>
            </a:r>
            <a:r>
              <a:rPr lang="en-US" altLang="zh-CN" sz="1200" dirty="0">
                <a:latin typeface="宋体" panose="02010600030101010101" pitchFamily="2" charset="-122"/>
                <a:ea typeface="宋体" panose="02010600030101010101" pitchFamily="2" charset="-122"/>
                <a:cs typeface="华文楷体" panose="02010600040101010101" pitchFamily="2" charset="-122"/>
              </a:rPr>
              <a:t>MySQL</a:t>
            </a:r>
            <a:r>
              <a:rPr lang="zh-CN" altLang="en-US" sz="1200" dirty="0">
                <a:latin typeface="宋体" panose="02010600030101010101" pitchFamily="2" charset="-122"/>
                <a:ea typeface="宋体" panose="02010600030101010101" pitchFamily="2" charset="-122"/>
                <a:cs typeface="华文楷体" panose="02010600040101010101" pitchFamily="2" charset="-122"/>
              </a:rPr>
              <a:t>，</a:t>
            </a:r>
            <a:endParaRPr lang="zh-CN" altLang="en-US" sz="1200" dirty="0">
              <a:latin typeface="宋体" panose="02010600030101010101" pitchFamily="2" charset="-122"/>
              <a:ea typeface="宋体" panose="02010600030101010101" pitchFamily="2" charset="-122"/>
              <a:cs typeface="华文楷体" panose="02010600040101010101" pitchFamily="2" charset="-122"/>
            </a:endParaRPr>
          </a:p>
          <a:p>
            <a:pPr marL="285750"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华文楷体" panose="02010600040101010101" pitchFamily="2" charset="-122"/>
              </a:rPr>
              <a:t>继承</a:t>
            </a:r>
            <a:r>
              <a:rPr lang="en-US" altLang="zh-CN" sz="1200" dirty="0">
                <a:latin typeface="宋体" panose="02010600030101010101" pitchFamily="2" charset="-122"/>
                <a:ea typeface="宋体" panose="02010600030101010101" pitchFamily="2" charset="-122"/>
                <a:cs typeface="华文楷体" panose="02010600040101010101" pitchFamily="2" charset="-122"/>
                <a:sym typeface="+mn-ea"/>
              </a:rPr>
              <a:t>MySQL</a:t>
            </a:r>
            <a:r>
              <a:rPr lang="zh-CN" altLang="en-US" sz="1200" dirty="0">
                <a:latin typeface="宋体" panose="02010600030101010101" pitchFamily="2" charset="-122"/>
                <a:ea typeface="宋体" panose="02010600030101010101" pitchFamily="2" charset="-122"/>
                <a:cs typeface="华文楷体" panose="02010600040101010101" pitchFamily="2" charset="-122"/>
              </a:rPr>
              <a:t>生态</a:t>
            </a:r>
            <a:endParaRPr lang="zh-CN" altLang="en-US" sz="1200" dirty="0">
              <a:latin typeface="宋体" panose="02010600030101010101" pitchFamily="2" charset="-122"/>
              <a:ea typeface="宋体" panose="02010600030101010101" pitchFamily="2" charset="-122"/>
              <a:cs typeface="华文楷体" panose="02010600040101010101" pitchFamily="2" charset="-122"/>
            </a:endParaRPr>
          </a:p>
        </p:txBody>
      </p:sp>
      <p:grpSp>
        <p:nvGrpSpPr>
          <p:cNvPr id="255" name="组合 76"/>
          <p:cNvGrpSpPr/>
          <p:nvPr/>
        </p:nvGrpSpPr>
        <p:grpSpPr>
          <a:xfrm>
            <a:off x="3028316" y="4639352"/>
            <a:ext cx="1263333" cy="454618"/>
            <a:chOff x="4934682" y="774614"/>
            <a:chExt cx="1423001" cy="854186"/>
          </a:xfrm>
        </p:grpSpPr>
        <p:cxnSp>
          <p:nvCxnSpPr>
            <p:cNvPr id="256" name="直接连接符 255"/>
            <p:cNvCxnSpPr>
              <a:stCxn id="127" idx="0"/>
            </p:cNvCxnSpPr>
            <p:nvPr>
              <p:custDataLst>
                <p:tags r:id="rId36"/>
              </p:custDataLst>
            </p:nvPr>
          </p:nvCxnSpPr>
          <p:spPr bwMode="auto">
            <a:xfrm>
              <a:off x="5833802" y="774614"/>
              <a:ext cx="523881" cy="851542"/>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57" name="直接连接符 256"/>
            <p:cNvCxnSpPr/>
            <p:nvPr>
              <p:custDataLst>
                <p:tags r:id="rId37"/>
              </p:custDataLst>
            </p:nvPr>
          </p:nvCxnSpPr>
          <p:spPr bwMode="auto">
            <a:xfrm flipH="1">
              <a:off x="4934682" y="1628800"/>
              <a:ext cx="1419067" cy="0"/>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sp>
        <p:nvSpPr>
          <p:cNvPr id="258" name="文本框 6"/>
          <p:cNvSpPr txBox="1"/>
          <p:nvPr>
            <p:custDataLst>
              <p:tags r:id="rId38"/>
            </p:custDataLst>
          </p:nvPr>
        </p:nvSpPr>
        <p:spPr>
          <a:xfrm>
            <a:off x="2458416" y="5155597"/>
            <a:ext cx="1942164" cy="727140"/>
          </a:xfrm>
          <a:prstGeom prst="rect">
            <a:avLst/>
          </a:prstGeom>
          <a:noFill/>
        </p:spPr>
        <p:txBody>
          <a:bodyPr wrap="square" rtlCol="0">
            <a:noAutofit/>
          </a:bodyPr>
          <a:lstStyle/>
          <a:p>
            <a:pPr marL="285750"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Calibri" panose="020F0502020204030204" charset="0"/>
              </a:rPr>
              <a:t>支持视图、触发器、存储过程、自定义</a:t>
            </a:r>
            <a:endParaRPr lang="zh-CN" altLang="en-US" sz="1200" dirty="0">
              <a:latin typeface="宋体" panose="02010600030101010101" pitchFamily="2" charset="-122"/>
              <a:ea typeface="宋体" panose="02010600030101010101" pitchFamily="2" charset="-122"/>
              <a:cs typeface="Calibri" panose="020F0502020204030204" charset="0"/>
            </a:endParaRPr>
          </a:p>
          <a:p>
            <a:pPr marL="285750"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Calibri" panose="020F0502020204030204" charset="0"/>
              </a:rPr>
              <a:t>函数等对象</a:t>
            </a:r>
            <a:endParaRPr lang="zh-CN" altLang="en-US" sz="1200" dirty="0">
              <a:latin typeface="宋体" panose="02010600030101010101" pitchFamily="2" charset="-122"/>
              <a:ea typeface="宋体" panose="02010600030101010101" pitchFamily="2" charset="-122"/>
              <a:cs typeface="Calibri" panose="020F0502020204030204" charset="0"/>
            </a:endParaRPr>
          </a:p>
        </p:txBody>
      </p:sp>
      <p:grpSp>
        <p:nvGrpSpPr>
          <p:cNvPr id="259" name="组合 80"/>
          <p:cNvGrpSpPr/>
          <p:nvPr/>
        </p:nvGrpSpPr>
        <p:grpSpPr>
          <a:xfrm>
            <a:off x="6264855" y="4652290"/>
            <a:ext cx="745614" cy="507720"/>
            <a:chOff x="5182453" y="647533"/>
            <a:chExt cx="1433786" cy="990012"/>
          </a:xfrm>
        </p:grpSpPr>
        <p:cxnSp>
          <p:nvCxnSpPr>
            <p:cNvPr id="260" name="直接连接符 259"/>
            <p:cNvCxnSpPr>
              <a:stCxn id="145" idx="0"/>
            </p:cNvCxnSpPr>
            <p:nvPr>
              <p:custDataLst>
                <p:tags r:id="rId39"/>
              </p:custDataLst>
            </p:nvPr>
          </p:nvCxnSpPr>
          <p:spPr bwMode="auto">
            <a:xfrm>
              <a:off x="5182453" y="647533"/>
              <a:ext cx="1433786" cy="990012"/>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61" name="直接连接符 260"/>
            <p:cNvCxnSpPr/>
            <p:nvPr>
              <p:custDataLst>
                <p:tags r:id="rId40"/>
              </p:custDataLst>
            </p:nvPr>
          </p:nvCxnSpPr>
          <p:spPr bwMode="auto">
            <a:xfrm flipH="1" flipV="1">
              <a:off x="5364656" y="1628800"/>
              <a:ext cx="1246667" cy="8745"/>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grpSp>
        <p:nvGrpSpPr>
          <p:cNvPr id="262" name="组合 84"/>
          <p:cNvGrpSpPr/>
          <p:nvPr/>
        </p:nvGrpSpPr>
        <p:grpSpPr>
          <a:xfrm>
            <a:off x="6884527" y="1755775"/>
            <a:ext cx="1328014" cy="581627"/>
            <a:chOff x="5957086" y="1592236"/>
            <a:chExt cx="1234628" cy="543829"/>
          </a:xfrm>
        </p:grpSpPr>
        <p:cxnSp>
          <p:nvCxnSpPr>
            <p:cNvPr id="263" name="直接连接符 262"/>
            <p:cNvCxnSpPr>
              <a:stCxn id="139" idx="3"/>
            </p:cNvCxnSpPr>
            <p:nvPr>
              <p:custDataLst>
                <p:tags r:id="rId41"/>
              </p:custDataLst>
            </p:nvPr>
          </p:nvCxnSpPr>
          <p:spPr bwMode="auto">
            <a:xfrm flipV="1">
              <a:off x="5957086" y="1592236"/>
              <a:ext cx="32602" cy="543829"/>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64" name="直接连接符 263"/>
            <p:cNvCxnSpPr/>
            <p:nvPr>
              <p:custDataLst>
                <p:tags r:id="rId42"/>
              </p:custDataLst>
            </p:nvPr>
          </p:nvCxnSpPr>
          <p:spPr bwMode="auto">
            <a:xfrm>
              <a:off x="5990278" y="1592236"/>
              <a:ext cx="1201436" cy="0"/>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sp>
        <p:nvSpPr>
          <p:cNvPr id="265" name="文本框 8"/>
          <p:cNvSpPr txBox="1"/>
          <p:nvPr>
            <p:custDataLst>
              <p:tags r:id="rId43"/>
            </p:custDataLst>
          </p:nvPr>
        </p:nvSpPr>
        <p:spPr>
          <a:xfrm>
            <a:off x="6689706" y="1032804"/>
            <a:ext cx="1690532" cy="645160"/>
          </a:xfrm>
          <a:prstGeom prst="rect">
            <a:avLst/>
          </a:prstGeom>
          <a:noFill/>
        </p:spPr>
        <p:txBody>
          <a:bodyPr wrap="square" rtlCol="0">
            <a:spAutoFit/>
          </a:bodyPr>
          <a:lstStyle/>
          <a:p>
            <a:pPr indent="0">
              <a:lnSpc>
                <a:spcPct val="150000"/>
              </a:lnSpc>
              <a:buFont typeface="Wingdings" panose="05000000000000000000" pitchFamily="2" charset="2"/>
              <a:buNone/>
            </a:pPr>
            <a:r>
              <a:rPr lang="zh-CN" sz="1200" dirty="0">
                <a:latin typeface="宋体" panose="02010600030101010101" pitchFamily="2" charset="-122"/>
                <a:ea typeface="宋体" panose="02010600030101010101" pitchFamily="2" charset="-122"/>
                <a:cs typeface="华文楷体" panose="02010600040101010101" pitchFamily="2" charset="-122"/>
              </a:rPr>
              <a:t>提供</a:t>
            </a:r>
            <a:r>
              <a:rPr lang="en-US" altLang="zh-CN" sz="1200" dirty="0">
                <a:latin typeface="宋体" panose="02010600030101010101" pitchFamily="2" charset="-122"/>
                <a:ea typeface="宋体" panose="02010600030101010101" pitchFamily="2" charset="-122"/>
                <a:cs typeface="华文楷体" panose="02010600040101010101" pitchFamily="2" charset="-122"/>
              </a:rPr>
              <a:t>ACID</a:t>
            </a:r>
            <a:r>
              <a:rPr lang="zh-CN" altLang="en-US" sz="1200" dirty="0">
                <a:latin typeface="宋体" panose="02010600030101010101" pitchFamily="2" charset="-122"/>
                <a:ea typeface="宋体" panose="02010600030101010101" pitchFamily="2" charset="-122"/>
                <a:cs typeface="华文楷体" panose="02010600040101010101" pitchFamily="2" charset="-122"/>
              </a:rPr>
              <a:t>分布式事务支持</a:t>
            </a:r>
            <a:endParaRPr lang="zh-CN" altLang="en-US" sz="1200" dirty="0">
              <a:latin typeface="宋体" panose="02010600030101010101" pitchFamily="2" charset="-122"/>
              <a:ea typeface="宋体" panose="02010600030101010101" pitchFamily="2" charset="-122"/>
              <a:cs typeface="华文楷体" panose="02010600040101010101" pitchFamily="2" charset="-122"/>
            </a:endParaRPr>
          </a:p>
        </p:txBody>
      </p:sp>
      <p:grpSp>
        <p:nvGrpSpPr>
          <p:cNvPr id="266" name="组合 88"/>
          <p:cNvGrpSpPr/>
          <p:nvPr/>
        </p:nvGrpSpPr>
        <p:grpSpPr>
          <a:xfrm>
            <a:off x="3398985" y="1642060"/>
            <a:ext cx="1487871" cy="695371"/>
            <a:chOff x="5178228" y="1610216"/>
            <a:chExt cx="1270834" cy="496375"/>
          </a:xfrm>
        </p:grpSpPr>
        <p:cxnSp>
          <p:nvCxnSpPr>
            <p:cNvPr id="267" name="直接连接符 266"/>
            <p:cNvCxnSpPr>
              <a:stCxn id="142" idx="3"/>
            </p:cNvCxnSpPr>
            <p:nvPr>
              <p:custDataLst>
                <p:tags r:id="rId44"/>
              </p:custDataLst>
            </p:nvPr>
          </p:nvCxnSpPr>
          <p:spPr bwMode="auto">
            <a:xfrm flipV="1">
              <a:off x="6067310" y="1610216"/>
              <a:ext cx="381752" cy="496375"/>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68" name="直接连接符 267"/>
            <p:cNvCxnSpPr/>
            <p:nvPr>
              <p:custDataLst>
                <p:tags r:id="rId45"/>
              </p:custDataLst>
            </p:nvPr>
          </p:nvCxnSpPr>
          <p:spPr bwMode="auto">
            <a:xfrm flipH="1">
              <a:off x="5178228" y="1610216"/>
              <a:ext cx="1270834" cy="18584"/>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sp>
        <p:nvSpPr>
          <p:cNvPr id="269" name="文本框 74"/>
          <p:cNvSpPr txBox="1"/>
          <p:nvPr>
            <p:custDataLst>
              <p:tags r:id="rId46"/>
            </p:custDataLst>
          </p:nvPr>
        </p:nvSpPr>
        <p:spPr>
          <a:xfrm>
            <a:off x="3301671" y="1032169"/>
            <a:ext cx="1575000" cy="645160"/>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Calibri" panose="020F0502020204030204" charset="0"/>
              </a:rPr>
              <a:t>支持动态扩容，数据在线重分布</a:t>
            </a:r>
            <a:endParaRPr lang="zh-CN" altLang="en-US" sz="1200" dirty="0">
              <a:latin typeface="宋体" panose="02010600030101010101" pitchFamily="2" charset="-122"/>
              <a:ea typeface="宋体" panose="02010600030101010101" pitchFamily="2" charset="-122"/>
              <a:cs typeface="Calibri" panose="020F0502020204030204" charset="0"/>
            </a:endParaRPr>
          </a:p>
        </p:txBody>
      </p:sp>
      <p:grpSp>
        <p:nvGrpSpPr>
          <p:cNvPr id="270" name="组合 92"/>
          <p:cNvGrpSpPr/>
          <p:nvPr/>
        </p:nvGrpSpPr>
        <p:grpSpPr>
          <a:xfrm>
            <a:off x="1188720" y="1683023"/>
            <a:ext cx="2031529" cy="668613"/>
            <a:chOff x="4918280" y="1628800"/>
            <a:chExt cx="1152854" cy="668613"/>
          </a:xfrm>
        </p:grpSpPr>
        <p:cxnSp>
          <p:nvCxnSpPr>
            <p:cNvPr id="271" name="直接连接符 270"/>
            <p:cNvCxnSpPr/>
            <p:nvPr>
              <p:custDataLst>
                <p:tags r:id="rId47"/>
              </p:custDataLst>
            </p:nvPr>
          </p:nvCxnSpPr>
          <p:spPr bwMode="auto">
            <a:xfrm flipV="1">
              <a:off x="6071133" y="1628801"/>
              <a:ext cx="1" cy="668612"/>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72" name="直接连接符 271"/>
            <p:cNvCxnSpPr/>
            <p:nvPr>
              <p:custDataLst>
                <p:tags r:id="rId48"/>
              </p:custDataLst>
            </p:nvPr>
          </p:nvCxnSpPr>
          <p:spPr bwMode="auto">
            <a:xfrm flipH="1">
              <a:off x="4918280" y="1628800"/>
              <a:ext cx="1152853" cy="1"/>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sp>
        <p:nvSpPr>
          <p:cNvPr id="273" name="文本框 272"/>
          <p:cNvSpPr txBox="1"/>
          <p:nvPr>
            <p:custDataLst>
              <p:tags r:id="rId49"/>
            </p:custDataLst>
          </p:nvPr>
        </p:nvSpPr>
        <p:spPr>
          <a:xfrm>
            <a:off x="1188720" y="1080946"/>
            <a:ext cx="1851319" cy="645160"/>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华文楷体" panose="02010600040101010101" pitchFamily="2" charset="-122"/>
              </a:rPr>
              <a:t>支持数据</a:t>
            </a:r>
            <a:r>
              <a:rPr lang="en-US" altLang="zh-CN" sz="1200" dirty="0" err="1">
                <a:latin typeface="宋体" panose="02010600030101010101" pitchFamily="2" charset="-122"/>
                <a:ea typeface="宋体" panose="02010600030101010101" pitchFamily="2" charset="-122"/>
                <a:cs typeface="华文楷体" panose="02010600040101010101" pitchFamily="2" charset="-122"/>
              </a:rPr>
              <a:t>sharding</a:t>
            </a:r>
            <a:r>
              <a:rPr lang="zh-CN" altLang="en-US" sz="1200" dirty="0">
                <a:latin typeface="宋体" panose="02010600030101010101" pitchFamily="2" charset="-122"/>
                <a:ea typeface="宋体" panose="02010600030101010101" pitchFamily="2" charset="-122"/>
                <a:cs typeface="华文楷体" panose="02010600040101010101" pitchFamily="2" charset="-122"/>
              </a:rPr>
              <a:t>和分布式部署</a:t>
            </a:r>
            <a:endParaRPr lang="zh-CN" altLang="en-US" sz="1200" dirty="0">
              <a:latin typeface="宋体" panose="02010600030101010101" pitchFamily="2" charset="-122"/>
              <a:ea typeface="宋体" panose="02010600030101010101" pitchFamily="2" charset="-122"/>
              <a:cs typeface="华文楷体" panose="02010600040101010101" pitchFamily="2" charset="-122"/>
            </a:endParaRPr>
          </a:p>
        </p:txBody>
      </p:sp>
      <p:grpSp>
        <p:nvGrpSpPr>
          <p:cNvPr id="274" name="组合 96"/>
          <p:cNvGrpSpPr/>
          <p:nvPr/>
        </p:nvGrpSpPr>
        <p:grpSpPr>
          <a:xfrm>
            <a:off x="5559865" y="1667341"/>
            <a:ext cx="826145" cy="670061"/>
            <a:chOff x="6002442" y="1607878"/>
            <a:chExt cx="1342914" cy="512489"/>
          </a:xfrm>
        </p:grpSpPr>
        <p:cxnSp>
          <p:nvCxnSpPr>
            <p:cNvPr id="275" name="直接连接符 274"/>
            <p:cNvCxnSpPr>
              <a:stCxn id="130" idx="3"/>
            </p:cNvCxnSpPr>
            <p:nvPr>
              <p:custDataLst>
                <p:tags r:id="rId50"/>
              </p:custDataLst>
            </p:nvPr>
          </p:nvCxnSpPr>
          <p:spPr bwMode="auto">
            <a:xfrm flipH="1" flipV="1">
              <a:off x="6002442" y="1608468"/>
              <a:ext cx="160923" cy="511899"/>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76" name="直接连接符 275"/>
            <p:cNvCxnSpPr/>
            <p:nvPr>
              <p:custDataLst>
                <p:tags r:id="rId51"/>
              </p:custDataLst>
            </p:nvPr>
          </p:nvCxnSpPr>
          <p:spPr bwMode="auto">
            <a:xfrm>
              <a:off x="6003474" y="1607878"/>
              <a:ext cx="1341882" cy="0"/>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sp>
        <p:nvSpPr>
          <p:cNvPr id="277" name="文本框 276"/>
          <p:cNvSpPr txBox="1"/>
          <p:nvPr>
            <p:custDataLst>
              <p:tags r:id="rId52"/>
            </p:custDataLst>
          </p:nvPr>
        </p:nvSpPr>
        <p:spPr>
          <a:xfrm>
            <a:off x="5138303" y="1032169"/>
            <a:ext cx="1557236" cy="645160"/>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Calibri" panose="020F0502020204030204" charset="0"/>
              </a:rPr>
              <a:t>故障自动切换，保证系统高可用性</a:t>
            </a:r>
            <a:endParaRPr lang="zh-CN" altLang="en-US" sz="1200" dirty="0">
              <a:latin typeface="宋体" panose="02010600030101010101" pitchFamily="2" charset="-122"/>
              <a:ea typeface="宋体" panose="02010600030101010101" pitchFamily="2" charset="-122"/>
              <a:cs typeface="Calibri" panose="020F0502020204030204" charset="0"/>
            </a:endParaRPr>
          </a:p>
        </p:txBody>
      </p:sp>
      <p:grpSp>
        <p:nvGrpSpPr>
          <p:cNvPr id="278" name="组合 100"/>
          <p:cNvGrpSpPr/>
          <p:nvPr/>
        </p:nvGrpSpPr>
        <p:grpSpPr>
          <a:xfrm>
            <a:off x="8108277" y="1682750"/>
            <a:ext cx="1732164" cy="656196"/>
            <a:chOff x="5635952" y="1318772"/>
            <a:chExt cx="1579168" cy="581494"/>
          </a:xfrm>
        </p:grpSpPr>
        <p:cxnSp>
          <p:nvCxnSpPr>
            <p:cNvPr id="279" name="直接连接符 278"/>
            <p:cNvCxnSpPr>
              <a:stCxn id="154" idx="3"/>
            </p:cNvCxnSpPr>
            <p:nvPr>
              <p:custDataLst>
                <p:tags r:id="rId53"/>
              </p:custDataLst>
            </p:nvPr>
          </p:nvCxnSpPr>
          <p:spPr bwMode="auto">
            <a:xfrm flipV="1">
              <a:off x="5635952" y="1334528"/>
              <a:ext cx="235549" cy="565738"/>
            </a:xfrm>
            <a:prstGeom prst="line">
              <a:avLst/>
            </a:prstGeom>
            <a:solidFill>
              <a:srgbClr val="00B8FF"/>
            </a:solidFill>
            <a:ln w="9525" cap="flat" cmpd="sng" algn="ctr">
              <a:solidFill>
                <a:schemeClr val="bg1">
                  <a:lumMod val="75000"/>
                </a:schemeClr>
              </a:solidFill>
              <a:prstDash val="solid"/>
              <a:round/>
              <a:headEnd type="oval" w="med" len="med"/>
              <a:tailEnd type="none" w="med" len="med"/>
            </a:ln>
            <a:effectLst/>
          </p:spPr>
        </p:cxnSp>
        <p:cxnSp>
          <p:nvCxnSpPr>
            <p:cNvPr id="280" name="直接连接符 279"/>
            <p:cNvCxnSpPr/>
            <p:nvPr>
              <p:custDataLst>
                <p:tags r:id="rId54"/>
              </p:custDataLst>
            </p:nvPr>
          </p:nvCxnSpPr>
          <p:spPr bwMode="auto">
            <a:xfrm>
              <a:off x="5873238" y="1318772"/>
              <a:ext cx="1341882" cy="0"/>
            </a:xfrm>
            <a:prstGeom prst="line">
              <a:avLst/>
            </a:prstGeom>
            <a:solidFill>
              <a:srgbClr val="00B8FF"/>
            </a:solidFill>
            <a:ln w="9525" cap="flat" cmpd="sng" algn="ctr">
              <a:solidFill>
                <a:schemeClr val="bg1">
                  <a:lumMod val="75000"/>
                </a:schemeClr>
              </a:solidFill>
              <a:prstDash val="solid"/>
              <a:round/>
              <a:headEnd type="none" w="med" len="med"/>
              <a:tailEnd type="none" w="med" len="med"/>
            </a:ln>
            <a:effectLst/>
          </p:spPr>
        </p:cxnSp>
      </p:grpSp>
      <p:sp>
        <p:nvSpPr>
          <p:cNvPr id="281" name="文本框 280"/>
          <p:cNvSpPr txBox="1"/>
          <p:nvPr>
            <p:custDataLst>
              <p:tags r:id="rId55"/>
            </p:custDataLst>
          </p:nvPr>
        </p:nvSpPr>
        <p:spPr>
          <a:xfrm>
            <a:off x="8380168" y="1032169"/>
            <a:ext cx="2431267" cy="645160"/>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200" dirty="0">
                <a:latin typeface="宋体" panose="02010600030101010101" pitchFamily="2" charset="-122"/>
                <a:ea typeface="宋体" panose="02010600030101010101" pitchFamily="2" charset="-122"/>
                <a:cs typeface="Calibri" panose="020F0502020204030204" charset="0"/>
              </a:rPr>
              <a:t>提供企业级数据安全特性，例如密码复杂度，访问控制</a:t>
            </a:r>
            <a:endParaRPr lang="zh-CN" altLang="en-US" sz="1200" dirty="0">
              <a:latin typeface="宋体" panose="02010600030101010101" pitchFamily="2" charset="-122"/>
              <a:ea typeface="宋体" panose="02010600030101010101" pitchFamily="2" charset="-122"/>
              <a:cs typeface="Calibri" panose="020F0502020204030204" charset="0"/>
            </a:endParaRPr>
          </a:p>
        </p:txBody>
      </p:sp>
      <p:sp>
        <p:nvSpPr>
          <p:cNvPr id="282" name="文本框 78"/>
          <p:cNvSpPr txBox="1"/>
          <p:nvPr>
            <p:custDataLst>
              <p:tags r:id="rId56"/>
            </p:custDataLst>
          </p:nvPr>
        </p:nvSpPr>
        <p:spPr>
          <a:xfrm>
            <a:off x="6034724" y="5176538"/>
            <a:ext cx="1291724" cy="645160"/>
          </a:xfrm>
          <a:prstGeom prst="rect">
            <a:avLst/>
          </a:prstGeom>
          <a:noFill/>
        </p:spPr>
        <p:txBody>
          <a:bodyPr wrap="square" rtlCol="0">
            <a:spAutoFit/>
          </a:bodyPr>
          <a:lstStyle/>
          <a:p>
            <a:pPr indent="0">
              <a:lnSpc>
                <a:spcPct val="150000"/>
              </a:lnSpc>
              <a:buFont typeface="Wingdings" panose="05000000000000000000" pitchFamily="2" charset="2"/>
              <a:buNone/>
            </a:pPr>
            <a:r>
              <a:rPr lang="en-US" altLang="zh-CN" sz="1200" dirty="0" err="1">
                <a:latin typeface="宋体" panose="02010600030101010101" pitchFamily="2" charset="-122"/>
                <a:ea typeface="宋体" panose="02010600030101010101" pitchFamily="2" charset="-122"/>
                <a:cs typeface="Calibri" panose="020F0502020204030204" charset="0"/>
              </a:rPr>
              <a:t>提供自动化</a:t>
            </a:r>
            <a:endParaRPr lang="en-US" altLang="zh-CN" sz="1200" dirty="0" err="1">
              <a:latin typeface="宋体" panose="02010600030101010101" pitchFamily="2" charset="-122"/>
              <a:ea typeface="宋体" panose="02010600030101010101" pitchFamily="2" charset="-122"/>
              <a:cs typeface="Calibri" panose="020F0502020204030204" charset="0"/>
            </a:endParaRPr>
          </a:p>
          <a:p>
            <a:pPr indent="0">
              <a:lnSpc>
                <a:spcPct val="150000"/>
              </a:lnSpc>
              <a:buFont typeface="Wingdings" panose="05000000000000000000" pitchFamily="2" charset="2"/>
              <a:buNone/>
            </a:pPr>
            <a:r>
              <a:rPr lang="en-US" altLang="zh-CN" sz="1200" dirty="0" err="1">
                <a:latin typeface="宋体" panose="02010600030101010101" pitchFamily="2" charset="-122"/>
                <a:ea typeface="宋体" panose="02010600030101010101" pitchFamily="2" charset="-122"/>
                <a:cs typeface="Calibri" panose="020F0502020204030204" charset="0"/>
              </a:rPr>
              <a:t>图形化管理平台</a:t>
            </a:r>
            <a:endParaRPr lang="en-US" altLang="zh-CN" sz="1200" dirty="0" err="1">
              <a:latin typeface="宋体" panose="02010600030101010101" pitchFamily="2" charset="-122"/>
              <a:ea typeface="宋体" panose="02010600030101010101" pitchFamily="2" charset="-122"/>
              <a:cs typeface="Calibri" panose="020F05020202040302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252_4*n_h_h_f*1_2_2_1"/>
  <p:tag name="KSO_WM_TEMPLATE_CATEGORY" val="diagram"/>
  <p:tag name="KSO_WM_TEMPLATE_INDEX" val="160252"/>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0.xml><?xml version="1.0" encoding="utf-8"?>
<p:tagLst xmlns:p="http://schemas.openxmlformats.org/presentationml/2006/main">
  <p:tag name="KSO_WM_FULL_TEXT_BEAUTIFY_COPY_ID" val="100"/>
  <p:tag name="KSO_WM_BEAUTIFY_FLAG" val=""/>
</p:tagLst>
</file>

<file path=ppt/tags/tag101.xml><?xml version="1.0" encoding="utf-8"?>
<p:tagLst xmlns:p="http://schemas.openxmlformats.org/presentationml/2006/main">
  <p:tag name="KSO_WM_FULL_TEXT_BEAUTIFY_COPY_ID" val="189"/>
  <p:tag name="KSO_WM_BEAUTIFY_FLAG" val=""/>
</p:tagLst>
</file>

<file path=ppt/tags/tag102.xml><?xml version="1.0" encoding="utf-8"?>
<p:tagLst xmlns:p="http://schemas.openxmlformats.org/presentationml/2006/main">
  <p:tag name="KSO_WM_FULL_TEXT_BEAUTIFY_COPY_ID" val="190"/>
  <p:tag name="KSO_WM_BEAUTIFY_FLAG" val=""/>
</p:tagLst>
</file>

<file path=ppt/tags/tag103.xml><?xml version="1.0" encoding="utf-8"?>
<p:tagLst xmlns:p="http://schemas.openxmlformats.org/presentationml/2006/main">
  <p:tag name="KSO_WM_FULL_TEXT_BEAUTIFY_COPY_ID" val="192"/>
  <p:tag name="KSO_WM_BEAUTIFY_FLAG" val=""/>
</p:tagLst>
</file>

<file path=ppt/tags/tag104.xml><?xml version="1.0" encoding="utf-8"?>
<p:tagLst xmlns:p="http://schemas.openxmlformats.org/presentationml/2006/main">
  <p:tag name="KSO_WM_FULL_TEXT_BEAUTIFY_COPY_ID" val="193"/>
  <p:tag name="KSO_WM_BEAUTIFY_FLAG" val=""/>
</p:tagLst>
</file>

<file path=ppt/tags/tag105.xml><?xml version="1.0" encoding="utf-8"?>
<p:tagLst xmlns:p="http://schemas.openxmlformats.org/presentationml/2006/main">
  <p:tag name="KSO_WM_FULL_TEXT_BEAUTIFY_COPY_ID" val="196"/>
  <p:tag name="KSO_WM_BEAUTIFY_FLAG" val=""/>
</p:tagLst>
</file>

<file path=ppt/tags/tag106.xml><?xml version="1.0" encoding="utf-8"?>
<p:tagLst xmlns:p="http://schemas.openxmlformats.org/presentationml/2006/main">
  <p:tag name="KSO_WM_FULL_TEXT_BEAUTIFY_COPY_ID" val="197"/>
  <p:tag name="KSO_WM_BEAUTIFY_FLAG" val=""/>
</p:tagLst>
</file>

<file path=ppt/tags/tag107.xml><?xml version="1.0" encoding="utf-8"?>
<p:tagLst xmlns:p="http://schemas.openxmlformats.org/presentationml/2006/main">
  <p:tag name="KSO_WM_FULL_TEXT_BEAUTIFY_COPY_ID" val="206"/>
  <p:tag name="KSO_WM_BEAUTIFY_FLAG" val=""/>
</p:tagLst>
</file>

<file path=ppt/tags/tag108.xml><?xml version="1.0" encoding="utf-8"?>
<p:tagLst xmlns:p="http://schemas.openxmlformats.org/presentationml/2006/main">
  <p:tag name="KSO_WM_FULL_TEXT_BEAUTIFY_COPY_ID" val="207"/>
  <p:tag name="KSO_WM_BEAUTIFY_FLAG" val=""/>
</p:tagLst>
</file>

<file path=ppt/tags/tag109.xml><?xml version="1.0" encoding="utf-8"?>
<p:tagLst xmlns:p="http://schemas.openxmlformats.org/presentationml/2006/main">
  <p:tag name="KSO_WM_FULL_TEXT_BEAUTIFY_COPY_ID" val="199"/>
  <p:tag name="KSO_WM_BEAUTIFY_FLAG" val=""/>
</p:tagLst>
</file>

<file path=ppt/tags/tag11.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252_4*n_h_h_f*1_2_3_1"/>
  <p:tag name="KSO_WM_TEMPLATE_CATEGORY" val="diagram"/>
  <p:tag name="KSO_WM_TEMPLATE_INDEX" val="160252"/>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0.xml><?xml version="1.0" encoding="utf-8"?>
<p:tagLst xmlns:p="http://schemas.openxmlformats.org/presentationml/2006/main">
  <p:tag name="KSO_WM_FULL_TEXT_BEAUTIFY_COPY_ID" val="204"/>
  <p:tag name="KSO_WM_BEAUTIFY_FLAG" val=""/>
</p:tagLst>
</file>

<file path=ppt/tags/tag111.xml><?xml version="1.0" encoding="utf-8"?>
<p:tagLst xmlns:p="http://schemas.openxmlformats.org/presentationml/2006/main">
  <p:tag name="KSO_WM_FULL_TEXT_BEAUTIFY_COPY_ID" val="205"/>
  <p:tag name="KSO_WM_BEAUTIFY_FLAG" val=""/>
</p:tagLst>
</file>

<file path=ppt/tags/tag112.xml><?xml version="1.0" encoding="utf-8"?>
<p:tagLst xmlns:p="http://schemas.openxmlformats.org/presentationml/2006/main">
  <p:tag name="KSO_WM_FULL_TEXT_BEAUTIFY_COPY_ID" val="202"/>
  <p:tag name="KSO_WM_BEAUTIFY_FLAG" val=""/>
</p:tagLst>
</file>

<file path=ppt/tags/tag113.xml><?xml version="1.0" encoding="utf-8"?>
<p:tagLst xmlns:p="http://schemas.openxmlformats.org/presentationml/2006/main">
  <p:tag name="KSO_WM_FULL_TEXT_BEAUTIFY_COPY_ID" val="203"/>
  <p:tag name="KSO_WM_BEAUTIFY_FLAG" val=""/>
</p:tagLst>
</file>

<file path=ppt/tags/tag114.xml><?xml version="1.0" encoding="utf-8"?>
<p:tagLst xmlns:p="http://schemas.openxmlformats.org/presentationml/2006/main">
  <p:tag name="KSO_WM_FULL_TEXT_BEAUTIFY_COPY_ID" val="209"/>
  <p:tag name="KSO_WM_BEAUTIFY_FLAG" val=""/>
</p:tagLst>
</file>

<file path=ppt/tags/tag115.xml><?xml version="1.0" encoding="utf-8"?>
<p:tagLst xmlns:p="http://schemas.openxmlformats.org/presentationml/2006/main">
  <p:tag name="KSO_WM_FULL_TEXT_BEAUTIFY_COPY_ID" val="210"/>
  <p:tag name="KSO_WM_BEAUTIFY_FLAG" val=""/>
</p:tagLst>
</file>

<file path=ppt/tags/tag116.xml><?xml version="1.0" encoding="utf-8"?>
<p:tagLst xmlns:p="http://schemas.openxmlformats.org/presentationml/2006/main">
  <p:tag name="KSO_WM_FULL_TEXT_BEAUTIFY_COPY_ID" val="219"/>
  <p:tag name="KSO_WM_BEAUTIFY_FLAG" val=""/>
</p:tagLst>
</file>

<file path=ppt/tags/tag117.xml><?xml version="1.0" encoding="utf-8"?>
<p:tagLst xmlns:p="http://schemas.openxmlformats.org/presentationml/2006/main">
  <p:tag name="KSO_WM_FULL_TEXT_BEAUTIFY_COPY_ID" val="220"/>
  <p:tag name="KSO_WM_BEAUTIFY_FLAG" val=""/>
</p:tagLst>
</file>

<file path=ppt/tags/tag118.xml><?xml version="1.0" encoding="utf-8"?>
<p:tagLst xmlns:p="http://schemas.openxmlformats.org/presentationml/2006/main">
  <p:tag name="KSO_WM_FULL_TEXT_BEAUTIFY_COPY_ID" val="212"/>
  <p:tag name="KSO_WM_BEAUTIFY_FLAG" val=""/>
</p:tagLst>
</file>

<file path=ppt/tags/tag119.xml><?xml version="1.0" encoding="utf-8"?>
<p:tagLst xmlns:p="http://schemas.openxmlformats.org/presentationml/2006/main">
  <p:tag name="KSO_WM_FULL_TEXT_BEAUTIFY_COPY_ID" val="217"/>
  <p:tag name="KSO_WM_BEAUTIFY_FLAG" val=""/>
</p:tagLst>
</file>

<file path=ppt/tags/tag12.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252_4*n_h_h_f*1_2_4_1"/>
  <p:tag name="KSO_WM_TEMPLATE_CATEGORY" val="diagram"/>
  <p:tag name="KSO_WM_TEMPLATE_INDEX" val="160252"/>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0.xml><?xml version="1.0" encoding="utf-8"?>
<p:tagLst xmlns:p="http://schemas.openxmlformats.org/presentationml/2006/main">
  <p:tag name="KSO_WM_FULL_TEXT_BEAUTIFY_COPY_ID" val="218"/>
  <p:tag name="KSO_WM_BEAUTIFY_FLAG" val=""/>
</p:tagLst>
</file>

<file path=ppt/tags/tag121.xml><?xml version="1.0" encoding="utf-8"?>
<p:tagLst xmlns:p="http://schemas.openxmlformats.org/presentationml/2006/main">
  <p:tag name="KSO_WM_FULL_TEXT_BEAUTIFY_COPY_ID" val="215"/>
  <p:tag name="KSO_WM_BEAUTIFY_FLAG" val=""/>
</p:tagLst>
</file>

<file path=ppt/tags/tag122.xml><?xml version="1.0" encoding="utf-8"?>
<p:tagLst xmlns:p="http://schemas.openxmlformats.org/presentationml/2006/main">
  <p:tag name="KSO_WM_FULL_TEXT_BEAUTIFY_COPY_ID" val="216"/>
  <p:tag name="KSO_WM_BEAUTIFY_FLAG" val=""/>
</p:tagLst>
</file>

<file path=ppt/tags/tag123.xml><?xml version="1.0" encoding="utf-8"?>
<p:tagLst xmlns:p="http://schemas.openxmlformats.org/presentationml/2006/main">
  <p:tag name="KSO_WM_FULL_TEXT_BEAUTIFY_COPY_ID" val="221"/>
  <p:tag name="KSO_WM_BEAUTIFY_FLAG" val=""/>
</p:tagLst>
</file>

<file path=ppt/tags/tag124.xml><?xml version="1.0" encoding="utf-8"?>
<p:tagLst xmlns:p="http://schemas.openxmlformats.org/presentationml/2006/main">
  <p:tag name="KSO_WM_FULL_TEXT_BEAUTIFY_COPY_ID" val="222"/>
  <p:tag name="KSO_WM_BEAUTIFY_FLAG" val=""/>
</p:tagLst>
</file>

<file path=ppt/tags/tag125.xml><?xml version="1.0" encoding="utf-8"?>
<p:tagLst xmlns:p="http://schemas.openxmlformats.org/presentationml/2006/main">
  <p:tag name="KSO_WM_FULL_TEXT_BEAUTIFY_COPY_ID" val="223"/>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FULL_TEXT_BEAUTIFY_COPY_ID" val="158"/>
  <p:tag name="KSO_WM_BEAUTIFY_FLAG" val=""/>
</p:tagLst>
</file>

<file path=ppt/tags/tag128.xml><?xml version="1.0" encoding="utf-8"?>
<p:tagLst xmlns:p="http://schemas.openxmlformats.org/presentationml/2006/main">
  <p:tag name="KSO_WM_FULL_TEXT_BEAUTIFY_COPY_ID" val="159"/>
  <p:tag name="KSO_WM_BEAUTIFY_FLAG" val=""/>
</p:tagLst>
</file>

<file path=ppt/tags/tag129.xml><?xml version="1.0" encoding="utf-8"?>
<p:tagLst xmlns:p="http://schemas.openxmlformats.org/presentationml/2006/main">
  <p:tag name="KSO_WM_FULL_TEXT_BEAUTIFY_COPY_ID" val="161"/>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FULL_TEXT_BEAUTIFY_COPY_ID" val="162"/>
  <p:tag name="KSO_WM_BEAUTIFY_FLAG" val=""/>
</p:tagLst>
</file>

<file path=ppt/tags/tag131.xml><?xml version="1.0" encoding="utf-8"?>
<p:tagLst xmlns:p="http://schemas.openxmlformats.org/presentationml/2006/main">
  <p:tag name="KSO_WM_FULL_TEXT_BEAUTIFY_COPY_ID" val="164"/>
  <p:tag name="KSO_WM_BEAUTIFY_FLAG" val=""/>
</p:tagLst>
</file>

<file path=ppt/tags/tag132.xml><?xml version="1.0" encoding="utf-8"?>
<p:tagLst xmlns:p="http://schemas.openxmlformats.org/presentationml/2006/main">
  <p:tag name="KSO_WM_FULL_TEXT_BEAUTIFY_COPY_ID" val="165"/>
  <p:tag name="KSO_WM_BEAUTIFY_FLAG" val=""/>
</p:tagLst>
</file>

<file path=ppt/tags/tag133.xml><?xml version="1.0" encoding="utf-8"?>
<p:tagLst xmlns:p="http://schemas.openxmlformats.org/presentationml/2006/main">
  <p:tag name="KSO_WM_FULL_TEXT_BEAUTIFY_COPY_ID" val="167"/>
  <p:tag name="KSO_WM_BEAUTIFY_FLAG" val=""/>
</p:tagLst>
</file>

<file path=ppt/tags/tag134.xml><?xml version="1.0" encoding="utf-8"?>
<p:tagLst xmlns:p="http://schemas.openxmlformats.org/presentationml/2006/main">
  <p:tag name="KSO_WM_FULL_TEXT_BEAUTIFY_COPY_ID" val="168"/>
  <p:tag name="KSO_WM_BEAUTIFY_FLAG" val=""/>
</p:tagLst>
</file>

<file path=ppt/tags/tag135.xml><?xml version="1.0" encoding="utf-8"?>
<p:tagLst xmlns:p="http://schemas.openxmlformats.org/presentationml/2006/main">
  <p:tag name="KSO_WM_FULL_TEXT_BEAUTIFY_COPY_ID" val="170"/>
  <p:tag name="KSO_WM_BEAUTIFY_FLAG" val=""/>
</p:tagLst>
</file>

<file path=ppt/tags/tag136.xml><?xml version="1.0" encoding="utf-8"?>
<p:tagLst xmlns:p="http://schemas.openxmlformats.org/presentationml/2006/main">
  <p:tag name="KSO_WM_FULL_TEXT_BEAUTIFY_COPY_ID" val="171"/>
  <p:tag name="KSO_WM_BEAUTIFY_FLAG" val=""/>
</p:tagLst>
</file>

<file path=ppt/tags/tag137.xml><?xml version="1.0" encoding="utf-8"?>
<p:tagLst xmlns:p="http://schemas.openxmlformats.org/presentationml/2006/main">
  <p:tag name="KSO_WM_FULL_TEXT_BEAUTIFY_COPY_ID" val="173"/>
  <p:tag name="KSO_WM_BEAUTIFY_FLAG" val=""/>
</p:tagLst>
</file>

<file path=ppt/tags/tag138.xml><?xml version="1.0" encoding="utf-8"?>
<p:tagLst xmlns:p="http://schemas.openxmlformats.org/presentationml/2006/main">
  <p:tag name="KSO_WM_FULL_TEXT_BEAUTIFY_COPY_ID" val="174"/>
  <p:tag name="KSO_WM_BEAUTIFY_FLAG" val=""/>
</p:tagLst>
</file>

<file path=ppt/tags/tag139.xml><?xml version="1.0" encoding="utf-8"?>
<p:tagLst xmlns:p="http://schemas.openxmlformats.org/presentationml/2006/main">
  <p:tag name="KSO_WM_FULL_TEXT_BEAUTIFY_COPY_ID" val="176"/>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FULL_TEXT_BEAUTIFY_COPY_ID" val="177"/>
  <p:tag name="KSO_WM_BEAUTIFY_FLAG" val=""/>
</p:tagLst>
</file>

<file path=ppt/tags/tag141.xml><?xml version="1.0" encoding="utf-8"?>
<p:tagLst xmlns:p="http://schemas.openxmlformats.org/presentationml/2006/main">
  <p:tag name="KSO_WM_FULL_TEXT_BEAUTIFY_COPY_ID" val="179"/>
  <p:tag name="KSO_WM_BEAUTIFY_FLAG" val=""/>
</p:tagLst>
</file>

<file path=ppt/tags/tag142.xml><?xml version="1.0" encoding="utf-8"?>
<p:tagLst xmlns:p="http://schemas.openxmlformats.org/presentationml/2006/main">
  <p:tag name="KSO_WM_FULL_TEXT_BEAUTIFY_COPY_ID" val="180"/>
  <p:tag name="KSO_WM_BEAUTIFY_FLAG" val=""/>
</p:tagLst>
</file>

<file path=ppt/tags/tag143.xml><?xml version="1.0" encoding="utf-8"?>
<p:tagLst xmlns:p="http://schemas.openxmlformats.org/presentationml/2006/main">
  <p:tag name="KSO_WM_FULL_TEXT_BEAUTIFY_COPY_ID" val="182"/>
  <p:tag name="KSO_WM_BEAUTIFY_FLAG" val=""/>
</p:tagLst>
</file>

<file path=ppt/tags/tag144.xml><?xml version="1.0" encoding="utf-8"?>
<p:tagLst xmlns:p="http://schemas.openxmlformats.org/presentationml/2006/main">
  <p:tag name="KSO_WM_FULL_TEXT_BEAUTIFY_COPY_ID" val="183"/>
  <p:tag name="KSO_WM_BEAUTIFY_FLAG" val=""/>
</p:tagLst>
</file>

<file path=ppt/tags/tag145.xml><?xml version="1.0" encoding="utf-8"?>
<p:tagLst xmlns:p="http://schemas.openxmlformats.org/presentationml/2006/main">
  <p:tag name="KSO_WM_FULL_TEXT_BEAUTIFY_COPY_ID" val="185"/>
  <p:tag name="KSO_WM_BEAUTIFY_FLAG" val=""/>
</p:tagLst>
</file>

<file path=ppt/tags/tag146.xml><?xml version="1.0" encoding="utf-8"?>
<p:tagLst xmlns:p="http://schemas.openxmlformats.org/presentationml/2006/main">
  <p:tag name="KSO_WM_FULL_TEXT_BEAUTIFY_COPY_ID" val="186"/>
  <p:tag name="KSO_WM_BEAUTIFY_FLAG" val=""/>
</p:tagLst>
</file>

<file path=ppt/tags/tag147.xml><?xml version="1.0" encoding="utf-8"?>
<p:tagLst xmlns:p="http://schemas.openxmlformats.org/presentationml/2006/main">
  <p:tag name="KSO_WM_FULL_TEXT_BEAUTIFY_COPY_ID" val="188"/>
  <p:tag name="KSO_WM_BEAUTIFY_FLAG" val=""/>
</p:tagLst>
</file>

<file path=ppt/tags/tag148.xml><?xml version="1.0" encoding="utf-8"?>
<p:tagLst xmlns:p="http://schemas.openxmlformats.org/presentationml/2006/main">
  <p:tag name="KSO_WM_FULL_TEXT_BEAUTIFY_COPY_ID" val="189"/>
  <p:tag name="KSO_WM_BEAUTIFY_FLAG" val=""/>
</p:tagLst>
</file>

<file path=ppt/tags/tag149.xml><?xml version="1.0" encoding="utf-8"?>
<p:tagLst xmlns:p="http://schemas.openxmlformats.org/presentationml/2006/main">
  <p:tag name="KSO_WM_FULL_TEXT_BEAUTIFY_COPY_ID" val="191"/>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FULL_TEXT_BEAUTIFY_COPY_ID" val="192"/>
  <p:tag name="KSO_WM_BEAUTIFY_FLAG" val=""/>
</p:tagLst>
</file>

<file path=ppt/tags/tag151.xml><?xml version="1.0" encoding="utf-8"?>
<p:tagLst xmlns:p="http://schemas.openxmlformats.org/presentationml/2006/main">
  <p:tag name="KSO_WM_FULL_TEXT_BEAUTIFY_COPY_ID" val="193"/>
  <p:tag name="KSO_WM_BEAUTIFY_FLAG" val=""/>
</p:tagLst>
</file>

<file path=ppt/tags/tag152.xml><?xml version="1.0" encoding="utf-8"?>
<p:tagLst xmlns:p="http://schemas.openxmlformats.org/presentationml/2006/main">
  <p:tag name="KSO_WM_FULL_TEXT_BEAUTIFY_COPY_ID" val="195"/>
  <p:tag name="KSO_WM_BEAUTIFY_FLAG" val=""/>
</p:tagLst>
</file>

<file path=ppt/tags/tag153.xml><?xml version="1.0" encoding="utf-8"?>
<p:tagLst xmlns:p="http://schemas.openxmlformats.org/presentationml/2006/main">
  <p:tag name="KSO_WM_FULL_TEXT_BEAUTIFY_COPY_ID" val="196"/>
  <p:tag name="KSO_WM_BEAUTIFY_FLAG" val=""/>
</p:tagLst>
</file>

<file path=ppt/tags/tag154.xml><?xml version="1.0" encoding="utf-8"?>
<p:tagLst xmlns:p="http://schemas.openxmlformats.org/presentationml/2006/main">
  <p:tag name="KSO_WM_FULL_TEXT_BEAUTIFY_COPY_ID" val="197"/>
  <p:tag name="KSO_WM_BEAUTIFY_FLAG" val=""/>
</p:tagLst>
</file>

<file path=ppt/tags/tag155.xml><?xml version="1.0" encoding="utf-8"?>
<p:tagLst xmlns:p="http://schemas.openxmlformats.org/presentationml/2006/main">
  <p:tag name="KSO_WM_FULL_TEXT_BEAUTIFY_COPY_ID" val="199"/>
  <p:tag name="KSO_WM_BEAUTIFY_FLAG" val=""/>
</p:tagLst>
</file>

<file path=ppt/tags/tag156.xml><?xml version="1.0" encoding="utf-8"?>
<p:tagLst xmlns:p="http://schemas.openxmlformats.org/presentationml/2006/main">
  <p:tag name="KSO_WM_FULL_TEXT_BEAUTIFY_COPY_ID" val="200"/>
  <p:tag name="KSO_WM_BEAUTIFY_FLAG" val=""/>
</p:tagLst>
</file>

<file path=ppt/tags/tag157.xml><?xml version="1.0" encoding="utf-8"?>
<p:tagLst xmlns:p="http://schemas.openxmlformats.org/presentationml/2006/main">
  <p:tag name="KSO_WM_FULL_TEXT_BEAUTIFY_COPY_ID" val="201"/>
  <p:tag name="KSO_WM_BEAUTIFY_FLAG" val=""/>
</p:tagLst>
</file>

<file path=ppt/tags/tag158.xml><?xml version="1.0" encoding="utf-8"?>
<p:tagLst xmlns:p="http://schemas.openxmlformats.org/presentationml/2006/main">
  <p:tag name="KSO_WM_FULL_TEXT_BEAUTIFY_COPY_ID" val="203"/>
  <p:tag name="KSO_WM_BEAUTIFY_FLAG" val=""/>
</p:tagLst>
</file>

<file path=ppt/tags/tag159.xml><?xml version="1.0" encoding="utf-8"?>
<p:tagLst xmlns:p="http://schemas.openxmlformats.org/presentationml/2006/main">
  <p:tag name="KSO_WM_FULL_TEXT_BEAUTIFY_COPY_ID" val="204"/>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FULL_TEXT_BEAUTIFY_COPY_ID" val="205"/>
  <p:tag name="KSO_WM_BEAUTIFY_FLAG" val=""/>
</p:tagLst>
</file>

<file path=ppt/tags/tag161.xml><?xml version="1.0" encoding="utf-8"?>
<p:tagLst xmlns:p="http://schemas.openxmlformats.org/presentationml/2006/main">
  <p:tag name="KSO_WM_FULL_TEXT_BEAUTIFY_COPY_ID" val="207"/>
  <p:tag name="KSO_WM_BEAUTIFY_FLAG" val=""/>
</p:tagLst>
</file>

<file path=ppt/tags/tag162.xml><?xml version="1.0" encoding="utf-8"?>
<p:tagLst xmlns:p="http://schemas.openxmlformats.org/presentationml/2006/main">
  <p:tag name="KSO_WM_FULL_TEXT_BEAUTIFY_COPY_ID" val="208"/>
  <p:tag name="KSO_WM_BEAUTIFY_FLAG" val=""/>
</p:tagLst>
</file>

<file path=ppt/tags/tag163.xml><?xml version="1.0" encoding="utf-8"?>
<p:tagLst xmlns:p="http://schemas.openxmlformats.org/presentationml/2006/main">
  <p:tag name="KSO_WM_FULL_TEXT_BEAUTIFY_COPY_ID" val="209"/>
  <p:tag name="KSO_WM_BEAUTIFY_FLAG" val=""/>
</p:tagLst>
</file>

<file path=ppt/tags/tag164.xml><?xml version="1.0" encoding="utf-8"?>
<p:tagLst xmlns:p="http://schemas.openxmlformats.org/presentationml/2006/main">
  <p:tag name="KSO_WM_FULL_TEXT_BEAUTIFY_COPY_ID" val="211"/>
  <p:tag name="KSO_WM_BEAUTIFY_FLAG" val=""/>
</p:tagLst>
</file>

<file path=ppt/tags/tag165.xml><?xml version="1.0" encoding="utf-8"?>
<p:tagLst xmlns:p="http://schemas.openxmlformats.org/presentationml/2006/main">
  <p:tag name="KSO_WM_FULL_TEXT_BEAUTIFY_COPY_ID" val="212"/>
  <p:tag name="KSO_WM_BEAUTIFY_FLAG" val=""/>
</p:tagLst>
</file>

<file path=ppt/tags/tag166.xml><?xml version="1.0" encoding="utf-8"?>
<p:tagLst xmlns:p="http://schemas.openxmlformats.org/presentationml/2006/main">
  <p:tag name="KSO_WM_FULL_TEXT_BEAUTIFY_COPY_ID" val="215"/>
  <p:tag name="KSO_WM_BEAUTIFY_FLAG" val=""/>
</p:tagLst>
</file>

<file path=ppt/tags/tag167.xml><?xml version="1.0" encoding="utf-8"?>
<p:tagLst xmlns:p="http://schemas.openxmlformats.org/presentationml/2006/main">
  <p:tag name="KSO_WM_FULL_TEXT_BEAUTIFY_COPY_ID" val="216"/>
  <p:tag name="KSO_WM_BEAUTIFY_FLAG" val=""/>
</p:tagLst>
</file>

<file path=ppt/tags/tag168.xml><?xml version="1.0" encoding="utf-8"?>
<p:tagLst xmlns:p="http://schemas.openxmlformats.org/presentationml/2006/main">
  <p:tag name="KSO_WM_FULL_TEXT_BEAUTIFY_COPY_ID" val="217"/>
  <p:tag name="KSO_WM_BEAUTIFY_FLAG" val=""/>
</p:tagLst>
</file>

<file path=ppt/tags/tag169.xml><?xml version="1.0" encoding="utf-8"?>
<p:tagLst xmlns:p="http://schemas.openxmlformats.org/presentationml/2006/main">
  <p:tag name="KSO_WM_FULL_TEXT_BEAUTIFY_COPY_ID" val="219"/>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FULL_TEXT_BEAUTIFY_COPY_ID" val="220"/>
  <p:tag name="KSO_WM_BEAUTIFY_FLAG" val=""/>
</p:tagLst>
</file>

<file path=ppt/tags/tag171.xml><?xml version="1.0" encoding="utf-8"?>
<p:tagLst xmlns:p="http://schemas.openxmlformats.org/presentationml/2006/main">
  <p:tag name="KSO_WM_FULL_TEXT_BEAUTIFY_COPY_ID" val="221"/>
  <p:tag name="KSO_WM_BEAUTIFY_FLAG" val=""/>
</p:tagLst>
</file>

<file path=ppt/tags/tag172.xml><?xml version="1.0" encoding="utf-8"?>
<p:tagLst xmlns:p="http://schemas.openxmlformats.org/presentationml/2006/main">
  <p:tag name="KSO_WM_FULL_TEXT_BEAUTIFY_COPY_ID" val="223"/>
  <p:tag name="KSO_WM_BEAUTIFY_FLAG" val=""/>
</p:tagLst>
</file>

<file path=ppt/tags/tag173.xml><?xml version="1.0" encoding="utf-8"?>
<p:tagLst xmlns:p="http://schemas.openxmlformats.org/presentationml/2006/main">
  <p:tag name="KSO_WM_FULL_TEXT_BEAUTIFY_COPY_ID" val="224"/>
  <p:tag name="KSO_WM_BEAUTIFY_FLAG" val=""/>
</p:tagLst>
</file>

<file path=ppt/tags/tag174.xml><?xml version="1.0" encoding="utf-8"?>
<p:tagLst xmlns:p="http://schemas.openxmlformats.org/presentationml/2006/main">
  <p:tag name="KSO_WM_FULL_TEXT_BEAUTIFY_COPY_ID" val="225"/>
  <p:tag name="KSO_WM_BEAUTIFY_FLAG" val=""/>
</p:tagLst>
</file>

<file path=ppt/tags/tag175.xml><?xml version="1.0" encoding="utf-8"?>
<p:tagLst xmlns:p="http://schemas.openxmlformats.org/presentationml/2006/main">
  <p:tag name="KSO_WM_FULL_TEXT_BEAUTIFY_COPY_ID" val="227"/>
  <p:tag name="KSO_WM_BEAUTIFY_FLAG" val=""/>
</p:tagLst>
</file>

<file path=ppt/tags/tag176.xml><?xml version="1.0" encoding="utf-8"?>
<p:tagLst xmlns:p="http://schemas.openxmlformats.org/presentationml/2006/main">
  <p:tag name="KSO_WM_FULL_TEXT_BEAUTIFY_COPY_ID" val="228"/>
  <p:tag name="KSO_WM_BEAUTIFY_FLAG" val=""/>
</p:tagLst>
</file>

<file path=ppt/tags/tag177.xml><?xml version="1.0" encoding="utf-8"?>
<p:tagLst xmlns:p="http://schemas.openxmlformats.org/presentationml/2006/main">
  <p:tag name="KSO_WM_FULL_TEXT_BEAUTIFY_COPY_ID" val="229"/>
  <p:tag name="KSO_WM_BEAUTIFY_FLAG" val=""/>
</p:tagLst>
</file>

<file path=ppt/tags/tag178.xml><?xml version="1.0" encoding="utf-8"?>
<p:tagLst xmlns:p="http://schemas.openxmlformats.org/presentationml/2006/main">
  <p:tag name="KSO_WM_FULL_TEXT_BEAUTIFY_COPY_ID" val="231"/>
  <p:tag name="KSO_WM_BEAUTIFY_FLAG" val=""/>
</p:tagLst>
</file>

<file path=ppt/tags/tag179.xml><?xml version="1.0" encoding="utf-8"?>
<p:tagLst xmlns:p="http://schemas.openxmlformats.org/presentationml/2006/main">
  <p:tag name="KSO_WM_FULL_TEXT_BEAUTIFY_COPY_ID" val="232"/>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FULL_TEXT_BEAUTIFY_COPY_ID" val="233"/>
  <p:tag name="KSO_WM_BEAUTIFY_FLAG" val=""/>
</p:tagLst>
</file>

<file path=ppt/tags/tag181.xml><?xml version="1.0" encoding="utf-8"?>
<p:tagLst xmlns:p="http://schemas.openxmlformats.org/presentationml/2006/main">
  <p:tag name="KSO_WM_FULL_TEXT_BEAUTIFY_COPY_ID" val="81"/>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i*1_5_3"/>
  <p:tag name="KSO_WM_TEMPLATE_CATEGORY" val="diagram"/>
  <p:tag name="KSO_WM_TEMPLATE_INDEX" val="20185842"/>
  <p:tag name="KSO_WM_UNIT_LAYERLEVEL" val="1_1_1"/>
  <p:tag name="KSO_WM_TAG_VERSION" val="1.0"/>
  <p:tag name="KSO_WM_BEAUTIFY_FLAG" val="#wm#"/>
  <p:tag name="KSO_WM_UNIT_TYPE" val="o_h_i"/>
  <p:tag name="KSO_WM_UNIT_INDEX" val="1_5_3"/>
  <p:tag name="KSO_WM_UNIT_FILL_FORE_SCHEMECOLOR_INDEX" val="9"/>
  <p:tag name="KSO_WM_UNIT_FILL_TYPE" val="1"/>
  <p:tag name="KSO_WM_UNIT_TEXT_FILL_FORE_SCHEMECOLOR_INDEX" val="2"/>
  <p:tag name="KSO_WM_UNIT_TEXT_FILL_TYPE"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i*1_4_3"/>
  <p:tag name="KSO_WM_TEMPLATE_CATEGORY" val="diagram"/>
  <p:tag name="KSO_WM_TEMPLATE_INDEX" val="20185842"/>
  <p:tag name="KSO_WM_UNIT_LAYERLEVEL" val="1_1_1"/>
  <p:tag name="KSO_WM_TAG_VERSION" val="1.0"/>
  <p:tag name="KSO_WM_BEAUTIFY_FLAG" val="#wm#"/>
  <p:tag name="KSO_WM_UNIT_TYPE" val="o_h_i"/>
  <p:tag name="KSO_WM_UNIT_INDEX" val="1_4_3"/>
  <p:tag name="KSO_WM_UNIT_FILL_FORE_SCHEMECOLOR_INDEX" val="8"/>
  <p:tag name="KSO_WM_UNIT_FILL_TYPE" val="1"/>
  <p:tag name="KSO_WM_UNIT_TEXT_FILL_FORE_SCHEMECOLOR_INDEX" val="2"/>
  <p:tag name="KSO_WM_UNIT_TEXT_FILL_TYPE"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i*1_3_3"/>
  <p:tag name="KSO_WM_TEMPLATE_CATEGORY" val="diagram"/>
  <p:tag name="KSO_WM_TEMPLATE_INDEX" val="20185842"/>
  <p:tag name="KSO_WM_UNIT_LAYERLEVEL" val="1_1_1"/>
  <p:tag name="KSO_WM_TAG_VERSION" val="1.0"/>
  <p:tag name="KSO_WM_BEAUTIFY_FLAG" val="#wm#"/>
  <p:tag name="KSO_WM_UNIT_TYPE" val="o_h_i"/>
  <p:tag name="KSO_WM_UNIT_INDEX" val="1_3_3"/>
  <p:tag name="KSO_WM_UNIT_FILL_FORE_SCHEMECOLOR_INDEX" val="7"/>
  <p:tag name="KSO_WM_UNIT_FILL_TYPE" val="1"/>
  <p:tag name="KSO_WM_UNIT_TEXT_FILL_FORE_SCHEMECOLOR_INDEX" val="2"/>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i*1_2_5"/>
  <p:tag name="KSO_WM_TEMPLATE_CATEGORY" val="diagram"/>
  <p:tag name="KSO_WM_TEMPLATE_INDEX" val="20185842"/>
  <p:tag name="KSO_WM_UNIT_LAYERLEVEL" val="1_1_1"/>
  <p:tag name="KSO_WM_TAG_VERSION" val="1.0"/>
  <p:tag name="KSO_WM_BEAUTIFY_FLAG" val="#wm#"/>
  <p:tag name="KSO_WM_UNIT_TYPE" val="o_h_i"/>
  <p:tag name="KSO_WM_UNIT_INDEX" val="1_2_5"/>
  <p:tag name="KSO_WM_UNIT_FILL_FORE_SCHEMECOLOR_INDEX" val="6"/>
  <p:tag name="KSO_WM_UNIT_FILL_TYPE" val="1"/>
  <p:tag name="KSO_WM_UNIT_TEXT_FILL_FORE_SCHEMECOLOR_INDEX" val="2"/>
  <p:tag name="KSO_WM_UNIT_TEXT_FILL_TYPE"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i*1_1_3"/>
  <p:tag name="KSO_WM_TEMPLATE_CATEGORY" val="diagram"/>
  <p:tag name="KSO_WM_TEMPLATE_INDEX" val="20185842"/>
  <p:tag name="KSO_WM_UNIT_LAYERLEVEL" val="1_1_1"/>
  <p:tag name="KSO_WM_TAG_VERSION" val="1.0"/>
  <p:tag name="KSO_WM_BEAUTIFY_FLAG" val="#wm#"/>
  <p:tag name="KSO_WM_UNIT_TYPE" val="o_h_i"/>
  <p:tag name="KSO_WM_UNIT_INDEX" val="1_1_3"/>
  <p:tag name="KSO_WM_UNIT_FILL_FORE_SCHEMECOLOR_INDEX" val="5"/>
  <p:tag name="KSO_WM_UNIT_FILL_TYPE" val="1"/>
  <p:tag name="KSO_WM_UNIT_TEXT_FILL_FORE_SCHEMECOLOR_INDEX" val="2"/>
  <p:tag name="KSO_WM_UNIT_TEXT_FILL_TYPE"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i*1_1_4"/>
  <p:tag name="KSO_WM_TEMPLATE_CATEGORY" val="diagram"/>
  <p:tag name="KSO_WM_TEMPLATE_INDEX" val="20185842"/>
  <p:tag name="KSO_WM_UNIT_LAYERLEVEL" val="1_1_1"/>
  <p:tag name="KSO_WM_TAG_VERSION" val="1.0"/>
  <p:tag name="KSO_WM_BEAUTIFY_FLAG" val="#wm#"/>
  <p:tag name="KSO_WM_UNIT_TYPE" val="o_h_i"/>
  <p:tag name="KSO_WM_UNIT_INDEX" val="1_1_4"/>
  <p:tag name="KSO_WM_UNIT_TEXT_FILL_FORE_SCHEMECOLOR_INDEX" val="14"/>
  <p:tag name="KSO_WM_UNIT_TEXT_FILL_TYPE"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a*1_1_1"/>
  <p:tag name="KSO_WM_TEMPLATE_CATEGORY" val="diagram"/>
  <p:tag name="KSO_WM_TEMPLATE_INDEX" val="20185842"/>
  <p:tag name="KSO_WM_UNIT_LAYERLEVEL" val="1_1_1"/>
  <p:tag name="KSO_WM_TAG_VERSION" val="1.0"/>
  <p:tag name="KSO_WM_BEAUTIFY_FLAG" val="#wm#"/>
  <p:tag name="KSO_WM_UNIT_TYPE" val="o_h_a"/>
  <p:tag name="KSO_WM_UNIT_INDEX" val="1_1_1"/>
  <p:tag name="KSO_WM_UNIT_ISCONTENTSTITLE" val="0"/>
  <p:tag name="KSO_WM_UNIT_PRESET_TEXT" val="添加标题"/>
  <p:tag name="KSO_WM_UNIT_NOCLEAR" val="0"/>
  <p:tag name="KSO_WM_UNIT_VALUE" val="7"/>
  <p:tag name="KSO_WM_UNIT_TEXT_FILL_FORE_SCHEMECOLOR_INDEX" val="14"/>
  <p:tag name="KSO_WM_UNIT_TEXT_FILL_TYPE" val="1"/>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i*1_2_4"/>
  <p:tag name="KSO_WM_TEMPLATE_CATEGORY" val="diagram"/>
  <p:tag name="KSO_WM_TEMPLATE_INDEX" val="20185842"/>
  <p:tag name="KSO_WM_UNIT_LAYERLEVEL" val="1_1_1"/>
  <p:tag name="KSO_WM_TAG_VERSION" val="1.0"/>
  <p:tag name="KSO_WM_BEAUTIFY_FLAG" val="#wm#"/>
  <p:tag name="KSO_WM_UNIT_TYPE" val="o_h_i"/>
  <p:tag name="KSO_WM_UNIT_INDEX" val="1_2_4"/>
  <p:tag name="KSO_WM_UNIT_TEXT_FILL_FORE_SCHEMECOLOR_INDEX" val="14"/>
  <p:tag name="KSO_WM_UNIT_TEXT_FILL_TYPE"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a*1_2_1"/>
  <p:tag name="KSO_WM_TEMPLATE_CATEGORY" val="diagram"/>
  <p:tag name="KSO_WM_TEMPLATE_INDEX" val="20185842"/>
  <p:tag name="KSO_WM_UNIT_LAYERLEVEL" val="1_1_1"/>
  <p:tag name="KSO_WM_TAG_VERSION" val="1.0"/>
  <p:tag name="KSO_WM_BEAUTIFY_FLAG" val="#wm#"/>
  <p:tag name="KSO_WM_UNIT_TYPE" val="o_h_a"/>
  <p:tag name="KSO_WM_UNIT_INDEX" val="1_2_1"/>
  <p:tag name="KSO_WM_UNIT_ISCONTENTSTITLE" val="0"/>
  <p:tag name="KSO_WM_UNIT_PRESET_TEXT" val="添加标题"/>
  <p:tag name="KSO_WM_UNIT_NOCLEAR" val="0"/>
  <p:tag name="KSO_WM_UNIT_VALUE" val="7"/>
  <p:tag name="KSO_WM_UNIT_TEXT_FILL_FORE_SCHEMECOLOR_INDEX" val="14"/>
  <p:tag name="KSO_WM_UNIT_TEXT_FILL_TYPE"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i*1_3_4"/>
  <p:tag name="KSO_WM_TEMPLATE_CATEGORY" val="diagram"/>
  <p:tag name="KSO_WM_TEMPLATE_INDEX" val="20185842"/>
  <p:tag name="KSO_WM_UNIT_LAYERLEVEL" val="1_1_1"/>
  <p:tag name="KSO_WM_TAG_VERSION" val="1.0"/>
  <p:tag name="KSO_WM_BEAUTIFY_FLAG" val="#wm#"/>
  <p:tag name="KSO_WM_UNIT_TYPE" val="o_h_i"/>
  <p:tag name="KSO_WM_UNIT_INDEX" val="1_3_4"/>
  <p:tag name="KSO_WM_UNIT_TEXT_FILL_FORE_SCHEMECOLOR_INDEX" val="14"/>
  <p:tag name="KSO_WM_UNIT_TEXT_FILL_TYPE"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a*1_3_1"/>
  <p:tag name="KSO_WM_TEMPLATE_CATEGORY" val="diagram"/>
  <p:tag name="KSO_WM_TEMPLATE_INDEX" val="20185842"/>
  <p:tag name="KSO_WM_UNIT_LAYERLEVEL" val="1_1_1"/>
  <p:tag name="KSO_WM_TAG_VERSION" val="1.0"/>
  <p:tag name="KSO_WM_BEAUTIFY_FLAG" val="#wm#"/>
  <p:tag name="KSO_WM_UNIT_TYPE" val="o_h_a"/>
  <p:tag name="KSO_WM_UNIT_INDEX" val="1_3_1"/>
  <p:tag name="KSO_WM_UNIT_ISCONTENTSTITLE" val="0"/>
  <p:tag name="KSO_WM_UNIT_PRESET_TEXT" val="添加标题"/>
  <p:tag name="KSO_WM_UNIT_NOCLEAR" val="0"/>
  <p:tag name="KSO_WM_UNIT_VALUE" val="7"/>
  <p:tag name="KSO_WM_UNIT_TEXT_FILL_FORE_SCHEMECOLOR_INDEX" val="14"/>
  <p:tag name="KSO_WM_UNIT_TEXT_FILL_TYPE"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i*1_4_4"/>
  <p:tag name="KSO_WM_TEMPLATE_CATEGORY" val="diagram"/>
  <p:tag name="KSO_WM_TEMPLATE_INDEX" val="20185842"/>
  <p:tag name="KSO_WM_UNIT_LAYERLEVEL" val="1_1_1"/>
  <p:tag name="KSO_WM_TAG_VERSION" val="1.0"/>
  <p:tag name="KSO_WM_BEAUTIFY_FLAG" val="#wm#"/>
  <p:tag name="KSO_WM_UNIT_TYPE" val="o_h_i"/>
  <p:tag name="KSO_WM_UNIT_INDEX" val="1_4_4"/>
  <p:tag name="KSO_WM_UNIT_TEXT_FILL_FORE_SCHEMECOLOR_INDEX" val="14"/>
  <p:tag name="KSO_WM_UNIT_TEXT_FILL_TYPE"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a*1_4_1"/>
  <p:tag name="KSO_WM_TEMPLATE_CATEGORY" val="diagram"/>
  <p:tag name="KSO_WM_TEMPLATE_INDEX" val="20185842"/>
  <p:tag name="KSO_WM_UNIT_LAYERLEVEL" val="1_1_1"/>
  <p:tag name="KSO_WM_TAG_VERSION" val="1.0"/>
  <p:tag name="KSO_WM_BEAUTIFY_FLAG" val="#wm#"/>
  <p:tag name="KSO_WM_UNIT_TYPE" val="o_h_a"/>
  <p:tag name="KSO_WM_UNIT_INDEX" val="1_4_1"/>
  <p:tag name="KSO_WM_UNIT_ISCONTENTSTITLE" val="0"/>
  <p:tag name="KSO_WM_UNIT_PRESET_TEXT" val="添加标题"/>
  <p:tag name="KSO_WM_UNIT_NOCLEAR" val="0"/>
  <p:tag name="KSO_WM_UNIT_VALUE" val="7"/>
  <p:tag name="KSO_WM_UNIT_TEXT_FILL_FORE_SCHEMECOLOR_INDEX" val="14"/>
  <p:tag name="KSO_WM_UNIT_TEXT_FILL_TYPE"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i*1_5_4"/>
  <p:tag name="KSO_WM_TEMPLATE_CATEGORY" val="diagram"/>
  <p:tag name="KSO_WM_TEMPLATE_INDEX" val="20185842"/>
  <p:tag name="KSO_WM_UNIT_LAYERLEVEL" val="1_1_1"/>
  <p:tag name="KSO_WM_TAG_VERSION" val="1.0"/>
  <p:tag name="KSO_WM_BEAUTIFY_FLAG" val="#wm#"/>
  <p:tag name="KSO_WM_UNIT_TYPE" val="o_h_i"/>
  <p:tag name="KSO_WM_UNIT_INDEX" val="1_5_4"/>
  <p:tag name="KSO_WM_UNIT_TEXT_FILL_FORE_SCHEMECOLOR_INDEX" val="14"/>
  <p:tag name="KSO_WM_UNIT_TEXT_FILL_TYPE"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o1-1"/>
  <p:tag name="KSO_WM_UNIT_ID" val="diagram20185842_4*o_h_a*1_5_1"/>
  <p:tag name="KSO_WM_TEMPLATE_CATEGORY" val="diagram"/>
  <p:tag name="KSO_WM_TEMPLATE_INDEX" val="20185842"/>
  <p:tag name="KSO_WM_UNIT_LAYERLEVEL" val="1_1_1"/>
  <p:tag name="KSO_WM_TAG_VERSION" val="1.0"/>
  <p:tag name="KSO_WM_BEAUTIFY_FLAG" val="#wm#"/>
  <p:tag name="KSO_WM_UNIT_TYPE" val="o_h_a"/>
  <p:tag name="KSO_WM_UNIT_INDEX" val="1_5_1"/>
  <p:tag name="KSO_WM_UNIT_ISCONTENTSTITLE" val="0"/>
  <p:tag name="KSO_WM_UNIT_PRESET_TEXT" val="标题"/>
  <p:tag name="KSO_WM_UNIT_NOCLEAR" val="0"/>
  <p:tag name="KSO_WM_UNIT_VALUE" val="3"/>
  <p:tag name="KSO_WM_UNIT_TEXT_FILL_FORE_SCHEMECOLOR_INDEX" val="14"/>
  <p:tag name="KSO_WM_UNIT_TEXT_FILL_TYPE" val="1"/>
</p:tagLst>
</file>

<file path=ppt/tags/tag428.xml><?xml version="1.0" encoding="utf-8"?>
<p:tagLst xmlns:p="http://schemas.openxmlformats.org/presentationml/2006/main">
  <p:tag name="KSO_WM_TEMPLATE_CATEGORY" val="diagram"/>
  <p:tag name="KSO_WM_TEMPLATE_INDEX" val="20185842"/>
  <p:tag name="KSO_WM_TAG_VERSION" val="1.0"/>
  <p:tag name="KSO_WM_UNIT_TYPE" val="o_h_f"/>
  <p:tag name="KSO_WM_UNIT_INDEX" val="1_4_1"/>
  <p:tag name="KSO_WM_UNIT_ID" val="diagram20185842_4*o_h_f*1_4_1"/>
  <p:tag name="KSO_WM_UNIT_LAYERLEVEL" val="1_1_1"/>
  <p:tag name="KSO_WM_UNIT_VALUE" val="39"/>
  <p:tag name="KSO_WM_UNIT_HIGHLIGHT" val="0"/>
  <p:tag name="KSO_WM_UNIT_COMPATIBLE" val="0"/>
  <p:tag name="KSO_WM_BEAUTIFY_FLAG" val="#wm#"/>
  <p:tag name="KSO_WM_DIAGRAM_GROUP_CODE" val="o1-1"/>
  <p:tag name="KSO_WM_UNIT_PRESET_TEXT" val="单击此处添加文本具体内容，简明扼要的阐述您的观点。"/>
  <p:tag name="KSO_WM_UNIT_NOCLEAR" val="0"/>
  <p:tag name="KSO_WM_UNIT_DIAGRAM_ISNUMVISUAL" val="0"/>
  <p:tag name="KSO_WM_UNIT_DIAGRAM_ISREFERUNIT" val="0"/>
  <p:tag name="KSO_WM_UNIT_TEXT_FILL_FORE_SCHEMECOLOR_INDEX" val="13"/>
  <p:tag name="KSO_WM_UNIT_TEXT_FILL_TYPE" val="1"/>
</p:tagLst>
</file>

<file path=ppt/tags/tag429.xml><?xml version="1.0" encoding="utf-8"?>
<p:tagLst xmlns:p="http://schemas.openxmlformats.org/presentationml/2006/main">
  <p:tag name="KSO_WM_TEMPLATE_CATEGORY" val="diagram"/>
  <p:tag name="KSO_WM_TEMPLATE_INDEX" val="20185842"/>
  <p:tag name="KSO_WM_TAG_VERSION" val="1.0"/>
  <p:tag name="KSO_WM_UNIT_TYPE" val="o_i"/>
  <p:tag name="KSO_WM_UNIT_INDEX" val="1_1"/>
  <p:tag name="KSO_WM_UNIT_ID" val="diagram20185842_4*o_i*1_1"/>
  <p:tag name="KSO_WM_UNIT_LAYERLEVEL" val="1_1"/>
  <p:tag name="KSO_WM_BEAUTIFY_FLAG" val="#wm#"/>
  <p:tag name="KSO_WM_DIAGRAM_GROUP_CODE" val="o1-1"/>
  <p:tag name="KSO_WM_UNIT_HIGHLIGHT" val="0"/>
  <p:tag name="KSO_WM_UNIT_COMPATIBLE" val="0"/>
  <p:tag name="KSO_WM_UNIT_DIAGRAM_ISNUMVISUAL" val="0"/>
  <p:tag name="KSO_WM_UNIT_DIAGRAM_ISREFERUNIT" val="0"/>
  <p:tag name="KSO_WM_UNIT_LINE_FORE_SCHEMECOLOR_INDEX" val="14"/>
  <p:tag name="KSO_WM_UNIT_LINE_FILL_TYPE" val="2"/>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TEMPLATE_CATEGORY" val="diagram"/>
  <p:tag name="KSO_WM_TEMPLATE_INDEX" val="20185842"/>
  <p:tag name="KSO_WM_TAG_VERSION" val="1.0"/>
  <p:tag name="KSO_WM_UNIT_TYPE" val="o_i"/>
  <p:tag name="KSO_WM_UNIT_INDEX" val="1_2"/>
  <p:tag name="KSO_WM_UNIT_ID" val="diagram20185842_4*o_i*1_2"/>
  <p:tag name="KSO_WM_UNIT_LAYERLEVEL" val="1_1"/>
  <p:tag name="KSO_WM_BEAUTIFY_FLAG" val="#wm#"/>
  <p:tag name="KSO_WM_DIAGRAM_GROUP_CODE" val="o1-1"/>
  <p:tag name="KSO_WM_UNIT_HIGHLIGHT" val="0"/>
  <p:tag name="KSO_WM_UNIT_COMPATIBLE" val="0"/>
  <p:tag name="KSO_WM_UNIT_DIAGRAM_ISNUMVISUAL" val="0"/>
  <p:tag name="KSO_WM_UNIT_DIAGRAM_ISREFERUNIT" val="0"/>
  <p:tag name="KSO_WM_UNIT_LINE_FORE_SCHEMECOLOR_INDEX" val="14"/>
  <p:tag name="KSO_WM_UNIT_LINE_FILL_TYPE" val="2"/>
</p:tagLst>
</file>

<file path=ppt/tags/tag431.xml><?xml version="1.0" encoding="utf-8"?>
<p:tagLst xmlns:p="http://schemas.openxmlformats.org/presentationml/2006/main">
  <p:tag name="KSO_WM_TEMPLATE_CATEGORY" val="diagram"/>
  <p:tag name="KSO_WM_TEMPLATE_INDEX" val="20185842"/>
  <p:tag name="KSO_WM_TAG_VERSION" val="1.0"/>
  <p:tag name="KSO_WM_UNIT_TYPE" val="o_i"/>
  <p:tag name="KSO_WM_UNIT_INDEX" val="1_3"/>
  <p:tag name="KSO_WM_UNIT_ID" val="diagram20185842_4*o_i*1_3"/>
  <p:tag name="KSO_WM_UNIT_LAYERLEVEL" val="1_1"/>
  <p:tag name="KSO_WM_BEAUTIFY_FLAG" val="#wm#"/>
  <p:tag name="KSO_WM_DIAGRAM_GROUP_CODE" val="o1-1"/>
  <p:tag name="KSO_WM_UNIT_HIGHLIGHT" val="0"/>
  <p:tag name="KSO_WM_UNIT_COMPATIBLE" val="0"/>
  <p:tag name="KSO_WM_UNIT_DIAGRAM_ISNUMVISUAL" val="0"/>
  <p:tag name="KSO_WM_UNIT_DIAGRAM_ISREFERUNIT" val="0"/>
  <p:tag name="KSO_WM_UNIT_LINE_FORE_SCHEMECOLOR_INDEX" val="14"/>
  <p:tag name="KSO_WM_UNIT_LINE_FILL_TYPE" val="2"/>
</p:tagLst>
</file>

<file path=ppt/tags/tag432.xml><?xml version="1.0" encoding="utf-8"?>
<p:tagLst xmlns:p="http://schemas.openxmlformats.org/presentationml/2006/main">
  <p:tag name="KSO_WM_TEMPLATE_CATEGORY" val="diagram"/>
  <p:tag name="KSO_WM_TEMPLATE_INDEX" val="20185842"/>
  <p:tag name="KSO_WM_TAG_VERSION" val="1.0"/>
  <p:tag name="KSO_WM_UNIT_TYPE" val="o_h_i"/>
  <p:tag name="KSO_WM_UNIT_INDEX" val="1_1_1"/>
  <p:tag name="KSO_WM_UNIT_ID" val="diagram20185842_4*o_h_i*1_1_1"/>
  <p:tag name="KSO_WM_UNIT_LAYERLEVEL" val="1_1_1"/>
  <p:tag name="KSO_WM_BEAUTIFY_FLAG" val="#wm#"/>
  <p:tag name="KSO_WM_DIAGRAM_GROUP_CODE" val="o1-1"/>
  <p:tag name="KSO_WM_UNIT_HIGHLIGHT" val="0"/>
  <p:tag name="KSO_WM_UNIT_COMPATIBLE" val="0"/>
  <p:tag name="KSO_WM_UNIT_DIAGRAM_ISNUMVISUAL" val="0"/>
  <p:tag name="KSO_WM_UNIT_DIAGRAM_ISREFERUNIT" val="0"/>
  <p:tag name="KSO_WM_UNIT_TEXT_FILL_FORE_SCHEMECOLOR_INDEX" val="13"/>
  <p:tag name="KSO_WM_UNIT_TEXT_FILL_TYPE" val="1"/>
</p:tagLst>
</file>

<file path=ppt/tags/tag433.xml><?xml version="1.0" encoding="utf-8"?>
<p:tagLst xmlns:p="http://schemas.openxmlformats.org/presentationml/2006/main">
  <p:tag name="KSO_WM_TEMPLATE_CATEGORY" val="diagram"/>
  <p:tag name="KSO_WM_TEMPLATE_INDEX" val="20185842"/>
  <p:tag name="KSO_WM_TAG_VERSION" val="1.0"/>
  <p:tag name="KSO_WM_UNIT_TYPE" val="o_h_f"/>
  <p:tag name="KSO_WM_UNIT_INDEX" val="1_1_1"/>
  <p:tag name="KSO_WM_UNIT_ID" val="diagram20185842_4*o_h_f*1_1_1"/>
  <p:tag name="KSO_WM_UNIT_LAYERLEVEL" val="1_1_1"/>
  <p:tag name="KSO_WM_UNIT_VALUE" val="36"/>
  <p:tag name="KSO_WM_UNIT_HIGHLIGHT" val="0"/>
  <p:tag name="KSO_WM_UNIT_COMPATIBLE" val="0"/>
  <p:tag name="KSO_WM_BEAUTIFY_FLAG" val="#wm#"/>
  <p:tag name="KSO_WM_DIAGRAM_GROUP_CODE" val="o1-1"/>
  <p:tag name="KSO_WM_UNIT_PRESET_TEXT" val="单击此处添加文本具体内容，简明扼要的阐述您的观点。"/>
  <p:tag name="KSO_WM_UNIT_NOCLEAR" val="0"/>
  <p:tag name="KSO_WM_UNIT_DIAGRAM_ISNUMVISUAL" val="0"/>
  <p:tag name="KSO_WM_UNIT_DIAGRAM_ISREFERUNIT" val="0"/>
  <p:tag name="KSO_WM_UNIT_TEXT_FILL_FORE_SCHEMECOLOR_INDEX" val="13"/>
  <p:tag name="KSO_WM_UNIT_TEXT_FILL_TYPE" val="1"/>
</p:tagLst>
</file>

<file path=ppt/tags/tag434.xml><?xml version="1.0" encoding="utf-8"?>
<p:tagLst xmlns:p="http://schemas.openxmlformats.org/presentationml/2006/main">
  <p:tag name="KSO_WM_TEMPLATE_CATEGORY" val="diagram"/>
  <p:tag name="KSO_WM_TEMPLATE_INDEX" val="20185842"/>
  <p:tag name="KSO_WM_TAG_VERSION" val="1.0"/>
  <p:tag name="KSO_WM_UNIT_TYPE" val="o_h_i"/>
  <p:tag name="KSO_WM_UNIT_INDEX" val="1_1_2"/>
  <p:tag name="KSO_WM_UNIT_ID" val="diagram20185842_4*o_h_i*1_1_2"/>
  <p:tag name="KSO_WM_UNIT_LAYERLEVEL" val="1_1_1"/>
  <p:tag name="KSO_WM_BEAUTIFY_FLAG" val="#wm#"/>
  <p:tag name="KSO_WM_DIAGRAM_GROUP_CODE" val="o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Lst>
</file>

<file path=ppt/tags/tag435.xml><?xml version="1.0" encoding="utf-8"?>
<p:tagLst xmlns:p="http://schemas.openxmlformats.org/presentationml/2006/main">
  <p:tag name="KSO_WM_TEMPLATE_CATEGORY" val="diagram"/>
  <p:tag name="KSO_WM_TEMPLATE_INDEX" val="20185842"/>
  <p:tag name="KSO_WM_TAG_VERSION" val="1.0"/>
  <p:tag name="KSO_WM_UNIT_TYPE" val="o_h_i"/>
  <p:tag name="KSO_WM_UNIT_INDEX" val="1_2_1"/>
  <p:tag name="KSO_WM_UNIT_ID" val="diagram20185842_4*o_h_i*1_2_1"/>
  <p:tag name="KSO_WM_UNIT_LAYERLEVEL" val="1_1_1"/>
  <p:tag name="KSO_WM_BEAUTIFY_FLAG" val="#wm#"/>
  <p:tag name="KSO_WM_DIAGRAM_GROUP_CODE" val="o1-1"/>
  <p:tag name="KSO_WM_UNIT_HIGHLIGHT" val="0"/>
  <p:tag name="KSO_WM_UNIT_COMPATIBLE" val="0"/>
  <p:tag name="KSO_WM_UNIT_DIAGRAM_ISNUMVISUAL" val="0"/>
  <p:tag name="KSO_WM_UNIT_DIAGRAM_ISREFERUNIT" val="0"/>
  <p:tag name="KSO_WM_UNIT_TEXT_FILL_FORE_SCHEMECOLOR_INDEX" val="13"/>
  <p:tag name="KSO_WM_UNIT_TEXT_FILL_TYPE" val="1"/>
</p:tagLst>
</file>

<file path=ppt/tags/tag436.xml><?xml version="1.0" encoding="utf-8"?>
<p:tagLst xmlns:p="http://schemas.openxmlformats.org/presentationml/2006/main">
  <p:tag name="KSO_WM_TEMPLATE_CATEGORY" val="diagram"/>
  <p:tag name="KSO_WM_TEMPLATE_INDEX" val="20185842"/>
  <p:tag name="KSO_WM_TAG_VERSION" val="1.0"/>
  <p:tag name="KSO_WM_UNIT_TYPE" val="o_h_f"/>
  <p:tag name="KSO_WM_UNIT_INDEX" val="1_2_1"/>
  <p:tag name="KSO_WM_UNIT_ID" val="diagram20185842_4*o_h_f*1_2_1"/>
  <p:tag name="KSO_WM_UNIT_LAYERLEVEL" val="1_1_1"/>
  <p:tag name="KSO_WM_UNIT_VALUE" val="39"/>
  <p:tag name="KSO_WM_UNIT_HIGHLIGHT" val="0"/>
  <p:tag name="KSO_WM_UNIT_COMPATIBLE" val="0"/>
  <p:tag name="KSO_WM_BEAUTIFY_FLAG" val="#wm#"/>
  <p:tag name="KSO_WM_DIAGRAM_GROUP_CODE" val="o1-1"/>
  <p:tag name="KSO_WM_UNIT_PRESET_TEXT" val="单击此处添加文本具体内容，简明扼要的阐述您的观点。"/>
  <p:tag name="KSO_WM_UNIT_NOCLEAR" val="0"/>
  <p:tag name="KSO_WM_UNIT_DIAGRAM_ISNUMVISUAL" val="0"/>
  <p:tag name="KSO_WM_UNIT_DIAGRAM_ISREFERUNIT" val="0"/>
  <p:tag name="KSO_WM_UNIT_TEXT_FILL_FORE_SCHEMECOLOR_INDEX" val="13"/>
  <p:tag name="KSO_WM_UNIT_TEXT_FILL_TYPE" val="1"/>
</p:tagLst>
</file>

<file path=ppt/tags/tag437.xml><?xml version="1.0" encoding="utf-8"?>
<p:tagLst xmlns:p="http://schemas.openxmlformats.org/presentationml/2006/main">
  <p:tag name="KSO_WM_TEMPLATE_CATEGORY" val="diagram"/>
  <p:tag name="KSO_WM_TEMPLATE_INDEX" val="20185842"/>
  <p:tag name="KSO_WM_TAG_VERSION" val="1.0"/>
  <p:tag name="KSO_WM_UNIT_TYPE" val="o_h_i"/>
  <p:tag name="KSO_WM_UNIT_INDEX" val="1_2_2"/>
  <p:tag name="KSO_WM_UNIT_ID" val="diagram20185842_4*o_h_i*1_2_2"/>
  <p:tag name="KSO_WM_UNIT_LAYERLEVEL" val="1_1_1"/>
  <p:tag name="KSO_WM_BEAUTIFY_FLAG" val="#wm#"/>
  <p:tag name="KSO_WM_DIAGRAM_GROUP_CODE" val="o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Lst>
</file>

<file path=ppt/tags/tag438.xml><?xml version="1.0" encoding="utf-8"?>
<p:tagLst xmlns:p="http://schemas.openxmlformats.org/presentationml/2006/main">
  <p:tag name="KSO_WM_TEMPLATE_CATEGORY" val="diagram"/>
  <p:tag name="KSO_WM_TEMPLATE_INDEX" val="20185842"/>
  <p:tag name="KSO_WM_TAG_VERSION" val="1.0"/>
  <p:tag name="KSO_WM_UNIT_TYPE" val="o_h_i"/>
  <p:tag name="KSO_WM_UNIT_INDEX" val="1_3_1"/>
  <p:tag name="KSO_WM_UNIT_ID" val="diagram20185842_4*o_h_i*1_3_1"/>
  <p:tag name="KSO_WM_UNIT_LAYERLEVEL" val="1_1_1"/>
  <p:tag name="KSO_WM_BEAUTIFY_FLAG" val="#wm#"/>
  <p:tag name="KSO_WM_DIAGRAM_GROUP_CODE" val="o1-1"/>
  <p:tag name="KSO_WM_UNIT_HIGHLIGHT" val="0"/>
  <p:tag name="KSO_WM_UNIT_COMPATIBLE" val="0"/>
  <p:tag name="KSO_WM_UNIT_DIAGRAM_ISNUMVISUAL" val="0"/>
  <p:tag name="KSO_WM_UNIT_DIAGRAM_ISREFERUNIT" val="0"/>
  <p:tag name="KSO_WM_UNIT_TEXT_FILL_FORE_SCHEMECOLOR_INDEX" val="13"/>
  <p:tag name="KSO_WM_UNIT_TEXT_FILL_TYPE" val="1"/>
</p:tagLst>
</file>

<file path=ppt/tags/tag439.xml><?xml version="1.0" encoding="utf-8"?>
<p:tagLst xmlns:p="http://schemas.openxmlformats.org/presentationml/2006/main">
  <p:tag name="KSO_WM_TEMPLATE_CATEGORY" val="diagram"/>
  <p:tag name="KSO_WM_TEMPLATE_INDEX" val="20185842"/>
  <p:tag name="KSO_WM_TAG_VERSION" val="1.0"/>
  <p:tag name="KSO_WM_UNIT_TYPE" val="o_h_f"/>
  <p:tag name="KSO_WM_UNIT_INDEX" val="1_3_1"/>
  <p:tag name="KSO_WM_UNIT_ID" val="diagram20185842_4*o_h_f*1_3_1"/>
  <p:tag name="KSO_WM_UNIT_LAYERLEVEL" val="1_1_1"/>
  <p:tag name="KSO_WM_UNIT_VALUE" val="39"/>
  <p:tag name="KSO_WM_UNIT_HIGHLIGHT" val="0"/>
  <p:tag name="KSO_WM_UNIT_COMPATIBLE" val="0"/>
  <p:tag name="KSO_WM_BEAUTIFY_FLAG" val="#wm#"/>
  <p:tag name="KSO_WM_DIAGRAM_GROUP_CODE" val="o1-1"/>
  <p:tag name="KSO_WM_UNIT_PRESET_TEXT" val="单击此处添加文本具体内容，简明扼要的阐述您的观点。"/>
  <p:tag name="KSO_WM_UNIT_NOCLEAR" val="0"/>
  <p:tag name="KSO_WM_UNIT_DIAGRAM_ISNUMVISUAL" val="0"/>
  <p:tag name="KSO_WM_UNIT_DIAGRAM_ISREFERUNIT" val="0"/>
  <p:tag name="KSO_WM_UNIT_TEXT_FILL_FORE_SCHEMECOLOR_INDEX" val="13"/>
  <p:tag name="KSO_WM_UNIT_TEXT_FILL_TYPE" val="1"/>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TEMPLATE_CATEGORY" val="diagram"/>
  <p:tag name="KSO_WM_TEMPLATE_INDEX" val="20185842"/>
  <p:tag name="KSO_WM_TAG_VERSION" val="1.0"/>
  <p:tag name="KSO_WM_UNIT_TYPE" val="o_h_i"/>
  <p:tag name="KSO_WM_UNIT_INDEX" val="1_3_2"/>
  <p:tag name="KSO_WM_UNIT_ID" val="diagram20185842_4*o_h_i*1_3_2"/>
  <p:tag name="KSO_WM_UNIT_LAYERLEVEL" val="1_1_1"/>
  <p:tag name="KSO_WM_BEAUTIFY_FLAG" val="#wm#"/>
  <p:tag name="KSO_WM_DIAGRAM_GROUP_CODE" val="o1-1"/>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Lst>
</file>

<file path=ppt/tags/tag441.xml><?xml version="1.0" encoding="utf-8"?>
<p:tagLst xmlns:p="http://schemas.openxmlformats.org/presentationml/2006/main">
  <p:tag name="KSO_WM_TEMPLATE_CATEGORY" val="diagram"/>
  <p:tag name="KSO_WM_TEMPLATE_INDEX" val="20185842"/>
  <p:tag name="KSO_WM_TAG_VERSION" val="1.0"/>
  <p:tag name="KSO_WM_UNIT_TYPE" val="o_h_i"/>
  <p:tag name="KSO_WM_UNIT_INDEX" val="1_4_2"/>
  <p:tag name="KSO_WM_UNIT_ID" val="diagram20185842_4*o_h_i*1_4_2"/>
  <p:tag name="KSO_WM_UNIT_LAYERLEVEL" val="1_1_1"/>
  <p:tag name="KSO_WM_BEAUTIFY_FLAG" val="#wm#"/>
  <p:tag name="KSO_WM_DIAGRAM_GROUP_CODE" val="o1-1"/>
  <p:tag name="KSO_WM_UNIT_HIGHLIGHT" val="0"/>
  <p:tag name="KSO_WM_UNIT_COMPATIBLE" val="0"/>
  <p:tag name="KSO_WM_UNIT_DIAGRAM_ISNUMVISUAL" val="0"/>
  <p:tag name="KSO_WM_UNIT_DIAGRAM_ISREFERUNIT" val="0"/>
  <p:tag name="KSO_WM_UNIT_TEXT_FILL_FORE_SCHEMECOLOR_INDEX" val="13"/>
  <p:tag name="KSO_WM_UNIT_TEXT_FILL_TYPE" val="1"/>
</p:tagLst>
</file>

<file path=ppt/tags/tag442.xml><?xml version="1.0" encoding="utf-8"?>
<p:tagLst xmlns:p="http://schemas.openxmlformats.org/presentationml/2006/main">
  <p:tag name="KSO_WM_TEMPLATE_CATEGORY" val="diagram"/>
  <p:tag name="KSO_WM_TEMPLATE_INDEX" val="20185842"/>
  <p:tag name="KSO_WM_TAG_VERSION" val="1.0"/>
  <p:tag name="KSO_WM_UNIT_TYPE" val="o_h_i"/>
  <p:tag name="KSO_WM_UNIT_INDEX" val="1_4_1"/>
  <p:tag name="KSO_WM_UNIT_ID" val="diagram20185842_4*o_h_i*1_4_1"/>
  <p:tag name="KSO_WM_UNIT_LAYERLEVEL" val="1_1_1"/>
  <p:tag name="KSO_WM_BEAUTIFY_FLAG" val="#wm#"/>
  <p:tag name="KSO_WM_DIAGRAM_GROUP_CODE" val="o1-1"/>
  <p:tag name="KSO_WM_UNIT_HIGHLIGHT" val="0"/>
  <p:tag name="KSO_WM_UNIT_COMPATIBLE" val="0"/>
  <p:tag name="KSO_WM_UNIT_DIAGRAM_ISNUMVISUAL" val="0"/>
  <p:tag name="KSO_WM_UNIT_DIAGRAM_ISREFERUNIT" val="0"/>
  <p:tag name="KSO_WM_UNIT_FILL_FORE_SCHEMECOLOR_INDEX" val="8"/>
  <p:tag name="KSO_WM_UNIT_FILL_TYPE" val="1"/>
  <p:tag name="KSO_WM_UNIT_TEXT_FILL_FORE_SCHEMECOLOR_INDEX" val="13"/>
  <p:tag name="KSO_WM_UNIT_TEXT_FILL_TYPE" val="1"/>
</p:tagLst>
</file>

<file path=ppt/tags/tag443.xml><?xml version="1.0" encoding="utf-8"?>
<p:tagLst xmlns:p="http://schemas.openxmlformats.org/presentationml/2006/main">
  <p:tag name="KSO_WM_TEMPLATE_CATEGORY" val="diagram"/>
  <p:tag name="KSO_WM_TEMPLATE_INDEX" val="20185842"/>
  <p:tag name="KSO_WM_TAG_VERSION" val="1.0"/>
  <p:tag name="KSO_WM_UNIT_TYPE" val="o_h_i"/>
  <p:tag name="KSO_WM_UNIT_INDEX" val="1_5_2"/>
  <p:tag name="KSO_WM_UNIT_ID" val="diagram20185842_4*o_h_i*1_5_2"/>
  <p:tag name="KSO_WM_UNIT_LAYERLEVEL" val="1_1_1"/>
  <p:tag name="KSO_WM_BEAUTIFY_FLAG" val="#wm#"/>
  <p:tag name="KSO_WM_DIAGRAM_GROUP_CODE" val="o1-1"/>
  <p:tag name="KSO_WM_UNIT_HIGHLIGHT" val="0"/>
  <p:tag name="KSO_WM_UNIT_COMPATIBLE" val="0"/>
  <p:tag name="KSO_WM_UNIT_DIAGRAM_ISNUMVISUAL" val="0"/>
  <p:tag name="KSO_WM_UNIT_DIAGRAM_ISREFERUNIT" val="0"/>
  <p:tag name="KSO_WM_UNIT_TEXT_FILL_FORE_SCHEMECOLOR_INDEX" val="13"/>
  <p:tag name="KSO_WM_UNIT_TEXT_FILL_TYPE" val="1"/>
</p:tagLst>
</file>

<file path=ppt/tags/tag444.xml><?xml version="1.0" encoding="utf-8"?>
<p:tagLst xmlns:p="http://schemas.openxmlformats.org/presentationml/2006/main">
  <p:tag name="KSO_WM_TEMPLATE_CATEGORY" val="diagram"/>
  <p:tag name="KSO_WM_TEMPLATE_INDEX" val="20185842"/>
  <p:tag name="KSO_WM_TAG_VERSION" val="1.0"/>
  <p:tag name="KSO_WM_UNIT_TYPE" val="o_h_f"/>
  <p:tag name="KSO_WM_UNIT_INDEX" val="1_5_1"/>
  <p:tag name="KSO_WM_UNIT_ID" val="diagram20185842_4*o_h_f*1_5_1"/>
  <p:tag name="KSO_WM_UNIT_LAYERLEVEL" val="1_1_1"/>
  <p:tag name="KSO_WM_UNIT_VALUE" val="39"/>
  <p:tag name="KSO_WM_UNIT_HIGHLIGHT" val="0"/>
  <p:tag name="KSO_WM_UNIT_COMPATIBLE" val="0"/>
  <p:tag name="KSO_WM_BEAUTIFY_FLAG" val="#wm#"/>
  <p:tag name="KSO_WM_DIAGRAM_GROUP_CODE" val="o1-1"/>
  <p:tag name="KSO_WM_UNIT_PRESET_TEXT" val="单击此处添加文本具体内容，简明扼要的阐述您的观点。"/>
  <p:tag name="KSO_WM_UNIT_NOCLEAR" val="0"/>
  <p:tag name="KSO_WM_UNIT_DIAGRAM_ISNUMVISUAL" val="0"/>
  <p:tag name="KSO_WM_UNIT_DIAGRAM_ISREFERUNIT" val="0"/>
  <p:tag name="KSO_WM_UNIT_TEXT_FILL_FORE_SCHEMECOLOR_INDEX" val="13"/>
  <p:tag name="KSO_WM_UNIT_TEXT_FILL_TYPE" val="1"/>
</p:tagLst>
</file>

<file path=ppt/tags/tag445.xml><?xml version="1.0" encoding="utf-8"?>
<p:tagLst xmlns:p="http://schemas.openxmlformats.org/presentationml/2006/main">
  <p:tag name="KSO_WM_TEMPLATE_CATEGORY" val="diagram"/>
  <p:tag name="KSO_WM_TEMPLATE_INDEX" val="20185842"/>
  <p:tag name="KSO_WM_TAG_VERSION" val="1.0"/>
  <p:tag name="KSO_WM_UNIT_TYPE" val="o_h_i"/>
  <p:tag name="KSO_WM_UNIT_INDEX" val="1_5_1"/>
  <p:tag name="KSO_WM_UNIT_ID" val="diagram20185842_4*o_h_i*1_5_1"/>
  <p:tag name="KSO_WM_UNIT_LAYERLEVEL" val="1_1_1"/>
  <p:tag name="KSO_WM_BEAUTIFY_FLAG" val="#wm#"/>
  <p:tag name="KSO_WM_DIAGRAM_GROUP_CODE" val="o1-1"/>
  <p:tag name="KSO_WM_UNIT_HIGHLIGHT" val="0"/>
  <p:tag name="KSO_WM_UNIT_COMPATIBLE" val="0"/>
  <p:tag name="KSO_WM_UNIT_DIAGRAM_ISNUMVISUAL" val="0"/>
  <p:tag name="KSO_WM_UNIT_DIAGRAM_ISREFERUNIT" val="0"/>
  <p:tag name="KSO_WM_UNIT_FILL_FORE_SCHEMECOLOR_INDEX" val="9"/>
  <p:tag name="KSO_WM_UNIT_FILL_TYPE" val="1"/>
  <p:tag name="KSO_WM_UNIT_TEXT_FILL_FORE_SCHEMECOLOR_INDEX" val="13"/>
  <p:tag name="KSO_WM_UNIT_TEXT_FILL_TYPE" val="1"/>
</p:tagLst>
</file>

<file path=ppt/tags/tag446.xml><?xml version="1.0" encoding="utf-8"?>
<p:tagLst xmlns:p="http://schemas.openxmlformats.org/presentationml/2006/main">
  <p:tag name="KSO_WM_TEMPLATE_CATEGORY" val="diagram"/>
  <p:tag name="KSO_WM_TEMPLATE_INDEX" val="20185842"/>
  <p:tag name="KSO_WM_TAG_VERSION" val="1.0"/>
  <p:tag name="KSO_WM_UNIT_TYPE" val="o_i"/>
  <p:tag name="KSO_WM_UNIT_INDEX" val="1_4"/>
  <p:tag name="KSO_WM_UNIT_ID" val="diagram20185842_4*o_i*1_4"/>
  <p:tag name="KSO_WM_UNIT_LAYERLEVEL" val="1_1"/>
  <p:tag name="KSO_WM_BEAUTIFY_FLAG" val="#wm#"/>
  <p:tag name="KSO_WM_DIAGRAM_GROUP_CODE" val="o1-1"/>
  <p:tag name="KSO_WM_UNIT_HIGHLIGHT" val="0"/>
  <p:tag name="KSO_WM_UNIT_COMPATIBLE" val="0"/>
  <p:tag name="KSO_WM_UNIT_DIAGRAM_ISNUMVISUAL" val="0"/>
  <p:tag name="KSO_WM_UNIT_DIAGRAM_ISREFERUNIT" val="0"/>
  <p:tag name="KSO_WM_UNIT_LINE_FORE_SCHEMECOLOR_INDEX" val="14"/>
  <p:tag name="KSO_WM_UNIT_LINE_FILL_TYPE" val="2"/>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TEMPLATE_CATEGORY" val="diagram"/>
  <p:tag name="KSO_WM_TEMPLATE_INDEX" val="160802"/>
  <p:tag name="KSO_WM_TAG_VERSION" val="1.0"/>
  <p:tag name="KSO_WM_UNIT_TYPE" val="r_i"/>
  <p:tag name="KSO_WM_UNIT_INDEX" val="1_1"/>
  <p:tag name="KSO_WM_UNIT_ID" val="diagram160802_3*r_i*1_1"/>
  <p:tag name="KSO_WM_UNIT_LAYERLEVEL" val="1_1"/>
  <p:tag name="KSO_WM_BEAUTIFY_FLAG" val="#wm#"/>
  <p:tag name="KSO_WM_DIAGRAM_GROUP_CODE" val="r1-1"/>
  <p:tag name="KSO_WM_UNIT_FILL_FORE_SCHEMECOLOR_INDEX" val="14"/>
  <p:tag name="KSO_WM_UNIT_FILL_TYPE" val="1"/>
  <p:tag name="KSO_WM_UNIT_TEXT_FILL_FORE_SCHEMECOLOR_INDEX" val="14"/>
  <p:tag name="KSO_WM_UNIT_TEXT_FILL_TYPE" val="1"/>
</p:tagLst>
</file>

<file path=ppt/tags/tag467.xml><?xml version="1.0" encoding="utf-8"?>
<p:tagLst xmlns:p="http://schemas.openxmlformats.org/presentationml/2006/main">
  <p:tag name="KSO_WM_TAG_VERSION" val="1.0"/>
  <p:tag name="KSO_WM_BEAUTIFY_FLAG" val="#wm#"/>
  <p:tag name="KSO_WM_UNIT_TYPE" val="i"/>
  <p:tag name="KSO_WM_UNIT_ID" val="diagram160802_3*i*1"/>
  <p:tag name="KSO_WM_TEMPLATE_CATEGORY" val="diagram"/>
  <p:tag name="KSO_WM_TEMPLATE_INDEX" val="160802"/>
  <p:tag name="KSO_WM_UNIT_INDEX" val="1"/>
</p:tagLst>
</file>

<file path=ppt/tags/tag468.xml><?xml version="1.0" encoding="utf-8"?>
<p:tagLst xmlns:p="http://schemas.openxmlformats.org/presentationml/2006/main">
  <p:tag name="KSO_WM_TEMPLATE_CATEGORY" val="diagram"/>
  <p:tag name="KSO_WM_TEMPLATE_INDEX" val="160802"/>
  <p:tag name="KSO_WM_TAG_VERSION" val="1.0"/>
  <p:tag name="KSO_WM_UNIT_TYPE" val="r_i"/>
  <p:tag name="KSO_WM_UNIT_INDEX" val="1_2"/>
  <p:tag name="KSO_WM_UNIT_ID" val="diagram160802_3*r_i*1_2"/>
  <p:tag name="KSO_WM_UNIT_LAYERLEVEL" val="1_1"/>
  <p:tag name="KSO_WM_BEAUTIFY_FLAG" val="#wm#"/>
  <p:tag name="KSO_WM_DIAGRAM_GROUP_CODE" val="r1-1"/>
  <p:tag name="KSO_WM_UNIT_FILL_FORE_SCHEMECOLOR_INDEX" val="9"/>
  <p:tag name="KSO_WM_UNIT_FILL_TYPE" val="1"/>
  <p:tag name="KSO_WM_UNIT_TEXT_FILL_FORE_SCHEMECOLOR_INDEX" val="2"/>
  <p:tag name="KSO_WM_UNIT_TEXT_FILL_TYPE" val="1"/>
</p:tagLst>
</file>

<file path=ppt/tags/tag469.xml><?xml version="1.0" encoding="utf-8"?>
<p:tagLst xmlns:p="http://schemas.openxmlformats.org/presentationml/2006/main">
  <p:tag name="KSO_WM_TEMPLATE_CATEGORY" val="diagram"/>
  <p:tag name="KSO_WM_TEMPLATE_INDEX" val="160802"/>
  <p:tag name="KSO_WM_TAG_VERSION" val="1.0"/>
  <p:tag name="KSO_WM_UNIT_TYPE" val="r_v"/>
  <p:tag name="KSO_WM_UNIT_INDEX" val="1_1"/>
  <p:tag name="KSO_WM_UNIT_ID" val="diagram160802_3*r_v*1_1"/>
  <p:tag name="KSO_WM_UNIT_LAYERLEVEL" val="1_1"/>
  <p:tag name="KSO_WM_UNIT_DIAGRAM_CONTRAST_TITLE_CNT" val="2"/>
  <p:tag name="KSO_WM_UNIT_DIAGRAM_DIMENSION_TITLE_CNT" val="2"/>
  <p:tag name="KSO_WM_UNIT_VALUE" val="10"/>
  <p:tag name="KSO_WM_UNIT_HIGHLIGHT" val="0"/>
  <p:tag name="KSO_WM_UNIT_COMPATIBLE" val="0"/>
  <p:tag name="KSO_WM_UNIT_CLEAR" val="0"/>
  <p:tag name="KSO_WM_BEAUTIFY_FLAG" val="#wm#"/>
  <p:tag name="KSO_WM_DIAGRAM_GROUP_CODE" val="r1-1"/>
  <p:tag name="KSO_WM_UNIT_PRESET_TEXT" val="请在此输入您的文本"/>
  <p:tag name="KSO_WM_UNIT_TEXT_FILL_FORE_SCHEMECOLOR_INDEX" val="13"/>
  <p:tag name="KSO_WM_UNIT_TEXT_FILL_TYPE" val="1"/>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TEMPLATE_CATEGORY" val="diagram"/>
  <p:tag name="KSO_WM_TEMPLATE_INDEX" val="160802"/>
  <p:tag name="KSO_WM_TAG_VERSION" val="1.0"/>
  <p:tag name="KSO_WM_UNIT_TYPE" val="a"/>
  <p:tag name="KSO_WM_UNIT_INDEX" val="1"/>
  <p:tag name="KSO_WM_UNIT_ID" val="diagram160802_3*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在此输入您的标题"/>
</p:tagLst>
</file>

<file path=ppt/tags/tag471.xml><?xml version="1.0" encoding="utf-8"?>
<p:tagLst xmlns:p="http://schemas.openxmlformats.org/presentationml/2006/main">
  <p:tag name="KSO_WM_TAG_VERSION" val="1.0"/>
  <p:tag name="KSO_WM_BEAUTIFY_FLAG" val="#wm#"/>
  <p:tag name="KSO_WM_UNIT_TYPE" val="i"/>
  <p:tag name="KSO_WM_UNIT_ID" val="diagram160802_3*i*7"/>
  <p:tag name="KSO_WM_TEMPLATE_CATEGORY" val="diagram"/>
  <p:tag name="KSO_WM_TEMPLATE_INDEX" val="160802"/>
  <p:tag name="KSO_WM_UNIT_INDEX" val="7"/>
</p:tagLst>
</file>

<file path=ppt/tags/tag472.xml><?xml version="1.0" encoding="utf-8"?>
<p:tagLst xmlns:p="http://schemas.openxmlformats.org/presentationml/2006/main">
  <p:tag name="KSO_WM_TEMPLATE_CATEGORY" val="diagram"/>
  <p:tag name="KSO_WM_TEMPLATE_INDEX" val="160802"/>
  <p:tag name="KSO_WM_TAG_VERSION" val="1.0"/>
  <p:tag name="KSO_WM_UNIT_TYPE" val="r_i"/>
  <p:tag name="KSO_WM_UNIT_INDEX" val="1_3"/>
  <p:tag name="KSO_WM_UNIT_ID" val="diagram160802_3*r_i*1_3"/>
  <p:tag name="KSO_WM_UNIT_LAYERLEVEL" val="1_1"/>
  <p:tag name="KSO_WM_BEAUTIFY_FLAG" val="#wm#"/>
  <p:tag name="KSO_WM_DIAGRAM_GROUP_CODE" val="r1-1"/>
  <p:tag name="KSO_WM_UNIT_FILL_FORE_SCHEMECOLOR_INDEX" val="9"/>
  <p:tag name="KSO_WM_UNIT_FILL_TYPE" val="1"/>
  <p:tag name="KSO_WM_UNIT_TEXT_FILL_FORE_SCHEMECOLOR_INDEX" val="2"/>
  <p:tag name="KSO_WM_UNIT_TEXT_FILL_TYPE" val="1"/>
</p:tagLst>
</file>

<file path=ppt/tags/tag473.xml><?xml version="1.0" encoding="utf-8"?>
<p:tagLst xmlns:p="http://schemas.openxmlformats.org/presentationml/2006/main">
  <p:tag name="KSO_WM_TEMPLATE_CATEGORY" val="diagram"/>
  <p:tag name="KSO_WM_TEMPLATE_INDEX" val="160802"/>
  <p:tag name="KSO_WM_TAG_VERSION" val="1.0"/>
  <p:tag name="KSO_WM_UNIT_TYPE" val="r_v"/>
  <p:tag name="KSO_WM_UNIT_INDEX" val="1_3"/>
  <p:tag name="KSO_WM_UNIT_ID" val="diagram160802_3*r_v*1_3"/>
  <p:tag name="KSO_WM_UNIT_LAYERLEVEL" val="1_1"/>
  <p:tag name="KSO_WM_UNIT_DIAGRAM_CONTRAST_TITLE_CNT" val="2"/>
  <p:tag name="KSO_WM_UNIT_DIAGRAM_DIMENSION_TITLE_CNT" val="2"/>
  <p:tag name="KSO_WM_UNIT_VALUE" val="10"/>
  <p:tag name="KSO_WM_UNIT_HIGHLIGHT" val="0"/>
  <p:tag name="KSO_WM_UNIT_COMPATIBLE" val="0"/>
  <p:tag name="KSO_WM_UNIT_CLEAR" val="0"/>
  <p:tag name="KSO_WM_BEAUTIFY_FLAG" val="#wm#"/>
  <p:tag name="KSO_WM_DIAGRAM_GROUP_CODE" val="r1-1"/>
  <p:tag name="KSO_WM_UNIT_PRESET_TEXT" val="请在此输入您的文本"/>
  <p:tag name="KSO_WM_UNIT_TEXT_FILL_FORE_SCHEMECOLOR_INDEX" val="13"/>
  <p:tag name="KSO_WM_UNIT_TEXT_FILL_TYPE" val="1"/>
</p:tagLst>
</file>

<file path=ppt/tags/tag474.xml><?xml version="1.0" encoding="utf-8"?>
<p:tagLst xmlns:p="http://schemas.openxmlformats.org/presentationml/2006/main">
  <p:tag name="KSO_WM_TAG_VERSION" val="1.0"/>
  <p:tag name="KSO_WM_BEAUTIFY_FLAG" val="#wm#"/>
  <p:tag name="KSO_WM_UNIT_TYPE" val="i"/>
  <p:tag name="KSO_WM_UNIT_ID" val="diagram160802_3*i*12"/>
  <p:tag name="KSO_WM_TEMPLATE_CATEGORY" val="diagram"/>
  <p:tag name="KSO_WM_TEMPLATE_INDEX" val="160802"/>
  <p:tag name="KSO_WM_UNIT_INDEX" val="12"/>
</p:tagLst>
</file>

<file path=ppt/tags/tag475.xml><?xml version="1.0" encoding="utf-8"?>
<p:tagLst xmlns:p="http://schemas.openxmlformats.org/presentationml/2006/main">
  <p:tag name="KSO_WM_TEMPLATE_CATEGORY" val="diagram"/>
  <p:tag name="KSO_WM_TEMPLATE_INDEX" val="160802"/>
  <p:tag name="KSO_WM_TAG_VERSION" val="1.0"/>
  <p:tag name="KSO_WM_UNIT_TYPE" val="r_i"/>
  <p:tag name="KSO_WM_UNIT_INDEX" val="1_4"/>
  <p:tag name="KSO_WM_UNIT_ID" val="diagram160802_3*r_i*1_4"/>
  <p:tag name="KSO_WM_UNIT_LAYERLEVEL" val="1_1"/>
  <p:tag name="KSO_WM_BEAUTIFY_FLAG" val="#wm#"/>
  <p:tag name="KSO_WM_DIAGRAM_GROUP_CODE" val="r1-1"/>
  <p:tag name="KSO_WM_UNIT_FILL_FORE_SCHEMECOLOR_INDEX" val="9"/>
  <p:tag name="KSO_WM_UNIT_FILL_TYPE" val="1"/>
  <p:tag name="KSO_WM_UNIT_TEXT_FILL_FORE_SCHEMECOLOR_INDEX" val="2"/>
  <p:tag name="KSO_WM_UNIT_TEXT_FILL_TYPE" val="1"/>
</p:tagLst>
</file>

<file path=ppt/tags/tag476.xml><?xml version="1.0" encoding="utf-8"?>
<p:tagLst xmlns:p="http://schemas.openxmlformats.org/presentationml/2006/main">
  <p:tag name="KSO_WM_TEMPLATE_CATEGORY" val="diagram"/>
  <p:tag name="KSO_WM_TEMPLATE_INDEX" val="160802"/>
  <p:tag name="KSO_WM_TAG_VERSION" val="1.0"/>
  <p:tag name="KSO_WM_UNIT_TYPE" val="r_v"/>
  <p:tag name="KSO_WM_UNIT_INDEX" val="1_2"/>
  <p:tag name="KSO_WM_UNIT_ID" val="diagram160802_3*r_v*1_2"/>
  <p:tag name="KSO_WM_UNIT_LAYERLEVEL" val="1_1"/>
  <p:tag name="KSO_WM_UNIT_DIAGRAM_CONTRAST_TITLE_CNT" val="2"/>
  <p:tag name="KSO_WM_UNIT_DIAGRAM_DIMENSION_TITLE_CNT" val="2"/>
  <p:tag name="KSO_WM_UNIT_VALUE" val="10"/>
  <p:tag name="KSO_WM_UNIT_HIGHLIGHT" val="0"/>
  <p:tag name="KSO_WM_UNIT_COMPATIBLE" val="0"/>
  <p:tag name="KSO_WM_UNIT_CLEAR" val="0"/>
  <p:tag name="KSO_WM_BEAUTIFY_FLAG" val="#wm#"/>
  <p:tag name="KSO_WM_DIAGRAM_GROUP_CODE" val="r1-1"/>
  <p:tag name="KSO_WM_UNIT_PRESET_TEXT" val="请在此输入您的文本"/>
  <p:tag name="KSO_WM_UNIT_TEXT_FILL_FORE_SCHEMECOLOR_INDEX" val="13"/>
  <p:tag name="KSO_WM_UNIT_TEXT_FILL_TYPE" val="1"/>
</p:tagLst>
</file>

<file path=ppt/tags/tag477.xml><?xml version="1.0" encoding="utf-8"?>
<p:tagLst xmlns:p="http://schemas.openxmlformats.org/presentationml/2006/main">
  <p:tag name="KSO_WM_TAG_VERSION" val="1.0"/>
  <p:tag name="KSO_WM_BEAUTIFY_FLAG" val="#wm#"/>
  <p:tag name="KSO_WM_UNIT_TYPE" val="i"/>
  <p:tag name="KSO_WM_UNIT_ID" val="diagram160802_3*i*17"/>
  <p:tag name="KSO_WM_TEMPLATE_CATEGORY" val="diagram"/>
  <p:tag name="KSO_WM_TEMPLATE_INDEX" val="160802"/>
  <p:tag name="KSO_WM_UNIT_INDEX" val="17"/>
</p:tagLst>
</file>

<file path=ppt/tags/tag478.xml><?xml version="1.0" encoding="utf-8"?>
<p:tagLst xmlns:p="http://schemas.openxmlformats.org/presentationml/2006/main">
  <p:tag name="KSO_WM_TEMPLATE_CATEGORY" val="diagram"/>
  <p:tag name="KSO_WM_TEMPLATE_INDEX" val="160802"/>
  <p:tag name="KSO_WM_TAG_VERSION" val="1.0"/>
  <p:tag name="KSO_WM_UNIT_TYPE" val="r_i"/>
  <p:tag name="KSO_WM_UNIT_INDEX" val="1_5"/>
  <p:tag name="KSO_WM_UNIT_ID" val="diagram160802_3*r_i*1_5"/>
  <p:tag name="KSO_WM_UNIT_LAYERLEVEL" val="1_1"/>
  <p:tag name="KSO_WM_BEAUTIFY_FLAG" val="#wm#"/>
  <p:tag name="KSO_WM_DIAGRAM_GROUP_CODE" val="r1-1"/>
  <p:tag name="KSO_WM_UNIT_FILL_FORE_SCHEMECOLOR_INDEX" val="9"/>
  <p:tag name="KSO_WM_UNIT_FILL_TYPE" val="1"/>
  <p:tag name="KSO_WM_UNIT_TEXT_FILL_FORE_SCHEMECOLOR_INDEX" val="2"/>
  <p:tag name="KSO_WM_UNIT_TEXT_FILL_TYPE" val="1"/>
</p:tagLst>
</file>

<file path=ppt/tags/tag479.xml><?xml version="1.0" encoding="utf-8"?>
<p:tagLst xmlns:p="http://schemas.openxmlformats.org/presentationml/2006/main">
  <p:tag name="KSO_WM_TEMPLATE_CATEGORY" val="diagram"/>
  <p:tag name="KSO_WM_TEMPLATE_INDEX" val="160802"/>
  <p:tag name="KSO_WM_TAG_VERSION" val="1.0"/>
  <p:tag name="KSO_WM_UNIT_TYPE" val="r_v"/>
  <p:tag name="KSO_WM_UNIT_INDEX" val="1_4"/>
  <p:tag name="KSO_WM_UNIT_ID" val="diagram160802_3*r_v*1_4"/>
  <p:tag name="KSO_WM_UNIT_LAYERLEVEL" val="1_1"/>
  <p:tag name="KSO_WM_UNIT_DIAGRAM_CONTRAST_TITLE_CNT" val="2"/>
  <p:tag name="KSO_WM_UNIT_DIAGRAM_DIMENSION_TITLE_CNT" val="2"/>
  <p:tag name="KSO_WM_UNIT_VALUE" val="10"/>
  <p:tag name="KSO_WM_UNIT_HIGHLIGHT" val="0"/>
  <p:tag name="KSO_WM_UNIT_COMPATIBLE" val="0"/>
  <p:tag name="KSO_WM_UNIT_CLEAR" val="0"/>
  <p:tag name="KSO_WM_BEAUTIFY_FLAG" val="#wm#"/>
  <p:tag name="KSO_WM_DIAGRAM_GROUP_CODE" val="r1-1"/>
  <p:tag name="KSO_WM_UNIT_PRESET_TEXT" val="请在此输入您的文本"/>
  <p:tag name="KSO_WM_UNIT_TEXT_FILL_FORE_SCHEMECOLOR_INDEX" val="13"/>
  <p:tag name="KSO_WM_UNIT_TEXT_FILL_TYPE" val="1"/>
</p:tagLst>
</file>

<file path=ppt/tags/tag48.xml><?xml version="1.0" encoding="utf-8"?>
<p:tagLst xmlns:p="http://schemas.openxmlformats.org/presentationml/2006/main">
  <p:tag name="KSO_WM_FULL_TEXT_BEAUTIFY_COPY_ID" val="5"/>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FULL_TEXT_BEAUTIFY_COPY_ID" val="3"/>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FULL_TEXT_BEAUTIFY_COPY_ID" val="5"/>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FULL_TEXT_BEAUTIFY_COPY_ID" val="6"/>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FULL_TEXT_BEAUTIFY_COPY_ID" val="8"/>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FULL_TEXT_BEAUTIFY_COPY_ID" val="9"/>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FULL_TEXT_BEAUTIFY_COPY_ID" val="11"/>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FULL_TEXT_BEAUTIFY_COPY_ID" val="12"/>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FULL_TEXT_BEAUTIFY_COPY_ID" val="13"/>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BEAUTIFY_FLAG" val=""/>
</p:tagLst>
</file>

<file path=ppt/tags/tag577.xml><?xml version="1.0" encoding="utf-8"?>
<p:tagLst xmlns:p="http://schemas.openxmlformats.org/presentationml/2006/main">
  <p:tag name="KSO_WM_BEAUTIFY_FLAG" val=""/>
</p:tagLst>
</file>

<file path=ppt/tags/tag578.xml><?xml version="1.0" encoding="utf-8"?>
<p:tagLst xmlns:p="http://schemas.openxmlformats.org/presentationml/2006/main">
  <p:tag name="KSO_WM_BEAUTIFY_FLAG" val=""/>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FULL_TEXT_BEAUTIFY_COPY_ID" val="15"/>
  <p:tag name="KSO_WM_BEAUTIFY_FLAG" val=""/>
</p:tagLst>
</file>

<file path=ppt/tags/tag580.xml><?xml version="1.0" encoding="utf-8"?>
<p:tagLst xmlns:p="http://schemas.openxmlformats.org/presentationml/2006/main">
  <p:tag name="KSO_WM_BEAUTIFY_FLAG" val=""/>
</p:tagLst>
</file>

<file path=ppt/tags/tag581.xml><?xml version="1.0" encoding="utf-8"?>
<p:tagLst xmlns:p="http://schemas.openxmlformats.org/presentationml/2006/main">
  <p:tag name="KSO_WM_BEAUTIFY_FLAG" val=""/>
</p:tagLst>
</file>

<file path=ppt/tags/tag582.xml><?xml version="1.0" encoding="utf-8"?>
<p:tagLst xmlns:p="http://schemas.openxmlformats.org/presentationml/2006/main">
  <p:tag name="KSO_WM_BEAUTIFY_FLAG" val=""/>
</p:tagLst>
</file>

<file path=ppt/tags/tag583.xml><?xml version="1.0" encoding="utf-8"?>
<p:tagLst xmlns:p="http://schemas.openxmlformats.org/presentationml/2006/main">
  <p:tag name="KSO_WM_BEAUTIFY_FLAG" val=""/>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BEAUTIFY_FLAG" val=""/>
</p:tagLst>
</file>

<file path=ppt/tags/tag586.xml><?xml version="1.0" encoding="utf-8"?>
<p:tagLst xmlns:p="http://schemas.openxmlformats.org/presentationml/2006/main">
  <p:tag name="KSO_WM_BEAUTIFY_FLAG" val=""/>
</p:tagLst>
</file>

<file path=ppt/tags/tag587.xml><?xml version="1.0" encoding="utf-8"?>
<p:tagLst xmlns:p="http://schemas.openxmlformats.org/presentationml/2006/main">
  <p:tag name="KSO_WM_BEAUTIFY_FLAG" val=""/>
</p:tagLst>
</file>

<file path=ppt/tags/tag588.xml><?xml version="1.0" encoding="utf-8"?>
<p:tagLst xmlns:p="http://schemas.openxmlformats.org/presentationml/2006/main">
  <p:tag name="KSO_WM_BEAUTIFY_FLAG" val=""/>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FULL_TEXT_BEAUTIFY_COPY_ID" val="24"/>
  <p:tag name="KSO_WM_BEAUTIFY_FLAG" val=""/>
</p:tagLst>
</file>

<file path=ppt/tags/tag590.xml><?xml version="1.0" encoding="utf-8"?>
<p:tagLst xmlns:p="http://schemas.openxmlformats.org/presentationml/2006/main">
  <p:tag name="KSO_WM_BEAUTIFY_FLAG" val=""/>
</p:tagLst>
</file>

<file path=ppt/tags/tag591.xml><?xml version="1.0" encoding="utf-8"?>
<p:tagLst xmlns:p="http://schemas.openxmlformats.org/presentationml/2006/main">
  <p:tag name="KSO_WM_BEAUTIFY_FLAG" val=""/>
</p:tagLst>
</file>

<file path=ppt/tags/tag592.xml><?xml version="1.0" encoding="utf-8"?>
<p:tagLst xmlns:p="http://schemas.openxmlformats.org/presentationml/2006/main">
  <p:tag name="KSO_WM_BEAUTIFY_FLAG" val=""/>
</p:tagLst>
</file>

<file path=ppt/tags/tag593.xml><?xml version="1.0" encoding="utf-8"?>
<p:tagLst xmlns:p="http://schemas.openxmlformats.org/presentationml/2006/main">
  <p:tag name="KSO_WM_BEAUTIFY_FLAG" val=""/>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BEAUTIFY_FLAG" val=""/>
</p:tagLst>
</file>

<file path=ppt/tags/tag596.xml><?xml version="1.0" encoding="utf-8"?>
<p:tagLst xmlns:p="http://schemas.openxmlformats.org/presentationml/2006/main">
  <p:tag name="KSO_WM_BEAUTIFY_FLAG" val=""/>
</p:tagLst>
</file>

<file path=ppt/tags/tag597.xml><?xml version="1.0" encoding="utf-8"?>
<p:tagLst xmlns:p="http://schemas.openxmlformats.org/presentationml/2006/main">
  <p:tag name="KSO_WM_BEAUTIFY_FLAG" val=""/>
</p:tagLst>
</file>

<file path=ppt/tags/tag598.xml><?xml version="1.0" encoding="utf-8"?>
<p:tagLst xmlns:p="http://schemas.openxmlformats.org/presentationml/2006/main">
  <p:tag name="KSO_WM_BEAUTIFY_FLAG" val=""/>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FULL_TEXT_BEAUTIFY_COPY_ID" val="35"/>
  <p:tag name="KSO_WM_BEAUTIFY_FLAG" val=""/>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COMMONDATA" val="eyJoZGlkIjoiYzUxNmUyN2M1NDExYWQ2NTIwYWUyZTMzYWRkNjUxZDMifQ=="/>
  <p:tag name="KSO_WPP_MARK_KEY" val="432880e7-2d86-4a70-bbf4-f3fdda431b9a"/>
</p:tagLst>
</file>

<file path=ppt/tags/tag61.xml><?xml version="1.0" encoding="utf-8"?>
<p:tagLst xmlns:p="http://schemas.openxmlformats.org/presentationml/2006/main">
  <p:tag name="KSO_WM_FULL_TEXT_BEAUTIFY_COPY_ID" val="36"/>
  <p:tag name="KSO_WM_BEAUTIFY_FLAG" val=""/>
</p:tagLst>
</file>

<file path=ppt/tags/tag62.xml><?xml version="1.0" encoding="utf-8"?>
<p:tagLst xmlns:p="http://schemas.openxmlformats.org/presentationml/2006/main">
  <p:tag name="KSO_WM_FULL_TEXT_BEAUTIFY_COPY_ID" val="37"/>
  <p:tag name="KSO_WM_BEAUTIFY_FLAG" val=""/>
</p:tagLst>
</file>

<file path=ppt/tags/tag63.xml><?xml version="1.0" encoding="utf-8"?>
<p:tagLst xmlns:p="http://schemas.openxmlformats.org/presentationml/2006/main">
  <p:tag name="KSO_WM_FULL_TEXT_BEAUTIFY_COPY_ID" val="38"/>
  <p:tag name="KSO_WM_BEAUTIFY_FLAG" val=""/>
</p:tagLst>
</file>

<file path=ppt/tags/tag64.xml><?xml version="1.0" encoding="utf-8"?>
<p:tagLst xmlns:p="http://schemas.openxmlformats.org/presentationml/2006/main">
  <p:tag name="KSO_WM_FULL_TEXT_BEAUTIFY_COPY_ID" val="39"/>
  <p:tag name="KSO_WM_BEAUTIFY_FLAG" val=""/>
</p:tagLst>
</file>

<file path=ppt/tags/tag65.xml><?xml version="1.0" encoding="utf-8"?>
<p:tagLst xmlns:p="http://schemas.openxmlformats.org/presentationml/2006/main">
  <p:tag name="KSO_WM_FULL_TEXT_BEAUTIFY_COPY_ID" val="40"/>
  <p:tag name="KSO_WM_BEAUTIFY_FLAG" val=""/>
</p:tagLst>
</file>

<file path=ppt/tags/tag66.xml><?xml version="1.0" encoding="utf-8"?>
<p:tagLst xmlns:p="http://schemas.openxmlformats.org/presentationml/2006/main">
  <p:tag name="KSO_WM_FULL_TEXT_BEAUTIFY_COPY_ID" val="41"/>
  <p:tag name="KSO_WM_BEAUTIFY_FLAG" val=""/>
</p:tagLst>
</file>

<file path=ppt/tags/tag67.xml><?xml version="1.0" encoding="utf-8"?>
<p:tagLst xmlns:p="http://schemas.openxmlformats.org/presentationml/2006/main">
  <p:tag name="KSO_WM_FULL_TEXT_BEAUTIFY_COPY_ID" val="42"/>
  <p:tag name="KSO_WM_BEAUTIFY_FLAG" val=""/>
</p:tagLst>
</file>

<file path=ppt/tags/tag68.xml><?xml version="1.0" encoding="utf-8"?>
<p:tagLst xmlns:p="http://schemas.openxmlformats.org/presentationml/2006/main">
  <p:tag name="KSO_WM_FULL_TEXT_BEAUTIFY_COPY_ID" val="43"/>
  <p:tag name="KSO_WM_BEAUTIFY_FLAG" val=""/>
</p:tagLst>
</file>

<file path=ppt/tags/tag69.xml><?xml version="1.0" encoding="utf-8"?>
<p:tagLst xmlns:p="http://schemas.openxmlformats.org/presentationml/2006/main">
  <p:tag name="KSO_WM_FULL_TEXT_BEAUTIFY_COPY_ID" val="44"/>
  <p:tag name="KSO_WM_BEAUTIFY_FLAG" val=""/>
</p:tagLst>
</file>

<file path=ppt/tags/tag7.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252_4*n_h_h_f*1_2_1_1"/>
  <p:tag name="KSO_WM_TEMPLATE_CATEGORY" val="diagram"/>
  <p:tag name="KSO_WM_TEMPLATE_INDEX" val="160252"/>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p="http://schemas.openxmlformats.org/presentationml/2006/main">
  <p:tag name="KSO_WM_FULL_TEXT_BEAUTIFY_COPY_ID" val="45"/>
  <p:tag name="KSO_WM_BEAUTIFY_FLAG" val=""/>
</p:tagLst>
</file>

<file path=ppt/tags/tag71.xml><?xml version="1.0" encoding="utf-8"?>
<p:tagLst xmlns:p="http://schemas.openxmlformats.org/presentationml/2006/main">
  <p:tag name="KSO_WM_FULL_TEXT_BEAUTIFY_COPY_ID" val="46"/>
  <p:tag name="KSO_WM_BEAUTIFY_FLAG" val=""/>
</p:tagLst>
</file>

<file path=ppt/tags/tag72.xml><?xml version="1.0" encoding="utf-8"?>
<p:tagLst xmlns:p="http://schemas.openxmlformats.org/presentationml/2006/main">
  <p:tag name="KSO_WM_FULL_TEXT_BEAUTIFY_COPY_ID" val="183"/>
  <p:tag name="KSO_WM_BEAUTIFY_FLAG" val=""/>
</p:tagLst>
</file>

<file path=ppt/tags/tag73.xml><?xml version="1.0" encoding="utf-8"?>
<p:tagLst xmlns:p="http://schemas.openxmlformats.org/presentationml/2006/main">
  <p:tag name="KSO_WM_FULL_TEXT_BEAUTIFY_COPY_ID" val="185"/>
  <p:tag name="KSO_WM_BEAUTIFY_FLAG" val=""/>
</p:tagLst>
</file>

<file path=ppt/tags/tag74.xml><?xml version="1.0" encoding="utf-8"?>
<p:tagLst xmlns:p="http://schemas.openxmlformats.org/presentationml/2006/main">
  <p:tag name="KSO_WM_FULL_TEXT_BEAUTIFY_COPY_ID" val="186"/>
  <p:tag name="KSO_WM_BEAUTIFY_FLAG" val=""/>
</p:tagLst>
</file>

<file path=ppt/tags/tag75.xml><?xml version="1.0" encoding="utf-8"?>
<p:tagLst xmlns:p="http://schemas.openxmlformats.org/presentationml/2006/main">
  <p:tag name="KSO_WM_FULL_TEXT_BEAUTIFY_COPY_ID" val="177"/>
  <p:tag name="KSO_WM_BEAUTIFY_FLAG" val=""/>
</p:tagLst>
</file>

<file path=ppt/tags/tag76.xml><?xml version="1.0" encoding="utf-8"?>
<p:tagLst xmlns:p="http://schemas.openxmlformats.org/presentationml/2006/main">
  <p:tag name="KSO_WM_FULL_TEXT_BEAUTIFY_COPY_ID" val="137"/>
  <p:tag name="KSO_WM_BEAUTIFY_FLAG" val=""/>
</p:tagLst>
</file>

<file path=ppt/tags/tag77.xml><?xml version="1.0" encoding="utf-8"?>
<p:tagLst xmlns:p="http://schemas.openxmlformats.org/presentationml/2006/main">
  <p:tag name="KSO_WM_FULL_TEXT_BEAUTIFY_COPY_ID" val="101"/>
  <p:tag name="KSO_WM_BEAUTIFY_FLAG" val=""/>
</p:tagLst>
</file>

<file path=ppt/tags/tag78.xml><?xml version="1.0" encoding="utf-8"?>
<p:tagLst xmlns:p="http://schemas.openxmlformats.org/presentationml/2006/main">
  <p:tag name="KSO_WM_FULL_TEXT_BEAUTIFY_COPY_ID" val="65"/>
  <p:tag name="KSO_WM_BEAUTIFY_FLAG" val=""/>
</p:tagLst>
</file>

<file path=ppt/tags/tag79.xml><?xml version="1.0" encoding="utf-8"?>
<p:tagLst xmlns:p="http://schemas.openxmlformats.org/presentationml/2006/main">
  <p:tag name="KSO_WM_FULL_TEXT_BEAUTIFY_COPY_ID" val="73"/>
  <p:tag name="KSO_WM_BEAUTIFY_FLAG" val=""/>
</p:tagLst>
</file>

<file path=ppt/tags/tag8.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252_4*n_h_h_f*1_2_5_1"/>
  <p:tag name="KSO_WM_TEMPLATE_CATEGORY" val="diagram"/>
  <p:tag name="KSO_WM_TEMPLATE_INDEX" val="160252"/>
  <p:tag name="KSO_WM_UNIT_LAYERLEVEL" val="1_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0.xml><?xml version="1.0" encoding="utf-8"?>
<p:tagLst xmlns:p="http://schemas.openxmlformats.org/presentationml/2006/main">
  <p:tag name="KSO_WM_FULL_TEXT_BEAUTIFY_COPY_ID" val="78"/>
  <p:tag name="KSO_WM_BEAUTIFY_FLAG" val=""/>
</p:tagLst>
</file>

<file path=ppt/tags/tag81.xml><?xml version="1.0" encoding="utf-8"?>
<p:tagLst xmlns:p="http://schemas.openxmlformats.org/presentationml/2006/main">
  <p:tag name="KSO_WM_FULL_TEXT_BEAUTIFY_COPY_ID" val="80"/>
  <p:tag name="KSO_WM_BEAUTIFY_FLAG" val=""/>
</p:tagLst>
</file>

<file path=ppt/tags/tag82.xml><?xml version="1.0" encoding="utf-8"?>
<p:tagLst xmlns:p="http://schemas.openxmlformats.org/presentationml/2006/main">
  <p:tag name="KSO_WM_FULL_TEXT_BEAUTIFY_COPY_ID" val="85"/>
  <p:tag name="KSO_WM_BEAUTIFY_FLAG" val=""/>
</p:tagLst>
</file>

<file path=ppt/tags/tag83.xml><?xml version="1.0" encoding="utf-8"?>
<p:tagLst xmlns:p="http://schemas.openxmlformats.org/presentationml/2006/main">
  <p:tag name="KSO_WM_FULL_TEXT_BEAUTIFY_COPY_ID" val="87"/>
  <p:tag name="KSO_WM_BEAUTIFY_FLAG" val=""/>
</p:tagLst>
</file>

<file path=ppt/tags/tag84.xml><?xml version="1.0" encoding="utf-8"?>
<p:tagLst xmlns:p="http://schemas.openxmlformats.org/presentationml/2006/main">
  <p:tag name="KSO_WM_FULL_TEXT_BEAUTIFY_COPY_ID" val="135"/>
  <p:tag name="KSO_WM_BEAUTIFY_FLAG" val=""/>
</p:tagLst>
</file>

<file path=ppt/tags/tag85.xml><?xml version="1.0" encoding="utf-8"?>
<p:tagLst xmlns:p="http://schemas.openxmlformats.org/presentationml/2006/main">
  <p:tag name="KSO_WM_FULL_TEXT_BEAUTIFY_COPY_ID" val="136"/>
  <p:tag name="KSO_WM_BEAUTIFY_FLAG" val=""/>
</p:tagLst>
</file>

<file path=ppt/tags/tag86.xml><?xml version="1.0" encoding="utf-8"?>
<p:tagLst xmlns:p="http://schemas.openxmlformats.org/presentationml/2006/main">
  <p:tag name="KSO_WM_FULL_TEXT_BEAUTIFY_COPY_ID" val="164"/>
  <p:tag name="KSO_WM_BEAUTIFY_FLAG" val=""/>
</p:tagLst>
</file>

<file path=ppt/tags/tag87.xml><?xml version="1.0" encoding="utf-8"?>
<p:tagLst xmlns:p="http://schemas.openxmlformats.org/presentationml/2006/main">
  <p:tag name="KSO_WM_FULL_TEXT_BEAUTIFY_COPY_ID" val="165"/>
  <p:tag name="KSO_WM_BEAUTIFY_FLAG" val=""/>
</p:tagLst>
</file>

<file path=ppt/tags/tag88.xml><?xml version="1.0" encoding="utf-8"?>
<p:tagLst xmlns:p="http://schemas.openxmlformats.org/presentationml/2006/main">
  <p:tag name="KSO_WM_FULL_TEXT_BEAUTIFY_COPY_ID" val="166"/>
  <p:tag name="KSO_WM_BEAUTIFY_FLAG" val=""/>
</p:tagLst>
</file>

<file path=ppt/tags/tag89.xml><?xml version="1.0" encoding="utf-8"?>
<p:tagLst xmlns:p="http://schemas.openxmlformats.org/presentationml/2006/main">
  <p:tag name="KSO_WM_FULL_TEXT_BEAUTIFY_COPY_ID" val="167"/>
  <p:tag name="KSO_WM_BEAUTIFY_FLAG" val=""/>
</p:tagLst>
</file>

<file path=ppt/tags/tag9.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252_4*n_h_h_f*1_2_4_1"/>
  <p:tag name="KSO_WM_TEMPLATE_CATEGORY" val="diagram"/>
  <p:tag name="KSO_WM_TEMPLATE_INDEX" val="160252"/>
  <p:tag name="KSO_WM_UNIT_LAYERLEVEL" val="1_1_1_1"/>
  <p:tag name="KSO_WM_TAG_VERSION" val="1.0"/>
  <p:tag name="KSO_WM_BEAUTIFY_FLAG" val=""/>
  <p:tag name="KSO_WM_UNIT_PRESET_TEXT" val="单击此处添加文本具体内容"/>
  <p:tag name="KSO_WM_UNIT_TEXT_FILL_FORE_SCHEMECOLOR_INDEX" val="13"/>
  <p:tag name="KSO_WM_UNIT_TEXT_FILL_TYPE" val="1"/>
</p:tagLst>
</file>

<file path=ppt/tags/tag90.xml><?xml version="1.0" encoding="utf-8"?>
<p:tagLst xmlns:p="http://schemas.openxmlformats.org/presentationml/2006/main">
  <p:tag name="KSO_WM_FULL_TEXT_BEAUTIFY_COPY_ID" val="168"/>
  <p:tag name="KSO_WM_BEAUTIFY_FLAG" val=""/>
</p:tagLst>
</file>

<file path=ppt/tags/tag91.xml><?xml version="1.0" encoding="utf-8"?>
<p:tagLst xmlns:p="http://schemas.openxmlformats.org/presentationml/2006/main">
  <p:tag name="KSO_WM_FULL_TEXT_BEAUTIFY_COPY_ID" val="169"/>
  <p:tag name="KSO_WM_BEAUTIFY_FLAG" val=""/>
</p:tagLst>
</file>

<file path=ppt/tags/tag92.xml><?xml version="1.0" encoding="utf-8"?>
<p:tagLst xmlns:p="http://schemas.openxmlformats.org/presentationml/2006/main">
  <p:tag name="KSO_WM_FULL_TEXT_BEAUTIFY_COPY_ID" val="172"/>
  <p:tag name="KSO_WM_BEAUTIFY_FLAG" val=""/>
</p:tagLst>
</file>

<file path=ppt/tags/tag93.xml><?xml version="1.0" encoding="utf-8"?>
<p:tagLst xmlns:p="http://schemas.openxmlformats.org/presentationml/2006/main">
  <p:tag name="KSO_WM_FULL_TEXT_BEAUTIFY_COPY_ID" val="178"/>
  <p:tag name="KSO_WM_BEAUTIFY_FLAG" val=""/>
</p:tagLst>
</file>

<file path=ppt/tags/tag94.xml><?xml version="1.0" encoding="utf-8"?>
<p:tagLst xmlns:p="http://schemas.openxmlformats.org/presentationml/2006/main">
  <p:tag name="KSO_WM_FULL_TEXT_BEAUTIFY_COPY_ID" val="179"/>
  <p:tag name="KSO_WM_BEAUTIFY_FLAG" val=""/>
</p:tagLst>
</file>

<file path=ppt/tags/tag95.xml><?xml version="1.0" encoding="utf-8"?>
<p:tagLst xmlns:p="http://schemas.openxmlformats.org/presentationml/2006/main">
  <p:tag name="KSO_WM_FULL_TEXT_BEAUTIFY_COPY_ID" val="180"/>
  <p:tag name="KSO_WM_BEAUTIFY_FLAG" val=""/>
</p:tagLst>
</file>

<file path=ppt/tags/tag96.xml><?xml version="1.0" encoding="utf-8"?>
<p:tagLst xmlns:p="http://schemas.openxmlformats.org/presentationml/2006/main">
  <p:tag name="KSO_WM_FULL_TEXT_BEAUTIFY_COPY_ID" val="48"/>
  <p:tag name="KSO_WM_BEAUTIFY_FLAG" val=""/>
</p:tagLst>
</file>

<file path=ppt/tags/tag97.xml><?xml version="1.0" encoding="utf-8"?>
<p:tagLst xmlns:p="http://schemas.openxmlformats.org/presentationml/2006/main">
  <p:tag name="KSO_WM_FULL_TEXT_BEAUTIFY_COPY_ID" val="50"/>
  <p:tag name="KSO_WM_BEAUTIFY_FLAG" val=""/>
</p:tagLst>
</file>

<file path=ppt/tags/tag98.xml><?xml version="1.0" encoding="utf-8"?>
<p:tagLst xmlns:p="http://schemas.openxmlformats.org/presentationml/2006/main">
  <p:tag name="KSO_WM_FULL_TEXT_BEAUTIFY_COPY_ID" val="91"/>
  <p:tag name="KSO_WM_BEAUTIFY_FLAG" val=""/>
</p:tagLst>
</file>

<file path=ppt/tags/tag99.xml><?xml version="1.0" encoding="utf-8"?>
<p:tagLst xmlns:p="http://schemas.openxmlformats.org/presentationml/2006/main">
  <p:tag name="KSO_WM_FULL_TEXT_BEAUTIFY_COPY_ID" val="92"/>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7023</Words>
  <Application>WPS 演示</Application>
  <PresentationFormat>宽屏</PresentationFormat>
  <Paragraphs>1210</Paragraphs>
  <Slides>29</Slides>
  <Notes>14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29</vt:i4>
      </vt:variant>
    </vt:vector>
  </HeadingPairs>
  <TitlesOfParts>
    <vt:vector size="49" baseType="lpstr">
      <vt:lpstr>Arial</vt:lpstr>
      <vt:lpstr>宋体</vt:lpstr>
      <vt:lpstr>Wingdings</vt:lpstr>
      <vt:lpstr>微软雅黑</vt:lpstr>
      <vt:lpstr>阿里巴巴普惠体 R</vt:lpstr>
      <vt:lpstr>Cambria</vt:lpstr>
      <vt:lpstr>华文楷体</vt:lpstr>
      <vt:lpstr>Verdana</vt:lpstr>
      <vt:lpstr>PMingLiU</vt:lpstr>
      <vt:lpstr>PMingLiU-ExtB</vt:lpstr>
      <vt:lpstr>Calibri</vt:lpstr>
      <vt:lpstr>Arial Unicode MS</vt:lpstr>
      <vt:lpstr>等线</vt:lpstr>
      <vt:lpstr>Wingdings</vt:lpstr>
      <vt:lpstr>思源黑体 CN Bold</vt:lpstr>
      <vt:lpstr>黑体</vt:lpstr>
      <vt:lpstr>思源黑体 CN Normal</vt:lpstr>
      <vt:lpstr>Huawei Sans</vt:lpstr>
      <vt:lpstr>Yu Gothic UI</vt:lpstr>
      <vt:lpstr>Office 主题</vt:lpstr>
      <vt:lpstr>PowerPoint 演示文稿</vt:lpstr>
      <vt:lpstr>运营商核心系统国产化实践 +新一代多写共享存储数据库的演进之路</vt:lpstr>
      <vt:lpstr>目录</vt:lpstr>
      <vt:lpstr>国产数据库选型之路</vt:lpstr>
      <vt:lpstr>国产数据库选型考量因素</vt:lpstr>
      <vt:lpstr>目录</vt:lpstr>
      <vt:lpstr>关于万里数据库</vt:lpstr>
      <vt:lpstr>PowerPoint 演示文稿</vt:lpstr>
      <vt:lpstr>PowerPoint 演示文稿</vt:lpstr>
      <vt:lpstr>PowerPoint 演示文稿</vt:lpstr>
      <vt:lpstr>PowerPoint 演示文稿</vt:lpstr>
      <vt:lpstr>运营商业务支撑系统系统总体架构图</vt:lpstr>
      <vt:lpstr>运营商业务支撑系统数据库方案图</vt:lpstr>
      <vt:lpstr>在线快速替换MySQL技术</vt:lpstr>
      <vt:lpstr>项目关键技术-容灾CDC</vt:lpstr>
      <vt:lpstr>运营商业务支撑系统数据回流技术</vt:lpstr>
      <vt:lpstr>分布式数据库数据归档技术</vt:lpstr>
      <vt:lpstr>PowerPoint 演示文稿</vt:lpstr>
      <vt:lpstr>PowerPoint 演示文稿</vt:lpstr>
      <vt:lpstr>PowerPoint 演示文稿</vt:lpstr>
      <vt:lpstr>项目SQL优化过程</vt:lpstr>
      <vt:lpstr>复杂SQL优化-优化专项组</vt:lpstr>
      <vt:lpstr>PowerPoint 演示文稿</vt:lpstr>
      <vt:lpstr>PowerPoint 演示文稿</vt:lpstr>
      <vt:lpstr>目录</vt:lpstr>
      <vt:lpstr>存算分离+共享存储是下一代数据库架构</vt:lpstr>
      <vt:lpstr>万里+华为存储，打造免分库分表、多读多写新方案</vt:lpstr>
      <vt:lpstr>基于存算分离和专业存储，构筑核心数据库选型架构新格局</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shiliting</dc:creator>
  <cp:lastModifiedBy>咫尺天涯</cp:lastModifiedBy>
  <cp:revision>873</cp:revision>
  <dcterms:created xsi:type="dcterms:W3CDTF">2023-06-12T07:33:00Z</dcterms:created>
  <dcterms:modified xsi:type="dcterms:W3CDTF">2023-08-21T06:35:00Z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482A3479FA3D4D69906501BE6ED92AD9_12</vt:lpwstr>
  </property>
</Properties>
</file>