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diagrams/data7.xml" ContentType="application/vnd.openxmlformats-officedocument.drawingml.diagramData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s/slide139.xml" ContentType="application/vnd.openxmlformats-officedocument.presentationml.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0"/>
  </p:notesMasterIdLst>
  <p:handoutMasterIdLst>
    <p:handoutMasterId r:id="rId151"/>
  </p:handoutMasterIdLst>
  <p:sldIdLst>
    <p:sldId id="256" r:id="rId2"/>
    <p:sldId id="284" r:id="rId3"/>
    <p:sldId id="307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477" r:id="rId12"/>
    <p:sldId id="478" r:id="rId13"/>
    <p:sldId id="318" r:id="rId14"/>
    <p:sldId id="320" r:id="rId15"/>
    <p:sldId id="321" r:id="rId16"/>
    <p:sldId id="322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364" r:id="rId57"/>
    <p:sldId id="365" r:id="rId58"/>
    <p:sldId id="366" r:id="rId59"/>
    <p:sldId id="367" r:id="rId60"/>
    <p:sldId id="368" r:id="rId61"/>
    <p:sldId id="369" r:id="rId62"/>
    <p:sldId id="370" r:id="rId63"/>
    <p:sldId id="371" r:id="rId64"/>
    <p:sldId id="372" r:id="rId65"/>
    <p:sldId id="373" r:id="rId66"/>
    <p:sldId id="374" r:id="rId67"/>
    <p:sldId id="375" r:id="rId68"/>
    <p:sldId id="377" r:id="rId69"/>
    <p:sldId id="376" r:id="rId70"/>
    <p:sldId id="378" r:id="rId71"/>
    <p:sldId id="379" r:id="rId72"/>
    <p:sldId id="380" r:id="rId73"/>
    <p:sldId id="381" r:id="rId74"/>
    <p:sldId id="385" r:id="rId75"/>
    <p:sldId id="384" r:id="rId76"/>
    <p:sldId id="383" r:id="rId77"/>
    <p:sldId id="388" r:id="rId78"/>
    <p:sldId id="387" r:id="rId79"/>
    <p:sldId id="386" r:id="rId80"/>
    <p:sldId id="382" r:id="rId81"/>
    <p:sldId id="389" r:id="rId82"/>
    <p:sldId id="390" r:id="rId83"/>
    <p:sldId id="391" r:id="rId84"/>
    <p:sldId id="392" r:id="rId85"/>
    <p:sldId id="393" r:id="rId86"/>
    <p:sldId id="395" r:id="rId87"/>
    <p:sldId id="396" r:id="rId88"/>
    <p:sldId id="397" r:id="rId89"/>
    <p:sldId id="398" r:id="rId90"/>
    <p:sldId id="399" r:id="rId91"/>
    <p:sldId id="400" r:id="rId92"/>
    <p:sldId id="401" r:id="rId93"/>
    <p:sldId id="402" r:id="rId94"/>
    <p:sldId id="403" r:id="rId95"/>
    <p:sldId id="404" r:id="rId96"/>
    <p:sldId id="405" r:id="rId97"/>
    <p:sldId id="406" r:id="rId98"/>
    <p:sldId id="407" r:id="rId99"/>
    <p:sldId id="408" r:id="rId100"/>
    <p:sldId id="409" r:id="rId101"/>
    <p:sldId id="410" r:id="rId102"/>
    <p:sldId id="411" r:id="rId103"/>
    <p:sldId id="412" r:id="rId104"/>
    <p:sldId id="413" r:id="rId105"/>
    <p:sldId id="414" r:id="rId106"/>
    <p:sldId id="415" r:id="rId107"/>
    <p:sldId id="416" r:id="rId108"/>
    <p:sldId id="419" r:id="rId109"/>
    <p:sldId id="420" r:id="rId110"/>
    <p:sldId id="424" r:id="rId111"/>
    <p:sldId id="428" r:id="rId112"/>
    <p:sldId id="423" r:id="rId113"/>
    <p:sldId id="425" r:id="rId114"/>
    <p:sldId id="426" r:id="rId115"/>
    <p:sldId id="427" r:id="rId116"/>
    <p:sldId id="422" r:id="rId117"/>
    <p:sldId id="421" r:id="rId118"/>
    <p:sldId id="436" r:id="rId119"/>
    <p:sldId id="437" r:id="rId120"/>
    <p:sldId id="438" r:id="rId121"/>
    <p:sldId id="433" r:id="rId122"/>
    <p:sldId id="434" r:id="rId123"/>
    <p:sldId id="449" r:id="rId124"/>
    <p:sldId id="452" r:id="rId125"/>
    <p:sldId id="453" r:id="rId126"/>
    <p:sldId id="454" r:id="rId127"/>
    <p:sldId id="465" r:id="rId128"/>
    <p:sldId id="455" r:id="rId129"/>
    <p:sldId id="456" r:id="rId130"/>
    <p:sldId id="457" r:id="rId131"/>
    <p:sldId id="458" r:id="rId132"/>
    <p:sldId id="463" r:id="rId133"/>
    <p:sldId id="459" r:id="rId134"/>
    <p:sldId id="464" r:id="rId135"/>
    <p:sldId id="460" r:id="rId136"/>
    <p:sldId id="461" r:id="rId137"/>
    <p:sldId id="462" r:id="rId138"/>
    <p:sldId id="466" r:id="rId139"/>
    <p:sldId id="467" r:id="rId140"/>
    <p:sldId id="468" r:id="rId141"/>
    <p:sldId id="469" r:id="rId142"/>
    <p:sldId id="470" r:id="rId143"/>
    <p:sldId id="471" r:id="rId144"/>
    <p:sldId id="472" r:id="rId145"/>
    <p:sldId id="473" r:id="rId146"/>
    <p:sldId id="474" r:id="rId147"/>
    <p:sldId id="475" r:id="rId148"/>
    <p:sldId id="476" r:id="rId1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 horzBarState="maximized">
    <p:restoredLeft sz="13511" autoAdjust="0"/>
    <p:restoredTop sz="94660"/>
  </p:normalViewPr>
  <p:slideViewPr>
    <p:cSldViewPr>
      <p:cViewPr>
        <p:scale>
          <a:sx n="100" d="100"/>
          <a:sy n="100" d="100"/>
        </p:scale>
        <p:origin x="84" y="11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编程基础</a:t>
          </a:r>
          <a:endParaRPr lang="en-US" b="1" dirty="0"/>
        </a:p>
      </dgm:t>
    </dgm:pt>
    <dgm:pt modelId="{7ADF13F8-FBFD-4ADD-85F6-7CA59370C74F}" type="par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74CBD26-F950-48A7-9034-E8C3288FA15A}" type="sib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24AEA7-16B6-4BBF-8734-6A4B638DBAAF}" type="presOf" srcId="{FA6A9925-0F30-4C7D-B494-4CCE951DD3EE}" destId="{9A4892A8-BAE2-4B9A-A606-F56152F6AC5C}" srcOrd="0" destOrd="0" presId="urn:microsoft.com/office/officeart/2005/8/layout/vList2"/>
    <dgm:cxn modelId="{18389BEF-E2C9-4829-B674-96D456374CEE}" type="presOf" srcId="{2F9D2632-58B7-46EA-A09E-998159BD66C3}" destId="{6B3D547E-35DF-43CB-9219-03B68E70037C}" srcOrd="0" destOrd="0" presId="urn:microsoft.com/office/officeart/2005/8/layout/vList2"/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7222B5D6-F9C1-4E0E-BAB7-2C0BFF930091}" type="presParOf" srcId="{6B3D547E-35DF-43CB-9219-03B68E70037C}" destId="{9A4892A8-BAE2-4B9A-A606-F56152F6AC5C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消息和消息机制</a:t>
          </a:r>
          <a:endParaRPr lang="en-US" b="1" dirty="0"/>
        </a:p>
      </dgm:t>
    </dgm:pt>
    <dgm:pt modelId="{67991D15-8F81-43F7-8BCA-817A94D6D1BE}" type="par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765E5D48-18D9-4BF8-9942-7912FDBF9446}" type="sib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E51F7CF0-F997-4326-9B7B-84CBF33B4791}" type="presOf" srcId="{27BEBE19-270A-49F4-B47C-DBFAA1716D31}" destId="{B44A0BD5-E56C-4525-AC12-7BFC891E9BD0}" srcOrd="0" destOrd="0" presId="urn:microsoft.com/office/officeart/2005/8/layout/vList2"/>
    <dgm:cxn modelId="{F816C13E-8370-4EDA-852D-A8621F75CB0C}" type="presOf" srcId="{30B74406-1027-447D-AA23-BFB523D8697F}" destId="{645A8384-8515-416E-8847-CB8A205C0CEA}" srcOrd="0" destOrd="0" presId="urn:microsoft.com/office/officeart/2005/8/layout/vList2"/>
    <dgm:cxn modelId="{C51C172F-F5CC-486D-AAFE-59CDBCD4F500}" type="presParOf" srcId="{B44A0BD5-E56C-4525-AC12-7BFC891E9BD0}" destId="{645A8384-8515-416E-8847-CB8A205C0CEA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绘图和字体</a:t>
          </a:r>
          <a:endParaRPr lang="en-US" b="1" dirty="0"/>
        </a:p>
      </dgm:t>
    </dgm:pt>
    <dgm:pt modelId="{70D82C0E-DA0A-4C61-B60A-6953E3C41EA4}" type="par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C9B285F8-E2D8-43C8-AA49-BA258DFC37A4}" type="sib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B5D2F4D9-A74C-4E6B-89CF-E8186670DB3B}" type="presOf" srcId="{825F40C3-FAEB-472E-ABB3-7A4F74AEEF9A}" destId="{99413C83-5034-4A8D-840D-47BBC0F0C401}" srcOrd="0" destOrd="0" presId="urn:microsoft.com/office/officeart/2005/8/layout/vList2"/>
    <dgm:cxn modelId="{9D2570E2-F24A-4B08-99DA-92257350EF0B}" type="presOf" srcId="{02D07497-FEB6-4BB3-83A4-9BF045CDDEFD}" destId="{00521E10-775A-4E7A-B0FD-4E09105689E6}" srcOrd="0" destOrd="0" presId="urn:microsoft.com/office/officeart/2005/8/layout/vList2"/>
    <dgm:cxn modelId="{BB959739-C303-4360-9C5F-9001EF45373A}" type="presParOf" srcId="{00521E10-775A-4E7A-B0FD-4E09105689E6}" destId="{99413C83-5034-4A8D-840D-47BBC0F0C401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FF723A14-AAD1-43D9-9F9C-A16FFE5D04D9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文件处理</a:t>
          </a:r>
          <a:endParaRPr lang="en-US" b="1" dirty="0"/>
        </a:p>
      </dgm:t>
    </dgm:pt>
    <dgm:pt modelId="{757FC8B0-F8A3-41C3-A5C9-E5F23C88C4D2}" type="par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503B2E4D-0B42-4248-B828-FD549C4D6E88}" type="sib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C1E5B3-7F72-4311-A4D9-FE2B75E1546F}" type="pres">
      <dgm:prSet presAssocID="{FF723A14-AAD1-43D9-9F9C-A16FFE5D04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B52E19-9AD2-4D9F-AE0C-52DE33988308}" srcId="{A97DD3F8-C5FA-4C82-BC8D-6D38A63FE022}" destId="{FF723A14-AAD1-43D9-9F9C-A16FFE5D04D9}" srcOrd="0" destOrd="0" parTransId="{757FC8B0-F8A3-41C3-A5C9-E5F23C88C4D2}" sibTransId="{503B2E4D-0B42-4248-B828-FD549C4D6E88}"/>
    <dgm:cxn modelId="{1C2C1940-3DF6-438D-9EC8-4A6B0135D1CB}" type="presOf" srcId="{FF723A14-AAD1-43D9-9F9C-A16FFE5D04D9}" destId="{5EC1E5B3-7F72-4311-A4D9-FE2B75E1546F}" srcOrd="0" destOrd="0" presId="urn:microsoft.com/office/officeart/2005/8/layout/vList2"/>
    <dgm:cxn modelId="{8A4ECDF1-E311-4DC8-A970-803FD8BDD9E2}" type="presOf" srcId="{A97DD3F8-C5FA-4C82-BC8D-6D38A63FE022}" destId="{640577F4-9015-4327-B2E2-A809BABCA66E}" srcOrd="0" destOrd="0" presId="urn:microsoft.com/office/officeart/2005/8/layout/vList2"/>
    <dgm:cxn modelId="{8AA14A2E-C3A1-433C-B1B6-E329D1BC7A05}" type="presParOf" srcId="{640577F4-9015-4327-B2E2-A809BABCA66E}" destId="{5EC1E5B3-7F72-4311-A4D9-FE2B75E1546F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" loCatId="list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4809DE1C-B978-4D81-A339-D9DF7054C7A2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资源管理</a:t>
          </a:r>
          <a:endParaRPr lang="en-US" b="1" dirty="0"/>
        </a:p>
      </dgm:t>
    </dgm:pt>
    <dgm:pt modelId="{1494B05B-95C6-4471-8B3F-C48C92A77830}" type="par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03748012-34C7-4808-B8B3-D79F3324926F}" type="sib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4750B8-F2ED-44A7-9398-45633A8A0E9F}" type="pres">
      <dgm:prSet presAssocID="{4809DE1C-B978-4D81-A339-D9DF7054C7A2}" presName="parentText" presStyleLbl="node1" presStyleIdx="0" presStyleCnt="1" custLinFactNeighborX="130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218433-BE44-4F58-882D-8A18D20350DA}" srcId="{293E40AE-758F-4EDC-8C97-5325AE6B433A}" destId="{4809DE1C-B978-4D81-A339-D9DF7054C7A2}" srcOrd="0" destOrd="0" parTransId="{1494B05B-95C6-4471-8B3F-C48C92A77830}" sibTransId="{03748012-34C7-4808-B8B3-D79F3324926F}"/>
    <dgm:cxn modelId="{E4FACDDC-7224-4ECD-9C32-E6637FD83C7E}" type="presOf" srcId="{293E40AE-758F-4EDC-8C97-5325AE6B433A}" destId="{549571FE-8453-4B9C-889C-4E1DA175796D}" srcOrd="0" destOrd="0" presId="urn:microsoft.com/office/officeart/2005/8/layout/vList2"/>
    <dgm:cxn modelId="{9A192374-2E35-43B2-981C-E311CE07314D}" type="presOf" srcId="{4809DE1C-B978-4D81-A339-D9DF7054C7A2}" destId="{0A4750B8-F2ED-44A7-9398-45633A8A0E9F}" srcOrd="0" destOrd="0" presId="urn:microsoft.com/office/officeart/2005/8/layout/vList2"/>
    <dgm:cxn modelId="{783B884F-2D8E-4F48-B5A5-82AFE4F91ECB}" type="presParOf" srcId="{549571FE-8453-4B9C-889C-4E1DA175796D}" destId="{0A4750B8-F2ED-44A7-9398-45633A8A0E9F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E539CC-FE1E-4CBE-869A-D448E85B3994}" type="doc">
      <dgm:prSet loTypeId="urn:microsoft.com/office/officeart/2005/8/layout/vList2" loCatId="list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865781B9-A1C6-4C19-B207-3594A9F3A24C}">
      <dgm:prSet/>
      <dgm:spPr/>
      <dgm:t>
        <a:bodyPr/>
        <a:lstStyle/>
        <a:p>
          <a:pPr rtl="0"/>
          <a:r>
            <a:rPr lang="en-US" altLang="zh-CN" b="1" dirty="0" smtClean="0"/>
            <a:t>Windows</a:t>
          </a:r>
          <a:r>
            <a:rPr lang="zh-CN" altLang="en-US" b="1" dirty="0" smtClean="0"/>
            <a:t>控件</a:t>
          </a:r>
          <a:endParaRPr lang="en-US" b="1" dirty="0"/>
        </a:p>
      </dgm:t>
    </dgm:pt>
    <dgm:pt modelId="{4432401A-5B24-4BA5-8B4E-30FA89A4D43E}" type="par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FF07FB42-6757-441B-8A85-44156A01A6A1}" type="sib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C9F048F4-79E7-4482-851C-62F8C5865BF2}" type="pres">
      <dgm:prSet presAssocID="{F7E539CC-FE1E-4CBE-869A-D448E85B3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34D22-BF8C-47AA-9008-5A69CA339A7A}" type="pres">
      <dgm:prSet presAssocID="{865781B9-A1C6-4C19-B207-3594A9F3A24C}" presName="parentText" presStyleLbl="node1" presStyleIdx="0" presStyleCnt="1" custLinFactNeighborY="-1709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F24514-97F9-450A-848B-DC2FD4DA2888}" type="presOf" srcId="{F7E539CC-FE1E-4CBE-869A-D448E85B3994}" destId="{C9F048F4-79E7-4482-851C-62F8C5865BF2}" srcOrd="0" destOrd="0" presId="urn:microsoft.com/office/officeart/2005/8/layout/vList2"/>
    <dgm:cxn modelId="{F87EAE48-B969-443D-8F6E-508D3A0DA6B9}" type="presOf" srcId="{865781B9-A1C6-4C19-B207-3594A9F3A24C}" destId="{E7A34D22-BF8C-47AA-9008-5A69CA339A7A}" srcOrd="0" destOrd="0" presId="urn:microsoft.com/office/officeart/2005/8/layout/vList2"/>
    <dgm:cxn modelId="{BDFA7E08-B6DE-452A-B3E7-4A633486BDC1}" srcId="{F7E539CC-FE1E-4CBE-869A-D448E85B3994}" destId="{865781B9-A1C6-4C19-B207-3594A9F3A24C}" srcOrd="0" destOrd="0" parTransId="{4432401A-5B24-4BA5-8B4E-30FA89A4D43E}" sibTransId="{FF07FB42-6757-441B-8A85-44156A01A6A1}"/>
    <dgm:cxn modelId="{29509D2F-B14B-41B0-ACF9-2067797A4CE7}" type="presParOf" srcId="{C9F048F4-79E7-4482-851C-62F8C5865BF2}" destId="{E7A34D22-BF8C-47AA-9008-5A69CA339A7A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#7" qsCatId="simple" csTypeId="urn:microsoft.com/office/officeart/2005/8/colors/accent1_2#7" csCatId="accent1" phldr="1"/>
      <dgm:spPr/>
      <dgm:t>
        <a:bodyPr/>
        <a:lstStyle/>
        <a:p>
          <a:endParaRPr lang="zh-CN" altLang="en-US"/>
        </a:p>
      </dgm:t>
    </dgm:pt>
    <dgm:pt modelId="{FF723A14-AAD1-43D9-9F9C-A16FFE5D04D9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的进程和线程</a:t>
          </a:r>
          <a:endParaRPr lang="en-US" b="1" dirty="0"/>
        </a:p>
      </dgm:t>
    </dgm:pt>
    <dgm:pt modelId="{757FC8B0-F8A3-41C3-A5C9-E5F23C88C4D2}" type="par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503B2E4D-0B42-4248-B828-FD549C4D6E88}" type="sib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C1E5B3-7F72-4311-A4D9-FE2B75E1546F}" type="pres">
      <dgm:prSet presAssocID="{FF723A14-AAD1-43D9-9F9C-A16FFE5D04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B52E19-9AD2-4D9F-AE0C-52DE33988308}" srcId="{A97DD3F8-C5FA-4C82-BC8D-6D38A63FE022}" destId="{FF723A14-AAD1-43D9-9F9C-A16FFE5D04D9}" srcOrd="0" destOrd="0" parTransId="{757FC8B0-F8A3-41C3-A5C9-E5F23C88C4D2}" sibTransId="{503B2E4D-0B42-4248-B828-FD549C4D6E88}"/>
    <dgm:cxn modelId="{332001C0-621F-468D-8318-717A71FCC5B1}" type="presOf" srcId="{FF723A14-AAD1-43D9-9F9C-A16FFE5D04D9}" destId="{5EC1E5B3-7F72-4311-A4D9-FE2B75E1546F}" srcOrd="0" destOrd="0" presId="urn:microsoft.com/office/officeart/2005/8/layout/vList2"/>
    <dgm:cxn modelId="{283EF10B-3912-4C07-BA0D-A35ADD3FD5BE}" type="presOf" srcId="{A97DD3F8-C5FA-4C82-BC8D-6D38A63FE022}" destId="{640577F4-9015-4327-B2E2-A809BABCA66E}" srcOrd="0" destOrd="0" presId="urn:microsoft.com/office/officeart/2005/8/layout/vList2"/>
    <dgm:cxn modelId="{B7591A8C-089C-4E83-B1D2-C8C4F99B4762}" type="presParOf" srcId="{640577F4-9015-4327-B2E2-A809BABCA66E}" destId="{5EC1E5B3-7F72-4311-A4D9-FE2B75E1546F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3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AE0B55-7E75-46BE-A6E6-46683D4FA75F}" type="datetimeFigureOut">
              <a:rPr lang="zh-CN" altLang="en-US"/>
              <a:pPr>
                <a:defRPr/>
              </a:pPr>
              <a:t>2016/12/9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4608780-DD0B-41FD-8C57-00BFDB9F82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AAFDEF9-26A1-48E8-AF11-D01DC5E3DEAA}" type="datetimeFigureOut">
              <a:rPr lang="zh-CN" altLang="en-US"/>
              <a:pPr>
                <a:defRPr/>
              </a:pPr>
              <a:t>2016/12/9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1B0CF01-22A4-4986-B9DB-B88318308F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BBD43E-B538-4F42-AC7B-3EAD0AC36D5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 userDrawn="1"/>
        </p:nvSpPr>
        <p:spPr>
          <a:xfrm>
            <a:off x="3786188" y="5500688"/>
            <a:ext cx="5357812" cy="5715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6" descr="Logo(达内-白色)_Link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 rot="5400000">
            <a:off x="3250406" y="-2464593"/>
            <a:ext cx="2643187" cy="914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/>
          </a:p>
        </p:txBody>
      </p:sp>
      <p:grpSp>
        <p:nvGrpSpPr>
          <p:cNvPr id="7" name="组合 12"/>
          <p:cNvGrpSpPr>
            <a:grpSpLocks/>
          </p:cNvGrpSpPr>
          <p:nvPr userDrawn="1"/>
        </p:nvGrpSpPr>
        <p:grpSpPr bwMode="auto">
          <a:xfrm>
            <a:off x="758825" y="928688"/>
            <a:ext cx="9358313" cy="2786062"/>
            <a:chOff x="571472" y="928670"/>
            <a:chExt cx="9358378" cy="2786082"/>
          </a:xfrm>
        </p:grpSpPr>
        <p:pic>
          <p:nvPicPr>
            <p:cNvPr id="8" name="Picture 2" descr="E:\PPT素材\精选ppt\免费分享的PPT资料\08PPT可用的图片\锐普创意图片\地图\创意商务 (1649)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704" t="26892" r="70505" b="6342"/>
            <a:stretch>
              <a:fillRect/>
            </a:stretch>
          </p:blipFill>
          <p:spPr bwMode="auto">
            <a:xfrm>
              <a:off x="3929058" y="1314436"/>
              <a:ext cx="1500198" cy="2400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71472" y="928670"/>
              <a:ext cx="9358378" cy="22161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800" dirty="0">
                  <a:solidFill>
                    <a:schemeClr val="tx2"/>
                  </a:solidFill>
                  <a:latin typeface="Arial Black" pitchFamily="34" charset="0"/>
                  <a:ea typeface="+mn-ea"/>
                </a:rPr>
                <a:t>Tar   </a:t>
              </a:r>
              <a:r>
                <a:rPr lang="en-US" altLang="zh-CN" sz="13800" dirty="0" err="1">
                  <a:solidFill>
                    <a:schemeClr val="tx2"/>
                  </a:solidFill>
                  <a:latin typeface="Arial Black" pitchFamily="34" charset="0"/>
                  <a:ea typeface="+mn-ea"/>
                </a:rPr>
                <a:t>na</a:t>
              </a:r>
              <a:endParaRPr lang="zh-CN" altLang="en-US" sz="13800" dirty="0">
                <a:solidFill>
                  <a:schemeClr val="tx2"/>
                </a:solidFill>
                <a:latin typeface="Arial Black" pitchFamily="34" charset="0"/>
                <a:ea typeface="+mn-ea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00430" y="5429265"/>
            <a:ext cx="5643570" cy="9286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3744926"/>
            <a:ext cx="7772400" cy="1470025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PPT素材\图片素材\达内素材\封面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07950" y="0"/>
            <a:ext cx="92519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EE011-96FA-436F-81CE-5B8B85B55C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195CE-9CC4-48E3-9BF6-DFED8E7A07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D939E-D161-488F-AFA2-DBD00A7B11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DF40B-9193-48EE-A1B4-9701BBA9DC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8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57EF5-6214-4F73-8E7E-B531F11B57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照片\企业答谢会名企素材\达内IT企业联盟部分参会企业logo展示.JPG"/>
          <p:cNvPicPr>
            <a:picLocks noChangeAspect="1" noChangeArrowheads="1"/>
          </p:cNvPicPr>
          <p:nvPr userDrawn="1"/>
        </p:nvPicPr>
        <p:blipFill>
          <a:blip r:embed="rId2"/>
          <a:srcRect r="10490"/>
          <a:stretch>
            <a:fillRect/>
          </a:stretch>
        </p:blipFill>
        <p:spPr bwMode="auto">
          <a:xfrm>
            <a:off x="0" y="0"/>
            <a:ext cx="9144000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786191"/>
            <a:ext cx="9144000" cy="1714512"/>
          </a:xfrm>
          <a:prstGeom prst="rect">
            <a:avLst/>
          </a:prstGeom>
          <a:solidFill>
            <a:schemeClr val="tx2">
              <a:alpha val="74000"/>
            </a:schemeClr>
          </a:soli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18187-6A9D-40A3-AB43-B027B994AD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Logo(达内-白色)_Link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49685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4CF07-EB24-4AAA-A7A3-A8AF90A28D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同侧圆角矩形 4"/>
          <p:cNvSpPr/>
          <p:nvPr userDrawn="1"/>
        </p:nvSpPr>
        <p:spPr>
          <a:xfrm rot="5400000">
            <a:off x="3643313" y="-3286125"/>
            <a:ext cx="928687" cy="8215313"/>
          </a:xfrm>
          <a:prstGeom prst="round2Same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0" y="357166"/>
            <a:ext cx="8201060" cy="9286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428596" y="285729"/>
            <a:ext cx="8201060" cy="928695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99DA8-EFDB-42ED-9295-316AE7BD065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7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EED5E16-309F-40FD-B5DD-B2D01C05AD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QuickStyle" Target="../diagrams/quickStyle3.xml"/><Relationship Id="rId18" Type="http://schemas.openxmlformats.org/officeDocument/2006/relationships/diagramColors" Target="../diagrams/colors4.xml"/><Relationship Id="rId26" Type="http://schemas.openxmlformats.org/officeDocument/2006/relationships/diagramColors" Target="../diagrams/colors6.xml"/><Relationship Id="rId39" Type="http://schemas.microsoft.com/office/2007/relationships/diagramDrawing" Target="../diagrams/drawing6.xml"/><Relationship Id="rId3" Type="http://schemas.openxmlformats.org/officeDocument/2006/relationships/diagramData" Target="../diagrams/data1.xml"/><Relationship Id="rId21" Type="http://schemas.openxmlformats.org/officeDocument/2006/relationships/diagramQuickStyle" Target="../diagrams/quickStyle5.xml"/><Relationship Id="rId34" Type="http://schemas.microsoft.com/office/2007/relationships/diagramDrawing" Target="../diagrams/drawing3.xml"/><Relationship Id="rId7" Type="http://schemas.openxmlformats.org/officeDocument/2006/relationships/diagramData" Target="../diagrams/data2.xml"/><Relationship Id="rId12" Type="http://schemas.openxmlformats.org/officeDocument/2006/relationships/diagramLayout" Target="../diagrams/layout3.xml"/><Relationship Id="rId17" Type="http://schemas.openxmlformats.org/officeDocument/2006/relationships/diagramQuickStyle" Target="../diagrams/quickStyle4.xml"/><Relationship Id="rId25" Type="http://schemas.openxmlformats.org/officeDocument/2006/relationships/diagramQuickStyle" Target="../diagrams/quickStyle6.xml"/><Relationship Id="rId33" Type="http://schemas.microsoft.com/office/2007/relationships/diagramDrawing" Target="../diagrams/drawing2.xml"/><Relationship Id="rId38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6" Type="http://schemas.openxmlformats.org/officeDocument/2006/relationships/diagramLayout" Target="../diagrams/layout4.xml"/><Relationship Id="rId20" Type="http://schemas.openxmlformats.org/officeDocument/2006/relationships/diagramLayout" Target="../diagrams/layout5.xml"/><Relationship Id="rId29" Type="http://schemas.openxmlformats.org/officeDocument/2006/relationships/diagramLayout" Target="../diagrams/layout7.xml"/><Relationship Id="rId41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3.xml"/><Relationship Id="rId24" Type="http://schemas.openxmlformats.org/officeDocument/2006/relationships/diagramLayout" Target="../diagrams/layout6.xml"/><Relationship Id="rId32" Type="http://schemas.microsoft.com/office/2007/relationships/diagramDrawing" Target="../diagrams/drawing1.xml"/><Relationship Id="rId40" Type="http://schemas.microsoft.com/office/2007/relationships/diagramDrawing" Target="../diagrams/drawing4.xml"/><Relationship Id="rId5" Type="http://schemas.openxmlformats.org/officeDocument/2006/relationships/diagramQuickStyle" Target="../diagrams/quickStyle1.xml"/><Relationship Id="rId15" Type="http://schemas.openxmlformats.org/officeDocument/2006/relationships/diagramData" Target="../diagrams/data4.xml"/><Relationship Id="rId23" Type="http://schemas.openxmlformats.org/officeDocument/2006/relationships/diagramData" Target="../diagrams/data6.xml"/><Relationship Id="rId28" Type="http://schemas.openxmlformats.org/officeDocument/2006/relationships/diagramData" Target="../diagrams/data7.xml"/><Relationship Id="rId10" Type="http://schemas.openxmlformats.org/officeDocument/2006/relationships/diagramColors" Target="../diagrams/colors2.xml"/><Relationship Id="rId19" Type="http://schemas.openxmlformats.org/officeDocument/2006/relationships/diagramData" Target="../diagrams/data5.xml"/><Relationship Id="rId31" Type="http://schemas.openxmlformats.org/officeDocument/2006/relationships/diagramColors" Target="../diagrams/colors7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3.xml"/><Relationship Id="rId22" Type="http://schemas.openxmlformats.org/officeDocument/2006/relationships/diagramColors" Target="../diagrams/colors5.xml"/><Relationship Id="rId27" Type="http://schemas.openxmlformats.org/officeDocument/2006/relationships/image" Target="../media/image10.png"/><Relationship Id="rId30" Type="http://schemas.openxmlformats.org/officeDocument/2006/relationships/diagramQuickStyle" Target="../diagrams/quickStyle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C/C++</a:t>
            </a:r>
            <a:r>
              <a:rPr lang="zh-CN" altLang="en-US" smtClean="0"/>
              <a:t>教学课程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500438" y="5429250"/>
            <a:ext cx="5643562" cy="9286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Win32</a:t>
            </a:r>
            <a:r>
              <a:rPr lang="zh-CN" altLang="en-US" dirty="0" smtClean="0"/>
              <a:t>核心编程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资源的使用</a:t>
            </a: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编写资源的文件 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资源脚本文件</a:t>
            </a:r>
          </a:p>
          <a:p>
            <a:pPr eaLnBrk="1" hangingPunct="1"/>
            <a:r>
              <a:rPr lang="zh-CN" altLang="en-US" dirty="0" smtClean="0"/>
              <a:t>编译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文件 － </a:t>
            </a:r>
            <a:r>
              <a:rPr lang="en-US" altLang="zh-CN" dirty="0" smtClean="0"/>
              <a:t>RC.EXE</a:t>
            </a:r>
          </a:p>
          <a:p>
            <a:pPr eaLnBrk="1" hangingPunct="1"/>
            <a:r>
              <a:rPr lang="zh-CN" altLang="en-US" dirty="0" smtClean="0"/>
              <a:t>将资源链接到程序中 － </a:t>
            </a:r>
            <a:r>
              <a:rPr lang="en-US" altLang="zh-CN" dirty="0" smtClean="0"/>
              <a:t>LINK.EXE</a:t>
            </a:r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静态框</a:t>
            </a:r>
          </a:p>
        </p:txBody>
      </p:sp>
      <p:sp>
        <p:nvSpPr>
          <p:cNvPr id="126978" name="内容占位符 2"/>
          <p:cNvSpPr>
            <a:spLocks noGrp="1"/>
          </p:cNvSpPr>
          <p:nvPr>
            <p:ph idx="1"/>
          </p:nvPr>
        </p:nvSpPr>
        <p:spPr>
          <a:xfrm>
            <a:off x="323850" y="1341438"/>
            <a:ext cx="8362950" cy="47847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2 </a:t>
            </a:r>
            <a:r>
              <a:rPr lang="zh-CN" altLang="en-US" sz="2400" smtClean="0"/>
              <a:t>窗口消息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SendMessage</a:t>
            </a:r>
            <a:r>
              <a:rPr lang="zh-CN" altLang="en-US" sz="2000" smtClean="0"/>
              <a:t>发送到控件即可。例如：</a:t>
            </a:r>
            <a:r>
              <a:rPr lang="en-US" altLang="zh-CN" sz="2000" smtClean="0"/>
              <a:t>STM_SETICON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3 </a:t>
            </a:r>
            <a:r>
              <a:rPr lang="zh-CN" altLang="en-US" sz="2400" smtClean="0"/>
              <a:t>通知消息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000" smtClean="0"/>
              <a:t>	需要在创建时增加</a:t>
            </a:r>
            <a:r>
              <a:rPr lang="en-US" altLang="zh-CN" sz="2000" smtClean="0"/>
              <a:t>SS_NOTIFY</a:t>
            </a:r>
            <a:r>
              <a:rPr lang="zh-CN" altLang="en-US" sz="2000" smtClean="0"/>
              <a:t>风格。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000" smtClean="0"/>
              <a:t>	通知消息通过</a:t>
            </a:r>
            <a:r>
              <a:rPr lang="en-US" altLang="zh-CN" sz="2000" smtClean="0"/>
              <a:t>WM_COMMAND </a:t>
            </a:r>
            <a:r>
              <a:rPr lang="zh-CN" altLang="en-US" sz="2000" smtClean="0"/>
              <a:t>消息传递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000" smtClean="0"/>
              <a:t>	附：</a:t>
            </a:r>
            <a:r>
              <a:rPr lang="en-US" altLang="zh-CN" sz="2000" smtClean="0"/>
              <a:t>WM_COMMAND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smtClean="0"/>
              <a:t>	       WPARAM: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smtClean="0"/>
              <a:t>			LOWORD - </a:t>
            </a:r>
            <a:r>
              <a:rPr lang="zh-CN" altLang="en-US" sz="2000" smtClean="0"/>
              <a:t>菜单项、加速键、控件的</a:t>
            </a:r>
            <a:r>
              <a:rPr lang="en-US" altLang="zh-CN" sz="2000" smtClean="0"/>
              <a:t>ID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smtClean="0"/>
              <a:t>			HIWORD - </a:t>
            </a:r>
            <a:r>
              <a:rPr lang="zh-CN" altLang="en-US" sz="2000" smtClean="0"/>
              <a:t>对于菜单项，为</a:t>
            </a:r>
            <a:r>
              <a:rPr lang="en-US" altLang="zh-CN" sz="2000" smtClean="0"/>
              <a:t>0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smtClean="0"/>
              <a:t>				      </a:t>
            </a:r>
            <a:r>
              <a:rPr lang="zh-CN" altLang="en-US" sz="2000" smtClean="0"/>
              <a:t>对于加速键，为</a:t>
            </a:r>
            <a:r>
              <a:rPr lang="en-US" altLang="zh-CN" sz="2000" smtClean="0"/>
              <a:t>1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smtClean="0"/>
              <a:t>				      </a:t>
            </a:r>
            <a:r>
              <a:rPr lang="zh-CN" altLang="en-US" sz="2000" smtClean="0"/>
              <a:t>对于控件，是</a:t>
            </a:r>
            <a:r>
              <a:rPr lang="en-US" altLang="zh-CN" sz="2000" smtClean="0"/>
              <a:t>Notify-Code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smtClean="0"/>
              <a:t>		LPARAM</a:t>
            </a:r>
            <a:r>
              <a:rPr lang="zh-CN" altLang="en-US" sz="2000" smtClean="0"/>
              <a:t>：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000" smtClean="0"/>
              <a:t>			对于菜单项、加速键为</a:t>
            </a:r>
            <a:r>
              <a:rPr lang="en-US" altLang="zh-CN" sz="2000" smtClean="0"/>
              <a:t>NULL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smtClean="0"/>
              <a:t>			</a:t>
            </a:r>
            <a:r>
              <a:rPr lang="zh-CN" altLang="en-US" sz="2000" smtClean="0"/>
              <a:t>对于控件，为控件窗口句柄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按钮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68875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defRPr/>
            </a:pPr>
            <a:r>
              <a:rPr lang="en-US" altLang="zh-CN" sz="4400" dirty="0" smtClean="0"/>
              <a:t>1 </a:t>
            </a:r>
            <a:r>
              <a:rPr lang="zh-CN" altLang="en-US" sz="4400" dirty="0" smtClean="0"/>
              <a:t>按钮相关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zh-CN" altLang="en-US" sz="3600" dirty="0" smtClean="0"/>
              <a:t>根据按钮的风格，将按钮分成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类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1.1 </a:t>
            </a:r>
            <a:r>
              <a:rPr lang="zh-CN" altLang="en-US" sz="3600" dirty="0" smtClean="0"/>
              <a:t>下压式按钮：</a:t>
            </a:r>
            <a:r>
              <a:rPr lang="en-US" altLang="zh-CN" sz="3600" dirty="0" smtClean="0"/>
              <a:t>BS_PUSHBUTTON/BS_DEFPUSHBUTTON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dirty="0" smtClean="0"/>
              <a:t>	1.2 </a:t>
            </a:r>
            <a:r>
              <a:rPr lang="zh-CN" altLang="en-US" sz="3600" dirty="0" smtClean="0"/>
              <a:t>分组框：</a:t>
            </a:r>
            <a:r>
              <a:rPr lang="en-US" altLang="zh-CN" sz="3600" dirty="0" smtClean="0"/>
              <a:t>BS_GROUPBOX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dirty="0" smtClean="0"/>
              <a:t>	1.3 </a:t>
            </a:r>
            <a:r>
              <a:rPr lang="zh-CN" altLang="en-US" sz="3600" dirty="0" smtClean="0"/>
              <a:t>复选框：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600" dirty="0" smtClean="0"/>
              <a:t>		</a:t>
            </a:r>
            <a:r>
              <a:rPr lang="en-US" altLang="zh-CN" sz="3600" dirty="0" smtClean="0"/>
              <a:t>BS_CHECKBOX/BS_AUTOCHECKBOX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dirty="0" smtClean="0"/>
              <a:t>		BS_3STATE/BS_AUTO3STATE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dirty="0" smtClean="0"/>
              <a:t>	1.4 </a:t>
            </a:r>
            <a:r>
              <a:rPr lang="zh-CN" altLang="en-US" sz="3600" dirty="0" smtClean="0"/>
              <a:t>单选框：</a:t>
            </a:r>
            <a:r>
              <a:rPr lang="en-US" altLang="zh-CN" sz="3600" dirty="0" smtClean="0"/>
              <a:t>BS_RADIOBUTTON/BS_AUTORADIOBUTTON	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窗口类名称 </a:t>
            </a:r>
            <a:r>
              <a:rPr lang="en-US" altLang="zh-CN" sz="3600" dirty="0" smtClean="0"/>
              <a:t>BUTTON</a:t>
            </a:r>
          </a:p>
          <a:p>
            <a:pPr eaLnBrk="1" hangingPunct="1">
              <a:defRPr/>
            </a:pPr>
            <a:r>
              <a:rPr lang="en-US" altLang="zh-CN" sz="4400" dirty="0" smtClean="0"/>
              <a:t>2 </a:t>
            </a:r>
            <a:r>
              <a:rPr lang="zh-CN" altLang="en-US" sz="4400" dirty="0" smtClean="0"/>
              <a:t>下压式按钮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sz="3600" dirty="0" smtClean="0"/>
              <a:t>2.1 </a:t>
            </a:r>
            <a:r>
              <a:rPr lang="zh-CN" altLang="en-US" sz="3600" dirty="0" smtClean="0"/>
              <a:t>创建按钮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2.2 </a:t>
            </a:r>
            <a:r>
              <a:rPr lang="zh-CN" altLang="en-US" sz="3600" dirty="0" smtClean="0"/>
              <a:t>窗口消息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2.3 </a:t>
            </a:r>
            <a:r>
              <a:rPr lang="zh-CN" altLang="en-US" sz="3600" dirty="0" smtClean="0"/>
              <a:t>通知消息</a:t>
            </a:r>
          </a:p>
          <a:p>
            <a:pPr eaLnBrk="1" hangingPunct="1">
              <a:defRPr/>
            </a:pPr>
            <a:r>
              <a:rPr lang="en-US" altLang="zh-CN" sz="4400" dirty="0" smtClean="0"/>
              <a:t>3 </a:t>
            </a:r>
            <a:r>
              <a:rPr lang="zh-CN" altLang="en-US" sz="4400" dirty="0" smtClean="0"/>
              <a:t>分组框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zh-CN" altLang="en-US" sz="3600" dirty="0" smtClean="0"/>
              <a:t>常用于界面上的控件分组显示，提高界面友好性。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按钮</a:t>
            </a:r>
          </a:p>
        </p:txBody>
      </p:sp>
      <p:sp>
        <p:nvSpPr>
          <p:cNvPr id="12902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4 </a:t>
            </a:r>
            <a:r>
              <a:rPr lang="zh-CN" altLang="en-US" sz="2400" smtClean="0"/>
              <a:t>复选框</a:t>
            </a:r>
            <a:endParaRPr lang="en-US" altLang="zh-CN" sz="2400" smtClean="0"/>
          </a:p>
          <a:p>
            <a:pPr lvl="1" eaLnBrk="1" hangingPunct="1">
              <a:buFont typeface="Arial" charset="0"/>
              <a:buNone/>
            </a:pPr>
            <a:r>
              <a:rPr lang="en-US" altLang="zh-CN" sz="2200" smtClean="0"/>
              <a:t>4.1 </a:t>
            </a:r>
            <a:r>
              <a:rPr lang="zh-CN" altLang="en-US" sz="2200" smtClean="0"/>
              <a:t>风格和创建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000" smtClean="0"/>
              <a:t>BS_CHECKBOX - </a:t>
            </a:r>
            <a:r>
              <a:rPr lang="zh-CN" altLang="en-US" sz="2000" smtClean="0"/>
              <a:t>点击选择时，需要自己维护选择状态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000" smtClean="0"/>
              <a:t>BS_AUTOCHECKBOX - </a:t>
            </a:r>
            <a:r>
              <a:rPr lang="zh-CN" altLang="en-US" sz="2000" smtClean="0"/>
              <a:t>点击选择时，系统自动维护选择状态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200" smtClean="0"/>
              <a:t>4.2 </a:t>
            </a:r>
            <a:r>
              <a:rPr lang="zh-CN" altLang="en-US" sz="2200" smtClean="0"/>
              <a:t>窗口消息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z="2000" smtClean="0"/>
              <a:t>获取和设置选择状态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000" smtClean="0"/>
              <a:t>BM_SETCHECK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000" smtClean="0"/>
              <a:t>BM_GETCHECK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200" smtClean="0"/>
              <a:t>4.3 </a:t>
            </a:r>
            <a:r>
              <a:rPr lang="zh-CN" altLang="en-US" sz="2200" smtClean="0"/>
              <a:t>通知消息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000" smtClean="0"/>
              <a:t>BN_CLICKED </a:t>
            </a:r>
            <a:r>
              <a:rPr lang="zh-CN" altLang="en-US" sz="2000" smtClean="0"/>
              <a:t>按钮被点击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按钮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altLang="zh-CN" sz="3800" dirty="0" smtClean="0"/>
              <a:t>5 </a:t>
            </a:r>
            <a:r>
              <a:rPr lang="zh-CN" altLang="en-US" sz="3800" dirty="0" smtClean="0"/>
              <a:t>单选按钮</a:t>
            </a:r>
            <a:endParaRPr lang="en-US" altLang="zh-CN" sz="38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500" dirty="0" smtClean="0"/>
              <a:t>5.1 </a:t>
            </a:r>
            <a:r>
              <a:rPr lang="zh-CN" altLang="en-US" sz="3500" dirty="0" smtClean="0"/>
              <a:t>风格和创建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BS_RADIOBUTTON - </a:t>
            </a:r>
            <a:r>
              <a:rPr lang="zh-CN" altLang="en-US" dirty="0" smtClean="0"/>
              <a:t>自己维护状态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BS_AUTORADIOBUTTON - </a:t>
            </a:r>
            <a:r>
              <a:rPr lang="zh-CN" altLang="en-US" dirty="0" smtClean="0"/>
              <a:t>系统自动维护状态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500" dirty="0" smtClean="0"/>
              <a:t>5.2 </a:t>
            </a:r>
            <a:r>
              <a:rPr lang="zh-CN" altLang="en-US" sz="3500" dirty="0" smtClean="0"/>
              <a:t>窗口消息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获取和设置选择状态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BM_SETCHECK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BM_GETCHECK	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每组单选框中只能同时有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个被选择。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500" dirty="0" smtClean="0"/>
              <a:t>5.3 </a:t>
            </a:r>
            <a:r>
              <a:rPr lang="zh-CN" altLang="en-US" sz="3500" dirty="0" smtClean="0"/>
              <a:t>通知消息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BN_CLICKED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500" dirty="0" smtClean="0"/>
              <a:t>5.4 </a:t>
            </a:r>
            <a:r>
              <a:rPr lang="zh-CN" altLang="en-US" sz="3500" dirty="0" smtClean="0"/>
              <a:t>其他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单选框分组，可以使用</a:t>
            </a:r>
            <a:r>
              <a:rPr lang="en-US" altLang="zh-CN" dirty="0" smtClean="0"/>
              <a:t>WS_GROUP</a:t>
            </a:r>
            <a:r>
              <a:rPr lang="zh-CN" altLang="en-US" dirty="0" smtClean="0"/>
              <a:t>风格分组。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从当前具有</a:t>
            </a:r>
            <a:r>
              <a:rPr lang="en-US" altLang="zh-CN" dirty="0" smtClean="0"/>
              <a:t>WS_GROUP</a:t>
            </a:r>
            <a:r>
              <a:rPr lang="zh-CN" altLang="en-US" dirty="0" smtClean="0"/>
              <a:t>风格的单选框，到下一个</a:t>
            </a:r>
            <a:r>
              <a:rPr lang="en-US" altLang="zh-CN" dirty="0" smtClean="0"/>
              <a:t>WS_GROUP</a:t>
            </a:r>
            <a:r>
              <a:rPr lang="zh-CN" altLang="en-US" dirty="0" smtClean="0"/>
              <a:t>风格单选框之前，为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组单选框</a:t>
            </a:r>
            <a:endParaRPr lang="zh-CN" alt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编辑框</a:t>
            </a:r>
          </a:p>
        </p:txBody>
      </p:sp>
      <p:sp>
        <p:nvSpPr>
          <p:cNvPr id="131074" name="内容占位符 2"/>
          <p:cNvSpPr>
            <a:spLocks noGrp="1"/>
          </p:cNvSpPr>
          <p:nvPr>
            <p:ph idx="1"/>
          </p:nvPr>
        </p:nvSpPr>
        <p:spPr>
          <a:xfrm>
            <a:off x="457200" y="1617663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700" smtClean="0"/>
              <a:t>1 </a:t>
            </a:r>
            <a:r>
              <a:rPr lang="zh-CN" altLang="en-US" sz="2700" smtClean="0"/>
              <a:t>编辑框相关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从风格可以将编辑框分成几类：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单行编辑框 </a:t>
            </a:r>
            <a:r>
              <a:rPr lang="en-US" altLang="zh-CN" sz="2200" smtClean="0"/>
              <a:t>- </a:t>
            </a:r>
            <a:r>
              <a:rPr lang="zh-CN" altLang="en-US" sz="2200" smtClean="0"/>
              <a:t>只能处理一行文字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多行编辑框 </a:t>
            </a:r>
            <a:r>
              <a:rPr lang="en-US" altLang="zh-CN" sz="2200" smtClean="0"/>
              <a:t>- </a:t>
            </a:r>
            <a:r>
              <a:rPr lang="zh-CN" altLang="en-US" sz="2200" smtClean="0"/>
              <a:t>可以显示多行文字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密码编辑框 </a:t>
            </a:r>
            <a:r>
              <a:rPr lang="en-US" altLang="zh-CN" sz="2200" smtClean="0"/>
              <a:t>- </a:t>
            </a:r>
            <a:r>
              <a:rPr lang="zh-CN" altLang="en-US" sz="2200" smtClean="0"/>
              <a:t>密码输入 </a:t>
            </a:r>
            <a:r>
              <a:rPr lang="en-US" altLang="zh-CN" sz="2200" smtClean="0"/>
              <a:t>ES_PASSWORD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	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700" smtClean="0"/>
              <a:t>2 </a:t>
            </a:r>
            <a:r>
              <a:rPr lang="zh-CN" altLang="en-US" sz="2700" smtClean="0"/>
              <a:t>编辑框的使用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</a:t>
            </a:r>
            <a:r>
              <a:rPr lang="en-US" altLang="zh-CN" sz="2200" smtClean="0"/>
              <a:t>2.1 </a:t>
            </a:r>
            <a:r>
              <a:rPr lang="zh-CN" altLang="en-US" sz="2200" smtClean="0"/>
              <a:t>创建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	窗口类名称 </a:t>
            </a:r>
            <a:r>
              <a:rPr lang="en-US" altLang="zh-CN" sz="2200" smtClean="0"/>
              <a:t>EDIT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	2.2 </a:t>
            </a:r>
            <a:r>
              <a:rPr lang="zh-CN" altLang="en-US" sz="2200" smtClean="0"/>
              <a:t>窗口消息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        </a:t>
            </a:r>
            <a:r>
              <a:rPr lang="en-US" altLang="zh-CN" sz="2200" smtClean="0"/>
              <a:t>WM_GETTEXT / WM_SETTEXT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</a:t>
            </a:r>
            <a:r>
              <a:rPr lang="en-US" altLang="zh-CN" sz="2200" smtClean="0"/>
              <a:t>2.3 </a:t>
            </a:r>
            <a:r>
              <a:rPr lang="zh-CN" altLang="en-US" sz="2200" smtClean="0"/>
              <a:t>通知消息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	</a:t>
            </a:r>
            <a:r>
              <a:rPr lang="en-US" altLang="zh-CN" sz="2200" smtClean="0"/>
              <a:t>EN_CHANGE </a:t>
            </a:r>
            <a:r>
              <a:rPr lang="zh-CN" altLang="en-US" sz="2200" smtClean="0"/>
              <a:t>当编辑框内的文字被修改，通知父窗口。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组合框</a:t>
            </a:r>
          </a:p>
        </p:txBody>
      </p:sp>
      <p:sp>
        <p:nvSpPr>
          <p:cNvPr id="132098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1 </a:t>
            </a:r>
            <a:r>
              <a:rPr lang="zh-CN" altLang="en-US" sz="2400" smtClean="0"/>
              <a:t>组合框相关</a:t>
            </a: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组合框的分类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1.1 </a:t>
            </a:r>
            <a:r>
              <a:rPr lang="zh-CN" altLang="en-US" sz="2000" smtClean="0"/>
              <a:t>简单组合框	</a:t>
            </a:r>
            <a:r>
              <a:rPr lang="en-US" altLang="zh-CN" sz="2000" smtClean="0"/>
              <a:t>- CBS_SIMPLE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	1.2 </a:t>
            </a:r>
            <a:r>
              <a:rPr lang="zh-CN" altLang="en-US" sz="2000" smtClean="0"/>
              <a:t>下拉式组合框 </a:t>
            </a:r>
            <a:r>
              <a:rPr lang="en-US" altLang="zh-CN" sz="2000" smtClean="0"/>
              <a:t>- </a:t>
            </a:r>
            <a:r>
              <a:rPr lang="zh-CN" altLang="en-US" sz="2000" smtClean="0"/>
              <a:t>可以输入，</a:t>
            </a:r>
            <a:r>
              <a:rPr lang="en-US" altLang="zh-CN" sz="2000" smtClean="0"/>
              <a:t>CBS_DROPDOWN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	1.3 </a:t>
            </a:r>
            <a:r>
              <a:rPr lang="zh-CN" altLang="en-US" sz="2000" smtClean="0"/>
              <a:t>下拉列表式组合框 </a:t>
            </a:r>
            <a:r>
              <a:rPr lang="en-US" altLang="zh-CN" sz="2000" smtClean="0"/>
              <a:t>- </a:t>
            </a:r>
            <a:r>
              <a:rPr lang="zh-CN" altLang="en-US" sz="2000" smtClean="0"/>
              <a:t>只能从选项中选择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			</a:t>
            </a:r>
            <a:r>
              <a:rPr lang="en-US" altLang="zh-CN" sz="2000" smtClean="0"/>
              <a:t>CBS_DROPDOWNLIST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组合框窗口类 </a:t>
            </a:r>
            <a:r>
              <a:rPr lang="en-US" altLang="zh-CN" sz="2000" smtClean="0"/>
              <a:t>- COMBOBOX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2 </a:t>
            </a:r>
            <a:r>
              <a:rPr lang="zh-CN" altLang="en-US" sz="2400" smtClean="0"/>
              <a:t>组合框的使用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2.1 </a:t>
            </a:r>
            <a:r>
              <a:rPr lang="zh-CN" altLang="en-US" sz="2000" smtClean="0"/>
              <a:t>创建组合框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2.2 </a:t>
            </a:r>
            <a:r>
              <a:rPr lang="zh-CN" altLang="en-US" sz="2000" smtClean="0"/>
              <a:t>选项的添加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	</a:t>
            </a:r>
            <a:r>
              <a:rPr lang="en-US" altLang="zh-CN" sz="2000" smtClean="0"/>
              <a:t>CB_ADDSTRING - WPARAM </a:t>
            </a:r>
            <a:r>
              <a:rPr lang="zh-CN" altLang="en-US" sz="2000" smtClean="0"/>
              <a:t>不使用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	                             </a:t>
            </a:r>
            <a:r>
              <a:rPr lang="en-US" altLang="zh-CN" sz="2000" smtClean="0"/>
              <a:t>LPARAM </a:t>
            </a:r>
            <a:r>
              <a:rPr lang="zh-CN" altLang="en-US" sz="2000" smtClean="0"/>
              <a:t>字符串指针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	</a:t>
            </a:r>
            <a:r>
              <a:rPr lang="en-US" altLang="zh-CN" sz="2000" smtClean="0"/>
              <a:t>CB_INSERTSTRING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	2.3 </a:t>
            </a:r>
            <a:r>
              <a:rPr lang="zh-CN" altLang="en-US" sz="2000" smtClean="0"/>
              <a:t>选项的删除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	</a:t>
            </a:r>
            <a:r>
              <a:rPr lang="en-US" altLang="zh-CN" sz="2000" smtClean="0"/>
              <a:t>CB_DELETESTRING - </a:t>
            </a:r>
            <a:r>
              <a:rPr lang="zh-CN" altLang="en-US" sz="2000" smtClean="0"/>
              <a:t>删除指定项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                 </a:t>
            </a:r>
            <a:r>
              <a:rPr lang="en-US" altLang="zh-CN" sz="2000" smtClean="0"/>
              <a:t>wParam-</a:t>
            </a:r>
            <a:r>
              <a:rPr lang="zh-CN" altLang="en-US" sz="2000" smtClean="0"/>
              <a:t>选项索引，</a:t>
            </a:r>
            <a:r>
              <a:rPr lang="en-US" altLang="zh-CN" sz="2000" smtClean="0"/>
              <a:t>lParm-</a:t>
            </a:r>
            <a:r>
              <a:rPr lang="zh-CN" altLang="en-US" sz="2000" smtClean="0"/>
              <a:t>没用，必须给</a:t>
            </a:r>
            <a:r>
              <a:rPr lang="en-US" altLang="zh-CN" sz="2000" smtClean="0"/>
              <a:t>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	</a:t>
            </a:r>
            <a:r>
              <a:rPr lang="en-US" altLang="zh-CN" sz="2000" smtClean="0"/>
              <a:t>CB_RESETCONTENT - </a:t>
            </a:r>
            <a:r>
              <a:rPr lang="zh-CN" altLang="en-US" sz="2000" smtClean="0"/>
              <a:t>清除所有项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组合框</a:t>
            </a:r>
          </a:p>
        </p:txBody>
      </p:sp>
      <p:sp>
        <p:nvSpPr>
          <p:cNvPr id="133122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895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2.4 </a:t>
            </a:r>
            <a:r>
              <a:rPr lang="zh-CN" altLang="en-US" sz="2400" smtClean="0"/>
              <a:t>获取和设置选择项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CB_GETCURSEL - </a:t>
            </a:r>
            <a:r>
              <a:rPr lang="zh-CN" altLang="en-US" sz="2400" smtClean="0"/>
              <a:t>获取选择项索引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CB_SETCURSEL - </a:t>
            </a:r>
            <a:r>
              <a:rPr lang="zh-CN" altLang="en-US" sz="2400" smtClean="0"/>
              <a:t>设置当前被选择项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2.5 </a:t>
            </a:r>
            <a:r>
              <a:rPr lang="zh-CN" altLang="en-US" sz="2400" smtClean="0"/>
              <a:t>查找选项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CB_FINDSTRING - </a:t>
            </a:r>
            <a:r>
              <a:rPr lang="zh-CN" altLang="en-US" sz="2400" smtClean="0"/>
              <a:t>根据字符串，查找选择项，从选项的起始字符查找包含字符串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CB_FINDSTRINGEXACT - </a:t>
            </a:r>
            <a:r>
              <a:rPr lang="zh-CN" altLang="en-US" sz="2400" smtClean="0"/>
              <a:t>匹配查找的字符串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CB_SELECTSTRING - </a:t>
            </a:r>
            <a:r>
              <a:rPr lang="zh-CN" altLang="en-US" sz="2400" smtClean="0"/>
              <a:t>查找并设置成当前被选择项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2.6 </a:t>
            </a:r>
            <a:r>
              <a:rPr lang="zh-CN" altLang="en-US" sz="2400" smtClean="0"/>
              <a:t>获取选项的字符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CB_GETLBTEXTLEN - </a:t>
            </a:r>
            <a:r>
              <a:rPr lang="zh-CN" altLang="en-US" sz="2400" smtClean="0"/>
              <a:t>获取选项的字符长度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CB_GETLBTEXT - </a:t>
            </a:r>
            <a:r>
              <a:rPr lang="zh-CN" altLang="en-US" sz="2400" smtClean="0"/>
              <a:t>获取选项的字符内容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	输入的字符串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WM_GETTEXT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组合框</a:t>
            </a:r>
          </a:p>
        </p:txBody>
      </p:sp>
      <p:sp>
        <p:nvSpPr>
          <p:cNvPr id="13414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3000" smtClean="0"/>
              <a:t>2.7 </a:t>
            </a:r>
            <a:r>
              <a:rPr lang="zh-CN" altLang="en-US" sz="3000" smtClean="0"/>
              <a:t>选项的附加数据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3000" smtClean="0"/>
              <a:t>	在每个选项中，可以保存自定义的数据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3000" smtClean="0"/>
              <a:t>	</a:t>
            </a:r>
            <a:r>
              <a:rPr lang="en-US" altLang="zh-CN" sz="3000" smtClean="0"/>
              <a:t>CB_SETITEMDATA - </a:t>
            </a:r>
            <a:r>
              <a:rPr lang="zh-CN" altLang="en-US" sz="3000" smtClean="0"/>
              <a:t>将数据保存到指定选项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3000" smtClean="0"/>
              <a:t>	</a:t>
            </a:r>
            <a:r>
              <a:rPr lang="en-US" altLang="zh-CN" sz="3000" smtClean="0"/>
              <a:t>CB_GETITEMDATA - </a:t>
            </a:r>
            <a:r>
              <a:rPr lang="zh-CN" altLang="en-US" sz="3000" smtClean="0"/>
              <a:t>从指定选项获取数据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3000" smtClean="0"/>
              <a:t>3 </a:t>
            </a:r>
            <a:r>
              <a:rPr lang="zh-CN" altLang="en-US" sz="3000" smtClean="0"/>
              <a:t>通知消息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3000" smtClean="0"/>
              <a:t>	</a:t>
            </a:r>
            <a:r>
              <a:rPr lang="en-US" altLang="zh-CN" sz="3000" smtClean="0"/>
              <a:t>CBN_SELCHANGE - </a:t>
            </a:r>
            <a:r>
              <a:rPr lang="zh-CN" altLang="en-US" sz="3000" smtClean="0"/>
              <a:t>当前被选择项发生变化后，通知父窗口。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3000" smtClean="0"/>
              <a:t>	</a:t>
            </a:r>
            <a:r>
              <a:rPr lang="en-US" altLang="zh-CN" sz="3000" smtClean="0"/>
              <a:t>CBN_EDITCHANGE - </a:t>
            </a:r>
            <a:r>
              <a:rPr lang="zh-CN" altLang="en-US" sz="3000" smtClean="0"/>
              <a:t>当输入发生变化后	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 Windows</a:t>
            </a:r>
            <a:r>
              <a:rPr lang="zh-CN" altLang="en-US" smtClean="0"/>
              <a:t>库程序</a:t>
            </a:r>
          </a:p>
        </p:txBody>
      </p:sp>
      <p:sp>
        <p:nvSpPr>
          <p:cNvPr id="13517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800" smtClean="0"/>
              <a:t>静态库程序 </a:t>
            </a:r>
            <a:r>
              <a:rPr lang="en-US" altLang="zh-CN" sz="2800" smtClean="0"/>
              <a:t>- </a:t>
            </a:r>
            <a:r>
              <a:rPr lang="zh-CN" altLang="en-US" sz="2800" smtClean="0"/>
              <a:t>运行时不独立存在，会被链接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800" smtClean="0"/>
              <a:t>到可执行文件或者动态库中，目标程序的归档。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800" smtClean="0"/>
              <a:t>文件扩展名：</a:t>
            </a:r>
            <a:r>
              <a:rPr lang="en-US" altLang="zh-CN" sz="2800" smtClean="0"/>
              <a:t>LIB</a:t>
            </a:r>
          </a:p>
          <a:p>
            <a:pPr eaLnBrk="1" hangingPunct="1">
              <a:buFont typeface="Arial" charset="0"/>
              <a:buNone/>
            </a:pPr>
            <a:endParaRPr lang="en-US" altLang="zh-CN" sz="2800" smtClean="0"/>
          </a:p>
          <a:p>
            <a:pPr eaLnBrk="1" hangingPunct="1">
              <a:buFont typeface="Arial" charset="0"/>
              <a:buNone/>
            </a:pPr>
            <a:r>
              <a:rPr lang="zh-CN" altLang="en-US" sz="2800" smtClean="0"/>
              <a:t>动态库程序 </a:t>
            </a:r>
            <a:r>
              <a:rPr lang="en-US" altLang="zh-CN" sz="2800" smtClean="0"/>
              <a:t>- </a:t>
            </a:r>
            <a:r>
              <a:rPr lang="zh-CN" altLang="en-US" sz="2800" smtClean="0"/>
              <a:t>运行时独立存在，不会被链接到可执行文件或其他动态库中。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800" smtClean="0"/>
              <a:t>文件扩展名：</a:t>
            </a:r>
            <a:r>
              <a:rPr lang="en-US" altLang="zh-CN" sz="2800" smtClean="0"/>
              <a:t>DLL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库程序</a:t>
            </a:r>
          </a:p>
        </p:txBody>
      </p:sp>
      <p:sp>
        <p:nvSpPr>
          <p:cNvPr id="136194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111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静态库程序</a:t>
            </a:r>
            <a:endParaRPr lang="en-US" altLang="zh-CN" sz="240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1 </a:t>
            </a:r>
            <a:r>
              <a:rPr lang="zh-CN" altLang="en-US" sz="2000" smtClean="0"/>
              <a:t>静态库特点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1</a:t>
            </a:r>
            <a:r>
              <a:rPr lang="zh-CN" altLang="en-US" sz="2000" smtClean="0"/>
              <a:t>）运行时不存在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2</a:t>
            </a:r>
            <a:r>
              <a:rPr lang="zh-CN" altLang="en-US" sz="2000" smtClean="0"/>
              <a:t>）链接到可执行文件或者动态库中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3</a:t>
            </a:r>
            <a:r>
              <a:rPr lang="zh-CN" altLang="en-US" sz="2000" smtClean="0"/>
              <a:t>）目标程序的归档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2 C</a:t>
            </a:r>
            <a:r>
              <a:rPr lang="zh-CN" altLang="en-US" sz="2000" smtClean="0"/>
              <a:t>语言静态库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2.1 </a:t>
            </a:r>
            <a:r>
              <a:rPr lang="zh-CN" altLang="en-US" sz="2000" smtClean="0"/>
              <a:t>静态库的使用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建立一个</a:t>
            </a:r>
            <a:r>
              <a:rPr lang="en-US" altLang="zh-CN" sz="2000" smtClean="0"/>
              <a:t>C</a:t>
            </a:r>
            <a:r>
              <a:rPr lang="zh-CN" altLang="en-US" sz="2000" smtClean="0"/>
              <a:t>文件，可以在文件中直接使用</a:t>
            </a:r>
            <a:r>
              <a:rPr lang="en-US" altLang="zh-CN" sz="2000" smtClean="0"/>
              <a:t>C</a:t>
            </a:r>
            <a:r>
              <a:rPr lang="zh-CN" altLang="en-US" sz="2000" smtClean="0"/>
              <a:t>库函数，不需要头文件。</a:t>
            </a:r>
            <a:r>
              <a:rPr lang="en-US" altLang="zh-CN" sz="2000" smtClean="0"/>
              <a:t>C</a:t>
            </a:r>
            <a:r>
              <a:rPr lang="zh-CN" altLang="en-US" sz="2000" smtClean="0"/>
              <a:t>编译器只是根据库函数名称，在库中找到对应的函数代码，进行链接。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2.2 </a:t>
            </a:r>
            <a:r>
              <a:rPr lang="zh-CN" altLang="en-US" sz="2000" smtClean="0"/>
              <a:t>静态库的创建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1</a:t>
            </a:r>
            <a:r>
              <a:rPr lang="zh-CN" altLang="en-US" sz="2000" smtClean="0"/>
              <a:t>）建项目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2</a:t>
            </a:r>
            <a:r>
              <a:rPr lang="zh-CN" altLang="en-US" sz="2000" smtClean="0"/>
              <a:t>）添加库程序，源文件使用</a:t>
            </a:r>
            <a:r>
              <a:rPr lang="en-US" altLang="zh-CN" sz="2000" smtClean="0"/>
              <a:t>C</a:t>
            </a:r>
            <a:r>
              <a:rPr lang="zh-CN" altLang="en-US" sz="2000" smtClean="0"/>
              <a:t>文件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2.3 </a:t>
            </a:r>
            <a:r>
              <a:rPr lang="zh-CN" altLang="en-US" sz="2000" smtClean="0"/>
              <a:t>库的路径设置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1</a:t>
            </a:r>
            <a:r>
              <a:rPr lang="zh-CN" altLang="en-US" sz="2000" smtClean="0"/>
              <a:t>）项目的“</a:t>
            </a:r>
            <a:r>
              <a:rPr lang="en-US" altLang="zh-CN" sz="2000" smtClean="0"/>
              <a:t>Setting”</a:t>
            </a:r>
            <a:r>
              <a:rPr lang="zh-CN" altLang="en-US" sz="2000" smtClean="0"/>
              <a:t>中设置库的路径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2</a:t>
            </a:r>
            <a:r>
              <a:rPr lang="zh-CN" altLang="en-US" sz="2000" smtClean="0"/>
              <a:t>）可以使用 </a:t>
            </a:r>
            <a:r>
              <a:rPr lang="en-US" altLang="zh-CN" sz="2000" smtClean="0"/>
              <a:t>pragma </a:t>
            </a:r>
            <a:r>
              <a:rPr lang="zh-CN" altLang="en-US" sz="2000" smtClean="0"/>
              <a:t>关键字设置</a:t>
            </a:r>
            <a:r>
              <a:rPr lang="en-US" altLang="zh-CN" sz="2000" smtClean="0"/>
              <a:t>#pragma comment( lib, "..\\lib\\clib.lib")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NMAKE </a:t>
            </a:r>
            <a:r>
              <a:rPr lang="zh-CN" altLang="en-US" smtClean="0"/>
              <a:t>和 </a:t>
            </a:r>
            <a:r>
              <a:rPr lang="en-US" altLang="zh-CN" smtClean="0"/>
              <a:t>Makefile</a:t>
            </a:r>
            <a:endParaRPr lang="zh-CN" altLang="en-US" smtClean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NMAKE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mtClean="0"/>
              <a:t>	Makefile</a:t>
            </a:r>
            <a:r>
              <a:rPr lang="zh-CN" altLang="en-US" smtClean="0"/>
              <a:t>的一个解释执行的工具，根据  </a:t>
            </a:r>
            <a:r>
              <a:rPr lang="en-US" altLang="zh-CN" smtClean="0"/>
              <a:t> Makefile</a:t>
            </a:r>
            <a:r>
              <a:rPr lang="zh-CN" altLang="en-US" smtClean="0"/>
              <a:t>文件中的定义，编译和链接程</a:t>
            </a:r>
            <a:r>
              <a:rPr lang="en-US" altLang="zh-CN" smtClean="0"/>
              <a:t>	</a:t>
            </a:r>
            <a:r>
              <a:rPr lang="zh-CN" altLang="en-US" smtClean="0"/>
              <a:t>序，最终生成文件</a:t>
            </a:r>
            <a:r>
              <a:rPr lang="en-US" altLang="zh-CN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Makefile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mtClean="0"/>
              <a:t>   定义编译和链接等操作的脚本文件（把项目的处理命令写入），一般对整个项目进行处理。</a:t>
            </a:r>
            <a:endParaRPr lang="en-US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mtClean="0"/>
              <a:t>     	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库程序</a:t>
            </a:r>
          </a:p>
        </p:txBody>
      </p:sp>
      <p:sp>
        <p:nvSpPr>
          <p:cNvPr id="13721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3000" smtClean="0"/>
              <a:t>3 C++</a:t>
            </a:r>
            <a:r>
              <a:rPr lang="zh-CN" altLang="en-US" sz="3000" smtClean="0"/>
              <a:t>语言的静态库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3000" smtClean="0"/>
              <a:t>	</a:t>
            </a:r>
            <a:r>
              <a:rPr lang="en-US" altLang="zh-CN" sz="2600" smtClean="0"/>
              <a:t>3.1 </a:t>
            </a:r>
            <a:r>
              <a:rPr lang="zh-CN" altLang="en-US" sz="2600" smtClean="0"/>
              <a:t>静态库的建立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600" smtClean="0"/>
              <a:t>		</a:t>
            </a:r>
            <a:r>
              <a:rPr lang="en-US" altLang="zh-CN" sz="2600" smtClean="0"/>
              <a:t>1</a:t>
            </a:r>
            <a:r>
              <a:rPr lang="zh-CN" altLang="en-US" sz="2600" smtClean="0"/>
              <a:t>）建立项目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600" smtClean="0"/>
              <a:t>		</a:t>
            </a:r>
            <a:r>
              <a:rPr lang="en-US" altLang="zh-CN" sz="2600" smtClean="0"/>
              <a:t>2</a:t>
            </a:r>
            <a:r>
              <a:rPr lang="zh-CN" altLang="en-US" sz="2600" smtClean="0"/>
              <a:t>）添加库程序，源文件使用</a:t>
            </a:r>
            <a:r>
              <a:rPr lang="en-US" altLang="zh-CN" sz="2600" smtClean="0"/>
              <a:t>CPP</a:t>
            </a:r>
            <a:r>
              <a:rPr lang="zh-CN" altLang="en-US" sz="2600" smtClean="0"/>
              <a:t>文件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600" smtClean="0"/>
              <a:t>	</a:t>
            </a:r>
            <a:r>
              <a:rPr lang="en-US" altLang="zh-CN" sz="2600" smtClean="0"/>
              <a:t>3.2 </a:t>
            </a:r>
            <a:r>
              <a:rPr lang="zh-CN" altLang="en-US" sz="2600" smtClean="0"/>
              <a:t>库的导入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600" smtClean="0"/>
              <a:t>		</a:t>
            </a:r>
            <a:r>
              <a:rPr lang="en-US" altLang="zh-CN" sz="2600" smtClean="0"/>
              <a:t>1</a:t>
            </a:r>
            <a:r>
              <a:rPr lang="zh-CN" altLang="en-US" sz="2600" smtClean="0"/>
              <a:t>）项目的“</a:t>
            </a:r>
            <a:r>
              <a:rPr lang="en-US" altLang="zh-CN" sz="2600" smtClean="0"/>
              <a:t>Settings”</a:t>
            </a:r>
            <a:r>
              <a:rPr lang="zh-CN" altLang="en-US" sz="2600" smtClean="0"/>
              <a:t>中设置库的路径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600" smtClean="0"/>
              <a:t>		</a:t>
            </a:r>
            <a:r>
              <a:rPr lang="en-US" altLang="zh-CN" sz="2600" smtClean="0"/>
              <a:t>2</a:t>
            </a:r>
            <a:r>
              <a:rPr lang="zh-CN" altLang="en-US" sz="2600" smtClean="0"/>
              <a:t>）可以使用 </a:t>
            </a:r>
            <a:r>
              <a:rPr lang="en-US" altLang="zh-CN" sz="2600" smtClean="0"/>
              <a:t>pragma </a:t>
            </a:r>
            <a:r>
              <a:rPr lang="zh-CN" altLang="en-US" sz="2600" smtClean="0"/>
              <a:t>关键字设置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600" smtClean="0"/>
              <a:t>	</a:t>
            </a:r>
            <a:r>
              <a:rPr lang="en-US" altLang="zh-CN" sz="2600" smtClean="0"/>
              <a:t>3.3 </a:t>
            </a:r>
            <a:r>
              <a:rPr lang="zh-CN" altLang="en-US" sz="2600" smtClean="0"/>
              <a:t>注意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600" smtClean="0"/>
              <a:t>		在</a:t>
            </a:r>
            <a:r>
              <a:rPr lang="en-US" altLang="zh-CN" sz="2600" smtClean="0"/>
              <a:t>CPP</a:t>
            </a:r>
            <a:r>
              <a:rPr lang="zh-CN" altLang="en-US" sz="2600" smtClean="0"/>
              <a:t>环境使用</a:t>
            </a:r>
            <a:r>
              <a:rPr lang="en-US" altLang="zh-CN" sz="2600" smtClean="0"/>
              <a:t>C</a:t>
            </a:r>
            <a:r>
              <a:rPr lang="zh-CN" altLang="en-US" sz="2600" smtClean="0"/>
              <a:t>静态库，库中函数原型定义要增加 </a:t>
            </a:r>
            <a:r>
              <a:rPr lang="en-US" altLang="zh-CN" sz="2600" smtClean="0"/>
              <a:t>extern “C”, </a:t>
            </a:r>
            <a:r>
              <a:rPr lang="zh-CN" altLang="en-US" sz="2600" smtClean="0"/>
              <a:t>例如：</a:t>
            </a:r>
            <a:r>
              <a:rPr lang="en-US" altLang="zh-CN" sz="2600" smtClean="0"/>
              <a:t>extern "C" int Add(... );</a:t>
            </a:r>
            <a:endParaRPr lang="zh-CN" alt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库程序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642350" cy="5183187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zh-CN" altLang="en-US" sz="3800" dirty="0" smtClean="0"/>
              <a:t>动态库程序</a:t>
            </a:r>
            <a:endParaRPr lang="en-US" altLang="zh-CN" sz="38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动态库特点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）运行时独立存在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）不会链接到执行程序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）使用时加载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与静态库的比较：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）由于静态库是将代码嵌入到使用程序中，多个程序使用时，会有多份代码，所以代码体积会增大。动态库的代码只需要存在一份，其他程序通过函数地址使用，所以代码体积小。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）静态库发生变化后，新的代码需要重新链接嵌入到执行程序中。动态库发生变化后，如果库中函数的定义（或地址）未变化，其他使用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的程序不需重新链接。	  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动态库的创建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1 ) </a:t>
            </a:r>
            <a:r>
              <a:rPr lang="zh-CN" altLang="en-US" dirty="0" smtClean="0"/>
              <a:t>建立项目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2 ) </a:t>
            </a:r>
            <a:r>
              <a:rPr lang="zh-CN" altLang="en-US" dirty="0" smtClean="0"/>
              <a:t>添加库程序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3 ) </a:t>
            </a:r>
            <a:r>
              <a:rPr lang="zh-CN" altLang="en-US" dirty="0" smtClean="0"/>
              <a:t>库程序导出 － 提供给使用者库中的函数等信息。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库程序</a:t>
            </a:r>
          </a:p>
        </p:txBody>
      </p:sp>
      <p:sp>
        <p:nvSpPr>
          <p:cNvPr id="139266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3 </a:t>
            </a:r>
            <a:r>
              <a:rPr lang="zh-CN" altLang="en-US" sz="2400" smtClean="0"/>
              <a:t>动态库的使用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3.1 </a:t>
            </a:r>
            <a:r>
              <a:rPr lang="zh-CN" altLang="en-US" sz="2000" smtClean="0"/>
              <a:t>隐式链接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3.2 </a:t>
            </a:r>
            <a:r>
              <a:rPr lang="zh-CN" altLang="en-US" sz="2000" smtClean="0"/>
              <a:t>显式链接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4 </a:t>
            </a:r>
            <a:r>
              <a:rPr lang="zh-CN" altLang="en-US" sz="2400" smtClean="0"/>
              <a:t>动态库的函数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800" smtClean="0"/>
              <a:t>	</a:t>
            </a:r>
            <a:r>
              <a:rPr lang="en-US" altLang="zh-CN" sz="2000" smtClean="0"/>
              <a:t>4.1 </a:t>
            </a:r>
            <a:r>
              <a:rPr lang="zh-CN" altLang="en-US" sz="2000" smtClean="0"/>
              <a:t>实现动态库的函数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4.2 </a:t>
            </a:r>
            <a:r>
              <a:rPr lang="zh-CN" altLang="en-US" sz="2000" smtClean="0"/>
              <a:t>库函数的导出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1</a:t>
            </a:r>
            <a:r>
              <a:rPr lang="zh-CN" altLang="en-US" sz="2000" smtClean="0"/>
              <a:t>） 声明导出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使用 </a:t>
            </a:r>
            <a:r>
              <a:rPr lang="en-US" altLang="zh-CN" sz="2000" smtClean="0"/>
              <a:t>_declspec(dllexport) </a:t>
            </a:r>
            <a:r>
              <a:rPr lang="zh-CN" altLang="en-US" sz="2000" smtClean="0"/>
              <a:t>导出函数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注意：动态库编译链接后，也会有</a:t>
            </a:r>
            <a:r>
              <a:rPr lang="en-US" altLang="zh-CN" sz="2000" smtClean="0"/>
              <a:t>LIB</a:t>
            </a:r>
            <a:r>
              <a:rPr lang="zh-CN" altLang="en-US" sz="2000" smtClean="0"/>
              <a:t>文件，是作为动态库函数映射使用，与静态库不完全相同。</a:t>
            </a:r>
            <a:endParaRPr lang="en-US" altLang="zh-CN" sz="20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	2</a:t>
            </a:r>
            <a:r>
              <a:rPr lang="zh-CN" altLang="en-US" sz="2000" smtClean="0"/>
              <a:t>）模块定义文件 </a:t>
            </a:r>
            <a:r>
              <a:rPr lang="en-US" altLang="zh-CN" sz="2000" smtClean="0"/>
              <a:t>.def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例如：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	</a:t>
            </a:r>
            <a:r>
              <a:rPr lang="en-US" altLang="zh-CN" sz="2000" smtClean="0"/>
              <a:t>LIBRARY DLLFunc //</a:t>
            </a:r>
            <a:r>
              <a:rPr lang="zh-CN" altLang="en-US" sz="2000" smtClean="0"/>
              <a:t>库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	</a:t>
            </a:r>
            <a:r>
              <a:rPr lang="en-US" altLang="zh-CN" sz="2000" smtClean="0"/>
              <a:t>EXPORTS         //</a:t>
            </a:r>
            <a:r>
              <a:rPr lang="zh-CN" altLang="en-US" sz="2000" smtClean="0"/>
              <a:t>库导出表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	</a:t>
            </a:r>
            <a:r>
              <a:rPr lang="en-US" altLang="zh-CN" sz="2000" smtClean="0"/>
              <a:t>DLL_Mul	@1	//</a:t>
            </a:r>
            <a:r>
              <a:rPr lang="zh-CN" altLang="en-US" sz="2000" smtClean="0"/>
              <a:t>导出的函数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库程序</a:t>
            </a:r>
          </a:p>
        </p:txBody>
      </p:sp>
      <p:sp>
        <p:nvSpPr>
          <p:cNvPr id="140290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1831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4.3 </a:t>
            </a:r>
            <a:r>
              <a:rPr lang="zh-CN" altLang="en-US" sz="2400" smtClean="0"/>
              <a:t>库函数的使用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4.3.1 </a:t>
            </a:r>
            <a:r>
              <a:rPr lang="zh-CN" altLang="en-US" sz="2000" smtClean="0"/>
              <a:t>隐式链接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1</a:t>
            </a:r>
            <a:r>
              <a:rPr lang="zh-CN" altLang="en-US" sz="2000" smtClean="0"/>
              <a:t>）头文件和函数原型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可以在函数原型的定义前，增加</a:t>
            </a:r>
            <a:r>
              <a:rPr lang="en-US" altLang="zh-CN" sz="2000" smtClean="0"/>
              <a:t>declspec(dllimport)</a:t>
            </a:r>
            <a:r>
              <a:rPr lang="zh-CN" altLang="en-US" sz="2000" smtClean="0"/>
              <a:t>， 例如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_declspec(dllimport) int DLL_Add( ... 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	2</a:t>
            </a:r>
            <a:r>
              <a:rPr lang="zh-CN" altLang="en-US" sz="2000" smtClean="0"/>
              <a:t>）导入动态库的</a:t>
            </a:r>
            <a:r>
              <a:rPr lang="en-US" altLang="zh-CN" sz="2000" smtClean="0"/>
              <a:t>LIB</a:t>
            </a:r>
            <a:r>
              <a:rPr lang="zh-CN" altLang="en-US" sz="2000" smtClean="0"/>
              <a:t>文件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3</a:t>
            </a:r>
            <a:r>
              <a:rPr lang="zh-CN" altLang="en-US" sz="2000" smtClean="0"/>
              <a:t>）在程序中使用函数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4</a:t>
            </a:r>
            <a:r>
              <a:rPr lang="zh-CN" altLang="en-US" sz="2000" smtClean="0"/>
              <a:t>）隐式链接的情况，</a:t>
            </a:r>
            <a:r>
              <a:rPr lang="en-US" altLang="zh-CN" sz="2000" smtClean="0"/>
              <a:t>DLL</a:t>
            </a:r>
            <a:r>
              <a:rPr lang="zh-CN" altLang="en-US" sz="2000" smtClean="0"/>
              <a:t>可以存放的路径：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	（</a:t>
            </a:r>
            <a:r>
              <a:rPr lang="en-US" altLang="zh-CN" sz="2000" smtClean="0"/>
              <a:t>1</a:t>
            </a:r>
            <a:r>
              <a:rPr lang="zh-CN" altLang="en-US" sz="2000" smtClean="0"/>
              <a:t>）与执行文件中同一个目录下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	（</a:t>
            </a:r>
            <a:r>
              <a:rPr lang="en-US" altLang="zh-CN" sz="2000" smtClean="0"/>
              <a:t>2</a:t>
            </a:r>
            <a:r>
              <a:rPr lang="zh-CN" altLang="en-US" sz="2000" smtClean="0"/>
              <a:t>）当前工作目录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	（</a:t>
            </a:r>
            <a:r>
              <a:rPr lang="en-US" altLang="zh-CN" sz="2000" smtClean="0"/>
              <a:t>3</a:t>
            </a:r>
            <a:r>
              <a:rPr lang="zh-CN" altLang="en-US" sz="2000" smtClean="0"/>
              <a:t>）</a:t>
            </a:r>
            <a:r>
              <a:rPr lang="en-US" altLang="zh-CN" sz="2000" smtClean="0"/>
              <a:t>Windows</a:t>
            </a:r>
            <a:r>
              <a:rPr lang="zh-CN" altLang="en-US" sz="2000" smtClean="0"/>
              <a:t>目录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	（</a:t>
            </a:r>
            <a:r>
              <a:rPr lang="en-US" altLang="zh-CN" sz="2000" smtClean="0"/>
              <a:t>4</a:t>
            </a:r>
            <a:r>
              <a:rPr lang="zh-CN" altLang="en-US" sz="2000" smtClean="0"/>
              <a:t>）</a:t>
            </a:r>
            <a:r>
              <a:rPr lang="en-US" altLang="zh-CN" sz="2000" smtClean="0"/>
              <a:t>Windows/System32</a:t>
            </a:r>
            <a:r>
              <a:rPr lang="zh-CN" altLang="en-US" sz="2000" smtClean="0"/>
              <a:t>目录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	（</a:t>
            </a:r>
            <a:r>
              <a:rPr lang="en-US" altLang="zh-CN" sz="2000" smtClean="0"/>
              <a:t>5</a:t>
            </a:r>
            <a:r>
              <a:rPr lang="zh-CN" altLang="en-US" sz="2000" smtClean="0"/>
              <a:t>）</a:t>
            </a:r>
            <a:r>
              <a:rPr lang="en-US" altLang="zh-CN" sz="2000" smtClean="0"/>
              <a:t>Windows/System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		</a:t>
            </a:r>
            <a:r>
              <a:rPr lang="zh-CN" altLang="en-US" sz="2000" smtClean="0"/>
              <a:t>（</a:t>
            </a:r>
            <a:r>
              <a:rPr lang="en-US" altLang="zh-CN" sz="2000" smtClean="0"/>
              <a:t>6</a:t>
            </a:r>
            <a:r>
              <a:rPr lang="zh-CN" altLang="en-US" sz="2000" smtClean="0"/>
              <a:t>）环境变量</a:t>
            </a:r>
            <a:r>
              <a:rPr lang="en-US" altLang="zh-CN" sz="2000" smtClean="0"/>
              <a:t>PATH</a:t>
            </a:r>
            <a:r>
              <a:rPr lang="zh-CN" altLang="en-US" sz="2000" smtClean="0"/>
              <a:t>指定目录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库程序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183187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4.3.2 </a:t>
            </a:r>
            <a:r>
              <a:rPr lang="zh-CN" altLang="en-US" sz="3800" dirty="0" smtClean="0"/>
              <a:t>显式链接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）定义函数指针类型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）加载动态库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HMODULE </a:t>
            </a:r>
            <a:r>
              <a:rPr lang="en-US" altLang="zh-CN" dirty="0" err="1" smtClean="0"/>
              <a:t>LoadLibrary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LPCTSTR </a:t>
            </a:r>
            <a:r>
              <a:rPr lang="en-US" altLang="zh-CN" dirty="0" err="1" smtClean="0"/>
              <a:t>lpFileName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动态库文件名或全路径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的实例句柄（</a:t>
            </a:r>
            <a:r>
              <a:rPr lang="en-US" altLang="zh-CN" dirty="0" smtClean="0"/>
              <a:t>HINSTANCE</a:t>
            </a:r>
            <a:r>
              <a:rPr lang="zh-CN" altLang="en-US" dirty="0" smtClean="0"/>
              <a:t>）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）获取函数地址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FARPROC </a:t>
            </a:r>
            <a:r>
              <a:rPr lang="en-US" altLang="zh-CN" dirty="0" err="1" smtClean="0"/>
              <a:t>GetProcAddress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HMODULE </a:t>
            </a:r>
            <a:r>
              <a:rPr lang="en-US" altLang="zh-CN" dirty="0" err="1" smtClean="0"/>
              <a:t>hModule</a:t>
            </a:r>
            <a:r>
              <a:rPr lang="en-US" altLang="zh-CN" dirty="0" smtClean="0"/>
              <a:t>,    //DLL</a:t>
            </a:r>
            <a:r>
              <a:rPr lang="zh-CN" altLang="en-US" dirty="0" smtClean="0"/>
              <a:t>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LPCSTR </a:t>
            </a:r>
            <a:r>
              <a:rPr lang="en-US" altLang="zh-CN" dirty="0" err="1" smtClean="0"/>
              <a:t>lpProcName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函数名称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成功返回函数地址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）使用函数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）卸载动态库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FreeLibrary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HMODULE </a:t>
            </a:r>
            <a:r>
              <a:rPr lang="en-US" altLang="zh-CN" dirty="0" err="1" smtClean="0"/>
              <a:t>hModule</a:t>
            </a:r>
            <a:r>
              <a:rPr lang="en-US" altLang="zh-CN" dirty="0" smtClean="0"/>
              <a:t>   //DLL</a:t>
            </a:r>
            <a:r>
              <a:rPr lang="zh-CN" altLang="en-US" dirty="0" smtClean="0"/>
              <a:t>的实例句柄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库程序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5688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4.3.3 </a:t>
            </a:r>
            <a:r>
              <a:rPr lang="zh-CN" altLang="en-US" dirty="0" smtClean="0"/>
              <a:t>两种链接方式对比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）在库函数的定义不变情况下：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隐式链接，由于库函数地址是在程序编译链接时设置，所以当动态库变化后，使用程序需要重新编译链接。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显式链接，由于库函数地址是在程序执行时，动态的从库中查询，所以库变化后，不需要重新编译链接。				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）动态库加载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隐式链接，动态库是在程序启动时就被加载，当</a:t>
            </a:r>
            <a:r>
              <a:rPr lang="en-US" altLang="zh-CN" dirty="0" smtClean="0"/>
              <a:t>DLL</a:t>
            </a:r>
            <a:r>
              <a:rPr lang="zh-CN" altLang="en-US" dirty="0" smtClean="0"/>
              <a:t>不存在，程序无法启动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显式链接，动态库只在使用</a:t>
            </a:r>
            <a:r>
              <a:rPr lang="en-US" altLang="zh-CN" dirty="0" err="1" smtClean="0"/>
              <a:t>LoadLibrary</a:t>
            </a:r>
            <a:r>
              <a:rPr lang="zh-CN" altLang="en-US" dirty="0" smtClean="0"/>
              <a:t>函数，才会被加载。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库程序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11175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defRPr/>
            </a:pPr>
            <a:r>
              <a:rPr lang="en-US" altLang="zh-CN" sz="4400" dirty="0" smtClean="0"/>
              <a:t>DLL</a:t>
            </a:r>
            <a:r>
              <a:rPr lang="zh-CN" altLang="en-US" sz="4400" dirty="0" smtClean="0"/>
              <a:t>中类的使用</a:t>
            </a:r>
            <a:endParaRPr lang="en-US" altLang="zh-CN" sz="44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4000" dirty="0" smtClean="0"/>
              <a:t>DLL</a:t>
            </a:r>
            <a:r>
              <a:rPr lang="zh-CN" altLang="en-US" sz="4000" dirty="0" smtClean="0"/>
              <a:t>中类的导出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600" dirty="0" smtClean="0"/>
              <a:t>在类名称前增加 </a:t>
            </a:r>
            <a:r>
              <a:rPr lang="en-US" altLang="zh-CN" sz="3600" dirty="0" smtClean="0"/>
              <a:t>_</a:t>
            </a:r>
            <a:r>
              <a:rPr lang="en-US" altLang="zh-CN" sz="3600" dirty="0" err="1" smtClean="0"/>
              <a:t>declspec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dllexport</a:t>
            </a:r>
            <a:r>
              <a:rPr lang="en-US" altLang="zh-CN" sz="3600" dirty="0" smtClean="0"/>
              <a:t>) </a:t>
            </a:r>
            <a:r>
              <a:rPr lang="zh-CN" altLang="en-US" sz="3600" dirty="0" smtClean="0"/>
              <a:t>定义，例如：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class _</a:t>
            </a:r>
            <a:r>
              <a:rPr lang="en-US" altLang="zh-CN" sz="3600" dirty="0" err="1" smtClean="0"/>
              <a:t>declspec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dllexport</a:t>
            </a:r>
            <a:r>
              <a:rPr lang="en-US" altLang="zh-CN" sz="3600" dirty="0" smtClean="0"/>
              <a:t>) </a:t>
            </a:r>
            <a:r>
              <a:rPr lang="en-US" altLang="zh-CN" sz="3600" dirty="0" err="1" smtClean="0"/>
              <a:t>CMath</a:t>
            </a:r>
            <a:r>
              <a:rPr lang="en-US" altLang="zh-CN" sz="3600" dirty="0" smtClean="0"/>
              <a:t> 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dirty="0" smtClean="0"/>
              <a:t>	...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dirty="0" smtClean="0"/>
              <a:t>	};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600" dirty="0" smtClean="0"/>
              <a:t>通常使用预编译开关切换类的导入导出定义，例如：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#</a:t>
            </a:r>
            <a:r>
              <a:rPr lang="en-US" altLang="zh-CN" sz="3600" dirty="0" err="1" smtClean="0"/>
              <a:t>ifdef</a:t>
            </a:r>
            <a:r>
              <a:rPr lang="en-US" altLang="zh-CN" sz="3600" dirty="0" smtClean="0"/>
              <a:t> DLLCLASS_EXPORTS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dirty="0" smtClean="0"/>
              <a:t>	#define EXT_CLASS _</a:t>
            </a:r>
            <a:r>
              <a:rPr lang="en-US" altLang="zh-CN" sz="3600" dirty="0" err="1" smtClean="0"/>
              <a:t>declspec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dllexport</a:t>
            </a:r>
            <a:r>
              <a:rPr lang="en-US" altLang="zh-CN" sz="3600" dirty="0" smtClean="0"/>
              <a:t>)//DLL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dirty="0" smtClean="0"/>
              <a:t>	#else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dirty="0" smtClean="0"/>
              <a:t>	#define EXT_CLASS _</a:t>
            </a:r>
            <a:r>
              <a:rPr lang="en-US" altLang="zh-CN" sz="3600" dirty="0" err="1" smtClean="0"/>
              <a:t>declspec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dllimport</a:t>
            </a:r>
            <a:r>
              <a:rPr lang="en-US" altLang="zh-CN" sz="3600" dirty="0" smtClean="0"/>
              <a:t>)//</a:t>
            </a:r>
            <a:r>
              <a:rPr lang="zh-CN" altLang="en-US" sz="3600" dirty="0" smtClean="0"/>
              <a:t>使用者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#</a:t>
            </a:r>
            <a:r>
              <a:rPr lang="en-US" altLang="zh-CN" sz="3600" dirty="0" err="1" smtClean="0"/>
              <a:t>endif</a:t>
            </a:r>
            <a:endParaRPr lang="en-US" altLang="zh-CN" sz="36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dirty="0" smtClean="0"/>
              <a:t>	class EXT_CLASS </a:t>
            </a:r>
            <a:r>
              <a:rPr lang="en-US" altLang="zh-CN" sz="3600" dirty="0" err="1" smtClean="0"/>
              <a:t>CMath</a:t>
            </a:r>
            <a:r>
              <a:rPr lang="en-US" altLang="zh-CN" sz="3600" dirty="0" smtClean="0"/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dirty="0" smtClean="0"/>
              <a:t>	...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dirty="0" smtClean="0"/>
              <a:t>	};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库程序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zh-CN" altLang="en-US" sz="3400" dirty="0" smtClean="0"/>
              <a:t>使用</a:t>
            </a:r>
            <a:r>
              <a:rPr lang="en-US" altLang="zh-CN" sz="3400" dirty="0" smtClean="0"/>
              <a:t>DLL</a:t>
            </a:r>
            <a:r>
              <a:rPr lang="zh-CN" altLang="en-US" sz="3400" dirty="0" smtClean="0"/>
              <a:t>中的类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1 </a:t>
            </a:r>
            <a:r>
              <a:rPr lang="zh-CN" altLang="en-US" dirty="0" smtClean="0"/>
              <a:t>导入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LIb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2 </a:t>
            </a:r>
            <a:r>
              <a:rPr lang="zh-CN" altLang="en-US" dirty="0" smtClean="0"/>
              <a:t>类的定义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使用类</a:t>
            </a:r>
          </a:p>
          <a:p>
            <a:pPr eaLnBrk="1" hangingPunct="1">
              <a:defRPr/>
            </a:pPr>
            <a:r>
              <a:rPr lang="zh-CN" altLang="en-US" sz="3400" dirty="0" smtClean="0"/>
              <a:t>动态库的程序入口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入口程序不是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必须的。常用于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内部初始化或善后处理。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WINAPI </a:t>
            </a:r>
            <a:r>
              <a:rPr lang="en-US" altLang="zh-CN" dirty="0" err="1" smtClean="0"/>
              <a:t>DllMain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  HINSTANCE </a:t>
            </a:r>
            <a:r>
              <a:rPr lang="en-US" altLang="zh-CN" dirty="0" err="1" smtClean="0"/>
              <a:t>hinstDLL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动态库实例句柄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  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fdwReason</a:t>
            </a:r>
            <a:r>
              <a:rPr lang="en-US" altLang="zh-CN" dirty="0" smtClean="0"/>
              <a:t>,    //</a:t>
            </a:r>
            <a:r>
              <a:rPr lang="zh-CN" altLang="en-US" dirty="0" smtClean="0"/>
              <a:t>被调用的原因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  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lpvReserved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保留值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，表示动态库加载成功。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动态库的加载或卸载时会被调用。例如：使用</a:t>
            </a:r>
            <a:r>
              <a:rPr lang="en-US" altLang="zh-CN" dirty="0" err="1" smtClean="0"/>
              <a:t>LoadLibrary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FreeLibrary</a:t>
            </a:r>
            <a:r>
              <a:rPr lang="zh-CN" altLang="en-US" dirty="0" smtClean="0"/>
              <a:t>时会被调用。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9538"/>
            <a:ext cx="8229600" cy="485775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altLang="zh-CN" sz="3400" dirty="0" smtClean="0"/>
              <a:t>Windows</a:t>
            </a:r>
            <a:r>
              <a:rPr lang="zh-CN" altLang="en-US" sz="3400" dirty="0" smtClean="0"/>
              <a:t>文件</a:t>
            </a:r>
            <a:endParaRPr lang="en-US" altLang="zh-CN" sz="34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创建或打开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文件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HANDLE </a:t>
            </a:r>
            <a:r>
              <a:rPr lang="en-US" altLang="zh-CN" dirty="0" err="1" smtClean="0"/>
              <a:t>CreateFile</a:t>
            </a:r>
            <a:r>
              <a:rPr lang="en-US" altLang="zh-CN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  	  LPCTSTR </a:t>
            </a:r>
            <a:r>
              <a:rPr lang="en-US" altLang="zh-CN" dirty="0" err="1" smtClean="0"/>
              <a:t>lpFileName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文件名称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  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dwDesiredAccess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访问权限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  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dwShareMode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共享方式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  </a:t>
            </a:r>
            <a:r>
              <a:rPr lang="en-US" altLang="zh-CN" dirty="0" smtClean="0"/>
              <a:t>LPSECURITY_ATTRIBUTES </a:t>
            </a:r>
            <a:r>
              <a:rPr lang="en-US" altLang="zh-CN" dirty="0" err="1" smtClean="0"/>
              <a:t>lpSecurityAttributes</a:t>
            </a:r>
            <a:r>
              <a:rPr lang="en-US" altLang="zh-CN" dirty="0" smtClean="0"/>
              <a:t>, 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  	//</a:t>
            </a:r>
            <a:r>
              <a:rPr lang="zh-CN" altLang="en-US" dirty="0" smtClean="0"/>
              <a:t>安全属性，默认为</a:t>
            </a:r>
            <a:r>
              <a:rPr lang="en-US" altLang="zh-CN" dirty="0" smtClean="0"/>
              <a:t>NULL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  DWORD </a:t>
            </a:r>
            <a:r>
              <a:rPr lang="en-US" altLang="zh-CN" dirty="0" err="1" smtClean="0"/>
              <a:t>dwCreationDisposition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创建方式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  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dwFlagsAndAttributes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文件属性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  </a:t>
            </a:r>
            <a:r>
              <a:rPr lang="en-US" altLang="zh-CN" dirty="0" smtClean="0"/>
              <a:t>HANDLE </a:t>
            </a:r>
            <a:r>
              <a:rPr lang="en-US" altLang="zh-CN" dirty="0" err="1" smtClean="0"/>
              <a:t>hTemplateFile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文件句柄模板，默认为</a:t>
            </a:r>
            <a:r>
              <a:rPr lang="en-US" altLang="zh-CN" dirty="0" smtClean="0"/>
              <a:t>NULL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);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成功返回文件句柄。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040312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写数据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WriteFile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  HANDLE </a:t>
            </a:r>
            <a:r>
              <a:rPr lang="en-US" altLang="zh-CN" dirty="0" err="1" smtClean="0"/>
              <a:t>hFile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文件句柄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  </a:t>
            </a:r>
            <a:r>
              <a:rPr lang="en-US" altLang="zh-CN" dirty="0" smtClean="0"/>
              <a:t>LPCVOID </a:t>
            </a:r>
            <a:r>
              <a:rPr lang="en-US" altLang="zh-CN" dirty="0" err="1" smtClean="0"/>
              <a:t>lpBuffer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BUFF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  DWORD </a:t>
            </a:r>
            <a:r>
              <a:rPr lang="en-US" altLang="zh-CN" dirty="0" err="1" smtClean="0"/>
              <a:t>nNumberOfBytesToWrite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数据长度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  </a:t>
            </a:r>
            <a:r>
              <a:rPr lang="en-US" altLang="zh-CN" dirty="0" smtClean="0"/>
              <a:t>LPDWORD </a:t>
            </a:r>
            <a:r>
              <a:rPr lang="en-US" altLang="zh-CN" dirty="0" err="1" smtClean="0"/>
              <a:t>lpNumberOfBytesWritten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返回实际写入的数据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  </a:t>
            </a:r>
            <a:r>
              <a:rPr lang="en-US" altLang="zh-CN" dirty="0" smtClean="0"/>
              <a:t>LPOVERLAPPED </a:t>
            </a:r>
            <a:r>
              <a:rPr lang="en-US" altLang="zh-CN" dirty="0" err="1" smtClean="0"/>
              <a:t>lpOverlapped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NULL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3 </a:t>
            </a:r>
            <a:r>
              <a:rPr lang="zh-CN" altLang="en-US" dirty="0" smtClean="0"/>
              <a:t>读数据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ReadFile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  HANDLE </a:t>
            </a:r>
            <a:r>
              <a:rPr lang="en-US" altLang="zh-CN" dirty="0" err="1" smtClean="0"/>
              <a:t>hFile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文件句柄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  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lpBuffer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BUFF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  DWORD </a:t>
            </a:r>
            <a:r>
              <a:rPr lang="en-US" altLang="zh-CN" dirty="0" err="1" smtClean="0"/>
              <a:t>nNumberOfBytesToRead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要读的字节数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  </a:t>
            </a:r>
            <a:r>
              <a:rPr lang="en-US" altLang="zh-CN" dirty="0" smtClean="0"/>
              <a:t>LPDWORD </a:t>
            </a:r>
            <a:r>
              <a:rPr lang="en-US" altLang="zh-CN" dirty="0" err="1" smtClean="0"/>
              <a:t>lpNumberOfBytesRead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实际读到字节数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  </a:t>
            </a:r>
            <a:r>
              <a:rPr lang="en-US" altLang="zh-CN" dirty="0" smtClean="0"/>
              <a:t>LPOVERLAPPED </a:t>
            </a:r>
            <a:r>
              <a:rPr lang="en-US" altLang="zh-CN" dirty="0" err="1" smtClean="0"/>
              <a:t>lpOverlapped</a:t>
            </a:r>
            <a:r>
              <a:rPr lang="en-US" altLang="zh-CN" dirty="0" smtClean="0"/>
              <a:t>    //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NULL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);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Makefile</a:t>
            </a:r>
            <a:r>
              <a:rPr lang="zh-CN" altLang="en-US" smtClean="0"/>
              <a:t>的语法</a:t>
            </a: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000" smtClean="0"/>
              <a:t>HELLO:</a:t>
            </a:r>
            <a:r>
              <a:rPr lang="zh-CN" altLang="en-US" sz="2000" smtClean="0"/>
              <a:t>依赖行</a:t>
            </a:r>
            <a:endParaRPr lang="en-US" altLang="zh-CN" sz="2000" smtClean="0"/>
          </a:p>
          <a:p>
            <a:pPr eaLnBrk="1" hangingPunct="1">
              <a:buFont typeface="Arial" charset="0"/>
              <a:buNone/>
            </a:pPr>
            <a:r>
              <a:rPr lang="en-US" smtClean="0"/>
              <a:t>    </a:t>
            </a:r>
            <a:r>
              <a:rPr lang="en-US" altLang="zh-CN" sz="2000" smtClean="0"/>
              <a:t>cl.exe hellownd.c /c//</a:t>
            </a:r>
            <a:r>
              <a:rPr lang="zh-CN" altLang="en-US" sz="2000" smtClean="0"/>
              <a:t>命令行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smtClean="0"/>
              <a:t>  	  rc.exe hellownd.rc//</a:t>
            </a:r>
            <a:r>
              <a:rPr lang="zh-CN" altLang="en-US" sz="2000" smtClean="0"/>
              <a:t>命令行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smtClean="0"/>
              <a:t> 	  link.exe hellownd.obj hellownd.res  user32.lib //</a:t>
            </a:r>
            <a:r>
              <a:rPr lang="zh-CN" altLang="en-US" sz="2000" smtClean="0"/>
              <a:t>命令行</a:t>
            </a: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z="240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Makefile</a:t>
            </a:r>
            <a:r>
              <a:rPr lang="zh-CN" altLang="en-US" sz="2400" smtClean="0"/>
              <a:t>文件中可以有多个依赖行。</a:t>
            </a:r>
            <a:endParaRPr lang="en-US" altLang="zh-CN" sz="2400" smtClean="0"/>
          </a:p>
          <a:p>
            <a:pPr eaLnBrk="1" hangingPunct="1">
              <a:buFont typeface="Arial" charset="0"/>
              <a:buNone/>
            </a:pPr>
            <a:r>
              <a:rPr lang="zh-CN" altLang="en-US" sz="2800" smtClean="0"/>
              <a:t>执行方式</a:t>
            </a:r>
            <a:endParaRPr lang="en-US" altLang="zh-CN" sz="2800" smtClean="0"/>
          </a:p>
          <a:p>
            <a:pPr eaLnBrk="1" hangingPunct="1">
              <a:buFont typeface="Arial" charset="0"/>
              <a:buNone/>
            </a:pPr>
            <a:r>
              <a:rPr lang="en-US" altLang="zh-CN" sz="2000" smtClean="0"/>
              <a:t>NMAKE</a:t>
            </a:r>
            <a:r>
              <a:rPr lang="zh-CN" altLang="en-US" sz="2000" smtClean="0"/>
              <a:t>首先找到第一个依赖行</a:t>
            </a:r>
            <a:endParaRPr lang="en-US" altLang="zh-CN" sz="2000" smtClean="0"/>
          </a:p>
          <a:p>
            <a:pPr eaLnBrk="1" hangingPunct="1">
              <a:buFont typeface="Arial" charset="0"/>
              <a:buNone/>
            </a:pPr>
            <a:r>
              <a:rPr lang="zh-CN" altLang="en-US" sz="2000" smtClean="0"/>
              <a:t>检查依赖行的依赖项，如果发现依赖项，首先执行依赖项命令行</a:t>
            </a:r>
            <a:endParaRPr lang="en-US" altLang="zh-CN" sz="2000" smtClean="0"/>
          </a:p>
          <a:p>
            <a:pPr eaLnBrk="1" hangingPunct="1">
              <a:buFont typeface="Arial" charset="0"/>
              <a:buNone/>
            </a:pPr>
            <a:r>
              <a:rPr lang="zh-CN" altLang="en-US" sz="2000" smtClean="0"/>
              <a:t>执行完所有依赖项命令后，再执行自己的命令行。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文件系统</a:t>
            </a:r>
          </a:p>
        </p:txBody>
      </p:sp>
      <p:sp>
        <p:nvSpPr>
          <p:cNvPr id="147458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713788" cy="5111750"/>
          </a:xfrm>
        </p:spPr>
        <p:txBody>
          <a:bodyPr/>
          <a:lstStyle/>
          <a:p>
            <a:pPr eaLnBrk="1" hangingPunct="1">
              <a:lnSpc>
                <a:spcPts val="2000"/>
              </a:lnSpc>
              <a:buFont typeface="Arial" charset="0"/>
              <a:buNone/>
            </a:pPr>
            <a:r>
              <a:rPr lang="en-US" altLang="zh-CN" sz="2000" smtClean="0"/>
              <a:t>4 </a:t>
            </a:r>
            <a:r>
              <a:rPr lang="zh-CN" altLang="en-US" sz="2000" smtClean="0"/>
              <a:t>关闭文件</a:t>
            </a:r>
          </a:p>
          <a:p>
            <a:pPr eaLnBrk="1" hangingPunct="1">
              <a:lnSpc>
                <a:spcPts val="2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BOOL CloseHandle(</a:t>
            </a:r>
          </a:p>
          <a:p>
            <a:pPr eaLnBrk="1" hangingPunct="1">
              <a:lnSpc>
                <a:spcPts val="2000"/>
              </a:lnSpc>
              <a:buFont typeface="Arial" charset="0"/>
              <a:buNone/>
            </a:pPr>
            <a:r>
              <a:rPr lang="en-US" altLang="zh-CN" sz="2000" smtClean="0"/>
              <a:t>	  HANDLE hObject   //</a:t>
            </a:r>
            <a:r>
              <a:rPr lang="zh-CN" altLang="en-US" sz="2000" smtClean="0"/>
              <a:t>文件句柄</a:t>
            </a:r>
          </a:p>
          <a:p>
            <a:pPr eaLnBrk="1" hangingPunct="1">
              <a:lnSpc>
                <a:spcPts val="2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);</a:t>
            </a:r>
          </a:p>
          <a:p>
            <a:pPr eaLnBrk="1" hangingPunct="1">
              <a:lnSpc>
                <a:spcPts val="2000"/>
              </a:lnSpc>
              <a:buFont typeface="Arial" charset="0"/>
              <a:buNone/>
            </a:pPr>
            <a:r>
              <a:rPr lang="en-US" altLang="zh-CN" sz="2000" smtClean="0"/>
              <a:t>5 </a:t>
            </a:r>
            <a:r>
              <a:rPr lang="zh-CN" altLang="en-US" sz="2000" smtClean="0"/>
              <a:t>文件长度</a:t>
            </a:r>
          </a:p>
          <a:p>
            <a:pPr eaLnBrk="1" hangingPunct="1">
              <a:lnSpc>
                <a:spcPts val="2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DWORD GetFileSize(</a:t>
            </a:r>
          </a:p>
          <a:p>
            <a:pPr eaLnBrk="1" hangingPunct="1">
              <a:lnSpc>
                <a:spcPts val="2000"/>
              </a:lnSpc>
              <a:buFont typeface="Arial" charset="0"/>
              <a:buNone/>
            </a:pPr>
            <a:r>
              <a:rPr lang="en-US" altLang="zh-CN" sz="2000" smtClean="0"/>
              <a:t>	  HANDLE hFile, //</a:t>
            </a:r>
            <a:r>
              <a:rPr lang="zh-CN" altLang="en-US" sz="2000" smtClean="0"/>
              <a:t>文件句柄</a:t>
            </a:r>
          </a:p>
          <a:p>
            <a:pPr eaLnBrk="1" hangingPunct="1">
              <a:lnSpc>
                <a:spcPts val="2000"/>
              </a:lnSpc>
              <a:buFont typeface="Arial" charset="0"/>
              <a:buNone/>
            </a:pPr>
            <a:r>
              <a:rPr lang="zh-CN" altLang="en-US" sz="2000" smtClean="0"/>
              <a:t>	  </a:t>
            </a:r>
            <a:r>
              <a:rPr lang="en-US" altLang="zh-CN" sz="2000" smtClean="0"/>
              <a:t>LPDWORD lpFileSizeHigh  //</a:t>
            </a:r>
            <a:r>
              <a:rPr lang="zh-CN" altLang="en-US" sz="2000" smtClean="0"/>
              <a:t>文件长度的高</a:t>
            </a:r>
            <a:r>
              <a:rPr lang="en-US" altLang="zh-CN" sz="2000" smtClean="0"/>
              <a:t>32</a:t>
            </a:r>
            <a:r>
              <a:rPr lang="zh-CN" altLang="en-US" sz="2000" smtClean="0"/>
              <a:t>位</a:t>
            </a:r>
          </a:p>
          <a:p>
            <a:pPr eaLnBrk="1" hangingPunct="1">
              <a:lnSpc>
                <a:spcPts val="2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); </a:t>
            </a:r>
            <a:r>
              <a:rPr lang="zh-CN" altLang="en-US" sz="2000" smtClean="0"/>
              <a:t>返回值是文件长度的低</a:t>
            </a:r>
            <a:r>
              <a:rPr lang="en-US" altLang="zh-CN" sz="2000" smtClean="0"/>
              <a:t>32</a:t>
            </a:r>
            <a:r>
              <a:rPr lang="zh-CN" altLang="en-US" sz="2000" smtClean="0"/>
              <a:t>位</a:t>
            </a:r>
          </a:p>
          <a:p>
            <a:pPr eaLnBrk="1" hangingPunct="1">
              <a:lnSpc>
                <a:spcPts val="2000"/>
              </a:lnSpc>
              <a:buFont typeface="Arial" charset="0"/>
              <a:buNone/>
            </a:pPr>
            <a:r>
              <a:rPr lang="en-US" altLang="zh-CN" sz="2000" smtClean="0"/>
              <a:t>6 </a:t>
            </a:r>
            <a:r>
              <a:rPr lang="zh-CN" altLang="en-US" sz="2000" smtClean="0"/>
              <a:t>文件指针</a:t>
            </a:r>
          </a:p>
          <a:p>
            <a:pPr eaLnBrk="1" hangingPunct="1">
              <a:lnSpc>
                <a:spcPts val="2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DWORD SetFilePointer(</a:t>
            </a:r>
          </a:p>
          <a:p>
            <a:pPr eaLnBrk="1" hangingPunct="1">
              <a:lnSpc>
                <a:spcPts val="2000"/>
              </a:lnSpc>
              <a:buFont typeface="Arial" charset="0"/>
              <a:buNone/>
            </a:pPr>
            <a:r>
              <a:rPr lang="en-US" altLang="zh-CN" sz="2000" smtClean="0"/>
              <a:t>	  HANDLE hFile, //</a:t>
            </a:r>
            <a:r>
              <a:rPr lang="zh-CN" altLang="en-US" sz="2000" smtClean="0"/>
              <a:t>文件句柄</a:t>
            </a:r>
          </a:p>
          <a:p>
            <a:pPr eaLnBrk="1" hangingPunct="1">
              <a:lnSpc>
                <a:spcPts val="2000"/>
              </a:lnSpc>
              <a:buFont typeface="Arial" charset="0"/>
              <a:buNone/>
            </a:pPr>
            <a:r>
              <a:rPr lang="zh-CN" altLang="en-US" sz="2000" smtClean="0"/>
              <a:t>	  </a:t>
            </a:r>
            <a:r>
              <a:rPr lang="en-US" altLang="zh-CN" sz="2000" smtClean="0"/>
              <a:t>LONG lDistanceToMove, //</a:t>
            </a:r>
            <a:r>
              <a:rPr lang="zh-CN" altLang="en-US" sz="2000" smtClean="0"/>
              <a:t>偏移量的低</a:t>
            </a:r>
            <a:r>
              <a:rPr lang="en-US" altLang="zh-CN" sz="2000" smtClean="0"/>
              <a:t>32</a:t>
            </a:r>
            <a:r>
              <a:rPr lang="zh-CN" altLang="en-US" sz="2000" smtClean="0"/>
              <a:t>位</a:t>
            </a:r>
          </a:p>
          <a:p>
            <a:pPr eaLnBrk="1" hangingPunct="1">
              <a:lnSpc>
                <a:spcPts val="2000"/>
              </a:lnSpc>
              <a:buFont typeface="Arial" charset="0"/>
              <a:buNone/>
            </a:pPr>
            <a:r>
              <a:rPr lang="zh-CN" altLang="en-US" sz="2000" smtClean="0"/>
              <a:t>	  </a:t>
            </a:r>
            <a:r>
              <a:rPr lang="en-US" altLang="zh-CN" sz="2000" smtClean="0"/>
              <a:t>PLONG lpDistanceToMoveHigh,  //</a:t>
            </a:r>
            <a:r>
              <a:rPr lang="zh-CN" altLang="en-US" sz="2000" smtClean="0"/>
              <a:t>偏移量的高</a:t>
            </a:r>
            <a:r>
              <a:rPr lang="en-US" altLang="zh-CN" sz="2000" smtClean="0"/>
              <a:t>32</a:t>
            </a:r>
            <a:r>
              <a:rPr lang="zh-CN" altLang="en-US" sz="2000" smtClean="0"/>
              <a:t>位</a:t>
            </a:r>
          </a:p>
          <a:p>
            <a:pPr eaLnBrk="1" hangingPunct="1">
              <a:lnSpc>
                <a:spcPts val="2000"/>
              </a:lnSpc>
              <a:buFont typeface="Arial" charset="0"/>
              <a:buNone/>
            </a:pPr>
            <a:r>
              <a:rPr lang="zh-CN" altLang="en-US" sz="2000" smtClean="0"/>
              <a:t>	  </a:t>
            </a:r>
            <a:r>
              <a:rPr lang="en-US" altLang="zh-CN" sz="2000" smtClean="0"/>
              <a:t>DWORD dwMoveMethod//</a:t>
            </a:r>
            <a:r>
              <a:rPr lang="zh-CN" altLang="en-US" sz="2000" smtClean="0"/>
              <a:t>偏移的相对位置</a:t>
            </a:r>
          </a:p>
          <a:p>
            <a:pPr eaLnBrk="1" hangingPunct="1">
              <a:lnSpc>
                <a:spcPts val="2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); 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文件系统</a:t>
            </a:r>
          </a:p>
        </p:txBody>
      </p:sp>
      <p:sp>
        <p:nvSpPr>
          <p:cNvPr id="14848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600" smtClean="0"/>
              <a:t>7 </a:t>
            </a:r>
            <a:r>
              <a:rPr lang="zh-CN" altLang="en-US" sz="2600" smtClean="0"/>
              <a:t>文件相关操作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600" smtClean="0"/>
              <a:t>	</a:t>
            </a:r>
            <a:r>
              <a:rPr lang="en-US" altLang="zh-CN" sz="2600" smtClean="0"/>
              <a:t>CopyFile - </a:t>
            </a:r>
            <a:r>
              <a:rPr lang="zh-CN" altLang="en-US" sz="2600" smtClean="0"/>
              <a:t>拷贝文件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600" smtClean="0"/>
              <a:t>	</a:t>
            </a:r>
            <a:r>
              <a:rPr lang="en-US" altLang="zh-CN" sz="2600" smtClean="0"/>
              <a:t>DeleteFile - </a:t>
            </a:r>
            <a:r>
              <a:rPr lang="zh-CN" altLang="en-US" sz="2600" smtClean="0"/>
              <a:t>删除文件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600" smtClean="0"/>
              <a:t>	</a:t>
            </a:r>
            <a:r>
              <a:rPr lang="en-US" altLang="zh-CN" sz="2600" smtClean="0"/>
              <a:t>MoveFile - </a:t>
            </a:r>
            <a:r>
              <a:rPr lang="zh-CN" altLang="en-US" sz="2600" smtClean="0"/>
              <a:t>移动文件</a:t>
            </a:r>
            <a:r>
              <a:rPr lang="en-US" altLang="zh-CN" sz="2600" smtClean="0"/>
              <a:t>(</a:t>
            </a:r>
            <a:r>
              <a:rPr lang="zh-CN" altLang="en-US" sz="2600" smtClean="0"/>
              <a:t>可以跨盘</a:t>
            </a:r>
            <a:r>
              <a:rPr lang="en-US" altLang="zh-CN" sz="2600" smtClean="0"/>
              <a:t>,</a:t>
            </a:r>
            <a:r>
              <a:rPr lang="zh-CN" altLang="en-US" sz="2600" smtClean="0"/>
              <a:t>有相同的不行</a:t>
            </a:r>
            <a:r>
              <a:rPr lang="en-US" altLang="zh-CN" sz="2600" smtClean="0"/>
              <a:t>)</a:t>
            </a:r>
            <a:endParaRPr lang="zh-CN" altLang="en-US" sz="2600" smtClean="0"/>
          </a:p>
          <a:p>
            <a:pPr eaLnBrk="1" hangingPunct="1">
              <a:buFont typeface="Arial" charset="0"/>
              <a:buNone/>
            </a:pPr>
            <a:endParaRPr lang="zh-CN" alt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zh-CN" altLang="en-US" sz="3800" dirty="0" smtClean="0"/>
              <a:t>文件查找</a:t>
            </a:r>
            <a:endParaRPr lang="en-US" altLang="zh-CN" sz="38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查找文件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HANDLE </a:t>
            </a:r>
            <a:r>
              <a:rPr lang="en-US" altLang="zh-CN" dirty="0" err="1" smtClean="0"/>
              <a:t>FindFirstFile</a:t>
            </a:r>
            <a:r>
              <a:rPr lang="en-US" altLang="zh-CN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  LPCTSTR </a:t>
            </a:r>
            <a:r>
              <a:rPr lang="en-US" altLang="zh-CN" dirty="0" err="1" smtClean="0"/>
              <a:t>lpFileName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查找路径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  </a:t>
            </a:r>
            <a:r>
              <a:rPr lang="en-US" altLang="zh-CN" dirty="0" smtClean="0"/>
              <a:t>LPWIN32_FIND_DATA </a:t>
            </a:r>
            <a:r>
              <a:rPr lang="en-US" altLang="zh-CN" dirty="0" err="1" smtClean="0"/>
              <a:t>lpFindFileData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查找的数据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);  </a:t>
            </a:r>
            <a:r>
              <a:rPr lang="zh-CN" altLang="en-US" dirty="0" smtClean="0"/>
              <a:t>返回查找句柄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获取下一个文件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FindNextFile</a:t>
            </a:r>
            <a:r>
              <a:rPr lang="en-US" altLang="zh-CN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  HANDLE </a:t>
            </a:r>
            <a:r>
              <a:rPr lang="en-US" altLang="zh-CN" dirty="0" err="1" smtClean="0"/>
              <a:t>hFindFile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查找句柄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  </a:t>
            </a:r>
            <a:r>
              <a:rPr lang="en-US" altLang="zh-CN" dirty="0" smtClean="0"/>
              <a:t>LPWIN32_FIND_DATA </a:t>
            </a:r>
            <a:r>
              <a:rPr lang="en-US" altLang="zh-CN" dirty="0" err="1" smtClean="0"/>
              <a:t>lpFindFileData</a:t>
            </a:r>
            <a:r>
              <a:rPr lang="en-US" altLang="zh-CN" dirty="0" smtClean="0"/>
              <a:t> //</a:t>
            </a:r>
            <a:r>
              <a:rPr lang="zh-CN" altLang="en-US" dirty="0" smtClean="0"/>
              <a:t>查找的数据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找到返回</a:t>
            </a:r>
            <a:r>
              <a:rPr lang="en-US" altLang="zh-CN" dirty="0" smtClean="0"/>
              <a:t>TRUE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3 </a:t>
            </a:r>
            <a:r>
              <a:rPr lang="zh-CN" altLang="en-US" dirty="0" smtClean="0"/>
              <a:t>关闭查找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  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FindClose</a:t>
            </a:r>
            <a:r>
              <a:rPr lang="en-US" altLang="zh-CN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  HANDLE </a:t>
            </a:r>
            <a:r>
              <a:rPr lang="en-US" altLang="zh-CN" dirty="0" err="1" smtClean="0"/>
              <a:t>hFindFile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查找句柄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pPr eaLnBrk="1" hangingPunct="1">
              <a:buFont typeface="Arial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150530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Windows</a:t>
            </a:r>
            <a:r>
              <a:rPr lang="zh-CN" altLang="en-US" sz="2800" smtClean="0"/>
              <a:t>进程</a:t>
            </a:r>
            <a:endParaRPr lang="en-US" altLang="zh-CN" sz="2800" smtClean="0"/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进程是一个容器，包含程序执行需要的代码、数据、资源等等信息。</a:t>
            </a:r>
            <a:r>
              <a:rPr lang="en-US" altLang="zh-CN" sz="2400" smtClean="0"/>
              <a:t>Windows</a:t>
            </a:r>
            <a:r>
              <a:rPr lang="zh-CN" altLang="en-US" sz="2400" smtClean="0"/>
              <a:t>是多任务操作系统，可以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同时执行多个进程。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Windows</a:t>
            </a:r>
            <a:r>
              <a:rPr lang="zh-CN" altLang="en-US" sz="2400" smtClean="0"/>
              <a:t>进程的特点：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）每个进程都有自己的</a:t>
            </a:r>
            <a:r>
              <a:rPr lang="en-US" altLang="zh-CN" sz="2400" smtClean="0"/>
              <a:t>ID</a:t>
            </a:r>
            <a:r>
              <a:rPr lang="zh-CN" altLang="en-US" sz="2400" smtClean="0"/>
              <a:t>号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2</a:t>
            </a:r>
            <a:r>
              <a:rPr lang="zh-CN" altLang="en-US" sz="2400" smtClean="0"/>
              <a:t>）每个进程都有自己的地址空间，进程之间无法访问对方的地址空间。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3</a:t>
            </a:r>
            <a:r>
              <a:rPr lang="zh-CN" altLang="en-US" sz="2400" smtClean="0"/>
              <a:t>）每个进程都有自己的安全属性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4</a:t>
            </a:r>
            <a:r>
              <a:rPr lang="zh-CN" altLang="en-US" sz="2400" smtClean="0"/>
              <a:t>）每个进程当中至少包含一个线程</a:t>
            </a:r>
          </a:p>
          <a:p>
            <a:pPr eaLnBrk="1" hangingPunct="1">
              <a:buFont typeface="Arial" charset="0"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zh-CN" altLang="en-US" sz="3400" dirty="0" smtClean="0"/>
              <a:t>进程环境信息</a:t>
            </a:r>
            <a:endParaRPr lang="en-US" altLang="zh-CN" sz="34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获取和释放环境信息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获取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LPVOID </a:t>
            </a:r>
            <a:r>
              <a:rPr lang="en-US" altLang="zh-CN" dirty="0" err="1" smtClean="0"/>
              <a:t>GetEnvironmentStrings</a:t>
            </a:r>
            <a:r>
              <a:rPr lang="en-US" altLang="zh-CN" dirty="0" smtClean="0"/>
              <a:t>(VOID);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释放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FreeEnvironmentStrings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  LPTSTR </a:t>
            </a:r>
            <a:r>
              <a:rPr lang="en-US" altLang="zh-CN" dirty="0" err="1" smtClean="0"/>
              <a:t>lpszEnvironmentBlock</a:t>
            </a:r>
            <a:r>
              <a:rPr lang="en-US" altLang="zh-CN" dirty="0" smtClean="0"/>
              <a:t> 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       // environment strings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400" dirty="0" smtClean="0"/>
              <a:t> </a:t>
            </a:r>
            <a:r>
              <a:rPr lang="zh-CN" altLang="en-US" sz="3400" dirty="0" smtClean="0"/>
              <a:t>获取和设置环境变量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GetEnvironmentVariable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SetEnvironmentVariable</a:t>
            </a:r>
            <a:endParaRPr lang="zh-CN" alt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CN" altLang="en-US" sz="3300" dirty="0" smtClean="0"/>
              <a:t>进程的信息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进程</a:t>
            </a:r>
            <a:r>
              <a:rPr lang="en-US" altLang="zh-CN" sz="2800" dirty="0" smtClean="0"/>
              <a:t>ID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GetCurrentProcessId</a:t>
            </a:r>
            <a:endParaRPr lang="en-US" altLang="zh-CN" sz="28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800" dirty="0" smtClean="0"/>
              <a:t>	2 </a:t>
            </a:r>
            <a:r>
              <a:rPr lang="zh-CN" altLang="en-US" sz="2800" dirty="0" smtClean="0"/>
              <a:t>进程句柄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800" dirty="0" smtClean="0"/>
              <a:t>	</a:t>
            </a:r>
            <a:r>
              <a:rPr lang="en-US" altLang="zh-CN" sz="2800" dirty="0" err="1" smtClean="0"/>
              <a:t>GetCurrentProcess</a:t>
            </a:r>
            <a:r>
              <a:rPr lang="zh-CN" altLang="en-US" sz="2800" dirty="0" smtClean="0"/>
              <a:t>返回进程的伪句柄（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），可以使用该句柄访问该进程的所有操作。</a:t>
            </a:r>
          </a:p>
          <a:p>
            <a:pPr eaLnBrk="1" hangingPunct="1">
              <a:defRPr/>
            </a:pPr>
            <a:r>
              <a:rPr lang="zh-CN" altLang="en-US" sz="3300" dirty="0" smtClean="0"/>
              <a:t>进程的使用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创建进程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800" dirty="0" smtClean="0"/>
              <a:t>		</a:t>
            </a:r>
            <a:r>
              <a:rPr lang="en-US" altLang="zh-CN" sz="2800" dirty="0" err="1" smtClean="0"/>
              <a:t>WinExec</a:t>
            </a:r>
            <a:r>
              <a:rPr lang="en-US" altLang="zh-CN" sz="2800" dirty="0" smtClean="0"/>
              <a:t> - </a:t>
            </a:r>
            <a:r>
              <a:rPr lang="zh-CN" altLang="en-US" sz="2800" dirty="0" smtClean="0"/>
              <a:t>早期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位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800" dirty="0" smtClean="0"/>
              <a:t>		</a:t>
            </a:r>
            <a:r>
              <a:rPr lang="en-US" altLang="zh-CN" sz="2800" dirty="0" err="1" smtClean="0"/>
              <a:t>ShellExecute</a:t>
            </a:r>
            <a:r>
              <a:rPr lang="en-US" altLang="zh-CN" sz="2800" dirty="0" smtClean="0"/>
              <a:t> - Shell</a:t>
            </a:r>
            <a:r>
              <a:rPr lang="zh-CN" altLang="en-US" sz="2800" dirty="0" smtClean="0"/>
              <a:t>操作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800" dirty="0" smtClean="0"/>
              <a:t>		</a:t>
            </a:r>
            <a:r>
              <a:rPr lang="en-US" altLang="zh-CN" sz="2800" dirty="0" err="1" smtClean="0"/>
              <a:t>CreateProcess</a:t>
            </a:r>
            <a:r>
              <a:rPr lang="en-US" altLang="zh-CN" sz="2800" dirty="0" smtClean="0"/>
              <a:t> - </a:t>
            </a:r>
            <a:r>
              <a:rPr lang="zh-CN" altLang="en-US" sz="2800" dirty="0" smtClean="0"/>
              <a:t>目前最多使用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412875"/>
            <a:ext cx="8229600" cy="4824413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CreateProcess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LPCTSTR </a:t>
            </a:r>
            <a:r>
              <a:rPr lang="en-US" altLang="zh-CN" dirty="0" err="1" smtClean="0"/>
              <a:t>lpApplicationName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应用程序名称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LPTSTR </a:t>
            </a:r>
            <a:r>
              <a:rPr lang="en-US" altLang="zh-CN" dirty="0" err="1" smtClean="0"/>
              <a:t>lpCommandLine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命令行参数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LPSECURITY_ATTRIBUTES </a:t>
            </a:r>
            <a:r>
              <a:rPr lang="en-US" altLang="zh-CN" dirty="0" err="1" smtClean="0"/>
              <a:t>lpProcessAttributes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进程安全属性 </a:t>
            </a:r>
            <a:r>
              <a:rPr lang="en-US" altLang="zh-CN" dirty="0" smtClean="0"/>
              <a:t>SD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LPSECURITY_ATTRIBUTES </a:t>
            </a:r>
            <a:r>
              <a:rPr lang="en-US" altLang="zh-CN" dirty="0" err="1" smtClean="0"/>
              <a:t>lpThreadAttributes</a:t>
            </a:r>
            <a:r>
              <a:rPr lang="en-US" altLang="zh-CN" dirty="0" smtClean="0"/>
              <a:t>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//</a:t>
            </a:r>
            <a:r>
              <a:rPr lang="zh-CN" altLang="en-US" dirty="0" smtClean="0"/>
              <a:t>线程安全属性 </a:t>
            </a:r>
            <a:r>
              <a:rPr lang="en-US" altLang="zh-CN" dirty="0" smtClean="0"/>
              <a:t>SD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BOOL </a:t>
            </a:r>
            <a:r>
              <a:rPr lang="en-US" altLang="zh-CN" dirty="0" err="1" smtClean="0"/>
              <a:t>bInheritHandles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进程的句柄继承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dwCreationFlags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创建方式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lpEnvironment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环境信息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lpCurrentDirectory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当前目录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LPSTARTUPINFO </a:t>
            </a:r>
            <a:r>
              <a:rPr lang="en-US" altLang="zh-CN" dirty="0" err="1" smtClean="0"/>
              <a:t>lpStartupInfo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起始信息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LPPROCESS_INFORMATION </a:t>
            </a:r>
            <a:r>
              <a:rPr lang="en-US" altLang="zh-CN" dirty="0" err="1" smtClean="0"/>
              <a:t>lpProcessInformation</a:t>
            </a:r>
            <a:r>
              <a:rPr lang="en-US" altLang="zh-CN" dirty="0" smtClean="0"/>
              <a:t>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//</a:t>
            </a:r>
            <a:r>
              <a:rPr lang="zh-CN" altLang="en-US" dirty="0" smtClean="0"/>
              <a:t>返回进程和线程的句柄</a:t>
            </a:r>
            <a:r>
              <a:rPr lang="en-US" altLang="zh-CN" dirty="0" smtClean="0"/>
              <a:t>ID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3400" dirty="0" smtClean="0"/>
              <a:t>2 </a:t>
            </a:r>
            <a:r>
              <a:rPr lang="zh-CN" altLang="en-US" sz="3400" dirty="0" smtClean="0"/>
              <a:t>结束进程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900" dirty="0" smtClean="0"/>
              <a:t>	</a:t>
            </a:r>
            <a:r>
              <a:rPr lang="en-US" altLang="zh-CN" sz="2900" dirty="0" smtClean="0"/>
              <a:t>VOID </a:t>
            </a:r>
            <a:r>
              <a:rPr lang="en-US" altLang="zh-CN" sz="2900" dirty="0" err="1" smtClean="0"/>
              <a:t>ExitProcess</a:t>
            </a:r>
            <a:r>
              <a:rPr lang="en-US" altLang="zh-CN" sz="2900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900" dirty="0" smtClean="0"/>
              <a:t>		UINT </a:t>
            </a:r>
            <a:r>
              <a:rPr lang="en-US" altLang="zh-CN" sz="2900" dirty="0" err="1" smtClean="0"/>
              <a:t>uExitCode</a:t>
            </a:r>
            <a:r>
              <a:rPr lang="en-US" altLang="zh-CN" sz="2900" dirty="0" smtClean="0"/>
              <a:t>   // exit code for all threads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900" dirty="0" smtClean="0"/>
              <a:t>	);	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900" dirty="0" smtClean="0"/>
              <a:t>	BOOL </a:t>
            </a:r>
            <a:r>
              <a:rPr lang="en-US" altLang="zh-CN" sz="2900" dirty="0" err="1" smtClean="0"/>
              <a:t>TerminateProcess</a:t>
            </a:r>
            <a:r>
              <a:rPr lang="en-US" altLang="zh-CN" sz="2900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900" dirty="0" smtClean="0"/>
              <a:t>		 HANDLE </a:t>
            </a:r>
            <a:r>
              <a:rPr lang="en-US" altLang="zh-CN" sz="2900" dirty="0" err="1" smtClean="0"/>
              <a:t>hProcess</a:t>
            </a:r>
            <a:r>
              <a:rPr lang="en-US" altLang="zh-CN" sz="2900" dirty="0" smtClean="0"/>
              <a:t>, // handle to the process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900" dirty="0" smtClean="0"/>
              <a:t>		 UINT </a:t>
            </a:r>
            <a:r>
              <a:rPr lang="en-US" altLang="zh-CN" sz="2900" dirty="0" err="1" smtClean="0"/>
              <a:t>uExitCode</a:t>
            </a:r>
            <a:r>
              <a:rPr lang="en-US" altLang="zh-CN" sz="2900" dirty="0" smtClean="0"/>
              <a:t>   // exit code for the process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900" dirty="0" smtClean="0"/>
              <a:t>	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400" dirty="0" smtClean="0"/>
              <a:t>3 </a:t>
            </a:r>
            <a:r>
              <a:rPr lang="zh-CN" altLang="en-US" sz="3400" dirty="0" smtClean="0"/>
              <a:t>打开进程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900" dirty="0" smtClean="0"/>
              <a:t>	</a:t>
            </a:r>
            <a:r>
              <a:rPr lang="en-US" altLang="zh-CN" sz="2900" dirty="0" smtClean="0"/>
              <a:t>HANDLE </a:t>
            </a:r>
            <a:r>
              <a:rPr lang="en-US" altLang="zh-CN" sz="2900" dirty="0" err="1" smtClean="0"/>
              <a:t>OpenProcess</a:t>
            </a:r>
            <a:r>
              <a:rPr lang="en-US" altLang="zh-CN" sz="2900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900" dirty="0" smtClean="0"/>
              <a:t>		DWORD </a:t>
            </a:r>
            <a:r>
              <a:rPr lang="en-US" altLang="zh-CN" sz="2900" dirty="0" err="1" smtClean="0"/>
              <a:t>dwDesiredAccess</a:t>
            </a:r>
            <a:r>
              <a:rPr lang="en-US" altLang="zh-CN" sz="2900" dirty="0" smtClean="0"/>
              <a:t>,  //</a:t>
            </a:r>
            <a:r>
              <a:rPr lang="zh-CN" altLang="en-US" sz="2900" dirty="0" smtClean="0"/>
              <a:t>访问权限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900" dirty="0" smtClean="0"/>
              <a:t>		</a:t>
            </a:r>
            <a:r>
              <a:rPr lang="en-US" altLang="zh-CN" sz="2900" dirty="0" smtClean="0"/>
              <a:t>BOOL </a:t>
            </a:r>
            <a:r>
              <a:rPr lang="en-US" altLang="zh-CN" sz="2900" dirty="0" err="1" smtClean="0"/>
              <a:t>bInheritHandle</a:t>
            </a:r>
            <a:r>
              <a:rPr lang="en-US" altLang="zh-CN" sz="2900" dirty="0" smtClean="0"/>
              <a:t>,    //</a:t>
            </a:r>
            <a:r>
              <a:rPr lang="zh-CN" altLang="en-US" sz="2900" dirty="0" smtClean="0"/>
              <a:t>继承标识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900" dirty="0" smtClean="0"/>
              <a:t>		</a:t>
            </a:r>
            <a:r>
              <a:rPr lang="en-US" altLang="zh-CN" sz="2900" dirty="0" smtClean="0"/>
              <a:t>DWORD </a:t>
            </a:r>
            <a:r>
              <a:rPr lang="en-US" altLang="zh-CN" sz="2900" dirty="0" err="1" smtClean="0"/>
              <a:t>dwProcessId</a:t>
            </a:r>
            <a:r>
              <a:rPr lang="en-US" altLang="zh-CN" sz="2900" dirty="0" smtClean="0"/>
              <a:t>       //</a:t>
            </a:r>
            <a:r>
              <a:rPr lang="zh-CN" altLang="en-US" sz="2900" dirty="0" smtClean="0"/>
              <a:t>进程</a:t>
            </a:r>
            <a:r>
              <a:rPr lang="en-US" altLang="zh-CN" sz="2900" dirty="0" smtClean="0"/>
              <a:t>ID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900" dirty="0" smtClean="0"/>
              <a:t>	); </a:t>
            </a:r>
            <a:r>
              <a:rPr lang="zh-CN" altLang="en-US" sz="2900" dirty="0" smtClean="0"/>
              <a:t>返回进程句柄</a:t>
            </a:r>
            <a:endParaRPr lang="zh-CN" altLang="en-US" sz="2900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15565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4 </a:t>
            </a:r>
            <a:r>
              <a:rPr lang="zh-CN" altLang="en-US" sz="2400" smtClean="0"/>
              <a:t>关闭进程句柄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	</a:t>
            </a:r>
            <a:r>
              <a:rPr lang="en-US" altLang="zh-CN" sz="2400" smtClean="0"/>
              <a:t>CloseHandle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5 </a:t>
            </a:r>
            <a:r>
              <a:rPr lang="zh-CN" altLang="en-US" sz="2400" smtClean="0"/>
              <a:t>进程间的等候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等候 可等候的句柄 的信号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DWORD WaitForSingleObject(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		HANDLE hHandle, //</a:t>
            </a:r>
            <a:r>
              <a:rPr lang="zh-CN" altLang="en-US" sz="2400" smtClean="0"/>
              <a:t>句柄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	</a:t>
            </a:r>
            <a:r>
              <a:rPr lang="en-US" altLang="zh-CN" sz="2400" smtClean="0"/>
              <a:t>DWORD dwMilliseconds //</a:t>
            </a:r>
            <a:r>
              <a:rPr lang="zh-CN" altLang="en-US" sz="2400" smtClean="0"/>
              <a:t>等候时间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);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    阻塞函数，等候句柄的信号，只在句柄有信号或超出等候时间，才会结束等候。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700" smtClean="0"/>
              <a:t>Windows</a:t>
            </a:r>
            <a:r>
              <a:rPr lang="zh-CN" altLang="en-US" sz="2700" smtClean="0"/>
              <a:t>线程</a:t>
            </a:r>
            <a:endParaRPr lang="en-US" altLang="zh-CN" sz="270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Windows</a:t>
            </a:r>
            <a:r>
              <a:rPr lang="zh-CN" altLang="en-US" sz="2000" smtClean="0"/>
              <a:t>线程是可以执行的代码的实例。系统是以线程为单位调度程序。一个程序当中可以有多个线程，实现多任务的处理。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Windows</a:t>
            </a:r>
            <a:r>
              <a:rPr lang="zh-CN" altLang="en-US" sz="2000" smtClean="0"/>
              <a:t>线程的特点：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1</a:t>
            </a:r>
            <a:r>
              <a:rPr lang="zh-CN" altLang="en-US" sz="2000" smtClean="0"/>
              <a:t>）线程都具有</a:t>
            </a:r>
            <a:r>
              <a:rPr lang="en-US" altLang="zh-CN" sz="2000" smtClean="0"/>
              <a:t>1</a:t>
            </a:r>
            <a:r>
              <a:rPr lang="zh-CN" altLang="en-US" sz="2000" smtClean="0"/>
              <a:t>个</a:t>
            </a:r>
            <a:r>
              <a:rPr lang="en-US" altLang="zh-CN" sz="2000" smtClean="0"/>
              <a:t>ID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2</a:t>
            </a:r>
            <a:r>
              <a:rPr lang="zh-CN" altLang="en-US" sz="2000" smtClean="0"/>
              <a:t>）每个线程都具有自己的内存栈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进程多任务和线程多任务：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进程多任务是每个进程都使用私有地址空间，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线程多任务是进程内的多个线程使用同一个地址空间。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线程的调度</a:t>
            </a:r>
            <a:r>
              <a:rPr lang="en-US" altLang="zh-CN" sz="2000" smtClean="0"/>
              <a:t>: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将</a:t>
            </a:r>
            <a:r>
              <a:rPr lang="en-US" altLang="zh-CN" sz="2000" smtClean="0"/>
              <a:t>CPU</a:t>
            </a:r>
            <a:r>
              <a:rPr lang="zh-CN" altLang="en-US" sz="2000" smtClean="0"/>
              <a:t>的执行时间划分成时间片，依次根据时间片执行不同的线程。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线程轮询：线程</a:t>
            </a:r>
            <a:r>
              <a:rPr lang="en-US" altLang="zh-CN" sz="2000" smtClean="0"/>
              <a:t>A -&gt; </a:t>
            </a:r>
            <a:r>
              <a:rPr lang="zh-CN" altLang="en-US" sz="2000" smtClean="0"/>
              <a:t>线程</a:t>
            </a:r>
            <a:r>
              <a:rPr lang="en-US" altLang="zh-CN" sz="2000" smtClean="0"/>
              <a:t>B -&gt; </a:t>
            </a:r>
            <a:r>
              <a:rPr lang="zh-CN" altLang="en-US" sz="2000" smtClean="0"/>
              <a:t>线程</a:t>
            </a:r>
            <a:r>
              <a:rPr lang="en-US" altLang="zh-CN" sz="2000" smtClean="0"/>
              <a:t>A......</a:t>
            </a:r>
            <a:endParaRPr lang="zh-CN" altLang="en-US" sz="20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DBCS</a:t>
            </a:r>
            <a:r>
              <a:rPr lang="zh-CN" altLang="en-US" smtClean="0"/>
              <a:t>和</a:t>
            </a:r>
            <a:r>
              <a:rPr lang="en-US" altLang="zh-CN" smtClean="0"/>
              <a:t>UNICODE</a:t>
            </a:r>
            <a:r>
              <a:rPr lang="zh-CN" altLang="en-US" smtClean="0"/>
              <a:t>编码的区别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zh-CN" dirty="0" smtClean="0"/>
              <a:t>DBCS</a:t>
            </a:r>
            <a:r>
              <a:rPr lang="zh-CN" altLang="en-US" dirty="0" smtClean="0"/>
              <a:t>字符编码：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A   </a:t>
            </a:r>
            <a:r>
              <a:rPr lang="zh-CN" altLang="en-US" dirty="0" smtClean="0"/>
              <a:t>我       是       程      序      员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01 0203  0405  0607 0809 0A0B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</a:t>
            </a:r>
            <a:r>
              <a:rPr lang="zh-CN" altLang="en-US" dirty="0" smtClean="0"/>
              <a:t>但是解析时，可能为：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01     02030405060708090A0B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0102    030405060708090A0B</a:t>
            </a:r>
          </a:p>
          <a:p>
            <a:pPr eaLnBrk="1" hangingPunct="1">
              <a:defRPr/>
            </a:pPr>
            <a:r>
              <a:rPr lang="en-US" altLang="zh-CN" dirty="0" smtClean="0"/>
              <a:t>UNICODE</a:t>
            </a:r>
            <a:r>
              <a:rPr lang="zh-CN" altLang="en-US" dirty="0" smtClean="0"/>
              <a:t>编码：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A     </a:t>
            </a:r>
            <a:r>
              <a:rPr lang="zh-CN" altLang="en-US" dirty="0" smtClean="0"/>
              <a:t>我       是       程      序     员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0001 0203  0405  0607 0809 0A0B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不存在解析的问题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435975" cy="4967287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zh-CN" altLang="en-US" sz="3800" dirty="0" smtClean="0"/>
              <a:t>线程的使用</a:t>
            </a:r>
            <a:endParaRPr lang="en-US" altLang="zh-CN" sz="38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定义线程处理函数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DWORD WINAPI </a:t>
            </a:r>
            <a:r>
              <a:rPr lang="en-US" altLang="zh-CN" dirty="0" err="1" smtClean="0"/>
              <a:t>ThreadProc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	LPVOID </a:t>
            </a:r>
            <a:r>
              <a:rPr lang="en-US" altLang="zh-CN" dirty="0" err="1" smtClean="0"/>
              <a:t>lpParameter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创建线程时，传递给线程的参数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创建线程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HANDLE </a:t>
            </a:r>
            <a:r>
              <a:rPr lang="en-US" altLang="zh-CN" dirty="0" err="1" smtClean="0"/>
              <a:t>CreateThread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LPSECURITY_ATTRIBUTES </a:t>
            </a:r>
            <a:r>
              <a:rPr lang="en-US" altLang="zh-CN" dirty="0" err="1" smtClean="0"/>
              <a:t>lpThreadAttributes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安全属性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SIZE_T </a:t>
            </a:r>
            <a:r>
              <a:rPr lang="en-US" altLang="zh-CN" dirty="0" err="1" smtClean="0"/>
              <a:t>dwStackSize</a:t>
            </a:r>
            <a:r>
              <a:rPr lang="en-US" altLang="zh-CN" dirty="0" smtClean="0"/>
              <a:t>,                       //</a:t>
            </a:r>
            <a:r>
              <a:rPr lang="zh-CN" altLang="en-US" dirty="0" smtClean="0"/>
              <a:t>线程栈的大小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LPTHREAD_START_ROUTINE </a:t>
            </a:r>
            <a:r>
              <a:rPr lang="en-US" altLang="zh-CN" dirty="0" err="1" smtClean="0"/>
              <a:t>lpStartAddress</a:t>
            </a:r>
            <a:r>
              <a:rPr lang="en-US" altLang="zh-CN" dirty="0" smtClean="0"/>
              <a:t>,    //</a:t>
            </a:r>
            <a:r>
              <a:rPr lang="zh-CN" altLang="en-US" dirty="0" smtClean="0"/>
              <a:t>线程处理函数的函数地址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lpParameter</a:t>
            </a:r>
            <a:r>
              <a:rPr lang="en-US" altLang="zh-CN" dirty="0" smtClean="0"/>
              <a:t>,                       //</a:t>
            </a:r>
            <a:r>
              <a:rPr lang="zh-CN" altLang="en-US" dirty="0" smtClean="0"/>
              <a:t>传递给线程处理函数的参数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dwCreationFlags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线程的创建方式，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LPDWORD </a:t>
            </a:r>
            <a:r>
              <a:rPr lang="en-US" altLang="zh-CN" dirty="0" err="1" smtClean="0"/>
              <a:t>lpThreadId</a:t>
            </a:r>
            <a:r>
              <a:rPr lang="en-US" altLang="zh-CN" dirty="0" smtClean="0"/>
              <a:t>                       //</a:t>
            </a:r>
            <a:r>
              <a:rPr lang="zh-CN" altLang="en-US" dirty="0" smtClean="0"/>
              <a:t>创建成功，返回线程的</a:t>
            </a:r>
            <a:r>
              <a:rPr lang="en-US" altLang="zh-CN" dirty="0" smtClean="0"/>
              <a:t>ID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); </a:t>
            </a:r>
            <a:r>
              <a:rPr lang="zh-CN" altLang="en-US" dirty="0" smtClean="0"/>
              <a:t>创建成功，返回线程句柄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 err="1" smtClean="0"/>
              <a:t>dwCreationFlags</a:t>
            </a:r>
            <a:r>
              <a:rPr lang="zh-CN" altLang="en-US" dirty="0" smtClean="0"/>
              <a:t>：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0 - </a:t>
            </a:r>
            <a:r>
              <a:rPr lang="zh-CN" altLang="en-US" dirty="0" smtClean="0"/>
              <a:t>创建之后线程立刻执行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CREATE_SUSPENDED - </a:t>
            </a:r>
            <a:r>
              <a:rPr lang="zh-CN" altLang="en-US" dirty="0" smtClean="0"/>
              <a:t>创建之后线程处于挂起状态。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400" dirty="0" smtClean="0"/>
              <a:t>3 </a:t>
            </a:r>
            <a:r>
              <a:rPr lang="zh-CN" altLang="en-US" sz="3400" dirty="0" smtClean="0"/>
              <a:t>结束线程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结束指定线程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TerminateThread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		HANDLE </a:t>
            </a:r>
            <a:r>
              <a:rPr lang="en-US" altLang="zh-CN" dirty="0" err="1" smtClean="0"/>
              <a:t>hThread</a:t>
            </a:r>
            <a:r>
              <a:rPr lang="en-US" altLang="zh-CN" dirty="0" smtClean="0"/>
              <a:t>,    // handle to thread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		DWORD </a:t>
            </a:r>
            <a:r>
              <a:rPr lang="en-US" altLang="zh-CN" dirty="0" err="1" smtClean="0"/>
              <a:t>dwExitCode</a:t>
            </a:r>
            <a:r>
              <a:rPr lang="en-US" altLang="zh-CN" dirty="0" smtClean="0"/>
              <a:t>   // exit code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结束函数所在的线程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ExitThread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DWORD </a:t>
            </a:r>
            <a:r>
              <a:rPr lang="en-US" altLang="zh-CN" dirty="0" err="1" smtClean="0"/>
              <a:t>dwExitCode</a:t>
            </a:r>
            <a:r>
              <a:rPr lang="en-US" altLang="zh-CN" dirty="0" smtClean="0"/>
              <a:t>   // exit code for this thread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);</a:t>
            </a:r>
            <a:endParaRPr lang="zh-CN" altLang="en-US" dirty="0" smtClean="0"/>
          </a:p>
          <a:p>
            <a:pPr eaLnBrk="1" hangingPunct="1">
              <a:buFont typeface="Arial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15974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4 </a:t>
            </a:r>
            <a:r>
              <a:rPr lang="zh-CN" altLang="en-US" sz="2400" smtClean="0"/>
              <a:t>关闭线程句柄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CloseHandle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5 </a:t>
            </a:r>
            <a:r>
              <a:rPr lang="zh-CN" altLang="en-US" sz="2400" smtClean="0"/>
              <a:t>线程的挂起和执行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挂起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DWORD SuspendThread(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		 HANDLE hThread   // handle to thread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	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执行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DWORD ResumeThread(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		HANDLE hThread   // handle to thread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	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160770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800" smtClean="0"/>
              <a:t>6 </a:t>
            </a:r>
            <a:r>
              <a:rPr lang="zh-CN" altLang="en-US" sz="2800" smtClean="0"/>
              <a:t>线程的信息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800" smtClean="0"/>
              <a:t>	</a:t>
            </a:r>
            <a:r>
              <a:rPr lang="en-US" altLang="zh-CN" sz="2400" smtClean="0"/>
              <a:t>GetCurrentThreadId - </a:t>
            </a:r>
            <a:r>
              <a:rPr lang="zh-CN" altLang="en-US" sz="2400" smtClean="0"/>
              <a:t>获取当前线程的</a:t>
            </a:r>
            <a:r>
              <a:rPr lang="en-US" altLang="zh-CN" sz="2400" smtClean="0"/>
              <a:t>ID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	GetCurrentThread - </a:t>
            </a:r>
            <a:r>
              <a:rPr lang="zh-CN" altLang="en-US" sz="2400" smtClean="0"/>
              <a:t>获取当前线程的句柄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打开指定</a:t>
            </a:r>
            <a:r>
              <a:rPr lang="en-US" altLang="zh-CN" sz="2400" smtClean="0"/>
              <a:t>ID</a:t>
            </a:r>
            <a:r>
              <a:rPr lang="zh-CN" altLang="en-US" sz="2400" smtClean="0"/>
              <a:t>的线程，获取其句柄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HANDLE OpenThread(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		 DWORD dwDesiredAccess,  // access right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		 BOOL bInheritHandle,    // handle inheritance option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		 DWORD dwThreadId        // thread identifier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	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161794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多线程的问题</a:t>
            </a:r>
            <a:endParaRPr lang="en-US" altLang="zh-CN" sz="2800" smtClean="0"/>
          </a:p>
          <a:p>
            <a:pPr lvl="1" eaLnBrk="1" hangingPunct="1">
              <a:buFont typeface="Arial" charset="0"/>
              <a:buNone/>
            </a:pPr>
            <a:r>
              <a:rPr lang="zh-CN" altLang="en-US" sz="2400" smtClean="0"/>
              <a:t>线程</a:t>
            </a:r>
            <a:r>
              <a:rPr lang="en-US" altLang="zh-CN" sz="2400" smtClean="0"/>
              <a:t>A -&gt; </a:t>
            </a:r>
            <a:r>
              <a:rPr lang="zh-CN" altLang="en-US" sz="2400" smtClean="0"/>
              <a:t>线程</a:t>
            </a:r>
            <a:r>
              <a:rPr lang="en-US" altLang="zh-CN" sz="2400" smtClean="0"/>
              <a:t>B -&gt; </a:t>
            </a:r>
            <a:r>
              <a:rPr lang="zh-CN" altLang="en-US" sz="2400" smtClean="0"/>
              <a:t>线程</a:t>
            </a:r>
            <a:r>
              <a:rPr lang="en-US" altLang="zh-CN" sz="2400" smtClean="0"/>
              <a:t>A </a:t>
            </a:r>
            <a:r>
              <a:rPr lang="zh-CN" altLang="en-US" sz="2400" smtClean="0"/>
              <a:t>。。。。。</a:t>
            </a:r>
            <a:endParaRPr lang="en-US" altLang="zh-CN" sz="2400" smtClean="0"/>
          </a:p>
          <a:p>
            <a:pPr lvl="1" eaLnBrk="1" hangingPunct="1">
              <a:buFont typeface="Arial" charset="0"/>
              <a:buNone/>
            </a:pPr>
            <a:endParaRPr lang="zh-CN" altLang="en-US" sz="2400" smtClean="0"/>
          </a:p>
          <a:p>
            <a:pPr lvl="1" eaLnBrk="1" hangingPunct="1">
              <a:buFont typeface="Arial" charset="0"/>
              <a:buNone/>
            </a:pPr>
            <a:r>
              <a:rPr lang="zh-CN" altLang="en-US" sz="2400" smtClean="0"/>
              <a:t>当线程</a:t>
            </a:r>
            <a:r>
              <a:rPr lang="en-US" altLang="zh-CN" sz="2400" smtClean="0"/>
              <a:t>A</a:t>
            </a:r>
            <a:r>
              <a:rPr lang="zh-CN" altLang="en-US" sz="2400" smtClean="0"/>
              <a:t>执行</a:t>
            </a:r>
            <a:r>
              <a:rPr lang="en-US" altLang="zh-CN" sz="2400" smtClean="0"/>
              <a:t>printf</a:t>
            </a:r>
            <a:r>
              <a:rPr lang="zh-CN" altLang="en-US" sz="2400" smtClean="0"/>
              <a:t>输出时，如果线程</a:t>
            </a:r>
            <a:r>
              <a:rPr lang="en-US" altLang="zh-CN" sz="2400" smtClean="0"/>
              <a:t>A</a:t>
            </a:r>
            <a:r>
              <a:rPr lang="zh-CN" altLang="en-US" sz="2400" smtClean="0"/>
              <a:t>的执行时间结束，系统会将线程</a:t>
            </a:r>
            <a:r>
              <a:rPr lang="en-US" altLang="zh-CN" sz="2400" smtClean="0"/>
              <a:t>A</a:t>
            </a:r>
            <a:r>
              <a:rPr lang="zh-CN" altLang="en-US" sz="2400" smtClean="0"/>
              <a:t>的相关信息（栈、寄存器）压栈保护，同时将线程</a:t>
            </a:r>
            <a:r>
              <a:rPr lang="en-US" altLang="zh-CN" sz="2400" smtClean="0"/>
              <a:t>B</a:t>
            </a:r>
            <a:r>
              <a:rPr lang="zh-CN" altLang="en-US" sz="2400" smtClean="0"/>
              <a:t>相关信息恢复，然后执行线程</a:t>
            </a:r>
            <a:r>
              <a:rPr lang="en-US" altLang="zh-CN" sz="2400" smtClean="0"/>
              <a:t>B</a:t>
            </a:r>
            <a:r>
              <a:rPr lang="zh-CN" altLang="en-US" sz="2400" smtClean="0"/>
              <a:t>，线程</a:t>
            </a:r>
            <a:r>
              <a:rPr lang="en-US" altLang="zh-CN" sz="2400" smtClean="0"/>
              <a:t>B</a:t>
            </a:r>
            <a:r>
              <a:rPr lang="zh-CN" altLang="en-US" sz="2400" smtClean="0"/>
              <a:t>继续输出字符。由于线程</a:t>
            </a:r>
            <a:r>
              <a:rPr lang="en-US" altLang="zh-CN" sz="2400" smtClean="0"/>
              <a:t>A</a:t>
            </a:r>
            <a:r>
              <a:rPr lang="zh-CN" altLang="en-US" sz="2400" smtClean="0"/>
              <a:t>正输出字符，线程</a:t>
            </a:r>
            <a:r>
              <a:rPr lang="en-US" altLang="zh-CN" sz="2400" smtClean="0"/>
              <a:t>B</a:t>
            </a:r>
            <a:r>
              <a:rPr lang="zh-CN" altLang="en-US" sz="2400" smtClean="0"/>
              <a:t>会继续输出，画面字符会产生混乱。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16281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线程同步技术</a:t>
            </a:r>
          </a:p>
          <a:p>
            <a:pPr eaLnBrk="1" hangingPunct="1">
              <a:buFont typeface="Arial" charset="0"/>
              <a:buNone/>
            </a:pPr>
            <a:r>
              <a:rPr lang="zh-CN" altLang="en-US" smtClean="0"/>
              <a:t>	</a:t>
            </a:r>
            <a:r>
              <a:rPr lang="zh-CN" altLang="en-US" sz="2400" smtClean="0"/>
              <a:t>原子锁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临界区</a:t>
            </a:r>
            <a:r>
              <a:rPr lang="en-US" altLang="zh-CN" sz="2400" smtClean="0"/>
              <a:t>(</a:t>
            </a:r>
            <a:r>
              <a:rPr lang="zh-CN" altLang="en-US" sz="2400" smtClean="0"/>
              <a:t>段</a:t>
            </a:r>
            <a:r>
              <a:rPr lang="en-US" altLang="zh-CN" sz="2400" smtClean="0"/>
              <a:t>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事件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互斥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信号量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CN" altLang="en-US" sz="3100" dirty="0" smtClean="0"/>
              <a:t>等候函数</a:t>
            </a:r>
            <a:endParaRPr lang="en-US" altLang="zh-CN" sz="31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WaitForSingleObject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等候单个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WaitForMultipleObjects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等候多个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DWORD </a:t>
            </a:r>
            <a:r>
              <a:rPr lang="en-US" altLang="zh-CN" dirty="0" err="1" smtClean="0"/>
              <a:t>WaitForMultipleObjects</a:t>
            </a:r>
            <a:r>
              <a:rPr lang="en-US" altLang="zh-CN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  DWORD </a:t>
            </a:r>
            <a:r>
              <a:rPr lang="en-US" altLang="zh-CN" dirty="0" err="1" smtClean="0"/>
              <a:t>nCount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句柄数量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  </a:t>
            </a:r>
            <a:r>
              <a:rPr lang="en-US" altLang="zh-CN" dirty="0" smtClean="0"/>
              <a:t>CONST HANDLE *</a:t>
            </a:r>
            <a:r>
              <a:rPr lang="en-US" altLang="zh-CN" dirty="0" err="1" smtClean="0"/>
              <a:t>lpHandles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句柄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的地址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  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bWaitAll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等候方式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  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dwMilliseconds</a:t>
            </a:r>
            <a:r>
              <a:rPr lang="en-US" altLang="zh-CN" dirty="0" smtClean="0"/>
              <a:t>      // </a:t>
            </a:r>
            <a:r>
              <a:rPr lang="zh-CN" altLang="en-US" dirty="0" smtClean="0"/>
              <a:t>等候时间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);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bWaitAll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等候方式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TRUE - </a:t>
            </a:r>
            <a:r>
              <a:rPr lang="zh-CN" altLang="en-US" dirty="0" smtClean="0"/>
              <a:t>表示所有句柄都有信号，才结束等候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FASLE- </a:t>
            </a:r>
            <a:r>
              <a:rPr lang="zh-CN" altLang="en-US" dirty="0" smtClean="0"/>
              <a:t>表示句柄中只要有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个有信号，就结束等候。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164866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原子锁</a:t>
            </a:r>
            <a:endParaRPr lang="en-US" altLang="zh-CN" sz="2800" smtClean="0"/>
          </a:p>
          <a:p>
            <a:pPr eaLnBrk="1" hangingPunct="1">
              <a:buFont typeface="Arial" charset="0"/>
              <a:buNone/>
            </a:pPr>
            <a:r>
              <a:rPr lang="zh-CN" altLang="en-US" sz="2800" smtClean="0"/>
              <a:t>  </a:t>
            </a:r>
            <a:r>
              <a:rPr lang="zh-CN" altLang="en-US" sz="2400" smtClean="0"/>
              <a:t>相关问题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多个线程对同一个数据进行原子操作，会产生结果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丢失。比如执行</a:t>
            </a:r>
            <a:r>
              <a:rPr lang="en-US" altLang="zh-CN" sz="2400" smtClean="0"/>
              <a:t>++</a:t>
            </a:r>
            <a:r>
              <a:rPr lang="zh-CN" altLang="en-US" sz="2400" smtClean="0"/>
              <a:t>运算时，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当线程</a:t>
            </a:r>
            <a:r>
              <a:rPr lang="en-US" altLang="zh-CN" sz="2400" smtClean="0"/>
              <a:t>A</a:t>
            </a:r>
            <a:r>
              <a:rPr lang="zh-CN" altLang="en-US" sz="2400" smtClean="0"/>
              <a:t>执行</a:t>
            </a:r>
            <a:r>
              <a:rPr lang="en-US" altLang="zh-CN" sz="2400" smtClean="0"/>
              <a:t>g_nValue++</a:t>
            </a:r>
            <a:r>
              <a:rPr lang="zh-CN" altLang="en-US" sz="2400" smtClean="0"/>
              <a:t>时，如果线程切换时间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	正好是在线程</a:t>
            </a:r>
            <a:r>
              <a:rPr lang="en-US" altLang="zh-CN" sz="2400" smtClean="0"/>
              <a:t>A</a:t>
            </a:r>
            <a:r>
              <a:rPr lang="zh-CN" altLang="en-US" sz="2400" smtClean="0"/>
              <a:t>将值保存到</a:t>
            </a:r>
            <a:r>
              <a:rPr lang="en-US" altLang="zh-CN" sz="2400" smtClean="0"/>
              <a:t>g_nValue</a:t>
            </a:r>
            <a:r>
              <a:rPr lang="zh-CN" altLang="en-US" sz="2400" smtClean="0"/>
              <a:t>之前，</a:t>
            </a:r>
            <a:endParaRPr lang="en-US" altLang="zh-CN" sz="2400" smtClean="0"/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    线程</a:t>
            </a:r>
            <a:r>
              <a:rPr lang="en-US" altLang="zh-CN" sz="2400" smtClean="0"/>
              <a:t>B</a:t>
            </a:r>
            <a:r>
              <a:rPr lang="zh-CN" altLang="en-US" sz="2400" smtClean="0"/>
              <a:t>继续执行</a:t>
            </a:r>
            <a:r>
              <a:rPr lang="en-US" altLang="zh-CN" sz="2400" smtClean="0"/>
              <a:t>g_nValue++</a:t>
            </a:r>
            <a:r>
              <a:rPr lang="zh-CN" altLang="en-US" sz="2400" smtClean="0"/>
              <a:t>，那么当线程</a:t>
            </a:r>
            <a:r>
              <a:rPr lang="en-US" altLang="zh-CN" sz="2400" smtClean="0"/>
              <a:t>A</a:t>
            </a:r>
            <a:r>
              <a:rPr lang="zh-CN" altLang="en-US" sz="2400" smtClean="0"/>
              <a:t>再次被切换回来之后，会将原来线程</a:t>
            </a:r>
            <a:r>
              <a:rPr lang="en-US" altLang="zh-CN" sz="2400" smtClean="0"/>
              <a:t>A</a:t>
            </a:r>
            <a:r>
              <a:rPr lang="zh-CN" altLang="en-US" sz="2400" smtClean="0"/>
              <a:t>保存的值保存到</a:t>
            </a:r>
            <a:r>
              <a:rPr lang="en-US" altLang="zh-CN" sz="2400" smtClean="0"/>
              <a:t>g_nValue</a:t>
            </a:r>
            <a:r>
              <a:rPr lang="zh-CN" altLang="en-US" sz="2400" smtClean="0"/>
              <a:t>上，线程</a:t>
            </a:r>
            <a:r>
              <a:rPr lang="en-US" altLang="zh-CN" sz="2400" smtClean="0"/>
              <a:t>B</a:t>
            </a:r>
            <a:r>
              <a:rPr lang="zh-CN" altLang="en-US" sz="2400" smtClean="0"/>
              <a:t>进行的加法操作被覆盖。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US" sz="3000" dirty="0" smtClean="0"/>
              <a:t>原子锁的使用</a:t>
            </a:r>
            <a:endParaRPr lang="en-US" altLang="zh-CN" sz="30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原子锁－对单条指令的操作。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API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InterlockedIncrement</a:t>
            </a:r>
            <a:endParaRPr lang="en-US" altLang="zh-CN" sz="26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InterlockedDecrement</a:t>
            </a:r>
            <a:endParaRPr lang="en-US" altLang="zh-CN" sz="26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InterlockedCompareExchange</a:t>
            </a:r>
            <a:endParaRPr lang="en-US" altLang="zh-CN" sz="26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InterlockedExchange</a:t>
            </a:r>
            <a:endParaRPr lang="en-US" altLang="zh-CN" sz="26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	...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原子锁的实现：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	直接对数据所在的内存操作，并且在任何一个瞬间只能有一个线程访问。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18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US" sz="3000" dirty="0" smtClean="0"/>
              <a:t>临界区</a:t>
            </a:r>
            <a:endParaRPr lang="en-US" altLang="zh-CN" sz="30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相关问题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	</a:t>
            </a:r>
            <a:r>
              <a:rPr lang="en-US" altLang="zh-CN" sz="2600" dirty="0" err="1" smtClean="0"/>
              <a:t>printf</a:t>
            </a:r>
            <a:r>
              <a:rPr lang="zh-CN" altLang="en-US" sz="2600" dirty="0" smtClean="0"/>
              <a:t>输出混乱，多线程情况下同时使用一段代码。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   临界区可以锁定一段代码，防止多个线程同时使用该段代码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使用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1 </a:t>
            </a:r>
            <a:r>
              <a:rPr lang="zh-CN" altLang="en-US" sz="2600" dirty="0" smtClean="0"/>
              <a:t>初始化一个临界区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VOID </a:t>
            </a:r>
            <a:r>
              <a:rPr lang="en-US" altLang="zh-CN" sz="2600" dirty="0" err="1" smtClean="0"/>
              <a:t>InitializeCriticalSection</a:t>
            </a:r>
            <a:r>
              <a:rPr lang="en-US" altLang="zh-CN" sz="2600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	  LPCRITICAL_SECTION </a:t>
            </a:r>
            <a:r>
              <a:rPr lang="en-US" altLang="zh-CN" sz="2600" dirty="0" err="1" smtClean="0"/>
              <a:t>lpCriticalSection</a:t>
            </a:r>
            <a:r>
              <a:rPr lang="en-US" altLang="zh-CN" sz="2600" dirty="0" smtClean="0"/>
              <a:t>  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	  	//</a:t>
            </a:r>
            <a:r>
              <a:rPr lang="zh-CN" altLang="en-US" sz="2600" dirty="0" smtClean="0"/>
              <a:t>临界区变量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);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字符集的应用</a:t>
            </a: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宽字节字符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800" smtClean="0"/>
              <a:t>	</a:t>
            </a:r>
            <a:r>
              <a:rPr lang="en-US" altLang="zh-CN" sz="2800" smtClean="0"/>
              <a:t>wchar_t </a:t>
            </a:r>
            <a:r>
              <a:rPr lang="zh-CN" altLang="en-US" sz="2800" smtClean="0"/>
              <a:t>每个字符占</a:t>
            </a:r>
            <a:r>
              <a:rPr lang="en-US" altLang="zh-CN" sz="2800" smtClean="0"/>
              <a:t>2</a:t>
            </a:r>
            <a:r>
              <a:rPr lang="zh-CN" altLang="en-US" sz="2800" smtClean="0"/>
              <a:t>个字节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800" smtClean="0"/>
              <a:t>	</a:t>
            </a:r>
            <a:r>
              <a:rPr lang="en-US" altLang="zh-CN" sz="2800" smtClean="0"/>
              <a:t>char  </a:t>
            </a:r>
            <a:r>
              <a:rPr lang="zh-CN" altLang="en-US" sz="2800" smtClean="0"/>
              <a:t>每个字符占</a:t>
            </a:r>
            <a:r>
              <a:rPr lang="en-US" altLang="zh-CN" sz="2800" smtClean="0"/>
              <a:t>1</a:t>
            </a:r>
            <a:r>
              <a:rPr lang="zh-CN" altLang="en-US" sz="2800" smtClean="0"/>
              <a:t>个字节</a:t>
            </a:r>
            <a:endParaRPr lang="en-US" altLang="zh-CN" sz="28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800" smtClean="0"/>
              <a:t>    wchar_t </a:t>
            </a:r>
            <a:r>
              <a:rPr lang="zh-CN" altLang="en-US" sz="2800" smtClean="0"/>
              <a:t>实际是 </a:t>
            </a:r>
            <a:r>
              <a:rPr lang="en-US" altLang="zh-CN" sz="2800" smtClean="0"/>
              <a:t>unsigned short </a:t>
            </a:r>
            <a:r>
              <a:rPr lang="zh-CN" altLang="en-US" sz="2800" smtClean="0"/>
              <a:t>类型，定义时，需要增加“</a:t>
            </a:r>
            <a:r>
              <a:rPr lang="en-US" altLang="zh-CN" sz="2800" smtClean="0"/>
              <a:t>L”</a:t>
            </a:r>
            <a:r>
              <a:rPr lang="zh-CN" altLang="en-US" sz="2800" smtClean="0"/>
              <a:t>，通知编译器按照双字节编译字符串，采用</a:t>
            </a:r>
            <a:r>
              <a:rPr lang="en-US" altLang="zh-CN" sz="2800" smtClean="0"/>
              <a:t>UNICODE</a:t>
            </a:r>
            <a:r>
              <a:rPr lang="zh-CN" altLang="en-US" sz="2800" smtClean="0"/>
              <a:t>编码。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800" smtClean="0"/>
              <a:t>	  需要使用支持 </a:t>
            </a:r>
            <a:r>
              <a:rPr lang="en-US" altLang="zh-CN" sz="2800" smtClean="0"/>
              <a:t>wchar_t </a:t>
            </a:r>
            <a:r>
              <a:rPr lang="zh-CN" altLang="en-US" sz="2800" smtClean="0"/>
              <a:t>函数操作宽字节字符串。例如：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800" smtClean="0"/>
              <a:t>	     </a:t>
            </a:r>
            <a:r>
              <a:rPr lang="en-US" altLang="zh-CN" sz="2800" smtClean="0"/>
              <a:t>wchar_t * pwszText = L"Hello wchar";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800" smtClean="0"/>
              <a:t>         wprintf( L"%s\n", pwszText );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89585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2 </a:t>
            </a:r>
            <a:r>
              <a:rPr lang="zh-CN" altLang="en-US" sz="3800" dirty="0" smtClean="0"/>
              <a:t>进入临界区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添加到被锁定的代码之前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EnterCriticalSection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  LPCRITICAL_SECTION </a:t>
            </a:r>
            <a:r>
              <a:rPr lang="en-US" altLang="zh-CN" dirty="0" err="1" smtClean="0"/>
              <a:t>lpCriticalSection</a:t>
            </a:r>
            <a:r>
              <a:rPr lang="en-US" altLang="zh-CN" dirty="0" smtClean="0"/>
              <a:t>  // critical section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3 </a:t>
            </a:r>
            <a:r>
              <a:rPr lang="zh-CN" altLang="en-US" sz="3800" dirty="0" smtClean="0"/>
              <a:t>离开临界区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添加到被锁定的代码之后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LeaveCriticalSection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	LPCRITICAL_SECTION </a:t>
            </a:r>
            <a:r>
              <a:rPr lang="en-US" altLang="zh-CN" dirty="0" err="1" smtClean="0"/>
              <a:t>lpCriticalSection</a:t>
            </a:r>
            <a:r>
              <a:rPr lang="en-US" altLang="zh-CN" dirty="0" smtClean="0"/>
              <a:t>   // critical section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4 </a:t>
            </a:r>
            <a:r>
              <a:rPr lang="zh-CN" altLang="en-US" sz="3800" dirty="0" smtClean="0"/>
              <a:t>删除临近区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DeleteCriticalSection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  LPCRITICAL_SECTION </a:t>
            </a:r>
            <a:r>
              <a:rPr lang="en-US" altLang="zh-CN" dirty="0" err="1" smtClean="0"/>
              <a:t>lpCriticalSection</a:t>
            </a:r>
            <a:r>
              <a:rPr lang="en-US" altLang="zh-CN" dirty="0" smtClean="0"/>
              <a:t>  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  	//</a:t>
            </a:r>
            <a:r>
              <a:rPr lang="zh-CN" altLang="en-US" dirty="0" smtClean="0"/>
              <a:t>临界区变量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16896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原子锁和临界区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mtClean="0"/>
              <a:t>原子锁 </a:t>
            </a:r>
            <a:r>
              <a:rPr lang="en-US" altLang="zh-CN" smtClean="0"/>
              <a:t>- </a:t>
            </a:r>
            <a:r>
              <a:rPr lang="zh-CN" altLang="en-US" smtClean="0"/>
              <a:t>单条指令。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mtClean="0"/>
              <a:t>临界区 </a:t>
            </a:r>
            <a:r>
              <a:rPr lang="en-US" altLang="zh-CN" smtClean="0"/>
              <a:t>- </a:t>
            </a:r>
            <a:r>
              <a:rPr lang="zh-CN" altLang="en-US" smtClean="0"/>
              <a:t>单条或多行代码。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185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zh-CN" altLang="en-US" sz="3400" dirty="0" smtClean="0"/>
              <a:t>事件</a:t>
            </a:r>
            <a:endParaRPr lang="en-US" altLang="zh-CN" sz="34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100" dirty="0" smtClean="0"/>
              <a:t>相关问题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程序之间的通知的问题。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100" dirty="0" smtClean="0"/>
              <a:t> </a:t>
            </a:r>
            <a:r>
              <a:rPr lang="zh-CN" altLang="en-US" sz="3100" dirty="0" smtClean="0"/>
              <a:t>事件的使用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创建事件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altLang="zh-CN" dirty="0" smtClean="0"/>
              <a:t>HANDLE </a:t>
            </a:r>
            <a:r>
              <a:rPr lang="en-US" altLang="zh-CN" dirty="0" err="1" smtClean="0"/>
              <a:t>CreateEvent</a:t>
            </a:r>
            <a:r>
              <a:rPr lang="en-US" altLang="zh-CN" dirty="0" smtClean="0"/>
              <a:t>(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altLang="zh-CN" dirty="0" smtClean="0"/>
              <a:t>	LPSECURITY_ATTRIBUTES </a:t>
            </a:r>
            <a:r>
              <a:rPr lang="en-US" altLang="zh-CN" dirty="0" err="1" smtClean="0"/>
              <a:t>lpEventAttributes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安全属性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bManualReset</a:t>
            </a:r>
            <a:r>
              <a:rPr lang="en-US" altLang="zh-CN" dirty="0" smtClean="0"/>
              <a:t>,                       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altLang="zh-CN" dirty="0" smtClean="0"/>
              <a:t>		  	//</a:t>
            </a:r>
            <a:r>
              <a:rPr lang="zh-CN" altLang="en-US" dirty="0" smtClean="0"/>
              <a:t>事件重置方式，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手动，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自动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bInitialState</a:t>
            </a:r>
            <a:r>
              <a:rPr lang="en-US" altLang="zh-CN" dirty="0" smtClean="0"/>
              <a:t>,       //</a:t>
            </a:r>
            <a:r>
              <a:rPr lang="zh-CN" altLang="en-US" dirty="0" smtClean="0"/>
              <a:t>事件初始状态，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有信号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lpName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事件命名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altLang="zh-CN" dirty="0" smtClean="0"/>
              <a:t>); </a:t>
            </a:r>
            <a:r>
              <a:rPr lang="zh-CN" altLang="en-US" dirty="0" smtClean="0"/>
              <a:t>创建成功返回 事件句柄</a:t>
            </a:r>
            <a:endParaRPr lang="zh-CN" altLang="en-US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68875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2 </a:t>
            </a:r>
            <a:r>
              <a:rPr lang="zh-CN" altLang="en-US" sz="3800" dirty="0" smtClean="0"/>
              <a:t>等候事件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err="1" smtClean="0"/>
              <a:t>WaitForSingleObject</a:t>
            </a:r>
            <a:r>
              <a:rPr lang="en-US" altLang="zh-CN" dirty="0" smtClean="0"/>
              <a:t>/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WaitForMultipleObjects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3 </a:t>
            </a:r>
            <a:r>
              <a:rPr lang="zh-CN" altLang="en-US" sz="3800" dirty="0" smtClean="0"/>
              <a:t>触发事件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将事件设置成有信号状态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SetEvent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		HANDLE </a:t>
            </a:r>
            <a:r>
              <a:rPr lang="en-US" altLang="zh-CN" dirty="0" err="1" smtClean="0"/>
              <a:t>hEvent</a:t>
            </a:r>
            <a:r>
              <a:rPr lang="en-US" altLang="zh-CN" dirty="0" smtClean="0"/>
              <a:t>   // handle to event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将事件设置成无信号状态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ResetEvent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		HANDLE </a:t>
            </a:r>
            <a:r>
              <a:rPr lang="en-US" altLang="zh-CN" dirty="0" err="1" smtClean="0"/>
              <a:t>hEvent</a:t>
            </a:r>
            <a:r>
              <a:rPr lang="en-US" altLang="zh-CN" dirty="0" smtClean="0"/>
              <a:t>   // handle to event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4 </a:t>
            </a:r>
            <a:r>
              <a:rPr lang="zh-CN" altLang="en-US" sz="3800" dirty="0" smtClean="0"/>
              <a:t>关闭事件    </a:t>
            </a:r>
            <a:r>
              <a:rPr lang="en-US" altLang="zh-CN" sz="3800" dirty="0" err="1" smtClean="0"/>
              <a:t>CloseHandle</a:t>
            </a:r>
            <a:endParaRPr lang="en-US" altLang="zh-CN" sz="3800" dirty="0" smtClean="0"/>
          </a:p>
          <a:p>
            <a:pPr eaLnBrk="1" hangingPunct="1">
              <a:buFont typeface="Arial" charset="0"/>
              <a:buNone/>
              <a:defRPr/>
            </a:pPr>
            <a:endParaRPr lang="en-US" altLang="zh-CN" sz="38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800" dirty="0" smtClean="0"/>
              <a:t>小心事件的死锁。</a:t>
            </a:r>
            <a:endParaRPr lang="zh-CN" altLang="en-US" sz="3800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US" sz="3000" dirty="0" smtClean="0"/>
              <a:t>互斥 </a:t>
            </a:r>
            <a:r>
              <a:rPr lang="en-US" altLang="zh-CN" sz="3000" dirty="0" err="1" smtClean="0"/>
              <a:t>Mutex</a:t>
            </a:r>
            <a:endParaRPr lang="en-US" altLang="zh-CN" sz="30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相关的问题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	多线程下代码或资源的共享使用。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互斥的使用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1 </a:t>
            </a:r>
            <a:r>
              <a:rPr lang="zh-CN" altLang="en-US" sz="2600" dirty="0" smtClean="0"/>
              <a:t>创建互斥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HANDLE </a:t>
            </a:r>
            <a:r>
              <a:rPr lang="en-US" altLang="zh-CN" sz="2600" dirty="0" err="1" smtClean="0"/>
              <a:t>CreateMutex</a:t>
            </a:r>
            <a:r>
              <a:rPr lang="en-US" altLang="zh-CN" sz="2600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		 LPSECURITY_ATTRIBUTES </a:t>
            </a:r>
            <a:r>
              <a:rPr lang="en-US" altLang="zh-CN" sz="2600" dirty="0" err="1" smtClean="0"/>
              <a:t>lpMutexAttributes</a:t>
            </a:r>
            <a:r>
              <a:rPr lang="en-US" altLang="zh-CN" sz="2600" dirty="0" smtClean="0"/>
              <a:t>,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		   //</a:t>
            </a:r>
            <a:r>
              <a:rPr lang="zh-CN" altLang="en-US" sz="2600" dirty="0" smtClean="0"/>
              <a:t>安全属性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		</a:t>
            </a:r>
            <a:r>
              <a:rPr lang="en-US" altLang="zh-CN" sz="2600" dirty="0" smtClean="0"/>
              <a:t>BOOL </a:t>
            </a:r>
            <a:r>
              <a:rPr lang="en-US" altLang="zh-CN" sz="2600" dirty="0" err="1" smtClean="0"/>
              <a:t>bInitialOwner</a:t>
            </a:r>
            <a:r>
              <a:rPr lang="en-US" altLang="zh-CN" sz="2600" dirty="0" smtClean="0"/>
              <a:t>,//</a:t>
            </a:r>
            <a:r>
              <a:rPr lang="zh-CN" altLang="en-US" sz="2600" dirty="0" smtClean="0"/>
              <a:t>初始的拥有者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		 </a:t>
            </a:r>
            <a:r>
              <a:rPr lang="en-US" altLang="zh-CN" sz="2600" dirty="0" smtClean="0"/>
              <a:t>LPCTSTR </a:t>
            </a:r>
            <a:r>
              <a:rPr lang="en-US" altLang="zh-CN" sz="2600" dirty="0" err="1" smtClean="0"/>
              <a:t>lpName</a:t>
            </a:r>
            <a:r>
              <a:rPr lang="en-US" altLang="zh-CN" sz="2600" dirty="0" smtClean="0"/>
              <a:t>    //</a:t>
            </a:r>
            <a:r>
              <a:rPr lang="zh-CN" altLang="en-US" sz="2600" dirty="0" smtClean="0"/>
              <a:t>命名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); </a:t>
            </a:r>
            <a:r>
              <a:rPr lang="zh-CN" altLang="en-US" sz="2600" dirty="0" smtClean="0"/>
              <a:t>创建成功返回互斥句柄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bInitialOwner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初始的拥有者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TRUE  - 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CreateMutex</a:t>
            </a:r>
            <a:r>
              <a:rPr lang="zh-CN" altLang="en-US" dirty="0" smtClean="0"/>
              <a:t>的线程拥有互斥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FALSE - </a:t>
            </a:r>
            <a:r>
              <a:rPr lang="zh-CN" altLang="en-US" dirty="0" smtClean="0"/>
              <a:t>创建的时没有线程拥有互斥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400" dirty="0" smtClean="0"/>
              <a:t>2 </a:t>
            </a:r>
            <a:r>
              <a:rPr lang="zh-CN" altLang="en-US" sz="3400" dirty="0" smtClean="0"/>
              <a:t>等候互斥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WaitFor</a:t>
            </a:r>
            <a:r>
              <a:rPr lang="en-US" altLang="zh-CN" dirty="0" smtClean="0"/>
              <a:t>....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互斥的等候遵循谁先等候谁先获取。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400" dirty="0" smtClean="0"/>
              <a:t>3 </a:t>
            </a:r>
            <a:r>
              <a:rPr lang="zh-CN" altLang="en-US" sz="3400" dirty="0" smtClean="0"/>
              <a:t>释放互斥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ReleaseMutex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HANDLE </a:t>
            </a:r>
            <a:r>
              <a:rPr lang="en-US" altLang="zh-CN" dirty="0" err="1" smtClean="0"/>
              <a:t>hMutex</a:t>
            </a:r>
            <a:r>
              <a:rPr lang="en-US" altLang="zh-CN" dirty="0" smtClean="0"/>
              <a:t>   // handle to </a:t>
            </a:r>
            <a:r>
              <a:rPr lang="en-US" altLang="zh-CN" dirty="0" err="1" smtClean="0"/>
              <a:t>mutex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400" dirty="0" smtClean="0"/>
              <a:t>4 </a:t>
            </a:r>
            <a:r>
              <a:rPr lang="zh-CN" altLang="en-US" sz="3400" dirty="0" smtClean="0"/>
              <a:t>关闭互斥句柄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CloseHandle</a:t>
            </a:r>
            <a:endParaRPr lang="zh-CN" altLang="en-US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17408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互斥和临界区的区别</a:t>
            </a:r>
            <a:endParaRPr lang="en-US" altLang="zh-CN" sz="2800" smtClean="0"/>
          </a:p>
          <a:p>
            <a:pPr eaLnBrk="1" hangingPunct="1">
              <a:buFont typeface="Arial" charset="0"/>
              <a:buNone/>
            </a:pPr>
            <a:endParaRPr lang="en-US" altLang="zh-CN" sz="2800" smtClean="0"/>
          </a:p>
          <a:p>
            <a:pPr lvl="1" eaLnBrk="1" hangingPunct="1">
              <a:buFont typeface="Arial" charset="0"/>
              <a:buNone/>
            </a:pPr>
            <a:r>
              <a:rPr lang="zh-CN" altLang="en-US" sz="2400" smtClean="0"/>
              <a:t>临界区 </a:t>
            </a:r>
            <a:r>
              <a:rPr lang="en-US" altLang="zh-CN" sz="2400" smtClean="0"/>
              <a:t>- </a:t>
            </a:r>
            <a:r>
              <a:rPr lang="zh-CN" altLang="en-US" sz="2400" smtClean="0"/>
              <a:t>用户态，执行效率高，只能在同一个进程中使用。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z="2400" smtClean="0"/>
              <a:t>互斥 </a:t>
            </a:r>
            <a:r>
              <a:rPr lang="en-US" altLang="zh-CN" sz="2400" smtClean="0"/>
              <a:t>- </a:t>
            </a:r>
            <a:r>
              <a:rPr lang="zh-CN" altLang="en-US" sz="2400" smtClean="0"/>
              <a:t>内核态，执行效率低，可以通过命名的方式跨进程使用。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04031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zh-CN" altLang="en-US" sz="4000" dirty="0" smtClean="0"/>
              <a:t>信号量</a:t>
            </a:r>
            <a:endParaRPr lang="en-US" altLang="zh-CN" sz="40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400" dirty="0" smtClean="0"/>
              <a:t>相关的问题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400" dirty="0" smtClean="0"/>
              <a:t>	类似于事件，解决通知的相关问题。但是可以提供一个计数器，可以设置次数。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400" dirty="0" smtClean="0"/>
              <a:t>信号量的使用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400" dirty="0" smtClean="0"/>
              <a:t>	</a:t>
            </a:r>
            <a:r>
              <a:rPr lang="en-US" altLang="zh-CN" sz="3400" dirty="0" smtClean="0"/>
              <a:t>1 </a:t>
            </a:r>
            <a:r>
              <a:rPr lang="zh-CN" altLang="en-US" sz="3400" dirty="0" smtClean="0"/>
              <a:t>创建 信号量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400" dirty="0" smtClean="0"/>
              <a:t>	</a:t>
            </a:r>
            <a:r>
              <a:rPr lang="en-US" altLang="zh-CN" sz="3400" dirty="0" smtClean="0"/>
              <a:t>HANDLE </a:t>
            </a:r>
            <a:r>
              <a:rPr lang="en-US" altLang="zh-CN" sz="3400" dirty="0" err="1" smtClean="0"/>
              <a:t>CreateSemaphore</a:t>
            </a:r>
            <a:r>
              <a:rPr lang="en-US" altLang="zh-CN" sz="3400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400" dirty="0" smtClean="0"/>
              <a:t>	  LPSECURITY_ATTRIBUTES </a:t>
            </a:r>
            <a:r>
              <a:rPr lang="en-US" altLang="zh-CN" sz="3400" dirty="0" err="1" smtClean="0"/>
              <a:t>lpSemaphoreAttributes</a:t>
            </a:r>
            <a:r>
              <a:rPr lang="en-US" altLang="zh-CN" sz="3400" dirty="0" smtClean="0"/>
              <a:t>,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400" dirty="0" smtClean="0"/>
              <a:t>	  	//</a:t>
            </a:r>
            <a:r>
              <a:rPr lang="zh-CN" altLang="en-US" sz="3400" dirty="0" smtClean="0"/>
              <a:t>安全属性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400" dirty="0" smtClean="0"/>
              <a:t>	  </a:t>
            </a:r>
            <a:r>
              <a:rPr lang="en-US" altLang="zh-CN" sz="3400" dirty="0" smtClean="0"/>
              <a:t>LONG </a:t>
            </a:r>
            <a:r>
              <a:rPr lang="en-US" altLang="zh-CN" sz="3400" dirty="0" err="1" smtClean="0"/>
              <a:t>lInitialCount</a:t>
            </a:r>
            <a:r>
              <a:rPr lang="en-US" altLang="zh-CN" sz="3400" dirty="0" smtClean="0"/>
              <a:t>,        //</a:t>
            </a:r>
            <a:r>
              <a:rPr lang="zh-CN" altLang="en-US" sz="3400" dirty="0" smtClean="0"/>
              <a:t>初始化信号量数量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400" dirty="0" smtClean="0"/>
              <a:t>	  </a:t>
            </a:r>
            <a:r>
              <a:rPr lang="en-US" altLang="zh-CN" sz="3400" dirty="0" smtClean="0"/>
              <a:t>LONG </a:t>
            </a:r>
            <a:r>
              <a:rPr lang="en-US" altLang="zh-CN" sz="3400" dirty="0" err="1" smtClean="0"/>
              <a:t>lMaximumCount</a:t>
            </a:r>
            <a:r>
              <a:rPr lang="en-US" altLang="zh-CN" sz="3400" dirty="0" smtClean="0"/>
              <a:t>, //</a:t>
            </a:r>
            <a:r>
              <a:rPr lang="zh-CN" altLang="en-US" sz="3400" dirty="0" smtClean="0"/>
              <a:t>信号量的最大值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400" dirty="0" smtClean="0"/>
              <a:t>	  </a:t>
            </a:r>
            <a:r>
              <a:rPr lang="en-US" altLang="zh-CN" sz="3400" dirty="0" smtClean="0"/>
              <a:t>LPCTSTR </a:t>
            </a:r>
            <a:r>
              <a:rPr lang="en-US" altLang="zh-CN" sz="3400" dirty="0" err="1" smtClean="0"/>
              <a:t>lpName</a:t>
            </a:r>
            <a:r>
              <a:rPr lang="en-US" altLang="zh-CN" sz="3400" dirty="0" smtClean="0"/>
              <a:t>           //</a:t>
            </a:r>
            <a:r>
              <a:rPr lang="zh-CN" altLang="en-US" sz="3400" dirty="0" smtClean="0"/>
              <a:t>命名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400" dirty="0" smtClean="0"/>
              <a:t>	</a:t>
            </a:r>
            <a:r>
              <a:rPr lang="en-US" altLang="zh-CN" sz="3400" dirty="0" smtClean="0"/>
              <a:t>); </a:t>
            </a:r>
            <a:r>
              <a:rPr lang="zh-CN" altLang="en-US" sz="3400" dirty="0" smtClean="0"/>
              <a:t>创建成功返回信号量句柄</a:t>
            </a:r>
            <a:endParaRPr lang="zh-CN" altLang="en-US" sz="3400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进程和线程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3400" dirty="0" smtClean="0"/>
              <a:t>2 </a:t>
            </a:r>
            <a:r>
              <a:rPr lang="zh-CN" altLang="en-US" sz="3400" dirty="0" smtClean="0"/>
              <a:t>等候信号量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WaitFor</a:t>
            </a:r>
            <a:r>
              <a:rPr lang="en-US" altLang="zh-CN" dirty="0" smtClean="0"/>
              <a:t>...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每等候通过一次，信号量的信号减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，直到为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阻塞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400" dirty="0" smtClean="0"/>
              <a:t>3 </a:t>
            </a:r>
            <a:r>
              <a:rPr lang="zh-CN" altLang="en-US" sz="3400" dirty="0" smtClean="0"/>
              <a:t>释放信号量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ReleaseSemaphore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  HANDLE </a:t>
            </a:r>
            <a:r>
              <a:rPr lang="en-US" altLang="zh-CN" dirty="0" err="1" smtClean="0"/>
              <a:t>hSemaphore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信号量句柄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  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lReleaseCount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释放数量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  </a:t>
            </a:r>
            <a:r>
              <a:rPr lang="en-US" altLang="zh-CN" dirty="0" smtClean="0"/>
              <a:t>LPLONG </a:t>
            </a:r>
            <a:r>
              <a:rPr lang="en-US" altLang="zh-CN" dirty="0" err="1" smtClean="0"/>
              <a:t>lpPreviousCount</a:t>
            </a:r>
            <a:r>
              <a:rPr lang="en-US" altLang="zh-CN" dirty="0" smtClean="0"/>
              <a:t>  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  	//</a:t>
            </a:r>
            <a:r>
              <a:rPr lang="zh-CN" altLang="en-US" dirty="0" smtClean="0"/>
              <a:t>释放前原来信号量的数量，可以为</a:t>
            </a:r>
            <a:r>
              <a:rPr lang="en-US" altLang="zh-CN" dirty="0" smtClean="0"/>
              <a:t>NULL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400" dirty="0" smtClean="0"/>
              <a:t>4 </a:t>
            </a:r>
            <a:r>
              <a:rPr lang="zh-CN" altLang="en-US" sz="3400" dirty="0" smtClean="0"/>
              <a:t>关闭句柄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CloseHandle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字符集的应用</a:t>
            </a: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500" smtClean="0"/>
              <a:t> TCHAR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500" smtClean="0"/>
              <a:t>#ifdef  UNICODE  // r_winnt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500" smtClean="0"/>
              <a:t>   typedef WCHAR TCHAR, *PTCHAR;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500" smtClean="0"/>
              <a:t>   #define __TEXT(quote) L##quote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500" smtClean="0"/>
              <a:t> #else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500" smtClean="0"/>
              <a:t>   typedef char TCHAR, *PTCHAR;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500" smtClean="0"/>
              <a:t>   #define __TEXT(quote) quote  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500" smtClean="0"/>
              <a:t> #endif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UNICODE</a:t>
            </a:r>
            <a:r>
              <a:rPr lang="zh-CN" altLang="en-US" sz="2400" smtClean="0"/>
              <a:t>字符打印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500" smtClean="0"/>
              <a:t>	 </a:t>
            </a:r>
            <a:r>
              <a:rPr lang="en-US" altLang="zh-CN" sz="2500" smtClean="0"/>
              <a:t>wprintf</a:t>
            </a:r>
            <a:r>
              <a:rPr lang="zh-CN" altLang="en-US" sz="2500" smtClean="0"/>
              <a:t>对</a:t>
            </a:r>
            <a:r>
              <a:rPr lang="en-US" altLang="zh-CN" sz="2500" smtClean="0"/>
              <a:t>UNICODE</a:t>
            </a:r>
            <a:r>
              <a:rPr lang="zh-CN" altLang="en-US" sz="2500" smtClean="0"/>
              <a:t>字符打印支持不完善。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500" smtClean="0"/>
              <a:t>	 在</a:t>
            </a:r>
            <a:r>
              <a:rPr lang="en-US" altLang="zh-CN" sz="2500" smtClean="0"/>
              <a:t>Windows</a:t>
            </a:r>
            <a:r>
              <a:rPr lang="zh-CN" altLang="en-US" sz="2500" smtClean="0"/>
              <a:t>下使用</a:t>
            </a:r>
            <a:r>
              <a:rPr lang="en-US" altLang="zh-CN" sz="2500" smtClean="0"/>
              <a:t>WriteConsole API</a:t>
            </a:r>
            <a:r>
              <a:rPr lang="zh-CN" altLang="en-US" sz="2500" smtClean="0"/>
              <a:t>打印</a:t>
            </a:r>
            <a:r>
              <a:rPr lang="en-US" altLang="zh-CN" sz="2500" smtClean="0"/>
              <a:t>UNICODE</a:t>
            </a:r>
            <a:r>
              <a:rPr lang="zh-CN" altLang="en-US" sz="2500" smtClean="0"/>
              <a:t>字符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窗口程序的创建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72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zh-CN" altLang="en-US" dirty="0" smtClean="0"/>
              <a:t>窗口程序的创建步骤：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定义</a:t>
            </a:r>
            <a:r>
              <a:rPr lang="en-US" altLang="zh-CN" dirty="0" err="1" smtClean="0"/>
              <a:t>WinMain</a:t>
            </a:r>
            <a:r>
              <a:rPr lang="zh-CN" altLang="en-US" dirty="0" smtClean="0"/>
              <a:t>入口函数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定义窗口处理函数 </a:t>
            </a:r>
            <a:r>
              <a:rPr lang="en-US" altLang="zh-CN" dirty="0" err="1" smtClean="0"/>
              <a:t>WindowProc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3 </a:t>
            </a:r>
            <a:r>
              <a:rPr lang="zh-CN" altLang="en-US" dirty="0" smtClean="0"/>
              <a:t>注册窗口类  </a:t>
            </a:r>
            <a:r>
              <a:rPr lang="en-US" altLang="zh-CN" dirty="0" err="1" smtClean="0"/>
              <a:t>RegisterClass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4 </a:t>
            </a:r>
            <a:r>
              <a:rPr lang="zh-CN" altLang="en-US" dirty="0" smtClean="0"/>
              <a:t>创建窗口  </a:t>
            </a:r>
            <a:r>
              <a:rPr lang="en-US" altLang="zh-CN" dirty="0" err="1" smtClean="0"/>
              <a:t>CreateWindow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5 </a:t>
            </a:r>
            <a:r>
              <a:rPr lang="zh-CN" altLang="en-US" dirty="0" smtClean="0"/>
              <a:t>显示窗口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ShowWindow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UpdateWindow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6 </a:t>
            </a:r>
            <a:r>
              <a:rPr lang="zh-CN" altLang="en-US" dirty="0" smtClean="0"/>
              <a:t>消息循环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GetMessage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TranslateMessage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DisptachMessage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7 </a:t>
            </a:r>
            <a:r>
              <a:rPr lang="zh-CN" altLang="en-US" dirty="0" smtClean="0"/>
              <a:t>消息处理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窗口的注册</a:t>
            </a: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400" smtClean="0"/>
              <a:t>窗口类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    窗口类包含了窗口的各种参数信息的数据结构。每个窗口都具有窗口类，基于窗口类创建窗口。每个窗口类都具有一个名称，使用前必须注册到系统。		</a:t>
            </a:r>
          </a:p>
          <a:p>
            <a:pPr eaLnBrk="1" hangingPunct="1"/>
            <a:r>
              <a:rPr lang="zh-CN" altLang="en-US" sz="2400" smtClean="0"/>
              <a:t>窗口类的分类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    －系统窗口类 </a:t>
            </a:r>
            <a:endParaRPr lang="en-US" altLang="zh-CN" sz="240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系统已经定义好的窗口类，所有应用程序都可以直接使用。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    －应用程序全局窗口类 </a:t>
            </a:r>
            <a:endParaRPr lang="en-US" altLang="zh-CN" sz="240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     </a:t>
            </a:r>
            <a:r>
              <a:rPr lang="zh-CN" altLang="en-US" sz="2400" smtClean="0"/>
              <a:t>由用户自己定义，当前应用程序所有模块都可以使用。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    －应用程序局部窗口类 </a:t>
            </a:r>
            <a:endParaRPr lang="en-US" altLang="zh-CN" sz="240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     </a:t>
            </a:r>
            <a:r>
              <a:rPr lang="zh-CN" altLang="en-US" sz="2400" smtClean="0"/>
              <a:t>由用户自己定义，当前应用程序中本模块可以使用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系统窗口类的注册</a:t>
            </a: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不需要注册，直接使用窗口类即可。系统</a:t>
            </a:r>
          </a:p>
          <a:p>
            <a:pPr eaLnBrk="1" hangingPunct="1">
              <a:buFont typeface="Arial" charset="0"/>
              <a:buNone/>
            </a:pPr>
            <a:r>
              <a:rPr lang="zh-CN" altLang="en-US" smtClean="0"/>
              <a:t>已经定义好相应名称，例如：</a:t>
            </a:r>
          </a:p>
          <a:p>
            <a:pPr eaLnBrk="1" hangingPunct="1">
              <a:buFont typeface="Arial" charset="0"/>
              <a:buNone/>
            </a:pPr>
            <a:r>
              <a:rPr lang="zh-CN" altLang="en-US" smtClean="0"/>
              <a:t>    按钮   </a:t>
            </a:r>
            <a:r>
              <a:rPr lang="en-US" altLang="zh-CN" smtClean="0"/>
              <a:t>- BUTTON</a:t>
            </a:r>
          </a:p>
          <a:p>
            <a:pPr eaLnBrk="1" hangingPunct="1">
              <a:buFont typeface="Arial" charset="0"/>
              <a:buNone/>
            </a:pPr>
            <a:r>
              <a:rPr lang="zh-CN" altLang="en-US" smtClean="0"/>
              <a:t>    编辑框 </a:t>
            </a:r>
            <a:r>
              <a:rPr lang="en-US" altLang="zh-CN" smtClean="0"/>
              <a:t>- EDIT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应用程序全局窗口类的注册</a:t>
            </a: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RegisterClass/RegisterClassEx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		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ATOM RegisterClass(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CONST WNDCLASS *lpWndClass //</a:t>
            </a:r>
            <a:r>
              <a:rPr lang="zh-CN" altLang="en-US" sz="2400" smtClean="0"/>
              <a:t>窗口类的数据</a:t>
            </a:r>
            <a:endParaRPr lang="en-US" altLang="zh-CN" sz="240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); </a:t>
            </a:r>
            <a:r>
              <a:rPr lang="zh-CN" altLang="en-US" sz="2400" smtClean="0"/>
              <a:t>注册成功后，返回一个数字标识。</a:t>
            </a:r>
          </a:p>
          <a:p>
            <a:pPr eaLnBrk="1" hangingPunct="1"/>
            <a:r>
              <a:rPr lang="en-US" altLang="zh-CN" sz="2400" smtClean="0"/>
              <a:t>ATOM RegisterClassEx(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CONST WNDCLASSEX *lpwcx  //</a:t>
            </a:r>
            <a:r>
              <a:rPr lang="zh-CN" altLang="en-US" sz="2400" smtClean="0"/>
              <a:t>窗口类的数据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Points</a:t>
            </a:r>
            <a:endParaRPr lang="zh-CN" altLang="en-US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563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357313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05150" y="1340768"/>
            <a:ext cx="5610225" cy="475252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3168000" y="1484784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168000" y="2162448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168000" y="2806774"/>
          <a:ext cx="5508625" cy="463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20" name="图示 19"/>
          <p:cNvGraphicFramePr/>
          <p:nvPr/>
        </p:nvGraphicFramePr>
        <p:xfrm>
          <a:off x="3168000" y="4825479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3168000" y="4103365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3168000" y="3465389"/>
          <a:ext cx="5508625" cy="46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27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  <p:graphicFrame>
        <p:nvGraphicFramePr>
          <p:cNvPr id="13" name="图示 12"/>
          <p:cNvGraphicFramePr/>
          <p:nvPr/>
        </p:nvGraphicFramePr>
        <p:xfrm>
          <a:off x="3203848" y="5517232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20" grpId="0">
        <p:bldAsOne/>
      </p:bldGraphic>
      <p:bldGraphic spid="19" grpId="0">
        <p:bldAsOne/>
      </p:bldGraphic>
      <p:bldGraphic spid="1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应用程序全局窗口类的注册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typedef struct _WNDCLASSEX {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    UINT       cbSize; //</a:t>
            </a:r>
            <a:r>
              <a:rPr lang="zh-CN" altLang="en-US" sz="2000" smtClean="0"/>
              <a:t>结构体的大小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    </a:t>
            </a:r>
            <a:r>
              <a:rPr lang="en-US" altLang="zh-CN" sz="2000" smtClean="0"/>
              <a:t>UINT       style;  //</a:t>
            </a:r>
            <a:r>
              <a:rPr lang="zh-CN" altLang="en-US" sz="2000" smtClean="0"/>
              <a:t>窗口类的风格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    </a:t>
            </a:r>
            <a:r>
              <a:rPr lang="en-US" altLang="zh-CN" sz="2000" smtClean="0"/>
              <a:t>WNDPROC    lpfnWndProc; //</a:t>
            </a:r>
            <a:r>
              <a:rPr lang="zh-CN" altLang="en-US" sz="2000" smtClean="0"/>
              <a:t>窗口处理函数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    </a:t>
            </a:r>
            <a:r>
              <a:rPr lang="en-US" altLang="zh-CN" sz="2000" smtClean="0"/>
              <a:t>int        cbClsExtra; //</a:t>
            </a:r>
            <a:r>
              <a:rPr lang="zh-CN" altLang="en-US" sz="2000" smtClean="0"/>
              <a:t>窗口类附加数据</a:t>
            </a:r>
            <a:r>
              <a:rPr lang="en-US" altLang="zh-CN" sz="2000" smtClean="0"/>
              <a:t>buff</a:t>
            </a:r>
            <a:r>
              <a:rPr lang="zh-CN" altLang="en-US" sz="2000" smtClean="0"/>
              <a:t>的大小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    </a:t>
            </a:r>
            <a:r>
              <a:rPr lang="en-US" altLang="zh-CN" sz="2000" smtClean="0"/>
              <a:t>int        cbWndExtra; //</a:t>
            </a:r>
            <a:r>
              <a:rPr lang="zh-CN" altLang="en-US" sz="2000" smtClean="0"/>
              <a:t>窗口附加数据</a:t>
            </a:r>
            <a:r>
              <a:rPr lang="en-US" altLang="zh-CN" sz="2000" smtClean="0"/>
              <a:t>buff</a:t>
            </a:r>
            <a:r>
              <a:rPr lang="zh-CN" altLang="en-US" sz="2000" smtClean="0"/>
              <a:t>的大小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    </a:t>
            </a:r>
            <a:r>
              <a:rPr lang="en-US" altLang="zh-CN" sz="2000" smtClean="0"/>
              <a:t>HINSTANCE  hInstance; //</a:t>
            </a:r>
            <a:r>
              <a:rPr lang="zh-CN" altLang="en-US" sz="2000" smtClean="0"/>
              <a:t>当前模块的实例句柄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    </a:t>
            </a:r>
            <a:r>
              <a:rPr lang="en-US" altLang="zh-CN" sz="2000" smtClean="0"/>
              <a:t>HICON      hIcon; //</a:t>
            </a:r>
            <a:r>
              <a:rPr lang="zh-CN" altLang="en-US" sz="2000" smtClean="0"/>
              <a:t>窗口图标句柄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    </a:t>
            </a:r>
            <a:r>
              <a:rPr lang="en-US" altLang="zh-CN" sz="2000" smtClean="0"/>
              <a:t>HCURSOR    hCursor; //</a:t>
            </a:r>
            <a:r>
              <a:rPr lang="zh-CN" altLang="en-US" sz="2000" smtClean="0"/>
              <a:t>鼠标的句柄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    </a:t>
            </a:r>
            <a:r>
              <a:rPr lang="en-US" altLang="zh-CN" sz="2000" smtClean="0"/>
              <a:t>HBRUSH     hbrBackground; //</a:t>
            </a:r>
            <a:r>
              <a:rPr lang="zh-CN" altLang="en-US" sz="2000" smtClean="0"/>
              <a:t>绘制窗口背景的画刷句柄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    </a:t>
            </a:r>
            <a:r>
              <a:rPr lang="en-US" altLang="zh-CN" sz="2000" smtClean="0"/>
              <a:t>LPCTSTR    lpszMenuName; //</a:t>
            </a:r>
            <a:r>
              <a:rPr lang="zh-CN" altLang="en-US" sz="2000" smtClean="0"/>
              <a:t>窗口菜单的资源</a:t>
            </a:r>
            <a:r>
              <a:rPr lang="en-US" altLang="zh-CN" sz="2000" smtClean="0"/>
              <a:t>ID</a:t>
            </a:r>
            <a:r>
              <a:rPr lang="zh-CN" altLang="en-US" sz="2000" smtClean="0"/>
              <a:t>字符串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    </a:t>
            </a:r>
            <a:r>
              <a:rPr lang="en-US" altLang="zh-CN" sz="2000" smtClean="0"/>
              <a:t>LPCTSTR    lpszClassName; //</a:t>
            </a:r>
            <a:r>
              <a:rPr lang="zh-CN" altLang="en-US" sz="2000" smtClean="0"/>
              <a:t>窗口类的名称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    </a:t>
            </a:r>
            <a:r>
              <a:rPr lang="en-US" altLang="zh-CN" sz="2000" smtClean="0"/>
              <a:t>HICON      hIconSm; //</a:t>
            </a:r>
            <a:r>
              <a:rPr lang="zh-CN" altLang="en-US" sz="2000" smtClean="0"/>
              <a:t>窗口的小图标句柄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} WNDCLASSEX, *PWNDCLASSEX;</a:t>
            </a:r>
            <a:endParaRPr lang="zh-CN" altLang="en-US" sz="2000" smtClean="0"/>
          </a:p>
          <a:p>
            <a:pPr eaLnBrk="1" hangingPunct="1">
              <a:lnSpc>
                <a:spcPct val="80000"/>
              </a:lnSpc>
            </a:pP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应用程序全局窗口类的注册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应用程序全局窗口类的注册，需要在窗口类的风格中增加 </a:t>
            </a:r>
            <a:r>
              <a:rPr lang="en-US" altLang="zh-CN" smtClean="0"/>
              <a:t>CS_GLOBALCLASS</a:t>
            </a:r>
            <a:r>
              <a:rPr lang="zh-CN" altLang="en-US" smtClean="0"/>
              <a:t>，例如：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    WNDCLASSEX wce = {0};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    wce.style = CS_GLOBALCLASS;</a:t>
            </a:r>
          </a:p>
          <a:p>
            <a:pPr eaLnBrk="1" hangingPunct="1"/>
            <a:r>
              <a:rPr lang="zh-CN" altLang="en-US" smtClean="0"/>
              <a:t>应用程序局部窗口类</a:t>
            </a:r>
          </a:p>
          <a:p>
            <a:pPr eaLnBrk="1" hangingPunct="1">
              <a:buFont typeface="Arial" charset="0"/>
              <a:buNone/>
            </a:pPr>
            <a:r>
              <a:rPr lang="zh-CN" altLang="en-US" smtClean="0"/>
              <a:t>    在注册窗口类时，不添加</a:t>
            </a:r>
            <a:r>
              <a:rPr lang="en-US" altLang="zh-CN" smtClean="0"/>
              <a:t>CS_GLOBALCLASS</a:t>
            </a:r>
            <a:r>
              <a:rPr lang="zh-CN" altLang="en-US" smtClean="0"/>
              <a:t>风格。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窗口类的风格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CS_GLOBALCLASS - </a:t>
            </a:r>
            <a:r>
              <a:rPr lang="zh-CN" altLang="en-US" sz="2200" smtClean="0"/>
              <a:t>应用程序全局窗口类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CS_BYTEALIGNCLIENT - </a:t>
            </a:r>
            <a:r>
              <a:rPr lang="zh-CN" altLang="en-US" sz="2200" smtClean="0"/>
              <a:t>窗口客户区的水平位置</a:t>
            </a:r>
            <a:r>
              <a:rPr lang="en-US" altLang="zh-CN" sz="2200" smtClean="0"/>
              <a:t>8</a:t>
            </a:r>
            <a:r>
              <a:rPr lang="zh-CN" altLang="en-US" sz="2200" smtClean="0"/>
              <a:t>倍数对齐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CS_BYTEALIGNWINDOW - </a:t>
            </a:r>
            <a:r>
              <a:rPr lang="zh-CN" altLang="en-US" sz="2200" smtClean="0"/>
              <a:t>窗口的水平位置</a:t>
            </a:r>
            <a:r>
              <a:rPr lang="en-US" altLang="zh-CN" sz="2200" smtClean="0"/>
              <a:t>8</a:t>
            </a:r>
            <a:r>
              <a:rPr lang="zh-CN" altLang="en-US" sz="2200" smtClean="0"/>
              <a:t>倍数对齐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CS_HREDRAW - </a:t>
            </a:r>
            <a:r>
              <a:rPr lang="zh-CN" altLang="en-US" sz="2200" smtClean="0"/>
              <a:t>当窗口水平变化时，窗口重新绘制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CS_VREDRAW - </a:t>
            </a:r>
            <a:r>
              <a:rPr lang="zh-CN" altLang="en-US" sz="2200" smtClean="0"/>
              <a:t>当窗口垂直变化时，窗口重新绘制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CS_DBLCLKS - </a:t>
            </a:r>
            <a:r>
              <a:rPr lang="zh-CN" altLang="en-US" sz="2200" smtClean="0"/>
              <a:t>允许窗口接收鼠标左键双击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CS_NOCLOSE - </a:t>
            </a:r>
            <a:r>
              <a:rPr lang="zh-CN" altLang="en-US" sz="2200" smtClean="0"/>
              <a:t>窗口没有关闭按钮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窗口类的查找过程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系统根据传入的窗口类名称，在应用程序局部窗口类中查找，如果找到执行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，如果未找到执行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2	</a:t>
            </a:r>
            <a:r>
              <a:rPr lang="zh-CN" altLang="en-US" dirty="0" smtClean="0"/>
              <a:t>比较局部窗口类与创建窗口时传入的</a:t>
            </a:r>
            <a:r>
              <a:rPr lang="en-US" altLang="zh-CN" dirty="0" smtClean="0"/>
              <a:t>HINSTANCE</a:t>
            </a:r>
            <a:r>
              <a:rPr lang="zh-CN" altLang="en-US" dirty="0" smtClean="0"/>
              <a:t>变量。如果发现相等，创建和注册的窗口类在同一模块，创建窗口返回。如果不相等，继续执行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3 </a:t>
            </a:r>
            <a:r>
              <a:rPr lang="zh-CN" altLang="en-US" dirty="0" smtClean="0"/>
              <a:t>在应用程序全局窗口类，如果找到，执行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，如果未找到执行</a:t>
            </a:r>
            <a:r>
              <a:rPr lang="en-US" altLang="zh-CN" dirty="0" smtClean="0"/>
              <a:t>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4 </a:t>
            </a:r>
            <a:r>
              <a:rPr lang="zh-CN" altLang="en-US" dirty="0" smtClean="0"/>
              <a:t>使用找到的窗口类的信息，创建窗口返回。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5 </a:t>
            </a:r>
            <a:r>
              <a:rPr lang="zh-CN" altLang="en-US" dirty="0" smtClean="0"/>
              <a:t>在系统窗口类中查找，如果找到创建窗口返回，否则创建窗口失败。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相关</a:t>
            </a:r>
            <a:r>
              <a:rPr lang="en-US" altLang="zh-CN" smtClean="0"/>
              <a:t>API</a:t>
            </a:r>
            <a:endParaRPr lang="zh-CN" altLang="en-US" smtClean="0"/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RegisterClass/RegisterClassEx </a:t>
            </a:r>
            <a:r>
              <a:rPr lang="zh-CN" altLang="en-US" smtClean="0"/>
              <a:t>注册</a:t>
            </a:r>
          </a:p>
          <a:p>
            <a:pPr eaLnBrk="1" hangingPunct="1"/>
            <a:r>
              <a:rPr lang="en-US" altLang="zh-CN" smtClean="0"/>
              <a:t>GetClassInfo </a:t>
            </a:r>
            <a:r>
              <a:rPr lang="zh-CN" altLang="en-US" smtClean="0"/>
              <a:t>获取信息</a:t>
            </a:r>
          </a:p>
          <a:p>
            <a:pPr eaLnBrk="1" hangingPunct="1"/>
            <a:r>
              <a:rPr lang="en-US" altLang="zh-CN" smtClean="0"/>
              <a:t>UnregisterClass </a:t>
            </a:r>
            <a:r>
              <a:rPr lang="zh-CN" altLang="en-US" smtClean="0"/>
              <a:t>卸载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窗口的创建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CreateWindow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CreateWindowEx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HWND </a:t>
            </a:r>
            <a:r>
              <a:rPr lang="en-US" altLang="zh-CN" dirty="0" err="1" smtClean="0"/>
              <a:t>CreateWindowEx</a:t>
            </a:r>
            <a:r>
              <a:rPr lang="en-US" altLang="zh-CN" dirty="0" smtClean="0"/>
              <a:t>(</a:t>
            </a:r>
          </a:p>
          <a:p>
            <a:pPr eaLnBrk="1" hangingPunct="1">
              <a:defRPr/>
            </a:pPr>
            <a:r>
              <a:rPr lang="en-US" altLang="zh-CN" dirty="0" smtClean="0"/>
              <a:t>	DWORD </a:t>
            </a:r>
            <a:r>
              <a:rPr lang="en-US" altLang="zh-CN" dirty="0" err="1" smtClean="0"/>
              <a:t>dwExStyle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窗口的扩展风格</a:t>
            </a:r>
          </a:p>
          <a:p>
            <a:pPr eaLnBrk="1" hangingPunct="1"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lpClassName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已经注册的窗口类名称</a:t>
            </a:r>
          </a:p>
          <a:p>
            <a:pPr eaLnBrk="1" hangingPunct="1"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lpWindowName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窗口标题栏的名字</a:t>
            </a:r>
          </a:p>
          <a:p>
            <a:pPr eaLnBrk="1" hangingPunct="1"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dwStyle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窗口的基本风格</a:t>
            </a:r>
          </a:p>
          <a:p>
            <a:pPr eaLnBrk="1" hangingPunct="1"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//</a:t>
            </a:r>
            <a:r>
              <a:rPr lang="zh-CN" altLang="en-US" dirty="0" smtClean="0"/>
              <a:t>窗口左上角水平坐标位置</a:t>
            </a:r>
          </a:p>
          <a:p>
            <a:pPr eaLnBrk="1" hangingPunct="1"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 //</a:t>
            </a:r>
            <a:r>
              <a:rPr lang="zh-CN" altLang="en-US" dirty="0" smtClean="0"/>
              <a:t>窗口左上角垂直坐标位置</a:t>
            </a:r>
          </a:p>
          <a:p>
            <a:pPr eaLnBrk="1" hangingPunct="1"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nWidth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窗口的宽度</a:t>
            </a:r>
          </a:p>
          <a:p>
            <a:pPr eaLnBrk="1" hangingPunct="1"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nHeight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窗口的高度</a:t>
            </a:r>
          </a:p>
          <a:p>
            <a:pPr eaLnBrk="1" hangingPunct="1"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HWND </a:t>
            </a:r>
            <a:r>
              <a:rPr lang="en-US" altLang="zh-CN" dirty="0" err="1" smtClean="0"/>
              <a:t>hWndParent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窗口的父窗口句柄</a:t>
            </a:r>
          </a:p>
          <a:p>
            <a:pPr eaLnBrk="1" hangingPunct="1"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HMENU </a:t>
            </a:r>
            <a:r>
              <a:rPr lang="en-US" altLang="zh-CN" dirty="0" err="1" smtClean="0"/>
              <a:t>hMenu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窗口菜单句柄</a:t>
            </a:r>
          </a:p>
          <a:p>
            <a:pPr eaLnBrk="1" hangingPunct="1"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应用程序实例句柄</a:t>
            </a:r>
          </a:p>
          <a:p>
            <a:pPr eaLnBrk="1" hangingPunct="1"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lpParam</a:t>
            </a:r>
            <a:r>
              <a:rPr lang="en-US" altLang="zh-CN" dirty="0" smtClean="0"/>
              <a:t> //</a:t>
            </a:r>
            <a:r>
              <a:rPr lang="zh-CN" altLang="en-US" dirty="0" smtClean="0"/>
              <a:t>窗口创建时附加参数   </a:t>
            </a:r>
          </a:p>
          <a:p>
            <a:pPr eaLnBrk="1" hangingPunct="1">
              <a:defRPr/>
            </a:pPr>
            <a:r>
              <a:rPr lang="en-US" altLang="zh-CN" dirty="0" smtClean="0"/>
              <a:t>); </a:t>
            </a:r>
            <a:r>
              <a:rPr lang="zh-CN" altLang="en-US" dirty="0" smtClean="0"/>
              <a:t>创建成功返回窗口句柄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子窗口的创建</a:t>
            </a: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创建时要设置父窗口句柄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创建风格要增加 </a:t>
            </a:r>
            <a:r>
              <a:rPr lang="en-US" altLang="zh-CN" smtClean="0"/>
              <a:t>WS_CHILD|WS_VISIBLE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窗口类和窗口的附加数据</a:t>
            </a: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mtClean="0"/>
              <a:t> 作用</a:t>
            </a:r>
          </a:p>
          <a:p>
            <a:pPr eaLnBrk="1" hangingPunct="1">
              <a:buFont typeface="Arial" charset="0"/>
              <a:buNone/>
            </a:pPr>
            <a:r>
              <a:rPr lang="zh-CN" altLang="en-US" smtClean="0"/>
              <a:t>    注册窗口时，可以设置这两个数据内存空间 的大小。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     int cbClsExtra; //</a:t>
            </a:r>
            <a:r>
              <a:rPr lang="zh-CN" altLang="en-US" smtClean="0"/>
              <a:t>窗口类附加数据</a:t>
            </a:r>
            <a:r>
              <a:rPr lang="en-US" altLang="zh-CN" smtClean="0"/>
              <a:t>buff</a:t>
            </a:r>
            <a:r>
              <a:rPr lang="zh-CN" altLang="en-US" smtClean="0"/>
              <a:t>的大小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     int cbWndExtra; //</a:t>
            </a:r>
            <a:r>
              <a:rPr lang="zh-CN" altLang="en-US" smtClean="0"/>
              <a:t>窗口附加数据</a:t>
            </a:r>
            <a:r>
              <a:rPr lang="en-US" altLang="zh-CN" smtClean="0"/>
              <a:t>buff</a:t>
            </a:r>
            <a:r>
              <a:rPr lang="zh-CN" altLang="en-US" smtClean="0"/>
              <a:t>的大小</a:t>
            </a:r>
          </a:p>
          <a:p>
            <a:pPr eaLnBrk="1" hangingPunct="1">
              <a:buFont typeface="Arial" charset="0"/>
              <a:buNone/>
            </a:pPr>
            <a:r>
              <a:rPr lang="zh-CN" altLang="en-US" smtClean="0"/>
              <a:t>     可以提供窗口类和窗口存放自己的数据的空间。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窗口类附加数据的使用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altLang="zh-CN" dirty="0" smtClean="0"/>
              <a:t>1  </a:t>
            </a:r>
            <a:r>
              <a:rPr lang="zh-CN" altLang="en-US" dirty="0" smtClean="0"/>
              <a:t>定义数据空间的大小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  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cbClsExtra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一般定义为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字节倍数</a:t>
            </a:r>
          </a:p>
          <a:p>
            <a:pPr eaLnBrk="1" hangingPunct="1"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存入数据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  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SetClassLong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窗口句柄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nIndex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字节索引号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dwNewLong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存入数据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  <a:r>
              <a:rPr lang="zh-CN" altLang="en-US" dirty="0" smtClean="0"/>
              <a:t>返回旧数据</a:t>
            </a:r>
          </a:p>
          <a:p>
            <a:pPr eaLnBrk="1" hangingPunct="1"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3 </a:t>
            </a:r>
            <a:r>
              <a:rPr lang="zh-CN" altLang="en-US" dirty="0" smtClean="0"/>
              <a:t>读取数据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  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GetClassLong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窗口句柄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nIndex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字节索引号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返回获取值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窗口附加数据的使用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定义数据空间的大小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cbWndExtra</a:t>
            </a:r>
            <a:r>
              <a:rPr lang="en-US" altLang="zh-CN" dirty="0" smtClean="0"/>
              <a:t>;</a:t>
            </a:r>
          </a:p>
          <a:p>
            <a:pPr eaLnBrk="1" hangingPunct="1"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存入数据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 	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SetWindowLong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      // handle to window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nIndex</a:t>
            </a:r>
            <a:r>
              <a:rPr lang="en-US" altLang="zh-CN" dirty="0" smtClean="0"/>
              <a:t>,      // offset of value to set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LONG </a:t>
            </a:r>
            <a:r>
              <a:rPr lang="en-US" altLang="zh-CN" dirty="0" err="1" smtClean="0"/>
              <a:t>dwNewLong</a:t>
            </a:r>
            <a:r>
              <a:rPr lang="en-US" altLang="zh-CN" dirty="0" smtClean="0"/>
              <a:t>   // new value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);</a:t>
            </a:r>
          </a:p>
          <a:p>
            <a:pPr eaLnBrk="1" hangingPunct="1">
              <a:defRPr/>
            </a:pPr>
            <a:r>
              <a:rPr lang="en-US" altLang="zh-CN" dirty="0" smtClean="0"/>
              <a:t>3 </a:t>
            </a:r>
            <a:r>
              <a:rPr lang="zh-CN" altLang="en-US" dirty="0" smtClean="0"/>
              <a:t>读取数据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	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GetWindowLong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 // handle to window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nIndex</a:t>
            </a:r>
            <a:r>
              <a:rPr lang="en-US" altLang="zh-CN" dirty="0" smtClean="0"/>
              <a:t>  // offset of value to retrieve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);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编程基础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500" dirty="0" smtClean="0"/>
              <a:t>Windows</a:t>
            </a:r>
            <a:r>
              <a:rPr lang="zh-CN" altLang="en-US" sz="2500" dirty="0" smtClean="0"/>
              <a:t>应用程序的类型</a:t>
            </a:r>
            <a:endParaRPr lang="en-US" altLang="zh-CN" sz="25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/>
              <a:t>控制台程序 </a:t>
            </a:r>
            <a:r>
              <a:rPr lang="en-US" altLang="zh-CN" sz="2200" dirty="0" smtClean="0"/>
              <a:t>Console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   </a:t>
            </a:r>
            <a:r>
              <a:rPr lang="en-US" altLang="zh-CN" sz="1900" dirty="0" smtClean="0"/>
              <a:t>DOS</a:t>
            </a:r>
            <a:r>
              <a:rPr lang="zh-CN" altLang="en-US" sz="1900" dirty="0" smtClean="0"/>
              <a:t>程序，本身没有窗口，通过</a:t>
            </a:r>
            <a:r>
              <a:rPr lang="en-US" altLang="zh-CN" sz="1900" dirty="0" smtClean="0"/>
              <a:t>Windows</a:t>
            </a:r>
            <a:r>
              <a:rPr lang="zh-CN" altLang="en-US" sz="1900" dirty="0" smtClean="0"/>
              <a:t> </a:t>
            </a:r>
            <a:r>
              <a:rPr lang="en-US" altLang="zh-CN" sz="1900" dirty="0" smtClean="0"/>
              <a:t>DOS</a:t>
            </a:r>
            <a:r>
              <a:rPr lang="zh-CN" altLang="en-US" sz="1900" dirty="0" smtClean="0"/>
              <a:t>窗口执行</a:t>
            </a:r>
            <a:endParaRPr lang="en-US" altLang="zh-CN" sz="19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/>
              <a:t>窗口程序</a:t>
            </a:r>
            <a:endParaRPr lang="en-US" altLang="zh-CN" sz="22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  </a:t>
            </a:r>
            <a:r>
              <a:rPr lang="zh-CN" altLang="en-US" sz="1900" dirty="0" smtClean="0"/>
              <a:t>拥有自己的窗口，可以与用户交互</a:t>
            </a:r>
            <a:endParaRPr lang="en-US" altLang="zh-CN" sz="19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/>
              <a:t>库程序</a:t>
            </a:r>
            <a:endParaRPr lang="en-US" altLang="zh-CN" sz="22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存放代码、数据的程序，执行文件可以从中取出代码执行和获取数据</a:t>
            </a:r>
            <a:endParaRPr lang="en-US" altLang="zh-CN" sz="20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 </a:t>
            </a:r>
            <a:r>
              <a:rPr lang="zh-CN" altLang="en-US" sz="2200" dirty="0" smtClean="0"/>
              <a:t>－静态库程序</a:t>
            </a:r>
            <a:endParaRPr lang="en-US" altLang="zh-CN" sz="22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   扩展名</a:t>
            </a:r>
            <a:r>
              <a:rPr lang="en-US" altLang="zh-CN" sz="2200" dirty="0" smtClean="0"/>
              <a:t>LIB</a:t>
            </a:r>
            <a:r>
              <a:rPr lang="zh-CN" altLang="en-US" sz="2200" dirty="0" smtClean="0"/>
              <a:t>，在编译链接程序时，将代码放入到执行文件中</a:t>
            </a:r>
            <a:endParaRPr lang="en-US" altLang="zh-CN" sz="22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－动态库程序</a:t>
            </a:r>
            <a:endParaRPr lang="en-US" altLang="zh-CN" sz="22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  扩展名</a:t>
            </a:r>
            <a:r>
              <a:rPr lang="en-US" altLang="zh-CN" sz="2200" dirty="0" smtClean="0"/>
              <a:t>DLL</a:t>
            </a:r>
            <a:r>
              <a:rPr lang="zh-CN" altLang="en-US" sz="2200" dirty="0" smtClean="0"/>
              <a:t>，在执行文件执行时从中获取代码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使用两种附加数据的不同</a:t>
            </a: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窗口类的附加数据提供</a:t>
            </a:r>
            <a:r>
              <a:rPr lang="en-US" altLang="zh-CN" smtClean="0"/>
              <a:t>BUFF</a:t>
            </a:r>
            <a:r>
              <a:rPr lang="zh-CN" altLang="en-US" smtClean="0"/>
              <a:t>，是所有该类</a:t>
            </a:r>
          </a:p>
          <a:p>
            <a:pPr eaLnBrk="1" hangingPunct="1">
              <a:buFont typeface="Arial" charset="0"/>
              <a:buNone/>
            </a:pPr>
            <a:r>
              <a:rPr lang="zh-CN" altLang="en-US" smtClean="0"/>
              <a:t>窗口共享的</a:t>
            </a:r>
            <a:r>
              <a:rPr lang="en-US" altLang="zh-CN" smtClean="0"/>
              <a:t>BUFF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窗口附加数据提供</a:t>
            </a:r>
            <a:r>
              <a:rPr lang="en-US" altLang="zh-CN" smtClean="0"/>
              <a:t>BUFF</a:t>
            </a:r>
            <a:r>
              <a:rPr lang="zh-CN" altLang="en-US" smtClean="0"/>
              <a:t>，只属于该窗口所有，是窗口私有的</a:t>
            </a:r>
            <a:r>
              <a:rPr lang="en-US" altLang="zh-CN" smtClean="0"/>
              <a:t>BUFF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消息机制</a:t>
            </a:r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程序执行机制</a:t>
            </a:r>
          </a:p>
          <a:p>
            <a:pPr eaLnBrk="1" hangingPunct="1">
              <a:buFont typeface="Arial" charset="0"/>
              <a:buNone/>
            </a:pPr>
            <a:r>
              <a:rPr lang="zh-CN" altLang="en-US" smtClean="0"/>
              <a:t>   过程驱动 </a:t>
            </a:r>
            <a:r>
              <a:rPr lang="en-US" altLang="zh-CN" smtClean="0"/>
              <a:t>- </a:t>
            </a:r>
            <a:r>
              <a:rPr lang="zh-CN" altLang="en-US" smtClean="0"/>
              <a:t>程序的执行过程是按照预定好的顺序执行。</a:t>
            </a:r>
          </a:p>
          <a:p>
            <a:pPr eaLnBrk="1" hangingPunct="1">
              <a:buFont typeface="Arial" charset="0"/>
              <a:buNone/>
            </a:pPr>
            <a:r>
              <a:rPr lang="zh-CN" altLang="en-US" smtClean="0"/>
              <a:t>   事件驱动 </a:t>
            </a:r>
            <a:r>
              <a:rPr lang="en-US" altLang="zh-CN" smtClean="0"/>
              <a:t>- </a:t>
            </a:r>
            <a:r>
              <a:rPr lang="zh-CN" altLang="en-US" smtClean="0"/>
              <a:t>程序的执行是无序，用户可以根据需要随机触发相应的事件。</a:t>
            </a:r>
          </a:p>
          <a:p>
            <a:pPr eaLnBrk="1" hangingPunct="1"/>
            <a:r>
              <a:rPr lang="en-US" altLang="zh-CN" smtClean="0"/>
              <a:t>Win32</a:t>
            </a:r>
            <a:r>
              <a:rPr lang="zh-CN" altLang="en-US" smtClean="0"/>
              <a:t>窗口程序就是采用 事件驱动 方式执行，也就是 消息机制。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什么是消息？</a:t>
            </a: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当系统通知窗口工作时，就采用消息的方式派发给窗口。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消息组成：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mtClean="0"/>
              <a:t>窗口句柄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mtClean="0"/>
              <a:t>消息</a:t>
            </a:r>
            <a:r>
              <a:rPr lang="en-US" altLang="zh-CN" smtClean="0"/>
              <a:t>ID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mtClean="0"/>
              <a:t>消息的两个参数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mtClean="0"/>
              <a:t>消息产生的时间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mtClean="0"/>
              <a:t>消息产生时的鼠标位置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窗口处理函数和消息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en-US" dirty="0" smtClean="0"/>
              <a:t>每个窗口都必须具有窗口处理函数。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LRESULT CALLBACK </a:t>
            </a:r>
            <a:r>
              <a:rPr lang="en-US" altLang="zh-CN" dirty="0" err="1" smtClean="0"/>
              <a:t>WindowProc</a:t>
            </a:r>
            <a:r>
              <a:rPr lang="en-US" altLang="zh-CN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    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窗口句柄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    UINT </a:t>
            </a:r>
            <a:r>
              <a:rPr lang="en-US" altLang="zh-CN" dirty="0" err="1" smtClean="0"/>
              <a:t>uMsg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ID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    WPARAM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消息参数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    LPARAM </a:t>
            </a:r>
            <a:r>
              <a:rPr lang="en-US" altLang="zh-CN" dirty="0" err="1" smtClean="0"/>
              <a:t>lParam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消息参数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);</a:t>
            </a:r>
          </a:p>
          <a:p>
            <a:pPr eaLnBrk="1" hangingPunct="1">
              <a:defRPr/>
            </a:pPr>
            <a:r>
              <a:rPr lang="zh-CN" altLang="en-US" dirty="0" smtClean="0"/>
              <a:t>当系统通知窗口时，会调用窗口处理函数同时，将消息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和消息参数传递给窗口处理函数。</a:t>
            </a:r>
          </a:p>
          <a:p>
            <a:pPr eaLnBrk="1" hangingPunct="1">
              <a:defRPr/>
            </a:pPr>
            <a:r>
              <a:rPr lang="zh-CN" altLang="en-US" dirty="0" smtClean="0"/>
              <a:t>在窗口处理函数中，不处理的消息，使用缺省窗口处理函数，例如</a:t>
            </a:r>
            <a:r>
              <a:rPr lang="en-US" altLang="zh-CN" dirty="0" err="1" smtClean="0"/>
              <a:t>DefWindowProc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消息相关函数</a:t>
            </a: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1 GetMessage - </a:t>
            </a:r>
            <a:r>
              <a:rPr lang="zh-CN" altLang="en-US" sz="2400" smtClean="0"/>
              <a:t>获取消息。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200" smtClean="0"/>
              <a:t>BOOL GetMessage(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200" smtClean="0"/>
              <a:t>	LPMSG lpMsg, //</a:t>
            </a:r>
            <a:r>
              <a:rPr lang="zh-CN" altLang="en-US" sz="2200" smtClean="0"/>
              <a:t>存放获取到的消息</a:t>
            </a:r>
            <a:r>
              <a:rPr lang="en-US" altLang="zh-CN" sz="2200" smtClean="0"/>
              <a:t>BUFF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200" smtClean="0"/>
              <a:t>	HWND hWnd, //</a:t>
            </a:r>
            <a:r>
              <a:rPr lang="zh-CN" altLang="en-US" sz="2200" smtClean="0"/>
              <a:t>窗口句柄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z="2200" smtClean="0"/>
              <a:t>	 </a:t>
            </a:r>
            <a:r>
              <a:rPr lang="en-US" altLang="zh-CN" sz="2200" smtClean="0"/>
              <a:t>UINT wMsgFilterMin,//</a:t>
            </a:r>
            <a:r>
              <a:rPr lang="zh-CN" altLang="en-US" sz="2200" smtClean="0"/>
              <a:t>获取消息的最小</a:t>
            </a:r>
            <a:r>
              <a:rPr lang="en-US" altLang="zh-CN" sz="2200" smtClean="0"/>
              <a:t>ID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200" smtClean="0"/>
              <a:t>	UINT wMsgFilterMax   //</a:t>
            </a:r>
            <a:r>
              <a:rPr lang="zh-CN" altLang="en-US" sz="2200" smtClean="0"/>
              <a:t>获取消息的最大</a:t>
            </a:r>
            <a:r>
              <a:rPr lang="en-US" altLang="zh-CN" sz="2200" smtClean="0"/>
              <a:t>ID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200" smtClean="0"/>
              <a:t>);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200" smtClean="0"/>
              <a:t>lpMsg - </a:t>
            </a:r>
            <a:r>
              <a:rPr lang="zh-CN" altLang="en-US" sz="2200" smtClean="0"/>
              <a:t>当获取到消息后，将消息的参数存放到</a:t>
            </a:r>
            <a:r>
              <a:rPr lang="en-US" altLang="zh-CN" sz="2200" smtClean="0"/>
              <a:t>MSG</a:t>
            </a:r>
            <a:r>
              <a:rPr lang="zh-CN" altLang="en-US" sz="2200" smtClean="0"/>
              <a:t>结构中。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200" smtClean="0"/>
              <a:t>hWnd - </a:t>
            </a:r>
            <a:r>
              <a:rPr lang="zh-CN" altLang="en-US" sz="2200" smtClean="0"/>
              <a:t>获取到</a:t>
            </a:r>
            <a:r>
              <a:rPr lang="en-US" altLang="zh-CN" sz="2200" smtClean="0"/>
              <a:t>hWnd</a:t>
            </a:r>
            <a:r>
              <a:rPr lang="zh-CN" altLang="en-US" sz="2200" smtClean="0"/>
              <a:t>所指定窗口的消息。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200" smtClean="0"/>
              <a:t>wMsgFilterMin</a:t>
            </a:r>
            <a:r>
              <a:rPr lang="zh-CN" altLang="en-US" sz="2200" smtClean="0"/>
              <a:t>和</a:t>
            </a:r>
            <a:r>
              <a:rPr lang="en-US" altLang="zh-CN" sz="2200" smtClean="0"/>
              <a:t>wMsgFilterMax -</a:t>
            </a:r>
            <a:r>
              <a:rPr lang="zh-CN" altLang="en-US" sz="2200" smtClean="0"/>
              <a:t>只能获取到由它们指定的消息范围内的消息，如果都为</a:t>
            </a:r>
            <a:r>
              <a:rPr lang="en-US" altLang="zh-CN" sz="2200" smtClean="0"/>
              <a:t>0</a:t>
            </a:r>
            <a:r>
              <a:rPr lang="zh-CN" altLang="en-US" sz="2200" smtClean="0"/>
              <a:t>，表示没有范围</a:t>
            </a:r>
            <a:r>
              <a:rPr lang="zh-CN" altLang="en-US" sz="2400" smtClean="0"/>
              <a:t>。</a:t>
            </a:r>
            <a:endParaRPr lang="en-US" altLang="zh-CN" sz="24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消息相关函数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altLang="zh-CN" dirty="0" smtClean="0"/>
              <a:t>2 </a:t>
            </a:r>
            <a:r>
              <a:rPr lang="en-US" altLang="zh-CN" dirty="0" err="1" smtClean="0"/>
              <a:t>TranslateMessage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翻译消息。将按键消息，翻译成字符消息。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BOOL </a:t>
            </a:r>
            <a:r>
              <a:rPr lang="en-US" altLang="zh-CN" dirty="0" err="1" smtClean="0"/>
              <a:t>TranslateMessage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	CONST MSG *</a:t>
            </a:r>
            <a:r>
              <a:rPr lang="en-US" altLang="zh-CN" dirty="0" err="1" smtClean="0"/>
              <a:t>lpMsg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要翻译的消息地址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  检查消息是否是按键的消息，如果不是按键消息，不做任何处理，继续执行。</a:t>
            </a:r>
          </a:p>
          <a:p>
            <a:pPr eaLnBrk="1" hangingPunct="1">
              <a:defRPr/>
            </a:pPr>
            <a:r>
              <a:rPr lang="en-US" altLang="zh-CN" dirty="0" smtClean="0"/>
              <a:t>3 </a:t>
            </a:r>
            <a:r>
              <a:rPr lang="en-US" altLang="zh-CN" dirty="0" err="1" smtClean="0"/>
              <a:t>DispatchMessage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派发消息。将消息派发到该消息所属窗口的窗口处理函数上。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LRESULT </a:t>
            </a:r>
            <a:r>
              <a:rPr lang="en-US" altLang="zh-CN" dirty="0" err="1" smtClean="0"/>
              <a:t>DispatchMessage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	CONST MSG *</a:t>
            </a:r>
            <a:r>
              <a:rPr lang="en-US" altLang="zh-CN" dirty="0" err="1" smtClean="0"/>
              <a:t>lpmsg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要派发的消息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);</a:t>
            </a:r>
            <a:endParaRPr lang="zh-CN" altLang="en-US" dirty="0" smtClean="0"/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常用消息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WM_DESTROY - </a:t>
            </a:r>
            <a:r>
              <a:rPr lang="zh-CN" altLang="en-US" dirty="0" smtClean="0"/>
              <a:t>窗口被销毁时的消息，无消息参数。常用于在窗口被销毁之前，做相应的善后处理，例如资源、内存等。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WM_SYSCOMMAND - </a:t>
            </a:r>
            <a:r>
              <a:rPr lang="zh-CN" altLang="en-US" dirty="0" smtClean="0"/>
              <a:t>系统命令消息，当点击窗口的最大化、最小化、关闭等命令时，收到这个消息。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常用在窗口关闭时，提示用户处理。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具体命令，例如关闭</a:t>
            </a:r>
            <a:r>
              <a:rPr lang="en-US" altLang="zh-CN" dirty="0" smtClean="0"/>
              <a:t>SC_CLOSE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.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lParam</a:t>
            </a:r>
            <a:r>
              <a:rPr lang="en-US" altLang="zh-CN" dirty="0" smtClean="0"/>
              <a:t> - </a:t>
            </a:r>
            <a:r>
              <a:rPr lang="zh-CN" altLang="en-US" dirty="0" smtClean="0"/>
              <a:t>鼠标位置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     </a:t>
            </a:r>
            <a:r>
              <a:rPr lang="en-US" altLang="zh-CN" dirty="0" smtClean="0"/>
              <a:t>LOWORD </a:t>
            </a:r>
            <a:r>
              <a:rPr lang="zh-CN" altLang="en-US" dirty="0" smtClean="0"/>
              <a:t>低字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水平位置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HIWORD </a:t>
            </a:r>
            <a:r>
              <a:rPr lang="zh-CN" altLang="en-US" dirty="0" smtClean="0"/>
              <a:t>高字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垂直位置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常用消息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688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WM_CREATE - </a:t>
            </a:r>
            <a:r>
              <a:rPr lang="zh-CN" altLang="en-US" dirty="0" smtClean="0"/>
              <a:t>在窗口创建成功还未显示之前，收到这个消息。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常用于初始化窗口的参数、资源等等，包括创建子窗口等。	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WPARAM - </a:t>
            </a:r>
            <a:r>
              <a:rPr lang="zh-CN" altLang="en-US" dirty="0" smtClean="0"/>
              <a:t>不使用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CREATESTRUCT</a:t>
            </a:r>
            <a:r>
              <a:rPr lang="zh-CN" altLang="en-US" dirty="0" smtClean="0"/>
              <a:t>结构的指针，保存了</a:t>
            </a:r>
            <a:r>
              <a:rPr lang="en-US" altLang="zh-CN" dirty="0" err="1" smtClean="0"/>
              <a:t>CreatWindowEx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个参数。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WM_SIZE - </a:t>
            </a:r>
            <a:r>
              <a:rPr lang="zh-CN" altLang="en-US" dirty="0" smtClean="0"/>
              <a:t>在窗口的大小发生变化后，会收到</a:t>
            </a:r>
            <a:r>
              <a:rPr lang="en-US" altLang="zh-CN" dirty="0" smtClean="0"/>
              <a:t>WM_SIZE</a:t>
            </a:r>
            <a:r>
              <a:rPr lang="zh-CN" altLang="en-US" dirty="0" smtClean="0"/>
              <a:t>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常用于窗口大小变化后，调整窗口内各个部分的布局。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WPARAM - </a:t>
            </a:r>
            <a:r>
              <a:rPr lang="zh-CN" altLang="en-US" dirty="0" smtClean="0"/>
              <a:t>窗口大小变化的原因。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</a:t>
            </a:r>
            <a:r>
              <a:rPr lang="zh-CN" altLang="en-US" dirty="0" smtClean="0"/>
              <a:t>变化窗口客户区的大小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LOWORD - </a:t>
            </a:r>
            <a:r>
              <a:rPr lang="zh-CN" altLang="en-US" dirty="0" smtClean="0"/>
              <a:t>变化后的宽度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HIOWORD- </a:t>
            </a:r>
            <a:r>
              <a:rPr lang="zh-CN" altLang="en-US" dirty="0" smtClean="0"/>
              <a:t>变化后的高度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常用消息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WM_QUIT - </a:t>
            </a:r>
            <a:r>
              <a:rPr lang="zh-CN" altLang="en-US" dirty="0" smtClean="0"/>
              <a:t>用于结束消息循环处理。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wParam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PostQuitMessage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函数传递的参数。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lParam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不使用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当</a:t>
            </a:r>
            <a:r>
              <a:rPr lang="en-US" altLang="zh-CN" dirty="0" err="1" smtClean="0"/>
              <a:t>GetMessage</a:t>
            </a:r>
            <a:r>
              <a:rPr lang="zh-CN" altLang="en-US" dirty="0" smtClean="0"/>
              <a:t>收到这个消息后，会返回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，结束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处理，退出消息循环。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WM_PAINT - </a:t>
            </a:r>
            <a:r>
              <a:rPr lang="zh-CN" altLang="en-US" dirty="0" smtClean="0"/>
              <a:t>绘图消息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键盘消息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鼠标消息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定时器消息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消息的获取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GetMessage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从系统获取消息，将消息从系统中移除，阻塞函数。当系统无消息时，</a:t>
            </a:r>
            <a:r>
              <a:rPr lang="en-US" altLang="zh-CN" dirty="0" err="1" smtClean="0"/>
              <a:t>GetMessage</a:t>
            </a:r>
            <a:r>
              <a:rPr lang="zh-CN" altLang="en-US" dirty="0" smtClean="0"/>
              <a:t>会等候下一条消息。</a:t>
            </a:r>
          </a:p>
          <a:p>
            <a:pPr eaLnBrk="1" hangingPunct="1">
              <a:defRPr/>
            </a:pPr>
            <a:r>
              <a:rPr lang="en-US" altLang="zh-CN" dirty="0" err="1" smtClean="0"/>
              <a:t>PeekMessage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以查看的方式从系统获取消息，可以不将消息从系统移除，非阻塞函数。当系统无消息时，返回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，继续执行后续代码。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PeekMessage</a:t>
            </a:r>
            <a:r>
              <a:rPr lang="en-US" altLang="zh-CN" dirty="0" smtClean="0"/>
              <a:t>(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altLang="zh-CN" dirty="0" smtClean="0"/>
              <a:t>LPMSG </a:t>
            </a:r>
            <a:r>
              <a:rPr lang="en-US" altLang="zh-CN" dirty="0" err="1" smtClean="0"/>
              <a:t>lpMsg</a:t>
            </a:r>
            <a:r>
              <a:rPr lang="en-US" altLang="zh-CN" dirty="0" smtClean="0"/>
              <a:t>,         // message information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altLang="zh-CN" dirty="0" smtClean="0"/>
              <a:t>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          // handle to window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altLang="zh-CN" dirty="0" smtClean="0"/>
              <a:t>UINT </a:t>
            </a:r>
            <a:r>
              <a:rPr lang="en-US" altLang="zh-CN" dirty="0" err="1" smtClean="0"/>
              <a:t>wMsgFilterMin</a:t>
            </a:r>
            <a:r>
              <a:rPr lang="en-US" altLang="zh-CN" dirty="0" smtClean="0"/>
              <a:t>,  // first message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altLang="zh-CN" dirty="0" smtClean="0"/>
              <a:t>UINT </a:t>
            </a:r>
            <a:r>
              <a:rPr lang="en-US" altLang="zh-CN" dirty="0" err="1" smtClean="0"/>
              <a:t>wMsgFilterMax</a:t>
            </a:r>
            <a:r>
              <a:rPr lang="en-US" altLang="zh-CN" dirty="0" smtClean="0"/>
              <a:t>,  // last message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altLang="zh-CN" dirty="0" smtClean="0"/>
              <a:t>UINT </a:t>
            </a:r>
            <a:r>
              <a:rPr lang="en-US" altLang="zh-CN" dirty="0" err="1" smtClean="0"/>
              <a:t>wRemoveMsg</a:t>
            </a:r>
            <a:r>
              <a:rPr lang="en-US" altLang="zh-CN" dirty="0" smtClean="0"/>
              <a:t> //</a:t>
            </a:r>
            <a:r>
              <a:rPr lang="zh-CN" altLang="en-US" dirty="0" smtClean="0"/>
              <a:t>移除标识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编程基础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040312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zh-CN" altLang="en-US" dirty="0" smtClean="0"/>
              <a:t>三种应用程序的对比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    －入口函数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控制台程序 </a:t>
            </a:r>
            <a:r>
              <a:rPr lang="en-US" altLang="zh-CN" dirty="0" smtClean="0"/>
              <a:t>- main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窗口程序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WinMain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动态库程序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DllMain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静态库程序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无入口函数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    －文件存在方式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    控制台程序、窗口程序 </a:t>
            </a:r>
            <a:r>
              <a:rPr lang="en-US" altLang="zh-CN" dirty="0" smtClean="0"/>
              <a:t>- EXE</a:t>
            </a:r>
            <a:r>
              <a:rPr lang="zh-CN" altLang="en-US" dirty="0" smtClean="0"/>
              <a:t>文件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动态库程序 </a:t>
            </a:r>
            <a:r>
              <a:rPr lang="en-US" altLang="zh-CN" dirty="0" smtClean="0"/>
              <a:t>- DLL</a:t>
            </a:r>
            <a:r>
              <a:rPr lang="zh-CN" altLang="en-US" dirty="0" smtClean="0"/>
              <a:t>文件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静态库程序 </a:t>
            </a:r>
            <a:r>
              <a:rPr lang="en-US" altLang="zh-CN" dirty="0" smtClean="0"/>
              <a:t>- LIB</a:t>
            </a:r>
            <a:r>
              <a:rPr lang="zh-CN" altLang="en-US" dirty="0" smtClean="0"/>
              <a:t>文件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－执行方式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控制台程序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DOS</a:t>
            </a:r>
            <a:r>
              <a:rPr lang="zh-CN" altLang="en-US" dirty="0" smtClean="0"/>
              <a:t>窗口内执行。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窗口程序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拥有自己的窗口在自己的窗口内执行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动态库程序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本身无法执行，由可执行程序或其他的</a:t>
            </a:r>
            <a:r>
              <a:rPr lang="en-US" altLang="zh-CN" dirty="0" smtClean="0"/>
              <a:t>DLL</a:t>
            </a:r>
            <a:r>
              <a:rPr lang="zh-CN" altLang="en-US" dirty="0" smtClean="0"/>
              <a:t>调用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静态库程序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执行是不存在，代码会嵌入到可执行文件或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等中。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消息的发送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SendMessage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发送消息，会等候消息处理的结果。</a:t>
            </a:r>
          </a:p>
          <a:p>
            <a:pPr eaLnBrk="1" hangingPunct="1">
              <a:defRPr/>
            </a:pPr>
            <a:r>
              <a:rPr lang="en-US" altLang="zh-CN" dirty="0" err="1" smtClean="0"/>
              <a:t>PostMessage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投递消息，消息发出后立刻返回，不等候消息执行结果。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sz="3000" dirty="0" smtClean="0"/>
              <a:t>BOOL </a:t>
            </a:r>
            <a:r>
              <a:rPr lang="en-US" altLang="zh-CN" sz="3000" dirty="0" err="1" smtClean="0"/>
              <a:t>SendMessage</a:t>
            </a:r>
            <a:r>
              <a:rPr lang="en-US" altLang="zh-CN" sz="3000" dirty="0" smtClean="0"/>
              <a:t>/</a:t>
            </a:r>
            <a:r>
              <a:rPr lang="en-US" altLang="zh-CN" sz="3000" dirty="0" err="1" smtClean="0"/>
              <a:t>PostMessage</a:t>
            </a:r>
            <a:r>
              <a:rPr lang="en-US" altLang="zh-CN" sz="3000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000" dirty="0" smtClean="0"/>
              <a:t>		HWND </a:t>
            </a:r>
            <a:r>
              <a:rPr lang="en-US" altLang="zh-CN" sz="3000" dirty="0" err="1" smtClean="0"/>
              <a:t>hWnd</a:t>
            </a:r>
            <a:r>
              <a:rPr lang="en-US" altLang="zh-CN" sz="3000" dirty="0" smtClean="0"/>
              <a:t>,//</a:t>
            </a:r>
            <a:r>
              <a:rPr lang="zh-CN" altLang="en-US" sz="3000" dirty="0" smtClean="0"/>
              <a:t>消息发送的目的窗口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000" dirty="0" smtClean="0"/>
              <a:t>		</a:t>
            </a:r>
            <a:r>
              <a:rPr lang="en-US" altLang="zh-CN" sz="3000" dirty="0" smtClean="0"/>
              <a:t>UINT </a:t>
            </a:r>
            <a:r>
              <a:rPr lang="en-US" altLang="zh-CN" sz="3000" dirty="0" err="1" smtClean="0"/>
              <a:t>Msg</a:t>
            </a:r>
            <a:r>
              <a:rPr lang="en-US" altLang="zh-CN" sz="3000" dirty="0" smtClean="0"/>
              <a:t>, //</a:t>
            </a:r>
            <a:r>
              <a:rPr lang="zh-CN" altLang="en-US" sz="3000" dirty="0" smtClean="0"/>
              <a:t>消息</a:t>
            </a:r>
            <a:r>
              <a:rPr lang="en-US" altLang="zh-CN" sz="3000" dirty="0" smtClean="0"/>
              <a:t>ID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000" dirty="0" smtClean="0"/>
              <a:t>		WPARAM </a:t>
            </a:r>
            <a:r>
              <a:rPr lang="en-US" altLang="zh-CN" sz="3000" dirty="0" err="1" smtClean="0"/>
              <a:t>wParam</a:t>
            </a:r>
            <a:r>
              <a:rPr lang="en-US" altLang="zh-CN" sz="3000" dirty="0" smtClean="0"/>
              <a:t>, //</a:t>
            </a:r>
            <a:r>
              <a:rPr lang="zh-CN" altLang="en-US" sz="3000" dirty="0" smtClean="0"/>
              <a:t>消息参数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000" dirty="0" smtClean="0"/>
              <a:t>		</a:t>
            </a:r>
            <a:r>
              <a:rPr lang="en-US" altLang="zh-CN" sz="3000" dirty="0" smtClean="0"/>
              <a:t>LPARAM </a:t>
            </a:r>
            <a:r>
              <a:rPr lang="en-US" altLang="zh-CN" sz="3000" dirty="0" err="1" smtClean="0"/>
              <a:t>lParam</a:t>
            </a:r>
            <a:r>
              <a:rPr lang="en-US" altLang="zh-CN" sz="3000" dirty="0" smtClean="0"/>
              <a:t>  //</a:t>
            </a:r>
            <a:r>
              <a:rPr lang="zh-CN" altLang="en-US" sz="3000" dirty="0" smtClean="0"/>
              <a:t>消息参数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000" dirty="0" smtClean="0"/>
              <a:t>	</a:t>
            </a:r>
            <a:r>
              <a:rPr lang="en-US" altLang="zh-CN" sz="3000" dirty="0" smtClean="0"/>
              <a:t>);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消息的分类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系统消息 </a:t>
            </a:r>
            <a:r>
              <a:rPr lang="en-US" altLang="zh-CN" dirty="0" smtClean="0"/>
              <a:t>- ID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0 - 0x03FF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由系统定义好的消息，可以在程序中直接使用。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用户自定义消息 </a:t>
            </a:r>
            <a:r>
              <a:rPr lang="en-US" altLang="zh-CN" dirty="0" smtClean="0"/>
              <a:t>- ID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0x0400 - 0x7FFF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由用户自己定义，满足用户自己的需求。由用户自己发出消息，并响应处理。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自定义消息宏：</a:t>
            </a:r>
            <a:r>
              <a:rPr lang="en-US" altLang="zh-CN" dirty="0" smtClean="0"/>
              <a:t>WM_USER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3 </a:t>
            </a:r>
            <a:r>
              <a:rPr lang="zh-CN" altLang="en-US" dirty="0" smtClean="0"/>
              <a:t>应用程序消息 </a:t>
            </a:r>
            <a:r>
              <a:rPr lang="en-US" altLang="zh-CN" dirty="0" smtClean="0"/>
              <a:t>- ID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0x8000 - 0xBFFF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程序之间通讯时使用的消息。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应用程序消息宏：</a:t>
            </a:r>
            <a:r>
              <a:rPr lang="en-US" altLang="zh-CN" dirty="0" smtClean="0"/>
              <a:t>WM_APP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4 </a:t>
            </a:r>
            <a:r>
              <a:rPr lang="zh-CN" altLang="en-US" dirty="0" smtClean="0"/>
              <a:t>系统注册消息 </a:t>
            </a:r>
            <a:r>
              <a:rPr lang="en-US" altLang="zh-CN" dirty="0" smtClean="0"/>
              <a:t>- ID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0xC000 - 0xFFFF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在系统注册并生成相应消息，然后可以在各个程序中使用这个消息。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消息队列</a:t>
            </a:r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500" smtClean="0"/>
              <a:t>消息队列用于存放消息的一个队列，消息在队列中先入先出。所有窗口程序都具有消息队列。程序可以从队列中获取消息。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500" smtClean="0"/>
              <a:t>消息队列的类型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500" smtClean="0"/>
              <a:t>	系统消息队列</a:t>
            </a:r>
            <a:r>
              <a:rPr lang="en-US" altLang="zh-CN" sz="2500" smtClean="0"/>
              <a:t>-</a:t>
            </a:r>
            <a:r>
              <a:rPr lang="zh-CN" altLang="en-US" sz="2500" smtClean="0"/>
              <a:t>由系统维护的消息队列。存放系统产生的消息，例如鼠标、键盘等。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500" smtClean="0"/>
              <a:t>	程序消息队列</a:t>
            </a:r>
            <a:r>
              <a:rPr lang="en-US" altLang="zh-CN" sz="2500" smtClean="0"/>
              <a:t>-</a:t>
            </a:r>
            <a:r>
              <a:rPr lang="zh-CN" altLang="en-US" sz="2500" smtClean="0"/>
              <a:t>属于每一个应用程序的消息队列。由应用程序维护。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500" smtClean="0"/>
              <a:t>消息队列的关系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500" smtClean="0"/>
              <a:t>	</a:t>
            </a:r>
            <a:r>
              <a:rPr lang="en-US" altLang="zh-CN" sz="2500" smtClean="0"/>
              <a:t>1 </a:t>
            </a:r>
            <a:r>
              <a:rPr lang="zh-CN" altLang="en-US" sz="2500" smtClean="0"/>
              <a:t>当鼠标、键盘产生消息时，会将消息存放到系统消息队列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500" smtClean="0"/>
              <a:t>	</a:t>
            </a:r>
            <a:r>
              <a:rPr lang="en-US" altLang="zh-CN" sz="2500" smtClean="0"/>
              <a:t>2 </a:t>
            </a:r>
            <a:r>
              <a:rPr lang="zh-CN" altLang="en-US" sz="2500" smtClean="0"/>
              <a:t>系统会根据存放的消息，找到对应程序的消息队列。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500" smtClean="0"/>
              <a:t>	</a:t>
            </a:r>
            <a:r>
              <a:rPr lang="en-US" altLang="zh-CN" sz="2500" smtClean="0"/>
              <a:t>3 </a:t>
            </a:r>
            <a:r>
              <a:rPr lang="zh-CN" altLang="en-US" sz="2500" smtClean="0"/>
              <a:t>将消息投递到程序的消息队列中。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消息和消息队列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7847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CN" altLang="en-US" dirty="0" smtClean="0"/>
              <a:t>根据消息和消息队列之间使用关系，将消息分成两类：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队列消息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消息的发送和获取，都是通过消息队列完成。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非队列消息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消息的发送和获取，是直接调用消息的窗口处理完成。</a:t>
            </a:r>
          </a:p>
          <a:p>
            <a:pPr eaLnBrk="1" hangingPunct="1">
              <a:defRPr/>
            </a:pPr>
            <a:r>
              <a:rPr lang="zh-CN" altLang="en-US" dirty="0" smtClean="0"/>
              <a:t>队列消息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消息发送后，首先放入队列，然后通过消息循环，从队列当中获取。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GetMessage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从消息队列中获取消息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PostMessage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将消息投递到消息队列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常见队列消息：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、键盘、鼠标、定时器。</a:t>
            </a:r>
          </a:p>
          <a:p>
            <a:pPr eaLnBrk="1" hangingPunct="1">
              <a:defRPr/>
            </a:pPr>
            <a:r>
              <a:rPr lang="zh-CN" altLang="en-US" dirty="0" smtClean="0"/>
              <a:t>非队列消息－消息发送时，首先查找消息接收窗口的窗口处理函数，直接调用处理函数，完成消息。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SendMessage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直接将消息发送给窗口的处理函数，并等候处理结果。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常见消息：</a:t>
            </a:r>
            <a:r>
              <a:rPr lang="en-US" altLang="zh-CN" dirty="0" smtClean="0"/>
              <a:t>WM_CREATE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WM_SIZE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消息的获取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dirty="0" smtClean="0"/>
              <a:t>消息循环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err="1" smtClean="0"/>
              <a:t>GetMessage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PeekMessage</a:t>
            </a:r>
            <a:r>
              <a:rPr lang="zh-CN" altLang="en-US" dirty="0" smtClean="0"/>
              <a:t>从程序的消息队列当中，获取到消息。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err="1" smtClean="0"/>
              <a:t>TranslateMessage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检查获取到的消息，如果发现是按键消息，产生一个字符消息，并放入程序的消息队列。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err="1" smtClean="0"/>
              <a:t>DispatchMessage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根据消息，找到窗口处理函数，调用窗口处理函数，完成消息的处理。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GetMessage/PeekMessage</a:t>
            </a:r>
            <a:r>
              <a:rPr lang="zh-CN" altLang="en-US" smtClean="0"/>
              <a:t>次序</a:t>
            </a: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1 </a:t>
            </a:r>
            <a:r>
              <a:rPr lang="zh-CN" altLang="en-US" sz="2200" smtClean="0"/>
              <a:t>在程序消息队列查找消息，如果队列有消息，检查消息是否满足指定条件</a:t>
            </a:r>
            <a:r>
              <a:rPr lang="en-US" altLang="zh-CN" sz="2200" smtClean="0"/>
              <a:t>(HWND,ID</a:t>
            </a:r>
            <a:r>
              <a:rPr lang="zh-CN" altLang="en-US" sz="2200" smtClean="0"/>
              <a:t>范围</a:t>
            </a:r>
            <a:r>
              <a:rPr lang="en-US" altLang="zh-CN" sz="2200" smtClean="0"/>
              <a:t>)</a:t>
            </a:r>
            <a:r>
              <a:rPr lang="zh-CN" altLang="en-US" sz="2200" smtClean="0"/>
              <a:t>，不满足条件就不会取出消息，否则从队列取出消息返回。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2 </a:t>
            </a:r>
            <a:r>
              <a:rPr lang="zh-CN" altLang="en-US" sz="2200" smtClean="0"/>
              <a:t>如果程序消息队列没有消息，向系统消息队列获取属于本程序的消息。如果系统队列的当前消息属于本程序，系统会将消息转发到程序消息队列中。</a:t>
            </a:r>
            <a:endParaRPr lang="en-US" altLang="zh-CN" sz="22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3 </a:t>
            </a:r>
            <a:r>
              <a:rPr lang="zh-CN" altLang="en-US" sz="2200" smtClean="0"/>
              <a:t>如果系统消息队列也没有消息，检查当前进程的所有窗口的需要重新绘制的区域，如果发现有需要绘制的区域，产生</a:t>
            </a:r>
            <a:r>
              <a:rPr lang="en-US" altLang="zh-CN" sz="2200" smtClean="0"/>
              <a:t>WM_PAINT</a:t>
            </a:r>
            <a:r>
              <a:rPr lang="zh-CN" altLang="en-US" sz="2200" smtClean="0"/>
              <a:t>消息，取得消息返回处理。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4 </a:t>
            </a:r>
            <a:r>
              <a:rPr lang="zh-CN" altLang="en-US" sz="2200" smtClean="0"/>
              <a:t>如果没有重新绘制区域，检查定时器如果有到时的定时器，产生</a:t>
            </a:r>
            <a:r>
              <a:rPr lang="en-US" altLang="zh-CN" sz="2200" smtClean="0"/>
              <a:t>WM_TIMER,</a:t>
            </a:r>
            <a:r>
              <a:rPr lang="zh-CN" altLang="en-US" sz="2200" smtClean="0"/>
              <a:t>返回处理执行。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5 </a:t>
            </a:r>
            <a:r>
              <a:rPr lang="zh-CN" altLang="en-US" sz="2200" smtClean="0"/>
              <a:t>如果没有到时的定时器，整理程序的资源、内存等等。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6 GetMessage</a:t>
            </a:r>
            <a:r>
              <a:rPr lang="zh-CN" altLang="en-US" sz="2200" smtClean="0"/>
              <a:t>会继续等候下一条消息。</a:t>
            </a:r>
            <a:r>
              <a:rPr lang="en-US" altLang="zh-CN" sz="2200" smtClean="0"/>
              <a:t>PeekMessage</a:t>
            </a:r>
            <a:r>
              <a:rPr lang="zh-CN" altLang="en-US" sz="2200" smtClean="0"/>
              <a:t>会返回</a:t>
            </a:r>
            <a:r>
              <a:rPr lang="en-US" altLang="zh-CN" sz="2200" smtClean="0"/>
              <a:t>FALSE</a:t>
            </a:r>
            <a:r>
              <a:rPr lang="zh-CN" altLang="en-US" sz="2200" smtClean="0"/>
              <a:t>，交出程序的控制权。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注意：</a:t>
            </a:r>
            <a:r>
              <a:rPr lang="en-US" altLang="zh-CN" sz="2200" smtClean="0"/>
              <a:t>GetMessage</a:t>
            </a:r>
            <a:r>
              <a:rPr lang="zh-CN" altLang="en-US" sz="2200" smtClean="0"/>
              <a:t>如果获取到是</a:t>
            </a:r>
            <a:r>
              <a:rPr lang="en-US" altLang="zh-CN" sz="2200" smtClean="0"/>
              <a:t>WM_QUIT,</a:t>
            </a:r>
            <a:r>
              <a:rPr lang="zh-CN" altLang="en-US" sz="2200" smtClean="0"/>
              <a:t>函数会返回</a:t>
            </a:r>
            <a:r>
              <a:rPr lang="en-US" altLang="zh-CN" sz="2200" smtClean="0"/>
              <a:t>FALSE</a:t>
            </a:r>
            <a:r>
              <a:rPr lang="zh-CN" altLang="en-US" sz="2200" smtClean="0"/>
              <a:t>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消息的发送</a:t>
            </a:r>
          </a:p>
        </p:txBody>
      </p:sp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mtClean="0"/>
              <a:t>1 SendMessage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发送消息到指定的窗口，并等候对方将消息处理，然后消息执行结果，用于非队列消息的发送。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2 PostMessage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将消息放到消息队列中，立刻返回，用于队列消息的发送。</a:t>
            </a:r>
          </a:p>
          <a:p>
            <a:pPr eaLnBrk="1" hangingPunct="1">
              <a:buFont typeface="Arial" charset="0"/>
              <a:buNone/>
            </a:pPr>
            <a:r>
              <a:rPr lang="zh-CN" altLang="en-US" smtClean="0"/>
              <a:t>	无法获知消息是否被对方处理。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绘图消息－</a:t>
            </a:r>
            <a:r>
              <a:rPr lang="en-US" altLang="zh-CN" smtClean="0"/>
              <a:t>WM_PAINT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zh-CN" dirty="0" smtClean="0"/>
              <a:t>WM_PAINT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</a:t>
            </a:r>
            <a:r>
              <a:rPr lang="zh-CN" altLang="en-US" dirty="0" smtClean="0"/>
              <a:t>当窗口需要绘制的时候，会发送窗口处理函数。</a:t>
            </a:r>
          </a:p>
          <a:p>
            <a:pPr eaLnBrk="1" hangingPunct="1">
              <a:defRPr/>
            </a:pPr>
            <a:r>
              <a:rPr lang="zh-CN" altLang="en-US" dirty="0" smtClean="0"/>
              <a:t>窗口无效区域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  被声明成需要重新绘制的区域。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InvalidateRect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	    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窗口句柄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	    </a:t>
            </a:r>
            <a:r>
              <a:rPr lang="en-US" altLang="zh-CN" dirty="0" smtClean="0"/>
              <a:t>CONST RECT* </a:t>
            </a:r>
            <a:r>
              <a:rPr lang="en-US" altLang="zh-CN" dirty="0" err="1" smtClean="0"/>
              <a:t>lpRect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区域的矩形坐标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	    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bErase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重绘前是否先擦除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pPr eaLnBrk="1" hangingPunct="1">
              <a:defRPr/>
            </a:pPr>
            <a:r>
              <a:rPr lang="zh-CN" altLang="en-US" dirty="0" smtClean="0"/>
              <a:t>在程序中，如果需要绘制窗口，调用函数声明窗口无效区域。	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绘图消息－</a:t>
            </a:r>
            <a:r>
              <a:rPr lang="en-US" altLang="zh-CN" smtClean="0"/>
              <a:t>WM_PAINT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85298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altLang="zh-CN" dirty="0" smtClean="0"/>
              <a:t>WM_PAINT</a:t>
            </a:r>
            <a:r>
              <a:rPr lang="zh-CN" altLang="en-US" dirty="0" smtClean="0"/>
              <a:t>参数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WPARAM - </a:t>
            </a:r>
            <a:r>
              <a:rPr lang="zh-CN" altLang="en-US" dirty="0" smtClean="0"/>
              <a:t>不使用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</a:t>
            </a:r>
            <a:r>
              <a:rPr lang="zh-CN" altLang="en-US" dirty="0" smtClean="0"/>
              <a:t>不使用</a:t>
            </a:r>
          </a:p>
          <a:p>
            <a:pPr eaLnBrk="1" hangingPunct="1">
              <a:defRPr/>
            </a:pPr>
            <a:r>
              <a:rPr lang="zh-CN" altLang="en-US" dirty="0" smtClean="0"/>
              <a:t>消息处理步骤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1 </a:t>
            </a:r>
            <a:r>
              <a:rPr lang="zh-CN" altLang="en-US" dirty="0" smtClean="0"/>
              <a:t>开始绘图处理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HDC </a:t>
            </a:r>
            <a:r>
              <a:rPr lang="en-US" altLang="zh-CN" dirty="0" err="1" smtClean="0"/>
              <a:t>BeginPaint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绘图窗口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LPPAINTSTRUCT </a:t>
            </a:r>
            <a:r>
              <a:rPr lang="en-US" altLang="zh-CN" dirty="0" err="1" smtClean="0"/>
              <a:t>lpPaint</a:t>
            </a:r>
            <a:r>
              <a:rPr lang="en-US" altLang="zh-CN" dirty="0" smtClean="0"/>
              <a:t> //</a:t>
            </a:r>
            <a:r>
              <a:rPr lang="zh-CN" altLang="en-US" dirty="0" smtClean="0"/>
              <a:t>绘图参数的</a:t>
            </a:r>
            <a:r>
              <a:rPr lang="en-US" altLang="zh-CN" dirty="0" smtClean="0"/>
              <a:t>BUFF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); </a:t>
            </a:r>
            <a:r>
              <a:rPr lang="zh-CN" altLang="en-US" dirty="0" smtClean="0"/>
              <a:t>返回绘图设备句柄</a:t>
            </a:r>
            <a:r>
              <a:rPr lang="en-US" altLang="zh-CN" dirty="0" smtClean="0"/>
              <a:t>HDC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2 </a:t>
            </a:r>
            <a:r>
              <a:rPr lang="zh-CN" altLang="en-US" dirty="0" smtClean="0"/>
              <a:t>绘图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结束绘图处理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EndPaint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绘图窗口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CONST PAINTSTRUCT *</a:t>
            </a:r>
            <a:r>
              <a:rPr lang="en-US" altLang="zh-CN" dirty="0" err="1" smtClean="0"/>
              <a:t>lpPaint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绘图参数的指针</a:t>
            </a:r>
            <a:r>
              <a:rPr lang="en-US" altLang="zh-CN" dirty="0" err="1" smtClean="0"/>
              <a:t>BeginPaint</a:t>
            </a:r>
            <a:r>
              <a:rPr lang="zh-CN" altLang="en-US" dirty="0" smtClean="0"/>
              <a:t>返回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键盘消息</a:t>
            </a:r>
          </a:p>
        </p:txBody>
      </p:sp>
      <p:sp>
        <p:nvSpPr>
          <p:cNvPr id="74754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200" smtClean="0"/>
              <a:t>1 </a:t>
            </a:r>
            <a:r>
              <a:rPr lang="zh-CN" altLang="en-US" sz="2200" smtClean="0"/>
              <a:t>键盘消息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</a:t>
            </a:r>
            <a:r>
              <a:rPr lang="en-US" altLang="zh-CN" sz="2200" smtClean="0"/>
              <a:t>WM_KEYDOWN - </a:t>
            </a:r>
            <a:r>
              <a:rPr lang="zh-CN" altLang="en-US" sz="2200" smtClean="0"/>
              <a:t>按键被按下时产生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</a:t>
            </a:r>
            <a:r>
              <a:rPr lang="en-US" altLang="zh-CN" sz="2200" smtClean="0"/>
              <a:t>WM_KEYUP - </a:t>
            </a:r>
            <a:r>
              <a:rPr lang="zh-CN" altLang="en-US" sz="2200" smtClean="0"/>
              <a:t>按键被放开时产生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</a:t>
            </a:r>
            <a:r>
              <a:rPr lang="en-US" altLang="zh-CN" sz="2200" smtClean="0"/>
              <a:t>WM_SYSKEYDOWN - </a:t>
            </a:r>
            <a:r>
              <a:rPr lang="zh-CN" altLang="en-US" sz="2200" smtClean="0"/>
              <a:t>系统键按下时产生  比如</a:t>
            </a:r>
            <a:r>
              <a:rPr lang="en-US" altLang="zh-CN" sz="2200" smtClean="0"/>
              <a:t>ALT</a:t>
            </a:r>
            <a:r>
              <a:rPr lang="zh-CN" altLang="en-US" sz="2200" smtClean="0"/>
              <a:t>、</a:t>
            </a:r>
            <a:r>
              <a:rPr lang="en-US" altLang="zh-CN" sz="2200" smtClean="0"/>
              <a:t>F10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	WM_SYSKEYUP - </a:t>
            </a:r>
            <a:r>
              <a:rPr lang="zh-CN" altLang="en-US" sz="2200" smtClean="0"/>
              <a:t>系统键放开时产生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</a:t>
            </a:r>
            <a:r>
              <a:rPr lang="en-US" altLang="zh-CN" sz="2200" smtClean="0"/>
              <a:t>WM_CHAR - </a:t>
            </a:r>
            <a:r>
              <a:rPr lang="zh-CN" altLang="en-US" sz="2200" smtClean="0"/>
              <a:t>字符消息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smtClean="0"/>
              <a:t>2 </a:t>
            </a:r>
            <a:r>
              <a:rPr lang="zh-CN" altLang="en-US" sz="2200" smtClean="0"/>
              <a:t>消息参数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按键消息：</a:t>
            </a:r>
            <a:endParaRPr lang="en-US" altLang="zh-CN" sz="22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            WPARAM - </a:t>
            </a:r>
            <a:r>
              <a:rPr lang="zh-CN" altLang="en-US" sz="2200" smtClean="0"/>
              <a:t>按键的</a:t>
            </a:r>
            <a:r>
              <a:rPr lang="en-US" altLang="zh-CN" sz="2200" smtClean="0"/>
              <a:t>Virtual Key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		LPARAM - </a:t>
            </a:r>
            <a:r>
              <a:rPr lang="zh-CN" altLang="en-US" sz="2200" smtClean="0"/>
              <a:t>按键的参数，例如按下次数			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</a:t>
            </a:r>
            <a:r>
              <a:rPr lang="en-US" altLang="zh-CN" sz="2200" smtClean="0"/>
              <a:t>WM_CHAR</a:t>
            </a:r>
            <a:r>
              <a:rPr lang="zh-CN" altLang="en-US" sz="2200" smtClean="0"/>
              <a:t>消息：</a:t>
            </a:r>
            <a:endParaRPr lang="en-US" altLang="zh-CN" sz="22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            WPARAM - </a:t>
            </a:r>
            <a:r>
              <a:rPr lang="zh-CN" altLang="en-US" sz="2200" smtClean="0"/>
              <a:t>输入的字符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	</a:t>
            </a:r>
            <a:r>
              <a:rPr lang="en-US" altLang="zh-CN" sz="2200" smtClean="0"/>
              <a:t>LPARAM - </a:t>
            </a:r>
            <a:r>
              <a:rPr lang="zh-CN" altLang="en-US" sz="2200" smtClean="0"/>
              <a:t>按键的相关参数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开发环境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323850" y="1600200"/>
            <a:ext cx="8820150" cy="45259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开发工具和库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开发工具  </a:t>
            </a:r>
            <a:r>
              <a:rPr lang="en-US" altLang="zh-CN" dirty="0" smtClean="0"/>
              <a:t>Visual Studio C++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dirty="0" smtClean="0"/>
              <a:t>    </a:t>
            </a:r>
            <a:r>
              <a:rPr lang="en-US" altLang="zh-CN" sz="2600" dirty="0" smtClean="0"/>
              <a:t>VC1.5 - VC6.0 – VC2005-VC2010( 10.0 )</a:t>
            </a:r>
          </a:p>
          <a:p>
            <a:pPr lvl="1" eaLnBrk="1" hangingPunct="1"/>
            <a:r>
              <a:rPr lang="en-US" altLang="zh-CN" dirty="0" smtClean="0"/>
              <a:t>VC</a:t>
            </a:r>
            <a:r>
              <a:rPr lang="zh-CN" altLang="en-US" dirty="0" smtClean="0"/>
              <a:t>的编译工具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</a:pPr>
            <a:r>
              <a:rPr lang="zh-CN" altLang="en-US" sz="2400" dirty="0" smtClean="0"/>
              <a:t>    </a:t>
            </a:r>
            <a:r>
              <a:rPr lang="zh-CN" altLang="en-US" sz="2600" dirty="0" smtClean="0"/>
              <a:t>编译器</a:t>
            </a:r>
            <a:r>
              <a:rPr lang="en-US" altLang="zh-CN" sz="2600" dirty="0" smtClean="0"/>
              <a:t>CL.EXE   </a:t>
            </a:r>
            <a:r>
              <a:rPr lang="zh-CN" altLang="en-US" sz="2600" dirty="0" smtClean="0"/>
              <a:t>将源代码编译成</a:t>
            </a:r>
            <a:r>
              <a:rPr lang="zh-CN" altLang="en-US" sz="2600" dirty="0" smtClean="0"/>
              <a:t>目标代码</a:t>
            </a:r>
            <a:r>
              <a:rPr lang="en-US" altLang="zh-CN" sz="2600" dirty="0" smtClean="0"/>
              <a:t>.</a:t>
            </a:r>
            <a:r>
              <a:rPr lang="en-US" altLang="zh-CN" sz="2600" dirty="0" err="1" smtClean="0"/>
              <a:t>obj</a:t>
            </a:r>
            <a:endParaRPr lang="en-US" altLang="zh-CN" sz="2600" dirty="0" smtClean="0"/>
          </a:p>
          <a:p>
            <a:pPr lvl="1" eaLnBrk="1" hangingPunct="1">
              <a:buFont typeface="Arial" charset="0"/>
              <a:buNone/>
            </a:pPr>
            <a:r>
              <a:rPr lang="zh-CN" altLang="en-US" sz="2600" dirty="0" smtClean="0"/>
              <a:t>    链接器</a:t>
            </a:r>
            <a:r>
              <a:rPr lang="en-US" altLang="zh-CN" sz="2600" dirty="0" smtClean="0"/>
              <a:t>LINK.EXE   </a:t>
            </a:r>
            <a:r>
              <a:rPr lang="zh-CN" altLang="en-US" sz="2600" dirty="0" smtClean="0"/>
              <a:t>将目标代码、库链接生成最终文件</a:t>
            </a:r>
            <a:endParaRPr lang="en-US" altLang="zh-CN" sz="2600" dirty="0" smtClean="0"/>
          </a:p>
          <a:p>
            <a:pPr lvl="1" eaLnBrk="1" hangingPunct="1">
              <a:buFont typeface="Arial" charset="0"/>
              <a:buNone/>
            </a:pPr>
            <a:r>
              <a:rPr lang="zh-CN" altLang="en-US" sz="2600" dirty="0" smtClean="0"/>
              <a:t>    资源编译器</a:t>
            </a:r>
            <a:r>
              <a:rPr lang="en-US" altLang="zh-CN" sz="2600" dirty="0" smtClean="0"/>
              <a:t>RC.EXE   </a:t>
            </a:r>
            <a:r>
              <a:rPr lang="en-US" altLang="zh-CN" sz="2600" dirty="0" smtClean="0"/>
              <a:t>(.</a:t>
            </a:r>
            <a:r>
              <a:rPr lang="en-US" altLang="zh-CN" sz="2600" dirty="0" err="1" smtClean="0"/>
              <a:t>rc</a:t>
            </a:r>
            <a:r>
              <a:rPr lang="en-US" altLang="zh-CN" sz="2600" dirty="0" smtClean="0"/>
              <a:t>)</a:t>
            </a:r>
            <a:r>
              <a:rPr lang="zh-CN" altLang="en-US" sz="2600" dirty="0" smtClean="0"/>
              <a:t>将</a:t>
            </a:r>
            <a:r>
              <a:rPr lang="zh-CN" altLang="en-US" sz="2600" dirty="0" smtClean="0"/>
              <a:t>资源编译，最终通过链接器存入最终文件</a:t>
            </a:r>
            <a:endParaRPr lang="en-US" altLang="zh-CN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键盘消息</a:t>
            </a:r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消息的使用</a:t>
            </a:r>
            <a:endParaRPr lang="en-US" altLang="zh-CN" smtClean="0"/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1 KEYDOWN</a:t>
            </a:r>
            <a:r>
              <a:rPr lang="zh-CN" altLang="en-US" smtClean="0"/>
              <a:t>可以重复出现，</a:t>
            </a:r>
            <a:r>
              <a:rPr lang="en-US" altLang="zh-CN" smtClean="0"/>
              <a:t>KEYUP</a:t>
            </a:r>
            <a:r>
              <a:rPr lang="zh-CN" altLang="en-US" smtClean="0"/>
              <a:t>只能在按键松开时出现</a:t>
            </a:r>
            <a:r>
              <a:rPr lang="en-US" altLang="zh-CN" smtClean="0"/>
              <a:t>1</a:t>
            </a:r>
            <a:r>
              <a:rPr lang="zh-CN" altLang="en-US" smtClean="0"/>
              <a:t>次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2 TranslateMessage</a:t>
            </a:r>
            <a:r>
              <a:rPr lang="zh-CN" altLang="en-US" smtClean="0"/>
              <a:t>在转换</a:t>
            </a:r>
            <a:r>
              <a:rPr lang="en-US" altLang="zh-CN" smtClean="0"/>
              <a:t>WM_KEYDOWN</a:t>
            </a:r>
            <a:r>
              <a:rPr lang="zh-CN" altLang="en-US" smtClean="0"/>
              <a:t>消息时，对于可见字符可以产生</a:t>
            </a:r>
            <a:r>
              <a:rPr lang="en-US" altLang="zh-CN" smtClean="0"/>
              <a:t>WM_CHAR,</a:t>
            </a:r>
            <a:r>
              <a:rPr lang="zh-CN" altLang="en-US" smtClean="0"/>
              <a:t>不可见字符无此消息。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3 WM_KEYDOWN/UP</a:t>
            </a:r>
            <a:r>
              <a:rPr lang="zh-CN" altLang="en-US" smtClean="0"/>
              <a:t>的</a:t>
            </a:r>
            <a:r>
              <a:rPr lang="en-US" altLang="zh-CN" smtClean="0"/>
              <a:t>wParam</a:t>
            </a:r>
            <a:r>
              <a:rPr lang="zh-CN" altLang="en-US" smtClean="0"/>
              <a:t>是表示的按键，</a:t>
            </a:r>
            <a:r>
              <a:rPr lang="en-US" altLang="zh-CN" smtClean="0"/>
              <a:t>WM_CHAR</a:t>
            </a:r>
            <a:r>
              <a:rPr lang="zh-CN" altLang="en-US" smtClean="0"/>
              <a:t>是表示输入的字符。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鼠标消息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zh-CN" altLang="en-US" dirty="0" smtClean="0"/>
              <a:t>鼠标消息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1 </a:t>
            </a:r>
            <a:r>
              <a:rPr lang="zh-CN" altLang="en-US" dirty="0" smtClean="0"/>
              <a:t>基本鼠标消息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WM_LBUTTONDOWN - </a:t>
            </a:r>
            <a:r>
              <a:rPr lang="zh-CN" altLang="en-US" dirty="0" smtClean="0"/>
              <a:t>鼠标左键按下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WM_LBUTTONUP - </a:t>
            </a:r>
            <a:r>
              <a:rPr lang="zh-CN" altLang="en-US" dirty="0" smtClean="0"/>
              <a:t>鼠标左键抬起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WM_RBUTTONDOWN - </a:t>
            </a:r>
            <a:r>
              <a:rPr lang="zh-CN" altLang="en-US" dirty="0" smtClean="0"/>
              <a:t>鼠标右键按下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WM_RBUTTONUP - </a:t>
            </a:r>
            <a:r>
              <a:rPr lang="zh-CN" altLang="en-US" dirty="0" smtClean="0"/>
              <a:t>鼠标右键抬起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WM_MOUSEMOVE - </a:t>
            </a:r>
            <a:r>
              <a:rPr lang="zh-CN" altLang="en-US" dirty="0" smtClean="0"/>
              <a:t>鼠标移动消息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2 </a:t>
            </a:r>
            <a:r>
              <a:rPr lang="zh-CN" altLang="en-US" dirty="0" smtClean="0"/>
              <a:t>双击消息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WM_LBUTTONDBLCLK - </a:t>
            </a:r>
            <a:r>
              <a:rPr lang="zh-CN" altLang="en-US" dirty="0" smtClean="0"/>
              <a:t>鼠标左键双击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WM_RBUTTONDBLCLK - </a:t>
            </a:r>
            <a:r>
              <a:rPr lang="zh-CN" altLang="en-US" dirty="0" smtClean="0"/>
              <a:t>鼠标右键双击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滚轮消息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WM_MOUSEWHEEL - </a:t>
            </a:r>
            <a:r>
              <a:rPr lang="zh-CN" altLang="en-US" dirty="0" smtClean="0"/>
              <a:t>鼠标滚轮消息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鼠标消息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US" dirty="0" smtClean="0"/>
              <a:t>基本鼠标消息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消息参数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WPARAM - </a:t>
            </a:r>
            <a:r>
              <a:rPr lang="zh-CN" altLang="en-US" dirty="0" smtClean="0"/>
              <a:t>其他按键的状态，例如</a:t>
            </a:r>
            <a:r>
              <a:rPr lang="en-US" altLang="zh-CN" dirty="0" smtClean="0"/>
              <a:t>Ctrl/Shift</a:t>
            </a:r>
            <a:r>
              <a:rPr lang="zh-CN" altLang="en-US" dirty="0" smtClean="0"/>
              <a:t>等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LPARAM - </a:t>
            </a:r>
            <a:r>
              <a:rPr lang="zh-CN" altLang="en-US" dirty="0" smtClean="0"/>
              <a:t>鼠标的位置，窗口客户区坐标系。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LOWORD X</a:t>
            </a:r>
            <a:r>
              <a:rPr lang="zh-CN" altLang="en-US" dirty="0" smtClean="0"/>
              <a:t>坐标位置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HIWORD Y</a:t>
            </a:r>
            <a:r>
              <a:rPr lang="zh-CN" altLang="en-US" dirty="0" smtClean="0"/>
              <a:t>坐标位置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鼠标消息使用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一般情况鼠标按下</a:t>
            </a:r>
            <a:r>
              <a:rPr lang="en-US" altLang="zh-CN" dirty="0" smtClean="0"/>
              <a:t>/</a:t>
            </a:r>
            <a:r>
              <a:rPr lang="zh-CN" altLang="en-US" dirty="0" smtClean="0"/>
              <a:t>抬起成对出现。在鼠标移动过程中，会根据移动速度产生一系列的</a:t>
            </a:r>
            <a:r>
              <a:rPr lang="en-US" altLang="zh-CN" dirty="0" smtClean="0"/>
              <a:t>WM_MOUSEMOVE</a:t>
            </a:r>
            <a:r>
              <a:rPr lang="zh-CN" altLang="en-US" dirty="0" smtClean="0"/>
              <a:t>消息。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鼠标消息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CN" altLang="en-US" sz="3600" dirty="0" smtClean="0"/>
              <a:t>双击鼠标消息</a:t>
            </a:r>
            <a:endParaRPr lang="en-US" altLang="zh-CN" sz="36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消息参数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WPARAM - </a:t>
            </a:r>
            <a:r>
              <a:rPr lang="zh-CN" altLang="en-US" dirty="0" smtClean="0"/>
              <a:t>其他按键的状态，例如</a:t>
            </a:r>
            <a:r>
              <a:rPr lang="en-US" altLang="zh-CN" dirty="0" smtClean="0"/>
              <a:t>Ctrl/Shift</a:t>
            </a:r>
            <a:r>
              <a:rPr lang="zh-CN" altLang="en-US" dirty="0" smtClean="0"/>
              <a:t>等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</a:t>
            </a:r>
            <a:r>
              <a:rPr lang="zh-CN" altLang="en-US" dirty="0" smtClean="0"/>
              <a:t>鼠标的位置，窗口客户区坐标系。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LOWORD X</a:t>
            </a:r>
            <a:r>
              <a:rPr lang="zh-CN" altLang="en-US" dirty="0" smtClean="0"/>
              <a:t>坐标位置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HIWORD Y</a:t>
            </a:r>
            <a:r>
              <a:rPr lang="zh-CN" altLang="en-US" dirty="0" smtClean="0"/>
              <a:t>坐标位置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使用时需要在注册窗口类的时候添加</a:t>
            </a:r>
            <a:r>
              <a:rPr lang="en-US" altLang="zh-CN" dirty="0" smtClean="0"/>
              <a:t>CS_DBLCLKS </a:t>
            </a:r>
            <a:r>
              <a:rPr lang="zh-CN" altLang="en-US" dirty="0" smtClean="0"/>
              <a:t>风格。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消息产生顺序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    以</a:t>
            </a:r>
            <a:r>
              <a:rPr lang="en-US" altLang="zh-CN" dirty="0" smtClean="0"/>
              <a:t>WM_LBUTTONDBLCLK</a:t>
            </a:r>
            <a:r>
              <a:rPr lang="zh-CN" altLang="en-US" dirty="0" smtClean="0"/>
              <a:t>为例：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WM_LBUTTONDOWN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WM_LBUTTONUP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WM_LBUTTONDBLCLK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WM_LBUTTONUP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鼠标消息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8958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CN" altLang="en-US" sz="3300" dirty="0" smtClean="0"/>
              <a:t>鼠标滚轮 </a:t>
            </a:r>
            <a:r>
              <a:rPr lang="en-US" altLang="zh-CN" sz="3300" dirty="0" smtClean="0"/>
              <a:t>WM_MOUSEWHEEL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消息参数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WPARAM</a:t>
            </a:r>
            <a:r>
              <a:rPr lang="zh-CN" altLang="en-US" dirty="0" smtClean="0"/>
              <a:t>：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LOWORD - </a:t>
            </a:r>
            <a:r>
              <a:rPr lang="zh-CN" altLang="en-US" dirty="0" smtClean="0"/>
              <a:t>其他按键的状态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HIWORD - </a:t>
            </a:r>
            <a:r>
              <a:rPr lang="zh-CN" altLang="en-US" dirty="0" smtClean="0"/>
              <a:t>滚轮的偏移量，是</a:t>
            </a:r>
            <a:r>
              <a:rPr lang="en-US" altLang="zh-CN" dirty="0" smtClean="0"/>
              <a:t>120</a:t>
            </a:r>
            <a:r>
              <a:rPr lang="zh-CN" altLang="en-US" dirty="0" smtClean="0"/>
              <a:t>的倍数，通过正负值表示表示滚动方向。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正：向前滚动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负：向后滚动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</a:t>
            </a:r>
            <a:r>
              <a:rPr lang="zh-CN" altLang="en-US" dirty="0" smtClean="0"/>
              <a:t>：鼠标当前的位置，屏幕坐标系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LOWORD - X</a:t>
            </a:r>
            <a:r>
              <a:rPr lang="zh-CN" altLang="en-US" dirty="0" smtClean="0"/>
              <a:t>坐标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HIWORD - Y</a:t>
            </a:r>
            <a:r>
              <a:rPr lang="zh-CN" altLang="en-US" dirty="0" smtClean="0"/>
              <a:t>坐标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使用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通过偏移量，获取滚动的方向和倍数。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定时器消息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定时器消息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可以在程序中设置定时器，当到达时间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间隔时，定时器会向程序发送一个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WM_TIMER</a:t>
            </a:r>
            <a:r>
              <a:rPr lang="zh-CN" altLang="en-US" dirty="0" smtClean="0"/>
              <a:t>消息。		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定时器的精度是毫秒，但是准确度很低。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例如设置时间间隔为</a:t>
            </a:r>
            <a:r>
              <a:rPr lang="en-US" altLang="zh-CN" dirty="0" smtClean="0"/>
              <a:t>1000ms</a:t>
            </a:r>
            <a:r>
              <a:rPr lang="zh-CN" altLang="en-US" dirty="0" smtClean="0"/>
              <a:t>，但是会在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非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毫秒到达。		</a:t>
            </a:r>
          </a:p>
          <a:p>
            <a:pPr eaLnBrk="1" hangingPunct="1"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消息的参数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WPARAM - </a:t>
            </a:r>
            <a:r>
              <a:rPr lang="zh-CN" altLang="en-US" dirty="0" smtClean="0"/>
              <a:t>定时器</a:t>
            </a:r>
            <a:r>
              <a:rPr lang="en-US" altLang="zh-CN" dirty="0" smtClean="0"/>
              <a:t>ID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LPARAM - </a:t>
            </a:r>
            <a:r>
              <a:rPr lang="zh-CN" altLang="en-US" dirty="0" smtClean="0"/>
              <a:t>定时器处理函数的指针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定时器消息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040313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altLang="zh-CN" sz="3600" dirty="0" smtClean="0"/>
              <a:t>3 </a:t>
            </a:r>
            <a:r>
              <a:rPr lang="zh-CN" altLang="en-US" sz="3600" dirty="0" smtClean="0"/>
              <a:t>定时器使用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3.1 </a:t>
            </a:r>
            <a:r>
              <a:rPr lang="zh-CN" altLang="en-US" dirty="0" smtClean="0"/>
              <a:t>创建定时器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UINT_PTR </a:t>
            </a:r>
            <a:r>
              <a:rPr lang="en-US" altLang="zh-CN" dirty="0" err="1" smtClean="0"/>
              <a:t>SetTimer</a:t>
            </a:r>
            <a:r>
              <a:rPr lang="en-US" altLang="zh-CN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定时器窗口句柄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UINT_PTR </a:t>
            </a:r>
            <a:r>
              <a:rPr lang="en-US" altLang="zh-CN" dirty="0" err="1" smtClean="0"/>
              <a:t>nIDEvent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定时器</a:t>
            </a:r>
            <a:r>
              <a:rPr lang="en-US" altLang="zh-CN" dirty="0" smtClean="0"/>
              <a:t>ID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UINT </a:t>
            </a:r>
            <a:r>
              <a:rPr lang="en-US" altLang="zh-CN" dirty="0" err="1" smtClean="0"/>
              <a:t>uElapse</a:t>
            </a:r>
            <a:r>
              <a:rPr lang="en-US" altLang="zh-CN" dirty="0" smtClean="0"/>
              <a:t>,//</a:t>
            </a:r>
            <a:r>
              <a:rPr lang="zh-CN" altLang="en-US" dirty="0" smtClean="0"/>
              <a:t>时间间隔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TIMERPROC </a:t>
            </a:r>
            <a:r>
              <a:rPr lang="en-US" altLang="zh-CN" dirty="0" err="1" smtClean="0"/>
              <a:t>lpTimerFunc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定时器处理函数指针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);</a:t>
            </a:r>
            <a:r>
              <a:rPr lang="zh-CN" altLang="en-US" dirty="0" smtClean="0"/>
              <a:t>创建成功，返回非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使用窗口处理函数，做为定时器处理函数，</a:t>
            </a:r>
            <a:r>
              <a:rPr lang="en-US" altLang="zh-CN" dirty="0" err="1" smtClean="0"/>
              <a:t>lpTimerFunc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使用定时器处理函数处理定时器消息。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3.2 </a:t>
            </a:r>
            <a:r>
              <a:rPr lang="zh-CN" altLang="en-US" dirty="0" smtClean="0"/>
              <a:t>消息处理  </a:t>
            </a:r>
            <a:r>
              <a:rPr lang="en-US" altLang="zh-CN" dirty="0" smtClean="0"/>
              <a:t>WM_TIMER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3.3 </a:t>
            </a:r>
            <a:r>
              <a:rPr lang="zh-CN" altLang="en-US" dirty="0" smtClean="0"/>
              <a:t>关闭定时器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KillTimer</a:t>
            </a:r>
            <a:r>
              <a:rPr lang="en-US" altLang="zh-CN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定时器窗口句柄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UINT_PTR </a:t>
            </a:r>
            <a:r>
              <a:rPr lang="en-US" altLang="zh-CN" dirty="0" err="1" smtClean="0"/>
              <a:t>uIDEvent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定时器</a:t>
            </a:r>
            <a:r>
              <a:rPr lang="en-US" altLang="zh-CN" dirty="0" smtClean="0"/>
              <a:t>ID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);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附：</a:t>
            </a:r>
            <a:r>
              <a:rPr lang="en-US" altLang="zh-CN" dirty="0" err="1" smtClean="0"/>
              <a:t>GetClientRect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获取窗口客户区大小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菜单的使用</a:t>
            </a:r>
          </a:p>
        </p:txBody>
      </p:sp>
      <p:sp>
        <p:nvSpPr>
          <p:cNvPr id="8294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菜单的分类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1.1 </a:t>
            </a:r>
            <a:r>
              <a:rPr lang="zh-CN" altLang="en-US" smtClean="0"/>
              <a:t>窗口的顶层菜单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1.2 </a:t>
            </a:r>
            <a:r>
              <a:rPr lang="zh-CN" altLang="en-US" smtClean="0"/>
              <a:t>弹出式菜单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1.3 </a:t>
            </a:r>
            <a:r>
              <a:rPr lang="zh-CN" altLang="en-US" smtClean="0"/>
              <a:t>系统菜单</a:t>
            </a:r>
          </a:p>
          <a:p>
            <a:pPr eaLnBrk="1" hangingPunct="1"/>
            <a:r>
              <a:rPr lang="en-US" altLang="zh-CN" smtClean="0"/>
              <a:t>HMENU</a:t>
            </a:r>
            <a:r>
              <a:rPr lang="zh-CN" altLang="en-US" smtClean="0"/>
              <a:t>类型表示菜单，菜单每一项有相应的</a:t>
            </a:r>
            <a:r>
              <a:rPr lang="en-US" altLang="zh-CN" smtClean="0"/>
              <a:t>ID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菜单的使用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856162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zh-CN" altLang="en-US" sz="4000" dirty="0" smtClean="0"/>
              <a:t>窗口的顶层菜单</a:t>
            </a:r>
            <a:endParaRPr lang="en-US" altLang="zh-CN" sz="40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b="1" dirty="0" smtClean="0"/>
              <a:t>创建菜单  </a:t>
            </a:r>
            <a:endParaRPr lang="en-US" altLang="zh-CN" b="1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b="1" dirty="0" smtClean="0"/>
              <a:t>HMENU </a:t>
            </a:r>
            <a:r>
              <a:rPr lang="en-US" altLang="zh-CN" b="1" dirty="0" err="1" smtClean="0"/>
              <a:t>CreateMenu</a:t>
            </a:r>
            <a:r>
              <a:rPr lang="en-US" altLang="zh-CN" b="1" dirty="0" smtClean="0"/>
              <a:t>(VOID); //</a:t>
            </a:r>
            <a:r>
              <a:rPr lang="zh-CN" altLang="en-US" b="1" dirty="0" smtClean="0"/>
              <a:t>创建成功返回菜单句柄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b="1" dirty="0" smtClean="0"/>
              <a:t>增加菜单项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b="1" dirty="0" smtClean="0"/>
              <a:t>BOOL </a:t>
            </a:r>
            <a:r>
              <a:rPr lang="en-US" altLang="zh-CN" b="1" dirty="0" err="1" smtClean="0"/>
              <a:t>AppendMenu</a:t>
            </a:r>
            <a:r>
              <a:rPr lang="en-US" altLang="zh-CN" b="1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b="1" dirty="0" smtClean="0"/>
              <a:t>	HMENU </a:t>
            </a:r>
            <a:r>
              <a:rPr lang="en-US" altLang="zh-CN" b="1" dirty="0" err="1" smtClean="0"/>
              <a:t>hMenu</a:t>
            </a:r>
            <a:r>
              <a:rPr lang="en-US" altLang="zh-CN" b="1" dirty="0" smtClean="0"/>
              <a:t>, //</a:t>
            </a:r>
            <a:r>
              <a:rPr lang="zh-CN" altLang="en-US" b="1" dirty="0" smtClean="0"/>
              <a:t>菜单句柄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b="1" dirty="0" smtClean="0"/>
              <a:t>	</a:t>
            </a:r>
            <a:r>
              <a:rPr lang="en-US" altLang="zh-CN" b="1" dirty="0" smtClean="0"/>
              <a:t>UINT </a:t>
            </a:r>
            <a:r>
              <a:rPr lang="en-US" altLang="zh-CN" b="1" dirty="0" err="1" smtClean="0"/>
              <a:t>uFlags</a:t>
            </a:r>
            <a:r>
              <a:rPr lang="en-US" altLang="zh-CN" b="1" dirty="0" smtClean="0"/>
              <a:t>, //</a:t>
            </a:r>
            <a:r>
              <a:rPr lang="zh-CN" altLang="en-US" b="1" dirty="0" smtClean="0"/>
              <a:t>菜单项风格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b="1" dirty="0" smtClean="0"/>
              <a:t>	</a:t>
            </a:r>
            <a:r>
              <a:rPr lang="en-US" altLang="zh-CN" b="1" dirty="0" smtClean="0"/>
              <a:t>UINT_PTR </a:t>
            </a:r>
            <a:r>
              <a:rPr lang="en-US" altLang="zh-CN" b="1" dirty="0" err="1" smtClean="0"/>
              <a:t>uIDNewItem</a:t>
            </a:r>
            <a:r>
              <a:rPr lang="en-US" altLang="zh-CN" b="1" dirty="0" smtClean="0"/>
              <a:t>, //</a:t>
            </a:r>
            <a:r>
              <a:rPr lang="zh-CN" altLang="en-US" b="1" dirty="0" smtClean="0"/>
              <a:t>菜单项</a:t>
            </a:r>
            <a:r>
              <a:rPr lang="en-US" altLang="zh-CN" b="1" dirty="0" smtClean="0"/>
              <a:t>ID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b="1" dirty="0" smtClean="0"/>
              <a:t>	LPCTSTR </a:t>
            </a:r>
            <a:r>
              <a:rPr lang="en-US" altLang="zh-CN" b="1" dirty="0" err="1" smtClean="0"/>
              <a:t>lpNewItem</a:t>
            </a:r>
            <a:r>
              <a:rPr lang="en-US" altLang="zh-CN" b="1" dirty="0" smtClean="0"/>
              <a:t> //</a:t>
            </a:r>
            <a:r>
              <a:rPr lang="zh-CN" altLang="en-US" b="1" dirty="0" smtClean="0"/>
              <a:t>菜单项的名称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b="1" dirty="0" smtClean="0"/>
              <a:t>);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b="1" dirty="0" smtClean="0"/>
              <a:t>设置到窗口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b="1" dirty="0" smtClean="0"/>
              <a:t>BOOL </a:t>
            </a:r>
            <a:r>
              <a:rPr lang="en-US" altLang="zh-CN" b="1" dirty="0" err="1" smtClean="0"/>
              <a:t>SetMenu</a:t>
            </a:r>
            <a:r>
              <a:rPr lang="en-US" altLang="zh-CN" b="1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b="1" dirty="0" smtClean="0"/>
              <a:t>	HWND </a:t>
            </a:r>
            <a:r>
              <a:rPr lang="en-US" altLang="zh-CN" b="1" dirty="0" err="1" smtClean="0"/>
              <a:t>hWnd</a:t>
            </a:r>
            <a:r>
              <a:rPr lang="en-US" altLang="zh-CN" b="1" dirty="0" smtClean="0"/>
              <a:t>,  //</a:t>
            </a:r>
            <a:r>
              <a:rPr lang="zh-CN" altLang="en-US" b="1" dirty="0" smtClean="0"/>
              <a:t>窗口句柄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b="1" dirty="0" smtClean="0"/>
              <a:t>	</a:t>
            </a:r>
            <a:r>
              <a:rPr lang="en-US" altLang="zh-CN" b="1" dirty="0" smtClean="0"/>
              <a:t>HMENU </a:t>
            </a:r>
            <a:r>
              <a:rPr lang="en-US" altLang="zh-CN" b="1" dirty="0" err="1" smtClean="0"/>
              <a:t>hMenu</a:t>
            </a:r>
            <a:r>
              <a:rPr lang="en-US" altLang="zh-CN" b="1" dirty="0" smtClean="0"/>
              <a:t> //</a:t>
            </a:r>
            <a:r>
              <a:rPr lang="zh-CN" altLang="en-US" b="1" dirty="0" smtClean="0"/>
              <a:t>菜单句柄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b="1" dirty="0" smtClean="0"/>
              <a:t>);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菜单的使用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en-US" dirty="0" smtClean="0"/>
              <a:t>弹出式菜单 </a:t>
            </a:r>
            <a:r>
              <a:rPr lang="en-US" altLang="zh-CN" dirty="0" smtClean="0"/>
              <a:t>Popup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菜单的创建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HMENU </a:t>
            </a:r>
            <a:r>
              <a:rPr lang="en-US" altLang="zh-CN" dirty="0" err="1" smtClean="0"/>
              <a:t>CreatePopupMenu</a:t>
            </a:r>
            <a:r>
              <a:rPr lang="en-US" altLang="zh-CN" dirty="0" smtClean="0"/>
              <a:t>(VOID);//</a:t>
            </a:r>
            <a:r>
              <a:rPr lang="zh-CN" altLang="en-US" dirty="0" smtClean="0"/>
              <a:t>创建成功返回菜单句柄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加入顶层菜单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AppendMenu</a:t>
            </a:r>
            <a:r>
              <a:rPr lang="en-US" altLang="zh-CN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HMENU </a:t>
            </a:r>
            <a:r>
              <a:rPr lang="en-US" altLang="zh-CN" dirty="0" err="1" smtClean="0"/>
              <a:t>hMenu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菜单句柄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uFlags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菜单项增加选项，</a:t>
            </a:r>
            <a:r>
              <a:rPr lang="en-US" altLang="zh-CN" dirty="0" smtClean="0"/>
              <a:t>MF_POPUP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UINT_PTR </a:t>
            </a:r>
            <a:r>
              <a:rPr lang="en-US" altLang="zh-CN" dirty="0" err="1" smtClean="0"/>
              <a:t>uIDNewItem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弹出式菜单的句柄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lpNewItem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菜单项的名称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);		</a:t>
            </a:r>
          </a:p>
          <a:p>
            <a:pPr eaLnBrk="1" hangingPunct="1">
              <a:buFont typeface="Arial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开发环境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lvl="1" eaLnBrk="1" hangingPunct="1">
              <a:defRPr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库和头文件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－</a:t>
            </a:r>
            <a:r>
              <a:rPr lang="en-US" altLang="zh-CN" dirty="0" smtClean="0"/>
              <a:t> Windows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kernel32.dll - </a:t>
            </a:r>
            <a:r>
              <a:rPr lang="zh-CN" altLang="en-US" dirty="0" smtClean="0"/>
              <a:t>提供了核心的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，例如进程、线程、内存管理等。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  	</a:t>
            </a:r>
            <a:r>
              <a:rPr lang="en-US" altLang="zh-CN" dirty="0" smtClean="0"/>
              <a:t>user32.dll - </a:t>
            </a:r>
            <a:r>
              <a:rPr lang="zh-CN" altLang="en-US" dirty="0" smtClean="0"/>
              <a:t>提供了窗口、消息等</a:t>
            </a:r>
            <a:r>
              <a:rPr lang="en-US" altLang="zh-CN" dirty="0" smtClean="0"/>
              <a:t>API	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  	gdi32.dll  - </a:t>
            </a:r>
            <a:r>
              <a:rPr lang="zh-CN" altLang="en-US" dirty="0" smtClean="0"/>
              <a:t>绘图相关的</a:t>
            </a:r>
            <a:r>
              <a:rPr lang="en-US" altLang="zh-CN" dirty="0" smtClean="0"/>
              <a:t>API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－头文件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windows.h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头文件的集合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windef.h</a:t>
            </a:r>
            <a:r>
              <a:rPr lang="en-US" altLang="zh-CN" dirty="0" smtClean="0"/>
              <a:t> - windows</a:t>
            </a:r>
            <a:r>
              <a:rPr lang="zh-CN" altLang="en-US" dirty="0" smtClean="0"/>
              <a:t>数据类型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winbase.h</a:t>
            </a:r>
            <a:r>
              <a:rPr lang="en-US" altLang="zh-CN" dirty="0" smtClean="0"/>
              <a:t> - kernel32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wingdi.h</a:t>
            </a:r>
            <a:r>
              <a:rPr lang="en-US" altLang="zh-CN" dirty="0" smtClean="0"/>
              <a:t> - gdi32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winuser.h</a:t>
            </a:r>
            <a:r>
              <a:rPr lang="en-US" altLang="zh-CN" dirty="0" smtClean="0"/>
              <a:t> - user32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winnt.h</a:t>
            </a:r>
            <a:r>
              <a:rPr lang="en-US" altLang="zh-CN" dirty="0" smtClean="0"/>
              <a:t> - UNICODE</a:t>
            </a:r>
            <a:r>
              <a:rPr lang="zh-CN" altLang="en-US" dirty="0" smtClean="0"/>
              <a:t>字符集支持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菜单的使用</a:t>
            </a:r>
          </a:p>
        </p:txBody>
      </p:sp>
      <p:sp>
        <p:nvSpPr>
          <p:cNvPr id="8601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菜单命令处理</a:t>
            </a:r>
            <a:endParaRPr lang="en-US" altLang="zh-CN" smtClean="0"/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WM_COMMAND </a:t>
            </a:r>
            <a:r>
              <a:rPr lang="zh-CN" altLang="en-US" smtClean="0"/>
              <a:t>消息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WPARAM</a:t>
            </a:r>
            <a:r>
              <a:rPr lang="zh-CN" altLang="en-US" smtClean="0"/>
              <a:t>：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HIWORD - </a:t>
            </a:r>
            <a:r>
              <a:rPr lang="zh-CN" altLang="en-US" smtClean="0"/>
              <a:t>对于菜单为</a:t>
            </a:r>
            <a:r>
              <a:rPr lang="en-US" altLang="zh-CN" smtClean="0"/>
              <a:t>0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	LOWORD - </a:t>
            </a:r>
            <a:r>
              <a:rPr lang="zh-CN" altLang="en-US" smtClean="0"/>
              <a:t>菜单项的</a:t>
            </a:r>
            <a:r>
              <a:rPr lang="en-US" altLang="zh-CN" smtClean="0"/>
              <a:t>ID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LPARAM - </a:t>
            </a:r>
            <a:r>
              <a:rPr lang="zh-CN" altLang="en-US" smtClean="0"/>
              <a:t>对于菜单为</a:t>
            </a:r>
            <a:r>
              <a:rPr lang="en-US" altLang="zh-CN" smtClean="0"/>
              <a:t>NULL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mtClean="0"/>
              <a:t>命令处理过程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mtClean="0"/>
              <a:t>	获取</a:t>
            </a:r>
            <a:r>
              <a:rPr lang="en-US" altLang="zh-CN" smtClean="0"/>
              <a:t>WPARAM</a:t>
            </a:r>
            <a:r>
              <a:rPr lang="zh-CN" altLang="en-US" smtClean="0"/>
              <a:t>菜单</a:t>
            </a:r>
            <a:r>
              <a:rPr lang="en-US" altLang="zh-CN" smtClean="0"/>
              <a:t>ID</a:t>
            </a:r>
            <a:r>
              <a:rPr lang="zh-CN" altLang="en-US" smtClean="0"/>
              <a:t>，根据</a:t>
            </a:r>
            <a:r>
              <a:rPr lang="en-US" altLang="zh-CN" smtClean="0"/>
              <a:t>ID</a:t>
            </a:r>
            <a:r>
              <a:rPr lang="zh-CN" altLang="en-US" smtClean="0"/>
              <a:t>处理。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菜单的使用</a:t>
            </a:r>
          </a:p>
        </p:txBody>
      </p:sp>
      <p:sp>
        <p:nvSpPr>
          <p:cNvPr id="87042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菜单项的状态</a:t>
            </a:r>
            <a:endParaRPr lang="en-US" altLang="zh-CN" sz="280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在增加菜单项可以设置菜单项的状态。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可以使用菜单</a:t>
            </a:r>
            <a:r>
              <a:rPr lang="en-US" altLang="zh-CN" sz="2400" smtClean="0"/>
              <a:t>API	</a:t>
            </a:r>
            <a:r>
              <a:rPr lang="zh-CN" altLang="en-US" sz="2400" smtClean="0"/>
              <a:t>修改状态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CheckMenuItem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	EnableMenuItem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函数使用时，需要通过设置</a:t>
            </a:r>
            <a:r>
              <a:rPr lang="en-US" altLang="zh-CN" sz="2400" smtClean="0"/>
              <a:t>MF_BYPOSITION</a:t>
            </a:r>
            <a:r>
              <a:rPr lang="zh-CN" altLang="en-US" sz="2400" smtClean="0"/>
              <a:t>或者</a:t>
            </a:r>
            <a:r>
              <a:rPr lang="en-US" altLang="zh-CN" sz="2400" smtClean="0"/>
              <a:t>MF_BYCOMMAND</a:t>
            </a:r>
            <a:r>
              <a:rPr lang="zh-CN" altLang="en-US" sz="2400" smtClean="0"/>
              <a:t>，确定使用菜单索引或者菜单</a:t>
            </a:r>
            <a:r>
              <a:rPr lang="en-US" altLang="zh-CN" sz="2400" smtClean="0"/>
              <a:t>ID</a:t>
            </a:r>
            <a:r>
              <a:rPr lang="zh-CN" altLang="en-US" sz="2400" smtClean="0"/>
              <a:t>。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WM_INITMENUPOPUP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在菜单被激活但是未显示，窗口会收到这个消息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WPARAM – </a:t>
            </a:r>
            <a:r>
              <a:rPr lang="zh-CN" altLang="en-US" sz="2400" smtClean="0"/>
              <a:t>即将显示的菜单句柄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LPARAM - LOWORD </a:t>
            </a:r>
            <a:r>
              <a:rPr lang="zh-CN" altLang="en-US" sz="2400" smtClean="0"/>
              <a:t>是被点击的菜单项索引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                     HIWORD </a:t>
            </a:r>
            <a:r>
              <a:rPr lang="zh-CN" altLang="en-US" sz="2400" smtClean="0"/>
              <a:t>是窗口菜单标识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系统菜单的使用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341438"/>
            <a:ext cx="8291512" cy="504031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系统菜单的获取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HMENU </a:t>
            </a:r>
            <a:r>
              <a:rPr lang="en-US" altLang="zh-CN" dirty="0" err="1" smtClean="0"/>
              <a:t>GetSystemMenu</a:t>
            </a:r>
            <a:r>
              <a:rPr lang="en-US" altLang="zh-CN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窗口句柄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bRevert</a:t>
            </a:r>
            <a:r>
              <a:rPr lang="en-US" altLang="zh-CN" dirty="0" smtClean="0"/>
              <a:t> //</a:t>
            </a:r>
            <a:r>
              <a:rPr lang="zh-CN" altLang="en-US" dirty="0" smtClean="0"/>
              <a:t>重置选项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); </a:t>
            </a:r>
            <a:r>
              <a:rPr lang="zh-CN" altLang="en-US" dirty="0" smtClean="0"/>
              <a:t>返回获取到的系统菜单句柄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bRevert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TRUE - </a:t>
            </a:r>
            <a:r>
              <a:rPr lang="zh-CN" altLang="en-US" dirty="0" smtClean="0"/>
              <a:t>删除旧菜单，恢复到默认的系统菜单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FALSE - </a:t>
            </a:r>
            <a:r>
              <a:rPr lang="zh-CN" altLang="en-US" dirty="0" smtClean="0"/>
              <a:t>返回当前的系统菜单句柄。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系统菜单的修改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AppendMenu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DeleteMenu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3 </a:t>
            </a:r>
            <a:r>
              <a:rPr lang="zh-CN" altLang="en-US" dirty="0" smtClean="0"/>
              <a:t>系统菜单命令响应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WM_SYSCOMMAND</a:t>
            </a:r>
            <a:r>
              <a:rPr lang="zh-CN" altLang="en-US" dirty="0" smtClean="0"/>
              <a:t>响应菜单命令。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WPARAM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LOWORD</a:t>
            </a:r>
            <a:r>
              <a:rPr lang="zh-CN" altLang="en-US" dirty="0" smtClean="0"/>
              <a:t>是命令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右键菜单 </a:t>
            </a:r>
            <a:r>
              <a:rPr lang="en-US" altLang="zh-CN" smtClean="0"/>
              <a:t>Context Menu</a:t>
            </a:r>
            <a:r>
              <a:rPr lang="zh-CN" altLang="en-US" smtClean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创建菜单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右键菜单是一个弹出式菜单，使用</a:t>
            </a:r>
            <a:r>
              <a:rPr lang="en-US" altLang="zh-CN" dirty="0" err="1" smtClean="0"/>
              <a:t>CreatePopupMenu</a:t>
            </a:r>
            <a:r>
              <a:rPr lang="zh-CN" altLang="en-US" dirty="0" smtClean="0"/>
              <a:t>创建。</a:t>
            </a:r>
          </a:p>
          <a:p>
            <a:pPr eaLnBrk="1" hangingPunct="1"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显示菜单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TrackPopupMenu</a:t>
            </a:r>
            <a:r>
              <a:rPr lang="en-US" altLang="zh-CN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HMENU </a:t>
            </a:r>
            <a:r>
              <a:rPr lang="en-US" altLang="zh-CN" dirty="0" err="1" smtClean="0"/>
              <a:t>hMenu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菜单句柄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uFlags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显示方式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x,//</a:t>
            </a:r>
            <a:r>
              <a:rPr lang="zh-CN" altLang="en-US" dirty="0" smtClean="0"/>
              <a:t>水平位置，屏幕坐标系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y,//</a:t>
            </a:r>
            <a:r>
              <a:rPr lang="zh-CN" altLang="en-US" dirty="0" smtClean="0"/>
              <a:t>垂直位置，屏幕坐标系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nReserved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保留，必须</a:t>
            </a:r>
            <a:r>
              <a:rPr lang="en-US" altLang="zh-CN" dirty="0" smtClean="0"/>
              <a:t>0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 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处理菜单消息的窗口句柄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CONST RECT *</a:t>
            </a:r>
            <a:r>
              <a:rPr lang="en-US" altLang="zh-CN" dirty="0" err="1" smtClean="0"/>
              <a:t>prcRect</a:t>
            </a:r>
            <a:r>
              <a:rPr lang="en-US" altLang="zh-CN" dirty="0" smtClean="0"/>
              <a:t> //NULL</a:t>
            </a:r>
            <a:r>
              <a:rPr lang="zh-CN" altLang="en-US" dirty="0" smtClean="0"/>
              <a:t>，忽略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); </a:t>
            </a:r>
            <a:r>
              <a:rPr lang="en-US" altLang="zh-CN" dirty="0" err="1" smtClean="0"/>
              <a:t>TrackPopupMenu</a:t>
            </a:r>
            <a:r>
              <a:rPr lang="zh-CN" altLang="en-US" dirty="0" smtClean="0"/>
              <a:t>是阻塞函数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右键菜单 </a:t>
            </a:r>
            <a:r>
              <a:rPr lang="en-US" altLang="zh-CN" smtClean="0"/>
              <a:t>Context Menu</a:t>
            </a:r>
            <a:r>
              <a:rPr lang="zh-CN" altLang="en-US" smtClean="0"/>
              <a:t>的使用</a:t>
            </a:r>
          </a:p>
        </p:txBody>
      </p:sp>
      <p:sp>
        <p:nvSpPr>
          <p:cNvPr id="9011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700" smtClean="0"/>
              <a:t>3 </a:t>
            </a:r>
            <a:r>
              <a:rPr lang="zh-CN" altLang="en-US" sz="2700" smtClean="0"/>
              <a:t>命令处理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WM_COMMAND,</a:t>
            </a:r>
            <a:r>
              <a:rPr lang="zh-CN" altLang="en-US" smtClean="0"/>
              <a:t>与窗口菜单一致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mtClean="0"/>
              <a:t>如果</a:t>
            </a:r>
            <a:r>
              <a:rPr lang="en-US" altLang="zh-CN" smtClean="0"/>
              <a:t>TrackPopupMenu</a:t>
            </a:r>
            <a:r>
              <a:rPr lang="zh-CN" altLang="en-US" smtClean="0"/>
              <a:t>设置了</a:t>
            </a:r>
            <a:r>
              <a:rPr lang="en-US" altLang="zh-CN" smtClean="0"/>
              <a:t>TPM_RETURNCMD</a:t>
            </a:r>
            <a:r>
              <a:rPr lang="zh-CN" altLang="en-US" smtClean="0"/>
              <a:t>选项，那么点击的菜单项</a:t>
            </a:r>
            <a:r>
              <a:rPr lang="en-US" altLang="zh-CN" smtClean="0"/>
              <a:t>ID</a:t>
            </a:r>
            <a:r>
              <a:rPr lang="zh-CN" altLang="en-US" smtClean="0"/>
              <a:t>通过函数的返回值获取。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700" smtClean="0"/>
              <a:t>4 </a:t>
            </a:r>
            <a:r>
              <a:rPr lang="zh-CN" altLang="en-US" sz="2700" smtClean="0"/>
              <a:t>菜单项的状态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WM_INITMENUPOPUP,</a:t>
            </a:r>
            <a:r>
              <a:rPr lang="zh-CN" altLang="en-US" smtClean="0"/>
              <a:t>按照弹出菜单处理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右键菜单 </a:t>
            </a:r>
            <a:r>
              <a:rPr lang="en-US" altLang="zh-CN" smtClean="0"/>
              <a:t>Context Menu</a:t>
            </a:r>
            <a:r>
              <a:rPr lang="zh-CN" altLang="en-US" smtClean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菜单处理位置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鼠标右键抬起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altLang="zh-CN" dirty="0" smtClean="0"/>
              <a:t>WM_RBUTTONUP </a:t>
            </a:r>
            <a:r>
              <a:rPr lang="zh-CN" altLang="en-US" dirty="0" smtClean="0"/>
              <a:t>鼠标右键消息窗口坐标系坐标，要使用需要转换成屏幕坐标系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ClientToScreen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ScreenToClient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altLang="zh-CN" dirty="0" smtClean="0"/>
              <a:t>2 WM_CONTEXTMENU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右键点击的窗口句柄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LOWORD X</a:t>
            </a:r>
            <a:r>
              <a:rPr lang="zh-CN" altLang="en-US" dirty="0" smtClean="0"/>
              <a:t>坐标，屏幕坐标系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zh-CN" altLang="en-US" dirty="0" smtClean="0"/>
              <a:t>		                </a:t>
            </a:r>
            <a:r>
              <a:rPr lang="en-US" altLang="zh-CN" dirty="0" smtClean="0"/>
              <a:t>HIWORD Y</a:t>
            </a:r>
            <a:r>
              <a:rPr lang="zh-CN" altLang="en-US" dirty="0" smtClean="0"/>
              <a:t>坐标，屏幕坐标系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WM_CONTEXTMENU</a:t>
            </a:r>
            <a:r>
              <a:rPr lang="zh-CN" altLang="en-US" dirty="0" smtClean="0"/>
              <a:t>消息是在</a:t>
            </a:r>
            <a:r>
              <a:rPr lang="en-US" altLang="zh-CN" dirty="0" smtClean="0"/>
              <a:t>WM_RBUTTONUP</a:t>
            </a:r>
            <a:r>
              <a:rPr lang="zh-CN" altLang="en-US" dirty="0" smtClean="0"/>
              <a:t>消息之后产生。</a:t>
            </a:r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资源的使用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zh-CN" altLang="en-US" sz="3800" dirty="0" smtClean="0"/>
              <a:t>资源相关</a:t>
            </a:r>
            <a:endParaRPr lang="en-US" altLang="zh-CN" sz="38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资源脚本文件：*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文件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编译器：</a:t>
            </a:r>
            <a:r>
              <a:rPr lang="en-US" altLang="zh-CN" dirty="0" smtClean="0"/>
              <a:t>RC.EXE</a:t>
            </a:r>
          </a:p>
          <a:p>
            <a:pPr eaLnBrk="1" hangingPunct="1">
              <a:defRPr/>
            </a:pPr>
            <a:r>
              <a:rPr lang="zh-CN" altLang="en-US" sz="3800" dirty="0" smtClean="0"/>
              <a:t>菜单资源的使用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添加菜单资源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加载菜单资源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2.1 </a:t>
            </a:r>
            <a:r>
              <a:rPr lang="zh-CN" altLang="en-US" dirty="0" smtClean="0"/>
              <a:t>在注册时设置菜单资源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2.2 </a:t>
            </a:r>
            <a:r>
              <a:rPr lang="zh-CN" altLang="en-US" dirty="0" smtClean="0"/>
              <a:t>加载菜单资源，设置到窗口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HMENU </a:t>
            </a:r>
            <a:r>
              <a:rPr lang="en-US" altLang="zh-CN" dirty="0" err="1" smtClean="0"/>
              <a:t>LoadMenu</a:t>
            </a:r>
            <a:r>
              <a:rPr lang="en-US" altLang="zh-CN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	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  // handle to module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	LPCTSTR </a:t>
            </a:r>
            <a:r>
              <a:rPr lang="en-US" altLang="zh-CN" dirty="0" err="1" smtClean="0"/>
              <a:t>lpMenuName</a:t>
            </a:r>
            <a:r>
              <a:rPr lang="en-US" altLang="zh-CN" dirty="0" smtClean="0"/>
              <a:t>    // menu name or resource identifier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);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CreateWindow</a:t>
            </a:r>
            <a:r>
              <a:rPr lang="en-US" altLang="zh-CN" dirty="0" smtClean="0"/>
              <a:t>/Ex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SetMenu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资源的使用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89585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zh-CN" altLang="en-US" sz="3800" dirty="0" smtClean="0"/>
              <a:t>图标资源 </a:t>
            </a:r>
            <a:r>
              <a:rPr lang="en-US" altLang="zh-CN" sz="3800" dirty="0" smtClean="0"/>
              <a:t>ICON</a:t>
            </a:r>
            <a:r>
              <a:rPr lang="zh-CN" altLang="en-US" sz="3800" dirty="0" smtClean="0"/>
              <a:t>的使用</a:t>
            </a:r>
            <a:endParaRPr lang="en-US" altLang="zh-CN" sz="38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添加资源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注意图标的大小，一个图标文件中，可以有多个不同大小的图标。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加载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HICON </a:t>
            </a:r>
            <a:r>
              <a:rPr lang="en-US" altLang="zh-CN" dirty="0" err="1" smtClean="0"/>
              <a:t>LoadIcon</a:t>
            </a:r>
            <a:r>
              <a:rPr lang="en-US" altLang="zh-CN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	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 // handle to application instance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	LPCTSTR </a:t>
            </a:r>
            <a:r>
              <a:rPr lang="en-US" altLang="zh-CN" dirty="0" err="1" smtClean="0"/>
              <a:t>lpIconName</a:t>
            </a:r>
            <a:r>
              <a:rPr lang="en-US" altLang="zh-CN" dirty="0" smtClean="0"/>
              <a:t>   // name string or resource identifier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); </a:t>
            </a:r>
            <a:r>
              <a:rPr lang="zh-CN" altLang="en-US" dirty="0" smtClean="0"/>
              <a:t>成功返回</a:t>
            </a:r>
            <a:r>
              <a:rPr lang="en-US" altLang="zh-CN" dirty="0" smtClean="0"/>
              <a:t>HICON</a:t>
            </a:r>
            <a:r>
              <a:rPr lang="zh-CN" altLang="en-US" dirty="0" smtClean="0"/>
              <a:t>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3 </a:t>
            </a:r>
            <a:r>
              <a:rPr lang="zh-CN" altLang="en-US" dirty="0" smtClean="0"/>
              <a:t>设置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注册窗口类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3.2 WM_SETICON</a:t>
            </a:r>
            <a:r>
              <a:rPr lang="zh-CN" altLang="en-US" dirty="0" smtClean="0"/>
              <a:t>消息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4 </a:t>
            </a:r>
            <a:r>
              <a:rPr lang="zh-CN" altLang="en-US" dirty="0" smtClean="0"/>
              <a:t>绘制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DrawIcon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资源的使用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341438"/>
            <a:ext cx="8362950" cy="51831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mtClean="0"/>
              <a:t>光标资源的使用</a:t>
            </a:r>
            <a:endParaRPr lang="en-US" altLang="zh-CN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1 </a:t>
            </a:r>
            <a:r>
              <a:rPr lang="zh-CN" altLang="en-US" sz="2200" smtClean="0"/>
              <a:t>添加光标的资源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光标的大小默认是</a:t>
            </a:r>
            <a:r>
              <a:rPr lang="en-US" altLang="zh-CN" sz="2200" smtClean="0"/>
              <a:t>32X32</a:t>
            </a:r>
            <a:r>
              <a:rPr lang="zh-CN" altLang="en-US" sz="2200" smtClean="0"/>
              <a:t>像素，每个光标有</a:t>
            </a:r>
            <a:r>
              <a:rPr lang="en-US" altLang="zh-CN" sz="2200" smtClean="0"/>
              <a:t>HotSpot</a:t>
            </a:r>
            <a:r>
              <a:rPr lang="zh-CN" altLang="en-US" sz="2200" smtClean="0"/>
              <a:t>，是当前鼠标的热点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2 </a:t>
            </a:r>
            <a:r>
              <a:rPr lang="zh-CN" altLang="en-US" sz="2200" smtClean="0"/>
              <a:t>使用资源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HCURSOR LoadCursor(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    HINSTANCE hInstance,  // handle to application instance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     LPCTSTR lpCursorName  // name or resource identifier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); 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2.1 </a:t>
            </a:r>
            <a:r>
              <a:rPr lang="zh-CN" altLang="en-US" sz="2200" smtClean="0"/>
              <a:t>在注册窗口时，设置光标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2.2 </a:t>
            </a:r>
            <a:r>
              <a:rPr lang="zh-CN" altLang="en-US" sz="2200" smtClean="0"/>
              <a:t>使用</a:t>
            </a:r>
            <a:r>
              <a:rPr lang="en-US" altLang="zh-CN" sz="2200" smtClean="0"/>
              <a:t>SetCursor</a:t>
            </a:r>
            <a:r>
              <a:rPr lang="zh-CN" altLang="en-US" sz="2200" smtClean="0"/>
              <a:t>设置光标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HCURSOR SetCursor(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  	HCURSOR hCursor   // handle to cursor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);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资源的使用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040312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zh-CN" altLang="en-US" sz="3800" dirty="0" smtClean="0"/>
              <a:t>光标资源的使用</a:t>
            </a:r>
            <a:endParaRPr lang="en-US" altLang="zh-CN" sz="38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400" dirty="0" smtClean="0"/>
              <a:t>   </a:t>
            </a:r>
            <a:r>
              <a:rPr lang="en-US" altLang="zh-CN" sz="3300" dirty="0" smtClean="0"/>
              <a:t> 3 WM_SETCURSOR </a:t>
            </a:r>
            <a:r>
              <a:rPr lang="zh-CN" altLang="en-US" sz="3300" dirty="0" smtClean="0"/>
              <a:t>消息参数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</a:t>
            </a:r>
            <a:r>
              <a:rPr lang="en-US" altLang="zh-CN" sz="3300" dirty="0" smtClean="0"/>
              <a:t>WPARAM - </a:t>
            </a:r>
            <a:r>
              <a:rPr lang="zh-CN" altLang="en-US" sz="3300" dirty="0" smtClean="0"/>
              <a:t>当前使用的光标句柄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</a:t>
            </a:r>
            <a:r>
              <a:rPr lang="en-US" altLang="zh-CN" sz="3300" dirty="0" smtClean="0"/>
              <a:t>LPARAM - LOWORD </a:t>
            </a:r>
            <a:r>
              <a:rPr lang="zh-CN" altLang="en-US" sz="3300" dirty="0" smtClean="0"/>
              <a:t>当前区域的代码（</a:t>
            </a:r>
            <a:r>
              <a:rPr lang="en-US" altLang="zh-CN" sz="3300" dirty="0" smtClean="0"/>
              <a:t>Hit-Test code )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altLang="zh-CN" sz="3300" dirty="0" smtClean="0"/>
              <a:t>		        HIWORD - </a:t>
            </a:r>
            <a:r>
              <a:rPr lang="zh-CN" altLang="en-US" sz="3300" dirty="0" smtClean="0"/>
              <a:t>当前鼠标消息</a:t>
            </a:r>
            <a:r>
              <a:rPr lang="en-US" altLang="zh-CN" sz="3300" dirty="0" smtClean="0"/>
              <a:t>ID</a:t>
            </a:r>
          </a:p>
          <a:p>
            <a:pPr marL="342900" lvl="2" indent="-342900" eaLnBrk="1" hangingPunct="1">
              <a:defRPr/>
            </a:pPr>
            <a:r>
              <a:rPr lang="zh-CN" altLang="en-US" sz="3800" dirty="0" smtClean="0"/>
              <a:t>字符串资源</a:t>
            </a:r>
            <a:endParaRPr lang="en-US" altLang="zh-CN" sz="3800" dirty="0" smtClean="0"/>
          </a:p>
          <a:p>
            <a:pPr marL="800100" lvl="3" indent="-342900" eaLnBrk="1" hangingPunct="1">
              <a:buFont typeface="Arial" charset="0"/>
              <a:buNone/>
              <a:defRPr/>
            </a:pPr>
            <a:r>
              <a:rPr lang="en-US" altLang="zh-CN" sz="3200" dirty="0" smtClean="0"/>
              <a:t>1 </a:t>
            </a:r>
            <a:r>
              <a:rPr lang="zh-CN" altLang="en-US" sz="3200" dirty="0" smtClean="0"/>
              <a:t>添加字符串资源</a:t>
            </a:r>
          </a:p>
          <a:p>
            <a:pPr marL="800100" lvl="3" indent="-342900" eaLnBrk="1" hangingPunct="1">
              <a:buFont typeface="Arial" charset="0"/>
              <a:buNone/>
              <a:defRPr/>
            </a:pPr>
            <a:r>
              <a:rPr lang="zh-CN" altLang="en-US" sz="3200" dirty="0" smtClean="0"/>
              <a:t>	添加字符串表，在表中增加字符串</a:t>
            </a:r>
          </a:p>
          <a:p>
            <a:pPr marL="800100" lvl="3" indent="-342900" eaLnBrk="1" hangingPunct="1">
              <a:buFont typeface="Arial" charset="0"/>
              <a:buNone/>
              <a:defRPr/>
            </a:pPr>
            <a:r>
              <a:rPr lang="en-US" altLang="zh-CN" sz="3200" dirty="0" smtClean="0"/>
              <a:t>2 </a:t>
            </a:r>
            <a:r>
              <a:rPr lang="zh-CN" altLang="en-US" sz="3200" dirty="0" smtClean="0"/>
              <a:t>字符串资源的使用</a:t>
            </a:r>
          </a:p>
          <a:p>
            <a:pPr marL="800100" lvl="3" indent="-342900" eaLnBrk="1" hangingPunct="1">
              <a:buFont typeface="Arial" charset="0"/>
              <a:buNone/>
              <a:defRPr/>
            </a:pPr>
            <a:r>
              <a:rPr lang="zh-CN" altLang="en-US" sz="3200" dirty="0" smtClean="0"/>
              <a:t>	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LoadString</a:t>
            </a:r>
            <a:r>
              <a:rPr lang="en-US" altLang="zh-CN" sz="3200" dirty="0" smtClean="0"/>
              <a:t>(</a:t>
            </a:r>
          </a:p>
          <a:p>
            <a:pPr marL="800100" lvl="3" indent="-342900" eaLnBrk="1" hangingPunct="1">
              <a:buFont typeface="Arial" charset="0"/>
              <a:buNone/>
              <a:defRPr/>
            </a:pPr>
            <a:r>
              <a:rPr lang="en-US" altLang="zh-CN" sz="3200" dirty="0" smtClean="0"/>
              <a:t>		HINSTANCE </a:t>
            </a:r>
            <a:r>
              <a:rPr lang="en-US" altLang="zh-CN" sz="3200" dirty="0" err="1" smtClean="0"/>
              <a:t>hInstance</a:t>
            </a:r>
            <a:r>
              <a:rPr lang="en-US" altLang="zh-CN" sz="3200" dirty="0" smtClean="0"/>
              <a:t>,  // handle to resource module</a:t>
            </a:r>
          </a:p>
          <a:p>
            <a:pPr marL="800100" lvl="3" indent="-342900" eaLnBrk="1" hangingPunct="1">
              <a:buFont typeface="Arial" charset="0"/>
              <a:buNone/>
              <a:defRPr/>
            </a:pPr>
            <a:r>
              <a:rPr lang="en-US" altLang="zh-CN" sz="3200" dirty="0" smtClean="0"/>
              <a:t>		UINT </a:t>
            </a:r>
            <a:r>
              <a:rPr lang="en-US" altLang="zh-CN" sz="3200" dirty="0" err="1" smtClean="0"/>
              <a:t>uID</a:t>
            </a:r>
            <a:r>
              <a:rPr lang="en-US" altLang="zh-CN" sz="3200" dirty="0" smtClean="0"/>
              <a:t>, //</a:t>
            </a:r>
            <a:r>
              <a:rPr lang="zh-CN" altLang="en-US" sz="3200" dirty="0" smtClean="0"/>
              <a:t>字符串</a:t>
            </a:r>
            <a:r>
              <a:rPr lang="en-US" altLang="zh-CN" sz="3200" dirty="0" smtClean="0"/>
              <a:t>ID</a:t>
            </a:r>
          </a:p>
          <a:p>
            <a:pPr marL="800100" lvl="3" indent="-342900" eaLnBrk="1" hangingPunct="1">
              <a:buFont typeface="Arial" charset="0"/>
              <a:buNone/>
              <a:defRPr/>
            </a:pPr>
            <a:r>
              <a:rPr lang="en-US" altLang="zh-CN" sz="3200" dirty="0" smtClean="0"/>
              <a:t>		LPTSTR </a:t>
            </a:r>
            <a:r>
              <a:rPr lang="en-US" altLang="zh-CN" sz="3200" dirty="0" err="1" smtClean="0"/>
              <a:t>lpBuffer</a:t>
            </a:r>
            <a:r>
              <a:rPr lang="en-US" altLang="zh-CN" sz="3200" dirty="0" smtClean="0"/>
              <a:t>, //</a:t>
            </a:r>
            <a:r>
              <a:rPr lang="zh-CN" altLang="en-US" sz="3200" dirty="0" smtClean="0"/>
              <a:t>存放字符串</a:t>
            </a:r>
            <a:r>
              <a:rPr lang="en-US" altLang="zh-CN" sz="3200" dirty="0" smtClean="0"/>
              <a:t>BUFF</a:t>
            </a:r>
          </a:p>
          <a:p>
            <a:pPr marL="800100" lvl="3" indent="-342900" eaLnBrk="1" hangingPunct="1">
              <a:buFont typeface="Arial" charset="0"/>
              <a:buNone/>
              <a:defRPr/>
            </a:pPr>
            <a:r>
              <a:rPr lang="en-US" altLang="zh-CN" sz="3200" dirty="0" smtClean="0"/>
              <a:t>		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nBufferMax</a:t>
            </a:r>
            <a:r>
              <a:rPr lang="en-US" altLang="zh-CN" sz="3200" dirty="0" smtClean="0"/>
              <a:t> // </a:t>
            </a:r>
            <a:r>
              <a:rPr lang="zh-CN" altLang="en-US" sz="3200" dirty="0" smtClean="0"/>
              <a:t>字符串</a:t>
            </a:r>
            <a:r>
              <a:rPr lang="en-US" altLang="zh-CN" sz="3200" dirty="0" smtClean="0"/>
              <a:t>BUFF</a:t>
            </a:r>
            <a:r>
              <a:rPr lang="zh-CN" altLang="en-US" sz="3200" dirty="0" smtClean="0"/>
              <a:t>长度</a:t>
            </a:r>
          </a:p>
          <a:p>
            <a:pPr marL="800100" lvl="3" indent="-342900" eaLnBrk="1" hangingPunct="1">
              <a:buFont typeface="Arial" charset="0"/>
              <a:buNone/>
              <a:defRPr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); </a:t>
            </a:r>
            <a:r>
              <a:rPr lang="zh-CN" altLang="en-US" sz="3200" dirty="0" smtClean="0"/>
              <a:t>成功返回字符串长度，失败</a:t>
            </a:r>
            <a:r>
              <a:rPr lang="en-US" altLang="zh-CN" sz="3200" dirty="0" smtClean="0"/>
              <a:t>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HelloWorld</a:t>
            </a:r>
            <a:r>
              <a:rPr lang="zh-CN" altLang="en-US" smtClean="0"/>
              <a:t>程序的相关函数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WINAPI </a:t>
            </a:r>
            <a:r>
              <a:rPr lang="en-US" altLang="zh-CN" dirty="0" err="1" smtClean="0"/>
              <a:t>WinMain</a:t>
            </a:r>
            <a:r>
              <a:rPr lang="en-US" altLang="zh-CN" dirty="0" smtClean="0"/>
              <a:t>(</a:t>
            </a:r>
          </a:p>
          <a:p>
            <a:pPr eaLnBrk="1" hangingPunct="1">
              <a:defRPr/>
            </a:pPr>
            <a:r>
              <a:rPr lang="en-US" altLang="zh-CN" dirty="0" smtClean="0"/>
              <a:t>        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当前程序的实例句柄</a:t>
            </a:r>
          </a:p>
          <a:p>
            <a:pPr eaLnBrk="1" hangingPunct="1"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HINSTANCE </a:t>
            </a:r>
            <a:r>
              <a:rPr lang="en-US" altLang="zh-CN" dirty="0" err="1" smtClean="0"/>
              <a:t>hPrevInstance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当前程序前一个实例句柄</a:t>
            </a:r>
          </a:p>
          <a:p>
            <a:pPr eaLnBrk="1" hangingPunct="1"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LPSTR </a:t>
            </a:r>
            <a:r>
              <a:rPr lang="en-US" altLang="zh-CN" dirty="0" err="1" smtClean="0"/>
              <a:t>lpCmdLine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命令行参数字符串</a:t>
            </a:r>
          </a:p>
          <a:p>
            <a:pPr eaLnBrk="1" hangingPunct="1"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nCmdShow</a:t>
            </a:r>
            <a:r>
              <a:rPr lang="en-US" altLang="zh-CN" dirty="0" smtClean="0"/>
              <a:t> //</a:t>
            </a:r>
            <a:r>
              <a:rPr lang="zh-CN" altLang="en-US" dirty="0" smtClean="0"/>
              <a:t>窗口的显示方式</a:t>
            </a:r>
          </a:p>
          <a:p>
            <a:pPr eaLnBrk="1" hangingPunct="1"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pPr eaLnBrk="1" hangingPunct="1"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hPrevInstance</a:t>
            </a:r>
            <a:r>
              <a:rPr lang="en-US" altLang="zh-CN" dirty="0" smtClean="0"/>
              <a:t> - Win32</a:t>
            </a:r>
            <a:r>
              <a:rPr lang="zh-CN" altLang="en-US" dirty="0" smtClean="0"/>
              <a:t>下，一般为</a:t>
            </a:r>
            <a:r>
              <a:rPr lang="en-US" altLang="zh-CN" dirty="0" smtClean="0"/>
              <a:t>NULL	</a:t>
            </a:r>
          </a:p>
          <a:p>
            <a:pPr eaLnBrk="1" hangingPunct="1"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MessageBox</a:t>
            </a:r>
            <a:r>
              <a:rPr lang="en-US" altLang="zh-CN" dirty="0" smtClean="0"/>
              <a:t>(</a:t>
            </a:r>
          </a:p>
          <a:p>
            <a:pPr eaLnBrk="1" hangingPunct="1">
              <a:defRPr/>
            </a:pPr>
            <a:r>
              <a:rPr lang="en-US" altLang="zh-CN" dirty="0" smtClean="0"/>
              <a:t>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父窗口句柄</a:t>
            </a:r>
          </a:p>
          <a:p>
            <a:pPr eaLnBrk="1" hangingPunct="1"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lpText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显示在消息框中的文字</a:t>
            </a:r>
          </a:p>
          <a:p>
            <a:pPr eaLnBrk="1" hangingPunct="1"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lpCaption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显示在标题栏中的文字</a:t>
            </a:r>
          </a:p>
          <a:p>
            <a:pPr eaLnBrk="1" hangingPunct="1"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uType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消息框中的按钮、图标显示类型</a:t>
            </a:r>
          </a:p>
          <a:p>
            <a:pPr eaLnBrk="1" hangingPunct="1"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);// </a:t>
            </a:r>
            <a:r>
              <a:rPr lang="zh-CN" altLang="en-US" dirty="0" smtClean="0"/>
              <a:t>返回点击的按钮</a:t>
            </a:r>
            <a:r>
              <a:rPr lang="en-US" altLang="zh-CN" dirty="0" smtClean="0"/>
              <a:t>ID	</a:t>
            </a:r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资源的使用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加速键资源的使用</a:t>
            </a:r>
            <a:endParaRPr lang="en-US" altLang="zh-CN" sz="240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1800" smtClean="0"/>
              <a:t>1 </a:t>
            </a:r>
            <a:r>
              <a:rPr lang="zh-CN" altLang="en-US" sz="1800" smtClean="0"/>
              <a:t>添加    资源添加加速键表，增加命令</a:t>
            </a:r>
            <a:r>
              <a:rPr lang="en-US" altLang="zh-CN" sz="1800" smtClean="0"/>
              <a:t>ID</a:t>
            </a:r>
            <a:r>
              <a:rPr lang="zh-CN" altLang="en-US" sz="1800" smtClean="0"/>
              <a:t>对应的加速键。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1800" smtClean="0"/>
              <a:t>2 </a:t>
            </a:r>
            <a:r>
              <a:rPr lang="zh-CN" altLang="en-US" sz="1800" smtClean="0"/>
              <a:t>使用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800" smtClean="0"/>
              <a:t>    </a:t>
            </a:r>
            <a:r>
              <a:rPr lang="en-US" altLang="zh-CN" sz="1800" smtClean="0"/>
              <a:t>2.1 </a:t>
            </a:r>
            <a:r>
              <a:rPr lang="zh-CN" altLang="en-US" sz="1800" smtClean="0"/>
              <a:t>加载加速键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800" smtClean="0"/>
              <a:t>    </a:t>
            </a:r>
            <a:r>
              <a:rPr lang="en-US" altLang="zh-CN" sz="1800" smtClean="0"/>
              <a:t>HACCEL LoadAccelerators(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1800" smtClean="0"/>
              <a:t>	    HINSTANCE hInstance,  // handle to module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1800" smtClean="0"/>
              <a:t>	    LPCTSTR lpTableName   // accelerator table name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1800" smtClean="0"/>
              <a:t>    ); </a:t>
            </a:r>
            <a:r>
              <a:rPr lang="zh-CN" altLang="en-US" sz="1800" smtClean="0"/>
              <a:t>返回加速键句柄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800" smtClean="0"/>
              <a:t>    </a:t>
            </a:r>
            <a:r>
              <a:rPr lang="en-US" altLang="zh-CN" sz="1800" smtClean="0"/>
              <a:t>2.2 </a:t>
            </a:r>
            <a:r>
              <a:rPr lang="zh-CN" altLang="en-US" sz="1800" smtClean="0"/>
              <a:t>处理加速键消息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800" smtClean="0"/>
              <a:t>    </a:t>
            </a:r>
            <a:r>
              <a:rPr lang="en-US" altLang="zh-CN" sz="1800" smtClean="0"/>
              <a:t>int TranslateAccelerator(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1800" smtClean="0"/>
              <a:t>	    HWND hWnd,//</a:t>
            </a:r>
            <a:r>
              <a:rPr lang="zh-CN" altLang="en-US" sz="1800" smtClean="0"/>
              <a:t>处理消息的窗口句柄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800" smtClean="0"/>
              <a:t>	    </a:t>
            </a:r>
            <a:r>
              <a:rPr lang="en-US" altLang="zh-CN" sz="1800" smtClean="0"/>
              <a:t>HACCEL hAccTable,  //</a:t>
            </a:r>
            <a:r>
              <a:rPr lang="zh-CN" altLang="en-US" sz="1800" smtClean="0"/>
              <a:t>加速键句柄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800" smtClean="0"/>
              <a:t>	    </a:t>
            </a:r>
            <a:r>
              <a:rPr lang="en-US" altLang="zh-CN" sz="1800" smtClean="0"/>
              <a:t>LPMSG lpMsg //</a:t>
            </a:r>
            <a:r>
              <a:rPr lang="zh-CN" altLang="en-US" sz="1800" smtClean="0"/>
              <a:t>消息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800" smtClean="0"/>
              <a:t>    </a:t>
            </a:r>
            <a:r>
              <a:rPr lang="en-US" altLang="zh-CN" sz="1800" smtClean="0"/>
              <a:t>); </a:t>
            </a:r>
            <a:r>
              <a:rPr lang="zh-CN" altLang="en-US" sz="1800" smtClean="0"/>
              <a:t>如果是加速键，返回非零。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800" smtClean="0"/>
              <a:t>     </a:t>
            </a:r>
            <a:r>
              <a:rPr lang="en-US" altLang="zh-CN" sz="1800" smtClean="0"/>
              <a:t>2.3 </a:t>
            </a:r>
            <a:r>
              <a:rPr lang="zh-CN" altLang="en-US" sz="1800" smtClean="0"/>
              <a:t>在</a:t>
            </a:r>
            <a:r>
              <a:rPr lang="en-US" altLang="zh-CN" sz="1800" smtClean="0"/>
              <a:t>WM_COMMAND</a:t>
            </a:r>
            <a:r>
              <a:rPr lang="zh-CN" altLang="en-US" sz="1800" smtClean="0"/>
              <a:t>中相应消息，消息参数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800" smtClean="0"/>
              <a:t>	    </a:t>
            </a:r>
            <a:r>
              <a:rPr lang="en-US" altLang="zh-CN" sz="1800" smtClean="0"/>
              <a:t>WPARAM - HIWORD </a:t>
            </a:r>
            <a:r>
              <a:rPr lang="zh-CN" altLang="en-US" sz="1800" smtClean="0"/>
              <a:t>为</a:t>
            </a:r>
            <a:r>
              <a:rPr lang="en-US" altLang="zh-CN" sz="1800" smtClean="0"/>
              <a:t>1</a:t>
            </a:r>
            <a:r>
              <a:rPr lang="zh-CN" altLang="en-US" sz="1800" smtClean="0"/>
              <a:t>，表示加速键为</a:t>
            </a:r>
            <a:r>
              <a:rPr lang="en-US" altLang="zh-CN" sz="1800" smtClean="0"/>
              <a:t>0</a:t>
            </a:r>
            <a:r>
              <a:rPr lang="zh-CN" altLang="en-US" sz="1800" smtClean="0"/>
              <a:t>，表示菜单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800" smtClean="0"/>
              <a:t>	                       </a:t>
            </a:r>
            <a:r>
              <a:rPr lang="en-US" altLang="zh-CN" sz="1800" smtClean="0"/>
              <a:t>LOWORD  </a:t>
            </a:r>
            <a:r>
              <a:rPr lang="zh-CN" altLang="en-US" sz="1800" smtClean="0"/>
              <a:t>为命令</a:t>
            </a:r>
            <a:r>
              <a:rPr lang="en-US" altLang="zh-CN" sz="1800" smtClean="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资源的使用</a:t>
            </a:r>
          </a:p>
        </p:txBody>
      </p:sp>
      <p:sp>
        <p:nvSpPr>
          <p:cNvPr id="9728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加速键资源的使用</a:t>
            </a:r>
            <a:endParaRPr lang="en-US" altLang="zh-CN" sz="2800" smtClean="0"/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3 TranslateAccelerator</a:t>
            </a:r>
            <a:r>
              <a:rPr lang="zh-CN" altLang="en-US" smtClean="0"/>
              <a:t>处理过程</a:t>
            </a:r>
          </a:p>
          <a:p>
            <a:pPr lvl="2" eaLnBrk="1" hangingPunct="1">
              <a:buFont typeface="Arial" charset="0"/>
              <a:buNone/>
            </a:pPr>
            <a:r>
              <a:rPr lang="en-US" altLang="zh-CN" smtClean="0"/>
              <a:t>3.1 </a:t>
            </a:r>
            <a:r>
              <a:rPr lang="zh-CN" altLang="en-US" smtClean="0"/>
              <a:t>检测消息是否是</a:t>
            </a:r>
            <a:r>
              <a:rPr lang="en-US" altLang="zh-CN" smtClean="0"/>
              <a:t>WM_KEYDOWN\WM_SYSKEYDOW,</a:t>
            </a:r>
            <a:r>
              <a:rPr lang="zh-CN" altLang="en-US" smtClean="0"/>
              <a:t>获取按键状态</a:t>
            </a:r>
          </a:p>
          <a:p>
            <a:pPr lvl="2" eaLnBrk="1" hangingPunct="1">
              <a:buFont typeface="Arial" charset="0"/>
              <a:buNone/>
            </a:pPr>
            <a:r>
              <a:rPr lang="en-US" altLang="zh-CN" smtClean="0"/>
              <a:t>3.2 </a:t>
            </a:r>
            <a:r>
              <a:rPr lang="zh-CN" altLang="en-US" smtClean="0"/>
              <a:t>根据按键状态，从</a:t>
            </a:r>
            <a:r>
              <a:rPr lang="en-US" altLang="zh-CN" smtClean="0"/>
              <a:t>HACCEL</a:t>
            </a:r>
            <a:r>
              <a:rPr lang="zh-CN" altLang="en-US" smtClean="0"/>
              <a:t>中查找对应命令</a:t>
            </a:r>
            <a:r>
              <a:rPr lang="en-US" altLang="zh-CN" smtClean="0"/>
              <a:t>ID</a:t>
            </a:r>
          </a:p>
          <a:p>
            <a:pPr lvl="2" eaLnBrk="1" hangingPunct="1">
              <a:buFont typeface="Arial" charset="0"/>
              <a:buNone/>
            </a:pPr>
            <a:r>
              <a:rPr lang="en-US" altLang="zh-CN" smtClean="0"/>
              <a:t>3.3 </a:t>
            </a:r>
            <a:r>
              <a:rPr lang="zh-CN" altLang="en-US" smtClean="0"/>
              <a:t>找到对应</a:t>
            </a:r>
            <a:r>
              <a:rPr lang="en-US" altLang="zh-CN" smtClean="0"/>
              <a:t>ID</a:t>
            </a:r>
            <a:r>
              <a:rPr lang="zh-CN" altLang="en-US" smtClean="0"/>
              <a:t>，发送</a:t>
            </a:r>
            <a:r>
              <a:rPr lang="en-US" altLang="zh-CN" smtClean="0"/>
              <a:t>WM_COMMAND</a:t>
            </a:r>
            <a:r>
              <a:rPr lang="zh-CN" altLang="en-US" smtClean="0"/>
              <a:t>消息，处理</a:t>
            </a:r>
            <a:r>
              <a:rPr lang="en-US" altLang="zh-CN" smtClean="0"/>
              <a:t>ID</a:t>
            </a:r>
            <a:r>
              <a:rPr lang="zh-CN" altLang="en-US" smtClean="0"/>
              <a:t>所对应的命令。</a:t>
            </a:r>
          </a:p>
          <a:p>
            <a:pPr eaLnBrk="1" hangingPunct="1">
              <a:buFont typeface="Arial" charset="0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497888" cy="4824412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altLang="zh-CN" sz="4400" dirty="0" smtClean="0"/>
              <a:t>1 </a:t>
            </a:r>
            <a:r>
              <a:rPr lang="zh-CN" altLang="en-US" sz="4400" dirty="0" smtClean="0"/>
              <a:t>绘图相关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绘图设备 </a:t>
            </a:r>
            <a:r>
              <a:rPr lang="en-US" altLang="zh-CN" dirty="0" smtClean="0"/>
              <a:t>DC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Device Context</a:t>
            </a:r>
            <a:r>
              <a:rPr lang="zh-CN" altLang="en-US" dirty="0" smtClean="0"/>
              <a:t>），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HDC - DC</a:t>
            </a:r>
            <a:r>
              <a:rPr lang="zh-CN" altLang="en-US" dirty="0" smtClean="0"/>
              <a:t>句柄，表示绘图设备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GDI - Windows graphics device interface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Win32</a:t>
            </a:r>
            <a:r>
              <a:rPr lang="zh-CN" altLang="en-US" dirty="0" smtClean="0"/>
              <a:t>提供的绘图</a:t>
            </a:r>
            <a:r>
              <a:rPr lang="en-US" altLang="zh-CN" dirty="0" smtClean="0"/>
              <a:t>API</a:t>
            </a:r>
          </a:p>
          <a:p>
            <a:pPr eaLnBrk="1" hangingPunct="1">
              <a:defRPr/>
            </a:pPr>
            <a:r>
              <a:rPr lang="en-US" altLang="zh-CN" sz="4400" dirty="0" smtClean="0"/>
              <a:t>2 </a:t>
            </a:r>
            <a:r>
              <a:rPr lang="zh-CN" altLang="en-US" sz="4400" dirty="0" smtClean="0"/>
              <a:t>颜色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 颜色的表示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    电脑使用红、绿、蓝，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R - 0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255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G - 0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255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B - 0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255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    </a:t>
            </a:r>
            <a:r>
              <a:rPr lang="zh-CN" altLang="en-US" dirty="0" smtClean="0"/>
              <a:t>每一个点颜色是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24</a:t>
            </a:r>
            <a:r>
              <a:rPr lang="zh-CN" altLang="en-US" dirty="0" smtClean="0"/>
              <a:t>位保存 </a:t>
            </a:r>
            <a:r>
              <a:rPr lang="en-US" altLang="zh-CN" dirty="0" smtClean="0"/>
              <a:t>0-2^24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16</a:t>
            </a:r>
            <a:r>
              <a:rPr lang="zh-CN" altLang="en-US" dirty="0" smtClean="0"/>
              <a:t>位：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32</a:t>
            </a:r>
            <a:r>
              <a:rPr lang="zh-CN" altLang="en-US" dirty="0" smtClean="0"/>
              <a:t>位：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8</a:t>
            </a:r>
            <a:r>
              <a:rPr lang="zh-CN" altLang="en-US" dirty="0" smtClean="0"/>
              <a:t>绘图或透明度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dirty="0" smtClean="0"/>
              <a:t>颜色的使用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COLORREF - </a:t>
            </a:r>
            <a:r>
              <a:rPr lang="zh-CN" altLang="en-US" dirty="0" smtClean="0"/>
              <a:t>实际</a:t>
            </a:r>
            <a:r>
              <a:rPr lang="en-US" altLang="zh-CN" dirty="0" smtClean="0"/>
              <a:t>DWORD</a:t>
            </a:r>
            <a:r>
              <a:rPr lang="zh-CN" altLang="en-US" dirty="0" smtClean="0"/>
              <a:t>，例如：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COLORREF </a:t>
            </a:r>
            <a:r>
              <a:rPr lang="en-US" altLang="zh-CN" dirty="0" err="1" smtClean="0"/>
              <a:t>nColor</a:t>
            </a:r>
            <a:r>
              <a:rPr lang="en-US" altLang="zh-CN" dirty="0" smtClean="0"/>
              <a:t> = 0;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赋值使用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宏，例如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nColor</a:t>
            </a:r>
            <a:r>
              <a:rPr lang="en-US" altLang="zh-CN" dirty="0" smtClean="0"/>
              <a:t> = RGB( 255, 0, 0 );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获取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值，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GetRValue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GetGValue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GetBValue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BYTE </a:t>
            </a:r>
            <a:r>
              <a:rPr lang="en-US" altLang="zh-CN" dirty="0" err="1" smtClean="0"/>
              <a:t>nRed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GetRValue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nColor</a:t>
            </a:r>
            <a:r>
              <a:rPr lang="en-US" altLang="zh-CN" dirty="0" smtClean="0"/>
              <a:t> );</a:t>
            </a:r>
            <a:endParaRPr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zh-CN" altLang="en-US" sz="3400" dirty="0" smtClean="0"/>
              <a:t>点的使用</a:t>
            </a:r>
            <a:endParaRPr lang="en-US" altLang="zh-CN" sz="34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GetPixel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获取指定点的颜色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COLORREF </a:t>
            </a:r>
            <a:r>
              <a:rPr lang="en-US" altLang="zh-CN" dirty="0" err="1" smtClean="0"/>
              <a:t>GetPixel</a:t>
            </a:r>
            <a:r>
              <a:rPr lang="en-US" altLang="zh-CN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    // handle to DC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nXPos</a:t>
            </a:r>
            <a:r>
              <a:rPr lang="en-US" altLang="zh-CN" dirty="0" smtClean="0"/>
              <a:t>,  // x-coordinate of pixel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nYPos</a:t>
            </a:r>
            <a:r>
              <a:rPr lang="en-US" altLang="zh-CN" dirty="0" smtClean="0"/>
              <a:t>   // y-coordinate of pixel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);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SetPixel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设置指定点的颜色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COLORREF </a:t>
            </a:r>
            <a:r>
              <a:rPr lang="en-US" altLang="zh-CN" dirty="0" err="1" smtClean="0"/>
              <a:t>SetPixel</a:t>
            </a:r>
            <a:r>
              <a:rPr lang="en-US" altLang="zh-CN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,//DC</a:t>
            </a:r>
            <a:r>
              <a:rPr lang="zh-CN" altLang="en-US" dirty="0" smtClean="0"/>
              <a:t>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X,//X</a:t>
            </a:r>
            <a:r>
              <a:rPr lang="zh-CN" altLang="en-US" dirty="0" smtClean="0"/>
              <a:t>坐标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Y,//Y</a:t>
            </a:r>
            <a:r>
              <a:rPr lang="zh-CN" altLang="en-US" dirty="0" smtClean="0"/>
              <a:t>坐标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COLORREF </a:t>
            </a:r>
            <a:r>
              <a:rPr lang="en-US" altLang="zh-CN" dirty="0" err="1" smtClean="0"/>
              <a:t>crColor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设置的颜色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); </a:t>
            </a:r>
            <a:r>
              <a:rPr lang="zh-CN" altLang="en-US" dirty="0" smtClean="0"/>
              <a:t>返回点原来的颜色</a:t>
            </a:r>
            <a:endParaRPr lang="zh-CN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绘图</a:t>
            </a:r>
          </a:p>
        </p:txBody>
      </p:sp>
      <p:sp>
        <p:nvSpPr>
          <p:cNvPr id="10137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线的使用</a:t>
            </a:r>
            <a:r>
              <a:rPr lang="en-US" altLang="zh-CN" smtClean="0"/>
              <a:t>(</a:t>
            </a:r>
            <a:r>
              <a:rPr lang="zh-CN" altLang="en-US" smtClean="0"/>
              <a:t>直线、圆形、弧线</a:t>
            </a:r>
            <a:r>
              <a:rPr lang="en-US" altLang="zh-CN" smtClean="0"/>
              <a:t>)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MoveTo - </a:t>
            </a:r>
            <a:r>
              <a:rPr lang="zh-CN" altLang="en-US" smtClean="0"/>
              <a:t>移动 当前点 到 指定点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LineTo - </a:t>
            </a:r>
            <a:r>
              <a:rPr lang="zh-CN" altLang="en-US" smtClean="0"/>
              <a:t>从当前点到指定点绘制一条直线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mtClean="0"/>
              <a:t>当前点：上一次绘图时的最后一点，初始为（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0</a:t>
            </a:r>
            <a:r>
              <a:rPr lang="zh-CN" altLang="en-US" smtClean="0"/>
              <a:t>）点。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封闭图形</a:t>
            </a:r>
            <a:endParaRPr lang="en-US" altLang="zh-CN" smtClean="0"/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Rectangle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Ellipse </a:t>
            </a:r>
            <a:endParaRPr lang="zh-CN" altLang="en-US" smtClean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GDI</a:t>
            </a:r>
            <a:r>
              <a:rPr lang="zh-CN" altLang="en-US" smtClean="0"/>
              <a:t>绘图对象</a:t>
            </a:r>
            <a:r>
              <a:rPr lang="en-US" altLang="zh-CN" smtClean="0"/>
              <a:t>- </a:t>
            </a:r>
            <a:r>
              <a:rPr lang="zh-CN" altLang="en-US" smtClean="0"/>
              <a:t>画笔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CN" altLang="en-US" sz="3600" dirty="0" smtClean="0"/>
              <a:t>画笔的作用</a:t>
            </a:r>
            <a:endParaRPr lang="en-US" altLang="zh-CN" sz="36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线的颜色、线型、线粗。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HPEN - </a:t>
            </a:r>
            <a:r>
              <a:rPr lang="zh-CN" altLang="en-US" dirty="0" smtClean="0"/>
              <a:t>画笔句柄</a:t>
            </a:r>
          </a:p>
          <a:p>
            <a:pPr eaLnBrk="1" hangingPunct="1">
              <a:defRPr/>
            </a:pPr>
            <a:r>
              <a:rPr lang="en-US" altLang="zh-CN" sz="3600" dirty="0" smtClean="0"/>
              <a:t> </a:t>
            </a:r>
            <a:r>
              <a:rPr lang="zh-CN" altLang="en-US" sz="3600" dirty="0" smtClean="0"/>
              <a:t>画笔的使用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sz="3100" dirty="0" smtClean="0"/>
              <a:t>1 </a:t>
            </a:r>
            <a:r>
              <a:rPr lang="zh-CN" altLang="en-US" sz="3100" dirty="0" smtClean="0"/>
              <a:t>创建画笔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100" dirty="0" smtClean="0"/>
              <a:t>	</a:t>
            </a:r>
            <a:r>
              <a:rPr lang="en-US" altLang="zh-CN" sz="3100" dirty="0" smtClean="0"/>
              <a:t>HPEN </a:t>
            </a:r>
            <a:r>
              <a:rPr lang="en-US" altLang="zh-CN" sz="3100" dirty="0" err="1" smtClean="0"/>
              <a:t>CreatePen</a:t>
            </a:r>
            <a:r>
              <a:rPr lang="en-US" altLang="zh-CN" sz="3100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100" dirty="0" smtClean="0"/>
              <a:t>		</a:t>
            </a:r>
            <a:r>
              <a:rPr lang="en-US" altLang="zh-CN" sz="3100" dirty="0" err="1" smtClean="0"/>
              <a:t>int</a:t>
            </a:r>
            <a:r>
              <a:rPr lang="en-US" altLang="zh-CN" sz="3100" dirty="0" smtClean="0"/>
              <a:t> </a:t>
            </a:r>
            <a:r>
              <a:rPr lang="en-US" altLang="zh-CN" sz="3100" dirty="0" err="1" smtClean="0"/>
              <a:t>fnPenStyle</a:t>
            </a:r>
            <a:r>
              <a:rPr lang="en-US" altLang="zh-CN" sz="3100" dirty="0" smtClean="0"/>
              <a:t>, //</a:t>
            </a:r>
            <a:r>
              <a:rPr lang="zh-CN" altLang="en-US" sz="3100" dirty="0" smtClean="0"/>
              <a:t>画笔的样式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100" dirty="0" smtClean="0"/>
              <a:t>		</a:t>
            </a:r>
            <a:r>
              <a:rPr lang="en-US" altLang="zh-CN" sz="3100" dirty="0" err="1" smtClean="0"/>
              <a:t>int</a:t>
            </a:r>
            <a:r>
              <a:rPr lang="en-US" altLang="zh-CN" sz="3100" dirty="0" smtClean="0"/>
              <a:t> </a:t>
            </a:r>
            <a:r>
              <a:rPr lang="en-US" altLang="zh-CN" sz="3100" dirty="0" err="1" smtClean="0"/>
              <a:t>nWidth</a:t>
            </a:r>
            <a:r>
              <a:rPr lang="en-US" altLang="zh-CN" sz="3100" dirty="0" smtClean="0"/>
              <a:t>, //</a:t>
            </a:r>
            <a:r>
              <a:rPr lang="zh-CN" altLang="en-US" sz="3100" dirty="0" smtClean="0"/>
              <a:t>画笔的粗细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100" dirty="0" smtClean="0"/>
              <a:t>		</a:t>
            </a:r>
            <a:r>
              <a:rPr lang="en-US" altLang="zh-CN" sz="3100" dirty="0" smtClean="0"/>
              <a:t>COLORREF </a:t>
            </a:r>
            <a:r>
              <a:rPr lang="en-US" altLang="zh-CN" sz="3100" dirty="0" err="1" smtClean="0"/>
              <a:t>crColor</a:t>
            </a:r>
            <a:r>
              <a:rPr lang="en-US" altLang="zh-CN" sz="3100" dirty="0" smtClean="0"/>
              <a:t> //</a:t>
            </a:r>
            <a:r>
              <a:rPr lang="zh-CN" altLang="en-US" sz="3100" dirty="0" smtClean="0"/>
              <a:t>画笔的颜色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100" dirty="0" smtClean="0"/>
              <a:t>	</a:t>
            </a:r>
            <a:r>
              <a:rPr lang="en-US" altLang="zh-CN" sz="3100" dirty="0" smtClean="0"/>
              <a:t>);</a:t>
            </a:r>
            <a:r>
              <a:rPr lang="zh-CN" altLang="en-US" sz="3100" dirty="0" smtClean="0"/>
              <a:t>创建成功返回句柄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100" dirty="0" smtClean="0"/>
              <a:t>		</a:t>
            </a:r>
            <a:r>
              <a:rPr lang="en-US" altLang="zh-CN" sz="3100" dirty="0" smtClean="0"/>
              <a:t>PS_SOILD - </a:t>
            </a:r>
            <a:r>
              <a:rPr lang="zh-CN" altLang="en-US" sz="3100" dirty="0" smtClean="0"/>
              <a:t>实心线，可以支持多个像素宽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100" dirty="0" smtClean="0"/>
              <a:t>		其他线型只能是一个像素宽。</a:t>
            </a:r>
            <a:endParaRPr lang="zh-CN" altLang="en-US" sz="31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GDI</a:t>
            </a:r>
            <a:r>
              <a:rPr lang="zh-CN" altLang="en-US" smtClean="0"/>
              <a:t>绘图对象</a:t>
            </a:r>
            <a:r>
              <a:rPr lang="en-US" altLang="zh-CN" smtClean="0"/>
              <a:t>- </a:t>
            </a:r>
            <a:r>
              <a:rPr lang="zh-CN" altLang="en-US" smtClean="0"/>
              <a:t>画笔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341438"/>
            <a:ext cx="8362950" cy="511175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2 </a:t>
            </a:r>
            <a:r>
              <a:rPr lang="zh-CN" altLang="en-US" sz="3800" dirty="0" smtClean="0"/>
              <a:t>将画笔应用到</a:t>
            </a:r>
            <a:r>
              <a:rPr lang="en-US" altLang="zh-CN" sz="3800" dirty="0" smtClean="0"/>
              <a:t>DC</a:t>
            </a:r>
            <a:r>
              <a:rPr lang="zh-CN" altLang="en-US" sz="3800" dirty="0" smtClean="0"/>
              <a:t>中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200" dirty="0" smtClean="0"/>
              <a:t>HGDIOBJ </a:t>
            </a:r>
            <a:r>
              <a:rPr lang="en-US" altLang="zh-CN" sz="3200" dirty="0" err="1" smtClean="0"/>
              <a:t>SelectObject</a:t>
            </a:r>
            <a:r>
              <a:rPr lang="en-US" altLang="zh-CN" sz="3200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200" dirty="0" smtClean="0"/>
              <a:t>	HDC </a:t>
            </a:r>
            <a:r>
              <a:rPr lang="en-US" altLang="zh-CN" sz="3200" dirty="0" err="1" smtClean="0"/>
              <a:t>hdc</a:t>
            </a:r>
            <a:r>
              <a:rPr lang="en-US" altLang="zh-CN" sz="3200" dirty="0" smtClean="0"/>
              <a:t>,//</a:t>
            </a:r>
            <a:r>
              <a:rPr lang="zh-CN" altLang="en-US" sz="3200" dirty="0" smtClean="0"/>
              <a:t>绘图设备句柄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HGDIOBJ </a:t>
            </a:r>
            <a:r>
              <a:rPr lang="en-US" altLang="zh-CN" sz="3200" dirty="0" err="1" smtClean="0"/>
              <a:t>hgdiobj</a:t>
            </a:r>
            <a:r>
              <a:rPr lang="en-US" altLang="zh-CN" sz="3200" dirty="0" smtClean="0"/>
              <a:t> //GDI</a:t>
            </a:r>
            <a:r>
              <a:rPr lang="zh-CN" altLang="en-US" sz="3200" dirty="0" smtClean="0"/>
              <a:t>绘图对象句柄，画笔句柄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200" dirty="0" smtClean="0"/>
              <a:t>);</a:t>
            </a:r>
            <a:r>
              <a:rPr lang="zh-CN" altLang="en-US" sz="3200" dirty="0" smtClean="0"/>
              <a:t>返回原来的</a:t>
            </a:r>
            <a:r>
              <a:rPr lang="en-US" altLang="zh-CN" sz="3200" dirty="0" smtClean="0"/>
              <a:t>GDI</a:t>
            </a:r>
            <a:r>
              <a:rPr lang="zh-CN" altLang="en-US" sz="3200" dirty="0" smtClean="0"/>
              <a:t>绘图对象句柄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200" dirty="0" smtClean="0"/>
              <a:t>	注意保存原来</a:t>
            </a:r>
            <a:r>
              <a:rPr lang="en-US" altLang="zh-CN" sz="3200" dirty="0" smtClean="0"/>
              <a:t>DC</a:t>
            </a:r>
            <a:r>
              <a:rPr lang="zh-CN" altLang="en-US" sz="3200" dirty="0" smtClean="0"/>
              <a:t>当中画笔。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3 </a:t>
            </a:r>
            <a:r>
              <a:rPr lang="zh-CN" altLang="en-US" sz="3800" dirty="0" smtClean="0"/>
              <a:t>绘图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4 </a:t>
            </a:r>
            <a:r>
              <a:rPr lang="zh-CN" altLang="en-US" sz="3800" dirty="0" smtClean="0"/>
              <a:t>取出</a:t>
            </a:r>
            <a:r>
              <a:rPr lang="en-US" altLang="zh-CN" sz="3800" dirty="0" smtClean="0"/>
              <a:t>DC</a:t>
            </a:r>
            <a:r>
              <a:rPr lang="zh-CN" altLang="en-US" sz="3800" dirty="0" smtClean="0"/>
              <a:t>中的画笔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200" dirty="0" smtClean="0"/>
              <a:t>将原来的画笔，使用</a:t>
            </a:r>
            <a:r>
              <a:rPr lang="en-US" altLang="zh-CN" sz="3200" dirty="0" err="1" smtClean="0"/>
              <a:t>SelectObject</a:t>
            </a:r>
            <a:r>
              <a:rPr lang="zh-CN" altLang="en-US" sz="3200" dirty="0" smtClean="0"/>
              <a:t>函数，放入到设备</a:t>
            </a:r>
            <a:r>
              <a:rPr lang="en-US" altLang="zh-CN" sz="3200" dirty="0" smtClean="0"/>
              <a:t>DC</a:t>
            </a:r>
            <a:r>
              <a:rPr lang="zh-CN" altLang="en-US" sz="3200" dirty="0" smtClean="0"/>
              <a:t>中，就会将我们创建的画笔取出。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5 </a:t>
            </a:r>
            <a:r>
              <a:rPr lang="zh-CN" altLang="en-US" sz="3800" dirty="0" smtClean="0"/>
              <a:t>释放画笔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200" dirty="0" smtClean="0"/>
              <a:t>BOOL </a:t>
            </a:r>
            <a:r>
              <a:rPr lang="en-US" altLang="zh-CN" sz="3200" dirty="0" err="1" smtClean="0"/>
              <a:t>DeleteObject</a:t>
            </a:r>
            <a:r>
              <a:rPr lang="en-US" altLang="zh-CN" sz="3200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200" dirty="0" smtClean="0"/>
              <a:t>	HGDIOBJ </a:t>
            </a:r>
            <a:r>
              <a:rPr lang="en-US" altLang="zh-CN" sz="3200" dirty="0" err="1" smtClean="0"/>
              <a:t>hObject</a:t>
            </a:r>
            <a:r>
              <a:rPr lang="en-US" altLang="zh-CN" sz="3200" dirty="0" smtClean="0"/>
              <a:t>   //GDI</a:t>
            </a:r>
            <a:r>
              <a:rPr lang="zh-CN" altLang="en-US" sz="3200" dirty="0" smtClean="0"/>
              <a:t>绘图对象句柄，画笔句柄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200" dirty="0" smtClean="0"/>
              <a:t>);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200" dirty="0" smtClean="0"/>
              <a:t>只能删除不被</a:t>
            </a:r>
            <a:r>
              <a:rPr lang="en-US" altLang="zh-CN" sz="3200" dirty="0" smtClean="0"/>
              <a:t>DC</a:t>
            </a:r>
            <a:r>
              <a:rPr lang="zh-CN" altLang="en-US" sz="3200" dirty="0" smtClean="0"/>
              <a:t>使用的画笔，所以在释放前，必须将画笔从</a:t>
            </a:r>
            <a:r>
              <a:rPr lang="en-US" altLang="zh-CN" sz="3200" dirty="0" smtClean="0"/>
              <a:t>DC</a:t>
            </a:r>
            <a:r>
              <a:rPr lang="zh-CN" altLang="en-US" sz="3200" dirty="0" smtClean="0"/>
              <a:t>中取出。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GDI</a:t>
            </a:r>
            <a:r>
              <a:rPr lang="zh-CN" altLang="en-US" smtClean="0"/>
              <a:t>绘图对象</a:t>
            </a:r>
            <a:r>
              <a:rPr lang="en-US" altLang="zh-CN" smtClean="0"/>
              <a:t>- </a:t>
            </a:r>
            <a:r>
              <a:rPr lang="zh-CN" altLang="en-US" smtClean="0"/>
              <a:t>画刷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89585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CN" altLang="en-US" sz="3600" dirty="0" smtClean="0"/>
              <a:t>画刷相关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画刷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封闭图形的填充的颜色、图案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HBRUSH - </a:t>
            </a:r>
            <a:r>
              <a:rPr lang="zh-CN" altLang="en-US" dirty="0" smtClean="0"/>
              <a:t>画刷句柄	</a:t>
            </a:r>
          </a:p>
          <a:p>
            <a:pPr eaLnBrk="1" hangingPunct="1">
              <a:defRPr/>
            </a:pPr>
            <a:r>
              <a:rPr lang="zh-CN" altLang="en-US" sz="3600" dirty="0" smtClean="0"/>
              <a:t>画刷的使用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创建画刷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CreateSolidBrush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创建实心画刷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CreateHatchBrush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创建填充画刷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将画刷应用到</a:t>
            </a:r>
            <a:r>
              <a:rPr lang="en-US" altLang="zh-CN" dirty="0" smtClean="0"/>
              <a:t>DC</a:t>
            </a:r>
            <a:r>
              <a:rPr lang="zh-CN" altLang="en-US" dirty="0" smtClean="0"/>
              <a:t>中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SelectObject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3 </a:t>
            </a:r>
            <a:r>
              <a:rPr lang="zh-CN" altLang="en-US" dirty="0" smtClean="0"/>
              <a:t>绘图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4 </a:t>
            </a:r>
            <a:r>
              <a:rPr lang="zh-CN" altLang="en-US" dirty="0" smtClean="0"/>
              <a:t>将画刷从</a:t>
            </a:r>
            <a:r>
              <a:rPr lang="en-US" altLang="zh-CN" dirty="0" smtClean="0"/>
              <a:t>DC</a:t>
            </a:r>
            <a:r>
              <a:rPr lang="zh-CN" altLang="en-US" dirty="0" smtClean="0"/>
              <a:t>中取出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SelectObject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5 </a:t>
            </a:r>
            <a:r>
              <a:rPr lang="zh-CN" altLang="en-US" dirty="0" smtClean="0"/>
              <a:t>删除画刷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DeleteObject</a:t>
            </a:r>
            <a:endParaRPr lang="en-US" altLang="zh-CN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GDI</a:t>
            </a:r>
            <a:r>
              <a:rPr lang="zh-CN" altLang="en-US" smtClean="0"/>
              <a:t>绘图对象</a:t>
            </a:r>
            <a:r>
              <a:rPr lang="en-US" altLang="zh-CN" smtClean="0"/>
              <a:t>- </a:t>
            </a:r>
            <a:r>
              <a:rPr lang="zh-CN" altLang="en-US" smtClean="0"/>
              <a:t>画刷</a:t>
            </a:r>
          </a:p>
        </p:txBody>
      </p:sp>
      <p:sp>
        <p:nvSpPr>
          <p:cNvPr id="10547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1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其他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mtClean="0"/>
              <a:t>可以使用 </a:t>
            </a:r>
            <a:r>
              <a:rPr lang="en-US" altLang="zh-CN" smtClean="0"/>
              <a:t>GetStockObject </a:t>
            </a:r>
            <a:r>
              <a:rPr lang="zh-CN" altLang="en-US" smtClean="0"/>
              <a:t>函数获取系统维护的画刷、画笔等。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mtClean="0"/>
              <a:t>如果不使用画刷填充，需要使用</a:t>
            </a:r>
            <a:r>
              <a:rPr lang="en-US" altLang="zh-CN" smtClean="0"/>
              <a:t>NULL_BRUSH</a:t>
            </a:r>
            <a:r>
              <a:rPr lang="zh-CN" altLang="en-US" smtClean="0"/>
              <a:t>参数，获取不填充的画刷。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GetStockObject</a:t>
            </a:r>
            <a:r>
              <a:rPr lang="zh-CN" altLang="en-US" smtClean="0"/>
              <a:t>返回的画刷不需要</a:t>
            </a:r>
            <a:r>
              <a:rPr lang="en-US" altLang="zh-CN" smtClean="0"/>
              <a:t>DeleteObject</a:t>
            </a:r>
            <a:endParaRPr lang="zh-CN" altLang="en-US" smtClean="0"/>
          </a:p>
          <a:p>
            <a:pPr eaLnBrk="1" hangingPunct="1">
              <a:buFont typeface="Arial" charset="0"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编译、链接和执行</a:t>
            </a: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500" dirty="0" smtClean="0"/>
              <a:t>编译环境准备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500" dirty="0" smtClean="0"/>
              <a:t>    VCVARS32.BAT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500" dirty="0" smtClean="0"/>
              <a:t>编译程序 </a:t>
            </a:r>
            <a:r>
              <a:rPr lang="en-US" altLang="zh-CN" sz="2500" dirty="0" smtClean="0"/>
              <a:t>- CL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500" dirty="0" smtClean="0"/>
              <a:t>    CL.EXE -? </a:t>
            </a:r>
            <a:r>
              <a:rPr lang="zh-CN" altLang="en-US" sz="2500" dirty="0" smtClean="0"/>
              <a:t>显示</a:t>
            </a:r>
            <a:r>
              <a:rPr lang="en-US" altLang="zh-CN" sz="2500" dirty="0" smtClean="0"/>
              <a:t>CL</a:t>
            </a:r>
            <a:r>
              <a:rPr lang="zh-CN" altLang="en-US" sz="2500" dirty="0" smtClean="0"/>
              <a:t>的帮助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500" dirty="0" smtClean="0"/>
              <a:t>     /c  </a:t>
            </a:r>
            <a:r>
              <a:rPr lang="zh-CN" altLang="en-US" sz="2500" dirty="0" smtClean="0"/>
              <a:t>只编译不链接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500" dirty="0" smtClean="0"/>
              <a:t>    /</a:t>
            </a:r>
            <a:r>
              <a:rPr lang="en-US" altLang="zh-CN" sz="2500" dirty="0" err="1" smtClean="0"/>
              <a:t>Tc</a:t>
            </a:r>
            <a:r>
              <a:rPr lang="en-US" altLang="zh-CN" sz="2500" dirty="0" smtClean="0"/>
              <a:t> </a:t>
            </a:r>
            <a:r>
              <a:rPr lang="zh-CN" altLang="en-US" sz="2500" dirty="0" smtClean="0"/>
              <a:t>编译</a:t>
            </a:r>
            <a:r>
              <a:rPr lang="en-US" altLang="zh-CN" sz="2500" dirty="0" smtClean="0"/>
              <a:t>C</a:t>
            </a:r>
            <a:r>
              <a:rPr lang="zh-CN" altLang="en-US" sz="2500" dirty="0" smtClean="0"/>
              <a:t>文件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500" dirty="0" smtClean="0"/>
              <a:t>    /</a:t>
            </a:r>
            <a:r>
              <a:rPr lang="en-US" altLang="zh-CN" sz="2500" dirty="0" err="1" smtClean="0"/>
              <a:t>Tp</a:t>
            </a:r>
            <a:r>
              <a:rPr lang="en-US" altLang="zh-CN" sz="2500" dirty="0" smtClean="0"/>
              <a:t> </a:t>
            </a:r>
            <a:r>
              <a:rPr lang="zh-CN" altLang="en-US" sz="2500" dirty="0" smtClean="0"/>
              <a:t>编译</a:t>
            </a:r>
            <a:r>
              <a:rPr lang="en-US" altLang="zh-CN" sz="2500" dirty="0" smtClean="0"/>
              <a:t>C++</a:t>
            </a:r>
            <a:r>
              <a:rPr lang="zh-CN" altLang="en-US" sz="2500" dirty="0" smtClean="0"/>
              <a:t>文件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5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500" dirty="0" smtClean="0"/>
              <a:t>链接程序 </a:t>
            </a:r>
            <a:r>
              <a:rPr lang="en-US" altLang="zh-CN" sz="2500" dirty="0" smtClean="0"/>
              <a:t>- LINK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500" dirty="0" smtClean="0"/>
              <a:t>     LINK.EXE xxx.obj xxx.lib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500" dirty="0" smtClean="0"/>
              <a:t>执行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GDI</a:t>
            </a:r>
            <a:r>
              <a:rPr lang="zh-CN" altLang="en-US" smtClean="0"/>
              <a:t>绘图对象</a:t>
            </a:r>
            <a:r>
              <a:rPr lang="en-US" altLang="zh-CN" smtClean="0"/>
              <a:t>- </a:t>
            </a:r>
            <a:r>
              <a:rPr lang="zh-CN" altLang="en-US" smtClean="0"/>
              <a:t>位图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7995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CN" altLang="en-US" dirty="0" smtClean="0"/>
              <a:t>位图相关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光栅图形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记录图像中每一点的颜色等信息。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矢量图形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记录图像算法、绘图指令等。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HBITMAP - </a:t>
            </a:r>
            <a:r>
              <a:rPr lang="zh-CN" altLang="en-US" dirty="0" smtClean="0"/>
              <a:t>位图句柄</a:t>
            </a:r>
          </a:p>
          <a:p>
            <a:pPr eaLnBrk="1" hangingPunct="1">
              <a:defRPr/>
            </a:pPr>
            <a:r>
              <a:rPr lang="zh-CN" altLang="en-US" sz="3300" dirty="0" smtClean="0"/>
              <a:t>位图的使用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在资源中添加位图资源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从资源中加载位图</a:t>
            </a:r>
            <a:r>
              <a:rPr lang="en-US" altLang="zh-CN" dirty="0" err="1" smtClean="0"/>
              <a:t>LoadBitmap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3 </a:t>
            </a:r>
            <a:r>
              <a:rPr lang="zh-CN" altLang="en-US" dirty="0" smtClean="0"/>
              <a:t>创建一个与当前</a:t>
            </a:r>
            <a:r>
              <a:rPr lang="en-US" altLang="zh-CN" dirty="0" smtClean="0"/>
              <a:t>DC</a:t>
            </a:r>
            <a:r>
              <a:rPr lang="zh-CN" altLang="en-US" dirty="0" smtClean="0"/>
              <a:t>相匹配的</a:t>
            </a:r>
            <a:r>
              <a:rPr lang="en-US" altLang="zh-CN" dirty="0" smtClean="0"/>
              <a:t>DC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HDC </a:t>
            </a:r>
            <a:r>
              <a:rPr lang="en-US" altLang="zh-CN" dirty="0" err="1" smtClean="0"/>
              <a:t>CreateCompatibleDC</a:t>
            </a:r>
            <a:r>
              <a:rPr lang="en-US" altLang="zh-CN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当前</a:t>
            </a:r>
            <a:r>
              <a:rPr lang="en-US" altLang="zh-CN" dirty="0" smtClean="0"/>
              <a:t>DC</a:t>
            </a:r>
            <a:r>
              <a:rPr lang="zh-CN" altLang="en-US" dirty="0" smtClean="0"/>
              <a:t>句柄，可以为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（使用屏幕</a:t>
            </a:r>
            <a:r>
              <a:rPr lang="en-US" altLang="zh-CN" dirty="0" smtClean="0"/>
              <a:t>DC</a:t>
            </a:r>
            <a:r>
              <a:rPr lang="zh-CN" altLang="en-US" dirty="0" smtClean="0"/>
              <a:t>）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); </a:t>
            </a:r>
            <a:r>
              <a:rPr lang="zh-CN" altLang="en-US" dirty="0" smtClean="0"/>
              <a:t>返回创建好的</a:t>
            </a:r>
            <a:r>
              <a:rPr lang="en-US" altLang="zh-CN" dirty="0" smtClean="0"/>
              <a:t>DC</a:t>
            </a:r>
            <a:r>
              <a:rPr lang="zh-CN" altLang="en-US" dirty="0" smtClean="0"/>
              <a:t>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4 </a:t>
            </a:r>
            <a:r>
              <a:rPr lang="zh-CN" altLang="en-US" dirty="0" smtClean="0"/>
              <a:t>将位图放入匹配的</a:t>
            </a:r>
            <a:r>
              <a:rPr lang="en-US" altLang="zh-CN" dirty="0" smtClean="0"/>
              <a:t>DC</a:t>
            </a:r>
            <a:r>
              <a:rPr lang="zh-CN" altLang="en-US" dirty="0" smtClean="0"/>
              <a:t>中  </a:t>
            </a:r>
            <a:r>
              <a:rPr lang="en-US" altLang="zh-CN" dirty="0" err="1" smtClean="0"/>
              <a:t>SelectObject</a:t>
            </a:r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GDI</a:t>
            </a:r>
            <a:r>
              <a:rPr lang="zh-CN" altLang="en-US" smtClean="0"/>
              <a:t>绘图对象 </a:t>
            </a:r>
            <a:r>
              <a:rPr lang="en-US" altLang="zh-CN" smtClean="0"/>
              <a:t>- </a:t>
            </a:r>
            <a:r>
              <a:rPr lang="zh-CN" altLang="en-US" smtClean="0"/>
              <a:t>位图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700" smtClean="0"/>
              <a:t>5 </a:t>
            </a:r>
            <a:r>
              <a:rPr lang="zh-CN" altLang="en-US" sz="2700" smtClean="0"/>
              <a:t>成像</a:t>
            </a:r>
            <a:r>
              <a:rPr lang="en-US" altLang="zh-CN" sz="2700" smtClean="0"/>
              <a:t>(1:1)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BOOL BitBlt(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	HDC hdcDest, //</a:t>
            </a:r>
            <a:r>
              <a:rPr lang="zh-CN" altLang="en-US" sz="2400" smtClean="0"/>
              <a:t>目的</a:t>
            </a:r>
            <a:r>
              <a:rPr lang="en-US" altLang="zh-CN" sz="2400" smtClean="0"/>
              <a:t>DC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	int nXDest,  // </a:t>
            </a:r>
            <a:r>
              <a:rPr lang="zh-CN" altLang="en-US" sz="2400" smtClean="0"/>
              <a:t>目的左上</a:t>
            </a:r>
            <a:r>
              <a:rPr lang="en-US" altLang="zh-CN" sz="2400" smtClean="0"/>
              <a:t>X</a:t>
            </a:r>
            <a:r>
              <a:rPr lang="zh-CN" altLang="en-US" sz="2400" smtClean="0"/>
              <a:t>坐标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int nYDest,  // </a:t>
            </a:r>
            <a:r>
              <a:rPr lang="zh-CN" altLang="en-US" sz="2400" smtClean="0"/>
              <a:t>目的左上</a:t>
            </a:r>
            <a:r>
              <a:rPr lang="en-US" altLang="zh-CN" sz="2400" smtClean="0"/>
              <a:t>Y</a:t>
            </a:r>
            <a:r>
              <a:rPr lang="zh-CN" altLang="en-US" sz="2400" smtClean="0"/>
              <a:t>坐标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int nWidth,  // </a:t>
            </a:r>
            <a:r>
              <a:rPr lang="zh-CN" altLang="en-US" sz="2400" smtClean="0"/>
              <a:t>目的宽度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int nHeight, // </a:t>
            </a:r>
            <a:r>
              <a:rPr lang="zh-CN" altLang="en-US" sz="2400" smtClean="0"/>
              <a:t>目的高度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HDC hdcSrc,  //</a:t>
            </a:r>
            <a:r>
              <a:rPr lang="zh-CN" altLang="en-US" sz="2400" smtClean="0"/>
              <a:t>源</a:t>
            </a:r>
            <a:r>
              <a:rPr lang="en-US" altLang="zh-CN" sz="2400" smtClean="0"/>
              <a:t>DC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	int nXSrc,   // </a:t>
            </a:r>
            <a:r>
              <a:rPr lang="zh-CN" altLang="en-US" sz="2400" smtClean="0"/>
              <a:t>源左上</a:t>
            </a:r>
            <a:r>
              <a:rPr lang="en-US" altLang="zh-CN" sz="2400" smtClean="0"/>
              <a:t>X</a:t>
            </a:r>
            <a:r>
              <a:rPr lang="zh-CN" altLang="en-US" sz="2400" smtClean="0"/>
              <a:t>坐标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int nYSrc,   // </a:t>
            </a:r>
            <a:r>
              <a:rPr lang="zh-CN" altLang="en-US" sz="2400" smtClean="0"/>
              <a:t>源左上</a:t>
            </a:r>
            <a:r>
              <a:rPr lang="en-US" altLang="zh-CN" sz="2400" smtClean="0"/>
              <a:t>Y</a:t>
            </a:r>
            <a:r>
              <a:rPr lang="zh-CN" altLang="en-US" sz="2400" smtClean="0"/>
              <a:t>坐标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DWORD dwRop  //</a:t>
            </a:r>
            <a:r>
              <a:rPr lang="zh-CN" altLang="en-US" sz="2400" smtClean="0"/>
              <a:t>绘制方法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GDI</a:t>
            </a:r>
            <a:r>
              <a:rPr lang="zh-CN" altLang="en-US" smtClean="0"/>
              <a:t>绘图对象 </a:t>
            </a:r>
            <a:r>
              <a:rPr lang="en-US" altLang="zh-CN" smtClean="0"/>
              <a:t>- </a:t>
            </a:r>
            <a:r>
              <a:rPr lang="zh-CN" altLang="en-US" smtClean="0"/>
              <a:t>位图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700" smtClean="0"/>
              <a:t>缩放成像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BOOL StretchBlt(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	HDC hdcDest,      // handle to destination DC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	int nXOriginDest, // x-coord of destination upper-left corner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	int nYOriginDest, // y-coord of destination upper-left corner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	int nWidthDest,   // width of destination rectangle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	int nHeightDest,  // height of destination rectangle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	HDC hdcSrc,       // handle to source DC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	int nXOriginSrc,  // x-coord of source upper-left corner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	int nYOriginSrc,  // y-coord of source upper-left corner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	int nWidthSrc,    // </a:t>
            </a:r>
            <a:r>
              <a:rPr lang="zh-CN" altLang="en-US" sz="2000" smtClean="0"/>
              <a:t>源</a:t>
            </a:r>
            <a:r>
              <a:rPr lang="en-US" altLang="zh-CN" sz="2000" smtClean="0"/>
              <a:t>DC</a:t>
            </a:r>
            <a:r>
              <a:rPr lang="zh-CN" altLang="en-US" sz="2000" smtClean="0"/>
              <a:t>宽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int nHeightSrc,   // </a:t>
            </a:r>
            <a:r>
              <a:rPr lang="zh-CN" altLang="en-US" sz="2000" smtClean="0"/>
              <a:t>源</a:t>
            </a:r>
            <a:r>
              <a:rPr lang="en-US" altLang="zh-CN" sz="2000" smtClean="0"/>
              <a:t>DC</a:t>
            </a:r>
            <a:r>
              <a:rPr lang="zh-CN" altLang="en-US" sz="2000" smtClean="0"/>
              <a:t>高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DWORD dwRop       // raster operation code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);</a:t>
            </a:r>
            <a:endParaRPr lang="zh-CN" altLang="en-US" sz="2000" smtClean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GDI</a:t>
            </a:r>
            <a:r>
              <a:rPr lang="zh-CN" altLang="en-US" smtClean="0"/>
              <a:t>绘图对象 </a:t>
            </a:r>
            <a:r>
              <a:rPr lang="en-US" altLang="zh-CN" smtClean="0"/>
              <a:t>- </a:t>
            </a:r>
            <a:r>
              <a:rPr lang="zh-CN" altLang="en-US" smtClean="0"/>
              <a:t>位图</a:t>
            </a:r>
          </a:p>
        </p:txBody>
      </p:sp>
      <p:sp>
        <p:nvSpPr>
          <p:cNvPr id="10957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6 </a:t>
            </a:r>
            <a:r>
              <a:rPr lang="zh-CN" altLang="en-US" smtClean="0"/>
              <a:t>取出位图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SelectObject</a:t>
            </a:r>
          </a:p>
          <a:p>
            <a:pPr eaLnBrk="1" hangingPunct="1"/>
            <a:r>
              <a:rPr lang="en-US" altLang="zh-CN" smtClean="0"/>
              <a:t>7 </a:t>
            </a:r>
            <a:r>
              <a:rPr lang="zh-CN" altLang="en-US" smtClean="0"/>
              <a:t>释放位图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DeleteObject</a:t>
            </a:r>
          </a:p>
          <a:p>
            <a:pPr eaLnBrk="1" hangingPunct="1"/>
            <a:r>
              <a:rPr lang="en-US" altLang="zh-CN" smtClean="0"/>
              <a:t>8 </a:t>
            </a:r>
            <a:r>
              <a:rPr lang="zh-CN" altLang="en-US" smtClean="0"/>
              <a:t>释放匹配的</a:t>
            </a:r>
            <a:r>
              <a:rPr lang="en-US" altLang="zh-CN" smtClean="0"/>
              <a:t>DC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DeleteDC</a:t>
            </a:r>
          </a:p>
          <a:p>
            <a:pPr eaLnBrk="1" hangingPunct="1"/>
            <a:r>
              <a:rPr lang="zh-CN" altLang="en-US" smtClean="0"/>
              <a:t>其他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mtClean="0"/>
              <a:t>使用 </a:t>
            </a:r>
            <a:r>
              <a:rPr lang="en-US" altLang="zh-CN" smtClean="0"/>
              <a:t>GetObject </a:t>
            </a:r>
            <a:r>
              <a:rPr lang="zh-CN" altLang="en-US" smtClean="0"/>
              <a:t>获取位图信息。	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坐标系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en-US" dirty="0" smtClean="0"/>
              <a:t>坐标系分类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设备坐标系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以像素为单位，以设备左上角为原点，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右为正，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下为正的坐标系。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1 </a:t>
            </a:r>
            <a:r>
              <a:rPr lang="zh-CN" altLang="en-US" dirty="0" smtClean="0"/>
              <a:t>屏幕坐标系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以当前屏幕左上角为原点坐标系。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2 </a:t>
            </a:r>
            <a:r>
              <a:rPr lang="zh-CN" altLang="en-US" dirty="0" smtClean="0"/>
              <a:t>窗口坐标系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以窗口左上角为原点坐标系。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客户区坐标系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以窗口的客户区左上角为原点的坐标系。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逻辑坐标系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在</a:t>
            </a:r>
            <a:r>
              <a:rPr lang="en-US" altLang="zh-CN" dirty="0" smtClean="0"/>
              <a:t>GDI</a:t>
            </a:r>
            <a:r>
              <a:rPr lang="zh-CN" altLang="en-US" dirty="0" smtClean="0"/>
              <a:t>绘图中，都是使用逻辑坐标绘图。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逻辑坐标系可以设置坐标系单位。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坐标系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US" dirty="0" smtClean="0"/>
              <a:t>坐标系映射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映射模式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逻辑坐标系和设备坐标系单位之间映射关系。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设备坐标系的单位是由设备决定，大小固定。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逻辑坐标系的单位，可以通过程序设置，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SetMapMode</a:t>
            </a:r>
            <a:r>
              <a:rPr lang="en-US" altLang="zh-CN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	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 //DC</a:t>
            </a:r>
            <a:r>
              <a:rPr lang="zh-CN" altLang="en-US" dirty="0" smtClean="0"/>
              <a:t>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fnMapMode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映射模式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返回旧的映射模式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fnMapMode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映射模式如下：</a:t>
            </a:r>
            <a:endParaRPr lang="zh-CN" alt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坐标系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 MM_ISOTROPIC / MM_ANISOTROPIC</a:t>
            </a:r>
            <a:r>
              <a:rPr lang="zh-CN" altLang="en-US" sz="3800" dirty="0" smtClean="0"/>
              <a:t>模式</a:t>
            </a:r>
            <a:endParaRPr lang="en-US" altLang="zh-CN" sz="38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通过函数设置逻辑单位与设备单位的对应关系设备单位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SetViewportExtEx</a:t>
            </a:r>
            <a:r>
              <a:rPr lang="en-US" altLang="zh-CN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       //DC</a:t>
            </a:r>
            <a:r>
              <a:rPr lang="zh-CN" altLang="en-US" dirty="0" smtClean="0"/>
              <a:t>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nXExtent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设备单位的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比例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nYExtent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设备单位的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比例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LPSIZE </a:t>
            </a:r>
            <a:r>
              <a:rPr lang="en-US" altLang="zh-CN" dirty="0" err="1" smtClean="0"/>
              <a:t>lpSize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旧比例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);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逻辑单位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SetWindowExtEx</a:t>
            </a:r>
            <a:r>
              <a:rPr lang="en-US" altLang="zh-CN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       //DC</a:t>
            </a:r>
            <a:r>
              <a:rPr lang="zh-CN" altLang="en-US" dirty="0" smtClean="0"/>
              <a:t>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nXExtent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逻辑单位的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比例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nYExtent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逻辑单位的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比例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LPSIZE </a:t>
            </a:r>
            <a:r>
              <a:rPr lang="en-US" altLang="zh-CN" dirty="0" err="1" smtClean="0"/>
              <a:t>lpSize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旧比例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文字和字体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en-US" dirty="0" smtClean="0"/>
              <a:t>文字的绘制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err="1" smtClean="0"/>
              <a:t>TextOut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将文字绘制在指定坐标位置。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DrawText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  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          //DC</a:t>
            </a:r>
            <a:r>
              <a:rPr lang="zh-CN" altLang="en-US" dirty="0" smtClean="0"/>
              <a:t>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  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lpString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字符串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nCount</a:t>
            </a:r>
            <a:r>
              <a:rPr lang="en-US" altLang="zh-CN" dirty="0" smtClean="0"/>
              <a:t>,       //</a:t>
            </a:r>
            <a:r>
              <a:rPr lang="zh-CN" altLang="en-US" dirty="0" smtClean="0"/>
              <a:t>字符数量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  </a:t>
            </a:r>
            <a:r>
              <a:rPr lang="en-US" altLang="zh-CN" dirty="0" smtClean="0"/>
              <a:t>LPRECT </a:t>
            </a:r>
            <a:r>
              <a:rPr lang="en-US" altLang="zh-CN" dirty="0" err="1" smtClean="0"/>
              <a:t>lpRect</a:t>
            </a:r>
            <a:r>
              <a:rPr lang="en-US" altLang="zh-CN" dirty="0" smtClean="0"/>
              <a:t>,    //</a:t>
            </a:r>
            <a:r>
              <a:rPr lang="zh-CN" altLang="en-US" dirty="0" smtClean="0"/>
              <a:t>绘制文字的矩形框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  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uFormat</a:t>
            </a:r>
            <a:r>
              <a:rPr lang="en-US" altLang="zh-CN" dirty="0" smtClean="0"/>
              <a:t>      //</a:t>
            </a:r>
            <a:r>
              <a:rPr lang="zh-CN" altLang="en-US" dirty="0" smtClean="0"/>
              <a:t>绘制的方式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文字和字体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CN" altLang="en-US" dirty="0" smtClean="0"/>
              <a:t>文字的绘制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ExtTextOut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          //DC</a:t>
            </a:r>
            <a:r>
              <a:rPr lang="zh-CN" altLang="en-US" dirty="0" smtClean="0"/>
              <a:t>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           //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X</a:t>
            </a:r>
            <a:r>
              <a:rPr lang="zh-CN" altLang="en-US" dirty="0" smtClean="0"/>
              <a:t>位置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            //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Y</a:t>
            </a:r>
            <a:r>
              <a:rPr lang="zh-CN" altLang="en-US" dirty="0" smtClean="0"/>
              <a:t>位置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fuOptions</a:t>
            </a:r>
            <a:r>
              <a:rPr lang="en-US" altLang="zh-CN" dirty="0" smtClean="0"/>
              <a:t>,   //</a:t>
            </a:r>
            <a:r>
              <a:rPr lang="zh-CN" altLang="en-US" dirty="0" smtClean="0"/>
              <a:t>输出选项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</a:t>
            </a:r>
            <a:r>
              <a:rPr lang="en-US" altLang="zh-CN" dirty="0" smtClean="0"/>
              <a:t>CONST RECT* </a:t>
            </a:r>
            <a:r>
              <a:rPr lang="en-US" altLang="zh-CN" dirty="0" err="1" smtClean="0"/>
              <a:t>lprc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输出的矩形框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lpString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字符串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cbCount</a:t>
            </a:r>
            <a:r>
              <a:rPr lang="en-US" altLang="zh-CN" dirty="0" smtClean="0"/>
              <a:t>,     //</a:t>
            </a:r>
            <a:r>
              <a:rPr lang="zh-CN" altLang="en-US" dirty="0" smtClean="0"/>
              <a:t>字符数量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</a:t>
            </a:r>
            <a:r>
              <a:rPr lang="en-US" altLang="zh-CN" dirty="0" smtClean="0"/>
              <a:t>CONST INT* </a:t>
            </a:r>
            <a:r>
              <a:rPr lang="en-US" altLang="zh-CN" dirty="0" err="1" smtClean="0"/>
              <a:t>lpDx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字符间距的数组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); </a:t>
            </a:r>
          </a:p>
          <a:p>
            <a:pPr eaLnBrk="1" hangingPunct="1">
              <a:buFont typeface="Arial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文字和字体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CN" altLang="en-US" dirty="0" smtClean="0"/>
              <a:t>文字颜色和背景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文字颜色 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SetTextColor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文字背景色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SetBkColor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文件背景模式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SetBkMode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……..</a:t>
            </a:r>
          </a:p>
          <a:p>
            <a:pPr eaLnBrk="1" hangingPunct="1">
              <a:defRPr/>
            </a:pPr>
            <a:r>
              <a:rPr lang="zh-CN" altLang="en-US" dirty="0" smtClean="0"/>
              <a:t>字体相关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Window</a:t>
            </a:r>
            <a:r>
              <a:rPr lang="zh-CN" altLang="en-US" dirty="0" smtClean="0"/>
              <a:t>常用的字体格式为 </a:t>
            </a:r>
            <a:r>
              <a:rPr lang="en-US" altLang="zh-CN" dirty="0" err="1" smtClean="0"/>
              <a:t>TureType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字体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	字体名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标识字体类型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HFONT - </a:t>
            </a:r>
            <a:r>
              <a:rPr lang="zh-CN" altLang="en-US" dirty="0" smtClean="0"/>
              <a:t>字体句柄</a:t>
            </a:r>
          </a:p>
          <a:p>
            <a:pPr lvl="1" eaLnBrk="1" hangingPunct="1">
              <a:buFont typeface="Arial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编写第一个窗口程序</a:t>
            </a:r>
            <a:r>
              <a:rPr lang="en-US" altLang="zh-CN" smtClean="0"/>
              <a:t>(HelloWorld</a:t>
            </a:r>
            <a:r>
              <a:rPr lang="zh-CN" altLang="en-US" smtClean="0"/>
              <a:t>版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编写窗口程序的步骤：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dirty="0" smtClean="0"/>
              <a:t>   1 </a:t>
            </a:r>
            <a:r>
              <a:rPr lang="zh-CN" altLang="en-US" dirty="0" smtClean="0"/>
              <a:t>定义</a:t>
            </a:r>
            <a:r>
              <a:rPr lang="en-US" altLang="zh-CN" dirty="0" err="1" smtClean="0"/>
              <a:t>WinMain</a:t>
            </a:r>
            <a:r>
              <a:rPr lang="zh-CN" altLang="en-US" dirty="0" smtClean="0"/>
              <a:t>函数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 </a:t>
            </a:r>
            <a:r>
              <a:rPr lang="zh-CN" altLang="en-US" dirty="0" smtClean="0"/>
              <a:t>定义窗口处理函数 </a:t>
            </a:r>
            <a:r>
              <a:rPr lang="en-US" altLang="zh-CN" dirty="0" smtClean="0"/>
              <a:t>(</a:t>
            </a:r>
            <a:r>
              <a:rPr lang="zh-CN" altLang="en-US" dirty="0" smtClean="0"/>
              <a:t>自定义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处理消息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注册窗口</a:t>
            </a:r>
            <a:r>
              <a:rPr lang="zh-CN" altLang="en-US" dirty="0" smtClean="0"/>
              <a:t>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向操作系统中写入一些数据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4 </a:t>
            </a:r>
            <a:r>
              <a:rPr lang="zh-CN" altLang="en-US" dirty="0" smtClean="0"/>
              <a:t>创建</a:t>
            </a:r>
            <a:r>
              <a:rPr lang="zh-CN" altLang="en-US" dirty="0" smtClean="0"/>
              <a:t>窗口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在内存中创建窗口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5 </a:t>
            </a:r>
            <a:r>
              <a:rPr lang="zh-CN" altLang="en-US" dirty="0" smtClean="0"/>
              <a:t>显示窗口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6 </a:t>
            </a:r>
            <a:r>
              <a:rPr lang="zh-CN" altLang="en-US" dirty="0" smtClean="0"/>
              <a:t>消息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(</a:t>
            </a:r>
            <a:r>
              <a:rPr lang="zh-CN" altLang="en-US" dirty="0" smtClean="0"/>
              <a:t>提取</a:t>
            </a:r>
            <a:r>
              <a:rPr lang="en-US" altLang="zh-CN" dirty="0" smtClean="0"/>
              <a:t>/</a:t>
            </a:r>
            <a:r>
              <a:rPr lang="zh-CN" altLang="en-US" dirty="0" smtClean="0"/>
              <a:t>翻译</a:t>
            </a:r>
            <a:r>
              <a:rPr lang="en-US" altLang="zh-CN" dirty="0" smtClean="0"/>
              <a:t>/</a:t>
            </a:r>
            <a:r>
              <a:rPr lang="zh-CN" altLang="en-US" dirty="0" smtClean="0"/>
              <a:t>派发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dirty="0" smtClean="0"/>
              <a:t>   7 </a:t>
            </a:r>
            <a:r>
              <a:rPr lang="zh-CN" altLang="en-US" dirty="0" smtClean="0"/>
              <a:t>消息处理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文字和字体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308100"/>
            <a:ext cx="8229600" cy="5145088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4400" dirty="0" smtClean="0"/>
              <a:t>字体的使用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300" dirty="0" smtClean="0"/>
              <a:t>1 </a:t>
            </a:r>
            <a:r>
              <a:rPr lang="zh-CN" altLang="en-US" sz="3300" dirty="0" smtClean="0"/>
              <a:t>创建字体</a:t>
            </a:r>
            <a:endParaRPr lang="en-US" altLang="zh-CN" sz="33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300" dirty="0" smtClean="0"/>
              <a:t>HFONT </a:t>
            </a:r>
            <a:r>
              <a:rPr lang="en-US" altLang="zh-CN" sz="3300" dirty="0" err="1" smtClean="0"/>
              <a:t>CreateFont</a:t>
            </a:r>
            <a:r>
              <a:rPr lang="en-US" altLang="zh-CN" sz="3300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nHeight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字体高度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nWidth</a:t>
            </a:r>
            <a:r>
              <a:rPr lang="en-US" altLang="zh-CN" sz="3300" dirty="0" smtClean="0"/>
              <a:t>,  //</a:t>
            </a:r>
            <a:r>
              <a:rPr lang="zh-CN" altLang="en-US" sz="3300" dirty="0" smtClean="0"/>
              <a:t>字体宽度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nEscapement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字符串倾斜角度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nOrientation</a:t>
            </a:r>
            <a:r>
              <a:rPr lang="en-US" altLang="zh-CN" sz="3300" dirty="0" smtClean="0"/>
              <a:t>,//</a:t>
            </a:r>
            <a:r>
              <a:rPr lang="zh-CN" altLang="en-US" sz="3300" dirty="0" smtClean="0"/>
              <a:t>字符旋转角度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fnWeight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字体的粗细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fdwItalic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斜体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fdwUnderline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字符下划线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fdwStrikeOut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删除线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fdwCharSet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字符集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fdwOutputPrecision</a:t>
            </a:r>
            <a:r>
              <a:rPr lang="en-US" altLang="zh-CN" sz="3300" dirty="0" smtClean="0"/>
              <a:t>,//</a:t>
            </a:r>
            <a:r>
              <a:rPr lang="zh-CN" altLang="en-US" sz="3300" dirty="0" smtClean="0"/>
              <a:t>输出精度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fdwClipPrecision</a:t>
            </a:r>
            <a:r>
              <a:rPr lang="en-US" altLang="zh-CN" sz="3300" dirty="0" smtClean="0"/>
              <a:t>,//</a:t>
            </a:r>
            <a:r>
              <a:rPr lang="zh-CN" altLang="en-US" sz="3300" dirty="0" smtClean="0"/>
              <a:t>剪切精度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fdwQuality</a:t>
            </a:r>
            <a:r>
              <a:rPr lang="en-US" altLang="zh-CN" sz="3300" dirty="0" smtClean="0"/>
              <a:t>,//</a:t>
            </a:r>
            <a:r>
              <a:rPr lang="zh-CN" altLang="en-US" sz="3300" dirty="0" smtClean="0"/>
              <a:t>输出质量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fdwPitchAndFamily</a:t>
            </a:r>
            <a:r>
              <a:rPr lang="en-US" altLang="zh-CN" sz="3300" dirty="0" smtClean="0"/>
              <a:t>,//</a:t>
            </a:r>
            <a:r>
              <a:rPr lang="zh-CN" altLang="en-US" sz="3300" dirty="0" smtClean="0"/>
              <a:t>匹配字体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LPCTSTR </a:t>
            </a:r>
            <a:r>
              <a:rPr lang="en-US" altLang="zh-CN" sz="3300" dirty="0" err="1" smtClean="0"/>
              <a:t>lpszFace</a:t>
            </a:r>
            <a:r>
              <a:rPr lang="en-US" altLang="zh-CN" sz="3300" dirty="0" smtClean="0"/>
              <a:t> //</a:t>
            </a:r>
            <a:r>
              <a:rPr lang="zh-CN" altLang="en-US" sz="3300" dirty="0" smtClean="0"/>
              <a:t>字体名称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300" dirty="0" smtClean="0"/>
              <a:t>);	</a:t>
            </a:r>
            <a:endParaRPr lang="zh-CN" altLang="en-US" sz="33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文字和字体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62877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应用字体到</a:t>
            </a:r>
            <a:r>
              <a:rPr lang="en-US" altLang="zh-CN" dirty="0" smtClean="0"/>
              <a:t>DC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SelectObject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3 </a:t>
            </a:r>
            <a:r>
              <a:rPr lang="zh-CN" altLang="en-US" dirty="0" smtClean="0"/>
              <a:t>绘制文字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DrawText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ExtTextOut</a:t>
            </a:r>
            <a:endParaRPr lang="zh-CN" alt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4 </a:t>
            </a:r>
            <a:r>
              <a:rPr lang="zh-CN" altLang="en-US" dirty="0" smtClean="0"/>
              <a:t>取出字体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SelectObject</a:t>
            </a:r>
            <a:endParaRPr lang="zh-CN" alt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5 </a:t>
            </a:r>
            <a:r>
              <a:rPr lang="zh-CN" altLang="en-US" dirty="0" smtClean="0"/>
              <a:t>删除字体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DeleteObject</a:t>
            </a:r>
            <a:endParaRPr lang="zh-CN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对话框窗口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000" smtClean="0"/>
              <a:t>对话框的分类</a:t>
            </a:r>
            <a:endParaRPr lang="en-US" altLang="zh-CN" sz="3000" smtClean="0"/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600" smtClean="0"/>
              <a:t>  模式对话框 </a:t>
            </a:r>
            <a:r>
              <a:rPr lang="en-US" altLang="zh-CN" sz="2600" smtClean="0"/>
              <a:t>- </a:t>
            </a:r>
            <a:r>
              <a:rPr lang="zh-CN" altLang="en-US" sz="2600" smtClean="0"/>
              <a:t>当对话框显示时，会禁止其他窗口的输入等用户交互操作。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600" smtClean="0"/>
              <a:t>	无模式对话框 </a:t>
            </a:r>
            <a:r>
              <a:rPr lang="en-US" altLang="zh-CN" sz="2600" smtClean="0"/>
              <a:t>- </a:t>
            </a:r>
            <a:r>
              <a:rPr lang="zh-CN" altLang="en-US" sz="2600" smtClean="0"/>
              <a:t>在对话框显示后，其他窗口同样可以接收输入等用户交互操作。</a:t>
            </a:r>
            <a:endParaRPr lang="en-US" altLang="zh-CN" sz="26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3000" smtClean="0"/>
              <a:t>对话框基本使用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对话框窗口处理函数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600" smtClean="0"/>
              <a:t>2 </a:t>
            </a:r>
            <a:r>
              <a:rPr lang="zh-CN" altLang="en-US" sz="2600" smtClean="0"/>
              <a:t>注册窗口类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600" smtClean="0"/>
              <a:t>3 </a:t>
            </a:r>
            <a:r>
              <a:rPr lang="zh-CN" altLang="en-US" sz="2600" smtClean="0"/>
              <a:t>创建对话框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600" smtClean="0"/>
              <a:t>4 </a:t>
            </a:r>
            <a:r>
              <a:rPr lang="zh-CN" altLang="en-US" sz="2600" smtClean="0"/>
              <a:t>对话框的关闭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对话框窗口</a:t>
            </a:r>
          </a:p>
        </p:txBody>
      </p:sp>
      <p:sp>
        <p:nvSpPr>
          <p:cNvPr id="11981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500" smtClean="0"/>
              <a:t>模式对话框的使用</a:t>
            </a:r>
            <a:endParaRPr lang="en-US" altLang="zh-CN" sz="250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1 </a:t>
            </a:r>
            <a:r>
              <a:rPr lang="zh-CN" altLang="en-US" sz="2400" smtClean="0"/>
              <a:t>对话框窗口处理函数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INT CALLBACK DialogProc(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	HWND hwndDlg,  //</a:t>
            </a:r>
            <a:r>
              <a:rPr lang="zh-CN" altLang="en-US" sz="2200" smtClean="0"/>
              <a:t>窗口句柄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</a:t>
            </a:r>
            <a:r>
              <a:rPr lang="en-US" altLang="zh-CN" sz="2200" smtClean="0"/>
              <a:t>UINT uMsg,     //</a:t>
            </a:r>
            <a:r>
              <a:rPr lang="zh-CN" altLang="en-US" sz="2200" smtClean="0"/>
              <a:t>消息</a:t>
            </a:r>
            <a:r>
              <a:rPr lang="en-US" altLang="zh-CN" sz="2200" smtClean="0"/>
              <a:t>ID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	WPARAM wParam, //</a:t>
            </a:r>
            <a:r>
              <a:rPr lang="zh-CN" altLang="en-US" sz="2200" smtClean="0"/>
              <a:t>消息参数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</a:t>
            </a:r>
            <a:r>
              <a:rPr lang="en-US" altLang="zh-CN" sz="2200" smtClean="0"/>
              <a:t>LPARAM lParam  //</a:t>
            </a:r>
            <a:r>
              <a:rPr lang="zh-CN" altLang="en-US" sz="2200" smtClean="0"/>
              <a:t>消息参数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);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返回</a:t>
            </a:r>
            <a:r>
              <a:rPr lang="en-US" altLang="zh-CN" sz="2200" smtClean="0"/>
              <a:t>TRUE – </a:t>
            </a:r>
            <a:r>
              <a:rPr lang="zh-CN" altLang="en-US" sz="2200" smtClean="0"/>
              <a:t>不交给缺省处理函数处理。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返回</a:t>
            </a:r>
            <a:r>
              <a:rPr lang="en-US" altLang="zh-CN" sz="2200" smtClean="0"/>
              <a:t>FALSE- </a:t>
            </a:r>
            <a:r>
              <a:rPr lang="zh-CN" altLang="en-US" sz="2200" smtClean="0"/>
              <a:t>交给缺省处理函数处理。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不需要调用缺省对话框窗口处理函数。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对话框窗口</a:t>
            </a:r>
          </a:p>
        </p:txBody>
      </p:sp>
      <p:sp>
        <p:nvSpPr>
          <p:cNvPr id="12083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    2 </a:t>
            </a:r>
            <a:r>
              <a:rPr lang="zh-CN" altLang="en-US" sz="2400" smtClean="0"/>
              <a:t>创建对话框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</a:t>
            </a:r>
            <a:r>
              <a:rPr lang="en-US" altLang="zh-CN" sz="2200" smtClean="0"/>
              <a:t>INT DialogBox(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	    HINSTANCE hInstance,//</a:t>
            </a:r>
            <a:r>
              <a:rPr lang="zh-CN" altLang="en-US" sz="2200" smtClean="0"/>
              <a:t>应用程序实例句柄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    </a:t>
            </a:r>
            <a:r>
              <a:rPr lang="en-US" altLang="zh-CN" sz="2200" smtClean="0"/>
              <a:t>LPCTSTR lpTemplate, //</a:t>
            </a:r>
            <a:r>
              <a:rPr lang="zh-CN" altLang="en-US" sz="2200" smtClean="0"/>
              <a:t>对话框模板资源</a:t>
            </a:r>
            <a:r>
              <a:rPr lang="en-US" altLang="zh-CN" sz="2200" smtClean="0"/>
              <a:t>ID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	    HWND hWndParent, //</a:t>
            </a:r>
            <a:r>
              <a:rPr lang="zh-CN" altLang="en-US" sz="2200" smtClean="0"/>
              <a:t>对话框父窗口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    </a:t>
            </a:r>
            <a:r>
              <a:rPr lang="en-US" altLang="zh-CN" sz="2200" smtClean="0"/>
              <a:t>DLGPROC lpDialogFunc //</a:t>
            </a:r>
            <a:r>
              <a:rPr lang="zh-CN" altLang="en-US" sz="2200" smtClean="0"/>
              <a:t>对话框窗口处理函数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</a:t>
            </a:r>
            <a:r>
              <a:rPr lang="en-US" altLang="zh-CN" sz="2200" smtClean="0"/>
              <a:t>);		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	</a:t>
            </a:r>
            <a:r>
              <a:rPr lang="zh-CN" altLang="en-US" sz="2200" smtClean="0"/>
              <a:t>需要添加对话框资源。	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</a:t>
            </a:r>
            <a:r>
              <a:rPr lang="en-US" altLang="zh-CN" sz="2200" smtClean="0"/>
              <a:t>DialogBox</a:t>
            </a:r>
            <a:r>
              <a:rPr lang="zh-CN" altLang="en-US" sz="2200" smtClean="0"/>
              <a:t>是一个阻塞函数，只有当对话框关闭后，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才会返回，继续执行后续代码。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返回值是通过</a:t>
            </a:r>
            <a:r>
              <a:rPr lang="en-US" altLang="zh-CN" sz="2200" smtClean="0"/>
              <a:t>EndDialog</a:t>
            </a:r>
            <a:r>
              <a:rPr lang="zh-CN" altLang="en-US" sz="2200" smtClean="0"/>
              <a:t>设置。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	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对话框窗口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sz="3600" dirty="0" smtClean="0"/>
              <a:t>3 </a:t>
            </a:r>
            <a:r>
              <a:rPr lang="zh-CN" altLang="en-US" sz="3600" dirty="0" smtClean="0"/>
              <a:t>对话框的关闭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EndDialog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  HWND </a:t>
            </a:r>
            <a:r>
              <a:rPr lang="en-US" altLang="zh-CN" dirty="0" err="1" smtClean="0"/>
              <a:t>hDlg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关闭的对话框窗口句柄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  </a:t>
            </a:r>
            <a:r>
              <a:rPr lang="en-US" altLang="zh-CN" dirty="0" smtClean="0"/>
              <a:t>INT_PTR </a:t>
            </a:r>
            <a:r>
              <a:rPr lang="en-US" altLang="zh-CN" dirty="0" err="1" smtClean="0"/>
              <a:t>nResult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关闭的返回值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关闭模式对话框，只能使用</a:t>
            </a:r>
            <a:r>
              <a:rPr lang="en-US" altLang="zh-CN" dirty="0" err="1" smtClean="0"/>
              <a:t>EndDialog</a:t>
            </a:r>
            <a:r>
              <a:rPr lang="zh-CN" altLang="en-US" dirty="0" smtClean="0"/>
              <a:t>，不能使用</a:t>
            </a:r>
            <a:r>
              <a:rPr lang="en-US" altLang="zh-CN" dirty="0" err="1" smtClean="0"/>
              <a:t>DestroyWindow</a:t>
            </a:r>
            <a:r>
              <a:rPr lang="zh-CN" altLang="en-US" dirty="0" smtClean="0"/>
              <a:t>等函数。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nResult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DialogBox</a:t>
            </a:r>
            <a:r>
              <a:rPr lang="zh-CN" altLang="en-US" dirty="0" smtClean="0"/>
              <a:t>函数退出时的返回值。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sz="3600" dirty="0" smtClean="0"/>
              <a:t>4 </a:t>
            </a:r>
            <a:r>
              <a:rPr lang="zh-CN" altLang="en-US" sz="3600" dirty="0" smtClean="0"/>
              <a:t>对话框的消息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WM_INITDIALOG - </a:t>
            </a:r>
            <a:r>
              <a:rPr lang="zh-CN" altLang="en-US" dirty="0" smtClean="0"/>
              <a:t>对话框创建之后显示之前，通知对话框窗口处理函数，可以完成自己的初始化相关的操作。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对话框窗口</a:t>
            </a:r>
          </a:p>
        </p:txBody>
      </p:sp>
      <p:sp>
        <p:nvSpPr>
          <p:cNvPr id="122882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600" smtClean="0"/>
              <a:t>无模式对话框</a:t>
            </a:r>
            <a:endParaRPr lang="en-US" altLang="zh-CN" sz="260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1 </a:t>
            </a:r>
            <a:r>
              <a:rPr lang="zh-CN" altLang="en-US" sz="2200" smtClean="0"/>
              <a:t>对话框窗口处理函数  </a:t>
            </a:r>
            <a:r>
              <a:rPr lang="en-US" altLang="zh-CN" sz="2200" smtClean="0"/>
              <a:t>DialogProc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2 </a:t>
            </a:r>
            <a:r>
              <a:rPr lang="zh-CN" altLang="en-US" sz="2200" smtClean="0"/>
              <a:t>创建对话框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</a:t>
            </a:r>
            <a:r>
              <a:rPr lang="en-US" altLang="zh-CN" sz="2200" smtClean="0"/>
              <a:t>HWND CreateDialog(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		 HINSTANCE hInstance,  //</a:t>
            </a:r>
            <a:r>
              <a:rPr lang="zh-CN" altLang="en-US" sz="2200" smtClean="0"/>
              <a:t>应用程序实例句柄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	 </a:t>
            </a:r>
            <a:r>
              <a:rPr lang="en-US" altLang="zh-CN" sz="2200" smtClean="0"/>
              <a:t>LPCTSTR lpTemplate,   //</a:t>
            </a:r>
            <a:r>
              <a:rPr lang="zh-CN" altLang="en-US" sz="2200" smtClean="0"/>
              <a:t>模板资源</a:t>
            </a:r>
            <a:r>
              <a:rPr lang="en-US" altLang="zh-CN" sz="2200" smtClean="0"/>
              <a:t>ID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		 HWND hWndParent,      //</a:t>
            </a:r>
            <a:r>
              <a:rPr lang="zh-CN" altLang="en-US" sz="2200" smtClean="0"/>
              <a:t>父窗口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	 </a:t>
            </a:r>
            <a:r>
              <a:rPr lang="en-US" altLang="zh-CN" sz="2200" smtClean="0"/>
              <a:t>DLGPROC lpDialogFunc  //</a:t>
            </a:r>
            <a:r>
              <a:rPr lang="zh-CN" altLang="en-US" sz="2200" smtClean="0"/>
              <a:t>窗口处理函数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</a:t>
            </a:r>
            <a:r>
              <a:rPr lang="en-US" altLang="zh-CN" sz="2200" smtClean="0"/>
              <a:t>);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	</a:t>
            </a:r>
            <a:r>
              <a:rPr lang="zh-CN" altLang="en-US" sz="2200" smtClean="0"/>
              <a:t>非阻塞函数，创建成功返回窗口句柄，需要使用</a:t>
            </a:r>
            <a:r>
              <a:rPr lang="en-US" altLang="zh-CN" sz="2200" smtClean="0"/>
              <a:t>ShowWindow</a:t>
            </a:r>
            <a:r>
              <a:rPr lang="zh-CN" altLang="en-US" sz="2200" smtClean="0"/>
              <a:t>函数显示对话框。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/>
              <a:t>3 </a:t>
            </a:r>
            <a:r>
              <a:rPr lang="zh-CN" altLang="en-US" sz="2200" smtClean="0"/>
              <a:t>对话框的关闭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	关闭时使用</a:t>
            </a:r>
            <a:r>
              <a:rPr lang="en-US" altLang="zh-CN" sz="2200" smtClean="0"/>
              <a:t>DestroyWindow</a:t>
            </a:r>
            <a:r>
              <a:rPr lang="zh-CN" altLang="en-US" sz="2200" smtClean="0"/>
              <a:t>销毁窗口，不能使用</a:t>
            </a:r>
            <a:r>
              <a:rPr lang="en-US" altLang="zh-CN" sz="2200" smtClean="0"/>
              <a:t>EndDialog</a:t>
            </a:r>
            <a:r>
              <a:rPr lang="zh-CN" altLang="en-US" sz="2200" smtClean="0"/>
              <a:t>关闭对话框。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对话框窗口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89585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4 </a:t>
            </a:r>
            <a:r>
              <a:rPr lang="zh-CN" altLang="en-US" sz="3800" dirty="0" smtClean="0"/>
              <a:t>对话框的消息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sz="3800" dirty="0" smtClean="0"/>
              <a:t>WM_INITDIALOG - </a:t>
            </a:r>
            <a:r>
              <a:rPr lang="zh-CN" altLang="en-US" sz="3800" dirty="0" smtClean="0"/>
              <a:t>对话框创建之后显示之前，通知对话框窗口处理函数，可以完成自己的初始化相关的操作。</a:t>
            </a:r>
          </a:p>
          <a:p>
            <a:pPr eaLnBrk="1" hangingPunct="1">
              <a:defRPr/>
            </a:pPr>
            <a:r>
              <a:rPr lang="zh-CN" altLang="en-US" sz="5500" dirty="0" smtClean="0"/>
              <a:t>对话框</a:t>
            </a:r>
            <a:r>
              <a:rPr lang="en-US" altLang="zh-CN" sz="5500" dirty="0" smtClean="0"/>
              <a:t>VS</a:t>
            </a:r>
            <a:r>
              <a:rPr lang="zh-CN" altLang="en-US" sz="5500" dirty="0" smtClean="0"/>
              <a:t>普通窗口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1 </a:t>
            </a:r>
            <a:r>
              <a:rPr lang="zh-CN" altLang="en-US" sz="3800" dirty="0" smtClean="0"/>
              <a:t>创建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800" dirty="0" smtClean="0"/>
              <a:t>	模式对话框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DialogBox</a:t>
            </a:r>
            <a:r>
              <a:rPr lang="en-US" altLang="zh-CN" sz="3800" dirty="0" smtClean="0"/>
              <a:t>,</a:t>
            </a:r>
            <a:r>
              <a:rPr lang="zh-CN" altLang="en-US" sz="3800" dirty="0" smtClean="0"/>
              <a:t>阻塞函数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800" dirty="0" smtClean="0"/>
              <a:t>	无模式对话框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CreateDialog</a:t>
            </a:r>
            <a:endParaRPr lang="en-US" altLang="zh-CN" sz="38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	</a:t>
            </a:r>
            <a:r>
              <a:rPr lang="zh-CN" altLang="en-US" sz="3800" dirty="0" smtClean="0"/>
              <a:t>普通窗口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CreateWindow</a:t>
            </a:r>
            <a:r>
              <a:rPr lang="en-US" altLang="zh-CN" sz="3800" dirty="0" smtClean="0"/>
              <a:t>/Ex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2 </a:t>
            </a:r>
            <a:r>
              <a:rPr lang="zh-CN" altLang="en-US" sz="3800" dirty="0" smtClean="0"/>
              <a:t>窗口处理函数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800" dirty="0" smtClean="0"/>
              <a:t>	对话框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DialogProc</a:t>
            </a:r>
            <a:endParaRPr lang="en-US" altLang="zh-CN" sz="38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	</a:t>
            </a:r>
            <a:r>
              <a:rPr lang="zh-CN" altLang="en-US" sz="3800" dirty="0" smtClean="0"/>
              <a:t>普通窗口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WindowProc</a:t>
            </a:r>
            <a:r>
              <a:rPr lang="zh-CN" altLang="en-US" sz="3800" dirty="0" smtClean="0"/>
              <a:t>，需要调用缺省窗口处理函数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3 </a:t>
            </a:r>
            <a:r>
              <a:rPr lang="zh-CN" altLang="en-US" sz="3800" dirty="0" smtClean="0"/>
              <a:t>窗口消息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800" dirty="0" smtClean="0"/>
              <a:t>	普通窗口 </a:t>
            </a:r>
            <a:r>
              <a:rPr lang="en-US" altLang="zh-CN" sz="3800" dirty="0" smtClean="0"/>
              <a:t>- WM_CREATE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	</a:t>
            </a:r>
            <a:r>
              <a:rPr lang="zh-CN" altLang="en-US" sz="3800" dirty="0" smtClean="0"/>
              <a:t>对话框   </a:t>
            </a:r>
            <a:r>
              <a:rPr lang="en-US" altLang="zh-CN" sz="3800" dirty="0" smtClean="0"/>
              <a:t>- WM_INITDIALOG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4 </a:t>
            </a:r>
            <a:r>
              <a:rPr lang="zh-CN" altLang="en-US" sz="3800" dirty="0" smtClean="0"/>
              <a:t>窗口关闭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800" dirty="0" smtClean="0"/>
              <a:t>	模式对话框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EndDialog</a:t>
            </a:r>
            <a:endParaRPr lang="en-US" altLang="zh-CN" sz="38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	</a:t>
            </a:r>
            <a:r>
              <a:rPr lang="zh-CN" altLang="en-US" sz="3800" dirty="0" smtClean="0"/>
              <a:t>无模式对话框</a:t>
            </a:r>
            <a:r>
              <a:rPr lang="en-US" altLang="zh-CN" sz="3800" dirty="0" smtClean="0"/>
              <a:t>/</a:t>
            </a:r>
            <a:r>
              <a:rPr lang="zh-CN" altLang="en-US" sz="3800" dirty="0" smtClean="0"/>
              <a:t>普通窗口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DestroyWindow</a:t>
            </a:r>
            <a:endParaRPr lang="zh-CN" altLang="en-US" sz="38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子控件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3276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子控件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系统已经定义窗口类型，相应窗口的处理函数等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都已经由系统完成。例如 编辑框、按钮等等。	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子控件的创建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不需要注册，直接使用</a:t>
            </a:r>
            <a:r>
              <a:rPr lang="en-US" altLang="zh-CN" dirty="0" err="1" smtClean="0"/>
              <a:t>CreateWindow</a:t>
            </a:r>
            <a:r>
              <a:rPr lang="en-US" altLang="zh-CN" dirty="0" smtClean="0"/>
              <a:t>/Ex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创建该类的窗口。子控件创建时，每个控件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都具有一个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控件的消息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程序和子控件之间交互，都是通过消息完成。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   控件的窗口消息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程序可以使用</a:t>
            </a:r>
            <a:r>
              <a:rPr lang="en-US" altLang="zh-CN" dirty="0" err="1" smtClean="0"/>
              <a:t>SendMessage</a:t>
            </a:r>
            <a:r>
              <a:rPr lang="zh-CN" altLang="en-US" dirty="0" smtClean="0"/>
              <a:t>向控件发送消息，获取控件的信息或设置控件。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   控件的通知消息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控件有相应的事件发生后，会向所在的父窗口发送通知消息，父窗口可以根据通知消息的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，做相应的处理。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静态框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CN" altLang="en-US" dirty="0" smtClean="0"/>
              <a:t>静态框相关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常用于显示文字和图标等。窗口类名称“</a:t>
            </a:r>
            <a:r>
              <a:rPr lang="en-US" altLang="zh-CN" dirty="0" smtClean="0"/>
              <a:t>STATIC”</a:t>
            </a:r>
            <a:r>
              <a:rPr lang="zh-CN" altLang="en-US" dirty="0" smtClean="0"/>
              <a:t>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文字静态框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显示文字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图标静态框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显示图标，设置</a:t>
            </a:r>
            <a:r>
              <a:rPr lang="en-US" altLang="zh-CN" dirty="0" smtClean="0"/>
              <a:t>SS_ICON/SS_BITMAP</a:t>
            </a:r>
          </a:p>
          <a:p>
            <a:pPr eaLnBrk="1" hangingPunct="1">
              <a:defRPr/>
            </a:pPr>
            <a:r>
              <a:rPr lang="zh-CN" altLang="en-US" sz="3100" dirty="0" smtClean="0"/>
              <a:t>静态框的使用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创建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CreateWindow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CreateWindowEx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风格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图标静态框 使用 </a:t>
            </a:r>
            <a:r>
              <a:rPr lang="en-US" altLang="zh-CN" dirty="0" smtClean="0"/>
              <a:t>SS_ICON/SS_BITMAP </a:t>
            </a:r>
            <a:r>
              <a:rPr lang="zh-CN" altLang="en-US" dirty="0" smtClean="0"/>
              <a:t>风格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如果创建 图标静态框，那么窗口的名称要设置成 图标</a:t>
            </a:r>
            <a:r>
              <a:rPr lang="en-US" altLang="zh-CN" dirty="0" smtClean="0"/>
              <a:t>ID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例如：</a:t>
            </a:r>
            <a:r>
              <a:rPr lang="en-US" altLang="zh-CN" dirty="0" err="1" smtClean="0"/>
              <a:t>CreateWindowEx</a:t>
            </a:r>
            <a:r>
              <a:rPr lang="en-US" altLang="zh-CN" dirty="0" smtClean="0"/>
              <a:t>( 0, "STATIC", "#101"...... );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16633</TotalTime>
  <Words>4080</Words>
  <Application>Microsoft Office PowerPoint</Application>
  <PresentationFormat>全屏显示(4:3)</PresentationFormat>
  <Paragraphs>1678</Paragraphs>
  <Slides>148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148</vt:i4>
      </vt:variant>
    </vt:vector>
  </HeadingPairs>
  <TitlesOfParts>
    <vt:vector size="149" baseType="lpstr">
      <vt:lpstr>Office 主题</vt:lpstr>
      <vt:lpstr>C/C++教学课程</vt:lpstr>
      <vt:lpstr>Points</vt:lpstr>
      <vt:lpstr>Windows编程基础</vt:lpstr>
      <vt:lpstr>Windows编程基础</vt:lpstr>
      <vt:lpstr>Windows开发环境</vt:lpstr>
      <vt:lpstr>Windows开发环境</vt:lpstr>
      <vt:lpstr>HelloWorld程序的相关函数</vt:lpstr>
      <vt:lpstr>编译、链接和执行</vt:lpstr>
      <vt:lpstr>编写第一个窗口程序(HelloWorld版)</vt:lpstr>
      <vt:lpstr>资源的使用</vt:lpstr>
      <vt:lpstr>NMAKE 和 Makefile</vt:lpstr>
      <vt:lpstr>Makefile的语法</vt:lpstr>
      <vt:lpstr>DBCS和UNICODE编码的区别</vt:lpstr>
      <vt:lpstr>字符集的应用</vt:lpstr>
      <vt:lpstr>字符集的应用</vt:lpstr>
      <vt:lpstr>窗口程序的创建</vt:lpstr>
      <vt:lpstr>窗口的注册</vt:lpstr>
      <vt:lpstr>系统窗口类的注册</vt:lpstr>
      <vt:lpstr>应用程序全局窗口类的注册</vt:lpstr>
      <vt:lpstr>应用程序全局窗口类的注册</vt:lpstr>
      <vt:lpstr>应用程序全局窗口类的注册</vt:lpstr>
      <vt:lpstr>窗口类的风格</vt:lpstr>
      <vt:lpstr>窗口类的查找过程</vt:lpstr>
      <vt:lpstr>相关API</vt:lpstr>
      <vt:lpstr>窗口的创建</vt:lpstr>
      <vt:lpstr>子窗口的创建</vt:lpstr>
      <vt:lpstr>窗口类和窗口的附加数据</vt:lpstr>
      <vt:lpstr>窗口类附加数据的使用</vt:lpstr>
      <vt:lpstr>窗口附加数据的使用</vt:lpstr>
      <vt:lpstr>使用两种附加数据的不同</vt:lpstr>
      <vt:lpstr>Windows消息机制</vt:lpstr>
      <vt:lpstr>什么是消息？</vt:lpstr>
      <vt:lpstr>窗口处理函数和消息</vt:lpstr>
      <vt:lpstr>消息相关函数</vt:lpstr>
      <vt:lpstr>消息相关函数</vt:lpstr>
      <vt:lpstr>Windows常用消息</vt:lpstr>
      <vt:lpstr>Windows常用消息</vt:lpstr>
      <vt:lpstr>Windows常用消息</vt:lpstr>
      <vt:lpstr>消息的获取</vt:lpstr>
      <vt:lpstr>消息的发送</vt:lpstr>
      <vt:lpstr>消息的分类</vt:lpstr>
      <vt:lpstr>消息队列</vt:lpstr>
      <vt:lpstr>消息和消息队列</vt:lpstr>
      <vt:lpstr>消息的获取</vt:lpstr>
      <vt:lpstr>GetMessage/PeekMessage次序</vt:lpstr>
      <vt:lpstr>消息的发送</vt:lpstr>
      <vt:lpstr>绘图消息－WM_PAINT</vt:lpstr>
      <vt:lpstr>绘图消息－WM_PAINT</vt:lpstr>
      <vt:lpstr>键盘消息</vt:lpstr>
      <vt:lpstr>键盘消息</vt:lpstr>
      <vt:lpstr>鼠标消息</vt:lpstr>
      <vt:lpstr>鼠标消息</vt:lpstr>
      <vt:lpstr>鼠标消息</vt:lpstr>
      <vt:lpstr>鼠标消息</vt:lpstr>
      <vt:lpstr>定时器消息</vt:lpstr>
      <vt:lpstr>定时器消息</vt:lpstr>
      <vt:lpstr>菜单的使用</vt:lpstr>
      <vt:lpstr>菜单的使用</vt:lpstr>
      <vt:lpstr>菜单的使用</vt:lpstr>
      <vt:lpstr>菜单的使用</vt:lpstr>
      <vt:lpstr>菜单的使用</vt:lpstr>
      <vt:lpstr>系统菜单的使用</vt:lpstr>
      <vt:lpstr>右键菜单 Context Menu的使用</vt:lpstr>
      <vt:lpstr>右键菜单 Context Menu的使用</vt:lpstr>
      <vt:lpstr>右键菜单 Context Menu的使用</vt:lpstr>
      <vt:lpstr>资源的使用</vt:lpstr>
      <vt:lpstr>资源的使用</vt:lpstr>
      <vt:lpstr>资源的使用</vt:lpstr>
      <vt:lpstr>资源的使用</vt:lpstr>
      <vt:lpstr>资源的使用</vt:lpstr>
      <vt:lpstr>资源的使用</vt:lpstr>
      <vt:lpstr>Windows绘图</vt:lpstr>
      <vt:lpstr>Windows绘图</vt:lpstr>
      <vt:lpstr>Windows绘图</vt:lpstr>
      <vt:lpstr>Windows绘图</vt:lpstr>
      <vt:lpstr>GDI绘图对象- 画笔</vt:lpstr>
      <vt:lpstr>GDI绘图对象- 画笔</vt:lpstr>
      <vt:lpstr>GDI绘图对象- 画刷</vt:lpstr>
      <vt:lpstr>GDI绘图对象- 画刷</vt:lpstr>
      <vt:lpstr>GDI绘图对象- 位图</vt:lpstr>
      <vt:lpstr>GDI绘图对象 - 位图</vt:lpstr>
      <vt:lpstr>GDI绘图对象 - 位图</vt:lpstr>
      <vt:lpstr>GDI绘图对象 - 位图</vt:lpstr>
      <vt:lpstr>坐标系</vt:lpstr>
      <vt:lpstr>坐标系</vt:lpstr>
      <vt:lpstr>坐标系</vt:lpstr>
      <vt:lpstr>文字和字体</vt:lpstr>
      <vt:lpstr>文字和字体</vt:lpstr>
      <vt:lpstr>文字和字体</vt:lpstr>
      <vt:lpstr>文字和字体</vt:lpstr>
      <vt:lpstr>文字和字体</vt:lpstr>
      <vt:lpstr>对话框窗口</vt:lpstr>
      <vt:lpstr>对话框窗口</vt:lpstr>
      <vt:lpstr>对话框窗口</vt:lpstr>
      <vt:lpstr>对话框窗口</vt:lpstr>
      <vt:lpstr>对话框窗口</vt:lpstr>
      <vt:lpstr>对话框窗口</vt:lpstr>
      <vt:lpstr>子控件</vt:lpstr>
      <vt:lpstr>静态框</vt:lpstr>
      <vt:lpstr>静态框</vt:lpstr>
      <vt:lpstr>按钮</vt:lpstr>
      <vt:lpstr>按钮</vt:lpstr>
      <vt:lpstr>按钮</vt:lpstr>
      <vt:lpstr>编辑框</vt:lpstr>
      <vt:lpstr>组合框</vt:lpstr>
      <vt:lpstr>组合框</vt:lpstr>
      <vt:lpstr>组合框</vt:lpstr>
      <vt:lpstr> 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Windows文件系统</vt:lpstr>
      <vt:lpstr>Windows文件系统</vt:lpstr>
      <vt:lpstr>Windows文件系统</vt:lpstr>
      <vt:lpstr>Windows文件系统</vt:lpstr>
      <vt:lpstr>Windows文件系统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zhanglm</dc:creator>
  <cp:lastModifiedBy>tarena</cp:lastModifiedBy>
  <cp:revision>476</cp:revision>
  <dcterms:modified xsi:type="dcterms:W3CDTF">2016-12-09T11:22:02Z</dcterms:modified>
</cp:coreProperties>
</file>