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V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AVro</a:t>
            </a:r>
          </a:p>
        </p:txBody>
      </p:sp>
      <p:sp>
        <p:nvSpPr>
          <p:cNvPr id="167" name="chapter 1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환경변수 설정…"/>
          <p:cNvSpPr txBox="1"/>
          <p:nvPr>
            <p:ph type="title"/>
          </p:nvPr>
        </p:nvSpPr>
        <p:spPr>
          <a:xfrm>
            <a:off x="762000" y="1689100"/>
            <a:ext cx="22860000" cy="10337800"/>
          </a:xfrm>
          <a:prstGeom prst="rect">
            <a:avLst/>
          </a:prstGeom>
        </p:spPr>
        <p:txBody>
          <a:bodyPr/>
          <a:lstStyle/>
          <a:p>
            <a:pPr defTabSz="354965">
              <a:defRPr sz="13029"/>
            </a:pPr>
            <a:r>
              <a:t>환경변수 설정</a:t>
            </a:r>
          </a:p>
          <a:p>
            <a:pPr defTabSz="354965">
              <a:defRPr sz="13029"/>
            </a:pPr>
          </a:p>
          <a:p>
            <a:pPr defTabSz="354965">
              <a:defRPr sz="13029"/>
            </a:pPr>
            <a:r>
              <a:t>export AVRO_HOME=/usr/share/avro</a:t>
            </a:r>
          </a:p>
          <a:p>
            <a:pPr defTabSz="354965">
              <a:defRPr sz="13029"/>
            </a:pPr>
          </a:p>
          <a:p>
            <a:pPr defTabSz="354965">
              <a:defRPr sz="13029"/>
            </a:pPr>
            <a:r>
              <a:t>echo "export AVRO_HOME=/usr/share/avro" &gt; /etc/profile.d/avro.sh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16461"/>
          <a:stretch>
            <a:fillRect/>
          </a:stretch>
        </p:blipFill>
        <p:spPr>
          <a:xfrm>
            <a:off x="0" y="-105470"/>
            <a:ext cx="24384001" cy="12881498"/>
          </a:xfrm>
          <a:prstGeom prst="rect">
            <a:avLst/>
          </a:prstGeom>
        </p:spPr>
      </p:pic>
      <p:sp>
        <p:nvSpPr>
          <p:cNvPr id="195" name="cd $AVRO_HOME/avro-python3…"/>
          <p:cNvSpPr txBox="1"/>
          <p:nvPr>
            <p:ph type="title"/>
          </p:nvPr>
        </p:nvSpPr>
        <p:spPr>
          <a:xfrm>
            <a:off x="485537" y="5532491"/>
            <a:ext cx="22860001" cy="6652166"/>
          </a:xfrm>
          <a:prstGeom prst="rect">
            <a:avLst/>
          </a:prstGeom>
        </p:spPr>
        <p:txBody>
          <a:bodyPr/>
          <a:lstStyle/>
          <a:p>
            <a:pPr defTabSz="346709">
              <a:defRPr sz="12725"/>
            </a:pPr>
            <a:r>
              <a:t>cd $AVRO_HOME/avro-python3</a:t>
            </a:r>
          </a:p>
          <a:p>
            <a:pPr defTabSz="346709">
              <a:defRPr sz="12725"/>
            </a:pPr>
            <a:r>
              <a:t>python</a:t>
            </a:r>
          </a:p>
          <a:p>
            <a:pPr defTabSz="346709">
              <a:defRPr sz="12725"/>
            </a:pPr>
            <a:r>
              <a:t>import avro</a:t>
            </a:r>
          </a:p>
          <a:p>
            <a:pPr defTabSz="346709">
              <a:defRPr sz="12725"/>
            </a:pPr>
            <a:r>
              <a:t>quit()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16999"/>
          <a:stretch>
            <a:fillRect/>
          </a:stretch>
        </p:blipFill>
        <p:spPr>
          <a:xfrm>
            <a:off x="0" y="-9831"/>
            <a:ext cx="24384001" cy="12798559"/>
          </a:xfrm>
          <a:prstGeom prst="rect">
            <a:avLst/>
          </a:prstGeom>
        </p:spPr>
      </p:pic>
      <p:sp>
        <p:nvSpPr>
          <p:cNvPr id="198" name="vi users.avsc"/>
          <p:cNvSpPr txBox="1"/>
          <p:nvPr>
            <p:ph type="title"/>
          </p:nvPr>
        </p:nvSpPr>
        <p:spPr>
          <a:xfrm>
            <a:off x="485537" y="7552287"/>
            <a:ext cx="22860001" cy="4632370"/>
          </a:xfrm>
          <a:prstGeom prst="rect">
            <a:avLst/>
          </a:prstGeom>
        </p:spPr>
        <p:txBody>
          <a:bodyPr/>
          <a:lstStyle>
            <a:lvl1pPr defTabSz="487044">
              <a:defRPr sz="17876"/>
            </a:lvl1pPr>
          </a:lstStyle>
          <a:p>
            <a:pPr/>
            <a:r>
              <a:t>vi users.avsc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없으면 Python3 설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3889">
              <a:defRPr sz="23634"/>
            </a:lvl1pPr>
          </a:lstStyle>
          <a:p>
            <a:pPr/>
            <a:r>
              <a:t>없으면 Python3 설치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주피터…"/>
          <p:cNvSpPr txBox="1"/>
          <p:nvPr>
            <p:ph type="title"/>
          </p:nvPr>
        </p:nvSpPr>
        <p:spPr>
          <a:xfrm>
            <a:off x="762000" y="196201"/>
            <a:ext cx="22860000" cy="13323597"/>
          </a:xfrm>
          <a:prstGeom prst="rect">
            <a:avLst/>
          </a:prstGeom>
        </p:spPr>
        <p:txBody>
          <a:bodyPr/>
          <a:lstStyle/>
          <a:p>
            <a:pPr defTabSz="470534">
              <a:defRPr sz="8550"/>
            </a:pPr>
            <a:r>
              <a:t>주피터</a:t>
            </a:r>
          </a:p>
          <a:p>
            <a:pPr defTabSz="470534">
              <a:defRPr sz="8550"/>
            </a:pPr>
          </a:p>
          <a:p>
            <a:pPr defTabSz="470534">
              <a:defRPr sz="8550"/>
            </a:pPr>
            <a:r>
              <a:t>sudo yum install epel-release</a:t>
            </a:r>
          </a:p>
          <a:p>
            <a:pPr defTabSz="470534">
              <a:defRPr sz="8550"/>
            </a:pPr>
            <a:r>
              <a:t>sudo yum install python-pip</a:t>
            </a:r>
          </a:p>
          <a:p>
            <a:pPr defTabSz="470534">
              <a:defRPr sz="8550"/>
            </a:pPr>
            <a:r>
              <a:t>pip --version</a:t>
            </a:r>
          </a:p>
          <a:p>
            <a:pPr defTabSz="470534">
              <a:defRPr sz="8550"/>
            </a:pPr>
          </a:p>
          <a:p>
            <a:pPr defTabSz="470534">
              <a:defRPr sz="8550"/>
            </a:pPr>
            <a:r>
              <a:t>pip install --upgrade pip</a:t>
            </a:r>
          </a:p>
          <a:p>
            <a:pPr defTabSz="470534">
              <a:defRPr sz="8550"/>
            </a:pPr>
            <a:r>
              <a:t>or</a:t>
            </a:r>
          </a:p>
          <a:p>
            <a:pPr defTabSz="470534">
              <a:defRPr sz="8550"/>
            </a:pPr>
            <a:r>
              <a:t>sudo easy_install pip &lt;-이거하면된다. </a:t>
            </a:r>
          </a:p>
          <a:p>
            <a:pPr defTabSz="470534">
              <a:defRPr sz="8550"/>
            </a:pPr>
            <a:r>
              <a:t>firewall-cmd --zone=public --permanent --add-port=8888/tcp</a:t>
            </a:r>
          </a:p>
          <a:p>
            <a:pPr defTabSz="470534">
              <a:defRPr sz="8550"/>
            </a:pPr>
            <a:r>
              <a:t>firewall-cmd --reload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주피터 원격…"/>
          <p:cNvSpPr txBox="1"/>
          <p:nvPr>
            <p:ph type="title"/>
          </p:nvPr>
        </p:nvSpPr>
        <p:spPr>
          <a:xfrm>
            <a:off x="762000" y="196201"/>
            <a:ext cx="22860000" cy="13323597"/>
          </a:xfrm>
          <a:prstGeom prst="rect">
            <a:avLst/>
          </a:prstGeom>
        </p:spPr>
        <p:txBody>
          <a:bodyPr/>
          <a:lstStyle/>
          <a:p>
            <a:pPr defTabSz="396239">
              <a:defRPr sz="7200"/>
            </a:pPr>
            <a:r>
              <a:t>주피터 원격</a:t>
            </a:r>
          </a:p>
          <a:p>
            <a:pPr defTabSz="219455">
              <a:lnSpc>
                <a:spcPct val="100000"/>
              </a:lnSpc>
              <a:defRPr cap="none" sz="7200">
                <a:solidFill>
                  <a:srgbClr val="225533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96239">
              <a:defRPr sz="7200"/>
            </a:pPr>
            <a:r>
              <a:t>jupyter notebook —generate-config</a:t>
            </a:r>
          </a:p>
          <a:p>
            <a:pPr defTabSz="396239">
              <a:defRPr sz="7200"/>
            </a:pPr>
          </a:p>
          <a:p>
            <a:pPr defTabSz="396239">
              <a:defRPr sz="7200"/>
            </a:pPr>
            <a:r>
              <a:t>vi jupyter_notebook_config.py</a:t>
            </a:r>
          </a:p>
          <a:p>
            <a:pPr defTabSz="396239">
              <a:defRPr sz="7200"/>
            </a:pPr>
          </a:p>
          <a:p>
            <a:pPr defTabSz="396239">
              <a:defRPr sz="7200"/>
            </a:pPr>
            <a:r>
              <a:t>c.NotebookApp.ip = 'localhost' 를 c.NotebookApp.ip = '아이피' 로 수정</a:t>
            </a:r>
          </a:p>
          <a:p>
            <a:pPr defTabSz="396239">
              <a:defRPr sz="7200"/>
            </a:pPr>
          </a:p>
          <a:p>
            <a:pPr defTabSz="396239">
              <a:defRPr sz="7200"/>
            </a:pPr>
            <a:r>
              <a:t>c.NotebookApp.allow_origin = '*'</a:t>
            </a:r>
          </a:p>
          <a:p>
            <a:pPr defTabSz="396239">
              <a:defRPr sz="7200"/>
            </a:pPr>
          </a:p>
          <a:p>
            <a:pPr defTabSz="396239">
              <a:defRPr sz="7200"/>
            </a:pPr>
            <a:r>
              <a:t>:wq 눌러서 종료</a:t>
            </a:r>
          </a:p>
          <a:p>
            <a:pPr defTabSz="396239">
              <a:defRPr sz="7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20" t="15769" r="0" b="15769"/>
          <a:stretch>
            <a:fillRect/>
          </a:stretch>
        </p:blipFill>
        <p:spPr>
          <a:xfrm>
            <a:off x="0" y="-927273"/>
            <a:ext cx="24135184" cy="13716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93" t="0" r="393" b="0"/>
          <a:stretch>
            <a:fillRect/>
          </a:stretch>
        </p:blipFill>
        <p:spPr>
          <a:xfrm>
            <a:off x="0" y="0"/>
            <a:ext cx="24384001" cy="13716001"/>
          </a:xfrm>
          <a:prstGeom prst="rect">
            <a:avLst/>
          </a:prstGeom>
        </p:spPr>
      </p:pic>
      <p:sp>
        <p:nvSpPr>
          <p:cNvPr id="209" name="cat users.avro"/>
          <p:cNvSpPr txBox="1"/>
          <p:nvPr>
            <p:ph type="title"/>
          </p:nvPr>
        </p:nvSpPr>
        <p:spPr>
          <a:xfrm>
            <a:off x="485537" y="7552287"/>
            <a:ext cx="22860001" cy="4632370"/>
          </a:xfrm>
          <a:prstGeom prst="rect">
            <a:avLst/>
          </a:prstGeom>
        </p:spPr>
        <p:txBody>
          <a:bodyPr/>
          <a:lstStyle>
            <a:lvl1pPr defTabSz="487044">
              <a:defRPr sz="17876"/>
            </a:lvl1pPr>
          </a:lstStyle>
          <a:p>
            <a:pPr/>
            <a:r>
              <a:t>cat users.avro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adoop chapter 12 AVR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 chapter 12 AVRo</a:t>
            </a:r>
          </a:p>
        </p:txBody>
      </p:sp>
      <p:sp>
        <p:nvSpPr>
          <p:cNvPr id="170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Installation</a:t>
            </a:r>
          </a:p>
        </p:txBody>
      </p:sp>
      <p:sp>
        <p:nvSpPr>
          <p:cNvPr id="171" name="Data 가있으면 CSV, XML, JSON 등 저장하는 방법이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가있으면 CSV, XML, JSON 등 저장하는 방법이있다.</a:t>
            </a:r>
          </a:p>
          <a:p>
            <a:pPr/>
            <a:r>
              <a:t>JSON field name등 키가 반복되어 용량이 낭비된다 </a:t>
            </a:r>
          </a:p>
          <a:p>
            <a:pPr/>
            <a:r>
              <a:t>AVRO JSON 에 스키마가 달려있는 것과 같다.</a:t>
            </a:r>
            <a:br/>
            <a:r>
              <a:t>data fully typed</a:t>
            </a:r>
            <a:br/>
            <a:r>
              <a:t>자동적으로 압축 (CPU 사용량 줄인다)</a:t>
            </a:r>
            <a:br/>
            <a:r>
              <a:t>Data 를 어떤 언어로도 읽을수 잇다.</a:t>
            </a:r>
            <a:br/>
            <a:r>
              <a:t>압축되있고 시리얼라이즈드 되있어서 print 할수없다.</a:t>
            </a:r>
          </a:p>
          <a:p>
            <a:pPr/>
            <a:r>
              <a:t>Thrift vs parquet vs ORC vs protobuf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03" r="0" b="14624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497" r="0" b="355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76" name="putty접속 -&gt; ls 확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35634">
              <a:defRPr sz="23331"/>
            </a:lvl1pPr>
          </a:lstStyle>
          <a:p>
            <a:pPr/>
            <a:r>
              <a:t>putty접속 -&gt; ls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317" r="0" b="373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79" name="wget http://apache.mirror.cdnetworks.com/avro/avro-1.9.2/py3/avro-python3-1.9.2.tar.gz"/>
          <p:cNvSpPr txBox="1"/>
          <p:nvPr>
            <p:ph type="title"/>
          </p:nvPr>
        </p:nvSpPr>
        <p:spPr>
          <a:xfrm>
            <a:off x="485537" y="6097209"/>
            <a:ext cx="22860001" cy="5234647"/>
          </a:xfrm>
          <a:prstGeom prst="rect">
            <a:avLst/>
          </a:prstGeom>
        </p:spPr>
        <p:txBody>
          <a:bodyPr/>
          <a:lstStyle/>
          <a:p>
            <a:pPr defTabSz="330200">
              <a:defRPr sz="12120"/>
            </a:pPr>
            <a:r>
              <a:t>wget http://apache.mirror.cdnetworks.com/avro/avro-1.9.2/py3/avro-python3-1.9.2.tar.gz</a:t>
            </a:r>
          </a:p>
          <a:p>
            <a:pPr defTabSz="330200">
              <a:defRPr sz="1212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317" r="0" b="373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82" name="ls 로 확인"/>
          <p:cNvSpPr txBox="1"/>
          <p:nvPr>
            <p:ph type="title"/>
          </p:nvPr>
        </p:nvSpPr>
        <p:spPr>
          <a:xfrm>
            <a:off x="485537" y="6097209"/>
            <a:ext cx="22860001" cy="5234647"/>
          </a:xfrm>
          <a:prstGeom prst="rect">
            <a:avLst/>
          </a:prstGeom>
        </p:spPr>
        <p:txBody>
          <a:bodyPr/>
          <a:lstStyle/>
          <a:p>
            <a:pPr/>
            <a:r>
              <a:t>ls 로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3055" r="0" b="0"/>
          <a:stretch>
            <a:fillRect/>
          </a:stretch>
        </p:blipFill>
        <p:spPr>
          <a:xfrm>
            <a:off x="0" y="-939973"/>
            <a:ext cx="24384000" cy="13406776"/>
          </a:xfrm>
          <a:prstGeom prst="rect">
            <a:avLst/>
          </a:prstGeom>
        </p:spPr>
      </p:pic>
      <p:sp>
        <p:nvSpPr>
          <p:cNvPr id="185" name="tar -xzf avro-python3-1.9.2.tar.gz…"/>
          <p:cNvSpPr txBox="1"/>
          <p:nvPr>
            <p:ph type="title"/>
          </p:nvPr>
        </p:nvSpPr>
        <p:spPr>
          <a:xfrm>
            <a:off x="762000" y="4240676"/>
            <a:ext cx="22860000" cy="5234648"/>
          </a:xfrm>
          <a:prstGeom prst="rect">
            <a:avLst/>
          </a:prstGeom>
        </p:spPr>
        <p:txBody>
          <a:bodyPr/>
          <a:lstStyle/>
          <a:p>
            <a:pPr defTabSz="404495">
              <a:defRPr sz="14847"/>
            </a:pPr>
            <a:r>
              <a:t>tar -xzf avro-python3-1.9.2.tar.gz</a:t>
            </a:r>
          </a:p>
          <a:p>
            <a:pPr defTabSz="404495">
              <a:defRPr sz="14847"/>
            </a:pPr>
            <a:r>
              <a:t>압축풀기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-x : tar를 압축 해제한다.…"/>
          <p:cNvSpPr txBox="1"/>
          <p:nvPr>
            <p:ph type="title"/>
          </p:nvPr>
        </p:nvSpPr>
        <p:spPr>
          <a:xfrm>
            <a:off x="762000" y="253081"/>
            <a:ext cx="22860000" cy="12711125"/>
          </a:xfrm>
          <a:prstGeom prst="rect">
            <a:avLst/>
          </a:prstGeom>
        </p:spPr>
        <p:txBody>
          <a:bodyPr/>
          <a:lstStyle/>
          <a:p>
            <a:pPr defTabSz="330200">
              <a:defRPr sz="12120"/>
            </a:pPr>
            <a:r>
              <a:t>-x : tar를 압축 해제한다.</a:t>
            </a:r>
          </a:p>
          <a:p>
            <a:pPr defTabSz="330200">
              <a:defRPr sz="12120"/>
            </a:pPr>
            <a:r>
              <a:t>-r : 묶인 tar에 새 파일을 추가한다.</a:t>
            </a:r>
          </a:p>
          <a:p>
            <a:pPr defTabSz="330200">
              <a:defRPr sz="12120"/>
            </a:pPr>
            <a:r>
              <a:t>-f : 테이프 대신 파일을 묶는다.</a:t>
            </a:r>
          </a:p>
          <a:p>
            <a:pPr defTabSz="330200">
              <a:defRPr sz="12120"/>
            </a:pPr>
            <a:r>
              <a:t>-v : 압축 및 해제 과정을 상세한 메시지</a:t>
            </a:r>
            <a:br/>
            <a:r>
              <a:t>       로 출력한다.</a:t>
            </a:r>
          </a:p>
          <a:p>
            <a:pPr defTabSz="330200">
              <a:defRPr sz="12120"/>
            </a:pPr>
            <a:r>
              <a:t>-z : 묶은 tar를 gzip으로 압축한다.</a:t>
            </a:r>
          </a:p>
          <a:p>
            <a:pPr defTabSz="330200">
              <a:defRPr sz="12120"/>
            </a:pPr>
            <a:r>
              <a:t>-j : 묶은 tar를 bzip2로 압축한다.</a:t>
            </a:r>
          </a:p>
          <a:p>
            <a:pPr defTabSz="330200">
              <a:defRPr sz="12120"/>
            </a:pPr>
            <a:r>
              <a:t>-J : 묶은 tar를 xz로 압축한다.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0724" r="0" b="325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90" name="mv avro-python3-1.9.2 avro-python3…"/>
          <p:cNvSpPr txBox="1"/>
          <p:nvPr>
            <p:ph type="title"/>
          </p:nvPr>
        </p:nvSpPr>
        <p:spPr>
          <a:xfrm>
            <a:off x="374952" y="3946525"/>
            <a:ext cx="22860001" cy="6635750"/>
          </a:xfrm>
          <a:prstGeom prst="rect">
            <a:avLst/>
          </a:prstGeom>
        </p:spPr>
        <p:txBody>
          <a:bodyPr/>
          <a:lstStyle/>
          <a:p>
            <a:pPr defTabSz="346709">
              <a:defRPr sz="12725"/>
            </a:pPr>
            <a:r>
              <a:t>mv avro-python3-1.9.2 avro-python3</a:t>
            </a:r>
          </a:p>
          <a:p>
            <a:pPr defTabSz="346709">
              <a:defRPr sz="12725"/>
            </a:pPr>
          </a:p>
          <a:p>
            <a:pPr defTabSz="346709">
              <a:defRPr sz="12725"/>
            </a:pPr>
            <a:r>
              <a:t>mv avro-python3/ /usr/share/Avro/avro-python3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