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5" r:id="rId9"/>
    <p:sldId id="264" r:id="rId10"/>
    <p:sldId id="263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6AFD6-FFAE-46A9-B62B-24D6A3111426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A8D9A-DA91-4508-9839-3A900EA57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166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A8D9A-DA91-4508-9839-3A900EA570F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923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A8D9A-DA91-4508-9839-3A900EA570F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901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A8D9A-DA91-4508-9839-3A900EA570F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503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A8D9A-DA91-4508-9839-3A900EA570F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967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A8D9A-DA91-4508-9839-3A900EA570F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809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A8D9A-DA91-4508-9839-3A900EA570F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46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A8D9A-DA91-4508-9839-3A900EA570F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151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A8D9A-DA91-4508-9839-3A900EA570F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841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A8D9A-DA91-4508-9839-3A900EA570F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98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94E1-A89F-A0A3-E838-1E677A5CB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F721E-286B-8C07-3E8E-3ABD3EB70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774C6-86E6-F67E-865A-65993A14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09F1-6EE0-41F1-9FC3-C6544BA34C8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B731B-CF87-28D3-E47D-F3C96A7C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3D275-6544-BF20-6854-F67D684C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FBA4-2135-4F3D-9017-80A16EE0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15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7197-A9F9-29B6-E4F4-19E53A84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FDDD2-CB2A-5561-B083-E2737957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C55CB-33B4-ABA4-5C85-B27BE9B0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09F1-6EE0-41F1-9FC3-C6544BA34C8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97532-4067-828D-32C1-8EB521CB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17DBD-EF15-F93A-E12F-48E564A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FBA4-2135-4F3D-9017-80A16EE0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13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B48CE3-767C-4178-9BB6-B87BA2EC8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B7EB-2172-89C0-BA23-F108102B6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21C3B-D09C-5526-6475-FC5923CF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09F1-6EE0-41F1-9FC3-C6544BA34C8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9C653-F248-B30A-E4AB-28AB4BDA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F20E7-5F9F-02BE-3B08-8134F389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FBA4-2135-4F3D-9017-80A16EE0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48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B5F0-DF35-4D38-E9D8-D678D8CB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67723-4ADB-DEE7-06F8-693F99D8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8C6C4-5A85-0DA5-C0E2-9DE5A656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09F1-6EE0-41F1-9FC3-C6544BA34C8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2EC1-CBC4-EDDC-60C9-EC67001C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B907E-F9DA-BCE9-846A-BB868669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FBA4-2135-4F3D-9017-80A16EE0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86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49A9-4EAE-39DC-59A9-5B166A9D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A494E-6DF2-6F99-4D65-DCA78A8CE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EA4CB-7F31-E41E-128F-C68C8867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09F1-6EE0-41F1-9FC3-C6544BA34C8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8F80E-5E90-3BEA-D123-79E98445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9D5B4-CCC6-3E16-1E0B-AF3D0CC0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FBA4-2135-4F3D-9017-80A16EE0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29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3427-AA14-BFE9-5140-51805AA4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FFC46-E209-CDC0-EB85-8458C6F0E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516C6-AC52-8488-B925-41D6DFC46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FDC69-A356-EDC5-C405-B3E8254D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09F1-6EE0-41F1-9FC3-C6544BA34C8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49813-14E1-0423-ABB3-401F85C0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9251F-7E5D-9E5E-6B2A-43569BB5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FBA4-2135-4F3D-9017-80A16EE0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16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287A-4DBD-453C-D5E7-DF4DB425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B41D8-2FB2-2569-CADD-BE1F95694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15CFE-F633-FA42-E05F-3544AFF58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4013E-3D9A-79BF-CFC9-F37A24E1C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B524D-8F77-BD1F-CCB2-799FAF82E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9C305-9672-CCF9-CD64-C8FADCC2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09F1-6EE0-41F1-9FC3-C6544BA34C8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6A78C-4536-DCAD-DB71-DDC71AAD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30167-8422-F106-F53B-23051135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FBA4-2135-4F3D-9017-80A16EE0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84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2C62E-4F46-AA97-92BE-B98ACA4E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98047-3834-88C5-8715-DFD39E94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09F1-6EE0-41F1-9FC3-C6544BA34C8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D9774-E945-648E-8E5C-7926A1BF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A9BFA-F45A-AF52-33E9-578D5ECA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FBA4-2135-4F3D-9017-80A16EE0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48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3D374E-ADA2-173B-FCA4-ED6B00CF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09F1-6EE0-41F1-9FC3-C6544BA34C8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73498-81BC-64F0-6C18-158BA241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4D34D-34FA-4761-509A-94534DC0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FBA4-2135-4F3D-9017-80A16EE0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85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8BCA-FFE9-7949-18CB-4DB9453D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AAC21-6DAB-2E4F-B131-EDD6AC684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38578-FCE8-9BDB-7A93-D133F92AB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E77A0-E276-24EC-5B14-415FB324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09F1-6EE0-41F1-9FC3-C6544BA34C8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26381-E748-D2C1-AF52-B8048653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29AB0-462C-2898-7599-548DFB67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FBA4-2135-4F3D-9017-80A16EE0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50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E8E7-90A2-9C0A-C9DB-19AE0F9C8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41D8D-C127-CC01-556F-CBC19FAEF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79462-9DE1-208E-1941-75388AA21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28935-4F86-AAE4-8F20-B4A4B2C4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09F1-6EE0-41F1-9FC3-C6544BA34C8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19C4A-78F3-2CC9-BC2E-96F6F3E0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49A49-182A-5DED-8BEA-6D49EEB2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FBA4-2135-4F3D-9017-80A16EE0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21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1C70F-1236-91C8-6C02-9B71BB58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220F1-F05C-A54F-4609-22BF36BB4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33A14-D9AA-3D9F-06D8-7686E9DB3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AC09F1-6EE0-41F1-9FC3-C6544BA34C80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C6166-09D5-4788-F51F-95FAB3863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7D251-6B31-8785-571E-A9A55337C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ADFBA4-2135-4F3D-9017-80A16EE0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84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09ED-EA8B-1B1A-6E8C-FDB7ECB6A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7768" y="154366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Insights 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Ad_Hoc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Analysis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800CC-89AE-1C7F-4C1B-6D996DA65F1E}"/>
              </a:ext>
            </a:extLst>
          </p:cNvPr>
          <p:cNvSpPr/>
          <p:nvPr/>
        </p:nvSpPr>
        <p:spPr>
          <a:xfrm>
            <a:off x="4041057" y="1462548"/>
            <a:ext cx="7531509" cy="2880851"/>
          </a:xfrm>
          <a:prstGeom prst="rect">
            <a:avLst/>
          </a:prstGeom>
          <a:noFill/>
          <a:ln w="76200"/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Aspiration with solid fill">
            <a:extLst>
              <a:ext uri="{FF2B5EF4-FFF2-40B4-BE49-F238E27FC236}">
                <a16:creationId xmlns:a16="http://schemas.microsoft.com/office/drawing/2014/main" id="{A0FE2996-0E75-8C74-EB24-B68206542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4688" y="2041423"/>
            <a:ext cx="4766186" cy="47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89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9C2AD9-6EFE-18A3-8F1A-4233845F8FFE}"/>
              </a:ext>
            </a:extLst>
          </p:cNvPr>
          <p:cNvSpPr txBox="1"/>
          <p:nvPr/>
        </p:nvSpPr>
        <p:spPr>
          <a:xfrm>
            <a:off x="488654" y="0"/>
            <a:ext cx="9358652" cy="7455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Q9 : Which channel helped to bring more gross sales in the fiscal year 2021 and the percentage of contribution? The final output contains these fields, </a:t>
            </a:r>
          </a:p>
          <a:p>
            <a:pPr>
              <a:lnSpc>
                <a:spcPct val="115000"/>
              </a:lnSpc>
            </a:pPr>
            <a:r>
              <a:rPr lang="en-IN" sz="1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channel </a:t>
            </a:r>
          </a:p>
          <a:p>
            <a:pPr>
              <a:lnSpc>
                <a:spcPct val="115000"/>
              </a:lnSpc>
            </a:pPr>
            <a:r>
              <a:rPr lang="en-IN" sz="10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gross_sales_mln</a:t>
            </a:r>
            <a:r>
              <a:rPr lang="en-IN" sz="1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IN" sz="1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percentage </a:t>
            </a:r>
          </a:p>
          <a:p>
            <a:pPr>
              <a:lnSpc>
                <a:spcPct val="115000"/>
              </a:lnSpc>
            </a:pPr>
            <a:endParaRPr lang="en-IN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SELECT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c.channel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CONCAT(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ROUND(SUM(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a.sold_quantity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*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b.gross_price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/ 1000000, 2),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"M"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) AS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gross_sales_mln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CONCAT(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ROUND(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SUM(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a.sold_quantity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*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b.gross_price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/ (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SELECT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 SUM(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a.sold_quantity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*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b.gross_price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FROM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fact_sales_monthly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JOIN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fact_gross_price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b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 ON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a.product_code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b.product_code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) * 100,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2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),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"%"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) AS percentage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FROM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fact_sales_monthly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JOIN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fact_gross_price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b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ON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a.product_code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b.product_code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JOIN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dim_customer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ON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a.customer_code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c.customer_code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GROUP BY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c.channel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;</a:t>
            </a:r>
          </a:p>
          <a:p>
            <a:pPr>
              <a:lnSpc>
                <a:spcPct val="115000"/>
              </a:lnSpc>
            </a:pP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endParaRPr lang="en-US" sz="1000" b="0" i="0" dirty="0">
              <a:effectLst/>
              <a:latin typeface="Times New Roman" panose="02020603050405020304" pitchFamily="18" charset="0"/>
            </a:endParaRPr>
          </a:p>
          <a:p>
            <a:pPr algn="l"/>
            <a:endParaRPr lang="en-US" sz="1000" b="1" i="0" dirty="0">
              <a:effectLst/>
              <a:latin typeface="Times New Roman" panose="02020603050405020304" pitchFamily="18" charset="0"/>
            </a:endParaRPr>
          </a:p>
          <a:p>
            <a:endParaRPr lang="en-IN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E3D3CA-0440-7835-A461-1F077BE9FC2C}"/>
              </a:ext>
            </a:extLst>
          </p:cNvPr>
          <p:cNvSpPr/>
          <p:nvPr/>
        </p:nvSpPr>
        <p:spPr>
          <a:xfrm>
            <a:off x="488654" y="1179871"/>
            <a:ext cx="6138288" cy="5584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image4.png">
            <a:extLst>
              <a:ext uri="{FF2B5EF4-FFF2-40B4-BE49-F238E27FC236}">
                <a16:creationId xmlns:a16="http://schemas.microsoft.com/office/drawing/2014/main" id="{25F62659-C8FB-4049-8639-A649AF3A376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10565" y="1200149"/>
            <a:ext cx="4058879" cy="1061269"/>
          </a:xfrm>
          <a:prstGeom prst="rect">
            <a:avLst/>
          </a:prstGeom>
          <a:ln/>
        </p:spPr>
      </p:pic>
      <p:pic>
        <p:nvPicPr>
          <p:cNvPr id="8" name="Picture 7" descr="A blue and orange pie chart&#10;&#10;Description automatically generated">
            <a:extLst>
              <a:ext uri="{FF2B5EF4-FFF2-40B4-BE49-F238E27FC236}">
                <a16:creationId xmlns:a16="http://schemas.microsoft.com/office/drawing/2014/main" id="{17E6FF7E-9FE1-61F8-9404-CF0D11D0A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565" y="3323089"/>
            <a:ext cx="4167035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76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9C2AD9-6EFE-18A3-8F1A-4233845F8FFE}"/>
              </a:ext>
            </a:extLst>
          </p:cNvPr>
          <p:cNvSpPr txBox="1"/>
          <p:nvPr/>
        </p:nvSpPr>
        <p:spPr>
          <a:xfrm>
            <a:off x="419828" y="153030"/>
            <a:ext cx="8980344" cy="692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Q10 : Get the Top 3 products in each division that have a high </a:t>
            </a:r>
            <a:r>
              <a:rPr lang="en-IN" sz="10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total_sold_quantity</a:t>
            </a:r>
            <a:r>
              <a:rPr lang="en-IN" sz="1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 the </a:t>
            </a:r>
            <a:r>
              <a:rPr lang="en-IN" sz="10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fiscal_year</a:t>
            </a:r>
            <a:r>
              <a:rPr lang="en-IN" sz="1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2021? The final output contains these fields, </a:t>
            </a:r>
          </a:p>
          <a:p>
            <a:pPr>
              <a:lnSpc>
                <a:spcPct val="115000"/>
              </a:lnSpc>
            </a:pPr>
            <a:r>
              <a:rPr lang="en-IN" sz="1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division </a:t>
            </a:r>
          </a:p>
          <a:p>
            <a:pPr>
              <a:lnSpc>
                <a:spcPct val="115000"/>
              </a:lnSpc>
            </a:pPr>
            <a:r>
              <a:rPr lang="en-IN" sz="10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Product_code</a:t>
            </a:r>
            <a:endParaRPr lang="en-IN" sz="1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 </a:t>
            </a:r>
          </a:p>
          <a:p>
            <a:pPr>
              <a:lnSpc>
                <a:spcPct val="115000"/>
              </a:lnSpc>
            </a:pPr>
            <a:r>
              <a:rPr lang="en-IN" sz="10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total_sold_quantity</a:t>
            </a:r>
            <a:r>
              <a:rPr lang="en-IN" sz="1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IN" sz="10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Rank_order</a:t>
            </a:r>
            <a:endParaRPr lang="en-IN" sz="1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WITH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RankedProducts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AS (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SELECT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b.division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a.product_code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b.product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SUM(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a.sold_quantity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AS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total_sold_quantity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RANK() OVER (PARTITION BY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b.division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ORDER BY SUM(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a.sold_quantity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DESC) AS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rank_order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FROM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fact_sales_monthly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JOIN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dim_product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b ON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a.product_code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b.product_code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WHERE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a.fiscal_year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2021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GROUP BY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b.division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a.product_code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b.product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SELECT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division,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product_code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product,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total_sold_quantity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rank_order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FROM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RankedProducts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WHERE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rank_order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&lt;= 3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ORDER BY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division,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rank_order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;</a:t>
            </a:r>
          </a:p>
          <a:p>
            <a:pPr algn="l"/>
            <a:endParaRPr lang="en-US" sz="1000" b="0" i="0" dirty="0">
              <a:effectLst/>
              <a:latin typeface="Times New Roman" panose="02020603050405020304" pitchFamily="18" charset="0"/>
            </a:endParaRPr>
          </a:p>
          <a:p>
            <a:pPr algn="l"/>
            <a:endParaRPr lang="en-US" sz="1000" b="1" i="0" dirty="0">
              <a:effectLst/>
              <a:latin typeface="Times New Roman" panose="02020603050405020304" pitchFamily="18" charset="0"/>
            </a:endParaRPr>
          </a:p>
          <a:p>
            <a:endParaRPr lang="en-IN" sz="1000" dirty="0"/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FBBC0ACD-2BB9-C250-8022-C72CD3EDC01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81147" y="2143432"/>
            <a:ext cx="4391025" cy="3470787"/>
          </a:xfrm>
          <a:prstGeom prst="rect">
            <a:avLst/>
          </a:prstGeom>
          <a:ln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6B8B8B-D36E-FC92-0979-CE168A70054F}"/>
              </a:ext>
            </a:extLst>
          </p:cNvPr>
          <p:cNvSpPr/>
          <p:nvPr/>
        </p:nvSpPr>
        <p:spPr>
          <a:xfrm>
            <a:off x="403123" y="1347019"/>
            <a:ext cx="6499122" cy="53389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84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C56FCC-3EB0-FE13-64B4-3BA97EFB94DA}"/>
              </a:ext>
            </a:extLst>
          </p:cNvPr>
          <p:cNvSpPr txBox="1">
            <a:spLocks/>
          </p:cNvSpPr>
          <p:nvPr/>
        </p:nvSpPr>
        <p:spPr>
          <a:xfrm>
            <a:off x="6096000" y="170917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F243AE-F594-4617-2DA4-E9C2A6CA36E3}"/>
              </a:ext>
            </a:extLst>
          </p:cNvPr>
          <p:cNvSpPr/>
          <p:nvPr/>
        </p:nvSpPr>
        <p:spPr>
          <a:xfrm>
            <a:off x="4041057" y="1462548"/>
            <a:ext cx="7531509" cy="2880851"/>
          </a:xfrm>
          <a:prstGeom prst="rect">
            <a:avLst/>
          </a:prstGeom>
          <a:noFill/>
          <a:ln w="76200"/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83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9C2AD9-6EFE-18A3-8F1A-4233845F8FFE}"/>
              </a:ext>
            </a:extLst>
          </p:cNvPr>
          <p:cNvSpPr txBox="1"/>
          <p:nvPr/>
        </p:nvSpPr>
        <p:spPr>
          <a:xfrm>
            <a:off x="439492" y="603350"/>
            <a:ext cx="9304275" cy="212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Q1: Provide the list of markets in which customer "</a:t>
            </a:r>
            <a:r>
              <a:rPr lang="en-US" sz="1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US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Exclusive" operates its business in the APAC region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b="0" i="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050" dirty="0">
                <a:latin typeface="Arial" panose="020B0604020202020204" pitchFamily="34" charset="0"/>
              </a:rPr>
              <a:t>SELECT market</a:t>
            </a:r>
            <a:br>
              <a:rPr lang="en-US" sz="1050" dirty="0">
                <a:latin typeface="Arial" panose="020B0604020202020204" pitchFamily="34" charset="0"/>
              </a:rPr>
            </a:br>
            <a:r>
              <a:rPr lang="en-US" sz="1050" dirty="0">
                <a:latin typeface="Arial" panose="020B0604020202020204" pitchFamily="34" charset="0"/>
              </a:rPr>
              <a:t>FROM   </a:t>
            </a:r>
            <a:r>
              <a:rPr lang="en-US" sz="1050" dirty="0" err="1">
                <a:latin typeface="Arial" panose="020B0604020202020204" pitchFamily="34" charset="0"/>
              </a:rPr>
              <a:t>dim_customer</a:t>
            </a:r>
            <a:br>
              <a:rPr lang="en-US" sz="1050" dirty="0">
                <a:latin typeface="Arial" panose="020B0604020202020204" pitchFamily="34" charset="0"/>
              </a:rPr>
            </a:br>
            <a:r>
              <a:rPr lang="en-US" sz="1050" dirty="0">
                <a:latin typeface="Arial" panose="020B0604020202020204" pitchFamily="34" charset="0"/>
              </a:rPr>
              <a:t>WHERE  customer = "</a:t>
            </a:r>
            <a:r>
              <a:rPr lang="en-US" sz="1050" dirty="0" err="1">
                <a:latin typeface="Arial" panose="020B0604020202020204" pitchFamily="34" charset="0"/>
              </a:rPr>
              <a:t>Atliq</a:t>
            </a:r>
            <a:r>
              <a:rPr lang="en-US" sz="1050" dirty="0">
                <a:latin typeface="Arial" panose="020B0604020202020204" pitchFamily="34" charset="0"/>
              </a:rPr>
              <a:t> Exclusive"</a:t>
            </a:r>
            <a:br>
              <a:rPr lang="en-US" sz="1050" dirty="0">
                <a:latin typeface="Arial" panose="020B0604020202020204" pitchFamily="34" charset="0"/>
              </a:rPr>
            </a:br>
            <a:r>
              <a:rPr lang="en-US" sz="1050" dirty="0">
                <a:latin typeface="Arial" panose="020B0604020202020204" pitchFamily="34" charset="0"/>
              </a:rPr>
              <a:t>       AND region = "APAC"; </a:t>
            </a:r>
          </a:p>
          <a:p>
            <a:pPr algn="l"/>
            <a:endParaRPr lang="en-US" b="0" i="0" dirty="0">
              <a:effectLst/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6" name="image3.png">
            <a:extLst>
              <a:ext uri="{FF2B5EF4-FFF2-40B4-BE49-F238E27FC236}">
                <a16:creationId xmlns:a16="http://schemas.microsoft.com/office/drawing/2014/main" id="{A7576EA7-D5DA-2258-BC55-5A91E4DD8AF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298731" y="1667488"/>
            <a:ext cx="2615074" cy="3268304"/>
          </a:xfrm>
          <a:prstGeom prst="rect">
            <a:avLst/>
          </a:prstGeom>
          <a:ln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680E3B-4B8C-ADAE-FFE3-BFDB194F703F}"/>
              </a:ext>
            </a:extLst>
          </p:cNvPr>
          <p:cNvSpPr/>
          <p:nvPr/>
        </p:nvSpPr>
        <p:spPr>
          <a:xfrm>
            <a:off x="439492" y="1238865"/>
            <a:ext cx="3355760" cy="39525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42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9C2AD9-6EFE-18A3-8F1A-4233845F8FFE}"/>
              </a:ext>
            </a:extLst>
          </p:cNvPr>
          <p:cNvSpPr txBox="1"/>
          <p:nvPr/>
        </p:nvSpPr>
        <p:spPr>
          <a:xfrm>
            <a:off x="630634" y="223103"/>
            <a:ext cx="8428911" cy="612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Q2: What is the percentage of unique product increase in 2021 vs. 2020? The final output contains these fields, </a:t>
            </a:r>
          </a:p>
          <a:p>
            <a:pPr>
              <a:lnSpc>
                <a:spcPct val="115000"/>
              </a:lnSpc>
            </a:pPr>
            <a:r>
              <a:rPr lang="en-IN" sz="1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unique_products_2020 </a:t>
            </a:r>
          </a:p>
          <a:p>
            <a:pPr>
              <a:lnSpc>
                <a:spcPct val="115000"/>
              </a:lnSpc>
            </a:pPr>
            <a:r>
              <a:rPr lang="en-IN" sz="1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unique_products_2021 </a:t>
            </a:r>
          </a:p>
          <a:p>
            <a:pPr>
              <a:lnSpc>
                <a:spcPct val="115000"/>
              </a:lnSpc>
            </a:pPr>
            <a:r>
              <a:rPr lang="en-IN" sz="12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percentage_chg</a:t>
            </a:r>
            <a:endParaRPr lang="en-IN" sz="12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endParaRPr lang="en-US" sz="1200" b="0" i="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WITH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UniqueProductCounts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AS (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SELECT 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fiscal_year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COUNT(DISTINCT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product_code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AS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unique_product_count</a:t>
            </a:r>
            <a:endParaRPr lang="en-IN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FROM 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fact_sales_monthly</a:t>
            </a:r>
            <a:endParaRPr lang="en-IN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WHERE 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fiscal_year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 (2020, 2021)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GROUP BY 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fiscal_year</a:t>
            </a:r>
            <a:endParaRPr lang="en-IN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SELECT 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COALESCE((SELECT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unique_product_count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FROM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UniqueProductCounts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WHERE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fiscal_year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2020), 0) AS unique_products_2020,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COALESCE((SELECT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unique_product_count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FROM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UniqueProductCounts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WHERE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fiscal_year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2021), 0) AS unique_products_2021,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CASE 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WHEN COALESCE((SELECT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unique_product_count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FROM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UniqueProductCounts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WHERE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fiscal_year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2020), 0) = 0 THEN NULL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ELSE ((COALESCE((SELECT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unique_product_count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FROM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UniqueProductCounts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WHERE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fiscal_year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2021), 0) - 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COALESCE((SELECT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unique_product_count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FROM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UniqueProductCounts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WHERE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fiscal_year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2020), 0)) * 100.0 / 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COALESCE((SELECT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unique_product_count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FROM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UniqueProductCounts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WHERE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fiscal_year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2020), 0))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END AS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percentage_chg</a:t>
            </a:r>
            <a:endParaRPr lang="en-IN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FROM 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UniqueProductCounts</a:t>
            </a:r>
            <a:endParaRPr lang="en-IN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LIMIT 1;</a:t>
            </a:r>
          </a:p>
          <a:p>
            <a:pPr>
              <a:lnSpc>
                <a:spcPct val="115000"/>
              </a:lnSpc>
            </a:pP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endParaRPr lang="en-US" sz="1050" b="1" i="0" dirty="0">
              <a:effectLst/>
              <a:latin typeface="Times New Roman" panose="02020603050405020304" pitchFamily="18" charset="0"/>
            </a:endParaRPr>
          </a:p>
          <a:p>
            <a:endParaRPr lang="en-IN" sz="1050" dirty="0"/>
          </a:p>
        </p:txBody>
      </p:sp>
      <p:pic>
        <p:nvPicPr>
          <p:cNvPr id="2" name="image2.png">
            <a:extLst>
              <a:ext uri="{FF2B5EF4-FFF2-40B4-BE49-F238E27FC236}">
                <a16:creationId xmlns:a16="http://schemas.microsoft.com/office/drawing/2014/main" id="{0B5F87C5-DD2C-B6B9-4A2E-F00CD57B17B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01627" y="3082413"/>
            <a:ext cx="2911715" cy="909484"/>
          </a:xfrm>
          <a:prstGeom prst="rect">
            <a:avLst/>
          </a:prstGeom>
          <a:ln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AA23D3-6342-96BC-A906-1F6F5233DDE9}"/>
              </a:ext>
            </a:extLst>
          </p:cNvPr>
          <p:cNvSpPr/>
          <p:nvPr/>
        </p:nvSpPr>
        <p:spPr>
          <a:xfrm>
            <a:off x="630634" y="1209367"/>
            <a:ext cx="8428911" cy="53094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35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9C2AD9-6EFE-18A3-8F1A-4233845F8FFE}"/>
              </a:ext>
            </a:extLst>
          </p:cNvPr>
          <p:cNvSpPr txBox="1"/>
          <p:nvPr/>
        </p:nvSpPr>
        <p:spPr>
          <a:xfrm>
            <a:off x="578400" y="311593"/>
            <a:ext cx="10602581" cy="348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Q3. Provide a report with all the unique product counts for each segment and sort them in descending order of product counts.</a:t>
            </a:r>
          </a:p>
          <a:p>
            <a:pPr>
              <a:lnSpc>
                <a:spcPct val="115000"/>
              </a:lnSpc>
            </a:pPr>
            <a:r>
              <a:rPr lang="en-IN" sz="1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 final output contains 2 fields, </a:t>
            </a:r>
          </a:p>
          <a:p>
            <a:pPr>
              <a:lnSpc>
                <a:spcPct val="115000"/>
              </a:lnSpc>
            </a:pPr>
            <a:r>
              <a:rPr lang="en-IN" sz="1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segment </a:t>
            </a:r>
          </a:p>
          <a:p>
            <a:pPr>
              <a:lnSpc>
                <a:spcPct val="115000"/>
              </a:lnSpc>
            </a:pPr>
            <a:r>
              <a:rPr lang="en-IN" sz="12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product_count</a:t>
            </a:r>
            <a:endParaRPr lang="en-IN" sz="12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SELECT 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segment,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COUNT(DISTINCT </a:t>
            </a:r>
            <a:r>
              <a:rPr lang="en-IN" sz="12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product_code</a:t>
            </a: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AS </a:t>
            </a:r>
            <a:r>
              <a:rPr lang="en-IN" sz="12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product_count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FROM 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2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dim_product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GROUP BY 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segment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ORDER BY 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2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product_count</a:t>
            </a:r>
            <a:r>
              <a:rPr lang="en-IN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DESC;</a:t>
            </a:r>
          </a:p>
          <a:p>
            <a:pPr>
              <a:lnSpc>
                <a:spcPct val="115000"/>
              </a:lnSpc>
            </a:pP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endParaRPr lang="en-US" sz="800" b="1" i="0" dirty="0">
              <a:effectLst/>
              <a:latin typeface="Times New Roman" panose="02020603050405020304" pitchFamily="18" charset="0"/>
            </a:endParaRPr>
          </a:p>
          <a:p>
            <a:endParaRPr lang="en-IN" sz="800" dirty="0"/>
          </a:p>
        </p:txBody>
      </p:sp>
      <p:pic>
        <p:nvPicPr>
          <p:cNvPr id="3" name="image6.png">
            <a:extLst>
              <a:ext uri="{FF2B5EF4-FFF2-40B4-BE49-F238E27FC236}">
                <a16:creationId xmlns:a16="http://schemas.microsoft.com/office/drawing/2014/main" id="{C3B7DBA3-BA91-F049-C5DF-CB68AD213A1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8400" y="4009837"/>
            <a:ext cx="3450508" cy="2504615"/>
          </a:xfrm>
          <a:prstGeom prst="rect">
            <a:avLst/>
          </a:prstGeom>
          <a:ln/>
        </p:spPr>
      </p:pic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8EC6E82-07E9-6BA1-4505-4589E26E5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484" y="3856132"/>
            <a:ext cx="5273497" cy="281202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69F0DDD-6B5E-98B4-036C-139D746FC147}"/>
              </a:ext>
            </a:extLst>
          </p:cNvPr>
          <p:cNvSpPr/>
          <p:nvPr/>
        </p:nvSpPr>
        <p:spPr>
          <a:xfrm>
            <a:off x="4028908" y="5053781"/>
            <a:ext cx="1713131" cy="3736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970F1-5844-BF21-F34B-A7E40EA4B6D2}"/>
              </a:ext>
            </a:extLst>
          </p:cNvPr>
          <p:cNvSpPr/>
          <p:nvPr/>
        </p:nvSpPr>
        <p:spPr>
          <a:xfrm>
            <a:off x="578400" y="1295625"/>
            <a:ext cx="10602581" cy="23128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67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9C2AD9-6EFE-18A3-8F1A-4233845F8FFE}"/>
              </a:ext>
            </a:extLst>
          </p:cNvPr>
          <p:cNvSpPr txBox="1"/>
          <p:nvPr/>
        </p:nvSpPr>
        <p:spPr>
          <a:xfrm>
            <a:off x="619432" y="169027"/>
            <a:ext cx="8477001" cy="6776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05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Q4 : Follow-up: Which segment had the most increase in unique products in 2021 vs 2020? The final output contains these fields, </a:t>
            </a:r>
          </a:p>
          <a:p>
            <a:pPr>
              <a:lnSpc>
                <a:spcPct val="115000"/>
              </a:lnSpc>
            </a:pPr>
            <a:r>
              <a:rPr lang="en-IN" sz="105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segment </a:t>
            </a:r>
          </a:p>
          <a:p>
            <a:pPr>
              <a:lnSpc>
                <a:spcPct val="115000"/>
              </a:lnSpc>
            </a:pPr>
            <a:r>
              <a:rPr lang="en-IN" sz="105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product_count_2020 </a:t>
            </a:r>
          </a:p>
          <a:p>
            <a:pPr>
              <a:lnSpc>
                <a:spcPct val="115000"/>
              </a:lnSpc>
            </a:pPr>
            <a:r>
              <a:rPr lang="en-IN" sz="105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product_count_2021 </a:t>
            </a:r>
          </a:p>
          <a:p>
            <a:pPr>
              <a:lnSpc>
                <a:spcPct val="115000"/>
              </a:lnSpc>
            </a:pPr>
            <a:r>
              <a:rPr lang="en-IN" sz="105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difference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WITH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ProductCounts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AS (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SELECT 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b.segment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a.fiscal_year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COUNT(DISTINCT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b.product_code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AS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product_count</a:t>
            </a:r>
            <a:endParaRPr lang="en-IN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FROM 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fact_sales_monthly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JOIN 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dim_product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b ON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a.product_code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b.product_code</a:t>
            </a:r>
            <a:endParaRPr lang="en-IN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WHERE 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a.fiscal_year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 (2020, 2021)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GROUP BY 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b.segment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a.fiscal_year</a:t>
            </a:r>
            <a:endParaRPr lang="en-IN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SELECT 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a.segment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COALESCE(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b.product_count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0) AS product_count_2020,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COALESCE(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a.product_count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0) AS product_count_2021,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COALESCE(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a.product_count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0) - COALESCE(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b.product_count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0) AS difference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FROM 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ProductCounts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LEFT JOIN 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ProductCounts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b ON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a.segment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b.segment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b.fiscal_year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2020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WHERE 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a.fiscal_year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2021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ORDER BY 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difference DESC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LIMIT 1;</a:t>
            </a:r>
          </a:p>
          <a:p>
            <a:pPr>
              <a:lnSpc>
                <a:spcPct val="115000"/>
              </a:lnSpc>
            </a:pPr>
            <a:endParaRPr lang="en-IN" sz="5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endParaRPr lang="en-US" sz="300" b="1" i="0" dirty="0">
              <a:effectLst/>
              <a:latin typeface="Times New Roman" panose="02020603050405020304" pitchFamily="18" charset="0"/>
            </a:endParaRPr>
          </a:p>
          <a:p>
            <a:endParaRPr lang="en-IN" sz="3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5F314C-55F2-532A-44C2-BFD993D464C1}"/>
              </a:ext>
            </a:extLst>
          </p:cNvPr>
          <p:cNvSpPr/>
          <p:nvPr/>
        </p:nvSpPr>
        <p:spPr>
          <a:xfrm>
            <a:off x="619433" y="1229032"/>
            <a:ext cx="5476568" cy="54599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 descr="A graph of blue bars and red line&#10;&#10;Description automatically generated">
            <a:extLst>
              <a:ext uri="{FF2B5EF4-FFF2-40B4-BE49-F238E27FC236}">
                <a16:creationId xmlns:a16="http://schemas.microsoft.com/office/drawing/2014/main" id="{06E8F78F-7360-3C94-20ED-90A0DCA58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293" y="1995948"/>
            <a:ext cx="4913707" cy="356905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334F1FE-4C5B-D653-370E-B2EC08046956}"/>
              </a:ext>
            </a:extLst>
          </p:cNvPr>
          <p:cNvSpPr/>
          <p:nvPr/>
        </p:nvSpPr>
        <p:spPr>
          <a:xfrm>
            <a:off x="6177081" y="3598606"/>
            <a:ext cx="1101213" cy="2261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14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9C2AD9-6EFE-18A3-8F1A-4233845F8FFE}"/>
              </a:ext>
            </a:extLst>
          </p:cNvPr>
          <p:cNvSpPr txBox="1"/>
          <p:nvPr/>
        </p:nvSpPr>
        <p:spPr>
          <a:xfrm>
            <a:off x="570271" y="330011"/>
            <a:ext cx="7952818" cy="5408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05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Q5 : Get the products that have the highest and lowest manufacturing costs. The final output should contain these fields, </a:t>
            </a:r>
          </a:p>
          <a:p>
            <a:pPr>
              <a:lnSpc>
                <a:spcPct val="115000"/>
              </a:lnSpc>
            </a:pPr>
            <a:r>
              <a:rPr lang="en-IN" sz="105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product_code</a:t>
            </a:r>
            <a:r>
              <a:rPr lang="en-IN" sz="105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IN" sz="105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 </a:t>
            </a:r>
          </a:p>
          <a:p>
            <a:pPr>
              <a:lnSpc>
                <a:spcPct val="115000"/>
              </a:lnSpc>
            </a:pPr>
            <a:r>
              <a:rPr lang="en-IN" sz="105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manufacturing_cost</a:t>
            </a:r>
            <a:endParaRPr lang="en-IN" sz="105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WITH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CostExtremes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AS (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SELECT 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MAX(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manufacturing_cost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AS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max_cost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MIN(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manufacturing_cost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AS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min_cost</a:t>
            </a:r>
            <a:endParaRPr lang="en-IN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FROM 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fact_manufacturing_cost</a:t>
            </a:r>
            <a:endParaRPr lang="en-IN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SELECT 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b.product_code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b.product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a.manufacturing_cost</a:t>
            </a:r>
            <a:endParaRPr lang="en-IN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FROM 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fact_manufacturing_cost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JOIN 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dim_product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b ON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a.product_code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b.product_code</a:t>
            </a:r>
            <a:endParaRPr lang="en-IN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WHERE 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a.manufacturing_cost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(SELECT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max_cost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FROM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CostExtremes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OR </a:t>
            </a:r>
          </a:p>
          <a:p>
            <a:pPr>
              <a:lnSpc>
                <a:spcPct val="115000"/>
              </a:lnSpc>
            </a:pP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a.manufacturing_cost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(SELECT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min_cost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FROM </a:t>
            </a:r>
            <a:r>
              <a:rPr lang="en-IN" sz="10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CostExtremes</a:t>
            </a:r>
            <a:r>
              <a:rPr lang="en-IN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);</a:t>
            </a:r>
          </a:p>
          <a:p>
            <a:pPr algn="l"/>
            <a:endParaRPr lang="en-US" sz="1050" b="0" i="0" dirty="0">
              <a:effectLst/>
              <a:latin typeface="Times New Roman" panose="02020603050405020304" pitchFamily="18" charset="0"/>
            </a:endParaRPr>
          </a:p>
          <a:p>
            <a:pPr algn="l"/>
            <a:endParaRPr lang="en-US" sz="1050" b="1" i="0" dirty="0">
              <a:effectLst/>
              <a:latin typeface="Times New Roman" panose="02020603050405020304" pitchFamily="18" charset="0"/>
            </a:endParaRPr>
          </a:p>
          <a:p>
            <a:endParaRPr lang="en-IN" sz="1050" dirty="0"/>
          </a:p>
        </p:txBody>
      </p:sp>
      <p:pic>
        <p:nvPicPr>
          <p:cNvPr id="3" name="image7.png">
            <a:extLst>
              <a:ext uri="{FF2B5EF4-FFF2-40B4-BE49-F238E27FC236}">
                <a16:creationId xmlns:a16="http://schemas.microsoft.com/office/drawing/2014/main" id="{AEA4F083-0C24-E9A5-2B0B-6E15D23AA2D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47569" y="2798239"/>
            <a:ext cx="3409950" cy="609600"/>
          </a:xfrm>
          <a:prstGeom prst="rect">
            <a:avLst/>
          </a:prstGeom>
          <a:ln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BADE0B-C65F-2E0B-734C-4EDE264B7CB4}"/>
              </a:ext>
            </a:extLst>
          </p:cNvPr>
          <p:cNvSpPr/>
          <p:nvPr/>
        </p:nvSpPr>
        <p:spPr>
          <a:xfrm>
            <a:off x="570271" y="1406013"/>
            <a:ext cx="6184490" cy="41000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2DE301A-A834-433B-A628-41FC9DD13793}"/>
              </a:ext>
            </a:extLst>
          </p:cNvPr>
          <p:cNvSpPr/>
          <p:nvPr/>
        </p:nvSpPr>
        <p:spPr>
          <a:xfrm>
            <a:off x="6754761" y="29443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6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9C2AD9-6EFE-18A3-8F1A-4233845F8FFE}"/>
              </a:ext>
            </a:extLst>
          </p:cNvPr>
          <p:cNvSpPr txBox="1"/>
          <p:nvPr/>
        </p:nvSpPr>
        <p:spPr>
          <a:xfrm>
            <a:off x="174022" y="133366"/>
            <a:ext cx="11319888" cy="612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Q6 : Generate a report which contains the top 5 customers who received an average high </a:t>
            </a:r>
            <a:r>
              <a:rPr lang="en-IN" sz="10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pre_invoice_discount_pct</a:t>
            </a:r>
            <a:r>
              <a:rPr lang="en-IN" sz="1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for the fiscal year 2021 and in the Indian market. The final output contains these fields, </a:t>
            </a:r>
          </a:p>
          <a:p>
            <a:pPr>
              <a:lnSpc>
                <a:spcPct val="115000"/>
              </a:lnSpc>
            </a:pPr>
            <a:r>
              <a:rPr lang="en-IN" sz="10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customer_code</a:t>
            </a:r>
            <a:r>
              <a:rPr lang="en-IN" sz="1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IN" sz="1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customer </a:t>
            </a:r>
          </a:p>
          <a:p>
            <a:pPr>
              <a:lnSpc>
                <a:spcPct val="115000"/>
              </a:lnSpc>
            </a:pPr>
            <a:r>
              <a:rPr lang="en-IN" sz="10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average_discount_percentage</a:t>
            </a:r>
            <a:r>
              <a:rPr lang="en-IN" sz="1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>
              <a:lnSpc>
                <a:spcPct val="115000"/>
              </a:lnSpc>
            </a:pPr>
            <a:endParaRPr lang="en-IN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WITH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high_average_discount_pct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AS (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SELECT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customer_code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CONCAT(ROUND(AVG(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pre_invoice_discount_pct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), 4), "%") AS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average_discount_percentage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FROM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fact_pre_invoice_deductions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WHERE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fiscal_year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2021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GROUP BY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customer_code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</a:pP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SELECT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a.customer_code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b.customer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a.average_discount_percentage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FROM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high_average_discount_pct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JOIN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dim_customer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b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ON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a.customer_code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b.customer_code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ORDER BY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a.average_discount_percentage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DESC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LIMIT 5;</a:t>
            </a:r>
          </a:p>
          <a:p>
            <a:pPr>
              <a:lnSpc>
                <a:spcPct val="115000"/>
              </a:lnSpc>
            </a:pP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endParaRPr lang="en-US" sz="1200" b="0" i="0" dirty="0">
              <a:effectLst/>
              <a:latin typeface="Times New Roman" panose="02020603050405020304" pitchFamily="18" charset="0"/>
            </a:endParaRPr>
          </a:p>
          <a:p>
            <a:pPr algn="l"/>
            <a:endParaRPr lang="en-US" sz="1050" b="1" i="0" dirty="0">
              <a:effectLst/>
              <a:latin typeface="Times New Roman" panose="02020603050405020304" pitchFamily="18" charset="0"/>
            </a:endParaRPr>
          </a:p>
          <a:p>
            <a:endParaRPr lang="en-IN" sz="105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01D93A-8846-0C78-1CC2-94DCDFBB5E43}"/>
              </a:ext>
            </a:extLst>
          </p:cNvPr>
          <p:cNvSpPr/>
          <p:nvPr/>
        </p:nvSpPr>
        <p:spPr>
          <a:xfrm>
            <a:off x="174022" y="1199536"/>
            <a:ext cx="7180507" cy="43360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image8.png">
            <a:extLst>
              <a:ext uri="{FF2B5EF4-FFF2-40B4-BE49-F238E27FC236}">
                <a16:creationId xmlns:a16="http://schemas.microsoft.com/office/drawing/2014/main" id="{1CA068E2-627F-28E7-5FB0-1F2FDCE2008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59213" y="1959077"/>
            <a:ext cx="4232787" cy="2251587"/>
          </a:xfrm>
          <a:prstGeom prst="rect">
            <a:avLst/>
          </a:prstGeom>
          <a:ln/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297A932-1A76-139D-15AC-A97BB20C7D61}"/>
              </a:ext>
            </a:extLst>
          </p:cNvPr>
          <p:cNvSpPr/>
          <p:nvPr/>
        </p:nvSpPr>
        <p:spPr>
          <a:xfrm>
            <a:off x="7354529" y="2926325"/>
            <a:ext cx="580103" cy="3170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2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9C2AD9-6EFE-18A3-8F1A-4233845F8FFE}"/>
              </a:ext>
            </a:extLst>
          </p:cNvPr>
          <p:cNvSpPr txBox="1"/>
          <p:nvPr/>
        </p:nvSpPr>
        <p:spPr>
          <a:xfrm>
            <a:off x="325213" y="398837"/>
            <a:ext cx="10680792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Q.7 Get the complete report of the Gross sales amount for the customer “</a:t>
            </a:r>
            <a:r>
              <a:rPr lang="en-IN" sz="10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Atliq</a:t>
            </a:r>
            <a:r>
              <a:rPr lang="en-IN" sz="1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Exclusive” for each month. This analysis helps to get an idea of low and high-performing months and take strategic decisions. The final report contains these columns: </a:t>
            </a:r>
          </a:p>
          <a:p>
            <a:pPr>
              <a:lnSpc>
                <a:spcPct val="115000"/>
              </a:lnSpc>
            </a:pPr>
            <a:r>
              <a:rPr lang="en-IN" sz="1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Month </a:t>
            </a:r>
          </a:p>
          <a:p>
            <a:pPr>
              <a:lnSpc>
                <a:spcPct val="115000"/>
              </a:lnSpc>
            </a:pPr>
            <a:r>
              <a:rPr lang="en-IN" sz="1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Year </a:t>
            </a:r>
          </a:p>
          <a:p>
            <a:pPr>
              <a:lnSpc>
                <a:spcPct val="115000"/>
              </a:lnSpc>
            </a:pPr>
            <a:r>
              <a:rPr lang="en-IN" sz="1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Gross sales Amount</a:t>
            </a:r>
          </a:p>
          <a:p>
            <a:pPr>
              <a:lnSpc>
                <a:spcPct val="115000"/>
              </a:lnSpc>
            </a:pPr>
            <a:endParaRPr lang="en-IN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SELECT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MONTHNAME(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a.date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AS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month_name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YEAR(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a.date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AS year,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SUM(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a.sold_quantity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*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b.gross_price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AS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gross_sales_amount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FROM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fact_sales_monthly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JOIN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fact_gross_price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b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ON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a.product_code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b.product_code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JOIN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dim_customer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ON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a.customer_code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c.customer_code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WHERE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c.customer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LIKE "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Atliq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Exclusive"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GROUP BY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MONTHNAME(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a.date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),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YEAR(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a.date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ORDER BY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MONTHNAME(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a.date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ASC;</a:t>
            </a:r>
          </a:p>
          <a:p>
            <a:pPr>
              <a:lnSpc>
                <a:spcPct val="115000"/>
              </a:lnSpc>
            </a:pP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endParaRPr lang="en-US" sz="1000" b="0" i="0" dirty="0">
              <a:effectLst/>
              <a:latin typeface="Times New Roman" panose="02020603050405020304" pitchFamily="18" charset="0"/>
            </a:endParaRPr>
          </a:p>
          <a:p>
            <a:pPr algn="l"/>
            <a:endParaRPr lang="en-US" sz="1000" b="1" i="0" dirty="0">
              <a:effectLst/>
              <a:latin typeface="Times New Roman" panose="02020603050405020304" pitchFamily="18" charset="0"/>
            </a:endParaRPr>
          </a:p>
          <a:p>
            <a:endParaRPr lang="en-IN" sz="1000" dirty="0"/>
          </a:p>
        </p:txBody>
      </p:sp>
      <p:pic>
        <p:nvPicPr>
          <p:cNvPr id="3" name="image5.png">
            <a:extLst>
              <a:ext uri="{FF2B5EF4-FFF2-40B4-BE49-F238E27FC236}">
                <a16:creationId xmlns:a16="http://schemas.microsoft.com/office/drawing/2014/main" id="{6C840766-5BEC-7BA1-E612-0ACEDCC560F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28509" y="1070948"/>
            <a:ext cx="2119314" cy="4067175"/>
          </a:xfrm>
          <a:prstGeom prst="rect">
            <a:avLst/>
          </a:prstGeom>
          <a:ln/>
        </p:spPr>
      </p:pic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A022ECCD-8B1E-E302-9552-89821452A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130" y="1751658"/>
            <a:ext cx="4650657" cy="27057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79E513-5A1E-C508-DC6A-BD98F19EBC8E}"/>
              </a:ext>
            </a:extLst>
          </p:cNvPr>
          <p:cNvSpPr/>
          <p:nvPr/>
        </p:nvSpPr>
        <p:spPr>
          <a:xfrm>
            <a:off x="325213" y="1386349"/>
            <a:ext cx="3883742" cy="36281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5EBC88E-A4C4-7722-7547-19021B6C70BF}"/>
              </a:ext>
            </a:extLst>
          </p:cNvPr>
          <p:cNvSpPr/>
          <p:nvPr/>
        </p:nvSpPr>
        <p:spPr>
          <a:xfrm>
            <a:off x="6437996" y="2902581"/>
            <a:ext cx="658761" cy="2978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33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9C2AD9-6EFE-18A3-8F1A-4233845F8FFE}"/>
              </a:ext>
            </a:extLst>
          </p:cNvPr>
          <p:cNvSpPr txBox="1"/>
          <p:nvPr/>
        </p:nvSpPr>
        <p:spPr>
          <a:xfrm>
            <a:off x="540774" y="811791"/>
            <a:ext cx="8725466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Q8: In which quarter of 2020, got the maximum </a:t>
            </a:r>
            <a:r>
              <a:rPr lang="en-IN" sz="10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total_sold_quantity</a:t>
            </a:r>
            <a:r>
              <a:rPr lang="en-IN" sz="1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The final output contains these fields sorted by the </a:t>
            </a:r>
            <a:r>
              <a:rPr lang="en-IN" sz="10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total_sold_quantity</a:t>
            </a:r>
            <a:r>
              <a:rPr lang="en-IN" sz="1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</a:p>
          <a:p>
            <a:pPr>
              <a:lnSpc>
                <a:spcPct val="115000"/>
              </a:lnSpc>
            </a:pPr>
            <a:r>
              <a:rPr lang="en-IN" sz="1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Quarter </a:t>
            </a:r>
          </a:p>
          <a:p>
            <a:pPr>
              <a:lnSpc>
                <a:spcPct val="115000"/>
              </a:lnSpc>
            </a:pPr>
            <a:r>
              <a:rPr lang="en-IN" sz="10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Total_sold_quantity</a:t>
            </a:r>
            <a:endParaRPr lang="en-IN" sz="1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0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SELECT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CASE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WHEN MONTH(date) IN (9, 10, 11) THEN 'Qtr1'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WHEN MONTH(date) IN (12, 1, 2) THEN 'Qtr2'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WHEN MONTH(date) IN (3, 4, 5) THEN 'Qtr3'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WHEN MONTH(date) IN (6, 7, 8) THEN 'Qtr4'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END AS Quarter, 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CONCAT(SUM(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sold_quantity</a:t>
            </a: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)/1000000,"M") AS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total_sold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FROM </a:t>
            </a:r>
            <a:r>
              <a:rPr lang="en-IN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fact_sales_monthly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GROUP BY Quarter;</a:t>
            </a:r>
          </a:p>
          <a:p>
            <a:pPr algn="l"/>
            <a:endParaRPr lang="en-US" sz="1000" b="0" i="0" dirty="0">
              <a:effectLst/>
              <a:latin typeface="Times New Roman" panose="02020603050405020304" pitchFamily="18" charset="0"/>
            </a:endParaRPr>
          </a:p>
          <a:p>
            <a:pPr algn="l"/>
            <a:endParaRPr lang="en-US" sz="1000" b="1" i="0" dirty="0">
              <a:effectLst/>
              <a:latin typeface="Times New Roman" panose="02020603050405020304" pitchFamily="18" charset="0"/>
            </a:endParaRPr>
          </a:p>
          <a:p>
            <a:endParaRPr lang="en-IN" sz="1000" dirty="0"/>
          </a:p>
        </p:txBody>
      </p:sp>
      <p:pic>
        <p:nvPicPr>
          <p:cNvPr id="3" name="image9.png">
            <a:extLst>
              <a:ext uri="{FF2B5EF4-FFF2-40B4-BE49-F238E27FC236}">
                <a16:creationId xmlns:a16="http://schemas.microsoft.com/office/drawing/2014/main" id="{B401D229-61A6-E472-4B30-670805BD5AE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424295" y="4215856"/>
            <a:ext cx="2626596" cy="1859320"/>
          </a:xfrm>
          <a:prstGeom prst="rect">
            <a:avLst/>
          </a:prstGeom>
          <a:ln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92DDFD-148A-341C-EFA2-440E19EAF5EA}"/>
              </a:ext>
            </a:extLst>
          </p:cNvPr>
          <p:cNvSpPr/>
          <p:nvPr/>
        </p:nvSpPr>
        <p:spPr>
          <a:xfrm>
            <a:off x="540774" y="1759974"/>
            <a:ext cx="11110452" cy="20254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 descr="A graph of blue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74F522B2-45DF-0739-6EDF-BC91DE264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980" y="4197333"/>
            <a:ext cx="4768645" cy="210514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C88BA26-6290-98F6-C993-06ADE921B9AC}"/>
              </a:ext>
            </a:extLst>
          </p:cNvPr>
          <p:cNvSpPr/>
          <p:nvPr/>
        </p:nvSpPr>
        <p:spPr>
          <a:xfrm>
            <a:off x="4672731" y="500758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78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12546</TotalTime>
  <Words>1700</Words>
  <Application>Microsoft Office PowerPoint</Application>
  <PresentationFormat>Widescreen</PresentationFormat>
  <Paragraphs>274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Office Theme</vt:lpstr>
      <vt:lpstr>Consumer Insights  Ad_Hoc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Bobade, Divyansh</dc:creator>
  <cp:lastModifiedBy>Bobade, Divyansh</cp:lastModifiedBy>
  <cp:revision>1</cp:revision>
  <dcterms:created xsi:type="dcterms:W3CDTF">2024-11-04T17:03:10Z</dcterms:created>
  <dcterms:modified xsi:type="dcterms:W3CDTF">2024-11-13T10:09:58Z</dcterms:modified>
</cp:coreProperties>
</file>