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Roboto"/>
      <p:regular r:id="rId31"/>
      <p:bold r:id="rId32"/>
      <p:italic r:id="rId33"/>
      <p:boldItalic r:id="rId34"/>
    </p:embeddedFont>
    <p:embeddedFont>
      <p:font typeface="Merriweather"/>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838BC2A-57B5-46FE-B66B-7F19AA70ECEC}">
  <a:tblStyle styleId="{4838BC2A-57B5-46FE-B66B-7F19AA70ECE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italic.fntdata"/><Relationship Id="rId10" Type="http://schemas.openxmlformats.org/officeDocument/2006/relationships/slide" Target="slides/slide4.xml"/><Relationship Id="rId32" Type="http://schemas.openxmlformats.org/officeDocument/2006/relationships/font" Target="fonts/Roboto-bold.fntdata"/><Relationship Id="rId13" Type="http://schemas.openxmlformats.org/officeDocument/2006/relationships/slide" Target="slides/slide7.xml"/><Relationship Id="rId35" Type="http://schemas.openxmlformats.org/officeDocument/2006/relationships/font" Target="fonts/Merriweather-regular.fntdata"/><Relationship Id="rId12" Type="http://schemas.openxmlformats.org/officeDocument/2006/relationships/slide" Target="slides/slide6.xml"/><Relationship Id="rId34" Type="http://schemas.openxmlformats.org/officeDocument/2006/relationships/font" Target="fonts/Roboto-boldItalic.fntdata"/><Relationship Id="rId15" Type="http://schemas.openxmlformats.org/officeDocument/2006/relationships/slide" Target="slides/slide9.xml"/><Relationship Id="rId37" Type="http://schemas.openxmlformats.org/officeDocument/2006/relationships/font" Target="fonts/Merriweather-italic.fntdata"/><Relationship Id="rId14" Type="http://schemas.openxmlformats.org/officeDocument/2006/relationships/slide" Target="slides/slide8.xml"/><Relationship Id="rId36" Type="http://schemas.openxmlformats.org/officeDocument/2006/relationships/font" Target="fonts/Merriweather-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Merriweather-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ba8be63551_3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ba8be63551_3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ba8be63551_3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ba8be63551_3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ba939487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ba939487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ba8be63551_3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ba8be63551_3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bac2301d7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bac2301d7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baa66e27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baa66e27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bab901f07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bab901f0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baa66ddb2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baa66ddb2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bab901f07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bab901f07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bab901f07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bab901f07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ba8be6355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ba8be6355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bab901f07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bab901f07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bab901f07f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bab901f07f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bab901f07f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bab901f07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baaf22e7d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baaf22e7d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baaf22e7d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baaf22e7d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ba8be63551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ba8be63551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ba8be63551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ba8be63551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ba8be63551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ba8be63551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ba8be63551_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ba8be63551_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ba8be63551_3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ba8be63551_3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ba8be63551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ba8be63551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ba8be63551_3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ba8be63551_3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13.png"/><Relationship Id="rId5" Type="http://schemas.openxmlformats.org/officeDocument/2006/relationships/image" Target="../media/image8.png"/><Relationship Id="rId6"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26.png"/><Relationship Id="rId4" Type="http://schemas.openxmlformats.org/officeDocument/2006/relationships/image" Target="../media/image18.png"/><Relationship Id="rId5"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hyperlink" Target="https://www.kdnuggets.com/2017/03/naive-sharding-centroid-initialization-method.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4.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0.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11.png"/><Relationship Id="rId6"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32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AI 705:Recommendation Systems</a:t>
            </a:r>
            <a:endParaRPr/>
          </a:p>
          <a:p>
            <a:pPr indent="0" lvl="0" marL="0" rtl="0" algn="l">
              <a:spcBef>
                <a:spcPts val="0"/>
              </a:spcBef>
              <a:spcAft>
                <a:spcPts val="0"/>
              </a:spcAft>
              <a:buNone/>
            </a:pPr>
            <a:r>
              <a:rPr lang="en"/>
              <a:t>Mini Project</a:t>
            </a:r>
            <a:endParaRPr/>
          </a:p>
        </p:txBody>
      </p:sp>
      <p:sp>
        <p:nvSpPr>
          <p:cNvPr id="65" name="Google Shape;65;p13"/>
          <p:cNvSpPr txBox="1"/>
          <p:nvPr>
            <p:ph idx="1" type="subTitle"/>
          </p:nvPr>
        </p:nvSpPr>
        <p:spPr>
          <a:xfrm>
            <a:off x="311700" y="2202610"/>
            <a:ext cx="4242600" cy="738300"/>
          </a:xfrm>
          <a:prstGeom prst="rect">
            <a:avLst/>
          </a:prstGeom>
        </p:spPr>
        <p:txBody>
          <a:bodyPr anchorCtr="0" anchor="t" bIns="91425" lIns="91425" spcFirstLastPara="1" rIns="91425" wrap="square" tIns="91425">
            <a:normAutofit fontScale="92500" lnSpcReduction="20000"/>
          </a:bodyPr>
          <a:lstStyle/>
          <a:p>
            <a:pPr indent="-322580" lvl="0" marL="457200" rtl="0" algn="l">
              <a:spcBef>
                <a:spcPts val="0"/>
              </a:spcBef>
              <a:spcAft>
                <a:spcPts val="0"/>
              </a:spcAft>
              <a:buSzPct val="100000"/>
              <a:buAutoNum type="arabicPeriod"/>
            </a:pPr>
            <a:r>
              <a:rPr lang="en"/>
              <a:t>MT2023119 :Deepanjali Ghosh</a:t>
            </a:r>
            <a:endParaRPr/>
          </a:p>
          <a:p>
            <a:pPr indent="-322580" lvl="0" marL="457200" rtl="0" algn="l">
              <a:spcBef>
                <a:spcPts val="0"/>
              </a:spcBef>
              <a:spcAft>
                <a:spcPts val="0"/>
              </a:spcAft>
              <a:buSzPct val="100000"/>
              <a:buAutoNum type="arabicPeriod"/>
            </a:pPr>
            <a:r>
              <a:rPr lang="en"/>
              <a:t>MT2023083 :H Anarghya</a:t>
            </a:r>
            <a:endParaRPr/>
          </a:p>
          <a:p>
            <a:pPr indent="-322580" lvl="0" marL="457200" rtl="0" algn="l">
              <a:spcBef>
                <a:spcPts val="0"/>
              </a:spcBef>
              <a:spcAft>
                <a:spcPts val="0"/>
              </a:spcAft>
              <a:buSzPct val="100000"/>
              <a:buAutoNum type="arabicPeriod"/>
            </a:pPr>
            <a:r>
              <a:rPr lang="en"/>
              <a:t>MT2023147:Anamika Mishra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nvSpPr>
        <p:spPr>
          <a:xfrm>
            <a:off x="332275" y="256125"/>
            <a:ext cx="3814500" cy="48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2"/>
                </a:solidFill>
                <a:latin typeface="Roboto"/>
                <a:ea typeface="Roboto"/>
                <a:cs typeface="Roboto"/>
                <a:sym typeface="Roboto"/>
              </a:rPr>
              <a:t>Validation of the Model:</a:t>
            </a:r>
            <a:endParaRPr b="1" sz="1500">
              <a:solidFill>
                <a:schemeClr val="dk2"/>
              </a:solidFill>
              <a:latin typeface="Roboto"/>
              <a:ea typeface="Roboto"/>
              <a:cs typeface="Roboto"/>
              <a:sym typeface="Roboto"/>
            </a:endParaRPr>
          </a:p>
        </p:txBody>
      </p:sp>
      <p:sp>
        <p:nvSpPr>
          <p:cNvPr id="128" name="Google Shape;128;p22"/>
          <p:cNvSpPr txBox="1"/>
          <p:nvPr/>
        </p:nvSpPr>
        <p:spPr>
          <a:xfrm>
            <a:off x="484575" y="650425"/>
            <a:ext cx="8023200" cy="425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50">
                <a:solidFill>
                  <a:schemeClr val="dk2"/>
                </a:solidFill>
                <a:latin typeface="Roboto"/>
                <a:ea typeface="Roboto"/>
                <a:cs typeface="Roboto"/>
                <a:sym typeface="Roboto"/>
              </a:rPr>
              <a:t>1.The pivot table is splitted into test-train model (80% and 20 %)</a:t>
            </a:r>
            <a:endParaRPr sz="1450">
              <a:solidFill>
                <a:schemeClr val="dk2"/>
              </a:solidFill>
              <a:latin typeface="Roboto"/>
              <a:ea typeface="Roboto"/>
              <a:cs typeface="Roboto"/>
              <a:sym typeface="Roboto"/>
            </a:endParaRPr>
          </a:p>
          <a:p>
            <a:pPr indent="0" lvl="0" marL="0" rtl="0" algn="l">
              <a:spcBef>
                <a:spcPts val="0"/>
              </a:spcBef>
              <a:spcAft>
                <a:spcPts val="0"/>
              </a:spcAft>
              <a:buNone/>
            </a:pPr>
            <a:r>
              <a:t/>
            </a:r>
            <a:endParaRPr sz="1450">
              <a:solidFill>
                <a:schemeClr val="dk2"/>
              </a:solidFill>
              <a:latin typeface="Roboto"/>
              <a:ea typeface="Roboto"/>
              <a:cs typeface="Roboto"/>
              <a:sym typeface="Roboto"/>
            </a:endParaRPr>
          </a:p>
          <a:p>
            <a:pPr indent="0" lvl="0" marL="0" rtl="0" algn="l">
              <a:spcBef>
                <a:spcPts val="0"/>
              </a:spcBef>
              <a:spcAft>
                <a:spcPts val="0"/>
              </a:spcAft>
              <a:buNone/>
            </a:pPr>
            <a:r>
              <a:rPr lang="en" sz="1450">
                <a:solidFill>
                  <a:schemeClr val="dk2"/>
                </a:solidFill>
                <a:latin typeface="Roboto"/>
                <a:ea typeface="Roboto"/>
                <a:cs typeface="Roboto"/>
                <a:sym typeface="Roboto"/>
              </a:rPr>
              <a:t>2.Using the ratings of the movie that fall in the trained set of a user and the users similarity with other users</a:t>
            </a:r>
            <a:endParaRPr sz="1450">
              <a:solidFill>
                <a:schemeClr val="dk2"/>
              </a:solidFill>
              <a:latin typeface="Roboto"/>
              <a:ea typeface="Roboto"/>
              <a:cs typeface="Roboto"/>
              <a:sym typeface="Roboto"/>
            </a:endParaRPr>
          </a:p>
          <a:p>
            <a:pPr indent="0" lvl="0" marL="0" rtl="0" algn="l">
              <a:spcBef>
                <a:spcPts val="0"/>
              </a:spcBef>
              <a:spcAft>
                <a:spcPts val="0"/>
              </a:spcAft>
              <a:buNone/>
            </a:pPr>
            <a:r>
              <a:rPr lang="en" sz="1450">
                <a:solidFill>
                  <a:schemeClr val="dk2"/>
                </a:solidFill>
                <a:latin typeface="Roboto"/>
                <a:ea typeface="Roboto"/>
                <a:cs typeface="Roboto"/>
                <a:sym typeface="Roboto"/>
              </a:rPr>
              <a:t>We predict the ratings of the movie in the train set</a:t>
            </a:r>
            <a:endParaRPr sz="1450">
              <a:solidFill>
                <a:schemeClr val="dk2"/>
              </a:solidFill>
              <a:latin typeface="Roboto"/>
              <a:ea typeface="Roboto"/>
              <a:cs typeface="Roboto"/>
              <a:sym typeface="Roboto"/>
            </a:endParaRPr>
          </a:p>
          <a:p>
            <a:pPr indent="0" lvl="0" marL="0" rtl="0" algn="l">
              <a:spcBef>
                <a:spcPts val="0"/>
              </a:spcBef>
              <a:spcAft>
                <a:spcPts val="0"/>
              </a:spcAft>
              <a:buNone/>
            </a:pPr>
            <a:r>
              <a:t/>
            </a:r>
            <a:endParaRPr sz="1450">
              <a:solidFill>
                <a:schemeClr val="dk2"/>
              </a:solidFill>
              <a:latin typeface="Roboto"/>
              <a:ea typeface="Roboto"/>
              <a:cs typeface="Roboto"/>
              <a:sym typeface="Roboto"/>
            </a:endParaRPr>
          </a:p>
          <a:p>
            <a:pPr indent="0" lvl="0" marL="0" rtl="0" algn="l">
              <a:spcBef>
                <a:spcPts val="0"/>
              </a:spcBef>
              <a:spcAft>
                <a:spcPts val="0"/>
              </a:spcAft>
              <a:buNone/>
            </a:pPr>
            <a:r>
              <a:rPr lang="en" sz="1450">
                <a:solidFill>
                  <a:schemeClr val="dk2"/>
                </a:solidFill>
                <a:latin typeface="Roboto"/>
                <a:ea typeface="Roboto"/>
                <a:cs typeface="Roboto"/>
                <a:sym typeface="Roboto"/>
              </a:rPr>
              <a:t>3.These predicted ratings are stored in the predicted array</a:t>
            </a:r>
            <a:endParaRPr sz="1450">
              <a:solidFill>
                <a:schemeClr val="dk2"/>
              </a:solidFill>
              <a:latin typeface="Roboto"/>
              <a:ea typeface="Roboto"/>
              <a:cs typeface="Roboto"/>
              <a:sym typeface="Roboto"/>
            </a:endParaRPr>
          </a:p>
          <a:p>
            <a:pPr indent="0" lvl="0" marL="0" rtl="0" algn="l">
              <a:spcBef>
                <a:spcPts val="0"/>
              </a:spcBef>
              <a:spcAft>
                <a:spcPts val="0"/>
              </a:spcAft>
              <a:buNone/>
            </a:pPr>
            <a:r>
              <a:t/>
            </a:r>
            <a:endParaRPr sz="1450">
              <a:solidFill>
                <a:schemeClr val="dk2"/>
              </a:solidFill>
              <a:latin typeface="Roboto"/>
              <a:ea typeface="Roboto"/>
              <a:cs typeface="Roboto"/>
              <a:sym typeface="Roboto"/>
            </a:endParaRPr>
          </a:p>
          <a:p>
            <a:pPr indent="0" lvl="0" marL="0" rtl="0" algn="l">
              <a:spcBef>
                <a:spcPts val="0"/>
              </a:spcBef>
              <a:spcAft>
                <a:spcPts val="0"/>
              </a:spcAft>
              <a:buNone/>
            </a:pPr>
            <a:r>
              <a:rPr lang="en" sz="1450">
                <a:solidFill>
                  <a:schemeClr val="dk2"/>
                </a:solidFill>
                <a:latin typeface="Roboto"/>
                <a:ea typeface="Roboto"/>
                <a:cs typeface="Roboto"/>
                <a:sym typeface="Roboto"/>
              </a:rPr>
              <a:t>4.Comparing between </a:t>
            </a:r>
            <a:r>
              <a:rPr lang="en" sz="1450">
                <a:solidFill>
                  <a:schemeClr val="dk2"/>
                </a:solidFill>
                <a:latin typeface="Roboto"/>
                <a:ea typeface="Roboto"/>
                <a:cs typeface="Roboto"/>
                <a:sym typeface="Roboto"/>
              </a:rPr>
              <a:t>the</a:t>
            </a:r>
            <a:r>
              <a:rPr lang="en" sz="1450">
                <a:solidFill>
                  <a:schemeClr val="dk2"/>
                </a:solidFill>
                <a:latin typeface="Roboto"/>
                <a:ea typeface="Roboto"/>
                <a:cs typeface="Roboto"/>
                <a:sym typeface="Roboto"/>
              </a:rPr>
              <a:t> original ratings of the movie in th test set and their predicted ratings ,we </a:t>
            </a:r>
            <a:endParaRPr sz="1450">
              <a:solidFill>
                <a:schemeClr val="dk2"/>
              </a:solidFill>
              <a:latin typeface="Roboto"/>
              <a:ea typeface="Roboto"/>
              <a:cs typeface="Roboto"/>
              <a:sym typeface="Roboto"/>
            </a:endParaRPr>
          </a:p>
          <a:p>
            <a:pPr indent="0" lvl="0" marL="0" rtl="0" algn="l">
              <a:spcBef>
                <a:spcPts val="0"/>
              </a:spcBef>
              <a:spcAft>
                <a:spcPts val="0"/>
              </a:spcAft>
              <a:buNone/>
            </a:pPr>
            <a:r>
              <a:rPr lang="en" sz="1450">
                <a:solidFill>
                  <a:schemeClr val="dk2"/>
                </a:solidFill>
                <a:latin typeface="Roboto"/>
                <a:ea typeface="Roboto"/>
                <a:cs typeface="Roboto"/>
                <a:sym typeface="Roboto"/>
              </a:rPr>
              <a:t>Calculate the MSE,MAE,RMSE</a:t>
            </a:r>
            <a:endParaRPr sz="1450">
              <a:solidFill>
                <a:schemeClr val="dk2"/>
              </a:solidFill>
              <a:latin typeface="Roboto"/>
              <a:ea typeface="Roboto"/>
              <a:cs typeface="Roboto"/>
              <a:sym typeface="Roboto"/>
            </a:endParaRPr>
          </a:p>
          <a:p>
            <a:pPr indent="0" lvl="0" marL="0" rtl="0" algn="l">
              <a:spcBef>
                <a:spcPts val="0"/>
              </a:spcBef>
              <a:spcAft>
                <a:spcPts val="0"/>
              </a:spcAft>
              <a:buNone/>
            </a:pPr>
            <a:r>
              <a:t/>
            </a:r>
            <a:endParaRPr sz="1450">
              <a:solidFill>
                <a:schemeClr val="dk2"/>
              </a:solidFill>
              <a:latin typeface="Roboto"/>
              <a:ea typeface="Roboto"/>
              <a:cs typeface="Roboto"/>
              <a:sym typeface="Roboto"/>
            </a:endParaRPr>
          </a:p>
          <a:p>
            <a:pPr indent="0" lvl="0" marL="0" rtl="0" algn="l">
              <a:spcBef>
                <a:spcPts val="0"/>
              </a:spcBef>
              <a:spcAft>
                <a:spcPts val="0"/>
              </a:spcAft>
              <a:buNone/>
            </a:pPr>
            <a:r>
              <a:t/>
            </a:r>
            <a:endParaRPr sz="1450">
              <a:solidFill>
                <a:schemeClr val="dk2"/>
              </a:solidFill>
              <a:latin typeface="Roboto"/>
              <a:ea typeface="Roboto"/>
              <a:cs typeface="Roboto"/>
              <a:sym typeface="Roboto"/>
            </a:endParaRPr>
          </a:p>
          <a:p>
            <a:pPr indent="0" lvl="0" marL="0" rtl="0" algn="l">
              <a:spcBef>
                <a:spcPts val="0"/>
              </a:spcBef>
              <a:spcAft>
                <a:spcPts val="0"/>
              </a:spcAft>
              <a:buNone/>
            </a:pPr>
            <a:r>
              <a:rPr lang="en" sz="1450">
                <a:solidFill>
                  <a:schemeClr val="dk2"/>
                </a:solidFill>
                <a:latin typeface="Roboto"/>
                <a:ea typeface="Roboto"/>
                <a:cs typeface="Roboto"/>
                <a:sym typeface="Roboto"/>
              </a:rPr>
              <a:t>Observation 1:(for the top 1307 users and using the prediction function we stated previously pearson co-relation gave use the best results)</a:t>
            </a:r>
            <a:endParaRPr sz="1450">
              <a:solidFill>
                <a:schemeClr val="dk2"/>
              </a:solidFill>
              <a:latin typeface="Roboto"/>
              <a:ea typeface="Roboto"/>
              <a:cs typeface="Roboto"/>
              <a:sym typeface="Roboto"/>
            </a:endParaRPr>
          </a:p>
          <a:p>
            <a:pPr indent="0" lvl="0" marL="0" rtl="0" algn="l">
              <a:spcBef>
                <a:spcPts val="0"/>
              </a:spcBef>
              <a:spcAft>
                <a:spcPts val="0"/>
              </a:spcAft>
              <a:buNone/>
            </a:pPr>
            <a:r>
              <a:t/>
            </a:r>
            <a:endParaRPr sz="1450">
              <a:solidFill>
                <a:schemeClr val="dk2"/>
              </a:solidFill>
              <a:latin typeface="Roboto"/>
              <a:ea typeface="Roboto"/>
              <a:cs typeface="Roboto"/>
              <a:sym typeface="Roboto"/>
            </a:endParaRPr>
          </a:p>
          <a:p>
            <a:pPr indent="0" lvl="0" marL="0" rtl="0" algn="l">
              <a:spcBef>
                <a:spcPts val="0"/>
              </a:spcBef>
              <a:spcAft>
                <a:spcPts val="0"/>
              </a:spcAft>
              <a:buNone/>
            </a:pPr>
            <a:r>
              <a:rPr lang="en" sz="1450">
                <a:solidFill>
                  <a:schemeClr val="dk2"/>
                </a:solidFill>
                <a:latin typeface="Roboto"/>
                <a:ea typeface="Roboto"/>
                <a:cs typeface="Roboto"/>
                <a:sym typeface="Roboto"/>
              </a:rPr>
              <a:t>Observation 2:(for top 300 users and using the prediction function below) ITR gave us the best results</a:t>
            </a:r>
            <a:endParaRPr sz="1450">
              <a:solidFill>
                <a:schemeClr val="dk2"/>
              </a:solidFill>
              <a:latin typeface="Roboto"/>
              <a:ea typeface="Roboto"/>
              <a:cs typeface="Roboto"/>
              <a:sym typeface="Roboto"/>
            </a:endParaRPr>
          </a:p>
          <a:p>
            <a:pPr indent="0" lvl="0" marL="0" rtl="0" algn="l">
              <a:spcBef>
                <a:spcPts val="0"/>
              </a:spcBef>
              <a:spcAft>
                <a:spcPts val="0"/>
              </a:spcAft>
              <a:buNone/>
            </a:pPr>
            <a:r>
              <a:t/>
            </a:r>
            <a:endParaRPr sz="1450">
              <a:solidFill>
                <a:schemeClr val="dk2"/>
              </a:solidFill>
              <a:latin typeface="Roboto"/>
              <a:ea typeface="Roboto"/>
              <a:cs typeface="Roboto"/>
              <a:sym typeface="Roboto"/>
            </a:endParaRPr>
          </a:p>
          <a:p>
            <a:pPr indent="0" lvl="0" marL="0" rtl="0" algn="l">
              <a:spcBef>
                <a:spcPts val="0"/>
              </a:spcBef>
              <a:spcAft>
                <a:spcPts val="0"/>
              </a:spcAft>
              <a:buNone/>
            </a:pPr>
            <a:r>
              <a:t/>
            </a:r>
            <a:endParaRPr sz="1450">
              <a:solidFill>
                <a:schemeClr val="dk2"/>
              </a:solidFill>
              <a:latin typeface="Roboto"/>
              <a:ea typeface="Roboto"/>
              <a:cs typeface="Roboto"/>
              <a:sym typeface="Roboto"/>
            </a:endParaRPr>
          </a:p>
        </p:txBody>
      </p:sp>
      <p:pic>
        <p:nvPicPr>
          <p:cNvPr id="129" name="Google Shape;129;p22"/>
          <p:cNvPicPr preferRelativeResize="0"/>
          <p:nvPr/>
        </p:nvPicPr>
        <p:blipFill>
          <a:blip r:embed="rId3">
            <a:alphaModFix/>
          </a:blip>
          <a:stretch>
            <a:fillRect/>
          </a:stretch>
        </p:blipFill>
        <p:spPr>
          <a:xfrm>
            <a:off x="3279498" y="4485925"/>
            <a:ext cx="4726375" cy="657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nvSpPr>
        <p:spPr>
          <a:xfrm>
            <a:off x="325375" y="242300"/>
            <a:ext cx="4312800" cy="50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latin typeface="Roboto"/>
                <a:ea typeface="Roboto"/>
                <a:cs typeface="Roboto"/>
                <a:sym typeface="Roboto"/>
              </a:rPr>
              <a:t>Comparing Different similarity function results:</a:t>
            </a:r>
            <a:endParaRPr b="1" sz="1300">
              <a:solidFill>
                <a:schemeClr val="dk2"/>
              </a:solidFill>
              <a:latin typeface="Roboto"/>
              <a:ea typeface="Roboto"/>
              <a:cs typeface="Roboto"/>
              <a:sym typeface="Roboto"/>
            </a:endParaRPr>
          </a:p>
        </p:txBody>
      </p:sp>
      <p:sp>
        <p:nvSpPr>
          <p:cNvPr id="135" name="Google Shape;135;p23"/>
          <p:cNvSpPr txBox="1"/>
          <p:nvPr/>
        </p:nvSpPr>
        <p:spPr>
          <a:xfrm>
            <a:off x="519200" y="906850"/>
            <a:ext cx="2152800" cy="3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1</a:t>
            </a:r>
            <a:r>
              <a:rPr b="1" lang="en" sz="1300">
                <a:solidFill>
                  <a:schemeClr val="dk2"/>
                </a:solidFill>
                <a:latin typeface="Roboto"/>
                <a:ea typeface="Roboto"/>
                <a:cs typeface="Roboto"/>
                <a:sym typeface="Roboto"/>
              </a:rPr>
              <a:t>.Cosine similarity:</a:t>
            </a:r>
            <a:endParaRPr b="1" sz="1300">
              <a:solidFill>
                <a:schemeClr val="dk2"/>
              </a:solidFill>
              <a:latin typeface="Roboto"/>
              <a:ea typeface="Roboto"/>
              <a:cs typeface="Roboto"/>
              <a:sym typeface="Roboto"/>
            </a:endParaRPr>
          </a:p>
        </p:txBody>
      </p:sp>
      <p:pic>
        <p:nvPicPr>
          <p:cNvPr id="136" name="Google Shape;136;p23"/>
          <p:cNvPicPr preferRelativeResize="0"/>
          <p:nvPr/>
        </p:nvPicPr>
        <p:blipFill>
          <a:blip r:embed="rId3">
            <a:alphaModFix/>
          </a:blip>
          <a:stretch>
            <a:fillRect/>
          </a:stretch>
        </p:blipFill>
        <p:spPr>
          <a:xfrm>
            <a:off x="152400" y="1412350"/>
            <a:ext cx="3562350" cy="638175"/>
          </a:xfrm>
          <a:prstGeom prst="rect">
            <a:avLst/>
          </a:prstGeom>
          <a:noFill/>
          <a:ln>
            <a:noFill/>
          </a:ln>
        </p:spPr>
      </p:pic>
      <p:sp>
        <p:nvSpPr>
          <p:cNvPr id="137" name="Google Shape;137;p23"/>
          <p:cNvSpPr txBox="1"/>
          <p:nvPr/>
        </p:nvSpPr>
        <p:spPr>
          <a:xfrm>
            <a:off x="4388925" y="1855250"/>
            <a:ext cx="3987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sp>
        <p:nvSpPr>
          <p:cNvPr id="138" name="Google Shape;138;p23"/>
          <p:cNvSpPr txBox="1"/>
          <p:nvPr/>
        </p:nvSpPr>
        <p:spPr>
          <a:xfrm>
            <a:off x="6500350" y="906850"/>
            <a:ext cx="2713800" cy="26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latin typeface="Roboto"/>
                <a:ea typeface="Roboto"/>
                <a:cs typeface="Roboto"/>
                <a:sym typeface="Roboto"/>
              </a:rPr>
              <a:t>2.Pearson Co-relation:</a:t>
            </a:r>
            <a:endParaRPr b="1" sz="1300">
              <a:solidFill>
                <a:schemeClr val="dk2"/>
              </a:solidFill>
              <a:latin typeface="Roboto"/>
              <a:ea typeface="Roboto"/>
              <a:cs typeface="Roboto"/>
              <a:sym typeface="Roboto"/>
            </a:endParaRPr>
          </a:p>
        </p:txBody>
      </p:sp>
      <p:pic>
        <p:nvPicPr>
          <p:cNvPr id="139" name="Google Shape;139;p23"/>
          <p:cNvPicPr preferRelativeResize="0"/>
          <p:nvPr/>
        </p:nvPicPr>
        <p:blipFill>
          <a:blip r:embed="rId4">
            <a:alphaModFix/>
          </a:blip>
          <a:stretch>
            <a:fillRect/>
          </a:stretch>
        </p:blipFill>
        <p:spPr>
          <a:xfrm>
            <a:off x="5129750" y="1333400"/>
            <a:ext cx="3562350" cy="638175"/>
          </a:xfrm>
          <a:prstGeom prst="rect">
            <a:avLst/>
          </a:prstGeom>
          <a:noFill/>
          <a:ln>
            <a:noFill/>
          </a:ln>
        </p:spPr>
      </p:pic>
      <p:sp>
        <p:nvSpPr>
          <p:cNvPr id="140" name="Google Shape;140;p23"/>
          <p:cNvSpPr txBox="1"/>
          <p:nvPr/>
        </p:nvSpPr>
        <p:spPr>
          <a:xfrm>
            <a:off x="623025" y="2769050"/>
            <a:ext cx="2395200" cy="4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latin typeface="Roboto"/>
                <a:ea typeface="Roboto"/>
                <a:cs typeface="Roboto"/>
                <a:sym typeface="Roboto"/>
              </a:rPr>
              <a:t>3.Weighted Pearson:</a:t>
            </a:r>
            <a:endParaRPr b="1" sz="1300">
              <a:solidFill>
                <a:schemeClr val="dk2"/>
              </a:solidFill>
              <a:latin typeface="Roboto"/>
              <a:ea typeface="Roboto"/>
              <a:cs typeface="Roboto"/>
              <a:sym typeface="Roboto"/>
            </a:endParaRPr>
          </a:p>
        </p:txBody>
      </p:sp>
      <p:pic>
        <p:nvPicPr>
          <p:cNvPr id="141" name="Google Shape;141;p23"/>
          <p:cNvPicPr preferRelativeResize="0"/>
          <p:nvPr/>
        </p:nvPicPr>
        <p:blipFill>
          <a:blip r:embed="rId5">
            <a:alphaModFix/>
          </a:blip>
          <a:stretch>
            <a:fillRect/>
          </a:stretch>
        </p:blipFill>
        <p:spPr>
          <a:xfrm>
            <a:off x="325375" y="3527850"/>
            <a:ext cx="3562350" cy="638175"/>
          </a:xfrm>
          <a:prstGeom prst="rect">
            <a:avLst/>
          </a:prstGeom>
          <a:noFill/>
          <a:ln>
            <a:noFill/>
          </a:ln>
        </p:spPr>
      </p:pic>
      <p:sp>
        <p:nvSpPr>
          <p:cNvPr id="142" name="Google Shape;142;p23"/>
          <p:cNvSpPr txBox="1"/>
          <p:nvPr/>
        </p:nvSpPr>
        <p:spPr>
          <a:xfrm>
            <a:off x="5814975" y="2679050"/>
            <a:ext cx="2118300" cy="22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4</a:t>
            </a:r>
            <a:r>
              <a:rPr b="1" lang="en" sz="1300">
                <a:solidFill>
                  <a:schemeClr val="dk2"/>
                </a:solidFill>
                <a:latin typeface="Roboto"/>
                <a:ea typeface="Roboto"/>
                <a:cs typeface="Roboto"/>
                <a:sym typeface="Roboto"/>
              </a:rPr>
              <a:t>.ITR</a:t>
            </a:r>
            <a:endParaRPr b="1" sz="1300">
              <a:solidFill>
                <a:schemeClr val="dk2"/>
              </a:solidFill>
              <a:latin typeface="Roboto"/>
              <a:ea typeface="Roboto"/>
              <a:cs typeface="Roboto"/>
              <a:sym typeface="Roboto"/>
            </a:endParaRPr>
          </a:p>
        </p:txBody>
      </p:sp>
      <p:pic>
        <p:nvPicPr>
          <p:cNvPr id="143" name="Google Shape;143;p23"/>
          <p:cNvPicPr preferRelativeResize="0"/>
          <p:nvPr/>
        </p:nvPicPr>
        <p:blipFill>
          <a:blip r:embed="rId6">
            <a:alphaModFix/>
          </a:blip>
          <a:stretch>
            <a:fillRect/>
          </a:stretch>
        </p:blipFill>
        <p:spPr>
          <a:xfrm>
            <a:off x="5030075" y="3232850"/>
            <a:ext cx="3562350" cy="638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nvSpPr>
        <p:spPr>
          <a:xfrm>
            <a:off x="553800" y="394600"/>
            <a:ext cx="2706900" cy="51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latin typeface="Roboto"/>
                <a:ea typeface="Roboto"/>
                <a:cs typeface="Roboto"/>
                <a:sym typeface="Roboto"/>
              </a:rPr>
              <a:t>1.MAE:</a:t>
            </a:r>
            <a:endParaRPr b="1" sz="1300">
              <a:solidFill>
                <a:schemeClr val="dk2"/>
              </a:solidFill>
              <a:latin typeface="Roboto"/>
              <a:ea typeface="Roboto"/>
              <a:cs typeface="Roboto"/>
              <a:sym typeface="Roboto"/>
            </a:endParaRPr>
          </a:p>
        </p:txBody>
      </p:sp>
      <p:sp>
        <p:nvSpPr>
          <p:cNvPr id="149" name="Google Shape;149;p24"/>
          <p:cNvSpPr txBox="1"/>
          <p:nvPr/>
        </p:nvSpPr>
        <p:spPr>
          <a:xfrm>
            <a:off x="5898050" y="443050"/>
            <a:ext cx="1800000" cy="27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latin typeface="Roboto"/>
                <a:ea typeface="Roboto"/>
                <a:cs typeface="Roboto"/>
                <a:sym typeface="Roboto"/>
              </a:rPr>
              <a:t>2.RMSE:</a:t>
            </a:r>
            <a:endParaRPr b="1" sz="1300">
              <a:solidFill>
                <a:schemeClr val="dk2"/>
              </a:solidFill>
              <a:latin typeface="Roboto"/>
              <a:ea typeface="Roboto"/>
              <a:cs typeface="Roboto"/>
              <a:sym typeface="Roboto"/>
            </a:endParaRPr>
          </a:p>
        </p:txBody>
      </p:sp>
      <p:pic>
        <p:nvPicPr>
          <p:cNvPr id="150" name="Google Shape;150;p24"/>
          <p:cNvPicPr preferRelativeResize="0"/>
          <p:nvPr/>
        </p:nvPicPr>
        <p:blipFill>
          <a:blip r:embed="rId3">
            <a:alphaModFix/>
          </a:blip>
          <a:stretch>
            <a:fillRect/>
          </a:stretch>
        </p:blipFill>
        <p:spPr>
          <a:xfrm>
            <a:off x="270225" y="789275"/>
            <a:ext cx="3440300" cy="1730550"/>
          </a:xfrm>
          <a:prstGeom prst="rect">
            <a:avLst/>
          </a:prstGeom>
          <a:noFill/>
          <a:ln>
            <a:noFill/>
          </a:ln>
        </p:spPr>
      </p:pic>
      <p:pic>
        <p:nvPicPr>
          <p:cNvPr id="151" name="Google Shape;151;p24"/>
          <p:cNvPicPr preferRelativeResize="0"/>
          <p:nvPr/>
        </p:nvPicPr>
        <p:blipFill>
          <a:blip r:embed="rId4">
            <a:alphaModFix/>
          </a:blip>
          <a:stretch>
            <a:fillRect/>
          </a:stretch>
        </p:blipFill>
        <p:spPr>
          <a:xfrm>
            <a:off x="4977350" y="872350"/>
            <a:ext cx="3212100" cy="1799776"/>
          </a:xfrm>
          <a:prstGeom prst="rect">
            <a:avLst/>
          </a:prstGeom>
          <a:noFill/>
          <a:ln>
            <a:noFill/>
          </a:ln>
        </p:spPr>
      </p:pic>
      <p:sp>
        <p:nvSpPr>
          <p:cNvPr id="152" name="Google Shape;152;p24"/>
          <p:cNvSpPr txBox="1"/>
          <p:nvPr/>
        </p:nvSpPr>
        <p:spPr>
          <a:xfrm>
            <a:off x="567650" y="2782900"/>
            <a:ext cx="1626900" cy="27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latin typeface="Roboto"/>
                <a:ea typeface="Roboto"/>
                <a:cs typeface="Roboto"/>
                <a:sym typeface="Roboto"/>
              </a:rPr>
              <a:t>3.MSE:</a:t>
            </a:r>
            <a:endParaRPr b="1" sz="1300">
              <a:solidFill>
                <a:schemeClr val="dk2"/>
              </a:solidFill>
              <a:latin typeface="Roboto"/>
              <a:ea typeface="Roboto"/>
              <a:cs typeface="Roboto"/>
              <a:sym typeface="Roboto"/>
            </a:endParaRPr>
          </a:p>
        </p:txBody>
      </p:sp>
      <p:pic>
        <p:nvPicPr>
          <p:cNvPr id="153" name="Google Shape;153;p24"/>
          <p:cNvPicPr preferRelativeResize="0"/>
          <p:nvPr/>
        </p:nvPicPr>
        <p:blipFill>
          <a:blip r:embed="rId5">
            <a:alphaModFix/>
          </a:blip>
          <a:stretch>
            <a:fillRect/>
          </a:stretch>
        </p:blipFill>
        <p:spPr>
          <a:xfrm>
            <a:off x="1810950" y="2886700"/>
            <a:ext cx="2855051" cy="20905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nvSpPr>
        <p:spPr>
          <a:xfrm>
            <a:off x="263050" y="276900"/>
            <a:ext cx="3876600" cy="5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latin typeface="Roboto"/>
                <a:ea typeface="Roboto"/>
                <a:cs typeface="Roboto"/>
                <a:sym typeface="Roboto"/>
              </a:rPr>
              <a:t>Recommendation:</a:t>
            </a:r>
            <a:endParaRPr b="1" sz="1300">
              <a:solidFill>
                <a:schemeClr val="dk2"/>
              </a:solidFill>
              <a:latin typeface="Roboto"/>
              <a:ea typeface="Roboto"/>
              <a:cs typeface="Roboto"/>
              <a:sym typeface="Roboto"/>
            </a:endParaRPr>
          </a:p>
        </p:txBody>
      </p:sp>
      <p:sp>
        <p:nvSpPr>
          <p:cNvPr id="159" name="Google Shape;159;p25"/>
          <p:cNvSpPr txBox="1"/>
          <p:nvPr/>
        </p:nvSpPr>
        <p:spPr>
          <a:xfrm>
            <a:off x="463825" y="685350"/>
            <a:ext cx="2187600" cy="33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latin typeface="Roboto"/>
                <a:ea typeface="Roboto"/>
                <a:cs typeface="Roboto"/>
                <a:sym typeface="Roboto"/>
              </a:rPr>
              <a:t>Input</a:t>
            </a:r>
            <a:endParaRPr b="1" sz="1300">
              <a:solidFill>
                <a:schemeClr val="dk2"/>
              </a:solidFill>
              <a:latin typeface="Roboto"/>
              <a:ea typeface="Roboto"/>
              <a:cs typeface="Roboto"/>
              <a:sym typeface="Roboto"/>
            </a:endParaRPr>
          </a:p>
        </p:txBody>
      </p:sp>
      <p:pic>
        <p:nvPicPr>
          <p:cNvPr id="160" name="Google Shape;160;p25"/>
          <p:cNvPicPr preferRelativeResize="0"/>
          <p:nvPr/>
        </p:nvPicPr>
        <p:blipFill>
          <a:blip r:embed="rId3">
            <a:alphaModFix/>
          </a:blip>
          <a:stretch>
            <a:fillRect/>
          </a:stretch>
        </p:blipFill>
        <p:spPr>
          <a:xfrm>
            <a:off x="152400" y="985450"/>
            <a:ext cx="5838825" cy="1181325"/>
          </a:xfrm>
          <a:prstGeom prst="rect">
            <a:avLst/>
          </a:prstGeom>
          <a:noFill/>
          <a:ln>
            <a:noFill/>
          </a:ln>
        </p:spPr>
      </p:pic>
      <p:sp>
        <p:nvSpPr>
          <p:cNvPr id="161" name="Google Shape;161;p25"/>
          <p:cNvSpPr txBox="1"/>
          <p:nvPr/>
        </p:nvSpPr>
        <p:spPr>
          <a:xfrm>
            <a:off x="567650" y="2263700"/>
            <a:ext cx="1875900" cy="3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latin typeface="Roboto"/>
                <a:ea typeface="Roboto"/>
                <a:cs typeface="Roboto"/>
                <a:sym typeface="Roboto"/>
              </a:rPr>
              <a:t>Output:</a:t>
            </a:r>
            <a:endParaRPr b="1" sz="1300">
              <a:solidFill>
                <a:schemeClr val="dk2"/>
              </a:solidFill>
              <a:latin typeface="Roboto"/>
              <a:ea typeface="Roboto"/>
              <a:cs typeface="Roboto"/>
              <a:sym typeface="Roboto"/>
            </a:endParaRPr>
          </a:p>
        </p:txBody>
      </p:sp>
      <p:pic>
        <p:nvPicPr>
          <p:cNvPr id="162" name="Google Shape;162;p25"/>
          <p:cNvPicPr preferRelativeResize="0"/>
          <p:nvPr/>
        </p:nvPicPr>
        <p:blipFill>
          <a:blip r:embed="rId4">
            <a:alphaModFix/>
          </a:blip>
          <a:stretch>
            <a:fillRect/>
          </a:stretch>
        </p:blipFill>
        <p:spPr>
          <a:xfrm>
            <a:off x="2139075" y="2349125"/>
            <a:ext cx="3062073" cy="2671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nvSpPr>
        <p:spPr>
          <a:xfrm>
            <a:off x="405950" y="223725"/>
            <a:ext cx="8395800" cy="463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dk2"/>
                </a:solidFill>
                <a:latin typeface="Roboto"/>
                <a:ea typeface="Roboto"/>
                <a:cs typeface="Roboto"/>
                <a:sym typeface="Roboto"/>
              </a:rPr>
              <a:t>Reduced SVD and K-means implementation</a:t>
            </a:r>
            <a:endParaRPr b="1" sz="1700">
              <a:solidFill>
                <a:schemeClr val="dk2"/>
              </a:solidFill>
              <a:latin typeface="Roboto"/>
              <a:ea typeface="Roboto"/>
              <a:cs typeface="Roboto"/>
              <a:sym typeface="Roboto"/>
            </a:endParaRPr>
          </a:p>
          <a:p>
            <a:pPr indent="0" lvl="0" marL="0" rtl="0" algn="l">
              <a:spcBef>
                <a:spcPts val="0"/>
              </a:spcBef>
              <a:spcAft>
                <a:spcPts val="0"/>
              </a:spcAft>
              <a:buNone/>
            </a:pPr>
            <a:r>
              <a:t/>
            </a:r>
            <a:endParaRPr b="1" sz="1700">
              <a:solidFill>
                <a:schemeClr val="dk2"/>
              </a:solidFill>
              <a:latin typeface="Roboto"/>
              <a:ea typeface="Roboto"/>
              <a:cs typeface="Roboto"/>
              <a:sym typeface="Roboto"/>
            </a:endParaRPr>
          </a:p>
          <a:p>
            <a:pPr indent="0" lvl="0" marL="0" rtl="0" algn="l">
              <a:spcBef>
                <a:spcPts val="0"/>
              </a:spcBef>
              <a:spcAft>
                <a:spcPts val="0"/>
              </a:spcAft>
              <a:buNone/>
            </a:pPr>
            <a:r>
              <a:rPr b="1" lang="en" sz="1500">
                <a:solidFill>
                  <a:schemeClr val="dk2"/>
                </a:solidFill>
                <a:latin typeface="Roboto"/>
                <a:ea typeface="Roboto"/>
                <a:cs typeface="Roboto"/>
                <a:sym typeface="Roboto"/>
              </a:rPr>
              <a:t>Data Preprocessing:</a:t>
            </a:r>
            <a:endParaRPr b="1" sz="15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a:p>
            <a:pPr indent="0" lvl="0" marL="0" rtl="0" algn="l">
              <a:spcBef>
                <a:spcPts val="0"/>
              </a:spcBef>
              <a:spcAft>
                <a:spcPts val="0"/>
              </a:spcAft>
              <a:buNone/>
            </a:pPr>
            <a:r>
              <a:rPr lang="en" sz="1500">
                <a:solidFill>
                  <a:schemeClr val="dk2"/>
                </a:solidFill>
                <a:latin typeface="Roboto"/>
                <a:ea typeface="Roboto"/>
                <a:cs typeface="Roboto"/>
                <a:sym typeface="Roboto"/>
              </a:rPr>
              <a:t>We have used three different methods to fill the nan values in the matrix:</a:t>
            </a:r>
            <a:endParaRPr sz="1500">
              <a:solidFill>
                <a:schemeClr val="dk2"/>
              </a:solidFill>
              <a:latin typeface="Roboto"/>
              <a:ea typeface="Roboto"/>
              <a:cs typeface="Roboto"/>
              <a:sym typeface="Roboto"/>
            </a:endParaRPr>
          </a:p>
          <a:p>
            <a:pPr indent="0" lvl="0" marL="0" rtl="0" algn="l">
              <a:spcBef>
                <a:spcPts val="0"/>
              </a:spcBef>
              <a:spcAft>
                <a:spcPts val="0"/>
              </a:spcAft>
              <a:buNone/>
            </a:pPr>
            <a:r>
              <a:rPr lang="en" sz="1500">
                <a:solidFill>
                  <a:schemeClr val="dk2"/>
                </a:solidFill>
                <a:latin typeface="Roboto"/>
                <a:ea typeface="Roboto"/>
                <a:cs typeface="Roboto"/>
                <a:sym typeface="Roboto"/>
              </a:rPr>
              <a:t>	</a:t>
            </a:r>
            <a:endParaRPr sz="1500">
              <a:solidFill>
                <a:schemeClr val="dk2"/>
              </a:solidFill>
              <a:latin typeface="Roboto"/>
              <a:ea typeface="Roboto"/>
              <a:cs typeface="Roboto"/>
              <a:sym typeface="Roboto"/>
            </a:endParaRPr>
          </a:p>
          <a:p>
            <a:pPr indent="0" lvl="0" marL="0" rtl="0" algn="l">
              <a:spcBef>
                <a:spcPts val="0"/>
              </a:spcBef>
              <a:spcAft>
                <a:spcPts val="0"/>
              </a:spcAft>
              <a:buNone/>
            </a:pPr>
            <a:r>
              <a:rPr lang="en" sz="1500">
                <a:solidFill>
                  <a:schemeClr val="dk2"/>
                </a:solidFill>
                <a:latin typeface="Roboto"/>
                <a:ea typeface="Roboto"/>
                <a:cs typeface="Roboto"/>
                <a:sym typeface="Roboto"/>
              </a:rPr>
              <a:t>1. Replacing nan values by mean of the ratings of the corresponding movie</a:t>
            </a:r>
            <a:endParaRPr sz="1500">
              <a:solidFill>
                <a:schemeClr val="dk2"/>
              </a:solidFill>
              <a:latin typeface="Roboto"/>
              <a:ea typeface="Roboto"/>
              <a:cs typeface="Roboto"/>
              <a:sym typeface="Roboto"/>
            </a:endParaRPr>
          </a:p>
          <a:p>
            <a:pPr indent="0" lvl="0" marL="0" rtl="0" algn="l">
              <a:spcBef>
                <a:spcPts val="0"/>
              </a:spcBef>
              <a:spcAft>
                <a:spcPts val="0"/>
              </a:spcAft>
              <a:buNone/>
            </a:pPr>
            <a:r>
              <a:t/>
            </a:r>
            <a:endParaRPr sz="1500">
              <a:solidFill>
                <a:schemeClr val="dk2"/>
              </a:solidFill>
              <a:latin typeface="Roboto"/>
              <a:ea typeface="Roboto"/>
              <a:cs typeface="Roboto"/>
              <a:sym typeface="Roboto"/>
            </a:endParaRPr>
          </a:p>
          <a:p>
            <a:pPr indent="0" lvl="0" marL="0" rtl="0" algn="l">
              <a:spcBef>
                <a:spcPts val="0"/>
              </a:spcBef>
              <a:spcAft>
                <a:spcPts val="0"/>
              </a:spcAft>
              <a:buNone/>
            </a:pPr>
            <a:r>
              <a:rPr lang="en" sz="1500">
                <a:solidFill>
                  <a:schemeClr val="dk2"/>
                </a:solidFill>
                <a:latin typeface="Roboto"/>
                <a:ea typeface="Roboto"/>
                <a:cs typeface="Roboto"/>
                <a:sym typeface="Roboto"/>
              </a:rPr>
              <a:t>2. Replacing nan values by zero</a:t>
            </a:r>
            <a:endParaRPr sz="1500">
              <a:solidFill>
                <a:schemeClr val="dk2"/>
              </a:solidFill>
              <a:latin typeface="Roboto"/>
              <a:ea typeface="Roboto"/>
              <a:cs typeface="Roboto"/>
              <a:sym typeface="Roboto"/>
            </a:endParaRPr>
          </a:p>
          <a:p>
            <a:pPr indent="0" lvl="0" marL="0" rtl="0" algn="l">
              <a:spcBef>
                <a:spcPts val="0"/>
              </a:spcBef>
              <a:spcAft>
                <a:spcPts val="0"/>
              </a:spcAft>
              <a:buNone/>
            </a:pPr>
            <a:r>
              <a:t/>
            </a:r>
            <a:endParaRPr sz="1500">
              <a:solidFill>
                <a:schemeClr val="dk2"/>
              </a:solidFill>
              <a:latin typeface="Roboto"/>
              <a:ea typeface="Roboto"/>
              <a:cs typeface="Roboto"/>
              <a:sym typeface="Roboto"/>
            </a:endParaRPr>
          </a:p>
          <a:p>
            <a:pPr indent="0" lvl="0" marL="0" rtl="0" algn="l">
              <a:spcBef>
                <a:spcPts val="0"/>
              </a:spcBef>
              <a:spcAft>
                <a:spcPts val="0"/>
              </a:spcAft>
              <a:buNone/>
            </a:pPr>
            <a:r>
              <a:rPr lang="en" sz="1500">
                <a:solidFill>
                  <a:schemeClr val="dk2"/>
                </a:solidFill>
                <a:latin typeface="Roboto"/>
                <a:ea typeface="Roboto"/>
                <a:cs typeface="Roboto"/>
                <a:sym typeface="Roboto"/>
              </a:rPr>
              <a:t>3. Filling nan values by Linear Regression</a:t>
            </a:r>
            <a:endParaRPr sz="1500">
              <a:solidFill>
                <a:schemeClr val="dk2"/>
              </a:solidFill>
              <a:latin typeface="Roboto"/>
              <a:ea typeface="Roboto"/>
              <a:cs typeface="Roboto"/>
              <a:sym typeface="Roboto"/>
            </a:endParaRPr>
          </a:p>
          <a:p>
            <a:pPr indent="0" lvl="0" marL="0" rtl="0" algn="l">
              <a:spcBef>
                <a:spcPts val="0"/>
              </a:spcBef>
              <a:spcAft>
                <a:spcPts val="0"/>
              </a:spcAft>
              <a:buNone/>
            </a:pPr>
            <a:r>
              <a:t/>
            </a:r>
            <a:endParaRPr sz="1500">
              <a:solidFill>
                <a:schemeClr val="dk2"/>
              </a:solidFill>
              <a:latin typeface="Roboto"/>
              <a:ea typeface="Roboto"/>
              <a:cs typeface="Roboto"/>
              <a:sym typeface="Roboto"/>
            </a:endParaRPr>
          </a:p>
          <a:p>
            <a:pPr indent="0" lvl="0" marL="0" rtl="0" algn="l">
              <a:spcBef>
                <a:spcPts val="0"/>
              </a:spcBef>
              <a:spcAft>
                <a:spcPts val="0"/>
              </a:spcAft>
              <a:buNone/>
            </a:pPr>
            <a:r>
              <a:rPr lang="en" sz="1500">
                <a:solidFill>
                  <a:schemeClr val="dk2"/>
                </a:solidFill>
                <a:latin typeface="Roboto"/>
                <a:ea typeface="Roboto"/>
                <a:cs typeface="Roboto"/>
                <a:sym typeface="Roboto"/>
              </a:rPr>
              <a:t>In linear regression data simple imputer’s mean strategy is used to fill the missing values, data is splitted into training and test data set ,training data and the test data contains ratings filled by the imputer. Using linear regression values  are predicted and replaced in the original user movie rating matrix.</a:t>
            </a:r>
            <a:endParaRPr sz="1500">
              <a:solidFill>
                <a:srgbClr val="434343"/>
              </a:solidFill>
              <a:latin typeface="Roboto"/>
              <a:ea typeface="Roboto"/>
              <a:cs typeface="Roboto"/>
              <a:sym typeface="Roboto"/>
            </a:endParaRPr>
          </a:p>
          <a:p>
            <a:pPr indent="0" lvl="0" marL="0" rtl="0" algn="l">
              <a:spcBef>
                <a:spcPts val="0"/>
              </a:spcBef>
              <a:spcAft>
                <a:spcPts val="0"/>
              </a:spcAft>
              <a:buNone/>
            </a:pPr>
            <a:r>
              <a:t/>
            </a:r>
            <a:endParaRPr sz="1500">
              <a:solidFill>
                <a:srgbClr val="434343"/>
              </a:solidFill>
              <a:latin typeface="Roboto"/>
              <a:ea typeface="Roboto"/>
              <a:cs typeface="Roboto"/>
              <a:sym typeface="Roboto"/>
            </a:endParaRPr>
          </a:p>
          <a:p>
            <a:pPr indent="0" lvl="0" marL="0" rtl="0" algn="l">
              <a:spcBef>
                <a:spcPts val="0"/>
              </a:spcBef>
              <a:spcAft>
                <a:spcPts val="0"/>
              </a:spcAft>
              <a:buNone/>
            </a:pPr>
            <a:r>
              <a:rPr lang="en" sz="1500">
                <a:solidFill>
                  <a:srgbClr val="434343"/>
                </a:solidFill>
                <a:latin typeface="Roboto"/>
                <a:ea typeface="Roboto"/>
                <a:cs typeface="Roboto"/>
                <a:sym typeface="Roboto"/>
              </a:rPr>
              <a:t>Observation: Filling NaN with Linear Regression provided better accuracy.</a:t>
            </a:r>
            <a:endParaRPr b="1" sz="1500">
              <a:solidFill>
                <a:schemeClr val="dk2"/>
              </a:solidFill>
              <a:latin typeface="Roboto"/>
              <a:ea typeface="Roboto"/>
              <a:cs typeface="Roboto"/>
              <a:sym typeface="Roboto"/>
            </a:endParaRPr>
          </a:p>
          <a:p>
            <a:pPr indent="0" lvl="0" marL="0" rtl="0" algn="l">
              <a:spcBef>
                <a:spcPts val="0"/>
              </a:spcBef>
              <a:spcAft>
                <a:spcPts val="0"/>
              </a:spcAft>
              <a:buNone/>
            </a:pPr>
            <a:r>
              <a:t/>
            </a:r>
            <a:endParaRPr b="1" sz="2700">
              <a:solidFill>
                <a:schemeClr val="dk2"/>
              </a:solidFill>
              <a:latin typeface="Roboto"/>
              <a:ea typeface="Roboto"/>
              <a:cs typeface="Roboto"/>
              <a:sym typeface="Roboto"/>
            </a:endParaRPr>
          </a:p>
          <a:p>
            <a:pPr indent="0" lvl="0" marL="0" rtl="0" algn="l">
              <a:spcBef>
                <a:spcPts val="0"/>
              </a:spcBef>
              <a:spcAft>
                <a:spcPts val="0"/>
              </a:spcAft>
              <a:buNone/>
            </a:pPr>
            <a:r>
              <a:t/>
            </a:r>
            <a:endParaRPr b="1" sz="2700">
              <a:solidFill>
                <a:schemeClr val="dk2"/>
              </a:solidFill>
              <a:latin typeface="Roboto"/>
              <a:ea typeface="Roboto"/>
              <a:cs typeface="Roboto"/>
              <a:sym typeface="Roboto"/>
            </a:endParaRPr>
          </a:p>
          <a:p>
            <a:pPr indent="0" lvl="0" marL="0" rtl="0" algn="l">
              <a:spcBef>
                <a:spcPts val="0"/>
              </a:spcBef>
              <a:spcAft>
                <a:spcPts val="0"/>
              </a:spcAft>
              <a:buNone/>
            </a:pPr>
            <a:r>
              <a:t/>
            </a:r>
            <a:endParaRPr b="1" sz="2700">
              <a:solidFill>
                <a:schemeClr val="dk2"/>
              </a:solidFill>
              <a:latin typeface="Roboto"/>
              <a:ea typeface="Roboto"/>
              <a:cs typeface="Roboto"/>
              <a:sym typeface="Roboto"/>
            </a:endParaRPr>
          </a:p>
          <a:p>
            <a:pPr indent="0" lvl="0" marL="914400" rtl="0" algn="l">
              <a:spcBef>
                <a:spcPts val="0"/>
              </a:spcBef>
              <a:spcAft>
                <a:spcPts val="0"/>
              </a:spcAft>
              <a:buNone/>
            </a:pPr>
            <a:r>
              <a:t/>
            </a:r>
            <a:endParaRPr b="1" sz="2600">
              <a:solidFill>
                <a:schemeClr val="dk2"/>
              </a:solidFill>
              <a:latin typeface="Roboto"/>
              <a:ea typeface="Roboto"/>
              <a:cs typeface="Roboto"/>
              <a:sym typeface="Roboto"/>
            </a:endParaRPr>
          </a:p>
          <a:p>
            <a:pPr indent="0" lvl="0" marL="0" rtl="0" algn="l">
              <a:spcBef>
                <a:spcPts val="0"/>
              </a:spcBef>
              <a:spcAft>
                <a:spcPts val="0"/>
              </a:spcAft>
              <a:buNone/>
            </a:pPr>
            <a:r>
              <a:t/>
            </a:r>
            <a:endParaRPr b="1" sz="1300">
              <a:solidFill>
                <a:schemeClr val="dk2"/>
              </a:solidFill>
              <a:latin typeface="Roboto"/>
              <a:ea typeface="Roboto"/>
              <a:cs typeface="Roboto"/>
              <a:sym typeface="Roboto"/>
            </a:endParaRPr>
          </a:p>
          <a:p>
            <a:pPr indent="0" lvl="0" marL="0" rtl="0" algn="l">
              <a:spcBef>
                <a:spcPts val="0"/>
              </a:spcBef>
              <a:spcAft>
                <a:spcPts val="0"/>
              </a:spcAft>
              <a:buNone/>
            </a:pPr>
            <a:r>
              <a:t/>
            </a:r>
            <a:endParaRPr b="1" sz="1300">
              <a:solidFill>
                <a:schemeClr val="dk2"/>
              </a:solidFill>
              <a:latin typeface="Roboto"/>
              <a:ea typeface="Roboto"/>
              <a:cs typeface="Roboto"/>
              <a:sym typeface="Roboto"/>
            </a:endParaRPr>
          </a:p>
          <a:p>
            <a:pPr indent="0" lvl="0" marL="0" rtl="0" algn="l">
              <a:spcBef>
                <a:spcPts val="0"/>
              </a:spcBef>
              <a:spcAft>
                <a:spcPts val="0"/>
              </a:spcAft>
              <a:buNone/>
            </a:pPr>
            <a:r>
              <a:t/>
            </a:r>
            <a:endParaRPr b="1" sz="1300">
              <a:solidFill>
                <a:schemeClr val="dk2"/>
              </a:solidFill>
              <a:latin typeface="Roboto"/>
              <a:ea typeface="Roboto"/>
              <a:cs typeface="Roboto"/>
              <a:sym typeface="Roboto"/>
            </a:endParaRPr>
          </a:p>
          <a:p>
            <a:pPr indent="0" lvl="0" marL="0" rtl="0" algn="l">
              <a:spcBef>
                <a:spcPts val="0"/>
              </a:spcBef>
              <a:spcAft>
                <a:spcPts val="0"/>
              </a:spcAft>
              <a:buNone/>
            </a:pPr>
            <a:r>
              <a:t/>
            </a:r>
            <a:endParaRPr b="1" sz="1300">
              <a:solidFill>
                <a:schemeClr val="dk2"/>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nvSpPr>
        <p:spPr>
          <a:xfrm>
            <a:off x="717325" y="316000"/>
            <a:ext cx="4474500" cy="4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dk2"/>
                </a:solidFill>
                <a:latin typeface="Roboto"/>
                <a:ea typeface="Roboto"/>
                <a:cs typeface="Roboto"/>
                <a:sym typeface="Roboto"/>
              </a:rPr>
              <a:t>Singular</a:t>
            </a:r>
            <a:r>
              <a:rPr b="1" lang="en" sz="1700">
                <a:solidFill>
                  <a:schemeClr val="dk2"/>
                </a:solidFill>
                <a:latin typeface="Roboto"/>
                <a:ea typeface="Roboto"/>
                <a:cs typeface="Roboto"/>
                <a:sym typeface="Roboto"/>
              </a:rPr>
              <a:t> Value Decomposition (SVD)</a:t>
            </a:r>
            <a:endParaRPr b="1" sz="1700">
              <a:solidFill>
                <a:schemeClr val="dk2"/>
              </a:solidFill>
              <a:latin typeface="Roboto"/>
              <a:ea typeface="Roboto"/>
              <a:cs typeface="Roboto"/>
              <a:sym typeface="Roboto"/>
            </a:endParaRPr>
          </a:p>
        </p:txBody>
      </p:sp>
      <p:sp>
        <p:nvSpPr>
          <p:cNvPr id="173" name="Google Shape;173;p27"/>
          <p:cNvSpPr txBox="1"/>
          <p:nvPr/>
        </p:nvSpPr>
        <p:spPr>
          <a:xfrm>
            <a:off x="728850" y="892625"/>
            <a:ext cx="7473000" cy="3609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500">
                <a:solidFill>
                  <a:schemeClr val="dk2"/>
                </a:solidFill>
                <a:latin typeface="Roboto"/>
                <a:ea typeface="Roboto"/>
                <a:cs typeface="Roboto"/>
                <a:sym typeface="Roboto"/>
              </a:rPr>
              <a:t>The values in the user-item matrix obtained from the data are superficial. Singular value decomposition(SVD) decomposes a matrix into three other matrices and extracts the factors from the factorization of a high-level (user-item-rating) matrix. We first performed SVD to obtain the latent representations of each user.</a:t>
            </a:r>
            <a:endParaRPr sz="1500">
              <a:solidFill>
                <a:schemeClr val="dk2"/>
              </a:solidFill>
              <a:latin typeface="Roboto"/>
              <a:ea typeface="Roboto"/>
              <a:cs typeface="Roboto"/>
              <a:sym typeface="Roboto"/>
            </a:endParaRPr>
          </a:p>
          <a:p>
            <a:pPr indent="0" lvl="0" marL="0" rtl="0" algn="just">
              <a:spcBef>
                <a:spcPts val="0"/>
              </a:spcBef>
              <a:spcAft>
                <a:spcPts val="0"/>
              </a:spcAft>
              <a:buNone/>
            </a:pPr>
            <a:r>
              <a:rPr lang="en" sz="1500">
                <a:solidFill>
                  <a:schemeClr val="dk2"/>
                </a:solidFill>
                <a:latin typeface="Roboto"/>
                <a:ea typeface="Roboto"/>
                <a:cs typeface="Roboto"/>
                <a:sym typeface="Roboto"/>
              </a:rPr>
              <a:t>On performing SVD, we obtain three matrices, such that</a:t>
            </a:r>
            <a:endParaRPr sz="1500">
              <a:solidFill>
                <a:schemeClr val="dk2"/>
              </a:solidFill>
              <a:latin typeface="Roboto"/>
              <a:ea typeface="Roboto"/>
              <a:cs typeface="Roboto"/>
              <a:sym typeface="Roboto"/>
            </a:endParaRPr>
          </a:p>
          <a:p>
            <a:pPr indent="0" lvl="0" marL="0" rtl="0" algn="just">
              <a:spcBef>
                <a:spcPts val="0"/>
              </a:spcBef>
              <a:spcAft>
                <a:spcPts val="0"/>
              </a:spcAft>
              <a:buNone/>
            </a:pPr>
            <a:r>
              <a:t/>
            </a:r>
            <a:endParaRPr sz="1500">
              <a:solidFill>
                <a:schemeClr val="dk2"/>
              </a:solidFill>
              <a:latin typeface="Roboto"/>
              <a:ea typeface="Roboto"/>
              <a:cs typeface="Roboto"/>
              <a:sym typeface="Roboto"/>
            </a:endParaRPr>
          </a:p>
          <a:p>
            <a:pPr indent="0" lvl="0" marL="0" rtl="0" algn="just">
              <a:spcBef>
                <a:spcPts val="0"/>
              </a:spcBef>
              <a:spcAft>
                <a:spcPts val="0"/>
              </a:spcAft>
              <a:buNone/>
            </a:pPr>
            <a:r>
              <a:t/>
            </a:r>
            <a:endParaRPr sz="1500">
              <a:solidFill>
                <a:schemeClr val="dk2"/>
              </a:solidFill>
              <a:latin typeface="Roboto"/>
              <a:ea typeface="Roboto"/>
              <a:cs typeface="Roboto"/>
              <a:sym typeface="Roboto"/>
            </a:endParaRPr>
          </a:p>
          <a:p>
            <a:pPr indent="0" lvl="0" marL="0" rtl="0" algn="just">
              <a:spcBef>
                <a:spcPts val="0"/>
              </a:spcBef>
              <a:spcAft>
                <a:spcPts val="0"/>
              </a:spcAft>
              <a:buNone/>
            </a:pPr>
            <a:r>
              <a:t/>
            </a:r>
            <a:endParaRPr sz="1500">
              <a:solidFill>
                <a:schemeClr val="dk2"/>
              </a:solidFill>
              <a:latin typeface="Roboto"/>
              <a:ea typeface="Roboto"/>
              <a:cs typeface="Roboto"/>
              <a:sym typeface="Roboto"/>
            </a:endParaRPr>
          </a:p>
          <a:p>
            <a:pPr indent="0" lvl="0" marL="0" rtl="0" algn="just">
              <a:spcBef>
                <a:spcPts val="0"/>
              </a:spcBef>
              <a:spcAft>
                <a:spcPts val="0"/>
              </a:spcAft>
              <a:buNone/>
            </a:pPr>
            <a:r>
              <a:t/>
            </a:r>
            <a:endParaRPr sz="1500">
              <a:solidFill>
                <a:schemeClr val="dk2"/>
              </a:solidFill>
              <a:latin typeface="Roboto"/>
              <a:ea typeface="Roboto"/>
              <a:cs typeface="Roboto"/>
              <a:sym typeface="Roboto"/>
            </a:endParaRPr>
          </a:p>
          <a:p>
            <a:pPr indent="0" lvl="0" marL="0" rtl="0" algn="just">
              <a:spcBef>
                <a:spcPts val="0"/>
              </a:spcBef>
              <a:spcAft>
                <a:spcPts val="0"/>
              </a:spcAft>
              <a:buNone/>
            </a:pPr>
            <a:r>
              <a:rPr lang="en" sz="1500">
                <a:solidFill>
                  <a:schemeClr val="dk2"/>
                </a:solidFill>
                <a:latin typeface="Roboto"/>
                <a:ea typeface="Roboto"/>
                <a:cs typeface="Roboto"/>
                <a:sym typeface="Roboto"/>
              </a:rPr>
              <a:t>Where,</a:t>
            </a:r>
            <a:endParaRPr sz="1500">
              <a:solidFill>
                <a:schemeClr val="dk2"/>
              </a:solidFill>
              <a:latin typeface="Roboto"/>
              <a:ea typeface="Roboto"/>
              <a:cs typeface="Roboto"/>
              <a:sym typeface="Roboto"/>
            </a:endParaRPr>
          </a:p>
          <a:p>
            <a:pPr indent="0" lvl="0" marL="0" rtl="0" algn="just">
              <a:spcBef>
                <a:spcPts val="0"/>
              </a:spcBef>
              <a:spcAft>
                <a:spcPts val="0"/>
              </a:spcAft>
              <a:buNone/>
            </a:pPr>
            <a:r>
              <a:rPr lang="en" sz="1500">
                <a:solidFill>
                  <a:schemeClr val="dk2"/>
                </a:solidFill>
                <a:latin typeface="Roboto"/>
                <a:ea typeface="Roboto"/>
                <a:cs typeface="Roboto"/>
                <a:sym typeface="Roboto"/>
              </a:rPr>
              <a:t>U = User matrix, where each row represents the latent factor of that particular user,</a:t>
            </a:r>
            <a:endParaRPr sz="1500">
              <a:solidFill>
                <a:schemeClr val="dk2"/>
              </a:solidFill>
              <a:latin typeface="Roboto"/>
              <a:ea typeface="Roboto"/>
              <a:cs typeface="Roboto"/>
              <a:sym typeface="Roboto"/>
            </a:endParaRPr>
          </a:p>
          <a:p>
            <a:pPr indent="0" lvl="0" marL="0" rtl="0" algn="just">
              <a:spcBef>
                <a:spcPts val="0"/>
              </a:spcBef>
              <a:spcAft>
                <a:spcPts val="0"/>
              </a:spcAft>
              <a:buNone/>
            </a:pPr>
            <a:r>
              <a:rPr lang="en" sz="1500">
                <a:solidFill>
                  <a:schemeClr val="dk2"/>
                </a:solidFill>
                <a:latin typeface="Roboto"/>
                <a:ea typeface="Roboto"/>
                <a:cs typeface="Roboto"/>
                <a:sym typeface="Roboto"/>
              </a:rPr>
              <a:t>S = Matrix of singular values, </a:t>
            </a:r>
            <a:r>
              <a:rPr lang="en" sz="1500">
                <a:solidFill>
                  <a:schemeClr val="dk2"/>
                </a:solidFill>
                <a:latin typeface="Roboto"/>
                <a:ea typeface="Roboto"/>
                <a:cs typeface="Roboto"/>
                <a:sym typeface="Roboto"/>
              </a:rPr>
              <a:t>where each value depict the weight or the importance of each latent factor, and</a:t>
            </a:r>
            <a:endParaRPr sz="1500">
              <a:solidFill>
                <a:schemeClr val="dk2"/>
              </a:solidFill>
              <a:latin typeface="Roboto"/>
              <a:ea typeface="Roboto"/>
              <a:cs typeface="Roboto"/>
              <a:sym typeface="Roboto"/>
            </a:endParaRPr>
          </a:p>
          <a:p>
            <a:pPr indent="0" lvl="0" marL="0" rtl="0" algn="just">
              <a:spcBef>
                <a:spcPts val="0"/>
              </a:spcBef>
              <a:spcAft>
                <a:spcPts val="0"/>
              </a:spcAft>
              <a:buNone/>
            </a:pPr>
            <a:r>
              <a:rPr lang="en" sz="1500">
                <a:solidFill>
                  <a:schemeClr val="dk2"/>
                </a:solidFill>
                <a:latin typeface="Roboto"/>
                <a:ea typeface="Roboto"/>
                <a:cs typeface="Roboto"/>
                <a:sym typeface="Roboto"/>
              </a:rPr>
              <a:t>V = Item matrix, where each row represents the latent factor of that particular item(movie).</a:t>
            </a:r>
            <a:endParaRPr sz="1500">
              <a:solidFill>
                <a:schemeClr val="dk2"/>
              </a:solidFill>
              <a:latin typeface="Roboto"/>
              <a:ea typeface="Roboto"/>
              <a:cs typeface="Roboto"/>
              <a:sym typeface="Roboto"/>
            </a:endParaRPr>
          </a:p>
          <a:p>
            <a:pPr indent="0" lvl="0" marL="0" rtl="0" algn="just">
              <a:spcBef>
                <a:spcPts val="0"/>
              </a:spcBef>
              <a:spcAft>
                <a:spcPts val="0"/>
              </a:spcAft>
              <a:buNone/>
            </a:pPr>
            <a:r>
              <a:t/>
            </a:r>
            <a:endParaRPr sz="1500">
              <a:solidFill>
                <a:schemeClr val="dk2"/>
              </a:solidFill>
              <a:latin typeface="Roboto"/>
              <a:ea typeface="Roboto"/>
              <a:cs typeface="Roboto"/>
              <a:sym typeface="Roboto"/>
            </a:endParaRPr>
          </a:p>
        </p:txBody>
      </p:sp>
      <p:pic>
        <p:nvPicPr>
          <p:cNvPr id="174" name="Google Shape;174;p27"/>
          <p:cNvPicPr preferRelativeResize="0"/>
          <p:nvPr/>
        </p:nvPicPr>
        <p:blipFill>
          <a:blip r:embed="rId3">
            <a:alphaModFix/>
          </a:blip>
          <a:stretch>
            <a:fillRect/>
          </a:stretch>
        </p:blipFill>
        <p:spPr>
          <a:xfrm>
            <a:off x="3369975" y="2101400"/>
            <a:ext cx="2064150" cy="682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nvSpPr>
        <p:spPr>
          <a:xfrm>
            <a:off x="417475" y="177600"/>
            <a:ext cx="8142000" cy="92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2"/>
                </a:solidFill>
                <a:latin typeface="Roboto"/>
                <a:ea typeface="Roboto"/>
                <a:cs typeface="Roboto"/>
                <a:sym typeface="Roboto"/>
              </a:rPr>
              <a:t>Reduced SVD</a:t>
            </a:r>
            <a:endParaRPr b="1" sz="1500">
              <a:solidFill>
                <a:schemeClr val="dk2"/>
              </a:solidFill>
              <a:latin typeface="Roboto"/>
              <a:ea typeface="Roboto"/>
              <a:cs typeface="Roboto"/>
              <a:sym typeface="Roboto"/>
            </a:endParaRPr>
          </a:p>
          <a:p>
            <a:pPr indent="0" lvl="0" marL="0" rtl="0" algn="l">
              <a:spcBef>
                <a:spcPts val="0"/>
              </a:spcBef>
              <a:spcAft>
                <a:spcPts val="0"/>
              </a:spcAft>
              <a:buNone/>
            </a:pPr>
            <a:r>
              <a:t/>
            </a:r>
            <a:endParaRPr b="1" sz="1500">
              <a:solidFill>
                <a:schemeClr val="dk2"/>
              </a:solidFill>
              <a:latin typeface="Roboto"/>
              <a:ea typeface="Roboto"/>
              <a:cs typeface="Roboto"/>
              <a:sym typeface="Roboto"/>
            </a:endParaRPr>
          </a:p>
          <a:p>
            <a:pPr indent="0" lvl="0" marL="0" rtl="0" algn="l">
              <a:spcBef>
                <a:spcPts val="0"/>
              </a:spcBef>
              <a:spcAft>
                <a:spcPts val="0"/>
              </a:spcAft>
              <a:buNone/>
            </a:pPr>
            <a:r>
              <a:rPr lang="en" sz="1500">
                <a:solidFill>
                  <a:schemeClr val="dk2"/>
                </a:solidFill>
                <a:latin typeface="Roboto"/>
                <a:ea typeface="Roboto"/>
                <a:cs typeface="Roboto"/>
                <a:sym typeface="Roboto"/>
              </a:rPr>
              <a:t>Reduced SVD is performed to reduce the </a:t>
            </a:r>
            <a:r>
              <a:rPr lang="en" sz="1500">
                <a:solidFill>
                  <a:schemeClr val="dk2"/>
                </a:solidFill>
                <a:latin typeface="Roboto"/>
                <a:ea typeface="Roboto"/>
                <a:cs typeface="Roboto"/>
                <a:sym typeface="Roboto"/>
              </a:rPr>
              <a:t>dimensionality</a:t>
            </a:r>
            <a:r>
              <a:rPr lang="en" sz="1500">
                <a:solidFill>
                  <a:schemeClr val="dk2"/>
                </a:solidFill>
                <a:latin typeface="Roboto"/>
                <a:ea typeface="Roboto"/>
                <a:cs typeface="Roboto"/>
                <a:sym typeface="Roboto"/>
              </a:rPr>
              <a:t> of the three matrices. We use a scree plot to determine the number singular values to retain. </a:t>
            </a:r>
            <a:endParaRPr sz="15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pic>
        <p:nvPicPr>
          <p:cNvPr id="180" name="Google Shape;180;p28"/>
          <p:cNvPicPr preferRelativeResize="0"/>
          <p:nvPr/>
        </p:nvPicPr>
        <p:blipFill>
          <a:blip r:embed="rId3">
            <a:alphaModFix/>
          </a:blip>
          <a:stretch>
            <a:fillRect/>
          </a:stretch>
        </p:blipFill>
        <p:spPr>
          <a:xfrm>
            <a:off x="4330200" y="1261650"/>
            <a:ext cx="4459751" cy="3478225"/>
          </a:xfrm>
          <a:prstGeom prst="rect">
            <a:avLst/>
          </a:prstGeom>
          <a:noFill/>
          <a:ln>
            <a:noFill/>
          </a:ln>
        </p:spPr>
      </p:pic>
      <p:sp>
        <p:nvSpPr>
          <p:cNvPr id="181" name="Google Shape;181;p28"/>
          <p:cNvSpPr txBox="1"/>
          <p:nvPr/>
        </p:nvSpPr>
        <p:spPr>
          <a:xfrm>
            <a:off x="290625" y="1365450"/>
            <a:ext cx="3838200" cy="3528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500">
                <a:solidFill>
                  <a:schemeClr val="dk2"/>
                </a:solidFill>
                <a:latin typeface="Roboto"/>
                <a:ea typeface="Roboto"/>
                <a:cs typeface="Roboto"/>
                <a:sym typeface="Roboto"/>
              </a:rPr>
              <a:t>In the scree plot, for each singular value, the proportion of variance in the original data that is captured by that singular value is plotted.It displays the singular values in decreasing order and we can visually inspect the "elbow" or point where the rate of decrease in singular values starts to level off. The value at this point is used as the number of </a:t>
            </a:r>
            <a:r>
              <a:rPr lang="en" sz="1500">
                <a:solidFill>
                  <a:schemeClr val="dk2"/>
                </a:solidFill>
                <a:latin typeface="Roboto"/>
                <a:ea typeface="Roboto"/>
                <a:cs typeface="Roboto"/>
                <a:sym typeface="Roboto"/>
              </a:rPr>
              <a:t>singular</a:t>
            </a:r>
            <a:r>
              <a:rPr lang="en" sz="1500">
                <a:solidFill>
                  <a:schemeClr val="dk2"/>
                </a:solidFill>
                <a:latin typeface="Roboto"/>
                <a:ea typeface="Roboto"/>
                <a:cs typeface="Roboto"/>
                <a:sym typeface="Roboto"/>
              </a:rPr>
              <a:t> values to retain.</a:t>
            </a:r>
            <a:endParaRPr sz="1500">
              <a:solidFill>
                <a:schemeClr val="dk2"/>
              </a:solidFill>
              <a:latin typeface="Roboto"/>
              <a:ea typeface="Roboto"/>
              <a:cs typeface="Roboto"/>
              <a:sym typeface="Roboto"/>
            </a:endParaRPr>
          </a:p>
          <a:p>
            <a:pPr indent="0" lvl="0" marL="0" rtl="0" algn="just">
              <a:spcBef>
                <a:spcPts val="0"/>
              </a:spcBef>
              <a:spcAft>
                <a:spcPts val="0"/>
              </a:spcAft>
              <a:buNone/>
            </a:pPr>
            <a:r>
              <a:t/>
            </a:r>
            <a:endParaRPr sz="1500">
              <a:solidFill>
                <a:schemeClr val="dk2"/>
              </a:solidFill>
              <a:latin typeface="Roboto"/>
              <a:ea typeface="Roboto"/>
              <a:cs typeface="Roboto"/>
              <a:sym typeface="Roboto"/>
            </a:endParaRPr>
          </a:p>
          <a:p>
            <a:pPr indent="0" lvl="0" marL="0" rtl="0" algn="just">
              <a:spcBef>
                <a:spcPts val="0"/>
              </a:spcBef>
              <a:spcAft>
                <a:spcPts val="0"/>
              </a:spcAft>
              <a:buNone/>
            </a:pPr>
            <a:r>
              <a:t/>
            </a:r>
            <a:endParaRPr sz="1500">
              <a:solidFill>
                <a:schemeClr val="dk2"/>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9"/>
          <p:cNvSpPr txBox="1"/>
          <p:nvPr/>
        </p:nvSpPr>
        <p:spPr>
          <a:xfrm>
            <a:off x="590475" y="362125"/>
            <a:ext cx="7922700" cy="45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dk2"/>
                </a:solidFill>
                <a:latin typeface="Roboto"/>
                <a:ea typeface="Roboto"/>
                <a:cs typeface="Roboto"/>
                <a:sym typeface="Roboto"/>
              </a:rPr>
              <a:t>K-Means</a:t>
            </a:r>
            <a:r>
              <a:rPr b="1" lang="en" sz="1700">
                <a:solidFill>
                  <a:schemeClr val="dk2"/>
                </a:solidFill>
                <a:latin typeface="Roboto"/>
                <a:ea typeface="Roboto"/>
                <a:cs typeface="Roboto"/>
                <a:sym typeface="Roboto"/>
              </a:rPr>
              <a:t> Clustering</a:t>
            </a:r>
            <a:endParaRPr b="1" sz="1700">
              <a:solidFill>
                <a:schemeClr val="dk2"/>
              </a:solidFill>
              <a:latin typeface="Roboto"/>
              <a:ea typeface="Roboto"/>
              <a:cs typeface="Roboto"/>
              <a:sym typeface="Roboto"/>
            </a:endParaRPr>
          </a:p>
          <a:p>
            <a:pPr indent="0" lvl="0" marL="0" rtl="0" algn="l">
              <a:spcBef>
                <a:spcPts val="0"/>
              </a:spcBef>
              <a:spcAft>
                <a:spcPts val="0"/>
              </a:spcAft>
              <a:buNone/>
            </a:pPr>
            <a:r>
              <a:t/>
            </a:r>
            <a:endParaRPr b="1" sz="1700">
              <a:solidFill>
                <a:schemeClr val="dk2"/>
              </a:solidFill>
              <a:latin typeface="Roboto"/>
              <a:ea typeface="Roboto"/>
              <a:cs typeface="Roboto"/>
              <a:sym typeface="Roboto"/>
            </a:endParaRPr>
          </a:p>
          <a:p>
            <a:pPr indent="0" lvl="0" marL="0" rtl="0" algn="l">
              <a:spcBef>
                <a:spcPts val="0"/>
              </a:spcBef>
              <a:spcAft>
                <a:spcPts val="0"/>
              </a:spcAft>
              <a:buNone/>
            </a:pPr>
            <a:r>
              <a:rPr lang="en" sz="1500">
                <a:solidFill>
                  <a:schemeClr val="dk2"/>
                </a:solidFill>
                <a:latin typeface="Roboto"/>
                <a:ea typeface="Roboto"/>
                <a:cs typeface="Roboto"/>
                <a:sym typeface="Roboto"/>
              </a:rPr>
              <a:t>Using the latent </a:t>
            </a:r>
            <a:r>
              <a:rPr lang="en" sz="1500">
                <a:solidFill>
                  <a:schemeClr val="dk2"/>
                </a:solidFill>
                <a:latin typeface="Roboto"/>
                <a:ea typeface="Roboto"/>
                <a:cs typeface="Roboto"/>
                <a:sym typeface="Roboto"/>
              </a:rPr>
              <a:t>representations</a:t>
            </a:r>
            <a:r>
              <a:rPr lang="en" sz="1500">
                <a:solidFill>
                  <a:schemeClr val="dk2"/>
                </a:solidFill>
                <a:latin typeface="Roboto"/>
                <a:ea typeface="Roboto"/>
                <a:cs typeface="Roboto"/>
                <a:sym typeface="Roboto"/>
              </a:rPr>
              <a:t>, we performed K-means clustering for grouping similar users.</a:t>
            </a:r>
            <a:br>
              <a:rPr lang="en" sz="1500">
                <a:solidFill>
                  <a:schemeClr val="dk2"/>
                </a:solidFill>
                <a:latin typeface="Roboto"/>
                <a:ea typeface="Roboto"/>
                <a:cs typeface="Roboto"/>
                <a:sym typeface="Roboto"/>
              </a:rPr>
            </a:br>
            <a:r>
              <a:rPr lang="en" sz="1500">
                <a:solidFill>
                  <a:schemeClr val="dk2"/>
                </a:solidFill>
                <a:latin typeface="Roboto"/>
                <a:ea typeface="Roboto"/>
                <a:cs typeface="Roboto"/>
                <a:sym typeface="Roboto"/>
              </a:rPr>
              <a:t>The clusters were initialized using the </a:t>
            </a:r>
            <a:r>
              <a:rPr b="1" lang="en" sz="1500">
                <a:solidFill>
                  <a:schemeClr val="dk2"/>
                </a:solidFill>
                <a:latin typeface="Roboto"/>
                <a:ea typeface="Roboto"/>
                <a:cs typeface="Roboto"/>
                <a:sym typeface="Roboto"/>
              </a:rPr>
              <a:t>Naive Sharding Initialization method </a:t>
            </a:r>
            <a:r>
              <a:rPr lang="en" sz="1500">
                <a:solidFill>
                  <a:schemeClr val="dk2"/>
                </a:solidFill>
                <a:latin typeface="Roboto"/>
                <a:ea typeface="Roboto"/>
                <a:cs typeface="Roboto"/>
                <a:sym typeface="Roboto"/>
              </a:rPr>
              <a:t>(</a:t>
            </a:r>
            <a:r>
              <a:rPr lang="en" sz="1500" u="sng">
                <a:solidFill>
                  <a:schemeClr val="hlink"/>
                </a:solidFill>
                <a:latin typeface="Roboto"/>
                <a:ea typeface="Roboto"/>
                <a:cs typeface="Roboto"/>
                <a:sym typeface="Roboto"/>
                <a:hlinkClick r:id="rId3"/>
              </a:rPr>
              <a:t>https://www.kdnuggets.com/2017/03/naive-sharding-centroid-initialization-method.html</a:t>
            </a:r>
            <a:r>
              <a:rPr lang="en" sz="1500">
                <a:solidFill>
                  <a:schemeClr val="dk2"/>
                </a:solidFill>
                <a:latin typeface="Roboto"/>
                <a:ea typeface="Roboto"/>
                <a:cs typeface="Roboto"/>
                <a:sym typeface="Roboto"/>
              </a:rPr>
              <a:t>).</a:t>
            </a:r>
            <a:endParaRPr sz="1500">
              <a:solidFill>
                <a:schemeClr val="dk2"/>
              </a:solidFill>
              <a:latin typeface="Roboto"/>
              <a:ea typeface="Roboto"/>
              <a:cs typeface="Roboto"/>
              <a:sym typeface="Roboto"/>
            </a:endParaRPr>
          </a:p>
          <a:p>
            <a:pPr indent="0" lvl="0" marL="0" rtl="0" algn="l">
              <a:spcBef>
                <a:spcPts val="0"/>
              </a:spcBef>
              <a:spcAft>
                <a:spcPts val="0"/>
              </a:spcAft>
              <a:buNone/>
            </a:pPr>
            <a:r>
              <a:rPr lang="en" sz="1500">
                <a:solidFill>
                  <a:schemeClr val="dk2"/>
                </a:solidFill>
                <a:latin typeface="Roboto"/>
                <a:ea typeface="Roboto"/>
                <a:cs typeface="Roboto"/>
                <a:sym typeface="Roboto"/>
              </a:rPr>
              <a:t>It consists of the following steps:</a:t>
            </a:r>
            <a:endParaRPr sz="1500">
              <a:solidFill>
                <a:schemeClr val="dk2"/>
              </a:solidFill>
              <a:latin typeface="Roboto"/>
              <a:ea typeface="Roboto"/>
              <a:cs typeface="Roboto"/>
              <a:sym typeface="Roboto"/>
            </a:endParaRPr>
          </a:p>
          <a:p>
            <a:pPr indent="-323850" lvl="0" marL="457200" rtl="0" algn="l">
              <a:spcBef>
                <a:spcPts val="0"/>
              </a:spcBef>
              <a:spcAft>
                <a:spcPts val="0"/>
              </a:spcAft>
              <a:buClr>
                <a:schemeClr val="dk2"/>
              </a:buClr>
              <a:buSzPts val="1500"/>
              <a:buFont typeface="Roboto"/>
              <a:buAutoNum type="arabicPeriod"/>
            </a:pPr>
            <a:r>
              <a:rPr lang="en" sz="1500">
                <a:solidFill>
                  <a:schemeClr val="dk2"/>
                </a:solidFill>
                <a:latin typeface="Roboto"/>
                <a:ea typeface="Roboto"/>
                <a:cs typeface="Roboto"/>
                <a:sym typeface="Roboto"/>
              </a:rPr>
              <a:t>Sum the attribute (column) values for each instance (row) of a dataset, and prepend this new column of instance value sums to the dataset</a:t>
            </a:r>
            <a:endParaRPr sz="1500">
              <a:solidFill>
                <a:schemeClr val="dk2"/>
              </a:solidFill>
              <a:latin typeface="Roboto"/>
              <a:ea typeface="Roboto"/>
              <a:cs typeface="Roboto"/>
              <a:sym typeface="Roboto"/>
            </a:endParaRPr>
          </a:p>
          <a:p>
            <a:pPr indent="-323850" lvl="0" marL="457200" rtl="0" algn="l">
              <a:spcBef>
                <a:spcPts val="0"/>
              </a:spcBef>
              <a:spcAft>
                <a:spcPts val="0"/>
              </a:spcAft>
              <a:buClr>
                <a:schemeClr val="dk2"/>
              </a:buClr>
              <a:buSzPts val="1500"/>
              <a:buFont typeface="Roboto"/>
              <a:buAutoNum type="arabicPeriod"/>
            </a:pPr>
            <a:r>
              <a:rPr lang="en" sz="1500">
                <a:solidFill>
                  <a:schemeClr val="dk2"/>
                </a:solidFill>
                <a:latin typeface="Roboto"/>
                <a:ea typeface="Roboto"/>
                <a:cs typeface="Roboto"/>
                <a:sym typeface="Roboto"/>
              </a:rPr>
              <a:t>Sort the instances of the dataset by the newly created sum column, in ascending order</a:t>
            </a:r>
            <a:endParaRPr sz="1500">
              <a:solidFill>
                <a:schemeClr val="dk2"/>
              </a:solidFill>
              <a:latin typeface="Roboto"/>
              <a:ea typeface="Roboto"/>
              <a:cs typeface="Roboto"/>
              <a:sym typeface="Roboto"/>
            </a:endParaRPr>
          </a:p>
          <a:p>
            <a:pPr indent="-323850" lvl="0" marL="457200" rtl="0" algn="l">
              <a:spcBef>
                <a:spcPts val="0"/>
              </a:spcBef>
              <a:spcAft>
                <a:spcPts val="0"/>
              </a:spcAft>
              <a:buClr>
                <a:schemeClr val="dk2"/>
              </a:buClr>
              <a:buSzPts val="1500"/>
              <a:buFont typeface="Roboto"/>
              <a:buAutoNum type="arabicPeriod"/>
            </a:pPr>
            <a:r>
              <a:rPr lang="en" sz="1500">
                <a:solidFill>
                  <a:schemeClr val="dk2"/>
                </a:solidFill>
                <a:latin typeface="Roboto"/>
                <a:ea typeface="Roboto"/>
                <a:cs typeface="Roboto"/>
                <a:sym typeface="Roboto"/>
              </a:rPr>
              <a:t>Split the dataset horizontally into k equal-sized pieces, or shards</a:t>
            </a:r>
            <a:endParaRPr sz="1500">
              <a:solidFill>
                <a:schemeClr val="dk2"/>
              </a:solidFill>
              <a:latin typeface="Roboto"/>
              <a:ea typeface="Roboto"/>
              <a:cs typeface="Roboto"/>
              <a:sym typeface="Roboto"/>
            </a:endParaRPr>
          </a:p>
          <a:p>
            <a:pPr indent="-323850" lvl="0" marL="457200" rtl="0" algn="l">
              <a:spcBef>
                <a:spcPts val="0"/>
              </a:spcBef>
              <a:spcAft>
                <a:spcPts val="0"/>
              </a:spcAft>
              <a:buClr>
                <a:schemeClr val="dk2"/>
              </a:buClr>
              <a:buSzPts val="1500"/>
              <a:buFont typeface="Roboto"/>
              <a:buAutoNum type="arabicPeriod"/>
            </a:pPr>
            <a:r>
              <a:rPr lang="en" sz="1500">
                <a:solidFill>
                  <a:schemeClr val="dk2"/>
                </a:solidFill>
                <a:latin typeface="Roboto"/>
                <a:ea typeface="Roboto"/>
                <a:cs typeface="Roboto"/>
                <a:sym typeface="Roboto"/>
              </a:rPr>
              <a:t> For each shard, sum the attribute columns (excluding the column created in step 1), compute its mean, and place the values into a new row; this new row is effectively one of the centroids used for initialization</a:t>
            </a:r>
            <a:endParaRPr sz="1500">
              <a:solidFill>
                <a:schemeClr val="dk2"/>
              </a:solidFill>
              <a:latin typeface="Roboto"/>
              <a:ea typeface="Roboto"/>
              <a:cs typeface="Roboto"/>
              <a:sym typeface="Roboto"/>
            </a:endParaRPr>
          </a:p>
          <a:p>
            <a:pPr indent="0" lvl="0" marL="0" rtl="0" algn="l">
              <a:spcBef>
                <a:spcPts val="0"/>
              </a:spcBef>
              <a:spcAft>
                <a:spcPts val="0"/>
              </a:spcAft>
              <a:buNone/>
            </a:pPr>
            <a:r>
              <a:t/>
            </a:r>
            <a:endParaRPr sz="1500">
              <a:solidFill>
                <a:schemeClr val="dk2"/>
              </a:solidFill>
              <a:latin typeface="Roboto"/>
              <a:ea typeface="Roboto"/>
              <a:cs typeface="Roboto"/>
              <a:sym typeface="Roboto"/>
            </a:endParaRPr>
          </a:p>
          <a:p>
            <a:pPr indent="0" lvl="0" marL="0" rtl="0" algn="l">
              <a:spcBef>
                <a:spcPts val="0"/>
              </a:spcBef>
              <a:spcAft>
                <a:spcPts val="0"/>
              </a:spcAft>
              <a:buNone/>
            </a:pPr>
            <a:r>
              <a:rPr lang="en" sz="1500">
                <a:solidFill>
                  <a:schemeClr val="dk2"/>
                </a:solidFill>
                <a:latin typeface="Roboto"/>
                <a:ea typeface="Roboto"/>
                <a:cs typeface="Roboto"/>
                <a:sym typeface="Roboto"/>
              </a:rPr>
              <a:t>Advantages of the Naive Sharding approach is that the selection of centroids is more balanced across the data, which leads to faster convergence and more stable clustering solutions.</a:t>
            </a:r>
            <a:endParaRPr sz="1500">
              <a:solidFill>
                <a:schemeClr val="dk2"/>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nvSpPr>
        <p:spPr>
          <a:xfrm>
            <a:off x="405950" y="200675"/>
            <a:ext cx="8211000" cy="6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2"/>
                </a:solidFill>
                <a:latin typeface="Roboto"/>
                <a:ea typeface="Roboto"/>
                <a:cs typeface="Roboto"/>
                <a:sym typeface="Roboto"/>
              </a:rPr>
              <a:t>Determining Optimal number of Clusters</a:t>
            </a:r>
            <a:endParaRPr b="1" sz="1500">
              <a:solidFill>
                <a:schemeClr val="dk2"/>
              </a:solidFill>
              <a:latin typeface="Roboto"/>
              <a:ea typeface="Roboto"/>
              <a:cs typeface="Roboto"/>
              <a:sym typeface="Roboto"/>
            </a:endParaRPr>
          </a:p>
          <a:p>
            <a:pPr indent="0" lvl="0" marL="0" rtl="0" algn="l">
              <a:spcBef>
                <a:spcPts val="0"/>
              </a:spcBef>
              <a:spcAft>
                <a:spcPts val="0"/>
              </a:spcAft>
              <a:buNone/>
            </a:pPr>
            <a:r>
              <a:rPr lang="en" sz="1500">
                <a:solidFill>
                  <a:schemeClr val="dk2"/>
                </a:solidFill>
                <a:latin typeface="Roboto"/>
                <a:ea typeface="Roboto"/>
                <a:cs typeface="Roboto"/>
                <a:sym typeface="Roboto"/>
              </a:rPr>
              <a:t>Two approaches were used to find the optimal number of clusters:</a:t>
            </a:r>
            <a:endParaRPr sz="1500">
              <a:solidFill>
                <a:schemeClr val="dk2"/>
              </a:solidFill>
              <a:latin typeface="Roboto"/>
              <a:ea typeface="Roboto"/>
              <a:cs typeface="Roboto"/>
              <a:sym typeface="Roboto"/>
            </a:endParaRPr>
          </a:p>
        </p:txBody>
      </p:sp>
      <p:sp>
        <p:nvSpPr>
          <p:cNvPr id="192" name="Google Shape;192;p30"/>
          <p:cNvSpPr txBox="1"/>
          <p:nvPr/>
        </p:nvSpPr>
        <p:spPr>
          <a:xfrm>
            <a:off x="405950" y="1054075"/>
            <a:ext cx="3906300" cy="3355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500">
                <a:solidFill>
                  <a:schemeClr val="dk2"/>
                </a:solidFill>
                <a:latin typeface="Roboto"/>
                <a:ea typeface="Roboto"/>
                <a:cs typeface="Roboto"/>
                <a:sym typeface="Roboto"/>
              </a:rPr>
              <a:t>Elbow method:</a:t>
            </a:r>
            <a:endParaRPr b="1" sz="1500">
              <a:solidFill>
                <a:schemeClr val="dk2"/>
              </a:solidFill>
              <a:latin typeface="Roboto"/>
              <a:ea typeface="Roboto"/>
              <a:cs typeface="Roboto"/>
              <a:sym typeface="Roboto"/>
            </a:endParaRPr>
          </a:p>
          <a:p>
            <a:pPr indent="0" lvl="0" marL="0" rtl="0" algn="just">
              <a:spcBef>
                <a:spcPts val="0"/>
              </a:spcBef>
              <a:spcAft>
                <a:spcPts val="0"/>
              </a:spcAft>
              <a:buNone/>
            </a:pPr>
            <a:r>
              <a:t/>
            </a:r>
            <a:endParaRPr b="1" sz="1500">
              <a:solidFill>
                <a:schemeClr val="dk2"/>
              </a:solidFill>
              <a:latin typeface="Roboto"/>
              <a:ea typeface="Roboto"/>
              <a:cs typeface="Roboto"/>
              <a:sym typeface="Roboto"/>
            </a:endParaRPr>
          </a:p>
          <a:p>
            <a:pPr indent="0" lvl="0" marL="0" rtl="0" algn="just">
              <a:spcBef>
                <a:spcPts val="0"/>
              </a:spcBef>
              <a:spcAft>
                <a:spcPts val="0"/>
              </a:spcAft>
              <a:buNone/>
            </a:pPr>
            <a:r>
              <a:rPr lang="en" sz="1500">
                <a:solidFill>
                  <a:schemeClr val="dk2"/>
                </a:solidFill>
                <a:latin typeface="Roboto"/>
                <a:ea typeface="Roboto"/>
                <a:cs typeface="Roboto"/>
                <a:sym typeface="Roboto"/>
              </a:rPr>
              <a:t>Elbow method is used for</a:t>
            </a:r>
            <a:r>
              <a:rPr b="1" lang="en" sz="1500">
                <a:solidFill>
                  <a:schemeClr val="dk2"/>
                </a:solidFill>
                <a:latin typeface="Roboto"/>
                <a:ea typeface="Roboto"/>
                <a:cs typeface="Roboto"/>
                <a:sym typeface="Roboto"/>
              </a:rPr>
              <a:t> </a:t>
            </a:r>
            <a:r>
              <a:rPr lang="en" sz="1500">
                <a:solidFill>
                  <a:srgbClr val="383838"/>
                </a:solidFill>
                <a:highlight>
                  <a:srgbClr val="FFFFFF"/>
                </a:highlight>
                <a:latin typeface="Roboto"/>
                <a:ea typeface="Roboto"/>
                <a:cs typeface="Roboto"/>
                <a:sym typeface="Roboto"/>
              </a:rPr>
              <a:t>optimal number of clusters in a dataset. It involves plotting the variance explained by different numbers of clusters and identifying the “elbow” point, where the rate of variance decreases sharply levels off, suggesting an appropriate cluster count for analysis or model training.</a:t>
            </a:r>
            <a:endParaRPr b="1" sz="1500">
              <a:solidFill>
                <a:schemeClr val="dk2"/>
              </a:solidFill>
              <a:latin typeface="Roboto"/>
              <a:ea typeface="Roboto"/>
              <a:cs typeface="Roboto"/>
              <a:sym typeface="Roboto"/>
            </a:endParaRPr>
          </a:p>
          <a:p>
            <a:pPr indent="0" lvl="0" marL="0" rtl="0" algn="just">
              <a:spcBef>
                <a:spcPts val="0"/>
              </a:spcBef>
              <a:spcAft>
                <a:spcPts val="0"/>
              </a:spcAft>
              <a:buNone/>
            </a:pPr>
            <a:r>
              <a:t/>
            </a:r>
            <a:endParaRPr sz="1500">
              <a:solidFill>
                <a:schemeClr val="dk2"/>
              </a:solidFill>
              <a:latin typeface="Roboto"/>
              <a:ea typeface="Roboto"/>
              <a:cs typeface="Roboto"/>
              <a:sym typeface="Roboto"/>
            </a:endParaRPr>
          </a:p>
        </p:txBody>
      </p:sp>
      <p:pic>
        <p:nvPicPr>
          <p:cNvPr id="193" name="Google Shape;193;p30"/>
          <p:cNvPicPr preferRelativeResize="0"/>
          <p:nvPr/>
        </p:nvPicPr>
        <p:blipFill>
          <a:blip r:embed="rId3">
            <a:alphaModFix/>
          </a:blip>
          <a:stretch>
            <a:fillRect/>
          </a:stretch>
        </p:blipFill>
        <p:spPr>
          <a:xfrm>
            <a:off x="4464650" y="998975"/>
            <a:ext cx="4526950" cy="362539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1"/>
          <p:cNvSpPr txBox="1"/>
          <p:nvPr/>
        </p:nvSpPr>
        <p:spPr>
          <a:xfrm>
            <a:off x="555875" y="419775"/>
            <a:ext cx="3563700" cy="4082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500">
                <a:solidFill>
                  <a:schemeClr val="dk2"/>
                </a:solidFill>
                <a:latin typeface="Roboto"/>
                <a:ea typeface="Roboto"/>
                <a:cs typeface="Roboto"/>
                <a:sym typeface="Roboto"/>
              </a:rPr>
              <a:t>Davies-Bouldin Index:</a:t>
            </a:r>
            <a:endParaRPr b="1" sz="1500">
              <a:solidFill>
                <a:schemeClr val="dk2"/>
              </a:solidFill>
              <a:latin typeface="Roboto"/>
              <a:ea typeface="Roboto"/>
              <a:cs typeface="Roboto"/>
              <a:sym typeface="Roboto"/>
            </a:endParaRPr>
          </a:p>
          <a:p>
            <a:pPr indent="0" lvl="0" marL="0" rtl="0" algn="just">
              <a:spcBef>
                <a:spcPts val="0"/>
              </a:spcBef>
              <a:spcAft>
                <a:spcPts val="0"/>
              </a:spcAft>
              <a:buNone/>
            </a:pPr>
            <a:r>
              <a:t/>
            </a:r>
            <a:endParaRPr b="1" sz="1500">
              <a:solidFill>
                <a:schemeClr val="dk2"/>
              </a:solidFill>
              <a:latin typeface="Roboto"/>
              <a:ea typeface="Roboto"/>
              <a:cs typeface="Roboto"/>
              <a:sym typeface="Roboto"/>
            </a:endParaRPr>
          </a:p>
          <a:p>
            <a:pPr indent="0" lvl="0" marL="0" rtl="0" algn="just">
              <a:spcBef>
                <a:spcPts val="0"/>
              </a:spcBef>
              <a:spcAft>
                <a:spcPts val="0"/>
              </a:spcAft>
              <a:buNone/>
            </a:pPr>
            <a:r>
              <a:rPr lang="en" sz="1500">
                <a:solidFill>
                  <a:schemeClr val="dk2"/>
                </a:solidFill>
                <a:latin typeface="Roboto"/>
                <a:ea typeface="Roboto"/>
                <a:cs typeface="Roboto"/>
                <a:sym typeface="Roboto"/>
              </a:rPr>
              <a:t>The Davies-Bouldin index measures the average similarity between each cluster and its most similar cluster, where similarity is based on the ratio of within-cluster and between-cluster distances. Lower values of the Davies-Bouldin index indicate better clustering, with values closer to zero indicating tighter and more well-separated clusters.</a:t>
            </a:r>
            <a:endParaRPr sz="1500">
              <a:solidFill>
                <a:schemeClr val="dk2"/>
              </a:solidFill>
              <a:latin typeface="Roboto"/>
              <a:ea typeface="Roboto"/>
              <a:cs typeface="Roboto"/>
              <a:sym typeface="Roboto"/>
            </a:endParaRPr>
          </a:p>
        </p:txBody>
      </p:sp>
      <p:pic>
        <p:nvPicPr>
          <p:cNvPr id="199" name="Google Shape;199;p31"/>
          <p:cNvPicPr preferRelativeResize="0"/>
          <p:nvPr/>
        </p:nvPicPr>
        <p:blipFill>
          <a:blip r:embed="rId3">
            <a:alphaModFix/>
          </a:blip>
          <a:stretch>
            <a:fillRect/>
          </a:stretch>
        </p:blipFill>
        <p:spPr>
          <a:xfrm>
            <a:off x="4399025" y="719625"/>
            <a:ext cx="4267200" cy="3516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a:t>
            </a:r>
            <a:endParaRPr/>
          </a:p>
        </p:txBody>
      </p:sp>
      <p:sp>
        <p:nvSpPr>
          <p:cNvPr id="71" name="Google Shape;71;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objective of this project is to build a movie recommendation system using the MovieLens 1M dataset, where based on the existing ratings of an user, and the new ratings entered by new user we suggest new movies that the user will like.</a:t>
            </a:r>
            <a:endParaRPr/>
          </a:p>
          <a:p>
            <a:pPr indent="0" lvl="0" marL="0" rtl="0" algn="l">
              <a:spcBef>
                <a:spcPts val="1200"/>
              </a:spcBef>
              <a:spcAft>
                <a:spcPts val="0"/>
              </a:spcAft>
              <a:buNone/>
            </a:pPr>
            <a:r>
              <a:rPr lang="en"/>
              <a:t>The following methods have been implemented:</a:t>
            </a:r>
            <a:endParaRPr/>
          </a:p>
          <a:p>
            <a:pPr indent="-311150" lvl="0" marL="457200" rtl="0" algn="l">
              <a:spcBef>
                <a:spcPts val="1200"/>
              </a:spcBef>
              <a:spcAft>
                <a:spcPts val="0"/>
              </a:spcAft>
              <a:buSzPts val="1300"/>
              <a:buChar char="●"/>
            </a:pPr>
            <a:r>
              <a:rPr lang="en"/>
              <a:t>Collaborative filtering</a:t>
            </a:r>
            <a:endParaRPr/>
          </a:p>
          <a:p>
            <a:pPr indent="-311150" lvl="0" marL="457200" rtl="0" algn="l">
              <a:spcBef>
                <a:spcPts val="0"/>
              </a:spcBef>
              <a:spcAft>
                <a:spcPts val="0"/>
              </a:spcAft>
              <a:buSzPts val="1300"/>
              <a:buChar char="●"/>
            </a:pPr>
            <a:r>
              <a:rPr lang="en"/>
              <a:t>Singular Value Decomposition (SVD) and K-Means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txBox="1"/>
          <p:nvPr/>
        </p:nvSpPr>
        <p:spPr>
          <a:xfrm>
            <a:off x="359825" y="246800"/>
            <a:ext cx="8441700" cy="21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dk2"/>
                </a:solidFill>
                <a:latin typeface="Roboto"/>
                <a:ea typeface="Roboto"/>
                <a:cs typeface="Roboto"/>
                <a:sym typeface="Roboto"/>
              </a:rPr>
              <a:t>Recommendations</a:t>
            </a:r>
            <a:endParaRPr b="1" sz="1700">
              <a:solidFill>
                <a:schemeClr val="dk2"/>
              </a:solidFill>
              <a:latin typeface="Roboto"/>
              <a:ea typeface="Roboto"/>
              <a:cs typeface="Roboto"/>
              <a:sym typeface="Roboto"/>
            </a:endParaRPr>
          </a:p>
          <a:p>
            <a:pPr indent="0" lvl="0" marL="0" rtl="0" algn="l">
              <a:spcBef>
                <a:spcPts val="0"/>
              </a:spcBef>
              <a:spcAft>
                <a:spcPts val="0"/>
              </a:spcAft>
              <a:buNone/>
            </a:pPr>
            <a:r>
              <a:t/>
            </a:r>
            <a:endParaRPr b="1" sz="1700">
              <a:solidFill>
                <a:schemeClr val="dk2"/>
              </a:solidFill>
              <a:latin typeface="Roboto"/>
              <a:ea typeface="Roboto"/>
              <a:cs typeface="Roboto"/>
              <a:sym typeface="Roboto"/>
            </a:endParaRPr>
          </a:p>
          <a:p>
            <a:pPr indent="-323850" lvl="0" marL="457200" rtl="0" algn="l">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We have divided the existing users into different clusters.</a:t>
            </a:r>
            <a:endParaRPr sz="1500">
              <a:solidFill>
                <a:schemeClr val="dk2"/>
              </a:solidFill>
              <a:latin typeface="Roboto"/>
              <a:ea typeface="Roboto"/>
              <a:cs typeface="Roboto"/>
              <a:sym typeface="Roboto"/>
            </a:endParaRPr>
          </a:p>
          <a:p>
            <a:pPr indent="-323850" lvl="0" marL="457200" rtl="0" algn="l">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A new user enters and provides their ratings for some movies.</a:t>
            </a:r>
            <a:endParaRPr sz="1500">
              <a:solidFill>
                <a:schemeClr val="dk2"/>
              </a:solidFill>
              <a:latin typeface="Roboto"/>
              <a:ea typeface="Roboto"/>
              <a:cs typeface="Roboto"/>
              <a:sym typeface="Roboto"/>
            </a:endParaRPr>
          </a:p>
          <a:p>
            <a:pPr indent="-323850" lvl="0" marL="457200" rtl="0" algn="l">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Based on the ratings, distance between the new user’s ratings and the cluster centroids are calculated. The user is assigned to that cluster in which the distance is minimum.</a:t>
            </a:r>
            <a:endParaRPr sz="1500">
              <a:solidFill>
                <a:schemeClr val="dk2"/>
              </a:solidFill>
              <a:latin typeface="Roboto"/>
              <a:ea typeface="Roboto"/>
              <a:cs typeface="Roboto"/>
              <a:sym typeface="Roboto"/>
            </a:endParaRPr>
          </a:p>
          <a:p>
            <a:pPr indent="-323850" lvl="0" marL="457200" rtl="0" algn="l">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The average ratings given for each movie by the users in that cluster is calculated.</a:t>
            </a:r>
            <a:endParaRPr sz="1500">
              <a:solidFill>
                <a:schemeClr val="dk2"/>
              </a:solidFill>
              <a:latin typeface="Roboto"/>
              <a:ea typeface="Roboto"/>
              <a:cs typeface="Roboto"/>
              <a:sym typeface="Roboto"/>
            </a:endParaRPr>
          </a:p>
          <a:p>
            <a:pPr indent="-323850" lvl="0" marL="457200" rtl="0" algn="l">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The top 5 movies with the highest average ratings are recommended to the user.</a:t>
            </a:r>
            <a:endParaRPr sz="1500">
              <a:solidFill>
                <a:schemeClr val="dk2"/>
              </a:solidFill>
              <a:latin typeface="Roboto"/>
              <a:ea typeface="Roboto"/>
              <a:cs typeface="Roboto"/>
              <a:sym typeface="Roboto"/>
            </a:endParaRPr>
          </a:p>
        </p:txBody>
      </p:sp>
      <p:sp>
        <p:nvSpPr>
          <p:cNvPr id="205" name="Google Shape;205;p32"/>
          <p:cNvSpPr txBox="1"/>
          <p:nvPr/>
        </p:nvSpPr>
        <p:spPr>
          <a:xfrm>
            <a:off x="530500" y="2571750"/>
            <a:ext cx="8271000" cy="13557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500">
                <a:solidFill>
                  <a:srgbClr val="1E1E1E"/>
                </a:solidFill>
                <a:latin typeface="Courier New"/>
                <a:ea typeface="Courier New"/>
                <a:cs typeface="Courier New"/>
                <a:sym typeface="Courier New"/>
              </a:rPr>
              <a:t>movie_names = ['James and the Giant Peach (1996)', 'Cinderella (1950)', 'Wizard of Oz, The (1939)', 'Schindler\'s List (1993)', 'Star Wars: Episode IV - A New Hope (1977)']</a:t>
            </a:r>
            <a:endParaRPr sz="1500">
              <a:solidFill>
                <a:srgbClr val="1E1E1E"/>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500">
                <a:solidFill>
                  <a:srgbClr val="1E1E1E"/>
                </a:solidFill>
                <a:latin typeface="Courier New"/>
                <a:ea typeface="Courier New"/>
                <a:cs typeface="Courier New"/>
                <a:sym typeface="Courier New"/>
              </a:rPr>
              <a:t>user_ratings = [3, 4, 4, 5, 4]</a:t>
            </a:r>
            <a:endParaRPr sz="1500">
              <a:solidFill>
                <a:srgbClr val="1E1E1E"/>
              </a:solidFill>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p33"/>
          <p:cNvPicPr preferRelativeResize="0"/>
          <p:nvPr/>
        </p:nvPicPr>
        <p:blipFill>
          <a:blip r:embed="rId3">
            <a:alphaModFix/>
          </a:blip>
          <a:stretch>
            <a:fillRect/>
          </a:stretch>
        </p:blipFill>
        <p:spPr>
          <a:xfrm>
            <a:off x="152400" y="152400"/>
            <a:ext cx="4295550" cy="4193676"/>
          </a:xfrm>
          <a:prstGeom prst="rect">
            <a:avLst/>
          </a:prstGeom>
          <a:noFill/>
          <a:ln>
            <a:noFill/>
          </a:ln>
        </p:spPr>
      </p:pic>
      <p:pic>
        <p:nvPicPr>
          <p:cNvPr id="211" name="Google Shape;211;p33"/>
          <p:cNvPicPr preferRelativeResize="0"/>
          <p:nvPr/>
        </p:nvPicPr>
        <p:blipFill>
          <a:blip r:embed="rId4">
            <a:alphaModFix/>
          </a:blip>
          <a:stretch>
            <a:fillRect/>
          </a:stretch>
        </p:blipFill>
        <p:spPr>
          <a:xfrm>
            <a:off x="4572000" y="152400"/>
            <a:ext cx="4419599" cy="41936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graphicFrame>
        <p:nvGraphicFramePr>
          <p:cNvPr id="216" name="Google Shape;216;p34"/>
          <p:cNvGraphicFramePr/>
          <p:nvPr/>
        </p:nvGraphicFramePr>
        <p:xfrm>
          <a:off x="575650" y="726500"/>
          <a:ext cx="3000000" cy="3000000"/>
        </p:xfrm>
        <a:graphic>
          <a:graphicData uri="http://schemas.openxmlformats.org/drawingml/2006/table">
            <a:tbl>
              <a:tblPr>
                <a:solidFill>
                  <a:srgbClr val="383838"/>
                </a:solidFill>
                <a:tableStyleId>{4838BC2A-57B5-46FE-B66B-7F19AA70ECEC}</a:tableStyleId>
              </a:tblPr>
              <a:tblGrid>
                <a:gridCol w="1033450"/>
                <a:gridCol w="653500"/>
                <a:gridCol w="2766050"/>
                <a:gridCol w="2538075"/>
                <a:gridCol w="1094275"/>
              </a:tblGrid>
              <a:tr h="458725">
                <a:tc>
                  <a:txBody>
                    <a:bodyPr/>
                    <a:lstStyle/>
                    <a:p>
                      <a:pPr indent="0" lvl="0" marL="0" rtl="0" algn="r">
                        <a:lnSpc>
                          <a:spcPct val="115000"/>
                        </a:lnSpc>
                        <a:spcBef>
                          <a:spcPts val="0"/>
                        </a:spcBef>
                        <a:spcAft>
                          <a:spcPts val="0"/>
                        </a:spcAft>
                        <a:buNone/>
                      </a:pPr>
                      <a:r>
                        <a:rPr b="1" lang="en" sz="1050">
                          <a:solidFill>
                            <a:srgbClr val="D5D5D5"/>
                          </a:solidFill>
                          <a:highlight>
                            <a:srgbClr val="383838"/>
                          </a:highlight>
                          <a:latin typeface="Roboto"/>
                          <a:ea typeface="Roboto"/>
                          <a:cs typeface="Roboto"/>
                          <a:sym typeface="Roboto"/>
                        </a:rPr>
                        <a:t>MovieID</a:t>
                      </a:r>
                      <a:endParaRPr b="1"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b="1" lang="en" sz="1050">
                          <a:solidFill>
                            <a:srgbClr val="D5D5D5"/>
                          </a:solidFill>
                          <a:highlight>
                            <a:srgbClr val="383838"/>
                          </a:highlight>
                          <a:latin typeface="Roboto"/>
                          <a:ea typeface="Roboto"/>
                          <a:cs typeface="Roboto"/>
                          <a:sym typeface="Roboto"/>
                        </a:rPr>
                        <a:t>Title</a:t>
                      </a:r>
                      <a:endParaRPr b="1"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b="1" lang="en" sz="1050">
                          <a:solidFill>
                            <a:srgbClr val="D5D5D5"/>
                          </a:solidFill>
                          <a:highlight>
                            <a:srgbClr val="383838"/>
                          </a:highlight>
                          <a:latin typeface="Roboto"/>
                          <a:ea typeface="Roboto"/>
                          <a:cs typeface="Roboto"/>
                          <a:sym typeface="Roboto"/>
                        </a:rPr>
                        <a:t>Genres</a:t>
                      </a:r>
                      <a:endParaRPr b="1"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b="1" lang="en" sz="1050">
                          <a:solidFill>
                            <a:srgbClr val="D5D5D5"/>
                          </a:solidFill>
                          <a:highlight>
                            <a:srgbClr val="383838"/>
                          </a:highlight>
                          <a:latin typeface="Roboto"/>
                          <a:ea typeface="Roboto"/>
                          <a:cs typeface="Roboto"/>
                          <a:sym typeface="Roboto"/>
                        </a:rPr>
                        <a:t>Rating</a:t>
                      </a:r>
                      <a:endParaRPr b="1"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rtl="0" algn="l">
                        <a:spcBef>
                          <a:spcPts val="0"/>
                        </a:spcBef>
                        <a:spcAft>
                          <a:spcPts val="0"/>
                        </a:spcAft>
                        <a:buNone/>
                      </a:pPr>
                      <a:r>
                        <a:t/>
                      </a:r>
                      <a:endParaRPr/>
                    </a:p>
                  </a:txBody>
                  <a:tcPr marT="91425" marB="91425" marR="91425" marL="91425"/>
                </a:tc>
              </a:tr>
              <a:tr h="629975">
                <a:tc>
                  <a:txBody>
                    <a:bodyPr/>
                    <a:lstStyle/>
                    <a:p>
                      <a:pPr indent="0" lvl="0" marL="0" rtl="0" algn="ctr">
                        <a:lnSpc>
                          <a:spcPct val="115000"/>
                        </a:lnSpc>
                        <a:spcBef>
                          <a:spcPts val="0"/>
                        </a:spcBef>
                        <a:spcAft>
                          <a:spcPts val="0"/>
                        </a:spcAft>
                        <a:buNone/>
                      </a:pPr>
                      <a:r>
                        <a:rPr b="1" lang="en" sz="1050">
                          <a:solidFill>
                            <a:srgbClr val="D5D5D5"/>
                          </a:solidFill>
                          <a:highlight>
                            <a:srgbClr val="383838"/>
                          </a:highlight>
                          <a:latin typeface="Roboto"/>
                          <a:ea typeface="Roboto"/>
                          <a:cs typeface="Roboto"/>
                          <a:sym typeface="Roboto"/>
                        </a:rPr>
                        <a:t>343</a:t>
                      </a:r>
                      <a:endParaRPr b="1" sz="1050">
                        <a:solidFill>
                          <a:srgbClr val="D5D5D5"/>
                        </a:solidFill>
                        <a:highlight>
                          <a:srgbClr val="383838"/>
                        </a:highlight>
                        <a:latin typeface="Roboto"/>
                        <a:ea typeface="Roboto"/>
                        <a:cs typeface="Roboto"/>
                        <a:sym typeface="Roboto"/>
                      </a:endParaRPr>
                    </a:p>
                  </a:txBody>
                  <a:tcPr marT="66675" marB="66675" marR="66675" marL="66675" anchor="ctr"/>
                </a:tc>
                <a:tc>
                  <a:txBody>
                    <a:bodyPr/>
                    <a:lstStyle/>
                    <a:p>
                      <a:pPr indent="0" lvl="0" marL="0" rtl="0" algn="r">
                        <a:lnSpc>
                          <a:spcPct val="115000"/>
                        </a:lnSpc>
                        <a:spcBef>
                          <a:spcPts val="0"/>
                        </a:spcBef>
                        <a:spcAft>
                          <a:spcPts val="0"/>
                        </a:spcAft>
                        <a:buNone/>
                      </a:pPr>
                      <a:r>
                        <a:rPr lang="en" sz="1050">
                          <a:solidFill>
                            <a:srgbClr val="D5D5D5"/>
                          </a:solidFill>
                          <a:highlight>
                            <a:srgbClr val="383838"/>
                          </a:highlight>
                          <a:latin typeface="Roboto"/>
                          <a:ea typeface="Roboto"/>
                          <a:cs typeface="Roboto"/>
                          <a:sym typeface="Roboto"/>
                        </a:rPr>
                        <a:t>347</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 sz="1050">
                          <a:solidFill>
                            <a:srgbClr val="D5D5D5"/>
                          </a:solidFill>
                          <a:highlight>
                            <a:srgbClr val="383838"/>
                          </a:highlight>
                          <a:latin typeface="Roboto"/>
                          <a:ea typeface="Roboto"/>
                          <a:cs typeface="Roboto"/>
                          <a:sym typeface="Roboto"/>
                        </a:rPr>
                        <a:t>Bitter Moon (1992)</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 sz="1050">
                          <a:solidFill>
                            <a:srgbClr val="D5D5D5"/>
                          </a:solidFill>
                          <a:highlight>
                            <a:srgbClr val="383838"/>
                          </a:highlight>
                          <a:latin typeface="Roboto"/>
                          <a:ea typeface="Roboto"/>
                          <a:cs typeface="Roboto"/>
                          <a:sym typeface="Roboto"/>
                        </a:rPr>
                        <a:t>Drama</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 sz="1050">
                          <a:solidFill>
                            <a:srgbClr val="D5D5D5"/>
                          </a:solidFill>
                          <a:highlight>
                            <a:srgbClr val="383838"/>
                          </a:highlight>
                          <a:latin typeface="Roboto"/>
                          <a:ea typeface="Roboto"/>
                          <a:cs typeface="Roboto"/>
                          <a:sym typeface="Roboto"/>
                        </a:rPr>
                        <a:t>4.646154</a:t>
                      </a:r>
                      <a:endParaRPr sz="1050">
                        <a:solidFill>
                          <a:srgbClr val="D5D5D5"/>
                        </a:solidFill>
                        <a:highlight>
                          <a:srgbClr val="383838"/>
                        </a:highlight>
                        <a:latin typeface="Roboto"/>
                        <a:ea typeface="Roboto"/>
                        <a:cs typeface="Roboto"/>
                        <a:sym typeface="Roboto"/>
                      </a:endParaRPr>
                    </a:p>
                  </a:txBody>
                  <a:tcPr marT="66675" marB="66675" marR="66675" marL="66675"/>
                </a:tc>
              </a:tr>
              <a:tr h="629975">
                <a:tc>
                  <a:txBody>
                    <a:bodyPr/>
                    <a:lstStyle/>
                    <a:p>
                      <a:pPr indent="0" lvl="0" marL="0" rtl="0" algn="ctr">
                        <a:lnSpc>
                          <a:spcPct val="115000"/>
                        </a:lnSpc>
                        <a:spcBef>
                          <a:spcPts val="0"/>
                        </a:spcBef>
                        <a:spcAft>
                          <a:spcPts val="0"/>
                        </a:spcAft>
                        <a:buNone/>
                      </a:pPr>
                      <a:r>
                        <a:rPr b="1" lang="en" sz="1050">
                          <a:solidFill>
                            <a:srgbClr val="D5D5D5"/>
                          </a:solidFill>
                          <a:highlight>
                            <a:srgbClr val="383838"/>
                          </a:highlight>
                          <a:latin typeface="Roboto"/>
                          <a:ea typeface="Roboto"/>
                          <a:cs typeface="Roboto"/>
                          <a:sym typeface="Roboto"/>
                        </a:rPr>
                        <a:t>116</a:t>
                      </a:r>
                      <a:endParaRPr b="1" sz="1050">
                        <a:solidFill>
                          <a:srgbClr val="D5D5D5"/>
                        </a:solidFill>
                        <a:highlight>
                          <a:srgbClr val="383838"/>
                        </a:highlight>
                        <a:latin typeface="Roboto"/>
                        <a:ea typeface="Roboto"/>
                        <a:cs typeface="Roboto"/>
                        <a:sym typeface="Roboto"/>
                      </a:endParaRPr>
                    </a:p>
                  </a:txBody>
                  <a:tcPr marT="66675" marB="66675" marR="66675" marL="66675" anchor="ctr"/>
                </a:tc>
                <a:tc>
                  <a:txBody>
                    <a:bodyPr/>
                    <a:lstStyle/>
                    <a:p>
                      <a:pPr indent="0" lvl="0" marL="0" rtl="0" algn="r">
                        <a:lnSpc>
                          <a:spcPct val="115000"/>
                        </a:lnSpc>
                        <a:spcBef>
                          <a:spcPts val="0"/>
                        </a:spcBef>
                        <a:spcAft>
                          <a:spcPts val="0"/>
                        </a:spcAft>
                        <a:buNone/>
                      </a:pPr>
                      <a:r>
                        <a:rPr lang="en" sz="1050">
                          <a:solidFill>
                            <a:srgbClr val="D5D5D5"/>
                          </a:solidFill>
                          <a:highlight>
                            <a:srgbClr val="383838"/>
                          </a:highlight>
                          <a:latin typeface="Roboto"/>
                          <a:ea typeface="Roboto"/>
                          <a:cs typeface="Roboto"/>
                          <a:sym typeface="Roboto"/>
                        </a:rPr>
                        <a:t>118</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 sz="1050">
                          <a:solidFill>
                            <a:srgbClr val="D5D5D5"/>
                          </a:solidFill>
                          <a:highlight>
                            <a:srgbClr val="383838"/>
                          </a:highlight>
                          <a:latin typeface="Roboto"/>
                          <a:ea typeface="Roboto"/>
                          <a:cs typeface="Roboto"/>
                          <a:sym typeface="Roboto"/>
                        </a:rPr>
                        <a:t>If Lucy Fell (1996)</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 sz="1050">
                          <a:solidFill>
                            <a:srgbClr val="D5D5D5"/>
                          </a:solidFill>
                          <a:highlight>
                            <a:srgbClr val="383838"/>
                          </a:highlight>
                          <a:latin typeface="Roboto"/>
                          <a:ea typeface="Roboto"/>
                          <a:cs typeface="Roboto"/>
                          <a:sym typeface="Roboto"/>
                        </a:rPr>
                        <a:t>Comedy|Romance</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 sz="1050">
                          <a:solidFill>
                            <a:srgbClr val="D5D5D5"/>
                          </a:solidFill>
                          <a:highlight>
                            <a:srgbClr val="383838"/>
                          </a:highlight>
                          <a:latin typeface="Roboto"/>
                          <a:ea typeface="Roboto"/>
                          <a:cs typeface="Roboto"/>
                          <a:sym typeface="Roboto"/>
                        </a:rPr>
                        <a:t>4.625000</a:t>
                      </a:r>
                      <a:endParaRPr sz="1050">
                        <a:solidFill>
                          <a:srgbClr val="D5D5D5"/>
                        </a:solidFill>
                        <a:highlight>
                          <a:srgbClr val="383838"/>
                        </a:highlight>
                        <a:latin typeface="Roboto"/>
                        <a:ea typeface="Roboto"/>
                        <a:cs typeface="Roboto"/>
                        <a:sym typeface="Roboto"/>
                      </a:endParaRPr>
                    </a:p>
                  </a:txBody>
                  <a:tcPr marT="66675" marB="66675" marR="66675" marL="66675"/>
                </a:tc>
              </a:tr>
              <a:tr h="629975">
                <a:tc>
                  <a:txBody>
                    <a:bodyPr/>
                    <a:lstStyle/>
                    <a:p>
                      <a:pPr indent="0" lvl="0" marL="0" rtl="0" algn="ctr">
                        <a:lnSpc>
                          <a:spcPct val="115000"/>
                        </a:lnSpc>
                        <a:spcBef>
                          <a:spcPts val="0"/>
                        </a:spcBef>
                        <a:spcAft>
                          <a:spcPts val="0"/>
                        </a:spcAft>
                        <a:buNone/>
                      </a:pPr>
                      <a:r>
                        <a:rPr b="1" lang="en" sz="1050">
                          <a:solidFill>
                            <a:srgbClr val="D5D5D5"/>
                          </a:solidFill>
                          <a:highlight>
                            <a:srgbClr val="383838"/>
                          </a:highlight>
                          <a:latin typeface="Roboto"/>
                          <a:ea typeface="Roboto"/>
                          <a:cs typeface="Roboto"/>
                          <a:sym typeface="Roboto"/>
                        </a:rPr>
                        <a:t>641</a:t>
                      </a:r>
                      <a:endParaRPr b="1" sz="1050">
                        <a:solidFill>
                          <a:srgbClr val="D5D5D5"/>
                        </a:solidFill>
                        <a:highlight>
                          <a:srgbClr val="383838"/>
                        </a:highlight>
                        <a:latin typeface="Roboto"/>
                        <a:ea typeface="Roboto"/>
                        <a:cs typeface="Roboto"/>
                        <a:sym typeface="Roboto"/>
                      </a:endParaRPr>
                    </a:p>
                  </a:txBody>
                  <a:tcPr marT="66675" marB="66675" marR="66675" marL="66675" anchor="ctr"/>
                </a:tc>
                <a:tc>
                  <a:txBody>
                    <a:bodyPr/>
                    <a:lstStyle/>
                    <a:p>
                      <a:pPr indent="0" lvl="0" marL="0" rtl="0" algn="r">
                        <a:lnSpc>
                          <a:spcPct val="115000"/>
                        </a:lnSpc>
                        <a:spcBef>
                          <a:spcPts val="0"/>
                        </a:spcBef>
                        <a:spcAft>
                          <a:spcPts val="0"/>
                        </a:spcAft>
                        <a:buNone/>
                      </a:pPr>
                      <a:r>
                        <a:rPr lang="en" sz="1050">
                          <a:solidFill>
                            <a:srgbClr val="D5D5D5"/>
                          </a:solidFill>
                          <a:highlight>
                            <a:srgbClr val="383838"/>
                          </a:highlight>
                          <a:latin typeface="Roboto"/>
                          <a:ea typeface="Roboto"/>
                          <a:cs typeface="Roboto"/>
                          <a:sym typeface="Roboto"/>
                        </a:rPr>
                        <a:t>647</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 sz="1050">
                          <a:solidFill>
                            <a:srgbClr val="D5D5D5"/>
                          </a:solidFill>
                          <a:highlight>
                            <a:srgbClr val="383838"/>
                          </a:highlight>
                          <a:latin typeface="Roboto"/>
                          <a:ea typeface="Roboto"/>
                          <a:cs typeface="Roboto"/>
                          <a:sym typeface="Roboto"/>
                        </a:rPr>
                        <a:t>Courage Under Fire (1996)</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 sz="1050">
                          <a:solidFill>
                            <a:srgbClr val="D5D5D5"/>
                          </a:solidFill>
                          <a:highlight>
                            <a:srgbClr val="383838"/>
                          </a:highlight>
                          <a:latin typeface="Roboto"/>
                          <a:ea typeface="Roboto"/>
                          <a:cs typeface="Roboto"/>
                          <a:sym typeface="Roboto"/>
                        </a:rPr>
                        <a:t>Drama|War</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 sz="1050">
                          <a:solidFill>
                            <a:srgbClr val="D5D5D5"/>
                          </a:solidFill>
                          <a:highlight>
                            <a:srgbClr val="383838"/>
                          </a:highlight>
                          <a:latin typeface="Roboto"/>
                          <a:ea typeface="Roboto"/>
                          <a:cs typeface="Roboto"/>
                          <a:sym typeface="Roboto"/>
                        </a:rPr>
                        <a:t>4.580645</a:t>
                      </a:r>
                      <a:endParaRPr sz="1050">
                        <a:solidFill>
                          <a:srgbClr val="D5D5D5"/>
                        </a:solidFill>
                        <a:highlight>
                          <a:srgbClr val="383838"/>
                        </a:highlight>
                        <a:latin typeface="Roboto"/>
                        <a:ea typeface="Roboto"/>
                        <a:cs typeface="Roboto"/>
                        <a:sym typeface="Roboto"/>
                      </a:endParaRPr>
                    </a:p>
                  </a:txBody>
                  <a:tcPr marT="66675" marB="66675" marR="66675" marL="66675"/>
                </a:tc>
              </a:tr>
              <a:tr h="629975">
                <a:tc>
                  <a:txBody>
                    <a:bodyPr/>
                    <a:lstStyle/>
                    <a:p>
                      <a:pPr indent="0" lvl="0" marL="0" rtl="0" algn="ctr">
                        <a:lnSpc>
                          <a:spcPct val="115000"/>
                        </a:lnSpc>
                        <a:spcBef>
                          <a:spcPts val="0"/>
                        </a:spcBef>
                        <a:spcAft>
                          <a:spcPts val="0"/>
                        </a:spcAft>
                        <a:buNone/>
                      </a:pPr>
                      <a:r>
                        <a:rPr b="1" lang="en" sz="1050">
                          <a:solidFill>
                            <a:srgbClr val="D5D5D5"/>
                          </a:solidFill>
                          <a:highlight>
                            <a:srgbClr val="383838"/>
                          </a:highlight>
                          <a:latin typeface="Roboto"/>
                          <a:ea typeface="Roboto"/>
                          <a:cs typeface="Roboto"/>
                          <a:sym typeface="Roboto"/>
                        </a:rPr>
                        <a:t>543</a:t>
                      </a:r>
                      <a:endParaRPr b="1" sz="1050">
                        <a:solidFill>
                          <a:srgbClr val="D5D5D5"/>
                        </a:solidFill>
                        <a:highlight>
                          <a:srgbClr val="383838"/>
                        </a:highlight>
                        <a:latin typeface="Roboto"/>
                        <a:ea typeface="Roboto"/>
                        <a:cs typeface="Roboto"/>
                        <a:sym typeface="Roboto"/>
                      </a:endParaRPr>
                    </a:p>
                  </a:txBody>
                  <a:tcPr marT="66675" marB="66675" marR="66675" marL="66675" anchor="ctr"/>
                </a:tc>
                <a:tc>
                  <a:txBody>
                    <a:bodyPr/>
                    <a:lstStyle/>
                    <a:p>
                      <a:pPr indent="0" lvl="0" marL="0" rtl="0" algn="r">
                        <a:lnSpc>
                          <a:spcPct val="115000"/>
                        </a:lnSpc>
                        <a:spcBef>
                          <a:spcPts val="0"/>
                        </a:spcBef>
                        <a:spcAft>
                          <a:spcPts val="0"/>
                        </a:spcAft>
                        <a:buNone/>
                      </a:pPr>
                      <a:r>
                        <a:rPr lang="en" sz="1050">
                          <a:solidFill>
                            <a:srgbClr val="D5D5D5"/>
                          </a:solidFill>
                          <a:highlight>
                            <a:srgbClr val="383838"/>
                          </a:highlight>
                          <a:latin typeface="Roboto"/>
                          <a:ea typeface="Roboto"/>
                          <a:cs typeface="Roboto"/>
                          <a:sym typeface="Roboto"/>
                        </a:rPr>
                        <a:t>547</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 sz="1050">
                          <a:solidFill>
                            <a:srgbClr val="D5D5D5"/>
                          </a:solidFill>
                          <a:highlight>
                            <a:srgbClr val="383838"/>
                          </a:highlight>
                          <a:latin typeface="Roboto"/>
                          <a:ea typeface="Roboto"/>
                          <a:cs typeface="Roboto"/>
                          <a:sym typeface="Roboto"/>
                        </a:rPr>
                        <a:t>Surviving the Game (1994)</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 sz="1050">
                          <a:solidFill>
                            <a:srgbClr val="D5D5D5"/>
                          </a:solidFill>
                          <a:highlight>
                            <a:srgbClr val="383838"/>
                          </a:highlight>
                          <a:latin typeface="Roboto"/>
                          <a:ea typeface="Roboto"/>
                          <a:cs typeface="Roboto"/>
                          <a:sym typeface="Roboto"/>
                        </a:rPr>
                        <a:t>Action|Adventure|Thriller</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 sz="1050">
                          <a:solidFill>
                            <a:srgbClr val="D5D5D5"/>
                          </a:solidFill>
                          <a:highlight>
                            <a:srgbClr val="383838"/>
                          </a:highlight>
                          <a:latin typeface="Roboto"/>
                          <a:ea typeface="Roboto"/>
                          <a:cs typeface="Roboto"/>
                          <a:sym typeface="Roboto"/>
                        </a:rPr>
                        <a:t>4.517241</a:t>
                      </a:r>
                      <a:endParaRPr sz="1050">
                        <a:solidFill>
                          <a:srgbClr val="D5D5D5"/>
                        </a:solidFill>
                        <a:highlight>
                          <a:srgbClr val="383838"/>
                        </a:highlight>
                        <a:latin typeface="Roboto"/>
                        <a:ea typeface="Roboto"/>
                        <a:cs typeface="Roboto"/>
                        <a:sym typeface="Roboto"/>
                      </a:endParaRPr>
                    </a:p>
                  </a:txBody>
                  <a:tcPr marT="66675" marB="66675" marR="66675" marL="66675"/>
                </a:tc>
              </a:tr>
              <a:tr h="629975">
                <a:tc>
                  <a:txBody>
                    <a:bodyPr/>
                    <a:lstStyle/>
                    <a:p>
                      <a:pPr indent="0" lvl="0" marL="0" rtl="0" algn="ctr">
                        <a:lnSpc>
                          <a:spcPct val="115000"/>
                        </a:lnSpc>
                        <a:spcBef>
                          <a:spcPts val="0"/>
                        </a:spcBef>
                        <a:spcAft>
                          <a:spcPts val="0"/>
                        </a:spcAft>
                        <a:buNone/>
                      </a:pPr>
                      <a:r>
                        <a:rPr b="1" lang="en" sz="1050">
                          <a:solidFill>
                            <a:srgbClr val="D5D5D5"/>
                          </a:solidFill>
                          <a:highlight>
                            <a:srgbClr val="383838"/>
                          </a:highlight>
                          <a:latin typeface="Roboto"/>
                          <a:ea typeface="Roboto"/>
                          <a:cs typeface="Roboto"/>
                          <a:sym typeface="Roboto"/>
                        </a:rPr>
                        <a:t>515</a:t>
                      </a:r>
                      <a:endParaRPr b="1" sz="1050">
                        <a:solidFill>
                          <a:srgbClr val="D5D5D5"/>
                        </a:solidFill>
                        <a:highlight>
                          <a:srgbClr val="383838"/>
                        </a:highlight>
                        <a:latin typeface="Roboto"/>
                        <a:ea typeface="Roboto"/>
                        <a:cs typeface="Roboto"/>
                        <a:sym typeface="Roboto"/>
                      </a:endParaRPr>
                    </a:p>
                  </a:txBody>
                  <a:tcPr marT="66675" marB="66675" marR="66675" marL="66675" anchor="ctr"/>
                </a:tc>
                <a:tc>
                  <a:txBody>
                    <a:bodyPr/>
                    <a:lstStyle/>
                    <a:p>
                      <a:pPr indent="0" lvl="0" marL="0" rtl="0" algn="r">
                        <a:lnSpc>
                          <a:spcPct val="115000"/>
                        </a:lnSpc>
                        <a:spcBef>
                          <a:spcPts val="0"/>
                        </a:spcBef>
                        <a:spcAft>
                          <a:spcPts val="0"/>
                        </a:spcAft>
                        <a:buNone/>
                      </a:pPr>
                      <a:r>
                        <a:rPr lang="en" sz="1050">
                          <a:solidFill>
                            <a:srgbClr val="D5D5D5"/>
                          </a:solidFill>
                          <a:highlight>
                            <a:srgbClr val="383838"/>
                          </a:highlight>
                          <a:latin typeface="Roboto"/>
                          <a:ea typeface="Roboto"/>
                          <a:cs typeface="Roboto"/>
                          <a:sym typeface="Roboto"/>
                        </a:rPr>
                        <a:t>519</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 sz="1050">
                          <a:solidFill>
                            <a:srgbClr val="D5D5D5"/>
                          </a:solidFill>
                          <a:highlight>
                            <a:srgbClr val="383838"/>
                          </a:highlight>
                          <a:latin typeface="Roboto"/>
                          <a:ea typeface="Roboto"/>
                          <a:cs typeface="Roboto"/>
                          <a:sym typeface="Roboto"/>
                        </a:rPr>
                        <a:t>Robocop 3 (1993)</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 sz="1050">
                          <a:solidFill>
                            <a:srgbClr val="D5D5D5"/>
                          </a:solidFill>
                          <a:highlight>
                            <a:srgbClr val="383838"/>
                          </a:highlight>
                          <a:latin typeface="Roboto"/>
                          <a:ea typeface="Roboto"/>
                          <a:cs typeface="Roboto"/>
                          <a:sym typeface="Roboto"/>
                        </a:rPr>
                        <a:t>Sci-Fi|Thriller</a:t>
                      </a:r>
                      <a:endParaRPr sz="1050">
                        <a:solidFill>
                          <a:srgbClr val="D5D5D5"/>
                        </a:solidFill>
                        <a:highlight>
                          <a:srgbClr val="383838"/>
                        </a:highlight>
                        <a:latin typeface="Roboto"/>
                        <a:ea typeface="Roboto"/>
                        <a:cs typeface="Roboto"/>
                        <a:sym typeface="Roboto"/>
                      </a:endParaRPr>
                    </a:p>
                  </a:txBody>
                  <a:tcPr marT="66675" marB="66675" marR="66675" marL="66675"/>
                </a:tc>
                <a:tc>
                  <a:txBody>
                    <a:bodyPr/>
                    <a:lstStyle/>
                    <a:p>
                      <a:pPr indent="0" lvl="0" marL="0" rtl="0" algn="r">
                        <a:lnSpc>
                          <a:spcPct val="115000"/>
                        </a:lnSpc>
                        <a:spcBef>
                          <a:spcPts val="0"/>
                        </a:spcBef>
                        <a:spcAft>
                          <a:spcPts val="0"/>
                        </a:spcAft>
                        <a:buNone/>
                      </a:pPr>
                      <a:r>
                        <a:rPr lang="en" sz="1050">
                          <a:solidFill>
                            <a:srgbClr val="D5D5D5"/>
                          </a:solidFill>
                          <a:highlight>
                            <a:srgbClr val="383838"/>
                          </a:highlight>
                          <a:latin typeface="Roboto"/>
                          <a:ea typeface="Roboto"/>
                          <a:cs typeface="Roboto"/>
                          <a:sym typeface="Roboto"/>
                        </a:rPr>
                        <a:t>4.513889</a:t>
                      </a:r>
                      <a:endParaRPr sz="1050">
                        <a:solidFill>
                          <a:srgbClr val="D5D5D5"/>
                        </a:solidFill>
                        <a:highlight>
                          <a:srgbClr val="383838"/>
                        </a:highlight>
                        <a:latin typeface="Roboto"/>
                        <a:ea typeface="Roboto"/>
                        <a:cs typeface="Roboto"/>
                        <a:sym typeface="Roboto"/>
                      </a:endParaRPr>
                    </a:p>
                  </a:txBody>
                  <a:tcPr marT="66675" marB="66675" marR="66675" marL="66675"/>
                </a:tc>
              </a:tr>
            </a:tbl>
          </a:graphicData>
        </a:graphic>
      </p:graphicFrame>
      <p:sp>
        <p:nvSpPr>
          <p:cNvPr id="217" name="Google Shape;217;p34"/>
          <p:cNvSpPr txBox="1"/>
          <p:nvPr/>
        </p:nvSpPr>
        <p:spPr>
          <a:xfrm>
            <a:off x="575650" y="246800"/>
            <a:ext cx="6642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dk2"/>
                </a:solidFill>
                <a:latin typeface="Roboto"/>
                <a:ea typeface="Roboto"/>
                <a:cs typeface="Roboto"/>
                <a:sym typeface="Roboto"/>
              </a:rPr>
              <a:t>Results: </a:t>
            </a:r>
            <a:endParaRPr b="1" sz="1500">
              <a:solidFill>
                <a:schemeClr val="dk2"/>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5"/>
          <p:cNvSpPr txBox="1"/>
          <p:nvPr/>
        </p:nvSpPr>
        <p:spPr>
          <a:xfrm>
            <a:off x="371350" y="235275"/>
            <a:ext cx="8430300" cy="1568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700">
                <a:solidFill>
                  <a:schemeClr val="dk2"/>
                </a:solidFill>
                <a:latin typeface="Roboto"/>
                <a:ea typeface="Roboto"/>
                <a:cs typeface="Roboto"/>
                <a:sym typeface="Roboto"/>
              </a:rPr>
              <a:t>Validation:</a:t>
            </a:r>
            <a:endParaRPr b="1" sz="1700">
              <a:solidFill>
                <a:schemeClr val="dk2"/>
              </a:solidFill>
              <a:latin typeface="Roboto"/>
              <a:ea typeface="Roboto"/>
              <a:cs typeface="Roboto"/>
              <a:sym typeface="Roboto"/>
            </a:endParaRPr>
          </a:p>
          <a:p>
            <a:pPr indent="0" lvl="0" marL="0" rtl="0" algn="just">
              <a:spcBef>
                <a:spcPts val="0"/>
              </a:spcBef>
              <a:spcAft>
                <a:spcPts val="0"/>
              </a:spcAft>
              <a:buNone/>
            </a:pPr>
            <a:r>
              <a:rPr lang="en" sz="1500">
                <a:solidFill>
                  <a:schemeClr val="dk2"/>
                </a:solidFill>
                <a:latin typeface="Roboto"/>
                <a:ea typeface="Roboto"/>
                <a:cs typeface="Roboto"/>
                <a:sym typeface="Roboto"/>
              </a:rPr>
              <a:t>The recommendations have been validated using the genres of the rated movies and the recommended movies. First, we compute the sets containing the genres of the rated movies and the recommended movies. Then using the Jaccard similarity, we compute the similarities between both the sets.</a:t>
            </a:r>
            <a:endParaRPr sz="1500">
              <a:solidFill>
                <a:schemeClr val="dk2"/>
              </a:solidFill>
              <a:latin typeface="Roboto"/>
              <a:ea typeface="Roboto"/>
              <a:cs typeface="Roboto"/>
              <a:sym typeface="Roboto"/>
            </a:endParaRPr>
          </a:p>
          <a:p>
            <a:pPr indent="0" lvl="0" marL="0" rtl="0" algn="just">
              <a:spcBef>
                <a:spcPts val="0"/>
              </a:spcBef>
              <a:spcAft>
                <a:spcPts val="0"/>
              </a:spcAft>
              <a:buNone/>
            </a:pPr>
            <a:r>
              <a:t/>
            </a:r>
            <a:endParaRPr sz="1500">
              <a:solidFill>
                <a:schemeClr val="dk2"/>
              </a:solidFill>
              <a:latin typeface="Roboto"/>
              <a:ea typeface="Roboto"/>
              <a:cs typeface="Roboto"/>
              <a:sym typeface="Roboto"/>
            </a:endParaRPr>
          </a:p>
          <a:p>
            <a:pPr indent="-323850" lvl="0" marL="457200" rtl="0" algn="just">
              <a:spcBef>
                <a:spcPts val="0"/>
              </a:spcBef>
              <a:spcAft>
                <a:spcPts val="0"/>
              </a:spcAft>
              <a:buClr>
                <a:schemeClr val="dk2"/>
              </a:buClr>
              <a:buSzPts val="1500"/>
              <a:buFont typeface="Roboto"/>
              <a:buAutoNum type="alphaLcPeriod"/>
            </a:pPr>
            <a:r>
              <a:rPr lang="en" sz="1500">
                <a:solidFill>
                  <a:schemeClr val="dk2"/>
                </a:solidFill>
                <a:latin typeface="Roboto"/>
                <a:ea typeface="Roboto"/>
                <a:cs typeface="Roboto"/>
                <a:sym typeface="Roboto"/>
              </a:rPr>
              <a:t>Filling NaN with zero:</a:t>
            </a:r>
            <a:endParaRPr sz="1500">
              <a:solidFill>
                <a:schemeClr val="dk2"/>
              </a:solidFill>
              <a:latin typeface="Roboto"/>
              <a:ea typeface="Roboto"/>
              <a:cs typeface="Roboto"/>
              <a:sym typeface="Roboto"/>
            </a:endParaRPr>
          </a:p>
          <a:p>
            <a:pPr indent="0" lvl="0" marL="0" rtl="0" algn="just">
              <a:spcBef>
                <a:spcPts val="0"/>
              </a:spcBef>
              <a:spcAft>
                <a:spcPts val="0"/>
              </a:spcAft>
              <a:buNone/>
            </a:pPr>
            <a:r>
              <a:t/>
            </a:r>
            <a:endParaRPr sz="1500">
              <a:solidFill>
                <a:schemeClr val="dk2"/>
              </a:solidFill>
              <a:latin typeface="Roboto"/>
              <a:ea typeface="Roboto"/>
              <a:cs typeface="Roboto"/>
              <a:sym typeface="Roboto"/>
            </a:endParaRPr>
          </a:p>
          <a:p>
            <a:pPr indent="0" lvl="0" marL="0" rtl="0" algn="just">
              <a:spcBef>
                <a:spcPts val="0"/>
              </a:spcBef>
              <a:spcAft>
                <a:spcPts val="0"/>
              </a:spcAft>
              <a:buNone/>
            </a:pPr>
            <a:r>
              <a:t/>
            </a:r>
            <a:endParaRPr sz="1500">
              <a:solidFill>
                <a:schemeClr val="dk2"/>
              </a:solidFill>
              <a:latin typeface="Roboto"/>
              <a:ea typeface="Roboto"/>
              <a:cs typeface="Roboto"/>
              <a:sym typeface="Roboto"/>
            </a:endParaRPr>
          </a:p>
          <a:p>
            <a:pPr indent="0" lvl="0" marL="0" rtl="0" algn="just">
              <a:spcBef>
                <a:spcPts val="0"/>
              </a:spcBef>
              <a:spcAft>
                <a:spcPts val="0"/>
              </a:spcAft>
              <a:buNone/>
            </a:pPr>
            <a:r>
              <a:t/>
            </a:r>
            <a:endParaRPr sz="1500">
              <a:solidFill>
                <a:schemeClr val="dk2"/>
              </a:solidFill>
              <a:latin typeface="Roboto"/>
              <a:ea typeface="Roboto"/>
              <a:cs typeface="Roboto"/>
              <a:sym typeface="Roboto"/>
            </a:endParaRPr>
          </a:p>
          <a:p>
            <a:pPr indent="0" lvl="0" marL="0" rtl="0" algn="just">
              <a:spcBef>
                <a:spcPts val="0"/>
              </a:spcBef>
              <a:spcAft>
                <a:spcPts val="0"/>
              </a:spcAft>
              <a:buNone/>
            </a:pPr>
            <a:r>
              <a:t/>
            </a:r>
            <a:endParaRPr sz="1500">
              <a:solidFill>
                <a:schemeClr val="dk2"/>
              </a:solidFill>
              <a:latin typeface="Roboto"/>
              <a:ea typeface="Roboto"/>
              <a:cs typeface="Roboto"/>
              <a:sym typeface="Roboto"/>
            </a:endParaRPr>
          </a:p>
          <a:p>
            <a:pPr indent="0" lvl="0" marL="0" rtl="0" algn="just">
              <a:spcBef>
                <a:spcPts val="0"/>
              </a:spcBef>
              <a:spcAft>
                <a:spcPts val="0"/>
              </a:spcAft>
              <a:buNone/>
            </a:pPr>
            <a:r>
              <a:t/>
            </a:r>
            <a:endParaRPr sz="1500">
              <a:solidFill>
                <a:schemeClr val="dk2"/>
              </a:solidFill>
              <a:latin typeface="Roboto"/>
              <a:ea typeface="Roboto"/>
              <a:cs typeface="Roboto"/>
              <a:sym typeface="Roboto"/>
            </a:endParaRPr>
          </a:p>
          <a:p>
            <a:pPr indent="0" lvl="0" marL="0" rtl="0" algn="just">
              <a:spcBef>
                <a:spcPts val="0"/>
              </a:spcBef>
              <a:spcAft>
                <a:spcPts val="0"/>
              </a:spcAft>
              <a:buNone/>
            </a:pPr>
            <a:r>
              <a:t/>
            </a:r>
            <a:endParaRPr sz="1500">
              <a:solidFill>
                <a:schemeClr val="dk2"/>
              </a:solidFill>
              <a:latin typeface="Roboto"/>
              <a:ea typeface="Roboto"/>
              <a:cs typeface="Roboto"/>
              <a:sym typeface="Roboto"/>
            </a:endParaRPr>
          </a:p>
          <a:p>
            <a:pPr indent="-323850" lvl="0" marL="457200" rtl="0" algn="just">
              <a:spcBef>
                <a:spcPts val="0"/>
              </a:spcBef>
              <a:spcAft>
                <a:spcPts val="0"/>
              </a:spcAft>
              <a:buClr>
                <a:schemeClr val="dk2"/>
              </a:buClr>
              <a:buSzPts val="1500"/>
              <a:buFont typeface="Roboto"/>
              <a:buAutoNum type="alphaLcPeriod"/>
            </a:pPr>
            <a:r>
              <a:rPr lang="en" sz="1500">
                <a:solidFill>
                  <a:schemeClr val="dk2"/>
                </a:solidFill>
                <a:latin typeface="Roboto"/>
                <a:ea typeface="Roboto"/>
                <a:cs typeface="Roboto"/>
                <a:sym typeface="Roboto"/>
              </a:rPr>
              <a:t>Filling NaN with mean:</a:t>
            </a:r>
            <a:endParaRPr sz="1500">
              <a:solidFill>
                <a:schemeClr val="dk2"/>
              </a:solidFill>
              <a:latin typeface="Roboto"/>
              <a:ea typeface="Roboto"/>
              <a:cs typeface="Roboto"/>
              <a:sym typeface="Roboto"/>
            </a:endParaRPr>
          </a:p>
        </p:txBody>
      </p:sp>
      <p:pic>
        <p:nvPicPr>
          <p:cNvPr id="223" name="Google Shape;223;p35"/>
          <p:cNvPicPr preferRelativeResize="0"/>
          <p:nvPr/>
        </p:nvPicPr>
        <p:blipFill>
          <a:blip r:embed="rId3">
            <a:alphaModFix/>
          </a:blip>
          <a:stretch>
            <a:fillRect/>
          </a:stretch>
        </p:blipFill>
        <p:spPr>
          <a:xfrm>
            <a:off x="452075" y="2082950"/>
            <a:ext cx="8199625" cy="1081575"/>
          </a:xfrm>
          <a:prstGeom prst="rect">
            <a:avLst/>
          </a:prstGeom>
          <a:noFill/>
          <a:ln>
            <a:noFill/>
          </a:ln>
        </p:spPr>
      </p:pic>
      <p:pic>
        <p:nvPicPr>
          <p:cNvPr id="224" name="Google Shape;224;p35"/>
          <p:cNvPicPr preferRelativeResize="0"/>
          <p:nvPr/>
        </p:nvPicPr>
        <p:blipFill>
          <a:blip r:embed="rId4">
            <a:alphaModFix/>
          </a:blip>
          <a:stretch>
            <a:fillRect/>
          </a:stretch>
        </p:blipFill>
        <p:spPr>
          <a:xfrm>
            <a:off x="452075" y="3683475"/>
            <a:ext cx="8199625" cy="10148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6"/>
          <p:cNvSpPr txBox="1"/>
          <p:nvPr/>
        </p:nvSpPr>
        <p:spPr>
          <a:xfrm>
            <a:off x="498200" y="304450"/>
            <a:ext cx="7876800" cy="38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latin typeface="Roboto"/>
                <a:ea typeface="Roboto"/>
                <a:cs typeface="Roboto"/>
                <a:sym typeface="Roboto"/>
              </a:rPr>
              <a:t>c. Filling NaN using Linear Regression:</a:t>
            </a:r>
            <a:endParaRPr sz="1500">
              <a:solidFill>
                <a:schemeClr val="dk2"/>
              </a:solidFill>
              <a:latin typeface="Roboto"/>
              <a:ea typeface="Roboto"/>
              <a:cs typeface="Roboto"/>
              <a:sym typeface="Roboto"/>
            </a:endParaRPr>
          </a:p>
          <a:p>
            <a:pPr indent="0" lvl="0" marL="0" rtl="0" algn="l">
              <a:spcBef>
                <a:spcPts val="0"/>
              </a:spcBef>
              <a:spcAft>
                <a:spcPts val="0"/>
              </a:spcAft>
              <a:buNone/>
            </a:pPr>
            <a:r>
              <a:t/>
            </a:r>
            <a:endParaRPr sz="1500">
              <a:solidFill>
                <a:schemeClr val="dk2"/>
              </a:solidFill>
              <a:latin typeface="Roboto"/>
              <a:ea typeface="Roboto"/>
              <a:cs typeface="Roboto"/>
              <a:sym typeface="Roboto"/>
            </a:endParaRPr>
          </a:p>
        </p:txBody>
      </p:sp>
      <p:pic>
        <p:nvPicPr>
          <p:cNvPr id="230" name="Google Shape;230;p36"/>
          <p:cNvPicPr preferRelativeResize="0"/>
          <p:nvPr/>
        </p:nvPicPr>
        <p:blipFill>
          <a:blip r:embed="rId3">
            <a:alphaModFix/>
          </a:blip>
          <a:stretch>
            <a:fillRect/>
          </a:stretch>
        </p:blipFill>
        <p:spPr>
          <a:xfrm>
            <a:off x="498200" y="837550"/>
            <a:ext cx="8026625" cy="1148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nvSpPr>
        <p:spPr>
          <a:xfrm>
            <a:off x="726875" y="581500"/>
            <a:ext cx="7434900" cy="42021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2"/>
              </a:buClr>
              <a:buSzPts val="1500"/>
              <a:buFont typeface="Roboto"/>
              <a:buChar char="●"/>
            </a:pPr>
            <a:r>
              <a:rPr b="1" lang="en" sz="1500">
                <a:solidFill>
                  <a:schemeClr val="dk2"/>
                </a:solidFill>
                <a:latin typeface="Roboto"/>
                <a:ea typeface="Roboto"/>
                <a:cs typeface="Roboto"/>
                <a:sym typeface="Roboto"/>
              </a:rPr>
              <a:t>Creation of Pivot Table:</a:t>
            </a:r>
            <a:endParaRPr b="1" sz="1500">
              <a:solidFill>
                <a:schemeClr val="dk2"/>
              </a:solidFill>
              <a:latin typeface="Roboto"/>
              <a:ea typeface="Roboto"/>
              <a:cs typeface="Roboto"/>
              <a:sym typeface="Roboto"/>
            </a:endParaRPr>
          </a:p>
          <a:p>
            <a:pPr indent="0" lvl="0" marL="914400" rtl="0" algn="l">
              <a:spcBef>
                <a:spcPts val="0"/>
              </a:spcBef>
              <a:spcAft>
                <a:spcPts val="0"/>
              </a:spcAft>
              <a:buNone/>
            </a:pPr>
            <a:r>
              <a:t/>
            </a:r>
            <a:endParaRPr b="1" sz="1500">
              <a:solidFill>
                <a:schemeClr val="dk2"/>
              </a:solidFill>
              <a:latin typeface="Roboto"/>
              <a:ea typeface="Roboto"/>
              <a:cs typeface="Roboto"/>
              <a:sym typeface="Roboto"/>
            </a:endParaRPr>
          </a:p>
          <a:p>
            <a:pPr indent="-311150" lvl="1" marL="9144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From three data sets :users, ratings, movies(given),a pivot table is generated with userId as index ,movie title as column and ratings as value.</a:t>
            </a:r>
            <a:endParaRPr sz="1300">
              <a:solidFill>
                <a:schemeClr val="dk2"/>
              </a:solidFill>
              <a:latin typeface="Roboto"/>
              <a:ea typeface="Roboto"/>
              <a:cs typeface="Roboto"/>
              <a:sym typeface="Roboto"/>
            </a:endParaRPr>
          </a:p>
          <a:p>
            <a:pPr indent="0" lvl="0" marL="0" rtl="0" algn="l">
              <a:spcBef>
                <a:spcPts val="0"/>
              </a:spcBef>
              <a:spcAft>
                <a:spcPts val="0"/>
              </a:spcAft>
              <a:buNone/>
            </a:pPr>
            <a:r>
              <a:rPr lang="en" sz="1300">
                <a:solidFill>
                  <a:schemeClr val="dk2"/>
                </a:solidFill>
                <a:latin typeface="Roboto"/>
                <a:ea typeface="Roboto"/>
                <a:cs typeface="Roboto"/>
                <a:sym typeface="Roboto"/>
              </a:rPr>
              <a:t>	</a:t>
            </a:r>
            <a:endParaRPr sz="1300">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b="1" lang="en">
                <a:solidFill>
                  <a:schemeClr val="dk2"/>
                </a:solidFill>
                <a:latin typeface="Roboto"/>
                <a:ea typeface="Roboto"/>
                <a:cs typeface="Roboto"/>
                <a:sym typeface="Roboto"/>
              </a:rPr>
              <a:t>Count nans for each movie:</a:t>
            </a:r>
            <a:endParaRPr b="1">
              <a:solidFill>
                <a:schemeClr val="dk2"/>
              </a:solidFill>
              <a:latin typeface="Roboto"/>
              <a:ea typeface="Roboto"/>
              <a:cs typeface="Roboto"/>
              <a:sym typeface="Roboto"/>
            </a:endParaRPr>
          </a:p>
          <a:p>
            <a:pPr indent="0" lvl="0" marL="0" rtl="0" algn="l">
              <a:spcBef>
                <a:spcPts val="0"/>
              </a:spcBef>
              <a:spcAft>
                <a:spcPts val="0"/>
              </a:spcAft>
              <a:buNone/>
            </a:pPr>
            <a:r>
              <a:t/>
            </a:r>
            <a:endParaRPr b="1">
              <a:solidFill>
                <a:schemeClr val="dk2"/>
              </a:solidFill>
              <a:latin typeface="Roboto"/>
              <a:ea typeface="Roboto"/>
              <a:cs typeface="Roboto"/>
              <a:sym typeface="Roboto"/>
            </a:endParaRPr>
          </a:p>
          <a:p>
            <a:pPr indent="-311150" lvl="1" marL="914400" rtl="0" algn="l">
              <a:spcBef>
                <a:spcPts val="0"/>
              </a:spcBef>
              <a:spcAft>
                <a:spcPts val="0"/>
              </a:spcAft>
              <a:buClr>
                <a:schemeClr val="dk2"/>
              </a:buClr>
              <a:buSzPts val="1300"/>
              <a:buFont typeface="Roboto"/>
              <a:buChar char="○"/>
            </a:pPr>
            <a:r>
              <a:rPr lang="en">
                <a:solidFill>
                  <a:schemeClr val="dk2"/>
                </a:solidFill>
                <a:latin typeface="Roboto"/>
                <a:ea typeface="Roboto"/>
                <a:cs typeface="Roboto"/>
                <a:sym typeface="Roboto"/>
              </a:rPr>
              <a:t>Most of the movies have a lot of nan values which we filled later using various technique.</a:t>
            </a:r>
            <a:endParaRPr b="1">
              <a:solidFill>
                <a:schemeClr val="dk2"/>
              </a:solidFill>
              <a:latin typeface="Roboto"/>
              <a:ea typeface="Roboto"/>
              <a:cs typeface="Roboto"/>
              <a:sym typeface="Roboto"/>
            </a:endParaRPr>
          </a:p>
          <a:p>
            <a:pPr indent="0" lvl="0" marL="914400" rtl="0" algn="l">
              <a:spcBef>
                <a:spcPts val="0"/>
              </a:spcBef>
              <a:spcAft>
                <a:spcPts val="0"/>
              </a:spcAft>
              <a:buNone/>
            </a:pPr>
            <a:r>
              <a:t/>
            </a:r>
            <a:endParaRPr b="1">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b="1" lang="en">
                <a:solidFill>
                  <a:schemeClr val="dk2"/>
                </a:solidFill>
                <a:latin typeface="Roboto"/>
                <a:ea typeface="Roboto"/>
                <a:cs typeface="Roboto"/>
                <a:sym typeface="Roboto"/>
              </a:rPr>
              <a:t>Basic understanding of users:</a:t>
            </a:r>
            <a:endParaRPr b="1">
              <a:solidFill>
                <a:schemeClr val="dk2"/>
              </a:solidFill>
              <a:latin typeface="Roboto"/>
              <a:ea typeface="Roboto"/>
              <a:cs typeface="Roboto"/>
              <a:sym typeface="Roboto"/>
            </a:endParaRPr>
          </a:p>
          <a:p>
            <a:pPr indent="-317500" lvl="1" marL="9144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Min rating is done by userId 1 which is 20</a:t>
            </a:r>
            <a:endParaRPr>
              <a:solidFill>
                <a:schemeClr val="dk2"/>
              </a:solidFill>
              <a:latin typeface="Roboto"/>
              <a:ea typeface="Roboto"/>
              <a:cs typeface="Roboto"/>
              <a:sym typeface="Roboto"/>
            </a:endParaRPr>
          </a:p>
          <a:p>
            <a:pPr indent="-317500" lvl="1" marL="9144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Max rating is done by userId 6040 which is 2314</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b="1" lang="en">
                <a:solidFill>
                  <a:schemeClr val="dk2"/>
                </a:solidFill>
                <a:latin typeface="Roboto"/>
                <a:ea typeface="Roboto"/>
                <a:cs typeface="Roboto"/>
                <a:sym typeface="Roboto"/>
              </a:rPr>
              <a:t>Movie selection:</a:t>
            </a:r>
            <a:endParaRPr b="1">
              <a:solidFill>
                <a:schemeClr val="dk2"/>
              </a:solidFill>
              <a:latin typeface="Roboto"/>
              <a:ea typeface="Roboto"/>
              <a:cs typeface="Roboto"/>
              <a:sym typeface="Roboto"/>
            </a:endParaRPr>
          </a:p>
          <a:p>
            <a:pPr indent="-317500" lvl="1" marL="9144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Only those movies which have received at least one rating are selected</a:t>
            </a:r>
            <a:endParaRPr>
              <a:solidFill>
                <a:schemeClr val="dk2"/>
              </a:solidFill>
              <a:latin typeface="Roboto"/>
              <a:ea typeface="Roboto"/>
              <a:cs typeface="Roboto"/>
              <a:sym typeface="Roboto"/>
            </a:endParaRPr>
          </a:p>
          <a:p>
            <a:pPr indent="0" lvl="0" marL="914400" rtl="0" algn="l">
              <a:spcBef>
                <a:spcPts val="0"/>
              </a:spcBef>
              <a:spcAft>
                <a:spcPts val="0"/>
              </a:spcAft>
              <a:buNone/>
            </a:pPr>
            <a:r>
              <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b="1" lang="en">
                <a:solidFill>
                  <a:schemeClr val="dk2"/>
                </a:solidFill>
                <a:latin typeface="Roboto"/>
                <a:ea typeface="Roboto"/>
                <a:cs typeface="Roboto"/>
                <a:sym typeface="Roboto"/>
              </a:rPr>
              <a:t>Data Collection:</a:t>
            </a:r>
            <a:endParaRPr b="1">
              <a:solidFill>
                <a:schemeClr val="dk2"/>
              </a:solidFill>
              <a:latin typeface="Roboto"/>
              <a:ea typeface="Roboto"/>
              <a:cs typeface="Roboto"/>
              <a:sym typeface="Roboto"/>
            </a:endParaRPr>
          </a:p>
          <a:p>
            <a:pPr indent="-317500" lvl="1" marL="9144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New users are prompted to rate the movies in a 1-5 scale</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a:p>
            <a:pPr indent="0" lvl="0" marL="0" rtl="0" algn="l">
              <a:spcBef>
                <a:spcPts val="0"/>
              </a:spcBef>
              <a:spcAft>
                <a:spcPts val="0"/>
              </a:spcAft>
              <a:buNone/>
            </a:pPr>
            <a:r>
              <a:rPr b="1" lang="en" sz="1300">
                <a:solidFill>
                  <a:schemeClr val="dk2"/>
                </a:solidFill>
                <a:latin typeface="Roboto"/>
                <a:ea typeface="Roboto"/>
                <a:cs typeface="Roboto"/>
                <a:sym typeface="Roboto"/>
              </a:rPr>
              <a:t>		</a:t>
            </a:r>
            <a:endParaRPr b="1" sz="1300">
              <a:solidFill>
                <a:schemeClr val="dk2"/>
              </a:solidFill>
              <a:latin typeface="Roboto"/>
              <a:ea typeface="Roboto"/>
              <a:cs typeface="Roboto"/>
              <a:sym typeface="Roboto"/>
            </a:endParaRPr>
          </a:p>
        </p:txBody>
      </p:sp>
      <p:sp>
        <p:nvSpPr>
          <p:cNvPr id="77" name="Google Shape;77;p15"/>
          <p:cNvSpPr txBox="1"/>
          <p:nvPr/>
        </p:nvSpPr>
        <p:spPr>
          <a:xfrm>
            <a:off x="498425" y="173075"/>
            <a:ext cx="24783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u="sng">
                <a:solidFill>
                  <a:schemeClr val="dk2"/>
                </a:solidFill>
                <a:latin typeface="Roboto"/>
                <a:ea typeface="Roboto"/>
                <a:cs typeface="Roboto"/>
                <a:sym typeface="Roboto"/>
              </a:rPr>
              <a:t>Data Analysis:</a:t>
            </a:r>
            <a:endParaRPr b="1" sz="1600" u="sng">
              <a:solidFill>
                <a:schemeClr val="dk2"/>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6"/>
          <p:cNvPicPr preferRelativeResize="0"/>
          <p:nvPr/>
        </p:nvPicPr>
        <p:blipFill>
          <a:blip r:embed="rId3">
            <a:alphaModFix/>
          </a:blip>
          <a:stretch>
            <a:fillRect/>
          </a:stretch>
        </p:blipFill>
        <p:spPr>
          <a:xfrm>
            <a:off x="955300" y="1107650"/>
            <a:ext cx="6759174" cy="3516675"/>
          </a:xfrm>
          <a:prstGeom prst="rect">
            <a:avLst/>
          </a:prstGeom>
          <a:noFill/>
          <a:ln>
            <a:noFill/>
          </a:ln>
        </p:spPr>
      </p:pic>
      <p:sp>
        <p:nvSpPr>
          <p:cNvPr id="83" name="Google Shape;83;p16"/>
          <p:cNvSpPr txBox="1"/>
          <p:nvPr/>
        </p:nvSpPr>
        <p:spPr>
          <a:xfrm>
            <a:off x="470750" y="394600"/>
            <a:ext cx="4347300" cy="49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latin typeface="Roboto"/>
                <a:ea typeface="Roboto"/>
                <a:cs typeface="Roboto"/>
                <a:sym typeface="Roboto"/>
              </a:rPr>
              <a:t>No of ratings count per user:</a:t>
            </a:r>
            <a:endParaRPr b="1">
              <a:solidFill>
                <a:schemeClr val="dk2"/>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7"/>
          <p:cNvPicPr preferRelativeResize="0"/>
          <p:nvPr/>
        </p:nvPicPr>
        <p:blipFill>
          <a:blip r:embed="rId3">
            <a:alphaModFix/>
          </a:blip>
          <a:stretch>
            <a:fillRect/>
          </a:stretch>
        </p:blipFill>
        <p:spPr>
          <a:xfrm>
            <a:off x="1474525" y="893025"/>
            <a:ext cx="6590326" cy="4098074"/>
          </a:xfrm>
          <a:prstGeom prst="rect">
            <a:avLst/>
          </a:prstGeom>
          <a:noFill/>
          <a:ln>
            <a:noFill/>
          </a:ln>
        </p:spPr>
      </p:pic>
      <p:sp>
        <p:nvSpPr>
          <p:cNvPr id="89" name="Google Shape;89;p17"/>
          <p:cNvSpPr txBox="1"/>
          <p:nvPr/>
        </p:nvSpPr>
        <p:spPr>
          <a:xfrm>
            <a:off x="359975" y="283825"/>
            <a:ext cx="3585900" cy="4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2"/>
                </a:solidFill>
                <a:latin typeface="Roboto"/>
                <a:ea typeface="Roboto"/>
                <a:cs typeface="Roboto"/>
                <a:sym typeface="Roboto"/>
              </a:rPr>
              <a:t>No of Nan entries v/s Movies:</a:t>
            </a:r>
            <a:endParaRPr b="1" sz="1500">
              <a:solidFill>
                <a:schemeClr val="dk2"/>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nvSpPr>
        <p:spPr>
          <a:xfrm>
            <a:off x="366900" y="387675"/>
            <a:ext cx="2969700" cy="56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2"/>
                </a:solidFill>
                <a:latin typeface="Roboto"/>
                <a:ea typeface="Roboto"/>
                <a:cs typeface="Roboto"/>
                <a:sym typeface="Roboto"/>
              </a:rPr>
              <a:t>Data Preprocessing:</a:t>
            </a:r>
            <a:endParaRPr b="1" sz="1500">
              <a:solidFill>
                <a:schemeClr val="dk2"/>
              </a:solidFill>
              <a:latin typeface="Roboto"/>
              <a:ea typeface="Roboto"/>
              <a:cs typeface="Roboto"/>
              <a:sym typeface="Roboto"/>
            </a:endParaRPr>
          </a:p>
        </p:txBody>
      </p:sp>
      <p:sp>
        <p:nvSpPr>
          <p:cNvPr id="95" name="Google Shape;95;p18"/>
          <p:cNvSpPr txBox="1"/>
          <p:nvPr/>
        </p:nvSpPr>
        <p:spPr>
          <a:xfrm>
            <a:off x="452075" y="846475"/>
            <a:ext cx="8305200" cy="411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latin typeface="Roboto"/>
                <a:ea typeface="Roboto"/>
                <a:cs typeface="Roboto"/>
                <a:sym typeface="Roboto"/>
              </a:rPr>
              <a:t>We have used three different methods to fill the nan values in the matrix:</a:t>
            </a:r>
            <a:endParaRPr sz="1500">
              <a:solidFill>
                <a:schemeClr val="dk2"/>
              </a:solidFill>
              <a:latin typeface="Roboto"/>
              <a:ea typeface="Roboto"/>
              <a:cs typeface="Roboto"/>
              <a:sym typeface="Roboto"/>
            </a:endParaRPr>
          </a:p>
          <a:p>
            <a:pPr indent="0" lvl="0" marL="0" rtl="0" algn="l">
              <a:spcBef>
                <a:spcPts val="0"/>
              </a:spcBef>
              <a:spcAft>
                <a:spcPts val="0"/>
              </a:spcAft>
              <a:buNone/>
            </a:pPr>
            <a:r>
              <a:rPr lang="en" sz="1500">
                <a:solidFill>
                  <a:schemeClr val="dk2"/>
                </a:solidFill>
                <a:latin typeface="Roboto"/>
                <a:ea typeface="Roboto"/>
                <a:cs typeface="Roboto"/>
                <a:sym typeface="Roboto"/>
              </a:rPr>
              <a:t>	</a:t>
            </a:r>
            <a:endParaRPr sz="1500">
              <a:solidFill>
                <a:schemeClr val="dk2"/>
              </a:solidFill>
              <a:latin typeface="Roboto"/>
              <a:ea typeface="Roboto"/>
              <a:cs typeface="Roboto"/>
              <a:sym typeface="Roboto"/>
            </a:endParaRPr>
          </a:p>
          <a:p>
            <a:pPr indent="0" lvl="0" marL="0" rtl="0" algn="l">
              <a:spcBef>
                <a:spcPts val="0"/>
              </a:spcBef>
              <a:spcAft>
                <a:spcPts val="0"/>
              </a:spcAft>
              <a:buNone/>
            </a:pPr>
            <a:r>
              <a:rPr lang="en" sz="1500">
                <a:solidFill>
                  <a:schemeClr val="dk2"/>
                </a:solidFill>
                <a:latin typeface="Roboto"/>
                <a:ea typeface="Roboto"/>
                <a:cs typeface="Roboto"/>
                <a:sym typeface="Roboto"/>
              </a:rPr>
              <a:t>1. </a:t>
            </a:r>
            <a:r>
              <a:rPr lang="en" sz="1500">
                <a:solidFill>
                  <a:schemeClr val="dk2"/>
                </a:solidFill>
                <a:latin typeface="Roboto"/>
                <a:ea typeface="Roboto"/>
                <a:cs typeface="Roboto"/>
                <a:sym typeface="Roboto"/>
              </a:rPr>
              <a:t>Replacing nan values by mean of the ratings of the corresponding movie</a:t>
            </a:r>
            <a:endParaRPr sz="1500">
              <a:solidFill>
                <a:schemeClr val="dk2"/>
              </a:solidFill>
              <a:latin typeface="Roboto"/>
              <a:ea typeface="Roboto"/>
              <a:cs typeface="Roboto"/>
              <a:sym typeface="Roboto"/>
            </a:endParaRPr>
          </a:p>
          <a:p>
            <a:pPr indent="0" lvl="0" marL="0" rtl="0" algn="l">
              <a:spcBef>
                <a:spcPts val="0"/>
              </a:spcBef>
              <a:spcAft>
                <a:spcPts val="0"/>
              </a:spcAft>
              <a:buNone/>
            </a:pPr>
            <a:r>
              <a:t/>
            </a:r>
            <a:endParaRPr sz="1500">
              <a:solidFill>
                <a:schemeClr val="dk2"/>
              </a:solidFill>
              <a:latin typeface="Roboto"/>
              <a:ea typeface="Roboto"/>
              <a:cs typeface="Roboto"/>
              <a:sym typeface="Roboto"/>
            </a:endParaRPr>
          </a:p>
          <a:p>
            <a:pPr indent="0" lvl="0" marL="0" rtl="0" algn="l">
              <a:spcBef>
                <a:spcPts val="0"/>
              </a:spcBef>
              <a:spcAft>
                <a:spcPts val="0"/>
              </a:spcAft>
              <a:buNone/>
            </a:pPr>
            <a:r>
              <a:t/>
            </a:r>
            <a:endParaRPr sz="1500">
              <a:solidFill>
                <a:schemeClr val="dk2"/>
              </a:solidFill>
              <a:latin typeface="Roboto"/>
              <a:ea typeface="Roboto"/>
              <a:cs typeface="Roboto"/>
              <a:sym typeface="Roboto"/>
            </a:endParaRPr>
          </a:p>
          <a:p>
            <a:pPr indent="0" lvl="0" marL="0" rtl="0" algn="l">
              <a:spcBef>
                <a:spcPts val="0"/>
              </a:spcBef>
              <a:spcAft>
                <a:spcPts val="0"/>
              </a:spcAft>
              <a:buNone/>
            </a:pPr>
            <a:r>
              <a:rPr lang="en" sz="1500">
                <a:solidFill>
                  <a:schemeClr val="dk2"/>
                </a:solidFill>
                <a:latin typeface="Roboto"/>
                <a:ea typeface="Roboto"/>
                <a:cs typeface="Roboto"/>
                <a:sym typeface="Roboto"/>
              </a:rPr>
              <a:t>2.Replacing nan values by zero</a:t>
            </a:r>
            <a:endParaRPr sz="1500">
              <a:solidFill>
                <a:schemeClr val="dk2"/>
              </a:solidFill>
              <a:latin typeface="Roboto"/>
              <a:ea typeface="Roboto"/>
              <a:cs typeface="Roboto"/>
              <a:sym typeface="Roboto"/>
            </a:endParaRPr>
          </a:p>
          <a:p>
            <a:pPr indent="0" lvl="0" marL="0" rtl="0" algn="l">
              <a:spcBef>
                <a:spcPts val="0"/>
              </a:spcBef>
              <a:spcAft>
                <a:spcPts val="0"/>
              </a:spcAft>
              <a:buNone/>
            </a:pPr>
            <a:r>
              <a:t/>
            </a:r>
            <a:endParaRPr sz="1500">
              <a:solidFill>
                <a:schemeClr val="dk2"/>
              </a:solidFill>
              <a:latin typeface="Roboto"/>
              <a:ea typeface="Roboto"/>
              <a:cs typeface="Roboto"/>
              <a:sym typeface="Roboto"/>
            </a:endParaRPr>
          </a:p>
          <a:p>
            <a:pPr indent="0" lvl="0" marL="0" rtl="0" algn="l">
              <a:spcBef>
                <a:spcPts val="0"/>
              </a:spcBef>
              <a:spcAft>
                <a:spcPts val="0"/>
              </a:spcAft>
              <a:buNone/>
            </a:pPr>
            <a:r>
              <a:t/>
            </a:r>
            <a:endParaRPr sz="1500">
              <a:solidFill>
                <a:schemeClr val="dk2"/>
              </a:solidFill>
              <a:latin typeface="Roboto"/>
              <a:ea typeface="Roboto"/>
              <a:cs typeface="Roboto"/>
              <a:sym typeface="Roboto"/>
            </a:endParaRPr>
          </a:p>
          <a:p>
            <a:pPr indent="0" lvl="0" marL="0" rtl="0" algn="l">
              <a:spcBef>
                <a:spcPts val="0"/>
              </a:spcBef>
              <a:spcAft>
                <a:spcPts val="0"/>
              </a:spcAft>
              <a:buNone/>
            </a:pPr>
            <a:r>
              <a:rPr lang="en" sz="1500">
                <a:solidFill>
                  <a:schemeClr val="dk2"/>
                </a:solidFill>
                <a:latin typeface="Roboto"/>
                <a:ea typeface="Roboto"/>
                <a:cs typeface="Roboto"/>
                <a:sym typeface="Roboto"/>
              </a:rPr>
              <a:t>3.Generating values for nan using a decision tree:</a:t>
            </a:r>
            <a:endParaRPr sz="1500">
              <a:solidFill>
                <a:schemeClr val="dk2"/>
              </a:solidFill>
              <a:latin typeface="Roboto"/>
              <a:ea typeface="Roboto"/>
              <a:cs typeface="Roboto"/>
              <a:sym typeface="Roboto"/>
            </a:endParaRPr>
          </a:p>
          <a:p>
            <a:pPr indent="0" lvl="0" marL="0" rtl="0" algn="l">
              <a:spcBef>
                <a:spcPts val="0"/>
              </a:spcBef>
              <a:spcAft>
                <a:spcPts val="0"/>
              </a:spcAft>
              <a:buNone/>
            </a:pPr>
            <a:r>
              <a:t/>
            </a:r>
            <a:endParaRPr sz="1500">
              <a:solidFill>
                <a:schemeClr val="dk2"/>
              </a:solidFill>
              <a:latin typeface="Roboto"/>
              <a:ea typeface="Roboto"/>
              <a:cs typeface="Roboto"/>
              <a:sym typeface="Roboto"/>
            </a:endParaRPr>
          </a:p>
          <a:p>
            <a:pPr indent="0" lvl="0" marL="0" rtl="0" algn="l">
              <a:spcBef>
                <a:spcPts val="0"/>
              </a:spcBef>
              <a:spcAft>
                <a:spcPts val="0"/>
              </a:spcAft>
              <a:buNone/>
            </a:pPr>
            <a:r>
              <a:rPr lang="en" sz="1500">
                <a:solidFill>
                  <a:schemeClr val="dk2"/>
                </a:solidFill>
                <a:latin typeface="Roboto"/>
                <a:ea typeface="Roboto"/>
                <a:cs typeface="Roboto"/>
                <a:sym typeface="Roboto"/>
              </a:rPr>
              <a:t>	As decision tree cannot handle missing values,first simple imputer’s mean strategy is used to fill the missing values,then</a:t>
            </a:r>
            <a:r>
              <a:rPr lang="en" sz="1500">
                <a:latin typeface="Roboto"/>
                <a:ea typeface="Roboto"/>
                <a:cs typeface="Roboto"/>
                <a:sym typeface="Roboto"/>
              </a:rPr>
              <a:t> </a:t>
            </a:r>
            <a:r>
              <a:rPr lang="en" sz="1500">
                <a:solidFill>
                  <a:srgbClr val="434343"/>
                </a:solidFill>
                <a:latin typeface="Roboto"/>
                <a:ea typeface="Roboto"/>
                <a:cs typeface="Roboto"/>
                <a:sym typeface="Roboto"/>
              </a:rPr>
              <a:t>the model iterates over each movie,identifying missing ratings for each movie,and training a decision tree model over available ratings. Finally it predicts the missing ratings for each movie using the trained model.</a:t>
            </a:r>
            <a:endParaRPr sz="1500">
              <a:solidFill>
                <a:srgbClr val="434343"/>
              </a:solidFill>
              <a:latin typeface="Roboto"/>
              <a:ea typeface="Roboto"/>
              <a:cs typeface="Roboto"/>
              <a:sym typeface="Roboto"/>
            </a:endParaRPr>
          </a:p>
          <a:p>
            <a:pPr indent="0" lvl="0" marL="0" rtl="0" algn="l">
              <a:spcBef>
                <a:spcPts val="0"/>
              </a:spcBef>
              <a:spcAft>
                <a:spcPts val="0"/>
              </a:spcAft>
              <a:buNone/>
            </a:pPr>
            <a:r>
              <a:t/>
            </a:r>
            <a:endParaRPr sz="1500">
              <a:solidFill>
                <a:srgbClr val="434343"/>
              </a:solidFill>
              <a:latin typeface="Roboto"/>
              <a:ea typeface="Roboto"/>
              <a:cs typeface="Roboto"/>
              <a:sym typeface="Roboto"/>
            </a:endParaRPr>
          </a:p>
          <a:p>
            <a:pPr indent="0" lvl="0" marL="0" rtl="0" algn="l">
              <a:spcBef>
                <a:spcPts val="0"/>
              </a:spcBef>
              <a:spcAft>
                <a:spcPts val="0"/>
              </a:spcAft>
              <a:buNone/>
            </a:pPr>
            <a:r>
              <a:rPr lang="en" sz="1500">
                <a:solidFill>
                  <a:srgbClr val="434343"/>
                </a:solidFill>
                <a:latin typeface="Roboto"/>
                <a:ea typeface="Roboto"/>
                <a:cs typeface="Roboto"/>
                <a:sym typeface="Roboto"/>
              </a:rPr>
              <a:t>Observation: Filling NaN with decision tree gave us better result</a:t>
            </a:r>
            <a:endParaRPr sz="1500">
              <a:solidFill>
                <a:srgbClr val="434343"/>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nvSpPr>
        <p:spPr>
          <a:xfrm>
            <a:off x="595350" y="976100"/>
            <a:ext cx="7199400" cy="375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sp>
        <p:nvSpPr>
          <p:cNvPr id="101" name="Google Shape;101;p19"/>
          <p:cNvSpPr txBox="1"/>
          <p:nvPr/>
        </p:nvSpPr>
        <p:spPr>
          <a:xfrm>
            <a:off x="602275" y="705975"/>
            <a:ext cx="7968000" cy="419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latin typeface="Roboto"/>
                <a:ea typeface="Roboto"/>
                <a:cs typeface="Roboto"/>
                <a:sym typeface="Roboto"/>
              </a:rPr>
              <a:t>In this method we mainly concentrated on user-user based approach</a:t>
            </a:r>
            <a:endParaRPr sz="1500">
              <a:solidFill>
                <a:schemeClr val="dk2"/>
              </a:solidFill>
              <a:latin typeface="Roboto"/>
              <a:ea typeface="Roboto"/>
              <a:cs typeface="Roboto"/>
              <a:sym typeface="Roboto"/>
            </a:endParaRPr>
          </a:p>
          <a:p>
            <a:pPr indent="0" lvl="0" marL="0" rtl="0" algn="l">
              <a:spcBef>
                <a:spcPts val="0"/>
              </a:spcBef>
              <a:spcAft>
                <a:spcPts val="0"/>
              </a:spcAft>
              <a:buNone/>
            </a:pPr>
            <a:r>
              <a:t/>
            </a:r>
            <a:endParaRPr sz="1500">
              <a:solidFill>
                <a:schemeClr val="dk2"/>
              </a:solidFill>
              <a:latin typeface="Roboto"/>
              <a:ea typeface="Roboto"/>
              <a:cs typeface="Roboto"/>
              <a:sym typeface="Roboto"/>
            </a:endParaRPr>
          </a:p>
          <a:p>
            <a:pPr indent="0" lvl="0" marL="0" rtl="0" algn="l">
              <a:spcBef>
                <a:spcPts val="0"/>
              </a:spcBef>
              <a:spcAft>
                <a:spcPts val="0"/>
              </a:spcAft>
              <a:buNone/>
            </a:pPr>
            <a:r>
              <a:rPr lang="en" sz="1500">
                <a:solidFill>
                  <a:schemeClr val="dk2"/>
                </a:solidFill>
                <a:latin typeface="Roboto"/>
                <a:ea typeface="Roboto"/>
                <a:cs typeface="Roboto"/>
                <a:sym typeface="Roboto"/>
              </a:rPr>
              <a:t>Under this approach we explored 4 different similarity functions:</a:t>
            </a:r>
            <a:endParaRPr sz="1500">
              <a:solidFill>
                <a:schemeClr val="dk2"/>
              </a:solidFill>
              <a:latin typeface="Roboto"/>
              <a:ea typeface="Roboto"/>
              <a:cs typeface="Roboto"/>
              <a:sym typeface="Roboto"/>
            </a:endParaRPr>
          </a:p>
          <a:p>
            <a:pPr indent="0" lvl="0" marL="0" rtl="0" algn="l">
              <a:spcBef>
                <a:spcPts val="0"/>
              </a:spcBef>
              <a:spcAft>
                <a:spcPts val="0"/>
              </a:spcAft>
              <a:buNone/>
            </a:pPr>
            <a:r>
              <a:t/>
            </a:r>
            <a:endParaRPr sz="1500">
              <a:solidFill>
                <a:schemeClr val="dk2"/>
              </a:solidFill>
              <a:latin typeface="Roboto"/>
              <a:ea typeface="Roboto"/>
              <a:cs typeface="Roboto"/>
              <a:sym typeface="Roboto"/>
            </a:endParaRPr>
          </a:p>
          <a:p>
            <a:pPr indent="-323850" lvl="0" marL="457200" rtl="0" algn="l">
              <a:spcBef>
                <a:spcPts val="0"/>
              </a:spcBef>
              <a:spcAft>
                <a:spcPts val="0"/>
              </a:spcAft>
              <a:buClr>
                <a:schemeClr val="dk2"/>
              </a:buClr>
              <a:buSzPts val="1500"/>
              <a:buFont typeface="Roboto"/>
              <a:buAutoNum type="arabicPeriod"/>
            </a:pPr>
            <a:r>
              <a:rPr lang="en" sz="1500">
                <a:solidFill>
                  <a:schemeClr val="dk2"/>
                </a:solidFill>
                <a:latin typeface="Roboto"/>
                <a:ea typeface="Roboto"/>
                <a:cs typeface="Roboto"/>
                <a:sym typeface="Roboto"/>
              </a:rPr>
              <a:t>Cosine similarity</a:t>
            </a:r>
            <a:endParaRPr sz="1500">
              <a:solidFill>
                <a:schemeClr val="dk2"/>
              </a:solidFill>
              <a:latin typeface="Roboto"/>
              <a:ea typeface="Roboto"/>
              <a:cs typeface="Roboto"/>
              <a:sym typeface="Roboto"/>
            </a:endParaRPr>
          </a:p>
          <a:p>
            <a:pPr indent="-323850" lvl="0" marL="457200" rtl="0" algn="l">
              <a:spcBef>
                <a:spcPts val="0"/>
              </a:spcBef>
              <a:spcAft>
                <a:spcPts val="0"/>
              </a:spcAft>
              <a:buClr>
                <a:schemeClr val="dk2"/>
              </a:buClr>
              <a:buSzPts val="1500"/>
              <a:buFont typeface="Roboto"/>
              <a:buAutoNum type="arabicPeriod"/>
            </a:pPr>
            <a:r>
              <a:rPr lang="en" sz="1500">
                <a:solidFill>
                  <a:schemeClr val="dk2"/>
                </a:solidFill>
                <a:latin typeface="Roboto"/>
                <a:ea typeface="Roboto"/>
                <a:cs typeface="Roboto"/>
                <a:sym typeface="Roboto"/>
              </a:rPr>
              <a:t>Pearson Correlation</a:t>
            </a:r>
            <a:endParaRPr sz="1500">
              <a:solidFill>
                <a:schemeClr val="dk2"/>
              </a:solidFill>
              <a:latin typeface="Roboto"/>
              <a:ea typeface="Roboto"/>
              <a:cs typeface="Roboto"/>
              <a:sym typeface="Roboto"/>
            </a:endParaRPr>
          </a:p>
          <a:p>
            <a:pPr indent="-323850" lvl="0" marL="457200" rtl="0" algn="l">
              <a:spcBef>
                <a:spcPts val="0"/>
              </a:spcBef>
              <a:spcAft>
                <a:spcPts val="0"/>
              </a:spcAft>
              <a:buClr>
                <a:schemeClr val="dk2"/>
              </a:buClr>
              <a:buSzPts val="1500"/>
              <a:buFont typeface="Roboto"/>
              <a:buAutoNum type="arabicPeriod"/>
            </a:pPr>
            <a:r>
              <a:rPr lang="en" sz="1500">
                <a:solidFill>
                  <a:schemeClr val="dk2"/>
                </a:solidFill>
                <a:latin typeface="Roboto"/>
                <a:ea typeface="Roboto"/>
                <a:cs typeface="Roboto"/>
                <a:sym typeface="Roboto"/>
              </a:rPr>
              <a:t>Weighted Pearson Correlation</a:t>
            </a:r>
            <a:endParaRPr sz="1500">
              <a:solidFill>
                <a:schemeClr val="dk2"/>
              </a:solidFill>
              <a:latin typeface="Roboto"/>
              <a:ea typeface="Roboto"/>
              <a:cs typeface="Roboto"/>
              <a:sym typeface="Roboto"/>
            </a:endParaRPr>
          </a:p>
          <a:p>
            <a:pPr indent="-323850" lvl="0" marL="457200" rtl="0" algn="l">
              <a:spcBef>
                <a:spcPts val="0"/>
              </a:spcBef>
              <a:spcAft>
                <a:spcPts val="0"/>
              </a:spcAft>
              <a:buClr>
                <a:schemeClr val="dk2"/>
              </a:buClr>
              <a:buSzPts val="1500"/>
              <a:buFont typeface="Roboto"/>
              <a:buAutoNum type="arabicPeriod"/>
            </a:pPr>
            <a:r>
              <a:rPr lang="en" sz="1500">
                <a:solidFill>
                  <a:schemeClr val="dk2"/>
                </a:solidFill>
                <a:latin typeface="Roboto"/>
                <a:ea typeface="Roboto"/>
                <a:cs typeface="Roboto"/>
                <a:sym typeface="Roboto"/>
              </a:rPr>
              <a:t>Improved Triangular similarity </a:t>
            </a:r>
            <a:r>
              <a:rPr lang="en" sz="1500">
                <a:solidFill>
                  <a:schemeClr val="dk2"/>
                </a:solidFill>
                <a:latin typeface="Roboto"/>
                <a:ea typeface="Roboto"/>
                <a:cs typeface="Roboto"/>
                <a:sym typeface="Roboto"/>
              </a:rPr>
              <a:t>complemented with user rating preference(ITR)</a:t>
            </a:r>
            <a:endParaRPr sz="1500">
              <a:solidFill>
                <a:schemeClr val="dk2"/>
              </a:solidFill>
              <a:latin typeface="Roboto"/>
              <a:ea typeface="Roboto"/>
              <a:cs typeface="Roboto"/>
              <a:sym typeface="Roboto"/>
            </a:endParaRPr>
          </a:p>
          <a:p>
            <a:pPr indent="0" lvl="0" marL="0" rtl="0" algn="l">
              <a:spcBef>
                <a:spcPts val="0"/>
              </a:spcBef>
              <a:spcAft>
                <a:spcPts val="0"/>
              </a:spcAft>
              <a:buNone/>
            </a:pPr>
            <a:r>
              <a:t/>
            </a:r>
            <a:endParaRPr sz="1500">
              <a:solidFill>
                <a:schemeClr val="dk2"/>
              </a:solidFill>
              <a:latin typeface="Roboto"/>
              <a:ea typeface="Roboto"/>
              <a:cs typeface="Roboto"/>
              <a:sym typeface="Roboto"/>
            </a:endParaRPr>
          </a:p>
          <a:p>
            <a:pPr indent="0" lvl="0" marL="0" rtl="0" algn="l">
              <a:spcBef>
                <a:spcPts val="0"/>
              </a:spcBef>
              <a:spcAft>
                <a:spcPts val="0"/>
              </a:spcAft>
              <a:buNone/>
            </a:pPr>
            <a:r>
              <a:t/>
            </a:r>
            <a:endParaRPr sz="1500">
              <a:solidFill>
                <a:schemeClr val="dk2"/>
              </a:solidFill>
              <a:latin typeface="Roboto"/>
              <a:ea typeface="Roboto"/>
              <a:cs typeface="Roboto"/>
              <a:sym typeface="Roboto"/>
            </a:endParaRPr>
          </a:p>
          <a:p>
            <a:pPr indent="0" lvl="0" marL="0" rtl="0" algn="l">
              <a:spcBef>
                <a:spcPts val="0"/>
              </a:spcBef>
              <a:spcAft>
                <a:spcPts val="0"/>
              </a:spcAft>
              <a:buNone/>
            </a:pPr>
            <a:r>
              <a:rPr lang="en" sz="1500">
                <a:solidFill>
                  <a:schemeClr val="dk2"/>
                </a:solidFill>
                <a:latin typeface="Roboto"/>
                <a:ea typeface="Roboto"/>
                <a:cs typeface="Roboto"/>
                <a:sym typeface="Roboto"/>
              </a:rPr>
              <a:t>Observations: </a:t>
            </a:r>
            <a:endParaRPr sz="1500">
              <a:solidFill>
                <a:schemeClr val="dk2"/>
              </a:solidFill>
              <a:latin typeface="Roboto"/>
              <a:ea typeface="Roboto"/>
              <a:cs typeface="Roboto"/>
              <a:sym typeface="Roboto"/>
            </a:endParaRPr>
          </a:p>
          <a:p>
            <a:pPr indent="0" lvl="0" marL="0" rtl="0" algn="l">
              <a:spcBef>
                <a:spcPts val="0"/>
              </a:spcBef>
              <a:spcAft>
                <a:spcPts val="0"/>
              </a:spcAft>
              <a:buNone/>
            </a:pPr>
            <a:r>
              <a:t/>
            </a:r>
            <a:endParaRPr sz="1500">
              <a:solidFill>
                <a:schemeClr val="dk2"/>
              </a:solidFill>
              <a:latin typeface="Roboto"/>
              <a:ea typeface="Roboto"/>
              <a:cs typeface="Roboto"/>
              <a:sym typeface="Roboto"/>
            </a:endParaRPr>
          </a:p>
          <a:p>
            <a:pPr indent="0" lvl="0" marL="457200" rtl="0" algn="l">
              <a:spcBef>
                <a:spcPts val="0"/>
              </a:spcBef>
              <a:spcAft>
                <a:spcPts val="0"/>
              </a:spcAft>
              <a:buNone/>
            </a:pPr>
            <a:r>
              <a:rPr lang="en" sz="1500">
                <a:solidFill>
                  <a:schemeClr val="dk2"/>
                </a:solidFill>
                <a:latin typeface="Roboto"/>
                <a:ea typeface="Roboto"/>
                <a:cs typeface="Roboto"/>
                <a:sym typeface="Roboto"/>
              </a:rPr>
              <a:t>Of all these methods,the Pearson Correlation gave  us the best results(considering top 1307 users )</a:t>
            </a:r>
            <a:endParaRPr sz="1500">
              <a:solidFill>
                <a:schemeClr val="dk2"/>
              </a:solidFill>
              <a:latin typeface="Roboto"/>
              <a:ea typeface="Roboto"/>
              <a:cs typeface="Roboto"/>
              <a:sym typeface="Roboto"/>
            </a:endParaRPr>
          </a:p>
        </p:txBody>
      </p:sp>
      <p:sp>
        <p:nvSpPr>
          <p:cNvPr id="102" name="Google Shape;102;p19"/>
          <p:cNvSpPr txBox="1"/>
          <p:nvPr/>
        </p:nvSpPr>
        <p:spPr>
          <a:xfrm>
            <a:off x="484575" y="207675"/>
            <a:ext cx="4825200" cy="49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latin typeface="Roboto"/>
                <a:ea typeface="Roboto"/>
                <a:cs typeface="Roboto"/>
                <a:sym typeface="Roboto"/>
              </a:rPr>
              <a:t>Method 1:Neighbourhood based Collaborative Filtering:</a:t>
            </a:r>
            <a:endParaRPr b="1">
              <a:solidFill>
                <a:schemeClr val="dk2"/>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nvSpPr>
        <p:spPr>
          <a:xfrm>
            <a:off x="581500" y="851475"/>
            <a:ext cx="6860400" cy="384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sp>
        <p:nvSpPr>
          <p:cNvPr id="108" name="Google Shape;108;p20"/>
          <p:cNvSpPr txBox="1"/>
          <p:nvPr/>
        </p:nvSpPr>
        <p:spPr>
          <a:xfrm>
            <a:off x="525750" y="697000"/>
            <a:ext cx="8092500" cy="396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50">
                <a:solidFill>
                  <a:schemeClr val="dk2"/>
                </a:solidFill>
                <a:latin typeface="Roboto"/>
                <a:ea typeface="Roboto"/>
                <a:cs typeface="Roboto"/>
                <a:sym typeface="Roboto"/>
              </a:rPr>
              <a:t>The following steps were followed for all the similarity functions:</a:t>
            </a:r>
            <a:endParaRPr sz="1450">
              <a:solidFill>
                <a:schemeClr val="dk2"/>
              </a:solidFill>
              <a:latin typeface="Roboto"/>
              <a:ea typeface="Roboto"/>
              <a:cs typeface="Roboto"/>
              <a:sym typeface="Roboto"/>
            </a:endParaRPr>
          </a:p>
          <a:p>
            <a:pPr indent="0" lvl="0" marL="0" rtl="0" algn="l">
              <a:spcBef>
                <a:spcPts val="0"/>
              </a:spcBef>
              <a:spcAft>
                <a:spcPts val="0"/>
              </a:spcAft>
              <a:buNone/>
            </a:pPr>
            <a:r>
              <a:rPr lang="en" sz="1450">
                <a:solidFill>
                  <a:schemeClr val="dk2"/>
                </a:solidFill>
                <a:latin typeface="Roboto"/>
                <a:ea typeface="Roboto"/>
                <a:cs typeface="Roboto"/>
                <a:sym typeface="Roboto"/>
              </a:rPr>
              <a:t>	</a:t>
            </a:r>
            <a:endParaRPr sz="1450">
              <a:solidFill>
                <a:schemeClr val="dk2"/>
              </a:solidFill>
              <a:latin typeface="Roboto"/>
              <a:ea typeface="Roboto"/>
              <a:cs typeface="Roboto"/>
              <a:sym typeface="Roboto"/>
            </a:endParaRPr>
          </a:p>
          <a:p>
            <a:pPr indent="0" lvl="0" marL="0" rtl="0" algn="l">
              <a:spcBef>
                <a:spcPts val="0"/>
              </a:spcBef>
              <a:spcAft>
                <a:spcPts val="0"/>
              </a:spcAft>
              <a:buNone/>
            </a:pPr>
            <a:r>
              <a:rPr lang="en" sz="1450">
                <a:solidFill>
                  <a:schemeClr val="dk2"/>
                </a:solidFill>
                <a:latin typeface="Roboto"/>
                <a:ea typeface="Roboto"/>
                <a:cs typeface="Roboto"/>
                <a:sym typeface="Roboto"/>
              </a:rPr>
              <a:t>	1.First we calculated the similarity of each user with every other users present in the dataset using the specific similarity functions,this similarities are stored in the similarity_matrix</a:t>
            </a:r>
            <a:endParaRPr sz="1450">
              <a:solidFill>
                <a:schemeClr val="dk2"/>
              </a:solidFill>
              <a:latin typeface="Roboto"/>
              <a:ea typeface="Roboto"/>
              <a:cs typeface="Roboto"/>
              <a:sym typeface="Roboto"/>
            </a:endParaRPr>
          </a:p>
          <a:p>
            <a:pPr indent="0" lvl="0" marL="0" rtl="0" algn="l">
              <a:spcBef>
                <a:spcPts val="0"/>
              </a:spcBef>
              <a:spcAft>
                <a:spcPts val="0"/>
              </a:spcAft>
              <a:buNone/>
            </a:pPr>
            <a:r>
              <a:t/>
            </a:r>
            <a:endParaRPr sz="1450">
              <a:solidFill>
                <a:schemeClr val="dk2"/>
              </a:solidFill>
              <a:latin typeface="Roboto"/>
              <a:ea typeface="Roboto"/>
              <a:cs typeface="Roboto"/>
              <a:sym typeface="Roboto"/>
            </a:endParaRPr>
          </a:p>
          <a:p>
            <a:pPr indent="0" lvl="0" marL="0" rtl="0" algn="l">
              <a:spcBef>
                <a:spcPts val="0"/>
              </a:spcBef>
              <a:spcAft>
                <a:spcPts val="0"/>
              </a:spcAft>
              <a:buNone/>
            </a:pPr>
            <a:r>
              <a:rPr lang="en" sz="1450">
                <a:solidFill>
                  <a:schemeClr val="dk2"/>
                </a:solidFill>
                <a:latin typeface="Roboto"/>
                <a:ea typeface="Roboto"/>
                <a:cs typeface="Roboto"/>
                <a:sym typeface="Roboto"/>
              </a:rPr>
              <a:t>	2.Now when a new user with its ratings for a few movies enter the dataset ,the new users similarities with all the users are calculated.</a:t>
            </a:r>
            <a:endParaRPr sz="1450">
              <a:solidFill>
                <a:schemeClr val="dk2"/>
              </a:solidFill>
              <a:latin typeface="Roboto"/>
              <a:ea typeface="Roboto"/>
              <a:cs typeface="Roboto"/>
              <a:sym typeface="Roboto"/>
            </a:endParaRPr>
          </a:p>
          <a:p>
            <a:pPr indent="0" lvl="0" marL="0" rtl="0" algn="l">
              <a:spcBef>
                <a:spcPts val="0"/>
              </a:spcBef>
              <a:spcAft>
                <a:spcPts val="0"/>
              </a:spcAft>
              <a:buNone/>
            </a:pPr>
            <a:r>
              <a:t/>
            </a:r>
            <a:endParaRPr sz="1450">
              <a:solidFill>
                <a:schemeClr val="dk2"/>
              </a:solidFill>
              <a:latin typeface="Roboto"/>
              <a:ea typeface="Roboto"/>
              <a:cs typeface="Roboto"/>
              <a:sym typeface="Roboto"/>
            </a:endParaRPr>
          </a:p>
          <a:p>
            <a:pPr indent="0" lvl="0" marL="0" rtl="0" algn="l">
              <a:spcBef>
                <a:spcPts val="0"/>
              </a:spcBef>
              <a:spcAft>
                <a:spcPts val="0"/>
              </a:spcAft>
              <a:buNone/>
            </a:pPr>
            <a:r>
              <a:rPr lang="en" sz="1450">
                <a:solidFill>
                  <a:schemeClr val="dk2"/>
                </a:solidFill>
                <a:latin typeface="Roboto"/>
                <a:ea typeface="Roboto"/>
                <a:cs typeface="Roboto"/>
                <a:sym typeface="Roboto"/>
              </a:rPr>
              <a:t>	3.Based on similarity score the users are sorted in descending order </a:t>
            </a:r>
            <a:endParaRPr sz="1450">
              <a:solidFill>
                <a:schemeClr val="dk2"/>
              </a:solidFill>
              <a:latin typeface="Roboto"/>
              <a:ea typeface="Roboto"/>
              <a:cs typeface="Roboto"/>
              <a:sym typeface="Roboto"/>
            </a:endParaRPr>
          </a:p>
          <a:p>
            <a:pPr indent="0" lvl="0" marL="0" rtl="0" algn="l">
              <a:spcBef>
                <a:spcPts val="0"/>
              </a:spcBef>
              <a:spcAft>
                <a:spcPts val="0"/>
              </a:spcAft>
              <a:buNone/>
            </a:pPr>
            <a:r>
              <a:t/>
            </a:r>
            <a:endParaRPr sz="1450">
              <a:solidFill>
                <a:schemeClr val="dk2"/>
              </a:solidFill>
              <a:latin typeface="Roboto"/>
              <a:ea typeface="Roboto"/>
              <a:cs typeface="Roboto"/>
              <a:sym typeface="Roboto"/>
            </a:endParaRPr>
          </a:p>
          <a:p>
            <a:pPr indent="0" lvl="0" marL="0" rtl="0" algn="l">
              <a:spcBef>
                <a:spcPts val="0"/>
              </a:spcBef>
              <a:spcAft>
                <a:spcPts val="0"/>
              </a:spcAft>
              <a:buNone/>
            </a:pPr>
            <a:r>
              <a:rPr lang="en" sz="1450">
                <a:solidFill>
                  <a:schemeClr val="dk2"/>
                </a:solidFill>
                <a:latin typeface="Roboto"/>
                <a:ea typeface="Roboto"/>
                <a:cs typeface="Roboto"/>
                <a:sym typeface="Roboto"/>
              </a:rPr>
              <a:t>	4.Now using our prediction function and the top users similarity score ,ratings for movies </a:t>
            </a:r>
            <a:r>
              <a:rPr lang="en" sz="1450">
                <a:solidFill>
                  <a:schemeClr val="dk2"/>
                </a:solidFill>
                <a:latin typeface="Roboto"/>
                <a:ea typeface="Roboto"/>
                <a:cs typeface="Roboto"/>
                <a:sym typeface="Roboto"/>
              </a:rPr>
              <a:t>which</a:t>
            </a:r>
            <a:r>
              <a:rPr lang="en" sz="1450">
                <a:solidFill>
                  <a:schemeClr val="dk2"/>
                </a:solidFill>
                <a:latin typeface="Roboto"/>
                <a:ea typeface="Roboto"/>
                <a:cs typeface="Roboto"/>
                <a:sym typeface="Roboto"/>
              </a:rPr>
              <a:t> are not rated by the new user are calculated,among them top 5 movies are being recommended</a:t>
            </a:r>
            <a:endParaRPr sz="1450">
              <a:solidFill>
                <a:schemeClr val="dk2"/>
              </a:solidFill>
              <a:latin typeface="Roboto"/>
              <a:ea typeface="Roboto"/>
              <a:cs typeface="Roboto"/>
              <a:sym typeface="Roboto"/>
            </a:endParaRPr>
          </a:p>
          <a:p>
            <a:pPr indent="0" lvl="0" marL="0" rtl="0" algn="l">
              <a:spcBef>
                <a:spcPts val="0"/>
              </a:spcBef>
              <a:spcAft>
                <a:spcPts val="0"/>
              </a:spcAft>
              <a:buNone/>
            </a:pPr>
            <a:r>
              <a:rPr lang="en" sz="1450">
                <a:solidFill>
                  <a:schemeClr val="dk2"/>
                </a:solidFill>
                <a:latin typeface="Roboto"/>
                <a:ea typeface="Roboto"/>
                <a:cs typeface="Roboto"/>
                <a:sym typeface="Roboto"/>
              </a:rPr>
              <a:t>This is the prediction function used:</a:t>
            </a:r>
            <a:endParaRPr sz="1450">
              <a:solidFill>
                <a:schemeClr val="dk2"/>
              </a:solidFill>
              <a:latin typeface="Roboto"/>
              <a:ea typeface="Roboto"/>
              <a:cs typeface="Roboto"/>
              <a:sym typeface="Roboto"/>
            </a:endParaRPr>
          </a:p>
          <a:p>
            <a:pPr indent="0" lvl="0" marL="0" rtl="0" algn="l">
              <a:spcBef>
                <a:spcPts val="0"/>
              </a:spcBef>
              <a:spcAft>
                <a:spcPts val="0"/>
              </a:spcAft>
              <a:buNone/>
            </a:pPr>
            <a:r>
              <a:t/>
            </a:r>
            <a:endParaRPr sz="1500">
              <a:solidFill>
                <a:schemeClr val="dk2"/>
              </a:solidFill>
              <a:latin typeface="Roboto"/>
              <a:ea typeface="Roboto"/>
              <a:cs typeface="Roboto"/>
              <a:sym typeface="Roboto"/>
            </a:endParaRPr>
          </a:p>
        </p:txBody>
      </p:sp>
      <p:sp>
        <p:nvSpPr>
          <p:cNvPr id="109" name="Google Shape;109;p20"/>
          <p:cNvSpPr txBox="1"/>
          <p:nvPr/>
        </p:nvSpPr>
        <p:spPr>
          <a:xfrm>
            <a:off x="581500" y="267700"/>
            <a:ext cx="3890400" cy="42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latin typeface="Roboto"/>
                <a:ea typeface="Roboto"/>
                <a:cs typeface="Roboto"/>
                <a:sym typeface="Roboto"/>
              </a:rPr>
              <a:t>Similarity functions Implementations:</a:t>
            </a:r>
            <a:endParaRPr b="1">
              <a:solidFill>
                <a:schemeClr val="dk2"/>
              </a:solidFill>
              <a:latin typeface="Roboto"/>
              <a:ea typeface="Roboto"/>
              <a:cs typeface="Roboto"/>
              <a:sym typeface="Roboto"/>
            </a:endParaRPr>
          </a:p>
        </p:txBody>
      </p:sp>
      <p:pic>
        <p:nvPicPr>
          <p:cNvPr id="110" name="Google Shape;110;p20"/>
          <p:cNvPicPr preferRelativeResize="0"/>
          <p:nvPr/>
        </p:nvPicPr>
        <p:blipFill>
          <a:blip r:embed="rId3">
            <a:alphaModFix/>
          </a:blip>
          <a:stretch>
            <a:fillRect/>
          </a:stretch>
        </p:blipFill>
        <p:spPr>
          <a:xfrm>
            <a:off x="2928125" y="3942300"/>
            <a:ext cx="4248150" cy="1085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nvSpPr>
        <p:spPr>
          <a:xfrm>
            <a:off x="297675" y="242300"/>
            <a:ext cx="2277600" cy="36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latin typeface="Roboto"/>
                <a:ea typeface="Roboto"/>
                <a:cs typeface="Roboto"/>
                <a:sym typeface="Roboto"/>
              </a:rPr>
              <a:t>1.Cosine Similarity:</a:t>
            </a:r>
            <a:endParaRPr b="1" sz="1300">
              <a:solidFill>
                <a:schemeClr val="dk2"/>
              </a:solidFill>
              <a:latin typeface="Roboto"/>
              <a:ea typeface="Roboto"/>
              <a:cs typeface="Roboto"/>
              <a:sym typeface="Roboto"/>
            </a:endParaRPr>
          </a:p>
        </p:txBody>
      </p:sp>
      <p:pic>
        <p:nvPicPr>
          <p:cNvPr id="116" name="Google Shape;116;p21"/>
          <p:cNvPicPr preferRelativeResize="0"/>
          <p:nvPr/>
        </p:nvPicPr>
        <p:blipFill>
          <a:blip r:embed="rId3">
            <a:alphaModFix/>
          </a:blip>
          <a:stretch>
            <a:fillRect/>
          </a:stretch>
        </p:blipFill>
        <p:spPr>
          <a:xfrm>
            <a:off x="152400" y="754700"/>
            <a:ext cx="2819400" cy="828675"/>
          </a:xfrm>
          <a:prstGeom prst="rect">
            <a:avLst/>
          </a:prstGeom>
          <a:noFill/>
          <a:ln>
            <a:noFill/>
          </a:ln>
        </p:spPr>
      </p:pic>
      <p:sp>
        <p:nvSpPr>
          <p:cNvPr id="117" name="Google Shape;117;p21"/>
          <p:cNvSpPr txBox="1"/>
          <p:nvPr/>
        </p:nvSpPr>
        <p:spPr>
          <a:xfrm>
            <a:off x="5745775" y="221450"/>
            <a:ext cx="2242800" cy="40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latin typeface="Roboto"/>
                <a:ea typeface="Roboto"/>
                <a:cs typeface="Roboto"/>
                <a:sym typeface="Roboto"/>
              </a:rPr>
              <a:t>2.Pearson Co-relation:</a:t>
            </a:r>
            <a:endParaRPr b="1" sz="1300">
              <a:solidFill>
                <a:schemeClr val="dk2"/>
              </a:solidFill>
              <a:latin typeface="Roboto"/>
              <a:ea typeface="Roboto"/>
              <a:cs typeface="Roboto"/>
              <a:sym typeface="Roboto"/>
            </a:endParaRPr>
          </a:p>
        </p:txBody>
      </p:sp>
      <p:pic>
        <p:nvPicPr>
          <p:cNvPr id="118" name="Google Shape;118;p21"/>
          <p:cNvPicPr preferRelativeResize="0"/>
          <p:nvPr/>
        </p:nvPicPr>
        <p:blipFill>
          <a:blip r:embed="rId4">
            <a:alphaModFix/>
          </a:blip>
          <a:stretch>
            <a:fillRect/>
          </a:stretch>
        </p:blipFill>
        <p:spPr>
          <a:xfrm>
            <a:off x="5171275" y="623150"/>
            <a:ext cx="2971800" cy="638175"/>
          </a:xfrm>
          <a:prstGeom prst="rect">
            <a:avLst/>
          </a:prstGeom>
          <a:noFill/>
          <a:ln>
            <a:noFill/>
          </a:ln>
        </p:spPr>
      </p:pic>
      <p:sp>
        <p:nvSpPr>
          <p:cNvPr id="119" name="Google Shape;119;p21"/>
          <p:cNvSpPr txBox="1"/>
          <p:nvPr/>
        </p:nvSpPr>
        <p:spPr>
          <a:xfrm>
            <a:off x="443050" y="2035250"/>
            <a:ext cx="2464500" cy="45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latin typeface="Roboto"/>
                <a:ea typeface="Roboto"/>
                <a:cs typeface="Roboto"/>
                <a:sym typeface="Roboto"/>
              </a:rPr>
              <a:t>3.Weighted Pearson:</a:t>
            </a:r>
            <a:endParaRPr b="1" sz="1300">
              <a:solidFill>
                <a:schemeClr val="dk2"/>
              </a:solidFill>
              <a:latin typeface="Roboto"/>
              <a:ea typeface="Roboto"/>
              <a:cs typeface="Roboto"/>
              <a:sym typeface="Roboto"/>
            </a:endParaRPr>
          </a:p>
        </p:txBody>
      </p:sp>
      <p:sp>
        <p:nvSpPr>
          <p:cNvPr id="120" name="Google Shape;120;p21"/>
          <p:cNvSpPr txBox="1"/>
          <p:nvPr/>
        </p:nvSpPr>
        <p:spPr>
          <a:xfrm>
            <a:off x="5898075" y="2090625"/>
            <a:ext cx="2679000" cy="40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latin typeface="Roboto"/>
                <a:ea typeface="Roboto"/>
                <a:cs typeface="Roboto"/>
                <a:sym typeface="Roboto"/>
              </a:rPr>
              <a:t>4.Improved Triangle Similarity</a:t>
            </a:r>
            <a:endParaRPr b="1" sz="1300">
              <a:solidFill>
                <a:schemeClr val="dk2"/>
              </a:solidFill>
              <a:latin typeface="Roboto"/>
              <a:ea typeface="Roboto"/>
              <a:cs typeface="Roboto"/>
              <a:sym typeface="Roboto"/>
            </a:endParaRPr>
          </a:p>
        </p:txBody>
      </p:sp>
      <p:pic>
        <p:nvPicPr>
          <p:cNvPr id="121" name="Google Shape;121;p21"/>
          <p:cNvPicPr preferRelativeResize="0"/>
          <p:nvPr/>
        </p:nvPicPr>
        <p:blipFill>
          <a:blip r:embed="rId5">
            <a:alphaModFix/>
          </a:blip>
          <a:stretch>
            <a:fillRect/>
          </a:stretch>
        </p:blipFill>
        <p:spPr>
          <a:xfrm>
            <a:off x="5635100" y="2571750"/>
            <a:ext cx="2751754" cy="2346550"/>
          </a:xfrm>
          <a:prstGeom prst="rect">
            <a:avLst/>
          </a:prstGeom>
          <a:noFill/>
          <a:ln>
            <a:noFill/>
          </a:ln>
        </p:spPr>
      </p:pic>
      <p:pic>
        <p:nvPicPr>
          <p:cNvPr id="122" name="Google Shape;122;p21"/>
          <p:cNvPicPr preferRelativeResize="0"/>
          <p:nvPr/>
        </p:nvPicPr>
        <p:blipFill>
          <a:blip r:embed="rId6">
            <a:alphaModFix/>
          </a:blip>
          <a:stretch>
            <a:fillRect/>
          </a:stretch>
        </p:blipFill>
        <p:spPr>
          <a:xfrm>
            <a:off x="152400" y="2644550"/>
            <a:ext cx="4333875" cy="1466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